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7"/>
  </p:notesMasterIdLst>
  <p:sldIdLst>
    <p:sldId id="283" r:id="rId2"/>
    <p:sldId id="284" r:id="rId3"/>
    <p:sldId id="257" r:id="rId4"/>
    <p:sldId id="258" r:id="rId5"/>
    <p:sldId id="285" r:id="rId6"/>
    <p:sldId id="356" r:id="rId7"/>
    <p:sldId id="288" r:id="rId8"/>
    <p:sldId id="289" r:id="rId9"/>
    <p:sldId id="291" r:id="rId10"/>
    <p:sldId id="319" r:id="rId11"/>
    <p:sldId id="259" r:id="rId12"/>
    <p:sldId id="292" r:id="rId13"/>
    <p:sldId id="318" r:id="rId14"/>
    <p:sldId id="321" r:id="rId15"/>
    <p:sldId id="320" r:id="rId16"/>
    <p:sldId id="322" r:id="rId17"/>
    <p:sldId id="323" r:id="rId18"/>
    <p:sldId id="324" r:id="rId19"/>
    <p:sldId id="325" r:id="rId20"/>
    <p:sldId id="326" r:id="rId21"/>
    <p:sldId id="327" r:id="rId22"/>
    <p:sldId id="328" r:id="rId23"/>
    <p:sldId id="329" r:id="rId24"/>
    <p:sldId id="355" r:id="rId25"/>
    <p:sldId id="376" r:id="rId26"/>
  </p:sldIdLst>
  <p:sldSz cx="12192000" cy="6858000"/>
  <p:notesSz cx="7104063" cy="10234613"/>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DB2A4"/>
    <a:srgbClr val="F77A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9" d="100"/>
          <a:sy n="69" d="100"/>
        </p:scale>
        <p:origin x="52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88595" cy="574719"/>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167998" y="0"/>
            <a:ext cx="3188595" cy="574719"/>
          </a:xfrm>
          <a:prstGeom prst="rect">
            <a:avLst/>
          </a:prstGeom>
        </p:spPr>
        <p:txBody>
          <a:bodyPr vert="horz" lIns="91440" tIns="45720" rIns="91440" bIns="45720" rtlCol="0"/>
          <a:lstStyle>
            <a:lvl1pPr algn="r">
              <a:defRPr sz="1200"/>
            </a:lvl1pPr>
          </a:lstStyle>
          <a:p>
            <a:fld id="{3EFD42F7-718C-4B98-AAEC-167E6DDD60A7}" type="datetimeFigureOut">
              <a:rPr lang="en-US" smtClean="0"/>
              <a:t>2/21/2024</a:t>
            </a:fld>
            <a:endParaRPr lang="en-US"/>
          </a:p>
        </p:txBody>
      </p:sp>
      <p:sp>
        <p:nvSpPr>
          <p:cNvPr id="4" name="Slide Image Placeholder 3"/>
          <p:cNvSpPr>
            <a:spLocks noGrp="1" noRot="1" noChangeAspect="1"/>
          </p:cNvSpPr>
          <p:nvPr>
            <p:ph type="sldImg" idx="2"/>
          </p:nvPr>
        </p:nvSpPr>
        <p:spPr>
          <a:xfrm>
            <a:off x="242770" y="1431824"/>
            <a:ext cx="6872756" cy="38659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35830" y="5512523"/>
            <a:ext cx="5886637" cy="4510246"/>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10879875"/>
            <a:ext cx="3188595" cy="57471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167998" y="10879875"/>
            <a:ext cx="3188595" cy="574718"/>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imes New Roman" panose="02020603050405020304" pitchFamily="18" charset="0"/>
                <a:cs typeface="Arial" panose="020B0604020202020204" pitchFamily="34" charset="0"/>
              </a:defRPr>
            </a:lvl1pPr>
            <a:lvl2pPr marL="742950" indent="-285750" eaLnBrk="0" hangingPunct="0">
              <a:defRPr>
                <a:solidFill>
                  <a:schemeClr val="tx1"/>
                </a:solidFill>
                <a:latin typeface="Times New Roman" panose="02020603050405020304" pitchFamily="18" charset="0"/>
                <a:cs typeface="Arial" panose="020B0604020202020204" pitchFamily="34" charset="0"/>
              </a:defRPr>
            </a:lvl2pPr>
            <a:lvl3pPr marL="1143000" indent="-228600" eaLnBrk="0" hangingPunct="0">
              <a:defRPr>
                <a:solidFill>
                  <a:schemeClr val="tx1"/>
                </a:solidFill>
                <a:latin typeface="Times New Roman" panose="02020603050405020304" pitchFamily="18" charset="0"/>
                <a:cs typeface="Arial" panose="020B0604020202020204" pitchFamily="34" charset="0"/>
              </a:defRPr>
            </a:lvl3pPr>
            <a:lvl4pPr marL="1600200" indent="-228600" eaLnBrk="0" hangingPunct="0">
              <a:defRPr>
                <a:solidFill>
                  <a:schemeClr val="tx1"/>
                </a:solidFill>
                <a:latin typeface="Times New Roman" panose="02020603050405020304" pitchFamily="18" charset="0"/>
                <a:cs typeface="Arial" panose="020B0604020202020204" pitchFamily="34" charset="0"/>
              </a:defRPr>
            </a:lvl4pPr>
            <a:lvl5pPr marL="2057400" indent="-228600" eaLnBrk="0" hangingPunct="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lgn="r"/>
            <a:fld id="{4E4C7539-B35F-467C-8A4D-5C16839B242B}" type="slidenum">
              <a:rPr lang="en-US" sz="1200"/>
              <a:t>1</a:t>
            </a:fld>
            <a:endParaRPr lang="en-US" sz="1200"/>
          </a:p>
        </p:txBody>
      </p:sp>
      <p:sp>
        <p:nvSpPr>
          <p:cNvPr id="23555" name="Nơi giữ chỗ cho Hình ảnh của Bản chiếu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3556" name="Nơi giữ chỗ cho Ghi chú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en-US" smtClean="0"/>
          </a:p>
        </p:txBody>
      </p:sp>
      <p:sp>
        <p:nvSpPr>
          <p:cNvPr id="23557" name="Nơi giữ chỗ cho Số hiệu Bản chiếu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imes New Roman" panose="02020603050405020304" pitchFamily="18" charset="0"/>
                <a:cs typeface="Arial" panose="020B0604020202020204" pitchFamily="34" charset="0"/>
              </a:defRPr>
            </a:lvl1pPr>
            <a:lvl2pPr marL="742950" indent="-285750" eaLnBrk="0" hangingPunct="0">
              <a:defRPr>
                <a:solidFill>
                  <a:schemeClr val="tx1"/>
                </a:solidFill>
                <a:latin typeface="Times New Roman" panose="02020603050405020304" pitchFamily="18" charset="0"/>
                <a:cs typeface="Arial" panose="020B0604020202020204" pitchFamily="34" charset="0"/>
              </a:defRPr>
            </a:lvl2pPr>
            <a:lvl3pPr marL="1143000" indent="-228600" eaLnBrk="0" hangingPunct="0">
              <a:defRPr>
                <a:solidFill>
                  <a:schemeClr val="tx1"/>
                </a:solidFill>
                <a:latin typeface="Times New Roman" panose="02020603050405020304" pitchFamily="18" charset="0"/>
                <a:cs typeface="Arial" panose="020B0604020202020204" pitchFamily="34" charset="0"/>
              </a:defRPr>
            </a:lvl3pPr>
            <a:lvl4pPr marL="1600200" indent="-228600" eaLnBrk="0" hangingPunct="0">
              <a:defRPr>
                <a:solidFill>
                  <a:schemeClr val="tx1"/>
                </a:solidFill>
                <a:latin typeface="Times New Roman" panose="02020603050405020304" pitchFamily="18" charset="0"/>
                <a:cs typeface="Arial" panose="020B0604020202020204" pitchFamily="34" charset="0"/>
              </a:defRPr>
            </a:lvl4pPr>
            <a:lvl5pPr marL="2057400" indent="-228600" eaLnBrk="0" hangingPunct="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lgn="r"/>
            <a:fld id="{CE24BAEC-A877-4B7E-96D5-A466B4C7C402}" type="slidenum">
              <a:rPr lang="en-US" sz="1200">
                <a:cs typeface="Times New Roman" panose="02020603050405020304" pitchFamily="18" charset="0"/>
              </a:rPr>
              <a:t>1</a:t>
            </a:fld>
            <a:endParaRPr lang="en-US" sz="1200">
              <a:cs typeface="Times New Roman" panose="02020603050405020304"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txBox="1">
            <a:spLocks noGrp="1"/>
          </p:cNvSpPr>
          <p:nvPr>
            <p:ph type="sldNum" sz="quarter"/>
          </p:nvPr>
        </p:nvSpPr>
        <p:spPr>
          <a:xfrm>
            <a:off x="3884613" y="8685213"/>
            <a:ext cx="2971800" cy="457200"/>
          </a:xfrm>
          <a:prstGeom prst="rect">
            <a:avLst/>
          </a:prstGeom>
          <a:noFill/>
          <a:ln w="9525">
            <a:noFill/>
          </a:ln>
        </p:spPr>
        <p:txBody>
          <a:bodyPr anchor="b" anchorCtr="0"/>
          <a:lstStyle/>
          <a:p>
            <a:pPr lvl="0" algn="r" eaLnBrk="1" hangingPunct="1">
              <a:spcBef>
                <a:spcPct val="0"/>
              </a:spcBef>
            </a:pPr>
            <a:fld id="{9A0DB2DC-4C9A-4742-B13C-FB6460FD3503}" type="slidenum">
              <a:rPr lang="en-US" altLang="zh-CN" dirty="0"/>
              <a:t>9</a:t>
            </a:fld>
            <a:endParaRPr lang="en-US" altLang="zh-CN" dirty="0"/>
          </a:p>
        </p:txBody>
      </p:sp>
      <p:sp>
        <p:nvSpPr>
          <p:cNvPr id="6147" name="Rectangle 2"/>
          <p:cNvSpPr>
            <a:spLocks noGrp="1" noRot="1" noChangeAspect="1" noTextEdit="1"/>
          </p:cNvSpPr>
          <p:nvPr>
            <p:ph type="sldImg"/>
          </p:nvPr>
        </p:nvSpPr>
        <p:spPr/>
      </p:sp>
      <p:sp>
        <p:nvSpPr>
          <p:cNvPr id="6148" name="Rectangle 3"/>
          <p:cNvSpPr>
            <a:spLocks noGrp="1"/>
          </p:cNvSpPr>
          <p:nvPr>
            <p:ph type="body" idx="1"/>
          </p:nvPr>
        </p:nvSpPr>
        <p:spPr/>
        <p:txBody>
          <a:bodyPr wrap="square" lIns="91440" tIns="45720" rIns="91440" bIns="45720" anchor="t" anchorCtr="0"/>
          <a:lstStyle/>
          <a:p>
            <a:pPr lvl="0" eaLnBrk="1" hangingPunct="1"/>
            <a:endParaRPr lang="zh-CN" altLang="zh-CN"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t>2024/2/21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t>2024/2/21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t>2024/2/21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2024/2/21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82F288E0-7875-42C4-84C8-98DBBD3BF4D2}" type="datetimeFigureOut">
              <a:rPr lang="zh-CN" altLang="en-US" smtClean="0"/>
              <a:t>2024/2/21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82F288E0-7875-42C4-84C8-98DBBD3BF4D2}" type="datetimeFigureOut">
              <a:rPr lang="zh-CN" altLang="en-US" smtClean="0"/>
              <a:t>2024/2/21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t>2024/2/21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t>2024/2/21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t>2024/2/21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t>2024/2/21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2"/>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F288E0-7875-42C4-84C8-98DBBD3BF4D2}" type="datetimeFigureOut">
              <a:rPr lang="zh-CN" altLang="en-US" smtClean="0"/>
              <a:t>2024/2/21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BB5D0-35E4-459D-AEF3-FE4D7C45CC19}"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8.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Content Placeholder 104"/>
          <p:cNvPicPr>
            <a:picLocks noGrp="1"/>
          </p:cNvPicPr>
          <p:nvPr/>
        </p:nvPicPr>
        <p:blipFill>
          <a:blip r:embed="rId3"/>
          <a:stretch>
            <a:fillRect/>
          </a:stretch>
        </p:blipFill>
        <p:spPr>
          <a:xfrm>
            <a:off x="-209550" y="8255"/>
            <a:ext cx="12610465" cy="6842125"/>
          </a:xfrm>
          <a:prstGeom prst="rect">
            <a:avLst/>
          </a:prstGeom>
          <a:noFill/>
          <a:ln w="9525">
            <a:noFill/>
          </a:ln>
        </p:spPr>
      </p:pic>
      <p:sp>
        <p:nvSpPr>
          <p:cNvPr id="3" name="Text Box 2"/>
          <p:cNvSpPr txBox="1"/>
          <p:nvPr/>
        </p:nvSpPr>
        <p:spPr>
          <a:xfrm>
            <a:off x="393700" y="314325"/>
            <a:ext cx="11734165" cy="1753235"/>
          </a:xfrm>
          <a:prstGeom prst="rect">
            <a:avLst/>
          </a:prstGeom>
          <a:noFill/>
        </p:spPr>
        <p:txBody>
          <a:bodyPr wrap="square" rtlCol="0">
            <a:spAutoFit/>
          </a:bodyPr>
          <a:lstStyle/>
          <a:p>
            <a:pPr algn="ctr"/>
            <a:r>
              <a:rPr lang="en-US" sz="5400" b="1">
                <a:solidFill>
                  <a:schemeClr val="accent2">
                    <a:lumMod val="75000"/>
                  </a:schemeClr>
                </a:solidFill>
                <a:latin typeface="+mj-lt"/>
                <a:cs typeface="+mj-lt"/>
              </a:rPr>
              <a:t>Bài 24 : CƯỜNG ĐỘ DÒNG ĐIỆN VÀ HIỆU ĐIỆN THẾ</a:t>
            </a:r>
          </a:p>
        </p:txBody>
      </p:sp>
    </p:spTree>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7"/>
          <p:cNvPicPr>
            <a:picLocks noGrp="1" noChangeAspect="1"/>
          </p:cNvPicPr>
          <p:nvPr>
            <p:ph sz="half" idx="1"/>
          </p:nvPr>
        </p:nvPicPr>
        <p:blipFill>
          <a:blip r:embed="rId2"/>
          <a:stretch>
            <a:fillRect/>
          </a:stretch>
        </p:blipFill>
        <p:spPr>
          <a:xfrm>
            <a:off x="2933065" y="3286760"/>
            <a:ext cx="990600" cy="1428750"/>
          </a:xfrm>
          <a:prstGeom prst="rect">
            <a:avLst/>
          </a:prstGeom>
          <a:noFill/>
          <a:ln w="9525">
            <a:noFill/>
          </a:ln>
        </p:spPr>
      </p:pic>
      <p:sp>
        <p:nvSpPr>
          <p:cNvPr id="12" name="圆角矩形 11"/>
          <p:cNvSpPr/>
          <p:nvPr/>
        </p:nvSpPr>
        <p:spPr>
          <a:xfrm>
            <a:off x="142875" y="1185545"/>
            <a:ext cx="12049125" cy="5673090"/>
          </a:xfrm>
          <a:prstGeom prst="roundRect">
            <a:avLst/>
          </a:prstGeom>
          <a:solidFill>
            <a:srgbClr val="71BDCD">
              <a:alpha val="75000"/>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r>
              <a:rPr lang="en-US" altLang="zh-CN" sz="3200" b="1">
                <a:solidFill>
                  <a:schemeClr val="tx1"/>
                </a:solidFill>
              </a:rPr>
              <a:t>2 . Cường độ dòng điện:</a:t>
            </a:r>
            <a:endParaRPr lang="zh-CN" altLang="en-US" sz="3200" b="1">
              <a:solidFill>
                <a:schemeClr val="tx1"/>
              </a:solidFill>
            </a:endParaRPr>
          </a:p>
          <a:p>
            <a:pPr algn="l"/>
            <a:r>
              <a:rPr lang="zh-CN" altLang="en-US" sz="3200" b="1">
                <a:solidFill>
                  <a:schemeClr val="tx1"/>
                </a:solidFill>
              </a:rPr>
              <a:t>- Số chỉ của ampe kế  là giá trị của cường độ dòng điện, cho biết mức độ mạnh, yếu của dòng điện</a:t>
            </a:r>
          </a:p>
          <a:p>
            <a:pPr algn="l"/>
            <a:r>
              <a:rPr lang="zh-CN" altLang="en-US" sz="3200" b="1">
                <a:solidFill>
                  <a:schemeClr val="tx1"/>
                </a:solidFill>
              </a:rPr>
              <a:t>- Dòng điện càng mạnh thì cường độ dòng điện càng lớn.</a:t>
            </a:r>
          </a:p>
          <a:p>
            <a:pPr algn="l"/>
            <a:r>
              <a:rPr lang="zh-CN" altLang="en-US" sz="3200" b="1">
                <a:solidFill>
                  <a:schemeClr val="tx1"/>
                </a:solidFill>
              </a:rPr>
              <a:t>- Kí hiệu cường độ dòng điện: chữ I</a:t>
            </a:r>
          </a:p>
          <a:p>
            <a:pPr algn="l"/>
            <a:r>
              <a:rPr lang="zh-CN" altLang="en-US" sz="3200" b="1">
                <a:solidFill>
                  <a:schemeClr val="tx1"/>
                </a:solidFill>
              </a:rPr>
              <a:t>- Đơn vị: A (ampe), mA (mili ampe): 1 A = 1000 mA</a:t>
            </a:r>
          </a:p>
          <a:p>
            <a:pPr algn="l"/>
            <a:r>
              <a:rPr lang="zh-CN" altLang="en-US" sz="3200" b="1">
                <a:solidFill>
                  <a:schemeClr val="tx1"/>
                </a:solidFill>
              </a:rPr>
              <a:t>- Ampe kế là dụng cụ dùng để đo cường độ dòng điện. Kí hiệu:</a:t>
            </a:r>
          </a:p>
        </p:txBody>
      </p:sp>
      <p:sp>
        <p:nvSpPr>
          <p:cNvPr id="15" name="圆角矩形 14"/>
          <p:cNvSpPr/>
          <p:nvPr/>
        </p:nvSpPr>
        <p:spPr bwMode="auto">
          <a:xfrm>
            <a:off x="4813300" y="437515"/>
            <a:ext cx="3117215" cy="934720"/>
          </a:xfrm>
          <a:prstGeom prst="roundRect">
            <a:avLst>
              <a:gd name="adj" fmla="val 50000"/>
            </a:avLst>
          </a:prstGeom>
          <a:gradFill>
            <a:gsLst>
              <a:gs pos="0">
                <a:srgbClr val="14CD68"/>
              </a:gs>
              <a:gs pos="100000">
                <a:srgbClr val="035C7D"/>
              </a:gs>
            </a:gsLst>
            <a:lin scaled="0"/>
          </a:gradFill>
          <a:ln w="19050" cap="flat" cmpd="sng" algn="ctr">
            <a:noFill/>
            <a:prstDash val="solid"/>
            <a:round/>
            <a:headEnd type="none" w="med" len="med"/>
            <a:tailEnd type="none" w="med" len="med"/>
          </a:ln>
          <a:effectLst/>
        </p:spPr>
        <p:txBody>
          <a:bodyPr vert="horz" wrap="square" lIns="108816" tIns="54408" rIns="108816" bIns="54408" numCol="1" rtlCol="0" anchor="t" anchorCtr="0" compatLnSpc="1"/>
          <a:lstStyle/>
          <a:p>
            <a:pPr algn="ctr" defTabSz="815975"/>
            <a:r>
              <a:rPr lang="en-US" altLang="zh-CN" sz="3200" b="1" dirty="0">
                <a:solidFill>
                  <a:srgbClr val="FF0000"/>
                </a:solidFill>
                <a:latin typeface="Arial" panose="020B0604020202020204" pitchFamily="34" charset="0"/>
                <a:ea typeface="Microsoft YaHei" panose="020B0503020204020204" charset="-122"/>
                <a:cs typeface="Arial" panose="020B0604020202020204" pitchFamily="34" charset="0"/>
              </a:rPr>
              <a:t>KẾT LUẬN</a:t>
            </a:r>
          </a:p>
        </p:txBody>
      </p:sp>
      <p:pic>
        <p:nvPicPr>
          <p:cNvPr id="18" name="Picture 3"/>
          <p:cNvPicPr>
            <a:picLocks noGrp="1" noChangeAspect="1"/>
          </p:cNvPicPr>
          <p:nvPr>
            <p:ph sz="half" idx="2"/>
          </p:nvPr>
        </p:nvPicPr>
        <p:blipFill>
          <a:blip r:embed="rId3">
            <a:lum bright="-6000" contrast="12000"/>
          </a:blip>
          <a:stretch>
            <a:fillRect/>
          </a:stretch>
        </p:blipFill>
        <p:spPr>
          <a:xfrm>
            <a:off x="3923665" y="5039995"/>
            <a:ext cx="1333500" cy="590550"/>
          </a:xfrm>
          <a:prstGeom prst="rect">
            <a:avLst/>
          </a:prstGeom>
          <a:noFill/>
          <a:ln>
            <a:noFill/>
          </a:ln>
        </p:spPr>
      </p:pic>
      <p:pic>
        <p:nvPicPr>
          <p:cNvPr id="3" name="Picture 6" descr="7"/>
          <p:cNvPicPr>
            <a:picLocks noChangeAspect="1"/>
          </p:cNvPicPr>
          <p:nvPr/>
        </p:nvPicPr>
        <p:blipFill>
          <a:blip r:embed="rId2"/>
          <a:stretch>
            <a:fillRect/>
          </a:stretch>
        </p:blipFill>
        <p:spPr>
          <a:xfrm>
            <a:off x="142875" y="0"/>
            <a:ext cx="1607820" cy="1372235"/>
          </a:xfrm>
          <a:prstGeom prst="rect">
            <a:avLst/>
          </a:prstGeom>
          <a:noFill/>
          <a:ln w="9525">
            <a:noFill/>
          </a:ln>
        </p:spPr>
      </p:pic>
    </p:spTree>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timing>
    <p:tnLst>
      <p:par>
        <p:cTn id="1" dur="indefinite" restart="never" nodeType="tmRoot"/>
      </p:par>
    </p:tnLst>
    <p:bldLst>
      <p:bldP spid="12" grpId="0" bldLvl="0" animBg="1"/>
      <p:bldP spid="12" grpId="1" animBg="1"/>
      <p:bldP spid="15" grpId="0" bldLvl="0" animBg="1"/>
      <p:bldP spid="15"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5" name="直接连接符 94"/>
          <p:cNvCxnSpPr/>
          <p:nvPr/>
        </p:nvCxnSpPr>
        <p:spPr>
          <a:xfrm>
            <a:off x="7392534" y="419960"/>
            <a:ext cx="4463773"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8" name="直接连接符 97"/>
          <p:cNvCxnSpPr/>
          <p:nvPr/>
        </p:nvCxnSpPr>
        <p:spPr>
          <a:xfrm>
            <a:off x="336892" y="424315"/>
            <a:ext cx="4391777"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直接连接符 100"/>
          <p:cNvCxnSpPr/>
          <p:nvPr/>
        </p:nvCxnSpPr>
        <p:spPr>
          <a:xfrm>
            <a:off x="7392534" y="477150"/>
            <a:ext cx="4463773" cy="0"/>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直接连接符 101"/>
          <p:cNvCxnSpPr/>
          <p:nvPr/>
        </p:nvCxnSpPr>
        <p:spPr>
          <a:xfrm>
            <a:off x="336892" y="481504"/>
            <a:ext cx="4391777" cy="0"/>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44041" name="图片 44040" descr="11"/>
          <p:cNvPicPr>
            <a:picLocks noChangeAspect="1"/>
          </p:cNvPicPr>
          <p:nvPr/>
        </p:nvPicPr>
        <p:blipFill>
          <a:blip r:embed="rId2"/>
          <a:stretch>
            <a:fillRect/>
          </a:stretch>
        </p:blipFill>
        <p:spPr>
          <a:xfrm>
            <a:off x="337185" y="323215"/>
            <a:ext cx="6232525" cy="5600065"/>
          </a:xfrm>
          <a:prstGeom prst="rect">
            <a:avLst/>
          </a:prstGeom>
          <a:noFill/>
          <a:ln w="9525">
            <a:noFill/>
          </a:ln>
        </p:spPr>
      </p:pic>
      <p:sp>
        <p:nvSpPr>
          <p:cNvPr id="100" name="Text Box 99"/>
          <p:cNvSpPr txBox="1"/>
          <p:nvPr/>
        </p:nvSpPr>
        <p:spPr>
          <a:xfrm>
            <a:off x="898525" y="2077720"/>
            <a:ext cx="3995420" cy="2245360"/>
          </a:xfrm>
          <a:prstGeom prst="rect">
            <a:avLst/>
          </a:prstGeom>
          <a:noFill/>
          <a:ln w="9525">
            <a:noFill/>
          </a:ln>
        </p:spPr>
        <p:txBody>
          <a:bodyPr wrap="square">
            <a:spAutoFit/>
          </a:bodyPr>
          <a:lstStyle/>
          <a:p>
            <a:pPr indent="412750"/>
            <a:r>
              <a:rPr lang="en-US" sz="1300" b="0">
                <a:latin typeface="Times New Roman" panose="02020603050405020304" pitchFamily="18" charset="0"/>
              </a:rPr>
              <a:t> </a:t>
            </a:r>
            <a:r>
              <a:rPr lang="en-US" sz="2800" b="0">
                <a:solidFill>
                  <a:schemeClr val="accent4">
                    <a:lumMod val="50000"/>
                  </a:schemeClr>
                </a:solidFill>
                <a:latin typeface="Arial" panose="020B0604020202020204" pitchFamily="34" charset="0"/>
                <a:cs typeface="Arial" panose="020B0604020202020204" pitchFamily="34" charset="0"/>
              </a:rPr>
              <a:t>Khi sử dụng ampe kế để đo cường độ dòng điện, cần mắc ampe kế vào mạch điện như thế nào?</a:t>
            </a:r>
          </a:p>
        </p:txBody>
      </p:sp>
      <p:pic>
        <p:nvPicPr>
          <p:cNvPr id="15" name="Picture 2"/>
          <p:cNvPicPr>
            <a:picLocks noChangeAspect="1"/>
          </p:cNvPicPr>
          <p:nvPr/>
        </p:nvPicPr>
        <p:blipFill>
          <a:blip r:embed="rId3">
            <a:lum contrast="60000"/>
          </a:blip>
          <a:stretch>
            <a:fillRect/>
          </a:stretch>
        </p:blipFill>
        <p:spPr>
          <a:xfrm>
            <a:off x="6711315" y="647065"/>
            <a:ext cx="4584700" cy="4417060"/>
          </a:xfrm>
          <a:prstGeom prst="rect">
            <a:avLst/>
          </a:prstGeom>
          <a:noFill/>
          <a:ln>
            <a:noFill/>
          </a:ln>
        </p:spPr>
      </p:pic>
    </p:spTree>
  </p:cSld>
  <p:clrMapOvr>
    <a:masterClrMapping/>
  </p:clrMapOvr>
  <p:transition advTm="4399">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250"/>
                                  </p:stCondLst>
                                  <p:childTnLst>
                                    <p:set>
                                      <p:cBhvr>
                                        <p:cTn id="6" dur="1" fill="hold">
                                          <p:stCondLst>
                                            <p:cond delay="0"/>
                                          </p:stCondLst>
                                        </p:cTn>
                                        <p:tgtEl>
                                          <p:spTgt spid="98"/>
                                        </p:tgtEl>
                                        <p:attrNameLst>
                                          <p:attrName>style.visibility</p:attrName>
                                        </p:attrNameLst>
                                      </p:cBhvr>
                                      <p:to>
                                        <p:strVal val="visible"/>
                                      </p:to>
                                    </p:set>
                                    <p:anim calcmode="lin" valueType="num">
                                      <p:cBhvr additive="base">
                                        <p:cTn id="7" dur="500" fill="hold"/>
                                        <p:tgtEl>
                                          <p:spTgt spid="98"/>
                                        </p:tgtEl>
                                        <p:attrNameLst>
                                          <p:attrName>ppt_x</p:attrName>
                                        </p:attrNameLst>
                                      </p:cBhvr>
                                      <p:tavLst>
                                        <p:tav tm="0">
                                          <p:val>
                                            <p:strVal val="0-#ppt_w/2"/>
                                          </p:val>
                                        </p:tav>
                                        <p:tav tm="100000">
                                          <p:val>
                                            <p:strVal val="#ppt_x"/>
                                          </p:val>
                                        </p:tav>
                                      </p:tavLst>
                                    </p:anim>
                                    <p:anim calcmode="lin" valueType="num">
                                      <p:cBhvr additive="base">
                                        <p:cTn id="8" dur="500" fill="hold"/>
                                        <p:tgtEl>
                                          <p:spTgt spid="98"/>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250"/>
                                  </p:stCondLst>
                                  <p:childTnLst>
                                    <p:set>
                                      <p:cBhvr>
                                        <p:cTn id="10" dur="1" fill="hold">
                                          <p:stCondLst>
                                            <p:cond delay="0"/>
                                          </p:stCondLst>
                                        </p:cTn>
                                        <p:tgtEl>
                                          <p:spTgt spid="95"/>
                                        </p:tgtEl>
                                        <p:attrNameLst>
                                          <p:attrName>style.visibility</p:attrName>
                                        </p:attrNameLst>
                                      </p:cBhvr>
                                      <p:to>
                                        <p:strVal val="visible"/>
                                      </p:to>
                                    </p:set>
                                    <p:anim calcmode="lin" valueType="num">
                                      <p:cBhvr additive="base">
                                        <p:cTn id="11" dur="500" fill="hold"/>
                                        <p:tgtEl>
                                          <p:spTgt spid="95"/>
                                        </p:tgtEl>
                                        <p:attrNameLst>
                                          <p:attrName>ppt_x</p:attrName>
                                        </p:attrNameLst>
                                      </p:cBhvr>
                                      <p:tavLst>
                                        <p:tav tm="0">
                                          <p:val>
                                            <p:strVal val="1+#ppt_w/2"/>
                                          </p:val>
                                        </p:tav>
                                        <p:tav tm="100000">
                                          <p:val>
                                            <p:strVal val="#ppt_x"/>
                                          </p:val>
                                        </p:tav>
                                      </p:tavLst>
                                    </p:anim>
                                    <p:anim calcmode="lin" valueType="num">
                                      <p:cBhvr additive="base">
                                        <p:cTn id="12" dur="500" fill="hold"/>
                                        <p:tgtEl>
                                          <p:spTgt spid="95"/>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250"/>
                                  </p:stCondLst>
                                  <p:childTnLst>
                                    <p:set>
                                      <p:cBhvr>
                                        <p:cTn id="14" dur="1" fill="hold">
                                          <p:stCondLst>
                                            <p:cond delay="0"/>
                                          </p:stCondLst>
                                        </p:cTn>
                                        <p:tgtEl>
                                          <p:spTgt spid="102"/>
                                        </p:tgtEl>
                                        <p:attrNameLst>
                                          <p:attrName>style.visibility</p:attrName>
                                        </p:attrNameLst>
                                      </p:cBhvr>
                                      <p:to>
                                        <p:strVal val="visible"/>
                                      </p:to>
                                    </p:set>
                                    <p:anim calcmode="lin" valueType="num">
                                      <p:cBhvr additive="base">
                                        <p:cTn id="15" dur="500" fill="hold"/>
                                        <p:tgtEl>
                                          <p:spTgt spid="102"/>
                                        </p:tgtEl>
                                        <p:attrNameLst>
                                          <p:attrName>ppt_x</p:attrName>
                                        </p:attrNameLst>
                                      </p:cBhvr>
                                      <p:tavLst>
                                        <p:tav tm="0">
                                          <p:val>
                                            <p:strVal val="0-#ppt_w/2"/>
                                          </p:val>
                                        </p:tav>
                                        <p:tav tm="100000">
                                          <p:val>
                                            <p:strVal val="#ppt_x"/>
                                          </p:val>
                                        </p:tav>
                                      </p:tavLst>
                                    </p:anim>
                                    <p:anim calcmode="lin" valueType="num">
                                      <p:cBhvr additive="base">
                                        <p:cTn id="16" dur="500" fill="hold"/>
                                        <p:tgtEl>
                                          <p:spTgt spid="102"/>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250"/>
                                  </p:stCondLst>
                                  <p:childTnLst>
                                    <p:set>
                                      <p:cBhvr>
                                        <p:cTn id="18" dur="1" fill="hold">
                                          <p:stCondLst>
                                            <p:cond delay="0"/>
                                          </p:stCondLst>
                                        </p:cTn>
                                        <p:tgtEl>
                                          <p:spTgt spid="101"/>
                                        </p:tgtEl>
                                        <p:attrNameLst>
                                          <p:attrName>style.visibility</p:attrName>
                                        </p:attrNameLst>
                                      </p:cBhvr>
                                      <p:to>
                                        <p:strVal val="visible"/>
                                      </p:to>
                                    </p:set>
                                    <p:anim calcmode="lin" valueType="num">
                                      <p:cBhvr additive="base">
                                        <p:cTn id="19" dur="500" fill="hold"/>
                                        <p:tgtEl>
                                          <p:spTgt spid="101"/>
                                        </p:tgtEl>
                                        <p:attrNameLst>
                                          <p:attrName>ppt_x</p:attrName>
                                        </p:attrNameLst>
                                      </p:cBhvr>
                                      <p:tavLst>
                                        <p:tav tm="0">
                                          <p:val>
                                            <p:strVal val="1+#ppt_w/2"/>
                                          </p:val>
                                        </p:tav>
                                        <p:tav tm="100000">
                                          <p:val>
                                            <p:strVal val="#ppt_x"/>
                                          </p:val>
                                        </p:tav>
                                      </p:tavLst>
                                    </p:anim>
                                    <p:anim calcmode="lin" valueType="num">
                                      <p:cBhvr additive="base">
                                        <p:cTn id="20" dur="500" fill="hold"/>
                                        <p:tgtEl>
                                          <p:spTgt spid="101"/>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blinds(horizontal)">
                                      <p:cBhvr>
                                        <p:cTn id="25" dur="500"/>
                                        <p:tgtEl>
                                          <p:spTgt spid="15"/>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44041"/>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p:nvPr>
        </p:nvPicPr>
        <p:blipFill>
          <a:blip r:embed="rId2"/>
          <a:stretch>
            <a:fillRect/>
          </a:stretch>
        </p:blipFill>
        <p:spPr>
          <a:xfrm>
            <a:off x="4848225" y="635"/>
            <a:ext cx="7252335" cy="6857365"/>
          </a:xfrm>
          <a:prstGeom prst="rect">
            <a:avLst/>
          </a:prstGeom>
        </p:spPr>
      </p:pic>
      <p:sp>
        <p:nvSpPr>
          <p:cNvPr id="100" name="Text Box 99"/>
          <p:cNvSpPr txBox="1"/>
          <p:nvPr/>
        </p:nvSpPr>
        <p:spPr>
          <a:xfrm>
            <a:off x="82550" y="420370"/>
            <a:ext cx="5080000" cy="5262245"/>
          </a:xfrm>
          <a:prstGeom prst="rect">
            <a:avLst/>
          </a:prstGeom>
          <a:noFill/>
          <a:ln w="9525">
            <a:noFill/>
          </a:ln>
        </p:spPr>
        <p:txBody>
          <a:bodyPr wrap="square">
            <a:spAutoFit/>
          </a:bodyPr>
          <a:lstStyle/>
          <a:p>
            <a:pPr indent="412750"/>
            <a:r>
              <a:rPr lang="en-US" sz="2800" b="0">
                <a:solidFill>
                  <a:schemeClr val="accent5">
                    <a:lumMod val="50000"/>
                  </a:schemeClr>
                </a:solidFill>
                <a:latin typeface="Arial" panose="020B0604020202020204" pitchFamily="34" charset="0"/>
                <a:cs typeface="Arial" panose="020B0604020202020204" pitchFamily="34" charset="0"/>
              </a:rPr>
              <a:t>- Mắc Ampe kế vào mạch điện sao cho ampe kế nối tiếp với dụng cụ muốn đo cường độ dòng điện. </a:t>
            </a:r>
          </a:p>
          <a:p>
            <a:pPr indent="412750"/>
            <a:r>
              <a:rPr lang="en-US" sz="2800" b="0">
                <a:solidFill>
                  <a:schemeClr val="accent5">
                    <a:lumMod val="50000"/>
                  </a:schemeClr>
                </a:solidFill>
                <a:latin typeface="Arial" panose="020B0604020202020204" pitchFamily="34" charset="0"/>
                <a:cs typeface="Arial" panose="020B0604020202020204" pitchFamily="34" charset="0"/>
              </a:rPr>
              <a:t>- Chốt dương (+) của ampe kế nối với cực dương của nguồn điện. </a:t>
            </a:r>
          </a:p>
          <a:p>
            <a:pPr indent="412750"/>
            <a:r>
              <a:rPr lang="en-US" sz="2800" b="0" i="1">
                <a:solidFill>
                  <a:schemeClr val="accent5">
                    <a:lumMod val="50000"/>
                  </a:schemeClr>
                </a:solidFill>
                <a:latin typeface="Arial" panose="020B0604020202020204" pitchFamily="34" charset="0"/>
                <a:cs typeface="Arial" panose="020B0604020202020204" pitchFamily="34" charset="0"/>
              </a:rPr>
              <a:t>- Không được mắc 2 chốt của Ampe kế trực tiếp vào 2 cực của nguồn điện để tránh làm hỏng Ampe kế và nguồn điện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additive="base">
                                        <p:cTn id="7" dur="5000" fill="hold"/>
                                        <p:tgtEl>
                                          <p:spTgt spid="100"/>
                                        </p:tgtEl>
                                        <p:attrNameLst>
                                          <p:attrName>ppt_x</p:attrName>
                                        </p:attrNameLst>
                                      </p:cBhvr>
                                      <p:tavLst>
                                        <p:tav tm="0">
                                          <p:val>
                                            <p:strVal val="#ppt_x"/>
                                          </p:val>
                                        </p:tav>
                                        <p:tav tm="100000">
                                          <p:val>
                                            <p:strVal val="#ppt_x"/>
                                          </p:val>
                                        </p:tav>
                                      </p:tavLst>
                                    </p:anim>
                                    <p:anim calcmode="lin" valueType="num">
                                      <p:cBhvr additive="base">
                                        <p:cTn id="8" dur="5000" fill="hold"/>
                                        <p:tgtEl>
                                          <p:spTgt spid="10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grpSp>
        <p:nvGrpSpPr>
          <p:cNvPr id="14" name="组合 13"/>
          <p:cNvGrpSpPr/>
          <p:nvPr/>
        </p:nvGrpSpPr>
        <p:grpSpPr>
          <a:xfrm>
            <a:off x="3573156" y="343012"/>
            <a:ext cx="5543718" cy="1200313"/>
            <a:chOff x="4838820" y="2375552"/>
            <a:chExt cx="5544616" cy="1200507"/>
          </a:xfrm>
        </p:grpSpPr>
        <p:sp>
          <p:nvSpPr>
            <p:cNvPr id="10" name="矩形 3"/>
            <p:cNvSpPr/>
            <p:nvPr/>
          </p:nvSpPr>
          <p:spPr>
            <a:xfrm>
              <a:off x="4838820" y="2375552"/>
              <a:ext cx="5544616" cy="1200507"/>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solidFill>
              <a:srgbClr val="2DB2A4"/>
            </a:solidFill>
            <a:ln w="9525">
              <a:noFill/>
            </a:ln>
            <a:effectLst>
              <a:outerShdw blurRad="431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3"/>
            <p:cNvSpPr/>
            <p:nvPr/>
          </p:nvSpPr>
          <p:spPr>
            <a:xfrm>
              <a:off x="4945460" y="2471749"/>
              <a:ext cx="5328592" cy="1008112"/>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blipFill>
              <a:blip r:embed="rId3"/>
              <a:stretch>
                <a:fillRect/>
              </a:stretch>
            </a:blipFill>
            <a:ln w="952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 name="组合 1"/>
          <p:cNvGrpSpPr/>
          <p:nvPr/>
        </p:nvGrpSpPr>
        <p:grpSpPr>
          <a:xfrm>
            <a:off x="1885189" y="216767"/>
            <a:ext cx="1610563" cy="1452100"/>
            <a:chOff x="2713211" y="1988840"/>
            <a:chExt cx="1610824" cy="1452335"/>
          </a:xfrm>
        </p:grpSpPr>
        <p:sp>
          <p:nvSpPr>
            <p:cNvPr id="3" name="Freeform 5"/>
            <p:cNvSpPr/>
            <p:nvPr/>
          </p:nvSpPr>
          <p:spPr bwMode="auto">
            <a:xfrm>
              <a:off x="2713211" y="1988840"/>
              <a:ext cx="1610824" cy="145233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2DB2A4"/>
            </a:solidFill>
            <a:ln w="9525" cap="flat">
              <a:noFill/>
              <a:prstDash val="solid"/>
              <a:miter lim="800000"/>
            </a:ln>
            <a:effectLst>
              <a:outerShdw blurRad="431800" dist="88900" dir="2700000" algn="tl" rotWithShape="0">
                <a:prstClr val="black">
                  <a:alpha val="40000"/>
                </a:prstClr>
              </a:outerShdw>
            </a:effectLst>
          </p:spPr>
          <p:txBody>
            <a:bodyPr vert="horz" wrap="square" lIns="91425" tIns="45712" rIns="91425" bIns="45712" numCol="1" anchor="t" anchorCtr="0" compatLnSpc="1"/>
            <a:lstStyle/>
            <a:p>
              <a:endParaRPr lang="zh-CN" altLang="en-US"/>
            </a:p>
          </p:txBody>
        </p:sp>
        <p:sp>
          <p:nvSpPr>
            <p:cNvPr id="4" name="Freeform 5"/>
            <p:cNvSpPr/>
            <p:nvPr/>
          </p:nvSpPr>
          <p:spPr bwMode="auto">
            <a:xfrm>
              <a:off x="2838739" y="2087520"/>
              <a:ext cx="1359768" cy="125497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blipFill>
              <a:blip r:embed="rId3"/>
              <a:stretch>
                <a:fillRect l="-167158" t="-31921" r="-198372" b="-151558"/>
              </a:stretch>
            </a:blipFill>
            <a:ln w="9525" cap="flat">
              <a:noFill/>
              <a:prstDash val="solid"/>
              <a:miter lim="800000"/>
            </a:ln>
            <a:effectLst>
              <a:outerShdw blurRad="50800" dist="38100" dir="2700000" algn="tl" rotWithShape="0">
                <a:prstClr val="black">
                  <a:alpha val="40000"/>
                </a:prstClr>
              </a:outerShdw>
            </a:effectLst>
          </p:spPr>
          <p:txBody>
            <a:bodyPr vert="horz" wrap="square" lIns="91425" tIns="45712" rIns="91425" bIns="45712" numCol="1" anchor="t" anchorCtr="0" compatLnSpc="1"/>
            <a:lstStyle/>
            <a:p>
              <a:endParaRPr lang="zh-CN" altLang="en-US"/>
            </a:p>
          </p:txBody>
        </p:sp>
      </p:grpSp>
      <p:sp>
        <p:nvSpPr>
          <p:cNvPr id="15" name="文本框 52"/>
          <p:cNvSpPr txBox="1"/>
          <p:nvPr/>
        </p:nvSpPr>
        <p:spPr>
          <a:xfrm>
            <a:off x="3625215" y="589280"/>
            <a:ext cx="5436870" cy="521970"/>
          </a:xfrm>
          <a:prstGeom prst="rect">
            <a:avLst/>
          </a:prstGeom>
          <a:noFill/>
        </p:spPr>
        <p:txBody>
          <a:bodyPr wrap="square" rtlCol="0">
            <a:spAutoFit/>
          </a:bodyPr>
          <a:lstStyle/>
          <a:p>
            <a:pPr algn="ctr"/>
            <a:r>
              <a:rPr lang="en-US" altLang="zh-CN" sz="2800" b="1" dirty="0">
                <a:solidFill>
                  <a:srgbClr val="F77A08"/>
                </a:solidFill>
                <a:latin typeface="Arial" panose="020B0604020202020204" pitchFamily="34" charset="0"/>
                <a:ea typeface="Microsoft YaHei" panose="020B0503020204020204" charset="-122"/>
                <a:cs typeface="Arial" panose="020B0604020202020204" pitchFamily="34" charset="0"/>
              </a:rPr>
              <a:t>Tìm hiểu hiệu điện thế</a:t>
            </a:r>
            <a:endParaRPr lang="zh-CN" altLang="en-US" sz="3600" b="1" dirty="0">
              <a:solidFill>
                <a:srgbClr val="F77A08"/>
              </a:solidFill>
              <a:latin typeface="Microsoft YaHei" panose="020B0503020204020204" charset="-122"/>
              <a:ea typeface="Microsoft YaHei" panose="020B0503020204020204" charset="-122"/>
            </a:endParaRPr>
          </a:p>
        </p:txBody>
      </p:sp>
      <p:sp>
        <p:nvSpPr>
          <p:cNvPr id="12" name="文本框 52"/>
          <p:cNvSpPr txBox="1"/>
          <p:nvPr/>
        </p:nvSpPr>
        <p:spPr>
          <a:xfrm>
            <a:off x="1885315" y="466090"/>
            <a:ext cx="1610360" cy="645160"/>
          </a:xfrm>
          <a:prstGeom prst="rect">
            <a:avLst/>
          </a:prstGeom>
          <a:noFill/>
        </p:spPr>
        <p:txBody>
          <a:bodyPr wrap="square" rtlCol="0">
            <a:spAutoFit/>
          </a:bodyPr>
          <a:lstStyle/>
          <a:p>
            <a:pPr algn="ctr"/>
            <a:r>
              <a:rPr lang="en-US" altLang="zh-CN" sz="3600" b="1" dirty="0">
                <a:solidFill>
                  <a:srgbClr val="F77A08"/>
                </a:solidFill>
                <a:latin typeface="Microsoft YaHei" panose="020B0503020204020204" charset="-122"/>
                <a:ea typeface="Microsoft YaHei" panose="020B0503020204020204" charset="-122"/>
              </a:rPr>
              <a:t>II.</a:t>
            </a:r>
          </a:p>
        </p:txBody>
      </p:sp>
      <p:sp>
        <p:nvSpPr>
          <p:cNvPr id="26" name="圆角矩形 25"/>
          <p:cNvSpPr/>
          <p:nvPr/>
        </p:nvSpPr>
        <p:spPr>
          <a:xfrm>
            <a:off x="3967480" y="1812290"/>
            <a:ext cx="3575685" cy="504190"/>
          </a:xfrm>
          <a:prstGeom prst="roundRect">
            <a:avLst/>
          </a:prstGeom>
          <a:solidFill>
            <a:schemeClr val="bg1"/>
          </a:solidFill>
          <a:ln>
            <a:solidFill>
              <a:srgbClr val="2DB2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23850"/>
            <a:r>
              <a:rPr lang="en-US" altLang="zh-CN" sz="2400" b="1" dirty="0">
                <a:solidFill>
                  <a:schemeClr val="accent6">
                    <a:lumMod val="50000"/>
                  </a:schemeClr>
                </a:solidFill>
                <a:latin typeface="Microsoft YaHei" panose="020B0503020204020204" charset="-122"/>
                <a:ea typeface="Microsoft YaHei" panose="020B0503020204020204" charset="-122"/>
              </a:rPr>
              <a:t>      </a:t>
            </a:r>
            <a:r>
              <a:rPr lang="en-US" altLang="zh-CN" sz="2800" b="1" dirty="0">
                <a:solidFill>
                  <a:schemeClr val="accent6">
                    <a:lumMod val="50000"/>
                  </a:schemeClr>
                </a:solidFill>
                <a:latin typeface="Microsoft YaHei" panose="020B0503020204020204" charset="-122"/>
                <a:ea typeface="Microsoft YaHei" panose="020B0503020204020204" charset="-122"/>
              </a:rPr>
              <a:t>  Thí nghiệm:</a:t>
            </a:r>
          </a:p>
        </p:txBody>
      </p:sp>
      <p:sp>
        <p:nvSpPr>
          <p:cNvPr id="45" name="圆角矩形 44"/>
          <p:cNvSpPr/>
          <p:nvPr/>
        </p:nvSpPr>
        <p:spPr>
          <a:xfrm>
            <a:off x="2295394" y="1678305"/>
            <a:ext cx="2301280" cy="484545"/>
          </a:xfrm>
          <a:prstGeom prst="roundRect">
            <a:avLst>
              <a:gd name="adj" fmla="val 9725"/>
            </a:avLst>
          </a:prstGeom>
          <a:solidFill>
            <a:srgbClr val="2DB2A4"/>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solidFill>
                  <a:schemeClr val="bg1"/>
                </a:solidFill>
                <a:latin typeface="Impact" panose="020B0806030902050204" charset="0"/>
                <a:ea typeface="Microsoft YaHei" panose="020B0503020204020204" charset="-122"/>
              </a:rPr>
              <a:t>1</a:t>
            </a:r>
            <a:endParaRPr lang="zh-CN" altLang="en-US" sz="2400" dirty="0">
              <a:solidFill>
                <a:schemeClr val="bg1"/>
              </a:solidFill>
              <a:latin typeface="Impact" panose="020B0806030902050204" charset="0"/>
              <a:ea typeface="Microsoft YaHei" panose="020B0503020204020204" charset="-122"/>
            </a:endParaRPr>
          </a:p>
        </p:txBody>
      </p:sp>
    </p:spTree>
  </p:cSld>
  <p:clrMapOvr>
    <a:masterClrMapping/>
  </p:clrMapOvr>
  <p:transition advTm="6411">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anim calcmode="lin" valueType="num">
                                      <p:cBhvr>
                                        <p:cTn id="8" dur="750" fill="hold"/>
                                        <p:tgtEl>
                                          <p:spTgt spid="2"/>
                                        </p:tgtEl>
                                        <p:attrNameLst>
                                          <p:attrName>ppt_w</p:attrName>
                                        </p:attrNameLst>
                                      </p:cBhvr>
                                      <p:tavLst>
                                        <p:tav tm="0" fmla="#ppt_w*sin(2.5*pi*$)">
                                          <p:val>
                                            <p:fltVal val="0"/>
                                          </p:val>
                                        </p:tav>
                                        <p:tav tm="100000">
                                          <p:val>
                                            <p:fltVal val="1"/>
                                          </p:val>
                                        </p:tav>
                                      </p:tavLst>
                                    </p:anim>
                                    <p:anim calcmode="lin" valueType="num">
                                      <p:cBhvr>
                                        <p:cTn id="9" dur="750" fill="hold"/>
                                        <p:tgtEl>
                                          <p:spTgt spid="2"/>
                                        </p:tgtEl>
                                        <p:attrNameLst>
                                          <p:attrName>ppt_h</p:attrName>
                                        </p:attrNameLst>
                                      </p:cBhvr>
                                      <p:tavLst>
                                        <p:tav tm="0">
                                          <p:val>
                                            <p:strVal val="#ppt_h"/>
                                          </p:val>
                                        </p:tav>
                                        <p:tav tm="100000">
                                          <p:val>
                                            <p:strVal val="#ppt_h"/>
                                          </p:val>
                                        </p:tav>
                                      </p:tavLst>
                                    </p:anim>
                                  </p:childTnLst>
                                </p:cTn>
                              </p:par>
                            </p:childTnLst>
                          </p:cTn>
                        </p:par>
                        <p:par>
                          <p:cTn id="10" fill="hold">
                            <p:stCondLst>
                              <p:cond delay="1500"/>
                            </p:stCondLst>
                            <p:childTnLst>
                              <p:par>
                                <p:cTn id="11" presetID="12" presetClass="entr" presetSubtype="8" fill="hold" nodeType="after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p:tgtEl>
                                          <p:spTgt spid="14"/>
                                        </p:tgtEl>
                                        <p:attrNameLst>
                                          <p:attrName>ppt_x</p:attrName>
                                        </p:attrNameLst>
                                      </p:cBhvr>
                                      <p:tavLst>
                                        <p:tav tm="0">
                                          <p:val>
                                            <p:strVal val="#ppt_x-#ppt_w*1.125000"/>
                                          </p:val>
                                        </p:tav>
                                        <p:tav tm="100000">
                                          <p:val>
                                            <p:strVal val="#ppt_x"/>
                                          </p:val>
                                        </p:tav>
                                      </p:tavLst>
                                    </p:anim>
                                    <p:animEffect transition="in" filter="wipe(right)">
                                      <p:cBhvr>
                                        <p:cTn id="14" dur="500"/>
                                        <p:tgtEl>
                                          <p:spTgt spid="14"/>
                                        </p:tgtEl>
                                      </p:cBhvr>
                                    </p:animEffect>
                                  </p:childTnLst>
                                </p:cTn>
                              </p:par>
                            </p:childTnLst>
                          </p:cTn>
                        </p:par>
                        <p:par>
                          <p:cTn id="15" fill="hold">
                            <p:stCondLst>
                              <p:cond delay="2000"/>
                            </p:stCondLst>
                            <p:childTnLst>
                              <p:par>
                                <p:cTn id="16" presetID="22" presetClass="entr" presetSubtype="4" fill="hold" grpId="0" nodeType="after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wipe(down)">
                                      <p:cBhvr>
                                        <p:cTn id="18" dur="500"/>
                                        <p:tgtEl>
                                          <p:spTgt spid="15"/>
                                        </p:tgtEl>
                                      </p:cBhvr>
                                    </p:animEffect>
                                  </p:childTnLst>
                                </p:cTn>
                              </p:par>
                            </p:childTnLst>
                          </p:cTn>
                        </p:par>
                        <p:par>
                          <p:cTn id="19" fill="hold">
                            <p:stCondLst>
                              <p:cond delay="2500"/>
                            </p:stCondLst>
                            <p:childTnLst>
                              <p:par>
                                <p:cTn id="20" presetID="22" presetClass="entr" presetSubtype="4" fill="hold" grpId="0" nodeType="after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down)">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1" presetClass="entr" presetSubtype="0" fill="hold" grpId="0" nodeType="clickEffect">
                                  <p:stCondLst>
                                    <p:cond delay="0"/>
                                  </p:stCondLst>
                                  <p:childTnLst>
                                    <p:set>
                                      <p:cBhvr>
                                        <p:cTn id="26" dur="1000">
                                          <p:stCondLst>
                                            <p:cond delay="0"/>
                                          </p:stCondLst>
                                        </p:cTn>
                                        <p:tgtEl>
                                          <p:spTgt spid="4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circle(in)">
                                      <p:cBhvr>
                                        <p:cTn id="31" dur="2000"/>
                                        <p:tgtEl>
                                          <p:spTgt spid="26"/>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1" nodeType="clickEffect">
                                  <p:stCondLst>
                                    <p:cond delay="0"/>
                                  </p:stCondLst>
                                  <p:childTnLst>
                                    <p:set>
                                      <p:cBhvr>
                                        <p:cTn id="35" dur="1" fill="hold">
                                          <p:stCondLst>
                                            <p:cond delay="0"/>
                                          </p:stCondLst>
                                        </p:cTn>
                                        <p:tgtEl>
                                          <p:spTgt spid="45"/>
                                        </p:tgtEl>
                                        <p:attrNameLst>
                                          <p:attrName>style.visibility</p:attrName>
                                        </p:attrNameLst>
                                      </p:cBhvr>
                                      <p:to>
                                        <p:strVal val="visible"/>
                                      </p:to>
                                    </p:set>
                                    <p:animEffect transition="in" filter="blinds(horizontal)">
                                      <p:cBhvr>
                                        <p:cTn id="36"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P spid="26" grpId="0" bldLvl="0" animBg="1"/>
      <p:bldP spid="45" grpId="0" bldLvl="0" animBg="1"/>
      <p:bldP spid="45" grpId="1"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 name="Content Placeholder 99"/>
          <p:cNvPicPr>
            <a:picLocks noGrp="1" noChangeAspect="1"/>
          </p:cNvPicPr>
          <p:nvPr>
            <p:ph sz="half" idx="1"/>
          </p:nvPr>
        </p:nvPicPr>
        <p:blipFill>
          <a:blip r:embed="rId2"/>
          <a:stretch>
            <a:fillRect/>
          </a:stretch>
        </p:blipFill>
        <p:spPr>
          <a:xfrm>
            <a:off x="229235" y="86995"/>
            <a:ext cx="5941695" cy="4796155"/>
          </a:xfrm>
          <a:prstGeom prst="rect">
            <a:avLst/>
          </a:prstGeom>
          <a:noFill/>
          <a:ln w="9525">
            <a:noFill/>
          </a:ln>
        </p:spPr>
      </p:pic>
      <p:pic>
        <p:nvPicPr>
          <p:cNvPr id="101" name="Content Placeholder 100"/>
          <p:cNvPicPr>
            <a:picLocks noGrp="1"/>
          </p:cNvPicPr>
          <p:nvPr>
            <p:ph sz="half" idx="2"/>
          </p:nvPr>
        </p:nvPicPr>
        <p:blipFill>
          <a:blip r:embed="rId3"/>
          <a:stretch>
            <a:fillRect/>
          </a:stretch>
        </p:blipFill>
        <p:spPr>
          <a:xfrm>
            <a:off x="6364605" y="0"/>
            <a:ext cx="5181600" cy="4351655"/>
          </a:xfrm>
          <a:prstGeom prst="rect">
            <a:avLst/>
          </a:prstGeom>
          <a:noFill/>
          <a:ln w="9525">
            <a:noFill/>
          </a:ln>
        </p:spPr>
      </p:pic>
      <p:sp>
        <p:nvSpPr>
          <p:cNvPr id="45" name="圆角矩形 44"/>
          <p:cNvSpPr/>
          <p:nvPr/>
        </p:nvSpPr>
        <p:spPr>
          <a:xfrm>
            <a:off x="3512820" y="5198110"/>
            <a:ext cx="5110480" cy="1427480"/>
          </a:xfrm>
          <a:prstGeom prst="roundRect">
            <a:avLst>
              <a:gd name="adj" fmla="val 9725"/>
            </a:avLst>
          </a:prstGeom>
          <a:solidFill>
            <a:srgbClr val="2DB2A4"/>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b="1" dirty="0">
                <a:solidFill>
                  <a:schemeClr val="bg1"/>
                </a:solidFill>
                <a:latin typeface="Arial" panose="020B0604020202020204" pitchFamily="34" charset="0"/>
                <a:ea typeface="Microsoft YaHei" panose="020B0503020204020204" charset="-122"/>
                <a:cs typeface="Arial" panose="020B0604020202020204" pitchFamily="34" charset="0"/>
              </a:rPr>
              <a:t>Hiệu điện thế</a:t>
            </a:r>
            <a:r>
              <a:rPr lang="en-US" altLang="zh-CN" sz="2400" dirty="0">
                <a:solidFill>
                  <a:schemeClr val="bg1"/>
                </a:solidFill>
                <a:latin typeface="Impact" panose="020B0806030902050204" charset="0"/>
                <a:ea typeface="Microsoft YaHei" panose="020B0503020204020204" charset="-122"/>
              </a:rPr>
              <a:t> </a:t>
            </a:r>
          </a:p>
        </p:txBody>
      </p:sp>
      <p:cxnSp>
        <p:nvCxnSpPr>
          <p:cNvPr id="5" name="Straight Arrow Connector 4"/>
          <p:cNvCxnSpPr/>
          <p:nvPr/>
        </p:nvCxnSpPr>
        <p:spPr>
          <a:xfrm>
            <a:off x="2595880" y="3580765"/>
            <a:ext cx="1592580" cy="1632585"/>
          </a:xfrm>
          <a:prstGeom prst="straightConnector1">
            <a:avLst/>
          </a:prstGeom>
          <a:ln w="76200">
            <a:tailEnd type="arrow" w="med" len="med"/>
          </a:ln>
        </p:spPr>
        <p:style>
          <a:lnRef idx="3">
            <a:schemeClr val="accent6"/>
          </a:lnRef>
          <a:fillRef idx="0">
            <a:schemeClr val="accent6"/>
          </a:fillRef>
          <a:effectRef idx="2">
            <a:schemeClr val="accent6"/>
          </a:effectRef>
          <a:fontRef idx="minor">
            <a:schemeClr val="tx1"/>
          </a:fontRef>
        </p:style>
      </p:cxnSp>
      <p:cxnSp>
        <p:nvCxnSpPr>
          <p:cNvPr id="6" name="Straight Arrow Connector 5"/>
          <p:cNvCxnSpPr/>
          <p:nvPr/>
        </p:nvCxnSpPr>
        <p:spPr>
          <a:xfrm flipH="1">
            <a:off x="7835265" y="2718435"/>
            <a:ext cx="2824480" cy="2494915"/>
          </a:xfrm>
          <a:prstGeom prst="straightConnector1">
            <a:avLst/>
          </a:prstGeom>
          <a:ln w="76200">
            <a:tailEnd type="arrow" w="med" len="med"/>
          </a:ln>
        </p:spPr>
        <p:style>
          <a:lnRef idx="3">
            <a:schemeClr val="accent6"/>
          </a:lnRef>
          <a:fillRef idx="0">
            <a:schemeClr val="accent6"/>
          </a:fillRef>
          <a:effectRef idx="2">
            <a:schemeClr val="accent6"/>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additive="base">
                                        <p:cTn id="7" dur="500" fill="hold"/>
                                        <p:tgtEl>
                                          <p:spTgt spid="100"/>
                                        </p:tgtEl>
                                        <p:attrNameLst>
                                          <p:attrName>ppt_x</p:attrName>
                                        </p:attrNameLst>
                                      </p:cBhvr>
                                      <p:tavLst>
                                        <p:tav tm="0">
                                          <p:val>
                                            <p:strVal val="#ppt_x"/>
                                          </p:val>
                                        </p:tav>
                                        <p:tav tm="100000">
                                          <p:val>
                                            <p:strVal val="#ppt_x"/>
                                          </p:val>
                                        </p:tav>
                                      </p:tavLst>
                                    </p:anim>
                                    <p:anim calcmode="lin" valueType="num">
                                      <p:cBhvr additive="base">
                                        <p:cTn id="8" dur="500" fill="hold"/>
                                        <p:tgtEl>
                                          <p:spTgt spid="10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nodeType="clickEffect">
                                  <p:stCondLst>
                                    <p:cond delay="0"/>
                                  </p:stCondLst>
                                  <p:childTnLst>
                                    <p:set>
                                      <p:cBhvr>
                                        <p:cTn id="12" dur="1" fill="hold">
                                          <p:stCondLst>
                                            <p:cond delay="0"/>
                                          </p:stCondLst>
                                        </p:cTn>
                                        <p:tgtEl>
                                          <p:spTgt spid="101"/>
                                        </p:tgtEl>
                                        <p:attrNameLst>
                                          <p:attrName>style.visibility</p:attrName>
                                        </p:attrNameLst>
                                      </p:cBhvr>
                                      <p:to>
                                        <p:strVal val="visible"/>
                                      </p:to>
                                    </p:set>
                                    <p:anim calcmode="lin" valueType="num">
                                      <p:cBhvr additive="base">
                                        <p:cTn id="13" dur="5000" fill="hold"/>
                                        <p:tgtEl>
                                          <p:spTgt spid="101"/>
                                        </p:tgtEl>
                                        <p:attrNameLst>
                                          <p:attrName>ppt_x</p:attrName>
                                        </p:attrNameLst>
                                      </p:cBhvr>
                                      <p:tavLst>
                                        <p:tav tm="0">
                                          <p:val>
                                            <p:strVal val="#ppt_x"/>
                                          </p:val>
                                        </p:tav>
                                        <p:tav tm="100000">
                                          <p:val>
                                            <p:strVal val="#ppt_x"/>
                                          </p:val>
                                        </p:tav>
                                      </p:tavLst>
                                    </p:anim>
                                    <p:anim calcmode="lin" valueType="num">
                                      <p:cBhvr additive="base">
                                        <p:cTn id="14" dur="5000" fill="hold"/>
                                        <p:tgtEl>
                                          <p:spTgt spid="10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7"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0" fill="hold"/>
                                        <p:tgtEl>
                                          <p:spTgt spid="5"/>
                                        </p:tgtEl>
                                        <p:attrNameLst>
                                          <p:attrName>ppt_x</p:attrName>
                                        </p:attrNameLst>
                                      </p:cBhvr>
                                      <p:tavLst>
                                        <p:tav tm="0">
                                          <p:val>
                                            <p:strVal val="#ppt_x"/>
                                          </p:val>
                                        </p:tav>
                                        <p:tav tm="100000">
                                          <p:val>
                                            <p:strVal val="#ppt_x"/>
                                          </p:val>
                                        </p:tav>
                                      </p:tavLst>
                                    </p:anim>
                                    <p:anim calcmode="lin" valueType="num">
                                      <p:cBhvr additive="base">
                                        <p:cTn id="20" dur="5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5"/>
                                        </p:tgtEl>
                                        <p:attrNameLst>
                                          <p:attrName>style.visibility</p:attrName>
                                        </p:attrNameLst>
                                      </p:cBhvr>
                                      <p:to>
                                        <p:strVal val="visible"/>
                                      </p:to>
                                    </p:set>
                                    <p:anim calcmode="lin" valueType="num">
                                      <p:cBhvr additive="base">
                                        <p:cTn id="31" dur="500" fill="hold"/>
                                        <p:tgtEl>
                                          <p:spTgt spid="45"/>
                                        </p:tgtEl>
                                        <p:attrNameLst>
                                          <p:attrName>ppt_x</p:attrName>
                                        </p:attrNameLst>
                                      </p:cBhvr>
                                      <p:tavLst>
                                        <p:tav tm="0">
                                          <p:val>
                                            <p:strVal val="#ppt_x"/>
                                          </p:val>
                                        </p:tav>
                                        <p:tav tm="100000">
                                          <p:val>
                                            <p:strVal val="#ppt_x"/>
                                          </p:val>
                                        </p:tav>
                                      </p:tavLst>
                                    </p:anim>
                                    <p:anim calcmode="lin" valueType="num">
                                      <p:cBhvr additive="base">
                                        <p:cTn id="32"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45"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F:\1-原创素材\1_mm1102\PPT\PPT_014\materaials\pageimg_g17.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 y="0"/>
            <a:ext cx="3643630" cy="4802505"/>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
        <p:nvSpPr>
          <p:cNvPr id="8" name="Text Box 7"/>
          <p:cNvSpPr txBox="1"/>
          <p:nvPr/>
        </p:nvSpPr>
        <p:spPr>
          <a:xfrm>
            <a:off x="594360" y="2258060"/>
            <a:ext cx="2932430" cy="2676525"/>
          </a:xfrm>
          <a:prstGeom prst="rect">
            <a:avLst/>
          </a:prstGeom>
          <a:noFill/>
          <a:ln w="9525">
            <a:noFill/>
          </a:ln>
        </p:spPr>
        <p:txBody>
          <a:bodyPr wrap="square">
            <a:spAutoFit/>
          </a:bodyPr>
          <a:lstStyle/>
          <a:p>
            <a:pPr indent="0" algn="ctr"/>
            <a:r>
              <a:rPr lang="en-US" sz="2800" b="0">
                <a:solidFill>
                  <a:schemeClr val="accent2">
                    <a:lumMod val="75000"/>
                  </a:schemeClr>
                </a:solidFill>
                <a:latin typeface="Arial" panose="020B0604020202020204" pitchFamily="34" charset="0"/>
                <a:cs typeface="Arial" panose="020B0604020202020204" pitchFamily="34" charset="0"/>
              </a:rPr>
              <a:t>  </a:t>
            </a:r>
            <a:r>
              <a:rPr lang="en-US" sz="2800" b="1">
                <a:solidFill>
                  <a:schemeClr val="accent2">
                    <a:lumMod val="50000"/>
                  </a:schemeClr>
                </a:solidFill>
                <a:latin typeface="Arial" panose="020B0604020202020204" pitchFamily="34" charset="0"/>
                <a:cs typeface="Arial" panose="020B0604020202020204" pitchFamily="34" charset="0"/>
              </a:rPr>
              <a:t>Thảo luận nhóm, tiến hành thí nghiệm, ghi kết quả vào phiếu học tập:</a:t>
            </a:r>
          </a:p>
          <a:p>
            <a:pPr indent="0"/>
            <a:endParaRPr lang="en-US" sz="2800" b="1">
              <a:solidFill>
                <a:schemeClr val="accent2">
                  <a:lumMod val="50000"/>
                </a:schemeClr>
              </a:solidFill>
              <a:latin typeface="Arial" panose="020B0604020202020204" pitchFamily="34" charset="0"/>
              <a:cs typeface="Arial" panose="020B0604020202020204" pitchFamily="34" charset="0"/>
            </a:endParaRPr>
          </a:p>
        </p:txBody>
      </p:sp>
      <p:pic>
        <p:nvPicPr>
          <p:cNvPr id="2" name="Picture 1" descr="Screenshot 2023-07-12 213031"/>
          <p:cNvPicPr>
            <a:picLocks noChangeAspect="1"/>
          </p:cNvPicPr>
          <p:nvPr/>
        </p:nvPicPr>
        <p:blipFill>
          <a:blip r:embed="rId3"/>
          <a:stretch>
            <a:fillRect/>
          </a:stretch>
        </p:blipFill>
        <p:spPr>
          <a:xfrm>
            <a:off x="8230235" y="0"/>
            <a:ext cx="3961765" cy="4411345"/>
          </a:xfrm>
          <a:prstGeom prst="rect">
            <a:avLst/>
          </a:prstGeom>
        </p:spPr>
      </p:pic>
      <p:sp>
        <p:nvSpPr>
          <p:cNvPr id="4" name="Text Box 3"/>
          <p:cNvSpPr txBox="1"/>
          <p:nvPr/>
        </p:nvSpPr>
        <p:spPr>
          <a:xfrm>
            <a:off x="3812540" y="80645"/>
            <a:ext cx="4476115" cy="636968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400"/>
              <a:t>Tiến hành: </a:t>
            </a:r>
          </a:p>
          <a:p>
            <a:r>
              <a:rPr lang="en-US" sz="2400"/>
              <a:t>-Lắp mạch điện như hình 24.2 , đóng công tắc, giữ nguyên vị trí con chạy của biến trở</a:t>
            </a:r>
          </a:p>
          <a:p>
            <a:r>
              <a:rPr lang="en-US" sz="2400"/>
              <a:t>-</a:t>
            </a:r>
            <a:r>
              <a:rPr lang="en-US" sz="2400">
                <a:solidFill>
                  <a:srgbClr val="000000"/>
                </a:solidFill>
                <a:latin typeface="Arial" panose="020B0604020202020204" pitchFamily="34" charset="0"/>
                <a:cs typeface="Arial" panose="020B0604020202020204" pitchFamily="34" charset="0"/>
                <a:sym typeface="+mn-ea"/>
              </a:rPr>
              <a:t>Lần lượt thay các nguồn điện có ghi các giá trị hiệu điện thế 1,5 V; 3V; 4,5V </a:t>
            </a:r>
          </a:p>
          <a:p>
            <a:r>
              <a:rPr lang="en-US" sz="2400">
                <a:solidFill>
                  <a:srgbClr val="000000"/>
                </a:solidFill>
                <a:latin typeface="Arial" panose="020B0604020202020204" pitchFamily="34" charset="0"/>
                <a:cs typeface="Arial" panose="020B0604020202020204" pitchFamily="34" charset="0"/>
                <a:sym typeface="+mn-ea"/>
              </a:rPr>
              <a:t>- Đọc giá trị hiệu điện thế trên vôn kế</a:t>
            </a:r>
          </a:p>
          <a:p>
            <a:r>
              <a:rPr lang="en-US" sz="2400">
                <a:solidFill>
                  <a:srgbClr val="000000"/>
                </a:solidFill>
                <a:latin typeface="Arial" panose="020B0604020202020204" pitchFamily="34" charset="0"/>
                <a:cs typeface="Arial" panose="020B0604020202020204" pitchFamily="34" charset="0"/>
                <a:sym typeface="+mn-ea"/>
              </a:rPr>
              <a:t>- Quan sát và ghi số chỉ trên ampe kế</a:t>
            </a:r>
          </a:p>
          <a:p>
            <a:r>
              <a:rPr lang="en-US" sz="2400">
                <a:solidFill>
                  <a:srgbClr val="000000"/>
                </a:solidFill>
                <a:latin typeface="Arial" panose="020B0604020202020204" pitchFamily="34" charset="0"/>
                <a:cs typeface="Arial" panose="020B0604020202020204" pitchFamily="34" charset="0"/>
                <a:sym typeface="+mn-ea"/>
              </a:rPr>
              <a:t>- So sánh số chỉ trên Ampe kế khi lần lượt lắp các nguồn điện 1,5 V; 3V; 4,5V vào mạch điện. Từ đó rút ra nhận xét về khả năng sinh ra dòng điện của từng nguồn điện trên</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22530"/>
                                        </p:tgtEl>
                                      </p:cBhvr>
                                    </p:animEffect>
                                    <p:set>
                                      <p:cBhvr>
                                        <p:cTn id="7" dur="1" fill="hold">
                                          <p:stCondLst>
                                            <p:cond delay="499"/>
                                          </p:stCondLst>
                                        </p:cTn>
                                        <p:tgtEl>
                                          <p:spTgt spid="22530"/>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5" presetClass="exit" presetSubtype="10" fill="hold" grpId="0" nodeType="clickEffect">
                                  <p:stCondLst>
                                    <p:cond delay="0"/>
                                  </p:stCondLst>
                                  <p:childTnLst>
                                    <p:animEffect transition="out" filter="checkerboard(across)">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p:nvPr/>
        </p:nvGraphicFramePr>
        <p:xfrm>
          <a:off x="133350" y="52070"/>
          <a:ext cx="12098655" cy="6831965"/>
        </p:xfrm>
        <a:graphic>
          <a:graphicData uri="http://schemas.openxmlformats.org/drawingml/2006/table">
            <a:tbl>
              <a:tblPr firstRow="1" bandRow="1">
                <a:tableStyleId>{5940675A-B579-460E-94D1-54222C63F5DA}</a:tableStyleId>
              </a:tblPr>
              <a:tblGrid>
                <a:gridCol w="12098655">
                  <a:extLst>
                    <a:ext uri="{9D8B030D-6E8A-4147-A177-3AD203B41FA5}">
                      <a16:colId xmlns:a16="http://schemas.microsoft.com/office/drawing/2014/main" val="20000"/>
                    </a:ext>
                  </a:extLst>
                </a:gridCol>
              </a:tblGrid>
              <a:tr h="6831965">
                <a:tc>
                  <a:txBody>
                    <a:bodyPr/>
                    <a:lstStyle/>
                    <a:p>
                      <a:pPr indent="0" algn="ctr">
                        <a:buNone/>
                      </a:pPr>
                      <a:r>
                        <a:rPr lang="en-US" sz="2400" b="1">
                          <a:solidFill>
                            <a:schemeClr val="bg2">
                              <a:lumMod val="25000"/>
                            </a:schemeClr>
                          </a:solidFill>
                          <a:latin typeface="Arial" panose="020B0604020202020204" pitchFamily="34" charset="0"/>
                          <a:cs typeface="Arial" panose="020B0604020202020204" pitchFamily="34" charset="0"/>
                        </a:rPr>
                        <a:t>Phiếu học tập 1</a:t>
                      </a:r>
                    </a:p>
                    <a:p>
                      <a:pPr indent="0" algn="l">
                        <a:buNone/>
                      </a:pPr>
                      <a:r>
                        <a:rPr lang="en-US" sz="2400" b="1">
                          <a:solidFill>
                            <a:srgbClr val="000000"/>
                          </a:solidFill>
                          <a:latin typeface="Arial" panose="020B0604020202020204" pitchFamily="34" charset="0"/>
                          <a:cs typeface="Arial" panose="020B0604020202020204" pitchFamily="34" charset="0"/>
                        </a:rPr>
                        <a:t>Câu 1:</a:t>
                      </a:r>
                      <a:r>
                        <a:rPr lang="en-US" sz="2400" b="0">
                          <a:solidFill>
                            <a:srgbClr val="000000"/>
                          </a:solidFill>
                          <a:latin typeface="Arial" panose="020B0604020202020204" pitchFamily="34" charset="0"/>
                          <a:cs typeface="Arial" panose="020B0604020202020204" pitchFamily="34" charset="0"/>
                        </a:rPr>
                        <a:t>Lần lượt thay các nguồn điện có ghi các giá trị hiệu điện thế 1,5 V; 3V; 4,5V sau đó đọc giá trị hiệu điện thế trên vôn kế, quan sát và ghi số chỉ của ampe kế vào bảng sau: </a:t>
                      </a:r>
                    </a:p>
                    <a:p>
                      <a:pPr indent="0" algn="l">
                        <a:buNone/>
                      </a:pPr>
                      <a:endParaRPr lang="en-US" sz="2400" b="0">
                        <a:solidFill>
                          <a:srgbClr val="000000"/>
                        </a:solidFill>
                        <a:latin typeface="Arial" panose="020B0604020202020204" pitchFamily="34" charset="0"/>
                        <a:cs typeface="Arial" panose="020B0604020202020204" pitchFamily="34" charset="0"/>
                      </a:endParaRPr>
                    </a:p>
                    <a:p>
                      <a:pPr indent="0" algn="ctr">
                        <a:buNone/>
                      </a:pPr>
                      <a:endParaRPr lang="en-US" sz="2400" b="0">
                        <a:solidFill>
                          <a:srgbClr val="000000"/>
                        </a:solidFill>
                        <a:latin typeface="Arial" panose="020B0604020202020204" pitchFamily="34" charset="0"/>
                        <a:cs typeface="Arial" panose="020B0604020202020204" pitchFamily="34" charset="0"/>
                      </a:endParaRPr>
                    </a:p>
                    <a:p>
                      <a:pPr indent="0" algn="ctr">
                        <a:buNone/>
                      </a:pPr>
                      <a:endParaRPr lang="en-US" sz="2400" b="0">
                        <a:solidFill>
                          <a:srgbClr val="000000"/>
                        </a:solidFill>
                        <a:latin typeface="Arial" panose="020B0604020202020204" pitchFamily="34" charset="0"/>
                        <a:cs typeface="Arial" panose="020B0604020202020204" pitchFamily="34" charset="0"/>
                      </a:endParaRPr>
                    </a:p>
                    <a:p>
                      <a:pPr indent="0" algn="ctr">
                        <a:buNone/>
                      </a:pPr>
                      <a:endParaRPr lang="en-US" sz="2400" b="0">
                        <a:solidFill>
                          <a:srgbClr val="000000"/>
                        </a:solidFill>
                        <a:latin typeface="Arial" panose="020B0604020202020204" pitchFamily="34" charset="0"/>
                        <a:cs typeface="Arial" panose="020B0604020202020204" pitchFamily="34" charset="0"/>
                      </a:endParaRPr>
                    </a:p>
                    <a:p>
                      <a:pPr indent="0" algn="ctr">
                        <a:buNone/>
                      </a:pPr>
                      <a:endParaRPr lang="en-US" sz="2400" b="0">
                        <a:solidFill>
                          <a:srgbClr val="000000"/>
                        </a:solidFill>
                        <a:latin typeface="Arial" panose="020B0604020202020204" pitchFamily="34" charset="0"/>
                        <a:cs typeface="Arial" panose="020B0604020202020204" pitchFamily="34" charset="0"/>
                      </a:endParaRPr>
                    </a:p>
                    <a:p>
                      <a:pPr indent="0" algn="l">
                        <a:buNone/>
                      </a:pPr>
                      <a:endParaRPr lang="en-US" sz="2400" b="1">
                        <a:solidFill>
                          <a:srgbClr val="000000"/>
                        </a:solidFill>
                        <a:latin typeface="Arial" panose="020B0604020202020204" pitchFamily="34" charset="0"/>
                        <a:cs typeface="Arial" panose="020B0604020202020204" pitchFamily="34" charset="0"/>
                      </a:endParaRPr>
                    </a:p>
                    <a:p>
                      <a:pPr indent="0" algn="l">
                        <a:buNone/>
                      </a:pPr>
                      <a:r>
                        <a:rPr lang="en-US" sz="2400" b="1">
                          <a:solidFill>
                            <a:srgbClr val="000000"/>
                          </a:solidFill>
                          <a:latin typeface="Arial" panose="020B0604020202020204" pitchFamily="34" charset="0"/>
                          <a:cs typeface="Arial" panose="020B0604020202020204" pitchFamily="34" charset="0"/>
                        </a:rPr>
                        <a:t>Câu 2: </a:t>
                      </a:r>
                      <a:r>
                        <a:rPr lang="en-US" sz="2400" b="0">
                          <a:solidFill>
                            <a:srgbClr val="000000"/>
                          </a:solidFill>
                          <a:latin typeface="Arial" panose="020B0604020202020204" pitchFamily="34" charset="0"/>
                          <a:cs typeface="Arial" panose="020B0604020202020204" pitchFamily="34" charset="0"/>
                        </a:rPr>
                        <a:t>So sánh số chỉ trên Ampe kế khi lần lượt lắp 3 pin trên</a:t>
                      </a:r>
                    </a:p>
                    <a:p>
                      <a:pPr indent="0" algn="l">
                        <a:buNone/>
                      </a:pPr>
                      <a:r>
                        <a:rPr lang="en-US" sz="2400" b="0">
                          <a:solidFill>
                            <a:srgbClr val="000000"/>
                          </a:solidFill>
                          <a:latin typeface="Arial" panose="020B0604020202020204" pitchFamily="34" charset="0"/>
                          <a:cs typeface="Arial" panose="020B0604020202020204" pitchFamily="34" charset="0"/>
                        </a:rPr>
                        <a:t>….…………………………………………………………………………………………………………………………………………………………………………………………………........</a:t>
                      </a:r>
                    </a:p>
                    <a:p>
                      <a:pPr indent="0" algn="l">
                        <a:buNone/>
                      </a:pPr>
                      <a:r>
                        <a:rPr lang="en-US" sz="2400" b="1">
                          <a:solidFill>
                            <a:srgbClr val="000000"/>
                          </a:solidFill>
                          <a:latin typeface="Arial" panose="020B0604020202020204" pitchFamily="34" charset="0"/>
                          <a:cs typeface="Arial" panose="020B0604020202020204" pitchFamily="34" charset="0"/>
                        </a:rPr>
                        <a:t>Câu 3:</a:t>
                      </a:r>
                      <a:r>
                        <a:rPr lang="en-US" sz="2400" b="0">
                          <a:solidFill>
                            <a:srgbClr val="000000"/>
                          </a:solidFill>
                          <a:latin typeface="Arial" panose="020B0604020202020204" pitchFamily="34" charset="0"/>
                          <a:cs typeface="Arial" panose="020B0604020202020204" pitchFamily="34" charset="0"/>
                        </a:rPr>
                        <a:t>Rút ra nhận xét về khả năng sinh ra dòng điện của từng nguồn điện trên</a:t>
                      </a:r>
                    </a:p>
                    <a:p>
                      <a:pPr indent="0" algn="l">
                        <a:buNone/>
                      </a:pPr>
                      <a:r>
                        <a:rPr lang="en-US" sz="2400" b="0">
                          <a:solidFill>
                            <a:srgbClr val="000000"/>
                          </a:solidFill>
                          <a:latin typeface="Arial" panose="020B0604020202020204" pitchFamily="34" charset="0"/>
                          <a:cs typeface="Arial" panose="020B0604020202020204" pitchFamily="34" charset="0"/>
                        </a:rPr>
                        <a:t>….………………………………………………………………………………………………....</a:t>
                      </a:r>
                    </a:p>
                    <a:p>
                      <a:pPr indent="0" algn="l">
                        <a:buNone/>
                      </a:pPr>
                      <a:r>
                        <a:rPr lang="en-US" sz="2400" b="1">
                          <a:solidFill>
                            <a:srgbClr val="000000"/>
                          </a:solidFill>
                          <a:latin typeface="Arial" panose="020B0604020202020204" pitchFamily="34" charset="0"/>
                          <a:cs typeface="Arial" panose="020B0604020202020204" pitchFamily="34" charset="0"/>
                        </a:rPr>
                        <a:t>Câu 4:</a:t>
                      </a:r>
                      <a:r>
                        <a:rPr lang="en-US" sz="2400" b="0">
                          <a:solidFill>
                            <a:srgbClr val="000000"/>
                          </a:solidFill>
                          <a:latin typeface="Arial" panose="020B0604020202020204" pitchFamily="34" charset="0"/>
                          <a:cs typeface="Arial" panose="020B0604020202020204" pitchFamily="34" charset="0"/>
                        </a:rPr>
                        <a:t>Số chỉ của vôn kế có bằng giá trị ghi trên nguồn điện không? Tại sao?</a:t>
                      </a:r>
                    </a:p>
                    <a:p>
                      <a:pPr indent="0" algn="l">
                        <a:buNone/>
                      </a:pPr>
                      <a:r>
                        <a:rPr lang="en-US" sz="2400" b="0">
                          <a:solidFill>
                            <a:srgbClr val="000000"/>
                          </a:solidFill>
                          <a:latin typeface="Arial" panose="020B0604020202020204" pitchFamily="34" charset="0"/>
                          <a:cs typeface="Arial" panose="020B0604020202020204" pitchFamily="34" charset="0"/>
                        </a:rPr>
                        <a:t>….………………………………………………………………………………………………………………………………………………………………………………………………….........</a:t>
                      </a:r>
                      <a:endParaRPr lang="en-US" sz="2400" b="1">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8EFF7"/>
                    </a:solidFill>
                  </a:tcPr>
                </a:tc>
                <a:extLst>
                  <a:ext uri="{0D108BD9-81ED-4DB2-BD59-A6C34878D82A}">
                    <a16:rowId xmlns:a16="http://schemas.microsoft.com/office/drawing/2014/main" val="10000"/>
                  </a:ext>
                </a:extLst>
              </a:tr>
            </a:tbl>
          </a:graphicData>
        </a:graphic>
      </p:graphicFrame>
      <p:graphicFrame>
        <p:nvGraphicFramePr>
          <p:cNvPr id="3" name="Table 2"/>
          <p:cNvGraphicFramePr/>
          <p:nvPr/>
        </p:nvGraphicFramePr>
        <p:xfrm>
          <a:off x="326390" y="1667510"/>
          <a:ext cx="11865610" cy="1769745"/>
        </p:xfrm>
        <a:graphic>
          <a:graphicData uri="http://schemas.openxmlformats.org/drawingml/2006/table">
            <a:tbl>
              <a:tblPr firstRow="1" bandRow="1">
                <a:tableStyleId>{5940675A-B579-460E-94D1-54222C63F5DA}</a:tableStyleId>
              </a:tblPr>
              <a:tblGrid>
                <a:gridCol w="1968500">
                  <a:extLst>
                    <a:ext uri="{9D8B030D-6E8A-4147-A177-3AD203B41FA5}">
                      <a16:colId xmlns:a16="http://schemas.microsoft.com/office/drawing/2014/main" val="20000"/>
                    </a:ext>
                  </a:extLst>
                </a:gridCol>
                <a:gridCol w="3495040">
                  <a:extLst>
                    <a:ext uri="{9D8B030D-6E8A-4147-A177-3AD203B41FA5}">
                      <a16:colId xmlns:a16="http://schemas.microsoft.com/office/drawing/2014/main" val="20001"/>
                    </a:ext>
                  </a:extLst>
                </a:gridCol>
                <a:gridCol w="3201670">
                  <a:extLst>
                    <a:ext uri="{9D8B030D-6E8A-4147-A177-3AD203B41FA5}">
                      <a16:colId xmlns:a16="http://schemas.microsoft.com/office/drawing/2014/main" val="20002"/>
                    </a:ext>
                  </a:extLst>
                </a:gridCol>
                <a:gridCol w="3200400">
                  <a:extLst>
                    <a:ext uri="{9D8B030D-6E8A-4147-A177-3AD203B41FA5}">
                      <a16:colId xmlns:a16="http://schemas.microsoft.com/office/drawing/2014/main" val="20003"/>
                    </a:ext>
                  </a:extLst>
                </a:gridCol>
              </a:tblGrid>
              <a:tr h="400050">
                <a:tc>
                  <a:txBody>
                    <a:bodyPr/>
                    <a:lstStyle/>
                    <a:p>
                      <a:pPr indent="0" algn="ctr">
                        <a:buNone/>
                      </a:pPr>
                      <a:r>
                        <a:rPr lang="en-US" sz="2400" b="1">
                          <a:solidFill>
                            <a:srgbClr val="000000"/>
                          </a:solidFill>
                          <a:latin typeface="Arial" panose="020B0604020202020204" pitchFamily="34" charset="0"/>
                          <a:cs typeface="Arial" panose="020B0604020202020204" pitchFamily="34" charset="0"/>
                        </a:rPr>
                        <a:t>Nguồn điện</a:t>
                      </a:r>
                      <a:endParaRPr lang="en-US" sz="2400" b="1">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6E0EC"/>
                    </a:solidFill>
                  </a:tcPr>
                </a:tc>
                <a:tc>
                  <a:txBody>
                    <a:bodyPr/>
                    <a:lstStyle/>
                    <a:p>
                      <a:pPr indent="0" algn="ctr">
                        <a:buNone/>
                      </a:pPr>
                      <a:r>
                        <a:rPr lang="en-US" sz="2400" b="1">
                          <a:solidFill>
                            <a:srgbClr val="000000"/>
                          </a:solidFill>
                          <a:latin typeface="Arial" panose="020B0604020202020204" pitchFamily="34" charset="0"/>
                          <a:cs typeface="Arial" panose="020B0604020202020204" pitchFamily="34" charset="0"/>
                        </a:rPr>
                        <a:t>Số vôn ghi trên vỏ pin</a:t>
                      </a:r>
                      <a:endParaRPr lang="en-US" sz="2400" b="1">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6E0EC"/>
                    </a:solidFill>
                  </a:tcPr>
                </a:tc>
                <a:tc>
                  <a:txBody>
                    <a:bodyPr/>
                    <a:lstStyle/>
                    <a:p>
                      <a:pPr indent="0" algn="ctr">
                        <a:buNone/>
                      </a:pPr>
                      <a:r>
                        <a:rPr lang="en-US" sz="2400" b="1">
                          <a:solidFill>
                            <a:srgbClr val="000000"/>
                          </a:solidFill>
                          <a:latin typeface="Arial" panose="020B0604020202020204" pitchFamily="34" charset="0"/>
                          <a:cs typeface="Arial" panose="020B0604020202020204" pitchFamily="34" charset="0"/>
                        </a:rPr>
                        <a:t>Số chỉ của vôn kế</a:t>
                      </a:r>
                      <a:endParaRPr lang="en-US" sz="2400" b="1">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6E0EC"/>
                    </a:solidFill>
                  </a:tcPr>
                </a:tc>
                <a:tc>
                  <a:txBody>
                    <a:bodyPr/>
                    <a:lstStyle/>
                    <a:p>
                      <a:pPr indent="0" algn="ctr">
                        <a:buNone/>
                      </a:pPr>
                      <a:r>
                        <a:rPr lang="en-US" sz="2400" b="1">
                          <a:solidFill>
                            <a:srgbClr val="000000"/>
                          </a:solidFill>
                          <a:latin typeface="Arial" panose="020B0604020202020204" pitchFamily="34" charset="0"/>
                          <a:cs typeface="Arial" panose="020B0604020202020204" pitchFamily="34" charset="0"/>
                        </a:rPr>
                        <a:t>Số chỉ của ampekế</a:t>
                      </a:r>
                      <a:endParaRPr lang="en-US" sz="2400" b="1">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6E0EC"/>
                    </a:solidFill>
                  </a:tcPr>
                </a:tc>
                <a:extLst>
                  <a:ext uri="{0D108BD9-81ED-4DB2-BD59-A6C34878D82A}">
                    <a16:rowId xmlns:a16="http://schemas.microsoft.com/office/drawing/2014/main" val="10000"/>
                  </a:ext>
                </a:extLst>
              </a:tr>
              <a:tr h="400685">
                <a:tc>
                  <a:txBody>
                    <a:bodyPr/>
                    <a:lstStyle/>
                    <a:p>
                      <a:pPr indent="0">
                        <a:buNone/>
                      </a:pPr>
                      <a:r>
                        <a:rPr lang="en-US" sz="2400" b="0">
                          <a:solidFill>
                            <a:srgbClr val="000000"/>
                          </a:solidFill>
                          <a:latin typeface="Arial" panose="020B0604020202020204" pitchFamily="34" charset="0"/>
                          <a:cs typeface="Arial" panose="020B0604020202020204" pitchFamily="34" charset="0"/>
                        </a:rPr>
                        <a:t>Pin 1</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2400" b="0">
                          <a:solidFill>
                            <a:srgbClr val="000000"/>
                          </a:solidFill>
                          <a:latin typeface="Arial" panose="020B0604020202020204" pitchFamily="34" charset="0"/>
                          <a:cs typeface="Arial" panose="020B0604020202020204" pitchFamily="34" charset="0"/>
                        </a:rPr>
                        <a:t>1,5V</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400" b="0">
                          <a:solidFill>
                            <a:srgbClr val="000000"/>
                          </a:solidFill>
                          <a:latin typeface="Arial" panose="020B0604020202020204" pitchFamily="34" charset="0"/>
                          <a:cs typeface="Arial" panose="020B0604020202020204" pitchFamily="34" charset="0"/>
                        </a:rPr>
                        <a:t> </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400" b="0">
                          <a:solidFill>
                            <a:srgbClr val="000000"/>
                          </a:solidFill>
                          <a:latin typeface="Arial" panose="020B0604020202020204" pitchFamily="34" charset="0"/>
                          <a:cs typeface="Arial" panose="020B0604020202020204" pitchFamily="34" charset="0"/>
                        </a:rPr>
                        <a:t> </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00050">
                <a:tc>
                  <a:txBody>
                    <a:bodyPr/>
                    <a:lstStyle/>
                    <a:p>
                      <a:pPr indent="0">
                        <a:buNone/>
                      </a:pPr>
                      <a:r>
                        <a:rPr lang="en-US" sz="2400" b="0">
                          <a:solidFill>
                            <a:srgbClr val="000000"/>
                          </a:solidFill>
                          <a:latin typeface="Arial" panose="020B0604020202020204" pitchFamily="34" charset="0"/>
                          <a:cs typeface="Arial" panose="020B0604020202020204" pitchFamily="34" charset="0"/>
                        </a:rPr>
                        <a:t>Pin 2</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2400" b="0">
                          <a:solidFill>
                            <a:srgbClr val="000000"/>
                          </a:solidFill>
                          <a:latin typeface="Arial" panose="020B0604020202020204" pitchFamily="34" charset="0"/>
                          <a:cs typeface="Arial" panose="020B0604020202020204" pitchFamily="34" charset="0"/>
                        </a:rPr>
                        <a:t>3V</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400" b="0">
                          <a:solidFill>
                            <a:srgbClr val="000000"/>
                          </a:solidFill>
                          <a:latin typeface="Arial" panose="020B0604020202020204" pitchFamily="34" charset="0"/>
                          <a:cs typeface="Arial" panose="020B0604020202020204" pitchFamily="34" charset="0"/>
                        </a:rPr>
                        <a:t> </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400" b="0">
                          <a:solidFill>
                            <a:srgbClr val="000000"/>
                          </a:solidFill>
                          <a:latin typeface="Arial" panose="020B0604020202020204" pitchFamily="34" charset="0"/>
                          <a:cs typeface="Arial" panose="020B0604020202020204" pitchFamily="34" charset="0"/>
                        </a:rPr>
                        <a:t> </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68960">
                <a:tc>
                  <a:txBody>
                    <a:bodyPr/>
                    <a:lstStyle/>
                    <a:p>
                      <a:pPr indent="0">
                        <a:buNone/>
                      </a:pPr>
                      <a:r>
                        <a:rPr lang="en-US" sz="2400" b="0">
                          <a:solidFill>
                            <a:srgbClr val="000000"/>
                          </a:solidFill>
                          <a:latin typeface="Arial" panose="020B0604020202020204" pitchFamily="34" charset="0"/>
                          <a:cs typeface="Arial" panose="020B0604020202020204" pitchFamily="34" charset="0"/>
                        </a:rPr>
                        <a:t>Pin 3</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2400" b="0">
                          <a:solidFill>
                            <a:srgbClr val="000000"/>
                          </a:solidFill>
                          <a:latin typeface="Arial" panose="020B0604020202020204" pitchFamily="34" charset="0"/>
                          <a:cs typeface="Arial" panose="020B0604020202020204" pitchFamily="34" charset="0"/>
                        </a:rPr>
                        <a:t>4,5V</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400" b="0">
                          <a:solidFill>
                            <a:srgbClr val="000000"/>
                          </a:solidFill>
                          <a:latin typeface="Arial" panose="020B0604020202020204" pitchFamily="34" charset="0"/>
                          <a:cs typeface="Arial" panose="020B0604020202020204" pitchFamily="34" charset="0"/>
                        </a:rPr>
                        <a:t> </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400" b="0">
                          <a:solidFill>
                            <a:srgbClr val="000000"/>
                          </a:solidFill>
                          <a:latin typeface="Arial" panose="020B0604020202020204" pitchFamily="34" charset="0"/>
                          <a:cs typeface="Arial" panose="020B0604020202020204" pitchFamily="34" charset="0"/>
                        </a:rPr>
                        <a:t> </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1477645" y="159385"/>
            <a:ext cx="8364220" cy="829945"/>
          </a:xfrm>
          <a:prstGeom prst="rect">
            <a:avLst/>
          </a:prstGeom>
          <a:noFill/>
          <a:ln w="9525">
            <a:noFill/>
          </a:ln>
        </p:spPr>
        <p:txBody>
          <a:bodyPr wrap="square">
            <a:spAutoFit/>
          </a:bodyPr>
          <a:lstStyle/>
          <a:p>
            <a:pPr indent="0"/>
            <a:r>
              <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60" y="-93345"/>
            <a:ext cx="12192000" cy="6858000"/>
          </a:xfrm>
          <a:prstGeom prst="rect">
            <a:avLst/>
          </a:prstGeom>
        </p:spPr>
      </p:pic>
      <p:pic>
        <p:nvPicPr>
          <p:cNvPr id="22530" name="Picture 2" descr="F:\1-原创素材\1_mm1102\PPT\PPT_014\materaials\pageimg_g17.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 y="0"/>
            <a:ext cx="3643630" cy="4143375"/>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
        <p:nvSpPr>
          <p:cNvPr id="8" name="Text Box 7"/>
          <p:cNvSpPr txBox="1"/>
          <p:nvPr/>
        </p:nvSpPr>
        <p:spPr>
          <a:xfrm>
            <a:off x="634365" y="2054225"/>
            <a:ext cx="2932430" cy="1938020"/>
          </a:xfrm>
          <a:prstGeom prst="rect">
            <a:avLst/>
          </a:prstGeom>
          <a:noFill/>
          <a:ln w="9525">
            <a:noFill/>
          </a:ln>
        </p:spPr>
        <p:txBody>
          <a:bodyPr wrap="square">
            <a:spAutoFit/>
          </a:bodyPr>
          <a:lstStyle/>
          <a:p>
            <a:pPr indent="0" algn="ctr"/>
            <a:r>
              <a:rPr lang="en-US" sz="2800" b="0">
                <a:solidFill>
                  <a:schemeClr val="accent2">
                    <a:lumMod val="75000"/>
                  </a:schemeClr>
                </a:solidFill>
                <a:latin typeface="Arial" panose="020B0604020202020204" pitchFamily="34" charset="0"/>
                <a:cs typeface="Arial" panose="020B0604020202020204" pitchFamily="34" charset="0"/>
              </a:rPr>
              <a:t>  </a:t>
            </a:r>
            <a:r>
              <a:rPr lang="en-US" sz="4000" b="1">
                <a:solidFill>
                  <a:schemeClr val="accent2">
                    <a:lumMod val="50000"/>
                  </a:schemeClr>
                </a:solidFill>
                <a:latin typeface="Arial" panose="020B0604020202020204" pitchFamily="34" charset="0"/>
                <a:cs typeface="Arial" panose="020B0604020202020204" pitchFamily="34" charset="0"/>
              </a:rPr>
              <a:t>Báo cáo, thảo luận:</a:t>
            </a:r>
          </a:p>
          <a:p>
            <a:pPr indent="0"/>
            <a:endParaRPr lang="en-US" sz="4000" b="1">
              <a:solidFill>
                <a:schemeClr val="accent2">
                  <a:lumMod val="50000"/>
                </a:schemeClr>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22530"/>
                                        </p:tgtEl>
                                      </p:cBhvr>
                                    </p:animEffect>
                                    <p:set>
                                      <p:cBhvr>
                                        <p:cTn id="7" dur="1" fill="hold">
                                          <p:stCondLst>
                                            <p:cond delay="499"/>
                                          </p:stCondLst>
                                        </p:cTn>
                                        <p:tgtEl>
                                          <p:spTgt spid="22530"/>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5" presetClass="exit" presetSubtype="10" fill="hold" grpId="0" nodeType="clickEffect">
                                  <p:stCondLst>
                                    <p:cond delay="0"/>
                                  </p:stCondLst>
                                  <p:childTnLst>
                                    <p:animEffect transition="out" filter="checkerboard(across)">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p:nvPr/>
        </p:nvGraphicFramePr>
        <p:xfrm>
          <a:off x="46355" y="26035"/>
          <a:ext cx="12098655" cy="6831965"/>
        </p:xfrm>
        <a:graphic>
          <a:graphicData uri="http://schemas.openxmlformats.org/drawingml/2006/table">
            <a:tbl>
              <a:tblPr firstRow="1" bandRow="1">
                <a:tableStyleId>{5940675A-B579-460E-94D1-54222C63F5DA}</a:tableStyleId>
              </a:tblPr>
              <a:tblGrid>
                <a:gridCol w="12098655">
                  <a:extLst>
                    <a:ext uri="{9D8B030D-6E8A-4147-A177-3AD203B41FA5}">
                      <a16:colId xmlns:a16="http://schemas.microsoft.com/office/drawing/2014/main" val="20000"/>
                    </a:ext>
                  </a:extLst>
                </a:gridCol>
              </a:tblGrid>
              <a:tr h="6831965">
                <a:tc>
                  <a:txBody>
                    <a:bodyPr/>
                    <a:lstStyle/>
                    <a:p>
                      <a:pPr indent="0" algn="ctr">
                        <a:buNone/>
                      </a:pPr>
                      <a:r>
                        <a:rPr lang="en-US" sz="2400" b="1">
                          <a:solidFill>
                            <a:schemeClr val="bg2">
                              <a:lumMod val="25000"/>
                            </a:schemeClr>
                          </a:solidFill>
                          <a:latin typeface="Arial" panose="020B0604020202020204" pitchFamily="34" charset="0"/>
                          <a:cs typeface="Arial" panose="020B0604020202020204" pitchFamily="34" charset="0"/>
                        </a:rPr>
                        <a:t>Phiếu học tập 1</a:t>
                      </a:r>
                    </a:p>
                    <a:p>
                      <a:pPr indent="0" algn="l">
                        <a:buNone/>
                      </a:pPr>
                      <a:r>
                        <a:rPr lang="en-US" sz="2400" b="1">
                          <a:solidFill>
                            <a:srgbClr val="000000"/>
                          </a:solidFill>
                          <a:latin typeface="Arial" panose="020B0604020202020204" pitchFamily="34" charset="0"/>
                          <a:cs typeface="Arial" panose="020B0604020202020204" pitchFamily="34" charset="0"/>
                        </a:rPr>
                        <a:t>Câu 1:</a:t>
                      </a:r>
                      <a:r>
                        <a:rPr lang="en-US" sz="2400" b="0">
                          <a:solidFill>
                            <a:srgbClr val="000000"/>
                          </a:solidFill>
                          <a:latin typeface="Arial" panose="020B0604020202020204" pitchFamily="34" charset="0"/>
                          <a:cs typeface="Arial" panose="020B0604020202020204" pitchFamily="34" charset="0"/>
                        </a:rPr>
                        <a:t>Lần lượt thay các nguồn điện có ghi các giá trị hiệu điện thế 1,5 V; 3V; 4,5V sau đó đọc giá trị hiệu điện thế trên vôn kế, quan sát và ghi số chỉ của ampe kế vào bảng sau: </a:t>
                      </a:r>
                    </a:p>
                    <a:p>
                      <a:pPr indent="0" algn="l">
                        <a:buNone/>
                      </a:pPr>
                      <a:endParaRPr lang="en-US" sz="2400" b="0">
                        <a:solidFill>
                          <a:srgbClr val="000000"/>
                        </a:solidFill>
                        <a:latin typeface="Arial" panose="020B0604020202020204" pitchFamily="34" charset="0"/>
                        <a:cs typeface="Arial" panose="020B0604020202020204" pitchFamily="34" charset="0"/>
                      </a:endParaRPr>
                    </a:p>
                    <a:p>
                      <a:pPr indent="0" algn="ctr">
                        <a:buNone/>
                      </a:pPr>
                      <a:endParaRPr lang="en-US" sz="2400" b="0">
                        <a:solidFill>
                          <a:srgbClr val="000000"/>
                        </a:solidFill>
                        <a:latin typeface="Arial" panose="020B0604020202020204" pitchFamily="34" charset="0"/>
                        <a:cs typeface="Arial" panose="020B0604020202020204" pitchFamily="34" charset="0"/>
                      </a:endParaRPr>
                    </a:p>
                    <a:p>
                      <a:pPr indent="0" algn="ctr">
                        <a:buNone/>
                      </a:pPr>
                      <a:endParaRPr lang="en-US" sz="2400" b="0">
                        <a:solidFill>
                          <a:srgbClr val="000000"/>
                        </a:solidFill>
                        <a:latin typeface="Arial" panose="020B0604020202020204" pitchFamily="34" charset="0"/>
                        <a:cs typeface="Arial" panose="020B0604020202020204" pitchFamily="34" charset="0"/>
                      </a:endParaRPr>
                    </a:p>
                    <a:p>
                      <a:pPr indent="0" algn="ctr">
                        <a:buNone/>
                      </a:pPr>
                      <a:endParaRPr lang="en-US" sz="2400" b="0">
                        <a:solidFill>
                          <a:srgbClr val="000000"/>
                        </a:solidFill>
                        <a:latin typeface="Arial" panose="020B0604020202020204" pitchFamily="34" charset="0"/>
                        <a:cs typeface="Arial" panose="020B0604020202020204" pitchFamily="34" charset="0"/>
                      </a:endParaRPr>
                    </a:p>
                    <a:p>
                      <a:pPr indent="0" algn="ctr">
                        <a:buNone/>
                      </a:pPr>
                      <a:endParaRPr lang="en-US" sz="2400" b="0">
                        <a:solidFill>
                          <a:srgbClr val="000000"/>
                        </a:solidFill>
                        <a:latin typeface="Arial" panose="020B0604020202020204" pitchFamily="34" charset="0"/>
                        <a:cs typeface="Arial" panose="020B0604020202020204" pitchFamily="34" charset="0"/>
                      </a:endParaRPr>
                    </a:p>
                    <a:p>
                      <a:pPr indent="0" algn="l">
                        <a:buNone/>
                      </a:pPr>
                      <a:endParaRPr lang="en-US" sz="2400" b="1">
                        <a:solidFill>
                          <a:srgbClr val="000000"/>
                        </a:solidFill>
                        <a:latin typeface="Arial" panose="020B0604020202020204" pitchFamily="34" charset="0"/>
                        <a:cs typeface="Arial" panose="020B0604020202020204" pitchFamily="34" charset="0"/>
                      </a:endParaRPr>
                    </a:p>
                    <a:p>
                      <a:pPr indent="0" algn="l">
                        <a:buNone/>
                      </a:pPr>
                      <a:r>
                        <a:rPr lang="en-US" sz="2400" b="1">
                          <a:solidFill>
                            <a:srgbClr val="000000"/>
                          </a:solidFill>
                          <a:latin typeface="Arial" panose="020B0604020202020204" pitchFamily="34" charset="0"/>
                          <a:cs typeface="Arial" panose="020B0604020202020204" pitchFamily="34" charset="0"/>
                        </a:rPr>
                        <a:t>Câu 2: </a:t>
                      </a:r>
                      <a:r>
                        <a:rPr lang="en-US" sz="2400" b="0">
                          <a:solidFill>
                            <a:srgbClr val="000000"/>
                          </a:solidFill>
                          <a:latin typeface="Arial" panose="020B0604020202020204" pitchFamily="34" charset="0"/>
                          <a:cs typeface="Arial" panose="020B0604020202020204" pitchFamily="34" charset="0"/>
                        </a:rPr>
                        <a:t>So sánh số chỉ trên Ampe kế khi lần lượt lắp 3 pin trên</a:t>
                      </a:r>
                    </a:p>
                    <a:p>
                      <a:pPr indent="0" algn="l">
                        <a:buNone/>
                      </a:pPr>
                      <a:endParaRPr lang="en-US" sz="2400" b="1">
                        <a:solidFill>
                          <a:srgbClr val="000000"/>
                        </a:solidFill>
                        <a:latin typeface="Arial" panose="020B0604020202020204" pitchFamily="34" charset="0"/>
                        <a:cs typeface="Arial" panose="020B0604020202020204" pitchFamily="34" charset="0"/>
                      </a:endParaRPr>
                    </a:p>
                    <a:p>
                      <a:pPr indent="0" algn="l">
                        <a:buNone/>
                      </a:pPr>
                      <a:endParaRPr lang="en-US" sz="2400" b="1">
                        <a:solidFill>
                          <a:srgbClr val="000000"/>
                        </a:solidFill>
                        <a:latin typeface="Arial" panose="020B0604020202020204" pitchFamily="34" charset="0"/>
                        <a:cs typeface="Arial" panose="020B0604020202020204" pitchFamily="34" charset="0"/>
                      </a:endParaRPr>
                    </a:p>
                    <a:p>
                      <a:pPr indent="0" algn="l">
                        <a:buNone/>
                      </a:pPr>
                      <a:r>
                        <a:rPr lang="en-US" sz="2400" b="1">
                          <a:solidFill>
                            <a:srgbClr val="000000"/>
                          </a:solidFill>
                          <a:latin typeface="Arial" panose="020B0604020202020204" pitchFamily="34" charset="0"/>
                          <a:cs typeface="Arial" panose="020B0604020202020204" pitchFamily="34" charset="0"/>
                        </a:rPr>
                        <a:t>Câu 3:</a:t>
                      </a:r>
                      <a:r>
                        <a:rPr lang="en-US" sz="2400" b="0">
                          <a:solidFill>
                            <a:srgbClr val="000000"/>
                          </a:solidFill>
                          <a:latin typeface="Arial" panose="020B0604020202020204" pitchFamily="34" charset="0"/>
                          <a:cs typeface="Arial" panose="020B0604020202020204" pitchFamily="34" charset="0"/>
                        </a:rPr>
                        <a:t>Rút ra nhận xét về khả năng sinh ra dòng điện của từng nguồn điện trên</a:t>
                      </a:r>
                    </a:p>
                    <a:p>
                      <a:pPr indent="0" algn="l">
                        <a:buNone/>
                      </a:pPr>
                      <a:r>
                        <a:rPr lang="en-US" sz="2400" b="1">
                          <a:solidFill>
                            <a:srgbClr val="00B050"/>
                          </a:solidFill>
                          <a:latin typeface="Arial" panose="020B0604020202020204" pitchFamily="34" charset="0"/>
                          <a:cs typeface="Arial" panose="020B0604020202020204" pitchFamily="34" charset="0"/>
                        </a:rPr>
                        <a:t>   </a:t>
                      </a:r>
                    </a:p>
                    <a:p>
                      <a:pPr indent="0" algn="l">
                        <a:buNone/>
                      </a:pPr>
                      <a:r>
                        <a:rPr lang="en-US" sz="2400" b="1">
                          <a:solidFill>
                            <a:srgbClr val="000000"/>
                          </a:solidFill>
                          <a:latin typeface="Arial" panose="020B0604020202020204" pitchFamily="34" charset="0"/>
                          <a:cs typeface="Arial" panose="020B0604020202020204" pitchFamily="34" charset="0"/>
                        </a:rPr>
                        <a:t>Câu 4: </a:t>
                      </a:r>
                      <a:r>
                        <a:rPr lang="en-US" sz="2400" b="0">
                          <a:solidFill>
                            <a:srgbClr val="000000"/>
                          </a:solidFill>
                          <a:latin typeface="Arial" panose="020B0604020202020204" pitchFamily="34" charset="0"/>
                          <a:cs typeface="Arial" panose="020B0604020202020204" pitchFamily="34" charset="0"/>
                        </a:rPr>
                        <a:t>Số chỉ của vôn kế có bằng giá trị ghi trên nguồn điện không? Tại sao?</a:t>
                      </a:r>
                    </a:p>
                    <a:p>
                      <a:pPr indent="0" algn="l">
                        <a:buNone/>
                      </a:pPr>
                      <a:endParaRPr lang="en-US" sz="2400" b="1">
                        <a:solidFill>
                          <a:srgbClr val="00B05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8EFF7"/>
                    </a:solidFill>
                  </a:tcPr>
                </a:tc>
                <a:extLst>
                  <a:ext uri="{0D108BD9-81ED-4DB2-BD59-A6C34878D82A}">
                    <a16:rowId xmlns:a16="http://schemas.microsoft.com/office/drawing/2014/main" val="10000"/>
                  </a:ext>
                </a:extLst>
              </a:tr>
            </a:tbl>
          </a:graphicData>
        </a:graphic>
      </p:graphicFrame>
      <p:graphicFrame>
        <p:nvGraphicFramePr>
          <p:cNvPr id="3" name="Table 2"/>
          <p:cNvGraphicFramePr/>
          <p:nvPr/>
        </p:nvGraphicFramePr>
        <p:xfrm>
          <a:off x="326390" y="1667510"/>
          <a:ext cx="11865610" cy="1932305"/>
        </p:xfrm>
        <a:graphic>
          <a:graphicData uri="http://schemas.openxmlformats.org/drawingml/2006/table">
            <a:tbl>
              <a:tblPr firstRow="1" bandRow="1">
                <a:tableStyleId>{5940675A-B579-460E-94D1-54222C63F5DA}</a:tableStyleId>
              </a:tblPr>
              <a:tblGrid>
                <a:gridCol w="1968500">
                  <a:extLst>
                    <a:ext uri="{9D8B030D-6E8A-4147-A177-3AD203B41FA5}">
                      <a16:colId xmlns:a16="http://schemas.microsoft.com/office/drawing/2014/main" val="20000"/>
                    </a:ext>
                  </a:extLst>
                </a:gridCol>
                <a:gridCol w="3495040">
                  <a:extLst>
                    <a:ext uri="{9D8B030D-6E8A-4147-A177-3AD203B41FA5}">
                      <a16:colId xmlns:a16="http://schemas.microsoft.com/office/drawing/2014/main" val="20001"/>
                    </a:ext>
                  </a:extLst>
                </a:gridCol>
                <a:gridCol w="3201670">
                  <a:extLst>
                    <a:ext uri="{9D8B030D-6E8A-4147-A177-3AD203B41FA5}">
                      <a16:colId xmlns:a16="http://schemas.microsoft.com/office/drawing/2014/main" val="20002"/>
                    </a:ext>
                  </a:extLst>
                </a:gridCol>
                <a:gridCol w="3200400">
                  <a:extLst>
                    <a:ext uri="{9D8B030D-6E8A-4147-A177-3AD203B41FA5}">
                      <a16:colId xmlns:a16="http://schemas.microsoft.com/office/drawing/2014/main" val="20003"/>
                    </a:ext>
                  </a:extLst>
                </a:gridCol>
              </a:tblGrid>
              <a:tr h="400050">
                <a:tc>
                  <a:txBody>
                    <a:bodyPr/>
                    <a:lstStyle/>
                    <a:p>
                      <a:pPr indent="0" algn="ctr">
                        <a:buNone/>
                      </a:pPr>
                      <a:r>
                        <a:rPr lang="en-US" sz="2400" b="1">
                          <a:solidFill>
                            <a:srgbClr val="000000"/>
                          </a:solidFill>
                          <a:latin typeface="Arial" panose="020B0604020202020204" pitchFamily="34" charset="0"/>
                          <a:cs typeface="Arial" panose="020B0604020202020204" pitchFamily="34" charset="0"/>
                        </a:rPr>
                        <a:t>Nguồn điện</a:t>
                      </a:r>
                      <a:endParaRPr lang="en-US" sz="2400" b="1">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6E0EC"/>
                    </a:solidFill>
                  </a:tcPr>
                </a:tc>
                <a:tc>
                  <a:txBody>
                    <a:bodyPr/>
                    <a:lstStyle/>
                    <a:p>
                      <a:pPr indent="0" algn="ctr">
                        <a:buNone/>
                      </a:pPr>
                      <a:r>
                        <a:rPr lang="en-US" sz="2400" b="1">
                          <a:solidFill>
                            <a:srgbClr val="000000"/>
                          </a:solidFill>
                          <a:latin typeface="Arial" panose="020B0604020202020204" pitchFamily="34" charset="0"/>
                          <a:cs typeface="Arial" panose="020B0604020202020204" pitchFamily="34" charset="0"/>
                        </a:rPr>
                        <a:t>Số vôn ghi trên vỏ pin</a:t>
                      </a:r>
                      <a:endParaRPr lang="en-US" sz="2400" b="1">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6E0EC"/>
                    </a:solidFill>
                  </a:tcPr>
                </a:tc>
                <a:tc>
                  <a:txBody>
                    <a:bodyPr/>
                    <a:lstStyle/>
                    <a:p>
                      <a:pPr indent="0" algn="ctr">
                        <a:buNone/>
                      </a:pPr>
                      <a:r>
                        <a:rPr lang="en-US" sz="2400" b="1">
                          <a:solidFill>
                            <a:srgbClr val="000000"/>
                          </a:solidFill>
                          <a:latin typeface="Arial" panose="020B0604020202020204" pitchFamily="34" charset="0"/>
                          <a:cs typeface="Arial" panose="020B0604020202020204" pitchFamily="34" charset="0"/>
                        </a:rPr>
                        <a:t>Số chỉ của vôn kế</a:t>
                      </a:r>
                      <a:endParaRPr lang="en-US" sz="2400" b="1">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6E0EC"/>
                    </a:solidFill>
                  </a:tcPr>
                </a:tc>
                <a:tc>
                  <a:txBody>
                    <a:bodyPr/>
                    <a:lstStyle/>
                    <a:p>
                      <a:pPr indent="0" algn="ctr">
                        <a:buNone/>
                      </a:pPr>
                      <a:r>
                        <a:rPr lang="en-US" sz="2400" b="1">
                          <a:solidFill>
                            <a:srgbClr val="000000"/>
                          </a:solidFill>
                          <a:latin typeface="Arial" panose="020B0604020202020204" pitchFamily="34" charset="0"/>
                          <a:cs typeface="Arial" panose="020B0604020202020204" pitchFamily="34" charset="0"/>
                        </a:rPr>
                        <a:t>Số chỉ của ampekế</a:t>
                      </a:r>
                      <a:endParaRPr lang="en-US" sz="2400" b="1">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6E0EC"/>
                    </a:solidFill>
                  </a:tcPr>
                </a:tc>
                <a:extLst>
                  <a:ext uri="{0D108BD9-81ED-4DB2-BD59-A6C34878D82A}">
                    <a16:rowId xmlns:a16="http://schemas.microsoft.com/office/drawing/2014/main" val="10000"/>
                  </a:ext>
                </a:extLst>
              </a:tr>
              <a:tr h="481965">
                <a:tc>
                  <a:txBody>
                    <a:bodyPr/>
                    <a:lstStyle/>
                    <a:p>
                      <a:pPr indent="0">
                        <a:buNone/>
                      </a:pPr>
                      <a:r>
                        <a:rPr lang="en-US" sz="2400" b="0">
                          <a:solidFill>
                            <a:srgbClr val="000000"/>
                          </a:solidFill>
                          <a:latin typeface="Arial" panose="020B0604020202020204" pitchFamily="34" charset="0"/>
                          <a:cs typeface="Arial" panose="020B0604020202020204" pitchFamily="34" charset="0"/>
                        </a:rPr>
                        <a:t>Pin 1</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2400" b="0">
                          <a:solidFill>
                            <a:srgbClr val="000000"/>
                          </a:solidFill>
                          <a:latin typeface="Arial" panose="020B0604020202020204" pitchFamily="34" charset="0"/>
                          <a:cs typeface="Arial" panose="020B0604020202020204" pitchFamily="34" charset="0"/>
                        </a:rPr>
                        <a:t>1,5V</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400" b="0">
                          <a:solidFill>
                            <a:srgbClr val="000000"/>
                          </a:solidFill>
                          <a:latin typeface="Arial" panose="020B0604020202020204" pitchFamily="34" charset="0"/>
                          <a:cs typeface="Arial" panose="020B0604020202020204" pitchFamily="34" charset="0"/>
                        </a:rPr>
                        <a:t> </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400" b="0">
                          <a:solidFill>
                            <a:srgbClr val="000000"/>
                          </a:solidFill>
                          <a:latin typeface="Arial" panose="020B0604020202020204" pitchFamily="34" charset="0"/>
                          <a:cs typeface="Arial" panose="020B0604020202020204" pitchFamily="34" charset="0"/>
                        </a:rPr>
                        <a:t> </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81330">
                <a:tc>
                  <a:txBody>
                    <a:bodyPr/>
                    <a:lstStyle/>
                    <a:p>
                      <a:pPr indent="0">
                        <a:buNone/>
                      </a:pPr>
                      <a:r>
                        <a:rPr lang="en-US" sz="2400" b="0">
                          <a:solidFill>
                            <a:srgbClr val="000000"/>
                          </a:solidFill>
                          <a:latin typeface="Arial" panose="020B0604020202020204" pitchFamily="34" charset="0"/>
                          <a:cs typeface="Arial" panose="020B0604020202020204" pitchFamily="34" charset="0"/>
                        </a:rPr>
                        <a:t>Pin 2</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2400" b="0">
                          <a:solidFill>
                            <a:srgbClr val="000000"/>
                          </a:solidFill>
                          <a:latin typeface="Arial" panose="020B0604020202020204" pitchFamily="34" charset="0"/>
                          <a:cs typeface="Arial" panose="020B0604020202020204" pitchFamily="34" charset="0"/>
                        </a:rPr>
                        <a:t>3V</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400" b="0">
                          <a:solidFill>
                            <a:srgbClr val="000000"/>
                          </a:solidFill>
                          <a:latin typeface="Arial" panose="020B0604020202020204" pitchFamily="34" charset="0"/>
                          <a:cs typeface="Arial" panose="020B0604020202020204" pitchFamily="34" charset="0"/>
                        </a:rPr>
                        <a:t> </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400" b="0">
                          <a:solidFill>
                            <a:srgbClr val="000000"/>
                          </a:solidFill>
                          <a:latin typeface="Arial" panose="020B0604020202020204" pitchFamily="34" charset="0"/>
                          <a:cs typeface="Arial" panose="020B0604020202020204" pitchFamily="34" charset="0"/>
                        </a:rPr>
                        <a:t> </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68960">
                <a:tc>
                  <a:txBody>
                    <a:bodyPr/>
                    <a:lstStyle/>
                    <a:p>
                      <a:pPr indent="0">
                        <a:buNone/>
                      </a:pPr>
                      <a:r>
                        <a:rPr lang="en-US" sz="2400" b="0">
                          <a:solidFill>
                            <a:srgbClr val="000000"/>
                          </a:solidFill>
                          <a:latin typeface="Arial" panose="020B0604020202020204" pitchFamily="34" charset="0"/>
                          <a:cs typeface="Arial" panose="020B0604020202020204" pitchFamily="34" charset="0"/>
                        </a:rPr>
                        <a:t>Pin 3</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2400" b="0">
                          <a:solidFill>
                            <a:srgbClr val="000000"/>
                          </a:solidFill>
                          <a:latin typeface="Arial" panose="020B0604020202020204" pitchFamily="34" charset="0"/>
                          <a:cs typeface="Arial" panose="020B0604020202020204" pitchFamily="34" charset="0"/>
                        </a:rPr>
                        <a:t>4,5V</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400" b="0">
                          <a:solidFill>
                            <a:srgbClr val="000000"/>
                          </a:solidFill>
                          <a:latin typeface="Arial" panose="020B0604020202020204" pitchFamily="34" charset="0"/>
                          <a:cs typeface="Arial" panose="020B0604020202020204" pitchFamily="34" charset="0"/>
                        </a:rPr>
                        <a:t> </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400" b="0">
                          <a:solidFill>
                            <a:srgbClr val="000000"/>
                          </a:solidFill>
                          <a:latin typeface="Arial" panose="020B0604020202020204" pitchFamily="34" charset="0"/>
                          <a:cs typeface="Arial" panose="020B0604020202020204" pitchFamily="34" charset="0"/>
                        </a:rPr>
                        <a:t> </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102" name="Text Box 101"/>
          <p:cNvSpPr txBox="1"/>
          <p:nvPr/>
        </p:nvSpPr>
        <p:spPr>
          <a:xfrm>
            <a:off x="326390" y="3990340"/>
            <a:ext cx="11390630" cy="829945"/>
          </a:xfrm>
          <a:prstGeom prst="rect">
            <a:avLst/>
          </a:prstGeom>
          <a:noFill/>
          <a:ln w="9525">
            <a:noFill/>
          </a:ln>
        </p:spPr>
        <p:txBody>
          <a:bodyPr wrap="square">
            <a:spAutoFit/>
          </a:bodyPr>
          <a:lstStyle/>
          <a:p>
            <a:pPr indent="0"/>
            <a:r>
              <a:rPr lang="en-US" sz="2400" b="1">
                <a:solidFill>
                  <a:srgbClr val="00B050"/>
                </a:solidFill>
                <a:latin typeface="Arial" panose="020B0604020202020204" pitchFamily="34" charset="0"/>
                <a:cs typeface="Arial" panose="020B0604020202020204" pitchFamily="34" charset="0"/>
              </a:rPr>
              <a:t>Số chỉ ampe kế khi mắc nguồn điện 1,5 V nhỏ hơn số chỉ ampe kế khi mắc nguồn điện 3 V nhỏ hơn số chỉ ampe kế khi mắc nguồn điện 4,5 </a:t>
            </a:r>
            <a:r>
              <a:rPr lang="en-US" sz="2000" b="1">
                <a:solidFill>
                  <a:srgbClr val="00B050"/>
                </a:solidFill>
                <a:latin typeface="Arial" panose="020B0604020202020204" pitchFamily="34" charset="0"/>
                <a:cs typeface="Arial" panose="020B0604020202020204" pitchFamily="34" charset="0"/>
              </a:rPr>
              <a:t>V.</a:t>
            </a:r>
          </a:p>
        </p:txBody>
      </p:sp>
      <p:sp>
        <p:nvSpPr>
          <p:cNvPr id="4" name="Text Box 3"/>
          <p:cNvSpPr txBox="1"/>
          <p:nvPr/>
        </p:nvSpPr>
        <p:spPr>
          <a:xfrm>
            <a:off x="621030" y="5930900"/>
            <a:ext cx="10297160" cy="829945"/>
          </a:xfrm>
          <a:prstGeom prst="rect">
            <a:avLst/>
          </a:prstGeom>
          <a:noFill/>
        </p:spPr>
        <p:txBody>
          <a:bodyPr wrap="square" rtlCol="0" anchor="t">
            <a:spAutoFit/>
          </a:bodyPr>
          <a:lstStyle/>
          <a:p>
            <a:pPr indent="0" algn="l">
              <a:buNone/>
            </a:pPr>
            <a:r>
              <a:rPr lang="en-US" sz="2400" b="1">
                <a:solidFill>
                  <a:srgbClr val="00B050"/>
                </a:solidFill>
                <a:latin typeface="Arial" panose="020B0604020202020204" pitchFamily="34" charset="0"/>
                <a:ea typeface="Times New Roman" panose="02020603050405020304" pitchFamily="18" charset="0"/>
                <a:cs typeface="Arial" panose="020B0604020202020204" pitchFamily="34" charset="0"/>
                <a:sym typeface="+mn-ea"/>
              </a:rPr>
              <a:t>Đối với pin mới: số chỉ vôn kế đo được bằng giá trị ghi trên pin</a:t>
            </a:r>
            <a:endParaRPr lang="en-US" sz="2400" b="1">
              <a:solidFill>
                <a:srgbClr val="00B050"/>
              </a:solidFill>
              <a:latin typeface="Arial" panose="020B0604020202020204" pitchFamily="34" charset="0"/>
              <a:ea typeface="Times New Roman" panose="02020603050405020304" pitchFamily="18" charset="0"/>
              <a:cs typeface="Arial" panose="020B0604020202020204" pitchFamily="34" charset="0"/>
            </a:endParaRPr>
          </a:p>
          <a:p>
            <a:pPr indent="0" algn="l">
              <a:buNone/>
            </a:pPr>
            <a:r>
              <a:rPr lang="en-US" sz="2400" b="1">
                <a:solidFill>
                  <a:srgbClr val="00B050"/>
                </a:solidFill>
                <a:latin typeface="Arial" panose="020B0604020202020204" pitchFamily="34" charset="0"/>
                <a:ea typeface="Times New Roman" panose="02020603050405020304" pitchFamily="18" charset="0"/>
                <a:cs typeface="Arial" panose="020B0604020202020204" pitchFamily="34" charset="0"/>
                <a:sym typeface="+mn-ea"/>
              </a:rPr>
              <a:t>Đối với pin cũ: số chỉ vôn kế đo được nhỏ hơn giá trị ghi trên pin</a:t>
            </a:r>
            <a:endParaRPr lang="en-US" sz="2400"/>
          </a:p>
        </p:txBody>
      </p:sp>
      <p:sp>
        <p:nvSpPr>
          <p:cNvPr id="11" name="Text Box 10"/>
          <p:cNvSpPr txBox="1"/>
          <p:nvPr/>
        </p:nvSpPr>
        <p:spPr>
          <a:xfrm>
            <a:off x="469900" y="5092065"/>
            <a:ext cx="10599420" cy="460375"/>
          </a:xfrm>
          <a:prstGeom prst="rect">
            <a:avLst/>
          </a:prstGeom>
          <a:noFill/>
        </p:spPr>
        <p:txBody>
          <a:bodyPr wrap="none" rtlCol="0" anchor="t">
            <a:spAutoFit/>
          </a:bodyPr>
          <a:lstStyle/>
          <a:p>
            <a:r>
              <a:rPr lang="en-US" sz="2400" b="1">
                <a:solidFill>
                  <a:srgbClr val="00B050"/>
                </a:solidFill>
                <a:latin typeface="Arial" panose="020B0604020202020204" pitchFamily="34" charset="0"/>
                <a:cs typeface="Arial" panose="020B0604020202020204" pitchFamily="34" charset="0"/>
                <a:sym typeface="+mn-ea"/>
              </a:rPr>
              <a:t>Nguồn điện có số vôn càng lớn thì khả năng sinh ra dòng điện càng lớn</a:t>
            </a:r>
            <a:endParaRPr lang="en-US" sz="2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p:bldP spid="102" grpId="1"/>
      <p:bldP spid="4" grpId="0"/>
      <p:bldP spid="4" grpId="1"/>
      <p:bldP spid="11" grpId="0"/>
      <p:bldP spid="11"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7"/>
          <p:cNvPicPr>
            <a:picLocks noGrp="1" noChangeAspect="1"/>
          </p:cNvPicPr>
          <p:nvPr>
            <p:ph sz="half" idx="1"/>
          </p:nvPr>
        </p:nvPicPr>
        <p:blipFill>
          <a:blip r:embed="rId2"/>
          <a:stretch>
            <a:fillRect/>
          </a:stretch>
        </p:blipFill>
        <p:spPr>
          <a:xfrm>
            <a:off x="2933065" y="3286760"/>
            <a:ext cx="990600" cy="1428750"/>
          </a:xfrm>
          <a:prstGeom prst="rect">
            <a:avLst/>
          </a:prstGeom>
          <a:noFill/>
          <a:ln w="9525">
            <a:noFill/>
          </a:ln>
        </p:spPr>
      </p:pic>
      <p:sp>
        <p:nvSpPr>
          <p:cNvPr id="12" name="圆角矩形 11"/>
          <p:cNvSpPr/>
          <p:nvPr/>
        </p:nvSpPr>
        <p:spPr>
          <a:xfrm>
            <a:off x="142875" y="1185545"/>
            <a:ext cx="12049125" cy="5673090"/>
          </a:xfrm>
          <a:prstGeom prst="roundRect">
            <a:avLst/>
          </a:prstGeom>
          <a:solidFill>
            <a:srgbClr val="71BDCD">
              <a:alpha val="75000"/>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r>
              <a:rPr lang="en-US" altLang="zh-CN" sz="3200" b="1">
                <a:solidFill>
                  <a:schemeClr val="tx1"/>
                </a:solidFill>
              </a:rPr>
              <a:t>2 . Hiệu điện thế:</a:t>
            </a:r>
          </a:p>
          <a:p>
            <a:pPr algn="l"/>
            <a:r>
              <a:rPr lang="zh-CN" altLang="en-US" sz="3200" b="1">
                <a:solidFill>
                  <a:schemeClr val="tx1"/>
                </a:solidFill>
              </a:rPr>
              <a:t>- Khả năng sinh ra dòng điện của pin (hay acquy) được đo bằng hiệu điện thế giữa hai cực của nó</a:t>
            </a:r>
          </a:p>
          <a:p>
            <a:pPr algn="l"/>
            <a:r>
              <a:rPr lang="zh-CN" altLang="en-US" sz="3200" b="1">
                <a:solidFill>
                  <a:schemeClr val="tx1"/>
                </a:solidFill>
              </a:rPr>
              <a:t>- Kí hiệu : U</a:t>
            </a:r>
          </a:p>
          <a:p>
            <a:pPr algn="l"/>
            <a:r>
              <a:rPr lang="zh-CN" altLang="en-US" sz="3200" b="1">
                <a:solidFill>
                  <a:schemeClr val="tx1"/>
                </a:solidFill>
              </a:rPr>
              <a:t>- Đơn vị đo: Vôn ( V )</a:t>
            </a:r>
          </a:p>
          <a:p>
            <a:pPr algn="l"/>
            <a:r>
              <a:rPr lang="en-US" altLang="zh-CN" sz="3200" b="1">
                <a:solidFill>
                  <a:schemeClr val="tx1"/>
                </a:solidFill>
              </a:rPr>
              <a:t>  </a:t>
            </a:r>
            <a:r>
              <a:rPr lang="zh-CN" altLang="en-US" sz="3200" b="1">
                <a:solidFill>
                  <a:schemeClr val="tx1"/>
                </a:solidFill>
              </a:rPr>
              <a:t>Ngoài ra còn dùng: Milivôn: mV, Kilôvôn: kV</a:t>
            </a:r>
          </a:p>
          <a:p>
            <a:pPr algn="l"/>
            <a:r>
              <a:rPr lang="en-US" altLang="zh-CN" sz="3200" b="1">
                <a:solidFill>
                  <a:schemeClr val="tx1"/>
                </a:solidFill>
              </a:rPr>
              <a:t>  </a:t>
            </a:r>
            <a:r>
              <a:rPr lang="zh-CN" altLang="en-US" sz="3200" b="1">
                <a:solidFill>
                  <a:schemeClr val="tx1"/>
                </a:solidFill>
              </a:rPr>
              <a:t>1mV = 0,001V   		       1kV = 1000V</a:t>
            </a:r>
          </a:p>
          <a:p>
            <a:pPr algn="l"/>
            <a:r>
              <a:rPr lang="zh-CN" altLang="en-US" sz="3200" b="1">
                <a:solidFill>
                  <a:schemeClr val="tx1"/>
                </a:solidFill>
              </a:rPr>
              <a:t>- Vôn kế: Là dụng cụ để đo hiệu điện thế. Kí hiệu: </a:t>
            </a:r>
          </a:p>
          <a:p>
            <a:pPr algn="l"/>
            <a:endParaRPr lang="zh-CN" altLang="en-US" sz="3200" b="1">
              <a:solidFill>
                <a:schemeClr val="tx1"/>
              </a:solidFill>
            </a:endParaRPr>
          </a:p>
        </p:txBody>
      </p:sp>
      <p:sp>
        <p:nvSpPr>
          <p:cNvPr id="15" name="圆角矩形 14"/>
          <p:cNvSpPr/>
          <p:nvPr/>
        </p:nvSpPr>
        <p:spPr bwMode="auto">
          <a:xfrm>
            <a:off x="4813300" y="437515"/>
            <a:ext cx="3117215" cy="934720"/>
          </a:xfrm>
          <a:prstGeom prst="roundRect">
            <a:avLst>
              <a:gd name="adj" fmla="val 50000"/>
            </a:avLst>
          </a:prstGeom>
          <a:gradFill>
            <a:gsLst>
              <a:gs pos="0">
                <a:srgbClr val="14CD68"/>
              </a:gs>
              <a:gs pos="100000">
                <a:srgbClr val="035C7D"/>
              </a:gs>
            </a:gsLst>
            <a:lin scaled="0"/>
          </a:gradFill>
          <a:ln w="19050" cap="flat" cmpd="sng" algn="ctr">
            <a:noFill/>
            <a:prstDash val="solid"/>
            <a:round/>
            <a:headEnd type="none" w="med" len="med"/>
            <a:tailEnd type="none" w="med" len="med"/>
          </a:ln>
          <a:effectLst/>
        </p:spPr>
        <p:txBody>
          <a:bodyPr vert="horz" wrap="square" lIns="108816" tIns="54408" rIns="108816" bIns="54408" numCol="1" rtlCol="0" anchor="t" anchorCtr="0" compatLnSpc="1"/>
          <a:lstStyle/>
          <a:p>
            <a:pPr algn="ctr" defTabSz="815975"/>
            <a:r>
              <a:rPr lang="en-US" altLang="zh-CN" sz="3200" b="1" dirty="0">
                <a:solidFill>
                  <a:srgbClr val="FF0000"/>
                </a:solidFill>
                <a:latin typeface="Arial" panose="020B0604020202020204" pitchFamily="34" charset="0"/>
                <a:ea typeface="Microsoft YaHei" panose="020B0503020204020204" charset="-122"/>
                <a:cs typeface="Arial" panose="020B0604020202020204" pitchFamily="34" charset="0"/>
              </a:rPr>
              <a:t>KẾT LUẬN</a:t>
            </a:r>
          </a:p>
        </p:txBody>
      </p:sp>
      <p:pic>
        <p:nvPicPr>
          <p:cNvPr id="3" name="Picture 6" descr="7"/>
          <p:cNvPicPr>
            <a:picLocks noChangeAspect="1"/>
          </p:cNvPicPr>
          <p:nvPr/>
        </p:nvPicPr>
        <p:blipFill>
          <a:blip r:embed="rId2"/>
          <a:stretch>
            <a:fillRect/>
          </a:stretch>
        </p:blipFill>
        <p:spPr>
          <a:xfrm>
            <a:off x="142875" y="0"/>
            <a:ext cx="1607820" cy="1372235"/>
          </a:xfrm>
          <a:prstGeom prst="rect">
            <a:avLst/>
          </a:prstGeom>
          <a:noFill/>
          <a:ln w="9525">
            <a:noFill/>
          </a:ln>
        </p:spPr>
      </p:pic>
      <p:pic>
        <p:nvPicPr>
          <p:cNvPr id="439" name="image297.jpeg"/>
          <p:cNvPicPr>
            <a:picLocks noGrp="1" noChangeAspect="1"/>
          </p:cNvPicPr>
          <p:nvPr>
            <p:ph sz="half" idx="2"/>
          </p:nvPr>
        </p:nvPicPr>
        <p:blipFill>
          <a:blip r:embed="rId3" cstate="print"/>
          <a:stretch>
            <a:fillRect/>
          </a:stretch>
        </p:blipFill>
        <p:spPr>
          <a:xfrm>
            <a:off x="8811895" y="4858385"/>
            <a:ext cx="2046605" cy="640715"/>
          </a:xfrm>
          <a:prstGeom prst="rect">
            <a:avLst/>
          </a:prstGeom>
        </p:spPr>
      </p:pic>
    </p:spTree>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timing>
    <p:tnLst>
      <p:par>
        <p:cTn id="1" dur="indefinite" restart="never" nodeType="tmRoot"/>
      </p:par>
    </p:tnLst>
    <p:bldLst>
      <p:bldP spid="12" grpId="0" bldLvl="0" animBg="1"/>
      <p:bldP spid="12" grpId="1" animBg="1"/>
      <p:bldP spid="15" grpId="0" bldLvl="0" animBg="1"/>
      <p:bldP spid="15"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1477645" y="159385"/>
            <a:ext cx="8364220" cy="829945"/>
          </a:xfrm>
          <a:prstGeom prst="rect">
            <a:avLst/>
          </a:prstGeom>
          <a:noFill/>
          <a:ln w="9525">
            <a:noFill/>
          </a:ln>
        </p:spPr>
        <p:txBody>
          <a:bodyPr wrap="square">
            <a:spAutoFit/>
          </a:bodyPr>
          <a:lstStyle/>
          <a:p>
            <a:pPr indent="0"/>
            <a:r>
              <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 Box 1"/>
          <p:cNvSpPr txBox="1"/>
          <p:nvPr/>
        </p:nvSpPr>
        <p:spPr>
          <a:xfrm>
            <a:off x="3224530" y="159385"/>
            <a:ext cx="5681980" cy="70675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indent="0"/>
            <a:r>
              <a:rPr lang="en-US" sz="40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a:t>
            </a:r>
          </a:p>
        </p:txBody>
      </p:sp>
      <p:grpSp>
        <p:nvGrpSpPr>
          <p:cNvPr id="1073742974" name="docshapegroup87"/>
          <p:cNvGrpSpPr/>
          <p:nvPr/>
        </p:nvGrpSpPr>
        <p:grpSpPr>
          <a:xfrm>
            <a:off x="2162175" y="1186180"/>
            <a:ext cx="7164070" cy="3434715"/>
            <a:chOff x="1134" y="1089"/>
            <a:chExt cx="5790" cy="3019"/>
          </a:xfrm>
        </p:grpSpPr>
        <p:pic>
          <p:nvPicPr>
            <p:cNvPr id="1073742975" name="docshape88"/>
            <p:cNvPicPr>
              <a:picLocks noChangeAspect="1"/>
            </p:cNvPicPr>
            <p:nvPr/>
          </p:nvPicPr>
          <p:blipFill>
            <a:blip r:embed="rId3"/>
            <a:stretch>
              <a:fillRect/>
            </a:stretch>
          </p:blipFill>
          <p:spPr>
            <a:xfrm>
              <a:off x="1538" y="1147"/>
              <a:ext cx="2001" cy="2711"/>
            </a:xfrm>
            <a:prstGeom prst="rect">
              <a:avLst/>
            </a:prstGeom>
            <a:noFill/>
            <a:ln w="9525">
              <a:noFill/>
            </a:ln>
          </p:spPr>
        </p:pic>
        <p:sp>
          <p:nvSpPr>
            <p:cNvPr id="1073742976" name="docshape89"/>
            <p:cNvSpPr/>
            <p:nvPr/>
          </p:nvSpPr>
          <p:spPr>
            <a:xfrm>
              <a:off x="1134" y="1089"/>
              <a:ext cx="2193" cy="3019"/>
            </a:xfrm>
            <a:custGeom>
              <a:avLst/>
              <a:gdLst/>
              <a:ahLst/>
              <a:cxnLst/>
              <a:rect l="0" t="0" r="0" b="0"/>
              <a:pathLst>
                <a:path w="2193" h="3019">
                  <a:moveTo>
                    <a:pt x="9" y="3018"/>
                  </a:moveTo>
                  <a:lnTo>
                    <a:pt x="9" y="0"/>
                  </a:lnTo>
                  <a:moveTo>
                    <a:pt x="0" y="24"/>
                  </a:moveTo>
                  <a:lnTo>
                    <a:pt x="2192" y="24"/>
                  </a:lnTo>
                </a:path>
              </a:pathLst>
            </a:custGeom>
            <a:noFill/>
            <a:ln w="12210" cap="flat" cmpd="sng">
              <a:solidFill>
                <a:srgbClr val="000000"/>
              </a:solidFill>
              <a:prstDash val="solid"/>
              <a:headEnd type="none" w="med" len="med"/>
              <a:tailEnd type="none" w="med" len="med"/>
            </a:ln>
          </p:spPr>
          <p:txBody>
            <a:bodyPr/>
            <a:lstStyle/>
            <a:p>
              <a:endParaRPr lang="en-US"/>
            </a:p>
          </p:txBody>
        </p:sp>
        <p:sp>
          <p:nvSpPr>
            <p:cNvPr id="1073742977" name="Straight Connector 1073742976"/>
            <p:cNvSpPr/>
            <p:nvPr/>
          </p:nvSpPr>
          <p:spPr>
            <a:xfrm>
              <a:off x="1135" y="4079"/>
              <a:ext cx="5789" cy="0"/>
            </a:xfrm>
            <a:prstGeom prst="line">
              <a:avLst/>
            </a:prstGeom>
            <a:ln w="21363" cap="flat" cmpd="sng">
              <a:solidFill>
                <a:srgbClr val="000000"/>
              </a:solidFill>
              <a:prstDash val="solid"/>
              <a:headEnd type="none" w="med" len="med"/>
              <a:tailEnd type="none" w="med" len="med"/>
            </a:ln>
          </p:spPr>
        </p:sp>
      </p:grpSp>
      <p:pic>
        <p:nvPicPr>
          <p:cNvPr id="51" name="image43.jpeg"/>
          <p:cNvPicPr>
            <a:picLocks noChangeAspect="1"/>
          </p:cNvPicPr>
          <p:nvPr/>
        </p:nvPicPr>
        <p:blipFill>
          <a:blip r:embed="rId4" cstate="print"/>
          <a:stretch>
            <a:fillRect/>
          </a:stretch>
        </p:blipFill>
        <p:spPr>
          <a:xfrm>
            <a:off x="6015990" y="1184275"/>
            <a:ext cx="2983865" cy="3085465"/>
          </a:xfrm>
          <a:prstGeom prst="rect">
            <a:avLst/>
          </a:prstGeom>
        </p:spPr>
      </p:pic>
      <p:sp>
        <p:nvSpPr>
          <p:cNvPr id="9" name="Text Box 8"/>
          <p:cNvSpPr txBox="1"/>
          <p:nvPr/>
        </p:nvSpPr>
        <p:spPr>
          <a:xfrm>
            <a:off x="1761490" y="4722495"/>
            <a:ext cx="4155440" cy="829945"/>
          </a:xfrm>
          <a:prstGeom prst="rect">
            <a:avLst/>
          </a:prstGeom>
          <a:noFill/>
        </p:spPr>
        <p:txBody>
          <a:bodyPr wrap="square" rtlCol="0">
            <a:spAutoFit/>
          </a:bodyPr>
          <a:lstStyle/>
          <a:p>
            <a:r>
              <a:rPr lang="en-US"/>
              <a:t>             </a:t>
            </a:r>
            <a:r>
              <a:rPr lang="en-US" sz="2400" b="1">
                <a:solidFill>
                  <a:schemeClr val="accent5">
                    <a:lumMod val="50000"/>
                  </a:schemeClr>
                </a:solidFill>
              </a:rPr>
              <a:t> Ampe kế</a:t>
            </a:r>
          </a:p>
          <a:p>
            <a:r>
              <a:rPr lang="en-US" sz="2400" b="1">
                <a:solidFill>
                  <a:schemeClr val="accent5">
                    <a:lumMod val="50000"/>
                  </a:schemeClr>
                </a:solidFill>
              </a:rPr>
              <a:t>(Đo cường độ dòng điện)</a:t>
            </a:r>
          </a:p>
        </p:txBody>
      </p:sp>
      <p:sp>
        <p:nvSpPr>
          <p:cNvPr id="10" name="Text Box 9"/>
          <p:cNvSpPr txBox="1"/>
          <p:nvPr/>
        </p:nvSpPr>
        <p:spPr>
          <a:xfrm>
            <a:off x="6606540" y="4807585"/>
            <a:ext cx="3074670" cy="829945"/>
          </a:xfrm>
          <a:prstGeom prst="rect">
            <a:avLst/>
          </a:prstGeom>
          <a:noFill/>
        </p:spPr>
        <p:txBody>
          <a:bodyPr wrap="square" rtlCol="0">
            <a:spAutoFit/>
          </a:bodyPr>
          <a:lstStyle/>
          <a:p>
            <a:r>
              <a:rPr lang="en-US"/>
              <a:t>      </a:t>
            </a:r>
            <a:r>
              <a:rPr lang="en-US" sz="2400" b="1">
                <a:solidFill>
                  <a:schemeClr val="accent5">
                    <a:lumMod val="50000"/>
                  </a:schemeClr>
                </a:solidFill>
              </a:rPr>
              <a:t>  Vôn kế</a:t>
            </a:r>
          </a:p>
          <a:p>
            <a:r>
              <a:rPr lang="en-US" sz="2400" b="1">
                <a:solidFill>
                  <a:schemeClr val="accent5">
                    <a:lumMod val="50000"/>
                  </a:schemeClr>
                </a:solidFill>
              </a:rPr>
              <a:t>(Đo hiệu điện thế) </a:t>
            </a:r>
          </a:p>
        </p:txBody>
      </p:sp>
      <p:pic>
        <p:nvPicPr>
          <p:cNvPr id="71688" name="图片 71687" descr="8"/>
          <p:cNvPicPr>
            <a:picLocks noChangeAspect="1"/>
          </p:cNvPicPr>
          <p:nvPr/>
        </p:nvPicPr>
        <p:blipFill>
          <a:blip r:embed="rId5"/>
          <a:stretch>
            <a:fillRect/>
          </a:stretch>
        </p:blipFill>
        <p:spPr>
          <a:xfrm>
            <a:off x="2085340" y="5552440"/>
            <a:ext cx="9709785" cy="1300480"/>
          </a:xfrm>
          <a:prstGeom prst="rect">
            <a:avLst/>
          </a:prstGeom>
          <a:noFill/>
          <a:ln w="9525">
            <a:noFill/>
          </a:ln>
        </p:spPr>
      </p:pic>
      <p:sp>
        <p:nvSpPr>
          <p:cNvPr id="104" name="Text Box 103"/>
          <p:cNvSpPr txBox="1"/>
          <p:nvPr/>
        </p:nvSpPr>
        <p:spPr>
          <a:xfrm>
            <a:off x="2255520" y="5857240"/>
            <a:ext cx="9058910" cy="521970"/>
          </a:xfrm>
          <a:prstGeom prst="rect">
            <a:avLst/>
          </a:prstGeom>
          <a:noFill/>
          <a:ln w="9525">
            <a:noFill/>
          </a:ln>
        </p:spPr>
        <p:txBody>
          <a:bodyPr wrap="square">
            <a:spAutoFit/>
          </a:bodyPr>
          <a:lstStyle/>
          <a:p>
            <a:pPr indent="342265"/>
            <a:r>
              <a:rPr lang="en-US" sz="2800" b="0">
                <a:solidFill>
                  <a:srgbClr val="212529"/>
                </a:solidFill>
                <a:latin typeface="Arial" panose="020B0604020202020204" pitchFamily="34" charset="0"/>
                <a:cs typeface="Arial" panose="020B0604020202020204" pitchFamily="34" charset="0"/>
              </a:rPr>
              <a:t>Vậy số chỉ của Ampe kế và vôn kế cho ta biết điều gì?</a:t>
            </a:r>
          </a:p>
        </p:txBody>
      </p:sp>
    </p:spTree>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7" presetClass="entr" presetSubtype="4" fill="hold" nodeType="clickEffect">
                                  <p:stCondLst>
                                    <p:cond delay="0"/>
                                  </p:stCondLst>
                                  <p:childTnLst>
                                    <p:set>
                                      <p:cBhvr>
                                        <p:cTn id="18" dur="1" fill="hold">
                                          <p:stCondLst>
                                            <p:cond delay="0"/>
                                          </p:stCondLst>
                                        </p:cTn>
                                        <p:tgtEl>
                                          <p:spTgt spid="71688"/>
                                        </p:tgtEl>
                                        <p:attrNameLst>
                                          <p:attrName>style.visibility</p:attrName>
                                        </p:attrNameLst>
                                      </p:cBhvr>
                                      <p:to>
                                        <p:strVal val="visible"/>
                                      </p:to>
                                    </p:set>
                                    <p:anim calcmode="lin" valueType="num">
                                      <p:cBhvr additive="base">
                                        <p:cTn id="19" dur="5000" fill="hold"/>
                                        <p:tgtEl>
                                          <p:spTgt spid="71688"/>
                                        </p:tgtEl>
                                        <p:attrNameLst>
                                          <p:attrName>ppt_x</p:attrName>
                                        </p:attrNameLst>
                                      </p:cBhvr>
                                      <p:tavLst>
                                        <p:tav tm="0">
                                          <p:val>
                                            <p:strVal val="#ppt_x"/>
                                          </p:val>
                                        </p:tav>
                                        <p:tav tm="100000">
                                          <p:val>
                                            <p:strVal val="#ppt_x"/>
                                          </p:val>
                                        </p:tav>
                                      </p:tavLst>
                                    </p:anim>
                                    <p:anim calcmode="lin" valueType="num">
                                      <p:cBhvr additive="base">
                                        <p:cTn id="20" dur="5000" fill="hold"/>
                                        <p:tgtEl>
                                          <p:spTgt spid="7168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4"/>
                                        </p:tgtEl>
                                        <p:attrNameLst>
                                          <p:attrName>style.visibility</p:attrName>
                                        </p:attrNameLst>
                                      </p:cBhvr>
                                      <p:to>
                                        <p:strVal val="visible"/>
                                      </p:to>
                                    </p:set>
                                    <p:anim calcmode="lin" valueType="num">
                                      <p:cBhvr additive="base">
                                        <p:cTn id="25" dur="500" fill="hold"/>
                                        <p:tgtEl>
                                          <p:spTgt spid="104"/>
                                        </p:tgtEl>
                                        <p:attrNameLst>
                                          <p:attrName>ppt_x</p:attrName>
                                        </p:attrNameLst>
                                      </p:cBhvr>
                                      <p:tavLst>
                                        <p:tav tm="0">
                                          <p:val>
                                            <p:strVal val="#ppt_x"/>
                                          </p:val>
                                        </p:tav>
                                        <p:tav tm="100000">
                                          <p:val>
                                            <p:strVal val="#ppt_x"/>
                                          </p:val>
                                        </p:tav>
                                      </p:tavLst>
                                    </p:anim>
                                    <p:anim calcmode="lin" valueType="num">
                                      <p:cBhvr additive="base">
                                        <p:cTn id="26" dur="500" fill="hold"/>
                                        <p:tgtEl>
                                          <p:spTgt spid="10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9" grpId="0"/>
      <p:bldP spid="10" grpId="0"/>
      <p:bldP spid="10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Content Placeholder 102"/>
          <p:cNvPicPr>
            <a:picLocks noGrp="1"/>
          </p:cNvPicPr>
          <p:nvPr>
            <p:ph/>
          </p:nvPr>
        </p:nvPicPr>
        <p:blipFill>
          <a:blip r:embed="rId2"/>
          <a:stretch>
            <a:fillRect/>
          </a:stretch>
        </p:blipFill>
        <p:spPr>
          <a:xfrm>
            <a:off x="0" y="0"/>
            <a:ext cx="12192635" cy="6858000"/>
          </a:xfrm>
          <a:prstGeom prst="rect">
            <a:avLst/>
          </a:prstGeom>
          <a:noFill/>
          <a:ln w="9525">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F:\1-原创素材\1_mm1102\PPT\PPT_014\materaials\pageimg_g17.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77215" y="0"/>
            <a:ext cx="8241030" cy="4391025"/>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
        <p:nvSpPr>
          <p:cNvPr id="3" name="Text Box 2"/>
          <p:cNvSpPr txBox="1"/>
          <p:nvPr/>
        </p:nvSpPr>
        <p:spPr>
          <a:xfrm>
            <a:off x="2127885" y="2569210"/>
            <a:ext cx="6315710" cy="706755"/>
          </a:xfrm>
          <a:prstGeom prst="rect">
            <a:avLst/>
          </a:prstGeom>
          <a:noFill/>
        </p:spPr>
        <p:txBody>
          <a:bodyPr wrap="square" rtlCol="0">
            <a:spAutoFit/>
          </a:bodyPr>
          <a:lstStyle/>
          <a:p>
            <a:r>
              <a:rPr lang="en-US" sz="4000" b="1">
                <a:solidFill>
                  <a:srgbClr val="00B050"/>
                </a:solidFill>
                <a:latin typeface="Arial" panose="020B0604020202020204" pitchFamily="34" charset="0"/>
                <a:cs typeface="Arial" panose="020B0604020202020204" pitchFamily="34" charset="0"/>
              </a:rPr>
              <a:t>Hoạt động: LUYỆN TẬP</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p:nvPr>
            <p:extLst>
              <p:ext uri="{D42A27DB-BD31-4B8C-83A1-F6EECF244321}">
                <p14:modId xmlns:p14="http://schemas.microsoft.com/office/powerpoint/2010/main" val="3262302700"/>
              </p:ext>
            </p:extLst>
          </p:nvPr>
        </p:nvGraphicFramePr>
        <p:xfrm>
          <a:off x="105410" y="-635"/>
          <a:ext cx="11661140" cy="6520815"/>
        </p:xfrm>
        <a:graphic>
          <a:graphicData uri="http://schemas.openxmlformats.org/drawingml/2006/table">
            <a:tbl>
              <a:tblPr firstRow="1" bandRow="1">
                <a:tableStyleId>{5940675A-B579-460E-94D1-54222C63F5DA}</a:tableStyleId>
              </a:tblPr>
              <a:tblGrid>
                <a:gridCol w="11661140">
                  <a:extLst>
                    <a:ext uri="{9D8B030D-6E8A-4147-A177-3AD203B41FA5}">
                      <a16:colId xmlns:a16="http://schemas.microsoft.com/office/drawing/2014/main" val="20000"/>
                    </a:ext>
                  </a:extLst>
                </a:gridCol>
              </a:tblGrid>
              <a:tr h="6520815">
                <a:tc>
                  <a:txBody>
                    <a:bodyPr/>
                    <a:lstStyle/>
                    <a:p>
                      <a:pPr indent="0" algn="ctr">
                        <a:buNone/>
                      </a:pPr>
                      <a:r>
                        <a:rPr lang="en-US" sz="3200" b="1" dirty="0" err="1">
                          <a:solidFill>
                            <a:srgbClr val="000000"/>
                          </a:solidFill>
                          <a:latin typeface="Arial" panose="020B0604020202020204" pitchFamily="34" charset="0"/>
                          <a:cs typeface="Arial" panose="020B0604020202020204" pitchFamily="34" charset="0"/>
                        </a:rPr>
                        <a:t>Phiếu</a:t>
                      </a:r>
                      <a:r>
                        <a:rPr lang="en-US" sz="3200" b="1" dirty="0">
                          <a:solidFill>
                            <a:srgbClr val="000000"/>
                          </a:solidFill>
                          <a:latin typeface="Arial" panose="020B0604020202020204" pitchFamily="34" charset="0"/>
                          <a:cs typeface="Arial" panose="020B0604020202020204" pitchFamily="34" charset="0"/>
                        </a:rPr>
                        <a:t> </a:t>
                      </a:r>
                      <a:r>
                        <a:rPr lang="en-US" sz="3200" b="1" dirty="0" err="1">
                          <a:solidFill>
                            <a:srgbClr val="000000"/>
                          </a:solidFill>
                          <a:latin typeface="Arial" panose="020B0604020202020204" pitchFamily="34" charset="0"/>
                          <a:cs typeface="Arial" panose="020B0604020202020204" pitchFamily="34" charset="0"/>
                        </a:rPr>
                        <a:t>học</a:t>
                      </a:r>
                      <a:r>
                        <a:rPr lang="en-US" sz="3200" b="1" dirty="0">
                          <a:solidFill>
                            <a:srgbClr val="000000"/>
                          </a:solidFill>
                          <a:latin typeface="Arial" panose="020B0604020202020204" pitchFamily="34" charset="0"/>
                          <a:cs typeface="Arial" panose="020B0604020202020204" pitchFamily="34" charset="0"/>
                        </a:rPr>
                        <a:t> </a:t>
                      </a:r>
                      <a:r>
                        <a:rPr lang="en-US" sz="3200" b="1" dirty="0" err="1">
                          <a:solidFill>
                            <a:srgbClr val="000000"/>
                          </a:solidFill>
                          <a:latin typeface="Arial" panose="020B0604020202020204" pitchFamily="34" charset="0"/>
                          <a:cs typeface="Arial" panose="020B0604020202020204" pitchFamily="34" charset="0"/>
                        </a:rPr>
                        <a:t>tập</a:t>
                      </a:r>
                      <a:r>
                        <a:rPr lang="en-US" sz="3200" b="1" dirty="0">
                          <a:solidFill>
                            <a:srgbClr val="000000"/>
                          </a:solidFill>
                          <a:latin typeface="Arial" panose="020B0604020202020204" pitchFamily="34" charset="0"/>
                          <a:cs typeface="Arial" panose="020B0604020202020204" pitchFamily="34" charset="0"/>
                        </a:rPr>
                        <a:t> 2</a:t>
                      </a:r>
                      <a:endParaRPr lang="en-US" sz="3200" b="1"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8EFF7"/>
                    </a:solidFill>
                  </a:tcPr>
                </a:tc>
                <a:extLst>
                  <a:ext uri="{0D108BD9-81ED-4DB2-BD59-A6C34878D82A}">
                    <a16:rowId xmlns:a16="http://schemas.microsoft.com/office/drawing/2014/main" val="10000"/>
                  </a:ext>
                </a:extLst>
              </a:tr>
            </a:tbl>
          </a:graphicData>
        </a:graphic>
      </p:graphicFrame>
      <p:grpSp>
        <p:nvGrpSpPr>
          <p:cNvPr id="5" name="Group 4"/>
          <p:cNvGrpSpPr/>
          <p:nvPr/>
        </p:nvGrpSpPr>
        <p:grpSpPr>
          <a:xfrm>
            <a:off x="105410" y="0"/>
            <a:ext cx="11661140" cy="6428509"/>
            <a:chOff x="105410" y="0"/>
            <a:chExt cx="10571826" cy="4498109"/>
          </a:xfrm>
        </p:grpSpPr>
        <p:pic>
          <p:nvPicPr>
            <p:cNvPr id="4" name="Picture 3"/>
            <p:cNvPicPr/>
            <p:nvPr/>
          </p:nvPicPr>
          <p:blipFill>
            <a:blip r:embed="rId2"/>
            <a:stretch>
              <a:fillRect/>
            </a:stretch>
          </p:blipFill>
          <p:spPr>
            <a:xfrm>
              <a:off x="105410" y="0"/>
              <a:ext cx="10571826" cy="4498109"/>
            </a:xfrm>
            <a:prstGeom prst="rect">
              <a:avLst/>
            </a:prstGeom>
            <a:noFill/>
            <a:ln w="9525">
              <a:noFill/>
            </a:ln>
          </p:spPr>
        </p:pic>
        <p:sp>
          <p:nvSpPr>
            <p:cNvPr id="2" name="TextBox 1"/>
            <p:cNvSpPr txBox="1"/>
            <p:nvPr/>
          </p:nvSpPr>
          <p:spPr>
            <a:xfrm>
              <a:off x="8026400" y="2964873"/>
              <a:ext cx="230909" cy="369332"/>
            </a:xfrm>
            <a:prstGeom prst="rect">
              <a:avLst/>
            </a:prstGeom>
            <a:noFill/>
          </p:spPr>
          <p:txBody>
            <a:bodyPr wrap="square" rtlCol="0">
              <a:spAutoFit/>
            </a:bodyPr>
            <a:lstStyle/>
            <a:p>
              <a:r>
                <a:rPr lang="en-US" b="1" dirty="0"/>
                <a:t>V</a:t>
              </a: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half" idx="1"/>
          </p:nvPr>
        </p:nvGraphicFramePr>
        <p:xfrm>
          <a:off x="838200" y="820420"/>
          <a:ext cx="11088370" cy="5890260"/>
        </p:xfrm>
        <a:graphic>
          <a:graphicData uri="http://schemas.openxmlformats.org/drawingml/2006/table">
            <a:tbl>
              <a:tblPr firstRow="1" bandRow="1">
                <a:tableStyleId>{5940675A-B579-460E-94D1-54222C63F5DA}</a:tableStyleId>
              </a:tblPr>
              <a:tblGrid>
                <a:gridCol w="11088370">
                  <a:extLst>
                    <a:ext uri="{9D8B030D-6E8A-4147-A177-3AD203B41FA5}">
                      <a16:colId xmlns:a16="http://schemas.microsoft.com/office/drawing/2014/main" val="20000"/>
                    </a:ext>
                  </a:extLst>
                </a:gridCol>
              </a:tblGrid>
              <a:tr h="5890260">
                <a:tc>
                  <a:txBody>
                    <a:bodyPr/>
                    <a:lstStyle/>
                    <a:p>
                      <a:pPr indent="0" algn="ctr">
                        <a:buNone/>
                      </a:pPr>
                      <a:r>
                        <a:rPr lang="en-US" sz="2800" b="1">
                          <a:solidFill>
                            <a:srgbClr val="000000"/>
                          </a:solidFill>
                          <a:latin typeface="Times New Roman" panose="02020603050405020304" pitchFamily="18" charset="0"/>
                          <a:cs typeface="Times New Roman" panose="02020603050405020304" pitchFamily="18" charset="0"/>
                        </a:rPr>
                        <a:t>Phiếu học tập 2</a:t>
                      </a:r>
                      <a:endParaRPr lang="en-US" sz="28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8EFF7"/>
                    </a:solidFill>
                  </a:tcPr>
                </a:tc>
                <a:extLst>
                  <a:ext uri="{0D108BD9-81ED-4DB2-BD59-A6C34878D82A}">
                    <a16:rowId xmlns:a16="http://schemas.microsoft.com/office/drawing/2014/main" val="10000"/>
                  </a:ext>
                </a:extLst>
              </a:tr>
            </a:tbl>
          </a:graphicData>
        </a:graphic>
      </p:graphicFrame>
      <p:pic>
        <p:nvPicPr>
          <p:cNvPr id="6" name="Content Placeholder 5"/>
          <p:cNvPicPr>
            <a:picLocks noGrp="1" noChangeAspect="1"/>
          </p:cNvPicPr>
          <p:nvPr>
            <p:ph sz="half" idx="2"/>
          </p:nvPr>
        </p:nvPicPr>
        <p:blipFill>
          <a:blip r:embed="rId2"/>
          <a:stretch>
            <a:fillRect/>
          </a:stretch>
        </p:blipFill>
        <p:spPr>
          <a:xfrm>
            <a:off x="838200" y="1537970"/>
            <a:ext cx="11088370" cy="5168265"/>
          </a:xfrm>
          <a:prstGeom prst="rect">
            <a:avLst/>
          </a:prstGeom>
          <a:noFill/>
          <a:ln w="9525">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1477645" y="159385"/>
            <a:ext cx="8364220" cy="829945"/>
          </a:xfrm>
          <a:prstGeom prst="rect">
            <a:avLst/>
          </a:prstGeom>
          <a:noFill/>
          <a:ln w="9525">
            <a:noFill/>
          </a:ln>
        </p:spPr>
        <p:txBody>
          <a:bodyPr wrap="square">
            <a:spAutoFit/>
          </a:bodyPr>
          <a:lstStyle/>
          <a:p>
            <a:pPr indent="0"/>
            <a:r>
              <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645" y="-140970"/>
            <a:ext cx="12192000" cy="6858000"/>
          </a:xfrm>
          <a:prstGeom prst="rect">
            <a:avLst/>
          </a:prstGeom>
        </p:spPr>
      </p:pic>
      <p:pic>
        <p:nvPicPr>
          <p:cNvPr id="11266" name="Picture 2" descr="F:\1-原创素材\1_mm1102\PPT\PPT_014\materaials\pageimg_g5.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140" y="34925"/>
            <a:ext cx="12369165" cy="6788150"/>
          </a:xfrm>
          <a:prstGeom prst="rect">
            <a:avLst/>
          </a:prstGeom>
          <a:noFill/>
          <a:extLst>
            <a:ext uri="{909E8E84-426E-40DD-AFC4-6F175D3DCCD1}">
              <a14:hiddenFill xmlns:a14="http://schemas.microsoft.com/office/drawing/2010/main">
                <a:solidFill>
                  <a:srgbClr val="FFFFFF"/>
                </a:solidFill>
              </a14:hiddenFill>
            </a:ext>
          </a:extLst>
        </p:spPr>
      </p:pic>
      <p:sp>
        <p:nvSpPr>
          <p:cNvPr id="4" name="Text Box 3"/>
          <p:cNvSpPr txBox="1"/>
          <p:nvPr/>
        </p:nvSpPr>
        <p:spPr>
          <a:xfrm>
            <a:off x="2386965" y="989330"/>
            <a:ext cx="6696075" cy="1198880"/>
          </a:xfrm>
          <a:prstGeom prst="rect">
            <a:avLst/>
          </a:prstGeom>
          <a:noFill/>
        </p:spPr>
        <p:txBody>
          <a:bodyPr wrap="square" rtlCol="0">
            <a:spAutoFit/>
          </a:bodyPr>
          <a:lstStyle/>
          <a:p>
            <a:r>
              <a:rPr lang="en-US" sz="3600" b="1">
                <a:solidFill>
                  <a:srgbClr val="FF0000"/>
                </a:solidFill>
                <a:effectLst>
                  <a:glow rad="139700">
                    <a:schemeClr val="accent5">
                      <a:satMod val="175000"/>
                      <a:alpha val="40000"/>
                    </a:schemeClr>
                  </a:glow>
                </a:effectLst>
                <a:latin typeface="Arial" panose="020B0604020202020204" pitchFamily="34" charset="0"/>
                <a:cs typeface="Arial" panose="020B0604020202020204" pitchFamily="34" charset="0"/>
              </a:rPr>
              <a:t>HOẠT ĐỘNG 4: VẬN DỤNG</a:t>
            </a:r>
          </a:p>
          <a:p>
            <a:r>
              <a:rPr lang="en-US" sz="3600" b="1">
                <a:solidFill>
                  <a:srgbClr val="FF0000"/>
                </a:solidFill>
                <a:effectLst>
                  <a:glow rad="139700">
                    <a:schemeClr val="accent5">
                      <a:satMod val="175000"/>
                      <a:alpha val="40000"/>
                    </a:schemeClr>
                  </a:glow>
                </a:effectLst>
                <a:latin typeface="Arial" panose="020B0604020202020204" pitchFamily="34" charset="0"/>
                <a:cs typeface="Arial" panose="020B0604020202020204" pitchFamily="34" charset="0"/>
              </a:rPr>
              <a:t>               ( VỀ NHÀ)</a:t>
            </a:r>
          </a:p>
        </p:txBody>
      </p:sp>
      <p:sp>
        <p:nvSpPr>
          <p:cNvPr id="2" name="Text Box 1"/>
          <p:cNvSpPr txBox="1"/>
          <p:nvPr/>
        </p:nvSpPr>
        <p:spPr>
          <a:xfrm>
            <a:off x="2204720" y="2194560"/>
            <a:ext cx="8335010" cy="1569660"/>
          </a:xfrm>
          <a:prstGeom prst="rect">
            <a:avLst/>
          </a:prstGeom>
          <a:noFill/>
          <a:ln w="9525">
            <a:noFill/>
          </a:ln>
        </p:spPr>
        <p:txBody>
          <a:bodyPr wrap="square">
            <a:spAutoFit/>
          </a:bodyPr>
          <a:lstStyle/>
          <a:p>
            <a:pPr indent="457200"/>
            <a:r>
              <a:rPr lang="en-US" sz="2400" b="1" dirty="0" smtClean="0">
                <a:solidFill>
                  <a:schemeClr val="accent6">
                    <a:lumMod val="50000"/>
                  </a:schemeClr>
                </a:solidFill>
                <a:latin typeface="Arial" panose="020B0604020202020204" pitchFamily="34" charset="0"/>
                <a:cs typeface="Arial" panose="020B0604020202020204" pitchFamily="34" charset="0"/>
              </a:rPr>
              <a:t>- </a:t>
            </a:r>
            <a:r>
              <a:rPr lang="en-US" sz="2400" b="1" dirty="0" err="1">
                <a:solidFill>
                  <a:schemeClr val="accent6">
                    <a:lumMod val="50000"/>
                  </a:schemeClr>
                </a:solidFill>
                <a:latin typeface="Arial" panose="020B0604020202020204" pitchFamily="34" charset="0"/>
                <a:cs typeface="Arial" panose="020B0604020202020204" pitchFamily="34" charset="0"/>
              </a:rPr>
              <a:t>Tìm</a:t>
            </a:r>
            <a:r>
              <a:rPr lang="en-US" sz="2400" b="1" dirty="0">
                <a:solidFill>
                  <a:schemeClr val="accent6">
                    <a:lumMod val="50000"/>
                  </a:schemeClr>
                </a:solidFill>
                <a:latin typeface="Arial" panose="020B0604020202020204" pitchFamily="34" charset="0"/>
                <a:cs typeface="Arial" panose="020B0604020202020204" pitchFamily="34" charset="0"/>
              </a:rPr>
              <a:t> </a:t>
            </a:r>
            <a:r>
              <a:rPr lang="en-US" sz="2400" b="1" dirty="0" err="1">
                <a:solidFill>
                  <a:schemeClr val="accent6">
                    <a:lumMod val="50000"/>
                  </a:schemeClr>
                </a:solidFill>
                <a:latin typeface="Arial" panose="020B0604020202020204" pitchFamily="34" charset="0"/>
                <a:cs typeface="Arial" panose="020B0604020202020204" pitchFamily="34" charset="0"/>
              </a:rPr>
              <a:t>hiểu</a:t>
            </a:r>
            <a:r>
              <a:rPr lang="en-US" sz="2400" b="1" dirty="0">
                <a:solidFill>
                  <a:schemeClr val="accent6">
                    <a:lumMod val="50000"/>
                  </a:schemeClr>
                </a:solidFill>
                <a:latin typeface="Arial" panose="020B0604020202020204" pitchFamily="34" charset="0"/>
                <a:cs typeface="Arial" panose="020B0604020202020204" pitchFamily="34" charset="0"/>
              </a:rPr>
              <a:t> </a:t>
            </a:r>
            <a:r>
              <a:rPr lang="en-US" sz="2400" b="1" dirty="0" err="1">
                <a:solidFill>
                  <a:schemeClr val="accent6">
                    <a:lumMod val="50000"/>
                  </a:schemeClr>
                </a:solidFill>
                <a:latin typeface="Arial" panose="020B0604020202020204" pitchFamily="34" charset="0"/>
                <a:cs typeface="Arial" panose="020B0604020202020204" pitchFamily="34" charset="0"/>
              </a:rPr>
              <a:t>hiệu</a:t>
            </a:r>
            <a:r>
              <a:rPr lang="en-US" sz="2400" b="1" dirty="0">
                <a:solidFill>
                  <a:schemeClr val="accent6">
                    <a:lumMod val="50000"/>
                  </a:schemeClr>
                </a:solidFill>
                <a:latin typeface="Arial" panose="020B0604020202020204" pitchFamily="34" charset="0"/>
                <a:cs typeface="Arial" panose="020B0604020202020204" pitchFamily="34" charset="0"/>
              </a:rPr>
              <a:t> </a:t>
            </a:r>
            <a:r>
              <a:rPr lang="en-US" sz="2400" b="1" dirty="0" err="1">
                <a:solidFill>
                  <a:schemeClr val="accent6">
                    <a:lumMod val="50000"/>
                  </a:schemeClr>
                </a:solidFill>
                <a:latin typeface="Arial" panose="020B0604020202020204" pitchFamily="34" charset="0"/>
                <a:cs typeface="Arial" panose="020B0604020202020204" pitchFamily="34" charset="0"/>
              </a:rPr>
              <a:t>điện</a:t>
            </a:r>
            <a:r>
              <a:rPr lang="en-US" sz="2400" b="1" dirty="0">
                <a:solidFill>
                  <a:schemeClr val="accent6">
                    <a:lumMod val="50000"/>
                  </a:schemeClr>
                </a:solidFill>
                <a:latin typeface="Arial" panose="020B0604020202020204" pitchFamily="34" charset="0"/>
                <a:cs typeface="Arial" panose="020B0604020202020204" pitchFamily="34" charset="0"/>
              </a:rPr>
              <a:t> </a:t>
            </a:r>
            <a:r>
              <a:rPr lang="en-US" sz="2400" b="1" dirty="0" err="1">
                <a:solidFill>
                  <a:schemeClr val="accent6">
                    <a:lumMod val="50000"/>
                  </a:schemeClr>
                </a:solidFill>
                <a:latin typeface="Arial" panose="020B0604020202020204" pitchFamily="34" charset="0"/>
                <a:cs typeface="Arial" panose="020B0604020202020204" pitchFamily="34" charset="0"/>
              </a:rPr>
              <a:t>thế</a:t>
            </a:r>
            <a:r>
              <a:rPr lang="en-US" sz="2400" b="1" dirty="0">
                <a:solidFill>
                  <a:schemeClr val="accent6">
                    <a:lumMod val="50000"/>
                  </a:schemeClr>
                </a:solidFill>
                <a:latin typeface="Arial" panose="020B0604020202020204" pitchFamily="34" charset="0"/>
                <a:cs typeface="Arial" panose="020B0604020202020204" pitchFamily="34" charset="0"/>
              </a:rPr>
              <a:t> </a:t>
            </a:r>
            <a:r>
              <a:rPr lang="en-US" sz="2400" b="1" dirty="0" err="1">
                <a:solidFill>
                  <a:schemeClr val="accent6">
                    <a:lumMod val="50000"/>
                  </a:schemeClr>
                </a:solidFill>
                <a:latin typeface="Arial" panose="020B0604020202020204" pitchFamily="34" charset="0"/>
                <a:cs typeface="Arial" panose="020B0604020202020204" pitchFamily="34" charset="0"/>
              </a:rPr>
              <a:t>trên</a:t>
            </a:r>
            <a:r>
              <a:rPr lang="en-US" sz="2400" b="1" dirty="0">
                <a:solidFill>
                  <a:schemeClr val="accent6">
                    <a:lumMod val="50000"/>
                  </a:schemeClr>
                </a:solidFill>
                <a:latin typeface="Arial" panose="020B0604020202020204" pitchFamily="34" charset="0"/>
                <a:cs typeface="Arial" panose="020B0604020202020204" pitchFamily="34" charset="0"/>
              </a:rPr>
              <a:t> 5 </a:t>
            </a:r>
            <a:r>
              <a:rPr lang="en-US" sz="2400" b="1" dirty="0" err="1">
                <a:solidFill>
                  <a:schemeClr val="accent6">
                    <a:lumMod val="50000"/>
                  </a:schemeClr>
                </a:solidFill>
                <a:latin typeface="Arial" panose="020B0604020202020204" pitchFamily="34" charset="0"/>
                <a:cs typeface="Arial" panose="020B0604020202020204" pitchFamily="34" charset="0"/>
              </a:rPr>
              <a:t>dụng</a:t>
            </a:r>
            <a:r>
              <a:rPr lang="en-US" sz="2400" b="1" dirty="0">
                <a:solidFill>
                  <a:schemeClr val="accent6">
                    <a:lumMod val="50000"/>
                  </a:schemeClr>
                </a:solidFill>
                <a:latin typeface="Arial" panose="020B0604020202020204" pitchFamily="34" charset="0"/>
                <a:cs typeface="Arial" panose="020B0604020202020204" pitchFamily="34" charset="0"/>
              </a:rPr>
              <a:t> </a:t>
            </a:r>
            <a:r>
              <a:rPr lang="en-US" sz="2400" b="1" dirty="0" err="1">
                <a:solidFill>
                  <a:schemeClr val="accent6">
                    <a:lumMod val="50000"/>
                  </a:schemeClr>
                </a:solidFill>
                <a:latin typeface="Arial" panose="020B0604020202020204" pitchFamily="34" charset="0"/>
                <a:cs typeface="Arial" panose="020B0604020202020204" pitchFamily="34" charset="0"/>
              </a:rPr>
              <a:t>cụ</a:t>
            </a:r>
            <a:r>
              <a:rPr lang="en-US" sz="2400" b="1" dirty="0">
                <a:solidFill>
                  <a:schemeClr val="accent6">
                    <a:lumMod val="50000"/>
                  </a:schemeClr>
                </a:solidFill>
                <a:latin typeface="Arial" panose="020B0604020202020204" pitchFamily="34" charset="0"/>
                <a:cs typeface="Arial" panose="020B0604020202020204" pitchFamily="34" charset="0"/>
              </a:rPr>
              <a:t> </a:t>
            </a:r>
            <a:r>
              <a:rPr lang="en-US" sz="2400" b="1" dirty="0" err="1">
                <a:solidFill>
                  <a:schemeClr val="accent6">
                    <a:lumMod val="50000"/>
                  </a:schemeClr>
                </a:solidFill>
                <a:latin typeface="Arial" panose="020B0604020202020204" pitchFamily="34" charset="0"/>
                <a:cs typeface="Arial" panose="020B0604020202020204" pitchFamily="34" charset="0"/>
              </a:rPr>
              <a:t>điện</a:t>
            </a:r>
            <a:r>
              <a:rPr lang="en-US" sz="2400" b="1" dirty="0">
                <a:solidFill>
                  <a:schemeClr val="accent6">
                    <a:lumMod val="50000"/>
                  </a:schemeClr>
                </a:solidFill>
                <a:latin typeface="Arial" panose="020B0604020202020204" pitchFamily="34" charset="0"/>
                <a:cs typeface="Arial" panose="020B0604020202020204" pitchFamily="34" charset="0"/>
              </a:rPr>
              <a:t> </a:t>
            </a:r>
            <a:r>
              <a:rPr lang="en-US" sz="2400" b="1" dirty="0" err="1">
                <a:solidFill>
                  <a:schemeClr val="accent6">
                    <a:lumMod val="50000"/>
                  </a:schemeClr>
                </a:solidFill>
                <a:latin typeface="Arial" panose="020B0604020202020204" pitchFamily="34" charset="0"/>
                <a:cs typeface="Arial" panose="020B0604020202020204" pitchFamily="34" charset="0"/>
              </a:rPr>
              <a:t>trong</a:t>
            </a:r>
            <a:r>
              <a:rPr lang="en-US" sz="2400" b="1" dirty="0">
                <a:solidFill>
                  <a:schemeClr val="accent6">
                    <a:lumMod val="50000"/>
                  </a:schemeClr>
                </a:solidFill>
                <a:latin typeface="Arial" panose="020B0604020202020204" pitchFamily="34" charset="0"/>
                <a:cs typeface="Arial" panose="020B0604020202020204" pitchFamily="34" charset="0"/>
              </a:rPr>
              <a:t> </a:t>
            </a:r>
            <a:r>
              <a:rPr lang="en-US" sz="2400" b="1" dirty="0" err="1">
                <a:solidFill>
                  <a:schemeClr val="accent6">
                    <a:lumMod val="50000"/>
                  </a:schemeClr>
                </a:solidFill>
                <a:latin typeface="Arial" panose="020B0604020202020204" pitchFamily="34" charset="0"/>
                <a:cs typeface="Arial" panose="020B0604020202020204" pitchFamily="34" charset="0"/>
              </a:rPr>
              <a:t>gia</a:t>
            </a:r>
            <a:r>
              <a:rPr lang="en-US" sz="2400" b="1" dirty="0">
                <a:solidFill>
                  <a:schemeClr val="accent6">
                    <a:lumMod val="50000"/>
                  </a:schemeClr>
                </a:solidFill>
                <a:latin typeface="Arial" panose="020B0604020202020204" pitchFamily="34" charset="0"/>
                <a:cs typeface="Arial" panose="020B0604020202020204" pitchFamily="34" charset="0"/>
              </a:rPr>
              <a:t> </a:t>
            </a:r>
            <a:r>
              <a:rPr lang="en-US" sz="2400" b="1" dirty="0" err="1">
                <a:solidFill>
                  <a:schemeClr val="accent6">
                    <a:lumMod val="50000"/>
                  </a:schemeClr>
                </a:solidFill>
                <a:latin typeface="Arial" panose="020B0604020202020204" pitchFamily="34" charset="0"/>
                <a:cs typeface="Arial" panose="020B0604020202020204" pitchFamily="34" charset="0"/>
              </a:rPr>
              <a:t>đình</a:t>
            </a:r>
            <a:r>
              <a:rPr lang="en-US" sz="2400" b="1" dirty="0">
                <a:solidFill>
                  <a:schemeClr val="accent6">
                    <a:lumMod val="50000"/>
                  </a:schemeClr>
                </a:solidFill>
                <a:latin typeface="Arial" panose="020B0604020202020204" pitchFamily="34" charset="0"/>
                <a:cs typeface="Arial" panose="020B0604020202020204" pitchFamily="34" charset="0"/>
              </a:rPr>
              <a:t>. </a:t>
            </a:r>
            <a:r>
              <a:rPr lang="en-US" sz="2400" b="1" dirty="0" err="1">
                <a:solidFill>
                  <a:schemeClr val="accent6">
                    <a:lumMod val="50000"/>
                  </a:schemeClr>
                </a:solidFill>
                <a:latin typeface="Arial" panose="020B0604020202020204" pitchFamily="34" charset="0"/>
                <a:cs typeface="Arial" panose="020B0604020202020204" pitchFamily="34" charset="0"/>
              </a:rPr>
              <a:t>Để</a:t>
            </a:r>
            <a:r>
              <a:rPr lang="en-US" sz="2400" b="1" dirty="0">
                <a:solidFill>
                  <a:schemeClr val="accent6">
                    <a:lumMod val="50000"/>
                  </a:schemeClr>
                </a:solidFill>
                <a:latin typeface="Arial" panose="020B0604020202020204" pitchFamily="34" charset="0"/>
                <a:cs typeface="Arial" panose="020B0604020202020204" pitchFamily="34" charset="0"/>
              </a:rPr>
              <a:t> </a:t>
            </a:r>
            <a:r>
              <a:rPr lang="en-US" sz="2400" b="1" dirty="0" err="1">
                <a:solidFill>
                  <a:schemeClr val="accent6">
                    <a:lumMod val="50000"/>
                  </a:schemeClr>
                </a:solidFill>
                <a:latin typeface="Arial" panose="020B0604020202020204" pitchFamily="34" charset="0"/>
                <a:cs typeface="Arial" panose="020B0604020202020204" pitchFamily="34" charset="0"/>
              </a:rPr>
              <a:t>các</a:t>
            </a:r>
            <a:r>
              <a:rPr lang="en-US" sz="2400" b="1" dirty="0">
                <a:solidFill>
                  <a:schemeClr val="accent6">
                    <a:lumMod val="50000"/>
                  </a:schemeClr>
                </a:solidFill>
                <a:latin typeface="Arial" panose="020B0604020202020204" pitchFamily="34" charset="0"/>
                <a:cs typeface="Arial" panose="020B0604020202020204" pitchFamily="34" charset="0"/>
              </a:rPr>
              <a:t> </a:t>
            </a:r>
            <a:r>
              <a:rPr lang="en-US" sz="2400" b="1" dirty="0" err="1">
                <a:solidFill>
                  <a:schemeClr val="accent6">
                    <a:lumMod val="50000"/>
                  </a:schemeClr>
                </a:solidFill>
                <a:latin typeface="Arial" panose="020B0604020202020204" pitchFamily="34" charset="0"/>
                <a:cs typeface="Arial" panose="020B0604020202020204" pitchFamily="34" charset="0"/>
              </a:rPr>
              <a:t>dụng</a:t>
            </a:r>
            <a:r>
              <a:rPr lang="en-US" sz="2400" b="1" dirty="0">
                <a:solidFill>
                  <a:schemeClr val="accent6">
                    <a:lumMod val="50000"/>
                  </a:schemeClr>
                </a:solidFill>
                <a:latin typeface="Arial" panose="020B0604020202020204" pitchFamily="34" charset="0"/>
                <a:cs typeface="Arial" panose="020B0604020202020204" pitchFamily="34" charset="0"/>
              </a:rPr>
              <a:t> </a:t>
            </a:r>
            <a:r>
              <a:rPr lang="en-US" sz="2400" b="1" dirty="0" err="1">
                <a:solidFill>
                  <a:schemeClr val="accent6">
                    <a:lumMod val="50000"/>
                  </a:schemeClr>
                </a:solidFill>
                <a:latin typeface="Arial" panose="020B0604020202020204" pitchFamily="34" charset="0"/>
                <a:cs typeface="Arial" panose="020B0604020202020204" pitchFamily="34" charset="0"/>
              </a:rPr>
              <a:t>cụ</a:t>
            </a:r>
            <a:r>
              <a:rPr lang="en-US" sz="2400" b="1" dirty="0">
                <a:solidFill>
                  <a:schemeClr val="accent6">
                    <a:lumMod val="50000"/>
                  </a:schemeClr>
                </a:solidFill>
                <a:latin typeface="Arial" panose="020B0604020202020204" pitchFamily="34" charset="0"/>
                <a:cs typeface="Arial" panose="020B0604020202020204" pitchFamily="34" charset="0"/>
              </a:rPr>
              <a:t> </a:t>
            </a:r>
            <a:r>
              <a:rPr lang="en-US" sz="2400" b="1" dirty="0" err="1">
                <a:solidFill>
                  <a:schemeClr val="accent6">
                    <a:lumMod val="50000"/>
                  </a:schemeClr>
                </a:solidFill>
                <a:latin typeface="Arial" panose="020B0604020202020204" pitchFamily="34" charset="0"/>
                <a:cs typeface="Arial" panose="020B0604020202020204" pitchFamily="34" charset="0"/>
              </a:rPr>
              <a:t>đó</a:t>
            </a:r>
            <a:r>
              <a:rPr lang="en-US" sz="2400" b="1" dirty="0">
                <a:solidFill>
                  <a:schemeClr val="accent6">
                    <a:lumMod val="50000"/>
                  </a:schemeClr>
                </a:solidFill>
                <a:latin typeface="Arial" panose="020B0604020202020204" pitchFamily="34" charset="0"/>
                <a:cs typeface="Arial" panose="020B0604020202020204" pitchFamily="34" charset="0"/>
              </a:rPr>
              <a:t> </a:t>
            </a:r>
            <a:r>
              <a:rPr lang="en-US" sz="2400" b="1" dirty="0" err="1">
                <a:solidFill>
                  <a:schemeClr val="accent6">
                    <a:lumMod val="50000"/>
                  </a:schemeClr>
                </a:solidFill>
                <a:latin typeface="Arial" panose="020B0604020202020204" pitchFamily="34" charset="0"/>
                <a:cs typeface="Arial" panose="020B0604020202020204" pitchFamily="34" charset="0"/>
              </a:rPr>
              <a:t>hoạt</a:t>
            </a:r>
            <a:r>
              <a:rPr lang="en-US" sz="2400" b="1" dirty="0">
                <a:solidFill>
                  <a:schemeClr val="accent6">
                    <a:lumMod val="50000"/>
                  </a:schemeClr>
                </a:solidFill>
                <a:latin typeface="Arial" panose="020B0604020202020204" pitchFamily="34" charset="0"/>
                <a:cs typeface="Arial" panose="020B0604020202020204" pitchFamily="34" charset="0"/>
              </a:rPr>
              <a:t> </a:t>
            </a:r>
            <a:r>
              <a:rPr lang="en-US" sz="2400" b="1" dirty="0" err="1">
                <a:solidFill>
                  <a:schemeClr val="accent6">
                    <a:lumMod val="50000"/>
                  </a:schemeClr>
                </a:solidFill>
                <a:latin typeface="Arial" panose="020B0604020202020204" pitchFamily="34" charset="0"/>
                <a:cs typeface="Arial" panose="020B0604020202020204" pitchFamily="34" charset="0"/>
              </a:rPr>
              <a:t>động</a:t>
            </a:r>
            <a:r>
              <a:rPr lang="en-US" sz="2400" b="1" dirty="0">
                <a:solidFill>
                  <a:schemeClr val="accent6">
                    <a:lumMod val="50000"/>
                  </a:schemeClr>
                </a:solidFill>
                <a:latin typeface="Arial" panose="020B0604020202020204" pitchFamily="34" charset="0"/>
                <a:cs typeface="Arial" panose="020B0604020202020204" pitchFamily="34" charset="0"/>
              </a:rPr>
              <a:t> </a:t>
            </a:r>
            <a:r>
              <a:rPr lang="en-US" sz="2400" b="1" dirty="0" err="1">
                <a:solidFill>
                  <a:schemeClr val="accent6">
                    <a:lumMod val="50000"/>
                  </a:schemeClr>
                </a:solidFill>
                <a:latin typeface="Arial" panose="020B0604020202020204" pitchFamily="34" charset="0"/>
                <a:cs typeface="Arial" panose="020B0604020202020204" pitchFamily="34" charset="0"/>
              </a:rPr>
              <a:t>bình</a:t>
            </a:r>
            <a:r>
              <a:rPr lang="en-US" sz="2400" b="1" dirty="0">
                <a:solidFill>
                  <a:schemeClr val="accent6">
                    <a:lumMod val="50000"/>
                  </a:schemeClr>
                </a:solidFill>
                <a:latin typeface="Arial" panose="020B0604020202020204" pitchFamily="34" charset="0"/>
                <a:cs typeface="Arial" panose="020B0604020202020204" pitchFamily="34" charset="0"/>
              </a:rPr>
              <a:t> </a:t>
            </a:r>
            <a:r>
              <a:rPr lang="en-US" sz="2400" b="1" dirty="0" err="1">
                <a:solidFill>
                  <a:schemeClr val="accent6">
                    <a:lumMod val="50000"/>
                  </a:schemeClr>
                </a:solidFill>
                <a:latin typeface="Arial" panose="020B0604020202020204" pitchFamily="34" charset="0"/>
                <a:cs typeface="Arial" panose="020B0604020202020204" pitchFamily="34" charset="0"/>
              </a:rPr>
              <a:t>thường</a:t>
            </a:r>
            <a:r>
              <a:rPr lang="en-US" sz="2400" b="1" dirty="0">
                <a:solidFill>
                  <a:schemeClr val="accent6">
                    <a:lumMod val="50000"/>
                  </a:schemeClr>
                </a:solidFill>
                <a:latin typeface="Arial" panose="020B0604020202020204" pitchFamily="34" charset="0"/>
                <a:cs typeface="Arial" panose="020B0604020202020204" pitchFamily="34" charset="0"/>
              </a:rPr>
              <a:t> </a:t>
            </a:r>
            <a:r>
              <a:rPr lang="en-US" sz="2400" b="1" dirty="0" err="1">
                <a:solidFill>
                  <a:schemeClr val="accent6">
                    <a:lumMod val="50000"/>
                  </a:schemeClr>
                </a:solidFill>
                <a:latin typeface="Arial" panose="020B0604020202020204" pitchFamily="34" charset="0"/>
                <a:cs typeface="Arial" panose="020B0604020202020204" pitchFamily="34" charset="0"/>
              </a:rPr>
              <a:t>thì</a:t>
            </a:r>
            <a:r>
              <a:rPr lang="en-US" sz="2400" b="1" dirty="0">
                <a:solidFill>
                  <a:schemeClr val="accent6">
                    <a:lumMod val="50000"/>
                  </a:schemeClr>
                </a:solidFill>
                <a:latin typeface="Arial" panose="020B0604020202020204" pitchFamily="34" charset="0"/>
                <a:cs typeface="Arial" panose="020B0604020202020204" pitchFamily="34" charset="0"/>
              </a:rPr>
              <a:t> </a:t>
            </a:r>
            <a:r>
              <a:rPr lang="en-US" sz="2400" b="1" dirty="0" err="1">
                <a:solidFill>
                  <a:schemeClr val="accent6">
                    <a:lumMod val="50000"/>
                  </a:schemeClr>
                </a:solidFill>
                <a:latin typeface="Arial" panose="020B0604020202020204" pitchFamily="34" charset="0"/>
                <a:cs typeface="Arial" panose="020B0604020202020204" pitchFamily="34" charset="0"/>
              </a:rPr>
              <a:t>khi</a:t>
            </a:r>
            <a:r>
              <a:rPr lang="en-US" sz="2400" b="1" dirty="0">
                <a:solidFill>
                  <a:schemeClr val="accent6">
                    <a:lumMod val="50000"/>
                  </a:schemeClr>
                </a:solidFill>
                <a:latin typeface="Arial" panose="020B0604020202020204" pitchFamily="34" charset="0"/>
                <a:cs typeface="Arial" panose="020B0604020202020204" pitchFamily="34" charset="0"/>
              </a:rPr>
              <a:t> </a:t>
            </a:r>
            <a:r>
              <a:rPr lang="en-US" sz="2400" b="1" dirty="0" err="1">
                <a:solidFill>
                  <a:schemeClr val="accent6">
                    <a:lumMod val="50000"/>
                  </a:schemeClr>
                </a:solidFill>
                <a:latin typeface="Arial" panose="020B0604020202020204" pitchFamily="34" charset="0"/>
                <a:cs typeface="Arial" panose="020B0604020202020204" pitchFamily="34" charset="0"/>
              </a:rPr>
              <a:t>sử</a:t>
            </a:r>
            <a:r>
              <a:rPr lang="en-US" sz="2400" b="1" dirty="0">
                <a:solidFill>
                  <a:schemeClr val="accent6">
                    <a:lumMod val="50000"/>
                  </a:schemeClr>
                </a:solidFill>
                <a:latin typeface="Arial" panose="020B0604020202020204" pitchFamily="34" charset="0"/>
                <a:cs typeface="Arial" panose="020B0604020202020204" pitchFamily="34" charset="0"/>
              </a:rPr>
              <a:t> </a:t>
            </a:r>
            <a:r>
              <a:rPr lang="en-US" sz="2400" b="1" dirty="0" err="1">
                <a:solidFill>
                  <a:schemeClr val="accent6">
                    <a:lumMod val="50000"/>
                  </a:schemeClr>
                </a:solidFill>
                <a:latin typeface="Arial" panose="020B0604020202020204" pitchFamily="34" charset="0"/>
                <a:cs typeface="Arial" panose="020B0604020202020204" pitchFamily="34" charset="0"/>
              </a:rPr>
              <a:t>dụng</a:t>
            </a:r>
            <a:r>
              <a:rPr lang="en-US" sz="2400" b="1" dirty="0">
                <a:solidFill>
                  <a:schemeClr val="accent6">
                    <a:lumMod val="50000"/>
                  </a:schemeClr>
                </a:solidFill>
                <a:latin typeface="Arial" panose="020B0604020202020204" pitchFamily="34" charset="0"/>
                <a:cs typeface="Arial" panose="020B0604020202020204" pitchFamily="34" charset="0"/>
              </a:rPr>
              <a:t> </a:t>
            </a:r>
            <a:r>
              <a:rPr lang="en-US" sz="2400" b="1" dirty="0" err="1">
                <a:solidFill>
                  <a:schemeClr val="accent6">
                    <a:lumMod val="50000"/>
                  </a:schemeClr>
                </a:solidFill>
                <a:latin typeface="Arial" panose="020B0604020202020204" pitchFamily="34" charset="0"/>
                <a:cs typeface="Arial" panose="020B0604020202020204" pitchFamily="34" charset="0"/>
              </a:rPr>
              <a:t>phải</a:t>
            </a:r>
            <a:r>
              <a:rPr lang="en-US" sz="2400" b="1" dirty="0">
                <a:solidFill>
                  <a:schemeClr val="accent6">
                    <a:lumMod val="50000"/>
                  </a:schemeClr>
                </a:solidFill>
                <a:latin typeface="Arial" panose="020B0604020202020204" pitchFamily="34" charset="0"/>
                <a:cs typeface="Arial" panose="020B0604020202020204" pitchFamily="34" charset="0"/>
              </a:rPr>
              <a:t> </a:t>
            </a:r>
            <a:r>
              <a:rPr lang="en-US" sz="2400" b="1" dirty="0" err="1">
                <a:solidFill>
                  <a:schemeClr val="accent6">
                    <a:lumMod val="50000"/>
                  </a:schemeClr>
                </a:solidFill>
                <a:latin typeface="Arial" panose="020B0604020202020204" pitchFamily="34" charset="0"/>
                <a:cs typeface="Arial" panose="020B0604020202020204" pitchFamily="34" charset="0"/>
              </a:rPr>
              <a:t>mắc</a:t>
            </a:r>
            <a:r>
              <a:rPr lang="en-US" sz="2400" b="1" dirty="0">
                <a:solidFill>
                  <a:schemeClr val="accent6">
                    <a:lumMod val="50000"/>
                  </a:schemeClr>
                </a:solidFill>
                <a:latin typeface="Arial" panose="020B0604020202020204" pitchFamily="34" charset="0"/>
                <a:cs typeface="Arial" panose="020B0604020202020204" pitchFamily="34" charset="0"/>
              </a:rPr>
              <a:t> </a:t>
            </a:r>
            <a:r>
              <a:rPr lang="en-US" sz="2400" b="1" dirty="0" err="1">
                <a:solidFill>
                  <a:schemeClr val="accent6">
                    <a:lumMod val="50000"/>
                  </a:schemeClr>
                </a:solidFill>
                <a:latin typeface="Arial" panose="020B0604020202020204" pitchFamily="34" charset="0"/>
                <a:cs typeface="Arial" panose="020B0604020202020204" pitchFamily="34" charset="0"/>
              </a:rPr>
              <a:t>chúng</a:t>
            </a:r>
            <a:r>
              <a:rPr lang="en-US" sz="2400" b="1" dirty="0">
                <a:solidFill>
                  <a:schemeClr val="accent6">
                    <a:lumMod val="50000"/>
                  </a:schemeClr>
                </a:solidFill>
                <a:latin typeface="Arial" panose="020B0604020202020204" pitchFamily="34" charset="0"/>
                <a:cs typeface="Arial" panose="020B0604020202020204" pitchFamily="34" charset="0"/>
              </a:rPr>
              <a:t> </a:t>
            </a:r>
            <a:r>
              <a:rPr lang="en-US" sz="2400" b="1" dirty="0" err="1">
                <a:solidFill>
                  <a:schemeClr val="accent6">
                    <a:lumMod val="50000"/>
                  </a:schemeClr>
                </a:solidFill>
                <a:latin typeface="Arial" panose="020B0604020202020204" pitchFamily="34" charset="0"/>
                <a:cs typeface="Arial" panose="020B0604020202020204" pitchFamily="34" charset="0"/>
              </a:rPr>
              <a:t>vào</a:t>
            </a:r>
            <a:r>
              <a:rPr lang="en-US" sz="2400" b="1" dirty="0">
                <a:solidFill>
                  <a:schemeClr val="accent6">
                    <a:lumMod val="50000"/>
                  </a:schemeClr>
                </a:solidFill>
                <a:latin typeface="Arial" panose="020B0604020202020204" pitchFamily="34" charset="0"/>
                <a:cs typeface="Arial" panose="020B0604020202020204" pitchFamily="34" charset="0"/>
              </a:rPr>
              <a:t> </a:t>
            </a:r>
            <a:r>
              <a:rPr lang="en-US" sz="2400" b="1" dirty="0" err="1">
                <a:solidFill>
                  <a:schemeClr val="accent6">
                    <a:lumMod val="50000"/>
                  </a:schemeClr>
                </a:solidFill>
                <a:latin typeface="Arial" panose="020B0604020202020204" pitchFamily="34" charset="0"/>
                <a:cs typeface="Arial" panose="020B0604020202020204" pitchFamily="34" charset="0"/>
              </a:rPr>
              <a:t>hiệu</a:t>
            </a:r>
            <a:r>
              <a:rPr lang="en-US" sz="2400" b="1" dirty="0">
                <a:solidFill>
                  <a:schemeClr val="accent6">
                    <a:lumMod val="50000"/>
                  </a:schemeClr>
                </a:solidFill>
                <a:latin typeface="Arial" panose="020B0604020202020204" pitchFamily="34" charset="0"/>
                <a:cs typeface="Arial" panose="020B0604020202020204" pitchFamily="34" charset="0"/>
              </a:rPr>
              <a:t> </a:t>
            </a:r>
            <a:r>
              <a:rPr lang="en-US" sz="2400" b="1" dirty="0" err="1">
                <a:solidFill>
                  <a:schemeClr val="accent6">
                    <a:lumMod val="50000"/>
                  </a:schemeClr>
                </a:solidFill>
                <a:latin typeface="Arial" panose="020B0604020202020204" pitchFamily="34" charset="0"/>
                <a:cs typeface="Arial" panose="020B0604020202020204" pitchFamily="34" charset="0"/>
              </a:rPr>
              <a:t>điện</a:t>
            </a:r>
            <a:r>
              <a:rPr lang="en-US" sz="2400" b="1" dirty="0">
                <a:solidFill>
                  <a:schemeClr val="accent6">
                    <a:lumMod val="50000"/>
                  </a:schemeClr>
                </a:solidFill>
                <a:latin typeface="Arial" panose="020B0604020202020204" pitchFamily="34" charset="0"/>
                <a:cs typeface="Arial" panose="020B0604020202020204" pitchFamily="34" charset="0"/>
              </a:rPr>
              <a:t> </a:t>
            </a:r>
            <a:r>
              <a:rPr lang="en-US" sz="2400" b="1" dirty="0" err="1">
                <a:solidFill>
                  <a:schemeClr val="accent6">
                    <a:lumMod val="50000"/>
                  </a:schemeClr>
                </a:solidFill>
                <a:latin typeface="Arial" panose="020B0604020202020204" pitchFamily="34" charset="0"/>
                <a:cs typeface="Arial" panose="020B0604020202020204" pitchFamily="34" charset="0"/>
              </a:rPr>
              <a:t>thế</a:t>
            </a:r>
            <a:r>
              <a:rPr lang="en-US" sz="2400" b="1" dirty="0">
                <a:solidFill>
                  <a:schemeClr val="accent6">
                    <a:lumMod val="50000"/>
                  </a:schemeClr>
                </a:solidFill>
                <a:latin typeface="Arial" panose="020B0604020202020204" pitchFamily="34" charset="0"/>
                <a:cs typeface="Arial" panose="020B0604020202020204" pitchFamily="34" charset="0"/>
              </a:rPr>
              <a:t> </a:t>
            </a:r>
            <a:r>
              <a:rPr lang="en-US" sz="2400" b="1" dirty="0" err="1">
                <a:solidFill>
                  <a:schemeClr val="accent6">
                    <a:lumMod val="50000"/>
                  </a:schemeClr>
                </a:solidFill>
                <a:latin typeface="Arial" panose="020B0604020202020204" pitchFamily="34" charset="0"/>
                <a:cs typeface="Arial" panose="020B0604020202020204" pitchFamily="34" charset="0"/>
              </a:rPr>
              <a:t>bao</a:t>
            </a:r>
            <a:r>
              <a:rPr lang="en-US" sz="2400" b="1" dirty="0">
                <a:solidFill>
                  <a:schemeClr val="accent6">
                    <a:lumMod val="50000"/>
                  </a:schemeClr>
                </a:solidFill>
                <a:latin typeface="Arial" panose="020B0604020202020204" pitchFamily="34" charset="0"/>
                <a:cs typeface="Arial" panose="020B0604020202020204" pitchFamily="34" charset="0"/>
              </a:rPr>
              <a:t> </a:t>
            </a:r>
            <a:r>
              <a:rPr lang="en-US" sz="2400" b="1" dirty="0" err="1">
                <a:solidFill>
                  <a:schemeClr val="accent6">
                    <a:lumMod val="50000"/>
                  </a:schemeClr>
                </a:solidFill>
                <a:latin typeface="Arial" panose="020B0604020202020204" pitchFamily="34" charset="0"/>
                <a:cs typeface="Arial" panose="020B0604020202020204" pitchFamily="34" charset="0"/>
              </a:rPr>
              <a:t>nhiêu</a:t>
            </a:r>
            <a:r>
              <a:rPr lang="en-US" sz="2400" b="1" dirty="0">
                <a:solidFill>
                  <a:schemeClr val="accent6">
                    <a:lumMod val="50000"/>
                  </a:schemeClr>
                </a:solidFill>
                <a:latin typeface="Arial" panose="020B0604020202020204" pitchFamily="34" charset="0"/>
                <a:cs typeface="Arial" panose="020B0604020202020204" pitchFamily="34" charset="0"/>
              </a:rPr>
              <a:t>? </a:t>
            </a:r>
          </a:p>
          <a:p>
            <a:pPr indent="457200"/>
            <a:r>
              <a:rPr lang="en-US" sz="2400" b="1" dirty="0">
                <a:solidFill>
                  <a:schemeClr val="accent6">
                    <a:lumMod val="50000"/>
                  </a:schemeClr>
                </a:solidFill>
                <a:latin typeface="Arial" panose="020B0604020202020204" pitchFamily="34" charset="0"/>
                <a:cs typeface="Arial" panose="020B0604020202020204" pitchFamily="34" charset="0"/>
              </a:rPr>
              <a:t>-  </a:t>
            </a:r>
            <a:r>
              <a:rPr lang="en-US" sz="2400" b="1" dirty="0" err="1">
                <a:solidFill>
                  <a:schemeClr val="accent6">
                    <a:lumMod val="50000"/>
                  </a:schemeClr>
                </a:solidFill>
                <a:latin typeface="Arial" panose="020B0604020202020204" pitchFamily="34" charset="0"/>
                <a:cs typeface="Arial" panose="020B0604020202020204" pitchFamily="34" charset="0"/>
              </a:rPr>
              <a:t>Báo</a:t>
            </a:r>
            <a:r>
              <a:rPr lang="en-US" sz="2400" b="1" dirty="0">
                <a:solidFill>
                  <a:schemeClr val="accent6">
                    <a:lumMod val="50000"/>
                  </a:schemeClr>
                </a:solidFill>
                <a:latin typeface="Arial" panose="020B0604020202020204" pitchFamily="34" charset="0"/>
                <a:cs typeface="Arial" panose="020B0604020202020204" pitchFamily="34" charset="0"/>
              </a:rPr>
              <a:t> </a:t>
            </a:r>
            <a:r>
              <a:rPr lang="en-US" sz="2400" b="1" dirty="0" err="1">
                <a:solidFill>
                  <a:schemeClr val="accent6">
                    <a:lumMod val="50000"/>
                  </a:schemeClr>
                </a:solidFill>
                <a:latin typeface="Arial" panose="020B0604020202020204" pitchFamily="34" charset="0"/>
                <a:cs typeface="Arial" panose="020B0604020202020204" pitchFamily="34" charset="0"/>
              </a:rPr>
              <a:t>cáo</a:t>
            </a:r>
            <a:r>
              <a:rPr lang="en-US" sz="2400" b="1" dirty="0">
                <a:solidFill>
                  <a:schemeClr val="accent6">
                    <a:lumMod val="50000"/>
                  </a:schemeClr>
                </a:solidFill>
                <a:latin typeface="Arial" panose="020B0604020202020204" pitchFamily="34" charset="0"/>
                <a:cs typeface="Arial" panose="020B0604020202020204" pitchFamily="34" charset="0"/>
              </a:rPr>
              <a:t> </a:t>
            </a:r>
            <a:r>
              <a:rPr lang="en-US" sz="2400" b="1" dirty="0" err="1">
                <a:solidFill>
                  <a:schemeClr val="accent6">
                    <a:lumMod val="50000"/>
                  </a:schemeClr>
                </a:solidFill>
                <a:latin typeface="Arial" panose="020B0604020202020204" pitchFamily="34" charset="0"/>
                <a:cs typeface="Arial" panose="020B0604020202020204" pitchFamily="34" charset="0"/>
              </a:rPr>
              <a:t>vào</a:t>
            </a:r>
            <a:r>
              <a:rPr lang="en-US" sz="2400" b="1" dirty="0">
                <a:solidFill>
                  <a:schemeClr val="accent6">
                    <a:lumMod val="50000"/>
                  </a:schemeClr>
                </a:solidFill>
                <a:latin typeface="Arial" panose="020B0604020202020204" pitchFamily="34" charset="0"/>
                <a:cs typeface="Arial" panose="020B0604020202020204" pitchFamily="34" charset="0"/>
              </a:rPr>
              <a:t> </a:t>
            </a:r>
            <a:r>
              <a:rPr lang="en-US" sz="2400" b="1" dirty="0" err="1">
                <a:solidFill>
                  <a:schemeClr val="accent6">
                    <a:lumMod val="50000"/>
                  </a:schemeClr>
                </a:solidFill>
                <a:latin typeface="Arial" panose="020B0604020202020204" pitchFamily="34" charset="0"/>
                <a:cs typeface="Arial" panose="020B0604020202020204" pitchFamily="34" charset="0"/>
              </a:rPr>
              <a:t>tiết</a:t>
            </a:r>
            <a:r>
              <a:rPr lang="en-US" sz="2400" b="1" dirty="0">
                <a:solidFill>
                  <a:schemeClr val="accent6">
                    <a:lumMod val="50000"/>
                  </a:schemeClr>
                </a:solidFill>
                <a:latin typeface="Arial" panose="020B0604020202020204" pitchFamily="34" charset="0"/>
                <a:cs typeface="Arial" panose="020B0604020202020204" pitchFamily="34" charset="0"/>
              </a:rPr>
              <a:t> </a:t>
            </a:r>
            <a:r>
              <a:rPr lang="en-US" sz="2400" b="1" dirty="0" err="1">
                <a:solidFill>
                  <a:schemeClr val="accent6">
                    <a:lumMod val="50000"/>
                  </a:schemeClr>
                </a:solidFill>
                <a:latin typeface="Arial" panose="020B0604020202020204" pitchFamily="34" charset="0"/>
                <a:cs typeface="Arial" panose="020B0604020202020204" pitchFamily="34" charset="0"/>
              </a:rPr>
              <a:t>sau</a:t>
            </a:r>
            <a:endParaRPr lang="en-US" sz="2400" b="1" dirty="0">
              <a:solidFill>
                <a:schemeClr val="accent6">
                  <a:lumMod val="50000"/>
                </a:schemeClr>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12141" y="15656"/>
            <a:ext cx="6167718" cy="749935"/>
          </a:xfrm>
          <a:prstGeom prst="rect">
            <a:avLst/>
          </a:prstGeom>
          <a:solidFill>
            <a:schemeClr val="bg1"/>
          </a:solidFill>
        </p:spPr>
        <p:txBody>
          <a:bodyPr wrap="square">
            <a:spAutoFit/>
          </a:bodyPr>
          <a:lstStyle/>
          <a:p>
            <a:pPr algn="ctr">
              <a:lnSpc>
                <a:spcPct val="107000"/>
              </a:lnSpc>
              <a:spcAft>
                <a:spcPts val="800"/>
              </a:spcAft>
            </a:pPr>
            <a:r>
              <a:rPr lang="en-US" altLang="vi-VN" sz="4000" b="1">
                <a:solidFill>
                  <a:srgbClr val="C00000"/>
                </a:solidFill>
                <a:latin typeface="Arial" panose="020B0604020202020204" pitchFamily="34" charset="0"/>
                <a:ea typeface="Cambria" panose="02040503050406030204" pitchFamily="18" charset="0"/>
                <a:cs typeface="Arial" panose="020B0604020202020204" pitchFamily="34" charset="0"/>
              </a:rPr>
              <a:t>BÁO CÁO</a:t>
            </a:r>
            <a:r>
              <a:rPr lang="vi-VN" sz="4000" b="1">
                <a:solidFill>
                  <a:srgbClr val="C00000"/>
                </a:solidFill>
                <a:latin typeface="Arial" panose="020B0604020202020204" pitchFamily="34" charset="0"/>
                <a:ea typeface="Cambria" panose="02040503050406030204" pitchFamily="18" charset="0"/>
                <a:cs typeface="Arial" panose="020B0604020202020204" pitchFamily="34" charset="0"/>
              </a:rPr>
              <a:t> SẢN PHẨM</a:t>
            </a:r>
          </a:p>
        </p:txBody>
      </p:sp>
      <p:sp>
        <p:nvSpPr>
          <p:cNvPr id="2" name="Text Box 1"/>
          <p:cNvSpPr txBox="1"/>
          <p:nvPr/>
        </p:nvSpPr>
        <p:spPr>
          <a:xfrm>
            <a:off x="824865" y="765591"/>
            <a:ext cx="9486443" cy="461665"/>
          </a:xfrm>
          <a:prstGeom prst="rect">
            <a:avLst/>
          </a:prstGeom>
          <a:noFill/>
        </p:spPr>
        <p:txBody>
          <a:bodyPr wrap="none" rtlCol="0" anchor="t">
            <a:spAutoFit/>
          </a:bodyPr>
          <a:lstStyle/>
          <a:p>
            <a:r>
              <a:rPr lang="en-US" sz="2400" i="1" dirty="0" err="1" smtClean="0">
                <a:solidFill>
                  <a:srgbClr val="C00000"/>
                </a:solidFill>
                <a:effectLst/>
                <a:latin typeface="Cambria" panose="02040503050406030204" pitchFamily="18" charset="0"/>
                <a:ea typeface="Cambria" panose="02040503050406030204" pitchFamily="18" charset="0"/>
                <a:sym typeface="+mn-ea"/>
              </a:rPr>
              <a:t>Học</a:t>
            </a:r>
            <a:r>
              <a:rPr lang="en-US" sz="2400" i="1" dirty="0" smtClean="0">
                <a:solidFill>
                  <a:srgbClr val="C00000"/>
                </a:solidFill>
                <a:effectLst/>
                <a:latin typeface="Cambria" panose="02040503050406030204" pitchFamily="18" charset="0"/>
                <a:ea typeface="Cambria" panose="02040503050406030204" pitchFamily="18" charset="0"/>
                <a:sym typeface="+mn-ea"/>
              </a:rPr>
              <a:t> </a:t>
            </a:r>
            <a:r>
              <a:rPr lang="en-US" sz="2400" i="1" dirty="0" err="1" smtClean="0">
                <a:solidFill>
                  <a:srgbClr val="C00000"/>
                </a:solidFill>
                <a:effectLst/>
                <a:latin typeface="Cambria" panose="02040503050406030204" pitchFamily="18" charset="0"/>
                <a:ea typeface="Cambria" panose="02040503050406030204" pitchFamily="18" charset="0"/>
                <a:sym typeface="+mn-ea"/>
              </a:rPr>
              <a:t>sinh</a:t>
            </a:r>
            <a:r>
              <a:rPr lang="en-US" sz="2400" i="1" dirty="0" smtClean="0">
                <a:solidFill>
                  <a:srgbClr val="C00000"/>
                </a:solidFill>
                <a:effectLst/>
                <a:latin typeface="Cambria" panose="02040503050406030204" pitchFamily="18" charset="0"/>
                <a:ea typeface="Cambria" panose="02040503050406030204" pitchFamily="18" charset="0"/>
                <a:sym typeface="+mn-ea"/>
              </a:rPr>
              <a:t> </a:t>
            </a:r>
            <a:r>
              <a:rPr lang="vi-VN" sz="2400" i="1" dirty="0" smtClean="0">
                <a:solidFill>
                  <a:srgbClr val="C00000"/>
                </a:solidFill>
                <a:effectLst/>
                <a:latin typeface="Cambria" panose="02040503050406030204" pitchFamily="18" charset="0"/>
                <a:ea typeface="Cambria" panose="02040503050406030204" pitchFamily="18" charset="0"/>
                <a:sym typeface="+mn-ea"/>
              </a:rPr>
              <a:t>lên </a:t>
            </a:r>
            <a:r>
              <a:rPr lang="vi-VN" sz="2400" i="1" dirty="0">
                <a:solidFill>
                  <a:srgbClr val="C00000"/>
                </a:solidFill>
                <a:effectLst/>
                <a:latin typeface="Cambria" panose="02040503050406030204" pitchFamily="18" charset="0"/>
                <a:ea typeface="Cambria" panose="02040503050406030204" pitchFamily="18" charset="0"/>
                <a:sym typeface="+mn-ea"/>
              </a:rPr>
              <a:t>trình bày, </a:t>
            </a:r>
            <a:r>
              <a:rPr lang="en-US" sz="2400" i="1" dirty="0" smtClean="0">
                <a:solidFill>
                  <a:srgbClr val="C00000"/>
                </a:solidFill>
                <a:effectLst/>
                <a:latin typeface="Cambria" panose="02040503050406030204" pitchFamily="18" charset="0"/>
                <a:ea typeface="Cambria" panose="02040503050406030204" pitchFamily="18" charset="0"/>
                <a:sym typeface="+mn-ea"/>
              </a:rPr>
              <a:t>HS </a:t>
            </a:r>
            <a:r>
              <a:rPr lang="vi-VN" sz="2400" i="1" dirty="0" smtClean="0">
                <a:solidFill>
                  <a:srgbClr val="C00000"/>
                </a:solidFill>
                <a:effectLst/>
                <a:latin typeface="Cambria" panose="02040503050406030204" pitchFamily="18" charset="0"/>
                <a:ea typeface="Cambria" panose="02040503050406030204" pitchFamily="18" charset="0"/>
                <a:sym typeface="+mn-ea"/>
              </a:rPr>
              <a:t>khác </a:t>
            </a:r>
            <a:r>
              <a:rPr lang="vi-VN" sz="2400" i="1" dirty="0">
                <a:solidFill>
                  <a:srgbClr val="C00000"/>
                </a:solidFill>
                <a:effectLst/>
                <a:latin typeface="Cambria" panose="02040503050406030204" pitchFamily="18" charset="0"/>
                <a:ea typeface="Cambria" panose="02040503050406030204" pitchFamily="18" charset="0"/>
                <a:sym typeface="+mn-ea"/>
              </a:rPr>
              <a:t>lắng nghe, chấm điểm sản phẩm cho </a:t>
            </a:r>
            <a:r>
              <a:rPr lang="vi-VN" sz="2400" i="1" dirty="0" smtClean="0">
                <a:solidFill>
                  <a:srgbClr val="C00000"/>
                </a:solidFill>
                <a:effectLst/>
                <a:latin typeface="Cambria" panose="02040503050406030204" pitchFamily="18" charset="0"/>
                <a:ea typeface="Cambria" panose="02040503050406030204" pitchFamily="18" charset="0"/>
                <a:sym typeface="+mn-ea"/>
              </a:rPr>
              <a:t>bạn</a:t>
            </a:r>
            <a:r>
              <a:rPr lang="vi-VN" sz="2400" i="1" dirty="0">
                <a:solidFill>
                  <a:srgbClr val="C00000"/>
                </a:solidFill>
                <a:effectLst/>
                <a:latin typeface="Cambria" panose="02040503050406030204" pitchFamily="18" charset="0"/>
                <a:ea typeface="Cambria" panose="02040503050406030204" pitchFamily="18" charset="0"/>
                <a:sym typeface="+mn-ea"/>
              </a:rPr>
              <a:t>. </a:t>
            </a:r>
            <a:endParaRPr lang="en-US" sz="2400" dirty="0"/>
          </a:p>
        </p:txBody>
      </p:sp>
      <p:graphicFrame>
        <p:nvGraphicFramePr>
          <p:cNvPr id="6" name="Table 5"/>
          <p:cNvGraphicFramePr/>
          <p:nvPr/>
        </p:nvGraphicFramePr>
        <p:xfrm>
          <a:off x="824865" y="1464945"/>
          <a:ext cx="10401300" cy="4782185"/>
        </p:xfrm>
        <a:graphic>
          <a:graphicData uri="http://schemas.openxmlformats.org/drawingml/2006/table">
            <a:tbl>
              <a:tblPr firstRow="1" bandRow="1">
                <a:tableStyleId>{5C22544A-7EE6-4342-B048-85BDC9FD1C3A}</a:tableStyleId>
              </a:tblPr>
              <a:tblGrid>
                <a:gridCol w="2600325">
                  <a:extLst>
                    <a:ext uri="{9D8B030D-6E8A-4147-A177-3AD203B41FA5}">
                      <a16:colId xmlns:a16="http://schemas.microsoft.com/office/drawing/2014/main" val="20000"/>
                    </a:ext>
                  </a:extLst>
                </a:gridCol>
                <a:gridCol w="2600325">
                  <a:extLst>
                    <a:ext uri="{9D8B030D-6E8A-4147-A177-3AD203B41FA5}">
                      <a16:colId xmlns:a16="http://schemas.microsoft.com/office/drawing/2014/main" val="20001"/>
                    </a:ext>
                  </a:extLst>
                </a:gridCol>
                <a:gridCol w="2600325">
                  <a:extLst>
                    <a:ext uri="{9D8B030D-6E8A-4147-A177-3AD203B41FA5}">
                      <a16:colId xmlns:a16="http://schemas.microsoft.com/office/drawing/2014/main" val="20002"/>
                    </a:ext>
                  </a:extLst>
                </a:gridCol>
                <a:gridCol w="2600325">
                  <a:extLst>
                    <a:ext uri="{9D8B030D-6E8A-4147-A177-3AD203B41FA5}">
                      <a16:colId xmlns:a16="http://schemas.microsoft.com/office/drawing/2014/main" val="20003"/>
                    </a:ext>
                  </a:extLst>
                </a:gridCol>
              </a:tblGrid>
              <a:tr h="580390">
                <a:tc gridSpan="4">
                  <a:txBody>
                    <a:bodyPr/>
                    <a:lstStyle/>
                    <a:p>
                      <a:pPr algn="ctr">
                        <a:buNone/>
                      </a:pPr>
                      <a:r>
                        <a:rPr lang="en-US"/>
                        <a:t>TIÊU CHÍ ĐÁNH GIÁ </a:t>
                      </a:r>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393190">
                <a:tc>
                  <a:txBody>
                    <a:bodyPr/>
                    <a:lstStyle/>
                    <a:p>
                      <a:pPr>
                        <a:buNone/>
                      </a:pPr>
                      <a:r>
                        <a:rPr lang="en-US" sz="2000" b="1">
                          <a:solidFill>
                            <a:schemeClr val="accent6">
                              <a:lumMod val="50000"/>
                            </a:schemeClr>
                          </a:solidFill>
                          <a:latin typeface="Arial" panose="020B0604020202020204" pitchFamily="34" charset="0"/>
                          <a:cs typeface="Arial" panose="020B0604020202020204" pitchFamily="34" charset="0"/>
                          <a:sym typeface="+mn-ea"/>
                        </a:rPr>
                        <a:t>Tìm hiểu hiệu điện thế trên 5 dụng cụ điện trong gia đình.</a:t>
                      </a:r>
                    </a:p>
                  </a:txBody>
                  <a:tcPr/>
                </a:tc>
                <a:tc>
                  <a:txBody>
                    <a:bodyPr/>
                    <a:lstStyle/>
                    <a:p>
                      <a:pPr>
                        <a:buNone/>
                      </a:pPr>
                      <a:r>
                        <a:rPr lang="en-US" sz="2000"/>
                        <a:t>Tìm hiểu 3-5 dụng cụ, mỗi hiệu điện thế  đúng được 1 đ</a:t>
                      </a:r>
                    </a:p>
                  </a:txBody>
                  <a:tcPr/>
                </a:tc>
                <a:tc>
                  <a:txBody>
                    <a:bodyPr/>
                    <a:lstStyle/>
                    <a:p>
                      <a:pPr>
                        <a:buNone/>
                      </a:pPr>
                      <a:r>
                        <a:rPr lang="en-US" sz="2000"/>
                        <a:t>1-2 dụng cụ: 2đ</a:t>
                      </a:r>
                    </a:p>
                  </a:txBody>
                  <a:tcPr/>
                </a:tc>
                <a:tc>
                  <a:txBody>
                    <a:bodyPr/>
                    <a:lstStyle/>
                    <a:p>
                      <a:pPr>
                        <a:buNone/>
                      </a:pPr>
                      <a:endParaRPr lang="en-US" sz="2000"/>
                    </a:p>
                  </a:txBody>
                  <a:tcPr/>
                </a:tc>
                <a:extLst>
                  <a:ext uri="{0D108BD9-81ED-4DB2-BD59-A6C34878D82A}">
                    <a16:rowId xmlns:a16="http://schemas.microsoft.com/office/drawing/2014/main" val="10001"/>
                  </a:ext>
                </a:extLst>
              </a:tr>
              <a:tr h="2228215">
                <a:tc>
                  <a:txBody>
                    <a:bodyPr/>
                    <a:lstStyle/>
                    <a:p>
                      <a:pPr>
                        <a:buNone/>
                      </a:pPr>
                      <a:r>
                        <a:rPr lang="en-US" sz="2000" b="1">
                          <a:solidFill>
                            <a:schemeClr val="accent6">
                              <a:lumMod val="50000"/>
                            </a:schemeClr>
                          </a:solidFill>
                          <a:latin typeface="Arial" panose="020B0604020202020204" pitchFamily="34" charset="0"/>
                          <a:cs typeface="Arial" panose="020B0604020202020204" pitchFamily="34" charset="0"/>
                          <a:sym typeface="+mn-ea"/>
                        </a:rPr>
                        <a:t> Để các dụng cụ đó hoạt động bình thường thì khi sử dụng phải mắc chúng vào hiệu điện thế bao nhiêu? </a:t>
                      </a:r>
                    </a:p>
                  </a:txBody>
                  <a:tcPr/>
                </a:tc>
                <a:tc>
                  <a:txBody>
                    <a:bodyPr/>
                    <a:lstStyle/>
                    <a:p>
                      <a:pPr>
                        <a:buNone/>
                      </a:pPr>
                      <a:r>
                        <a:rPr lang="en-US" sz="2000"/>
                        <a:t>Giải thích đúng, đầy đủ: 5đ</a:t>
                      </a:r>
                    </a:p>
                  </a:txBody>
                  <a:tcPr/>
                </a:tc>
                <a:tc>
                  <a:txBody>
                    <a:bodyPr/>
                    <a:lstStyle/>
                    <a:p>
                      <a:pPr>
                        <a:buNone/>
                      </a:pPr>
                      <a:r>
                        <a:rPr lang="en-US" sz="2000">
                          <a:sym typeface="+mn-ea"/>
                        </a:rPr>
                        <a:t>Giải thích đúng, chưa đầy đủ: 4đ</a:t>
                      </a:r>
                      <a:endParaRPr lang="en-US" sz="2000"/>
                    </a:p>
                    <a:p>
                      <a:pPr>
                        <a:buNone/>
                      </a:pPr>
                      <a:endParaRPr lang="en-US" sz="2000"/>
                    </a:p>
                  </a:txBody>
                  <a:tcPr/>
                </a:tc>
                <a:tc>
                  <a:txBody>
                    <a:bodyPr/>
                    <a:lstStyle/>
                    <a:p>
                      <a:pPr>
                        <a:buNone/>
                      </a:pPr>
                      <a:r>
                        <a:rPr lang="en-US" sz="2000">
                          <a:sym typeface="+mn-ea"/>
                        </a:rPr>
                        <a:t>Giải thích chưa đúng, chưa đầy đủ: 3đ</a:t>
                      </a:r>
                      <a:endParaRPr lang="en-US" sz="2000"/>
                    </a:p>
                    <a:p>
                      <a:pPr>
                        <a:buNone/>
                      </a:pPr>
                      <a:endParaRPr lang="en-US" sz="2000"/>
                    </a:p>
                  </a:txBody>
                  <a:tcPr/>
                </a:tc>
                <a:extLst>
                  <a:ext uri="{0D108BD9-81ED-4DB2-BD59-A6C34878D82A}">
                    <a16:rowId xmlns:a16="http://schemas.microsoft.com/office/drawing/2014/main" val="10002"/>
                  </a:ext>
                </a:extLst>
              </a:tr>
              <a:tr h="580390">
                <a:tc>
                  <a:txBody>
                    <a:bodyPr/>
                    <a:lstStyle/>
                    <a:p>
                      <a:pPr>
                        <a:buNone/>
                      </a:pPr>
                      <a:r>
                        <a:rPr lang="en-US" sz="2000"/>
                        <a:t>Tổng điểm </a:t>
                      </a:r>
                    </a:p>
                  </a:txBody>
                  <a:tcPr/>
                </a:tc>
                <a:tc>
                  <a:txBody>
                    <a:bodyPr/>
                    <a:lstStyle/>
                    <a:p>
                      <a:pPr>
                        <a:buNone/>
                      </a:pPr>
                      <a:endParaRPr lang="en-US" sz="2000"/>
                    </a:p>
                  </a:txBody>
                  <a:tcPr/>
                </a:tc>
                <a:tc>
                  <a:txBody>
                    <a:bodyPr/>
                    <a:lstStyle/>
                    <a:p>
                      <a:pPr>
                        <a:buNone/>
                      </a:pPr>
                      <a:endParaRPr lang="en-US" sz="2000"/>
                    </a:p>
                  </a:txBody>
                  <a:tcPr/>
                </a:tc>
                <a:tc>
                  <a:txBody>
                    <a:bodyPr/>
                    <a:lstStyle/>
                    <a:p>
                      <a:pPr>
                        <a:buNone/>
                      </a:pPr>
                      <a:endParaRPr lang="en-US" sz="2000"/>
                    </a:p>
                  </a:txBody>
                  <a:tcPr/>
                </a:tc>
                <a:extLst>
                  <a:ext uri="{0D108BD9-81ED-4DB2-BD59-A6C34878D82A}">
                    <a16:rowId xmlns:a16="http://schemas.microsoft.com/office/drawing/2014/main" val="10003"/>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2" name="图片 1" descr="1"/>
          <p:cNvPicPr>
            <a:picLocks noChangeAspect="1"/>
          </p:cNvPicPr>
          <p:nvPr/>
        </p:nvPicPr>
        <p:blipFill>
          <a:blip r:embed="rId3"/>
          <a:stretch>
            <a:fillRect/>
          </a:stretch>
        </p:blipFill>
        <p:spPr>
          <a:xfrm flipH="1">
            <a:off x="-1287145" y="1108075"/>
            <a:ext cx="5812790" cy="6280150"/>
          </a:xfrm>
          <a:prstGeom prst="rect">
            <a:avLst/>
          </a:prstGeom>
        </p:spPr>
      </p:pic>
      <p:grpSp>
        <p:nvGrpSpPr>
          <p:cNvPr id="19" name="组合 10"/>
          <p:cNvGrpSpPr/>
          <p:nvPr/>
        </p:nvGrpSpPr>
        <p:grpSpPr>
          <a:xfrm>
            <a:off x="4202299" y="2043430"/>
            <a:ext cx="6463665" cy="810895"/>
            <a:chOff x="4795028" y="1914545"/>
            <a:chExt cx="6463665" cy="810895"/>
          </a:xfrm>
        </p:grpSpPr>
        <p:sp>
          <p:nvSpPr>
            <p:cNvPr id="20" name="圆角矩形 25"/>
            <p:cNvSpPr/>
            <p:nvPr/>
          </p:nvSpPr>
          <p:spPr>
            <a:xfrm>
              <a:off x="4874403" y="2221250"/>
              <a:ext cx="6384290" cy="504190"/>
            </a:xfrm>
            <a:prstGeom prst="roundRect">
              <a:avLst/>
            </a:prstGeom>
            <a:solidFill>
              <a:schemeClr val="bg1"/>
            </a:solidFill>
            <a:ln>
              <a:solidFill>
                <a:srgbClr val="2DB2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23850"/>
              <a:r>
                <a:rPr lang="en-US" altLang="zh-CN" sz="2400" dirty="0">
                  <a:solidFill>
                    <a:schemeClr val="tx1">
                      <a:lumMod val="75000"/>
                      <a:lumOff val="25000"/>
                    </a:schemeClr>
                  </a:solidFill>
                  <a:latin typeface="Microsoft YaHei" panose="020B0503020204020204" charset="-122"/>
                  <a:ea typeface="Microsoft YaHei" panose="020B0503020204020204" charset="-122"/>
                </a:rPr>
                <a:t>                        </a:t>
              </a:r>
              <a:r>
                <a:rPr lang="en-US" altLang="zh-CN" sz="2800" dirty="0">
                  <a:solidFill>
                    <a:schemeClr val="tx1">
                      <a:lumMod val="75000"/>
                      <a:lumOff val="25000"/>
                    </a:schemeClr>
                  </a:solidFill>
                  <a:latin typeface="Microsoft YaHei" panose="020B0503020204020204" charset="-122"/>
                  <a:ea typeface="Microsoft YaHei" panose="020B0503020204020204" charset="-122"/>
                </a:rPr>
                <a:t> Cường độ dòng điện</a:t>
              </a:r>
              <a:endParaRPr lang="zh-CN" altLang="en-US" sz="2800" dirty="0">
                <a:solidFill>
                  <a:schemeClr val="tx1">
                    <a:lumMod val="75000"/>
                    <a:lumOff val="25000"/>
                  </a:schemeClr>
                </a:solidFill>
                <a:latin typeface="Microsoft YaHei" panose="020B0503020204020204" charset="-122"/>
                <a:ea typeface="Microsoft YaHei" panose="020B0503020204020204" charset="-122"/>
              </a:endParaRPr>
            </a:p>
          </p:txBody>
        </p:sp>
        <p:sp>
          <p:nvSpPr>
            <p:cNvPr id="45" name="圆角矩形 44"/>
            <p:cNvSpPr/>
            <p:nvPr/>
          </p:nvSpPr>
          <p:spPr>
            <a:xfrm>
              <a:off x="4795028" y="1914545"/>
              <a:ext cx="2301280" cy="484545"/>
            </a:xfrm>
            <a:prstGeom prst="roundRect">
              <a:avLst>
                <a:gd name="adj" fmla="val 9725"/>
              </a:avLst>
            </a:prstGeom>
            <a:solidFill>
              <a:srgbClr val="2DB2A4"/>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solidFill>
                    <a:schemeClr val="bg1"/>
                  </a:solidFill>
                  <a:latin typeface="Impact" panose="020B0806030902050204" charset="0"/>
                  <a:ea typeface="Microsoft YaHei" panose="020B0503020204020204" charset="-122"/>
                </a:rPr>
                <a:t>I</a:t>
              </a:r>
            </a:p>
          </p:txBody>
        </p:sp>
      </p:grpSp>
      <p:grpSp>
        <p:nvGrpSpPr>
          <p:cNvPr id="46" name="组合 10"/>
          <p:cNvGrpSpPr/>
          <p:nvPr/>
        </p:nvGrpSpPr>
        <p:grpSpPr>
          <a:xfrm>
            <a:off x="4202430" y="3055620"/>
            <a:ext cx="6384290" cy="736600"/>
            <a:chOff x="4874403" y="1988840"/>
            <a:chExt cx="7213640" cy="736573"/>
          </a:xfrm>
        </p:grpSpPr>
        <p:sp>
          <p:nvSpPr>
            <p:cNvPr id="47" name="圆角矩形 25"/>
            <p:cNvSpPr/>
            <p:nvPr/>
          </p:nvSpPr>
          <p:spPr>
            <a:xfrm>
              <a:off x="4874443" y="2221357"/>
              <a:ext cx="7213600" cy="504056"/>
            </a:xfrm>
            <a:prstGeom prst="roundRect">
              <a:avLst/>
            </a:prstGeom>
            <a:solidFill>
              <a:schemeClr val="bg1"/>
            </a:solidFill>
            <a:ln>
              <a:solidFill>
                <a:srgbClr val="F77A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23850"/>
              <a:r>
                <a:rPr lang="en-US" altLang="zh-CN" sz="2400" dirty="0">
                  <a:solidFill>
                    <a:schemeClr val="tx1">
                      <a:lumMod val="75000"/>
                      <a:lumOff val="25000"/>
                    </a:schemeClr>
                  </a:solidFill>
                  <a:latin typeface="Microsoft YaHei" panose="020B0503020204020204" charset="-122"/>
                  <a:ea typeface="Microsoft YaHei" panose="020B0503020204020204" charset="-122"/>
                </a:rPr>
                <a:t>                         </a:t>
              </a:r>
              <a:r>
                <a:rPr lang="en-US" altLang="zh-CN" sz="2800" dirty="0">
                  <a:solidFill>
                    <a:schemeClr val="tx1">
                      <a:lumMod val="75000"/>
                      <a:lumOff val="25000"/>
                    </a:schemeClr>
                  </a:solidFill>
                  <a:latin typeface="Microsoft YaHei" panose="020B0503020204020204" charset="-122"/>
                  <a:ea typeface="Microsoft YaHei" panose="020B0503020204020204" charset="-122"/>
                </a:rPr>
                <a:t> Hiệu điện thế </a:t>
              </a:r>
            </a:p>
          </p:txBody>
        </p:sp>
        <p:sp>
          <p:nvSpPr>
            <p:cNvPr id="48" name="圆角矩形 5"/>
            <p:cNvSpPr/>
            <p:nvPr/>
          </p:nvSpPr>
          <p:spPr>
            <a:xfrm>
              <a:off x="4874403" y="1988840"/>
              <a:ext cx="2760427" cy="484487"/>
            </a:xfrm>
            <a:prstGeom prst="roundRect">
              <a:avLst>
                <a:gd name="adj" fmla="val 9725"/>
              </a:avLst>
            </a:prstGeom>
            <a:solidFill>
              <a:srgbClr val="F77A08"/>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solidFill>
                    <a:schemeClr val="bg1"/>
                  </a:solidFill>
                  <a:latin typeface="Impact" panose="020B0806030902050204" charset="0"/>
                  <a:ea typeface="Microsoft YaHei" panose="020B0503020204020204" charset="-122"/>
                </a:rPr>
                <a:t>II</a:t>
              </a:r>
            </a:p>
          </p:txBody>
        </p:sp>
      </p:grpSp>
    </p:spTree>
  </p:cSld>
  <p:clrMapOvr>
    <a:masterClrMapping/>
  </p:clrMapOvr>
  <p:transition advTm="3791">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1+#ppt_w/2"/>
                                          </p:val>
                                        </p:tav>
                                        <p:tav tm="100000">
                                          <p:val>
                                            <p:strVal val="#ppt_x"/>
                                          </p:val>
                                        </p:tav>
                                      </p:tavLst>
                                    </p:anim>
                                    <p:anim calcmode="lin" valueType="num">
                                      <p:cBhvr additive="base">
                                        <p:cTn id="8" dur="500" fill="hold"/>
                                        <p:tgtEl>
                                          <p:spTgt spid="1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100000" fill="hold" nodeType="afterEffect">
                                  <p:stCondLst>
                                    <p:cond delay="0"/>
                                  </p:stCondLst>
                                  <p:childTnLst>
                                    <p:set>
                                      <p:cBhvr>
                                        <p:cTn id="11" dur="1" fill="hold">
                                          <p:stCondLst>
                                            <p:cond delay="0"/>
                                          </p:stCondLst>
                                        </p:cTn>
                                        <p:tgtEl>
                                          <p:spTgt spid="46"/>
                                        </p:tgtEl>
                                        <p:attrNameLst>
                                          <p:attrName>style.visibility</p:attrName>
                                        </p:attrNameLst>
                                      </p:cBhvr>
                                      <p:to>
                                        <p:strVal val="visible"/>
                                      </p:to>
                                    </p:set>
                                    <p:anim calcmode="lin" valueType="num">
                                      <p:cBhvr additive="base">
                                        <p:cTn id="12" dur="500" fill="hold"/>
                                        <p:tgtEl>
                                          <p:spTgt spid="46"/>
                                        </p:tgtEl>
                                        <p:attrNameLst>
                                          <p:attrName>ppt_x</p:attrName>
                                        </p:attrNameLst>
                                      </p:cBhvr>
                                      <p:tavLst>
                                        <p:tav tm="0">
                                          <p:val>
                                            <p:strVal val="0-#ppt_w/2"/>
                                          </p:val>
                                        </p:tav>
                                        <p:tav tm="100000">
                                          <p:val>
                                            <p:strVal val="#ppt_x"/>
                                          </p:val>
                                        </p:tav>
                                      </p:tavLst>
                                    </p:anim>
                                    <p:anim calcmode="lin" valueType="num">
                                      <p:cBhvr additive="base">
                                        <p:cTn id="13" dur="500" fill="hold"/>
                                        <p:tgtEl>
                                          <p:spTgt spid="4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grpSp>
        <p:nvGrpSpPr>
          <p:cNvPr id="14" name="组合 13"/>
          <p:cNvGrpSpPr/>
          <p:nvPr/>
        </p:nvGrpSpPr>
        <p:grpSpPr>
          <a:xfrm>
            <a:off x="3573156" y="343012"/>
            <a:ext cx="5543718" cy="1200313"/>
            <a:chOff x="4838820" y="2375552"/>
            <a:chExt cx="5544616" cy="1200507"/>
          </a:xfrm>
        </p:grpSpPr>
        <p:sp>
          <p:nvSpPr>
            <p:cNvPr id="10" name="矩形 3"/>
            <p:cNvSpPr/>
            <p:nvPr/>
          </p:nvSpPr>
          <p:spPr>
            <a:xfrm>
              <a:off x="4838820" y="2375552"/>
              <a:ext cx="5544616" cy="1200507"/>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solidFill>
              <a:srgbClr val="2DB2A4"/>
            </a:solidFill>
            <a:ln w="9525">
              <a:noFill/>
            </a:ln>
            <a:effectLst>
              <a:outerShdw blurRad="431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3"/>
            <p:cNvSpPr/>
            <p:nvPr/>
          </p:nvSpPr>
          <p:spPr>
            <a:xfrm>
              <a:off x="4945460" y="2471749"/>
              <a:ext cx="5328592" cy="1008112"/>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blipFill>
              <a:blip r:embed="rId3"/>
              <a:stretch>
                <a:fillRect/>
              </a:stretch>
            </a:blipFill>
            <a:ln w="952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 name="组合 1"/>
          <p:cNvGrpSpPr/>
          <p:nvPr/>
        </p:nvGrpSpPr>
        <p:grpSpPr>
          <a:xfrm>
            <a:off x="1885189" y="216767"/>
            <a:ext cx="1610563" cy="1452100"/>
            <a:chOff x="2713211" y="1988840"/>
            <a:chExt cx="1610824" cy="1452335"/>
          </a:xfrm>
        </p:grpSpPr>
        <p:sp>
          <p:nvSpPr>
            <p:cNvPr id="3" name="Freeform 5"/>
            <p:cNvSpPr/>
            <p:nvPr/>
          </p:nvSpPr>
          <p:spPr bwMode="auto">
            <a:xfrm>
              <a:off x="2713211" y="1988840"/>
              <a:ext cx="1610824" cy="145233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2DB2A4"/>
            </a:solidFill>
            <a:ln w="9525" cap="flat">
              <a:noFill/>
              <a:prstDash val="solid"/>
              <a:miter lim="800000"/>
            </a:ln>
            <a:effectLst>
              <a:outerShdw blurRad="431800" dist="88900" dir="2700000" algn="tl" rotWithShape="0">
                <a:prstClr val="black">
                  <a:alpha val="40000"/>
                </a:prstClr>
              </a:outerShdw>
            </a:effectLst>
          </p:spPr>
          <p:txBody>
            <a:bodyPr vert="horz" wrap="square" lIns="91425" tIns="45712" rIns="91425" bIns="45712" numCol="1" anchor="t" anchorCtr="0" compatLnSpc="1"/>
            <a:lstStyle/>
            <a:p>
              <a:endParaRPr lang="zh-CN" altLang="en-US"/>
            </a:p>
          </p:txBody>
        </p:sp>
        <p:sp>
          <p:nvSpPr>
            <p:cNvPr id="4" name="Freeform 5"/>
            <p:cNvSpPr/>
            <p:nvPr/>
          </p:nvSpPr>
          <p:spPr bwMode="auto">
            <a:xfrm>
              <a:off x="2838739" y="2087520"/>
              <a:ext cx="1359768" cy="125497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blipFill>
              <a:blip r:embed="rId3"/>
              <a:stretch>
                <a:fillRect l="-167158" t="-31921" r="-198372" b="-151558"/>
              </a:stretch>
            </a:blipFill>
            <a:ln w="9525" cap="flat">
              <a:noFill/>
              <a:prstDash val="solid"/>
              <a:miter lim="800000"/>
            </a:ln>
            <a:effectLst>
              <a:outerShdw blurRad="50800" dist="38100" dir="2700000" algn="tl" rotWithShape="0">
                <a:prstClr val="black">
                  <a:alpha val="40000"/>
                </a:prstClr>
              </a:outerShdw>
            </a:effectLst>
          </p:spPr>
          <p:txBody>
            <a:bodyPr vert="horz" wrap="square" lIns="91425" tIns="45712" rIns="91425" bIns="45712" numCol="1" anchor="t" anchorCtr="0" compatLnSpc="1"/>
            <a:lstStyle/>
            <a:p>
              <a:endParaRPr lang="zh-CN" altLang="en-US"/>
            </a:p>
          </p:txBody>
        </p:sp>
      </p:grpSp>
      <p:sp>
        <p:nvSpPr>
          <p:cNvPr id="15" name="文本框 52"/>
          <p:cNvSpPr txBox="1"/>
          <p:nvPr/>
        </p:nvSpPr>
        <p:spPr>
          <a:xfrm>
            <a:off x="3625215" y="589280"/>
            <a:ext cx="5436870" cy="521970"/>
          </a:xfrm>
          <a:prstGeom prst="rect">
            <a:avLst/>
          </a:prstGeom>
          <a:noFill/>
        </p:spPr>
        <p:txBody>
          <a:bodyPr wrap="square" rtlCol="0">
            <a:spAutoFit/>
          </a:bodyPr>
          <a:lstStyle/>
          <a:p>
            <a:pPr algn="ctr"/>
            <a:r>
              <a:rPr lang="en-US" altLang="zh-CN" sz="2800" b="1" dirty="0">
                <a:solidFill>
                  <a:srgbClr val="F77A08"/>
                </a:solidFill>
                <a:latin typeface="Arial" panose="020B0604020202020204" pitchFamily="34" charset="0"/>
                <a:ea typeface="Microsoft YaHei" panose="020B0503020204020204" charset="-122"/>
                <a:cs typeface="Arial" panose="020B0604020202020204" pitchFamily="34" charset="0"/>
              </a:rPr>
              <a:t>Tìm hiểu cường độ dòng điện</a:t>
            </a:r>
            <a:r>
              <a:rPr lang="en-US" altLang="zh-CN" b="1" dirty="0">
                <a:solidFill>
                  <a:srgbClr val="F77A08"/>
                </a:solidFill>
                <a:ea typeface="Microsoft YaHei" panose="020B0503020204020204" charset="-122"/>
              </a:rPr>
              <a:t> </a:t>
            </a:r>
            <a:endParaRPr lang="zh-CN" altLang="en-US" sz="3600" b="1" dirty="0">
              <a:solidFill>
                <a:srgbClr val="F77A08"/>
              </a:solidFill>
              <a:latin typeface="Microsoft YaHei" panose="020B0503020204020204" charset="-122"/>
              <a:ea typeface="Microsoft YaHei" panose="020B0503020204020204" charset="-122"/>
            </a:endParaRPr>
          </a:p>
        </p:txBody>
      </p:sp>
      <p:sp>
        <p:nvSpPr>
          <p:cNvPr id="12" name="文本框 52"/>
          <p:cNvSpPr txBox="1"/>
          <p:nvPr/>
        </p:nvSpPr>
        <p:spPr>
          <a:xfrm>
            <a:off x="1885315" y="466090"/>
            <a:ext cx="1610360" cy="645160"/>
          </a:xfrm>
          <a:prstGeom prst="rect">
            <a:avLst/>
          </a:prstGeom>
          <a:noFill/>
        </p:spPr>
        <p:txBody>
          <a:bodyPr wrap="square" rtlCol="0">
            <a:spAutoFit/>
          </a:bodyPr>
          <a:lstStyle/>
          <a:p>
            <a:pPr algn="ctr"/>
            <a:r>
              <a:rPr lang="en-US" altLang="zh-CN" sz="3600" b="1" dirty="0">
                <a:solidFill>
                  <a:srgbClr val="F77A08"/>
                </a:solidFill>
                <a:latin typeface="Microsoft YaHei" panose="020B0503020204020204" charset="-122"/>
                <a:ea typeface="Microsoft YaHei" panose="020B0503020204020204" charset="-122"/>
              </a:rPr>
              <a:t>I.</a:t>
            </a:r>
          </a:p>
        </p:txBody>
      </p:sp>
      <p:sp>
        <p:nvSpPr>
          <p:cNvPr id="26" name="圆角矩形 25"/>
          <p:cNvSpPr/>
          <p:nvPr/>
        </p:nvSpPr>
        <p:spPr>
          <a:xfrm>
            <a:off x="3967480" y="1812290"/>
            <a:ext cx="3575685" cy="504190"/>
          </a:xfrm>
          <a:prstGeom prst="roundRect">
            <a:avLst/>
          </a:prstGeom>
          <a:solidFill>
            <a:schemeClr val="bg1"/>
          </a:solidFill>
          <a:ln>
            <a:solidFill>
              <a:srgbClr val="2DB2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23850"/>
            <a:r>
              <a:rPr lang="en-US" altLang="zh-CN" sz="2400" b="1" dirty="0">
                <a:solidFill>
                  <a:schemeClr val="accent6">
                    <a:lumMod val="50000"/>
                  </a:schemeClr>
                </a:solidFill>
                <a:latin typeface="Microsoft YaHei" panose="020B0503020204020204" charset="-122"/>
                <a:ea typeface="Microsoft YaHei" panose="020B0503020204020204" charset="-122"/>
              </a:rPr>
              <a:t>      </a:t>
            </a:r>
            <a:r>
              <a:rPr lang="en-US" altLang="zh-CN" sz="2800" b="1" dirty="0">
                <a:solidFill>
                  <a:schemeClr val="accent6">
                    <a:lumMod val="50000"/>
                  </a:schemeClr>
                </a:solidFill>
                <a:latin typeface="Microsoft YaHei" panose="020B0503020204020204" charset="-122"/>
                <a:ea typeface="Microsoft YaHei" panose="020B0503020204020204" charset="-122"/>
              </a:rPr>
              <a:t>  Thí nghiệm:</a:t>
            </a:r>
          </a:p>
        </p:txBody>
      </p:sp>
      <p:sp>
        <p:nvSpPr>
          <p:cNvPr id="45" name="圆角矩形 44"/>
          <p:cNvSpPr/>
          <p:nvPr/>
        </p:nvSpPr>
        <p:spPr>
          <a:xfrm>
            <a:off x="2295394" y="1678305"/>
            <a:ext cx="2301280" cy="484545"/>
          </a:xfrm>
          <a:prstGeom prst="roundRect">
            <a:avLst>
              <a:gd name="adj" fmla="val 9725"/>
            </a:avLst>
          </a:prstGeom>
          <a:solidFill>
            <a:srgbClr val="2DB2A4"/>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solidFill>
                  <a:schemeClr val="bg1"/>
                </a:solidFill>
                <a:latin typeface="Impact" panose="020B0806030902050204" charset="0"/>
                <a:ea typeface="Microsoft YaHei" panose="020B0503020204020204" charset="-122"/>
              </a:rPr>
              <a:t>1</a:t>
            </a:r>
            <a:endParaRPr lang="zh-CN" altLang="en-US" sz="2400" dirty="0">
              <a:solidFill>
                <a:schemeClr val="bg1"/>
              </a:solidFill>
              <a:latin typeface="Impact" panose="020B0806030902050204" charset="0"/>
              <a:ea typeface="Microsoft YaHei" panose="020B0503020204020204" charset="-122"/>
            </a:endParaRP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anim calcmode="lin" valueType="num">
                                      <p:cBhvr>
                                        <p:cTn id="8" dur="750" fill="hold"/>
                                        <p:tgtEl>
                                          <p:spTgt spid="2"/>
                                        </p:tgtEl>
                                        <p:attrNameLst>
                                          <p:attrName>ppt_w</p:attrName>
                                        </p:attrNameLst>
                                      </p:cBhvr>
                                      <p:tavLst>
                                        <p:tav tm="0" fmla="#ppt_w*sin(2.5*pi*$)">
                                          <p:val>
                                            <p:fltVal val="0"/>
                                          </p:val>
                                        </p:tav>
                                        <p:tav tm="100000">
                                          <p:val>
                                            <p:fltVal val="1"/>
                                          </p:val>
                                        </p:tav>
                                      </p:tavLst>
                                    </p:anim>
                                    <p:anim calcmode="lin" valueType="num">
                                      <p:cBhvr>
                                        <p:cTn id="9" dur="750" fill="hold"/>
                                        <p:tgtEl>
                                          <p:spTgt spid="2"/>
                                        </p:tgtEl>
                                        <p:attrNameLst>
                                          <p:attrName>ppt_h</p:attrName>
                                        </p:attrNameLst>
                                      </p:cBhvr>
                                      <p:tavLst>
                                        <p:tav tm="0">
                                          <p:val>
                                            <p:strVal val="#ppt_h"/>
                                          </p:val>
                                        </p:tav>
                                        <p:tav tm="100000">
                                          <p:val>
                                            <p:strVal val="#ppt_h"/>
                                          </p:val>
                                        </p:tav>
                                      </p:tavLst>
                                    </p:anim>
                                  </p:childTnLst>
                                </p:cTn>
                              </p:par>
                            </p:childTnLst>
                          </p:cTn>
                        </p:par>
                        <p:par>
                          <p:cTn id="10" fill="hold">
                            <p:stCondLst>
                              <p:cond delay="1500"/>
                            </p:stCondLst>
                            <p:childTnLst>
                              <p:par>
                                <p:cTn id="11" presetID="12" presetClass="entr" presetSubtype="8" fill="hold" nodeType="after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p:tgtEl>
                                          <p:spTgt spid="14"/>
                                        </p:tgtEl>
                                        <p:attrNameLst>
                                          <p:attrName>ppt_x</p:attrName>
                                        </p:attrNameLst>
                                      </p:cBhvr>
                                      <p:tavLst>
                                        <p:tav tm="0">
                                          <p:val>
                                            <p:strVal val="#ppt_x-#ppt_w*1.125000"/>
                                          </p:val>
                                        </p:tav>
                                        <p:tav tm="100000">
                                          <p:val>
                                            <p:strVal val="#ppt_x"/>
                                          </p:val>
                                        </p:tav>
                                      </p:tavLst>
                                    </p:anim>
                                    <p:animEffect transition="in" filter="wipe(right)">
                                      <p:cBhvr>
                                        <p:cTn id="14" dur="500"/>
                                        <p:tgtEl>
                                          <p:spTgt spid="14"/>
                                        </p:tgtEl>
                                      </p:cBhvr>
                                    </p:animEffect>
                                  </p:childTnLst>
                                </p:cTn>
                              </p:par>
                            </p:childTnLst>
                          </p:cTn>
                        </p:par>
                        <p:par>
                          <p:cTn id="15" fill="hold">
                            <p:stCondLst>
                              <p:cond delay="2000"/>
                            </p:stCondLst>
                            <p:childTnLst>
                              <p:par>
                                <p:cTn id="16" presetID="22" presetClass="entr" presetSubtype="4" fill="hold" grpId="0" nodeType="after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wipe(down)">
                                      <p:cBhvr>
                                        <p:cTn id="18" dur="500"/>
                                        <p:tgtEl>
                                          <p:spTgt spid="15"/>
                                        </p:tgtEl>
                                      </p:cBhvr>
                                    </p:animEffect>
                                  </p:childTnLst>
                                </p:cTn>
                              </p:par>
                            </p:childTnLst>
                          </p:cTn>
                        </p:par>
                        <p:par>
                          <p:cTn id="19" fill="hold">
                            <p:stCondLst>
                              <p:cond delay="2500"/>
                            </p:stCondLst>
                            <p:childTnLst>
                              <p:par>
                                <p:cTn id="20" presetID="22" presetClass="entr" presetSubtype="4" fill="hold" grpId="0" nodeType="after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down)">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1" presetClass="entr" presetSubtype="0" fill="hold" grpId="0" nodeType="clickEffect">
                                  <p:stCondLst>
                                    <p:cond delay="0"/>
                                  </p:stCondLst>
                                  <p:childTnLst>
                                    <p:set>
                                      <p:cBhvr>
                                        <p:cTn id="26" dur="1000">
                                          <p:stCondLst>
                                            <p:cond delay="0"/>
                                          </p:stCondLst>
                                        </p:cTn>
                                        <p:tgtEl>
                                          <p:spTgt spid="4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circle(in)">
                                      <p:cBhvr>
                                        <p:cTn id="31" dur="2000"/>
                                        <p:tgtEl>
                                          <p:spTgt spid="26"/>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1" nodeType="clickEffect">
                                  <p:stCondLst>
                                    <p:cond delay="0"/>
                                  </p:stCondLst>
                                  <p:childTnLst>
                                    <p:set>
                                      <p:cBhvr>
                                        <p:cTn id="35" dur="1" fill="hold">
                                          <p:stCondLst>
                                            <p:cond delay="0"/>
                                          </p:stCondLst>
                                        </p:cTn>
                                        <p:tgtEl>
                                          <p:spTgt spid="45"/>
                                        </p:tgtEl>
                                        <p:attrNameLst>
                                          <p:attrName>style.visibility</p:attrName>
                                        </p:attrNameLst>
                                      </p:cBhvr>
                                      <p:to>
                                        <p:strVal val="visible"/>
                                      </p:to>
                                    </p:set>
                                    <p:animEffect transition="in" filter="blinds(horizontal)">
                                      <p:cBhvr>
                                        <p:cTn id="36"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P spid="26" grpId="0" animBg="1"/>
      <p:bldP spid="45" grpId="0" animBg="1"/>
      <p:bldP spid="45"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1477645" y="159385"/>
            <a:ext cx="8364220" cy="829945"/>
          </a:xfrm>
          <a:prstGeom prst="rect">
            <a:avLst/>
          </a:prstGeom>
          <a:noFill/>
          <a:ln w="9525">
            <a:noFill/>
          </a:ln>
        </p:spPr>
        <p:txBody>
          <a:bodyPr wrap="square">
            <a:spAutoFit/>
          </a:bodyPr>
          <a:lstStyle/>
          <a:p>
            <a:pPr indent="0"/>
            <a:r>
              <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60" y="-93345"/>
            <a:ext cx="12192000" cy="6858000"/>
          </a:xfrm>
          <a:prstGeom prst="rect">
            <a:avLst/>
          </a:prstGeom>
        </p:spPr>
      </p:pic>
      <p:pic>
        <p:nvPicPr>
          <p:cNvPr id="9" name="Picture 8"/>
          <p:cNvPicPr/>
          <p:nvPr/>
        </p:nvPicPr>
        <p:blipFill rotWithShape="1">
          <a:blip r:embed="rId3">
            <a:extLst>
              <a:ext uri="{BEBA8EAE-BF5A-486C-A8C5-ECC9F3942E4B}">
                <a14:imgProps xmlns:a14="http://schemas.microsoft.com/office/drawing/2010/main">
                  <a14:imgLayer r:embed="rId4">
                    <a14:imgEffect>
                      <a14:backgroundRemoval t="5889" b="92556" l="5688" r="51188"/>
                    </a14:imgEffect>
                  </a14:imgLayer>
                </a14:imgProps>
              </a:ext>
            </a:extLst>
          </a:blip>
          <a:srcRect l="5899" t="8819" r="49453" b="8264"/>
          <a:stretch>
            <a:fillRect/>
          </a:stretch>
        </p:blipFill>
        <p:spPr>
          <a:xfrm>
            <a:off x="0" y="2983230"/>
            <a:ext cx="3610610" cy="3874135"/>
          </a:xfrm>
          <a:prstGeom prst="rect">
            <a:avLst/>
          </a:prstGeom>
        </p:spPr>
      </p:pic>
      <p:pic>
        <p:nvPicPr>
          <p:cNvPr id="6" name="图片 33799" descr="1-25"/>
          <p:cNvPicPr>
            <a:picLocks noChangeAspect="1"/>
          </p:cNvPicPr>
          <p:nvPr/>
        </p:nvPicPr>
        <p:blipFill>
          <a:blip r:embed="rId5"/>
          <a:stretch>
            <a:fillRect/>
          </a:stretch>
        </p:blipFill>
        <p:spPr>
          <a:xfrm>
            <a:off x="2773045" y="2230120"/>
            <a:ext cx="7877810" cy="4534535"/>
          </a:xfrm>
          <a:prstGeom prst="rect">
            <a:avLst/>
          </a:prstGeom>
          <a:noFill/>
          <a:ln w="9525">
            <a:noFill/>
          </a:ln>
        </p:spPr>
      </p:pic>
      <p:sp>
        <p:nvSpPr>
          <p:cNvPr id="7" name="Text Box 6"/>
          <p:cNvSpPr txBox="1"/>
          <p:nvPr/>
        </p:nvSpPr>
        <p:spPr>
          <a:xfrm>
            <a:off x="4867275" y="3743960"/>
            <a:ext cx="4114800" cy="1383665"/>
          </a:xfrm>
          <a:prstGeom prst="rect">
            <a:avLst/>
          </a:prstGeom>
          <a:noFill/>
        </p:spPr>
        <p:txBody>
          <a:bodyPr wrap="square" rtlCol="0">
            <a:spAutoFit/>
          </a:bodyPr>
          <a:lstStyle/>
          <a:p>
            <a:r>
              <a:rPr lang="en-US" sz="2800">
                <a:ln w="12700">
                  <a:solidFill>
                    <a:schemeClr val="accent1"/>
                  </a:solidFill>
                  <a:prstDash val="solid"/>
                </a:ln>
                <a:solidFill>
                  <a:srgbClr val="FF0000"/>
                </a:solidFill>
                <a:effectLst>
                  <a:outerShdw dist="38100" dir="2640000" algn="bl" rotWithShape="0">
                    <a:schemeClr val="accent1"/>
                  </a:outerShdw>
                </a:effectLst>
              </a:rPr>
              <a:t>biến trở là dụng cụ dùng để thay đổi dòng điện chạy trong mạch</a:t>
            </a:r>
          </a:p>
        </p:txBody>
      </p:sp>
      <p:pic>
        <p:nvPicPr>
          <p:cNvPr id="57" name="image47.jpeg"/>
          <p:cNvPicPr>
            <a:picLocks noChangeAspect="1"/>
          </p:cNvPicPr>
          <p:nvPr/>
        </p:nvPicPr>
        <p:blipFill>
          <a:blip r:embed="rId6" cstate="print"/>
          <a:stretch>
            <a:fillRect/>
          </a:stretch>
        </p:blipFill>
        <p:spPr>
          <a:xfrm>
            <a:off x="3694430" y="159385"/>
            <a:ext cx="6035040" cy="2272030"/>
          </a:xfrm>
          <a:prstGeom prst="rect">
            <a:avLst/>
          </a:prstGeom>
        </p:spPr>
      </p:pic>
    </p:spTree>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timing>
    <p:tnLst>
      <p:par>
        <p:cTn id="1" dur="indefinite" restart="never" nodeType="tmRoot"/>
      </p:par>
    </p:tnLst>
    <p:bldLst>
      <p:bldP spid="7" grpId="0"/>
      <p:bldP spid="7"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5"/>
          <p:cNvPicPr>
            <a:picLocks noChangeAspect="1"/>
          </p:cNvPicPr>
          <p:nvPr/>
        </p:nvPicPr>
        <p:blipFill>
          <a:blip r:embed="rId2"/>
          <a:stretch>
            <a:fillRect/>
          </a:stretch>
        </p:blipFill>
        <p:spPr>
          <a:xfrm>
            <a:off x="1744807" y="0"/>
            <a:ext cx="7252335" cy="545805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F:\1-原创素材\1_mm1102\PPT\PPT_014\materaials\pageimg_g17.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 y="0"/>
            <a:ext cx="3075305" cy="4143375"/>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
        <p:nvSpPr>
          <p:cNvPr id="8" name="Text Box 7"/>
          <p:cNvSpPr txBox="1"/>
          <p:nvPr/>
        </p:nvSpPr>
        <p:spPr>
          <a:xfrm>
            <a:off x="584200" y="1973580"/>
            <a:ext cx="2771140" cy="2245360"/>
          </a:xfrm>
          <a:prstGeom prst="rect">
            <a:avLst/>
          </a:prstGeom>
          <a:noFill/>
          <a:ln w="9525">
            <a:noFill/>
          </a:ln>
        </p:spPr>
        <p:txBody>
          <a:bodyPr wrap="square">
            <a:spAutoFit/>
          </a:bodyPr>
          <a:lstStyle/>
          <a:p>
            <a:pPr indent="0" algn="ctr"/>
            <a:r>
              <a:rPr lang="en-US" sz="2800" b="0">
                <a:solidFill>
                  <a:schemeClr val="accent2">
                    <a:lumMod val="75000"/>
                  </a:schemeClr>
                </a:solidFill>
                <a:latin typeface="Arial" panose="020B0604020202020204" pitchFamily="34" charset="0"/>
                <a:cs typeface="Arial" panose="020B0604020202020204" pitchFamily="34" charset="0"/>
              </a:rPr>
              <a:t>  </a:t>
            </a:r>
            <a:r>
              <a:rPr lang="en-US" sz="2800" b="1">
                <a:solidFill>
                  <a:schemeClr val="accent2">
                    <a:lumMod val="50000"/>
                  </a:schemeClr>
                </a:solidFill>
                <a:latin typeface="Arial" panose="020B0604020202020204" pitchFamily="34" charset="0"/>
                <a:cs typeface="Arial" panose="020B0604020202020204" pitchFamily="34" charset="0"/>
              </a:rPr>
              <a:t>Thảo luận nhóm, tiến hành thí nghiệm:</a:t>
            </a:r>
          </a:p>
          <a:p>
            <a:pPr indent="0"/>
            <a:endParaRPr lang="en-US" sz="2800" b="1">
              <a:solidFill>
                <a:schemeClr val="accent2">
                  <a:lumMod val="50000"/>
                </a:schemeClr>
              </a:solidFill>
              <a:latin typeface="Arial" panose="020B0604020202020204" pitchFamily="34" charset="0"/>
              <a:cs typeface="Arial" panose="020B0604020202020204" pitchFamily="34" charset="0"/>
            </a:endParaRPr>
          </a:p>
        </p:txBody>
      </p:sp>
      <p:pic>
        <p:nvPicPr>
          <p:cNvPr id="3" name="Picture 2" descr="Screenshot 2023-07-12 163634"/>
          <p:cNvPicPr>
            <a:picLocks noChangeAspect="1"/>
          </p:cNvPicPr>
          <p:nvPr/>
        </p:nvPicPr>
        <p:blipFill>
          <a:blip r:embed="rId3"/>
          <a:stretch>
            <a:fillRect/>
          </a:stretch>
        </p:blipFill>
        <p:spPr>
          <a:xfrm>
            <a:off x="7725410" y="0"/>
            <a:ext cx="4697730" cy="5348605"/>
          </a:xfrm>
          <a:prstGeom prst="rect">
            <a:avLst/>
          </a:prstGeom>
        </p:spPr>
      </p:pic>
      <p:sp>
        <p:nvSpPr>
          <p:cNvPr id="4" name="Text Box 3"/>
          <p:cNvSpPr txBox="1"/>
          <p:nvPr/>
        </p:nvSpPr>
        <p:spPr>
          <a:xfrm>
            <a:off x="3184525" y="0"/>
            <a:ext cx="4540250" cy="6954520"/>
          </a:xfrm>
          <a:prstGeom prst="rect">
            <a:avLst/>
          </a:prstGeom>
          <a:noFill/>
        </p:spPr>
        <p:txBody>
          <a:bodyPr wrap="square" rtlCol="0">
            <a:spAutoFit/>
          </a:bodyPr>
          <a:lstStyle/>
          <a:p>
            <a:endParaRPr lang="en-US" sz="2600"/>
          </a:p>
          <a:p>
            <a:r>
              <a:rPr lang="en-US" sz="2600"/>
              <a:t>Tiến hành: </a:t>
            </a:r>
          </a:p>
          <a:p>
            <a:r>
              <a:rPr lang="en-US" sz="2600"/>
              <a:t>- Lắp mạch điện như sơ đồ Hình 24.1</a:t>
            </a:r>
          </a:p>
          <a:p>
            <a:r>
              <a:rPr lang="en-US" sz="2600"/>
              <a:t>- </a:t>
            </a:r>
            <a:r>
              <a:rPr lang="en-US" sz="2600">
                <a:solidFill>
                  <a:srgbClr val="202124"/>
                </a:solidFill>
                <a:latin typeface="Arial" panose="020B0604020202020204" pitchFamily="34" charset="0"/>
                <a:cs typeface="Arial" panose="020B0604020202020204" pitchFamily="34" charset="0"/>
                <a:sym typeface="+mn-ea"/>
              </a:rPr>
              <a:t>Đóng công tắc và dịch chuyển con chạy trên biến trở đến ba vị trí khác nhau, quan sát độ sáng của bóng đèn và đọc số chỉ trên ampe kế ở từng vị trí của con chạy. </a:t>
            </a:r>
          </a:p>
          <a:p>
            <a:r>
              <a:rPr lang="en-US" sz="2600">
                <a:solidFill>
                  <a:srgbClr val="202124"/>
                </a:solidFill>
                <a:latin typeface="Arial" panose="020B0604020202020204" pitchFamily="34" charset="0"/>
                <a:cs typeface="Arial" panose="020B0604020202020204" pitchFamily="34" charset="0"/>
                <a:sym typeface="+mn-ea"/>
              </a:rPr>
              <a:t>- Rút ra nhận xét về mối quan hệ giữa độ sáng của bóng đèn, số chỉ trên ampe kế và mức độ mạnh yếu của dòng điện.</a:t>
            </a:r>
            <a:endParaRPr lang="en-US" sz="2600">
              <a:latin typeface="Arial" panose="020B0604020202020204" pitchFamily="34" charset="0"/>
              <a:cs typeface="Arial" panose="020B0604020202020204" pitchFamily="34" charset="0"/>
            </a:endParaRPr>
          </a:p>
          <a:p>
            <a:endParaRPr lang="en-US" sz="2800">
              <a:latin typeface="Arial" panose="020B0604020202020204" pitchFamily="34" charset="0"/>
              <a:cs typeface="Arial" panose="020B0604020202020204" pitchFamily="34" charset="0"/>
            </a:endParaRPr>
          </a:p>
          <a:p>
            <a:endParaRPr lang="en-US" sz="2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22530"/>
                                        </p:tgtEl>
                                      </p:cBhvr>
                                    </p:animEffect>
                                    <p:set>
                                      <p:cBhvr>
                                        <p:cTn id="7" dur="1" fill="hold">
                                          <p:stCondLst>
                                            <p:cond delay="499"/>
                                          </p:stCondLst>
                                        </p:cTn>
                                        <p:tgtEl>
                                          <p:spTgt spid="22530"/>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5" presetClass="exit" presetSubtype="10" fill="hold" grpId="0" nodeType="clickEffect">
                                  <p:stCondLst>
                                    <p:cond delay="0"/>
                                  </p:stCondLst>
                                  <p:childTnLst>
                                    <p:animEffect transition="out" filter="checkerboard(across)">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1477645" y="159385"/>
            <a:ext cx="8364220" cy="829945"/>
          </a:xfrm>
          <a:prstGeom prst="rect">
            <a:avLst/>
          </a:prstGeom>
          <a:noFill/>
          <a:ln w="9525">
            <a:noFill/>
          </a:ln>
        </p:spPr>
        <p:txBody>
          <a:bodyPr wrap="square">
            <a:spAutoFit/>
          </a:bodyPr>
          <a:lstStyle/>
          <a:p>
            <a:pPr indent="0"/>
            <a:r>
              <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60" y="-93345"/>
            <a:ext cx="12192000" cy="6858000"/>
          </a:xfrm>
          <a:prstGeom prst="rect">
            <a:avLst/>
          </a:prstGeom>
        </p:spPr>
      </p:pic>
      <p:pic>
        <p:nvPicPr>
          <p:cNvPr id="22530" name="Picture 2" descr="F:\1-原创素材\1_mm1102\PPT\PPT_014\materaials\pageimg_g17.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 y="0"/>
            <a:ext cx="3643630" cy="4143375"/>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
        <p:nvSpPr>
          <p:cNvPr id="8" name="Text Box 7"/>
          <p:cNvSpPr txBox="1"/>
          <p:nvPr/>
        </p:nvSpPr>
        <p:spPr>
          <a:xfrm>
            <a:off x="634365" y="2054225"/>
            <a:ext cx="2932430" cy="1938020"/>
          </a:xfrm>
          <a:prstGeom prst="rect">
            <a:avLst/>
          </a:prstGeom>
          <a:noFill/>
          <a:ln w="9525">
            <a:noFill/>
          </a:ln>
        </p:spPr>
        <p:txBody>
          <a:bodyPr wrap="square">
            <a:spAutoFit/>
          </a:bodyPr>
          <a:lstStyle/>
          <a:p>
            <a:pPr indent="0" algn="ctr"/>
            <a:r>
              <a:rPr lang="en-US" sz="2800" b="0">
                <a:solidFill>
                  <a:schemeClr val="accent2">
                    <a:lumMod val="75000"/>
                  </a:schemeClr>
                </a:solidFill>
                <a:latin typeface="Arial" panose="020B0604020202020204" pitchFamily="34" charset="0"/>
                <a:cs typeface="Arial" panose="020B0604020202020204" pitchFamily="34" charset="0"/>
              </a:rPr>
              <a:t>  </a:t>
            </a:r>
            <a:r>
              <a:rPr lang="en-US" sz="4000" b="1">
                <a:solidFill>
                  <a:schemeClr val="accent2">
                    <a:lumMod val="50000"/>
                  </a:schemeClr>
                </a:solidFill>
                <a:latin typeface="Arial" panose="020B0604020202020204" pitchFamily="34" charset="0"/>
                <a:cs typeface="Arial" panose="020B0604020202020204" pitchFamily="34" charset="0"/>
              </a:rPr>
              <a:t>Báo cáo, thảo luận:</a:t>
            </a:r>
          </a:p>
          <a:p>
            <a:pPr indent="0"/>
            <a:endParaRPr lang="en-US" sz="4000" b="1">
              <a:solidFill>
                <a:schemeClr val="accent2">
                  <a:lumMod val="50000"/>
                </a:schemeClr>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22530"/>
                                        </p:tgtEl>
                                      </p:cBhvr>
                                    </p:animEffect>
                                    <p:set>
                                      <p:cBhvr>
                                        <p:cTn id="7" dur="1" fill="hold">
                                          <p:stCondLst>
                                            <p:cond delay="499"/>
                                          </p:stCondLst>
                                        </p:cTn>
                                        <p:tgtEl>
                                          <p:spTgt spid="22530"/>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5" presetClass="exit" presetSubtype="10" fill="hold" grpId="0" nodeType="clickEffect">
                                  <p:stCondLst>
                                    <p:cond delay="0"/>
                                  </p:stCondLst>
                                  <p:childTnLst>
                                    <p:animEffect transition="out" filter="checkerboard(across)">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en-US"/>
          </a:p>
        </p:txBody>
      </p:sp>
      <p:pic>
        <p:nvPicPr>
          <p:cNvPr id="3076" name="Picture 4" descr="5"/>
          <p:cNvPicPr>
            <a:picLocks noChangeAspect="1"/>
          </p:cNvPicPr>
          <p:nvPr/>
        </p:nvPicPr>
        <p:blipFill>
          <a:blip r:embed="rId3"/>
          <a:stretch>
            <a:fillRect/>
          </a:stretch>
        </p:blipFill>
        <p:spPr>
          <a:xfrm>
            <a:off x="1905" y="0"/>
            <a:ext cx="12192635" cy="6988810"/>
          </a:xfrm>
          <a:prstGeom prst="rect">
            <a:avLst/>
          </a:prstGeom>
          <a:noFill/>
          <a:ln w="9525">
            <a:noFill/>
          </a:ln>
        </p:spPr>
      </p:pic>
      <p:pic>
        <p:nvPicPr>
          <p:cNvPr id="3080" name="Picture 8" descr="8"/>
          <p:cNvPicPr>
            <a:picLocks noChangeAspect="1"/>
          </p:cNvPicPr>
          <p:nvPr/>
        </p:nvPicPr>
        <p:blipFill>
          <a:blip r:embed="rId4"/>
          <a:stretch>
            <a:fillRect/>
          </a:stretch>
        </p:blipFill>
        <p:spPr>
          <a:xfrm>
            <a:off x="2604135" y="455295"/>
            <a:ext cx="9045575" cy="3091180"/>
          </a:xfrm>
          <a:prstGeom prst="rect">
            <a:avLst/>
          </a:prstGeom>
          <a:noFill/>
          <a:ln w="9525">
            <a:noFill/>
          </a:ln>
        </p:spPr>
      </p:pic>
      <p:pic>
        <p:nvPicPr>
          <p:cNvPr id="3082" name="Picture 10" descr="10"/>
          <p:cNvPicPr>
            <a:picLocks noChangeAspect="1"/>
          </p:cNvPicPr>
          <p:nvPr/>
        </p:nvPicPr>
        <p:blipFill>
          <a:blip r:embed="rId5"/>
          <a:stretch>
            <a:fillRect/>
          </a:stretch>
        </p:blipFill>
        <p:spPr>
          <a:xfrm>
            <a:off x="2740025" y="3199130"/>
            <a:ext cx="9175750" cy="3121025"/>
          </a:xfrm>
          <a:prstGeom prst="rect">
            <a:avLst/>
          </a:prstGeom>
          <a:noFill/>
          <a:ln w="9525">
            <a:noFill/>
          </a:ln>
        </p:spPr>
      </p:pic>
      <p:sp>
        <p:nvSpPr>
          <p:cNvPr id="3084" name="Text Box 12"/>
          <p:cNvSpPr txBox="1"/>
          <p:nvPr/>
        </p:nvSpPr>
        <p:spPr>
          <a:xfrm>
            <a:off x="1097280" y="3198495"/>
            <a:ext cx="1330960" cy="2799715"/>
          </a:xfrm>
          <a:prstGeom prst="rect">
            <a:avLst/>
          </a:prstGeom>
          <a:noFill/>
          <a:ln w="9525">
            <a:noFill/>
          </a:ln>
        </p:spPr>
        <p:txBody>
          <a:bodyPr wrap="square">
            <a:spAutoFit/>
          </a:bodyPr>
          <a:lstStyle/>
          <a:p>
            <a:pPr defTabSz="1500505">
              <a:spcBef>
                <a:spcPct val="50000"/>
              </a:spcBef>
            </a:pPr>
            <a:r>
              <a:rPr lang="en-US" altLang="zh-CN" sz="3200" b="1" dirty="0">
                <a:solidFill>
                  <a:srgbClr val="3399FF"/>
                </a:solidFill>
                <a:latin typeface="Arial" panose="020B0604020202020204" pitchFamily="34" charset="0"/>
                <a:ea typeface="黑体" pitchFamily="2" charset="-122"/>
                <a:cs typeface="Arial" panose="020B0604020202020204" pitchFamily="34" charset="0"/>
              </a:rPr>
              <a:t>Báo cáo, thảo luận</a:t>
            </a:r>
            <a:endParaRPr lang="zh-CN" altLang="en-US" sz="3200" b="1" dirty="0">
              <a:solidFill>
                <a:srgbClr val="3399FF"/>
              </a:solidFill>
              <a:latin typeface="Arial" panose="020B0604020202020204" pitchFamily="34" charset="0"/>
              <a:ea typeface="黑体" pitchFamily="2" charset="-122"/>
              <a:cs typeface="Arial" panose="020B0604020202020204" pitchFamily="34" charset="0"/>
            </a:endParaRPr>
          </a:p>
          <a:p>
            <a:pPr defTabSz="1500505">
              <a:spcBef>
                <a:spcPct val="50000"/>
              </a:spcBef>
            </a:pPr>
            <a:endParaRPr lang="zh-CN" altLang="en-US" sz="3200" b="1" dirty="0">
              <a:solidFill>
                <a:srgbClr val="3399FF"/>
              </a:solidFill>
              <a:latin typeface="Arial" panose="020B0604020202020204" pitchFamily="34" charset="0"/>
              <a:ea typeface="黑体" pitchFamily="2" charset="-122"/>
              <a:cs typeface="Arial" panose="020B0604020202020204" pitchFamily="34" charset="0"/>
            </a:endParaRPr>
          </a:p>
        </p:txBody>
      </p:sp>
      <p:pic>
        <p:nvPicPr>
          <p:cNvPr id="22530" name="Picture 2" descr="F:\1-原创素材\1_mm1102\PPT\PPT_014\materaials\pageimg_g17.png"/>
          <p:cNvPicPr>
            <a:picLocks noGrp="1" noChangeAspect="1" noChangeArrowheads="1"/>
          </p:cNvPicPr>
          <p:nvPr>
            <p:ph idx="1"/>
          </p:nvPr>
        </p:nvPicPr>
        <p:blipFill>
          <a:blip r:embed="rId6">
            <a:extLst>
              <a:ext uri="{28A0092B-C50C-407E-A947-70E740481C1C}">
                <a14:useLocalDpi xmlns:a14="http://schemas.microsoft.com/office/drawing/2010/main" val="0"/>
              </a:ext>
            </a:extLst>
          </a:blip>
          <a:srcRect/>
          <a:stretch>
            <a:fillRect/>
          </a:stretch>
        </p:blipFill>
        <p:spPr bwMode="auto">
          <a:xfrm>
            <a:off x="505460" y="181610"/>
            <a:ext cx="2110105" cy="5569585"/>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
        <p:nvSpPr>
          <p:cNvPr id="8" name="Text Box 7"/>
          <p:cNvSpPr txBox="1"/>
          <p:nvPr/>
        </p:nvSpPr>
        <p:spPr>
          <a:xfrm>
            <a:off x="3173095" y="849630"/>
            <a:ext cx="7555230" cy="1814830"/>
          </a:xfrm>
          <a:prstGeom prst="rect">
            <a:avLst/>
          </a:prstGeom>
          <a:noFill/>
          <a:ln w="9525">
            <a:noFill/>
          </a:ln>
        </p:spPr>
        <p:txBody>
          <a:bodyPr wrap="square">
            <a:spAutoFit/>
          </a:bodyPr>
          <a:lstStyle/>
          <a:p>
            <a:pPr indent="266700"/>
            <a:r>
              <a:rPr lang="en-US" sz="2800" b="0">
                <a:solidFill>
                  <a:srgbClr val="202124"/>
                </a:solidFill>
                <a:latin typeface="Arial" panose="020B0604020202020204" pitchFamily="34" charset="0"/>
                <a:cs typeface="Arial" panose="020B0604020202020204" pitchFamily="34" charset="0"/>
              </a:rPr>
              <a:t>- Đóng công tắc và dịch chuyển con chạy trên biến trở đến ba vị trí khác nhau, quan sát độ sáng của bóng đèn và đọc số chỉ trên ampe kế ở từng vị trí của con chạy. </a:t>
            </a:r>
            <a:endParaRPr lang="en-US" sz="2800">
              <a:latin typeface="Arial" panose="020B0604020202020204" pitchFamily="34" charset="0"/>
              <a:cs typeface="Arial" panose="020B0604020202020204" pitchFamily="34" charset="0"/>
            </a:endParaRPr>
          </a:p>
        </p:txBody>
      </p:sp>
      <p:sp>
        <p:nvSpPr>
          <p:cNvPr id="9" name="Text Box 8"/>
          <p:cNvSpPr txBox="1"/>
          <p:nvPr/>
        </p:nvSpPr>
        <p:spPr>
          <a:xfrm>
            <a:off x="3264535" y="3741420"/>
            <a:ext cx="7218680" cy="1383665"/>
          </a:xfrm>
          <a:prstGeom prst="rect">
            <a:avLst/>
          </a:prstGeom>
          <a:noFill/>
          <a:ln w="9525">
            <a:noFill/>
          </a:ln>
        </p:spPr>
        <p:txBody>
          <a:bodyPr wrap="square">
            <a:spAutoFit/>
          </a:bodyPr>
          <a:lstStyle/>
          <a:p>
            <a:pPr indent="266700"/>
            <a:r>
              <a:rPr lang="en-US" sz="2800" b="0">
                <a:solidFill>
                  <a:srgbClr val="202124"/>
                </a:solidFill>
                <a:latin typeface="Arial" panose="020B0604020202020204" pitchFamily="34" charset="0"/>
                <a:cs typeface="Arial" panose="020B0604020202020204" pitchFamily="34" charset="0"/>
              </a:rPr>
              <a:t>- Rút ra nhận xét về mối quan hệ giữa độ sáng của bóng đèn, số chỉ trên ampe kế và mức độ mạnh yếu của dòng điện.</a:t>
            </a:r>
            <a:endParaRPr lang="en-US" sz="2800">
              <a:latin typeface="Arial" panose="020B0604020202020204" pitchFamily="34" charset="0"/>
              <a:cs typeface="Arial" panose="020B0604020202020204" pitchFamily="34" charset="0"/>
            </a:endParaRPr>
          </a:p>
        </p:txBody>
      </p:sp>
      <p:sp>
        <p:nvSpPr>
          <p:cNvPr id="10" name="Text Box 9"/>
          <p:cNvSpPr txBox="1"/>
          <p:nvPr/>
        </p:nvSpPr>
        <p:spPr>
          <a:xfrm>
            <a:off x="3287395" y="768350"/>
            <a:ext cx="7172325" cy="1814830"/>
          </a:xfrm>
          <a:prstGeom prst="rect">
            <a:avLst/>
          </a:prstGeom>
          <a:noFill/>
          <a:ln w="9525">
            <a:noFill/>
          </a:ln>
        </p:spPr>
        <p:txBody>
          <a:bodyPr wrap="square">
            <a:spAutoFit/>
          </a:bodyPr>
          <a:lstStyle/>
          <a:p>
            <a:pPr indent="266700"/>
            <a:r>
              <a:rPr lang="en-US" sz="2800" b="0">
                <a:solidFill>
                  <a:schemeClr val="accent4">
                    <a:lumMod val="50000"/>
                  </a:schemeClr>
                </a:solidFill>
                <a:latin typeface="Arial" panose="020B0604020202020204" pitchFamily="34" charset="0"/>
                <a:cs typeface="Arial" panose="020B0604020202020204" pitchFamily="34" charset="0"/>
              </a:rPr>
              <a:t> Ở ba vị trí khác nhau, độ sáng của bóng đèn khác nhau, số chỉ trên ampe kế ở từng vị trí của con chạy là khác nhau (đèn càng sáng thì số chỉ Ampe kế càng lớn)</a:t>
            </a:r>
          </a:p>
        </p:txBody>
      </p:sp>
      <p:sp>
        <p:nvSpPr>
          <p:cNvPr id="11" name="Text Box 10"/>
          <p:cNvSpPr txBox="1"/>
          <p:nvPr/>
        </p:nvSpPr>
        <p:spPr>
          <a:xfrm>
            <a:off x="3558540" y="5474335"/>
            <a:ext cx="5080000" cy="1383665"/>
          </a:xfrm>
          <a:prstGeom prst="rect">
            <a:avLst/>
          </a:prstGeom>
          <a:noFill/>
          <a:ln w="9525">
            <a:noFill/>
          </a:ln>
        </p:spPr>
        <p:txBody>
          <a:bodyPr>
            <a:spAutoFit/>
          </a:bodyPr>
          <a:lstStyle/>
          <a:p>
            <a:pPr indent="0"/>
            <a:r>
              <a:rPr lang="en-US" sz="2800" b="0">
                <a:solidFill>
                  <a:schemeClr val="accent4">
                    <a:lumMod val="50000"/>
                  </a:schemeClr>
                </a:solidFill>
                <a:latin typeface="Arial" panose="020B0604020202020204" pitchFamily="34" charset="0"/>
                <a:cs typeface="Arial" panose="020B0604020202020204" pitchFamily="34" charset="0"/>
              </a:rPr>
              <a:t>Đèn càng sáng → số chỉ ampe kế càng lớn→dòng điện càng mạnh và ngược lại. </a:t>
            </a:r>
          </a:p>
        </p:txBody>
      </p:sp>
    </p:spTree>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xit" presetSubtype="32" fill="hold" grpId="0" nodeType="clickEffect">
                                  <p:stCondLst>
                                    <p:cond delay="0"/>
                                  </p:stCondLst>
                                  <p:childTnLst>
                                    <p:animEffect transition="out" filter="diamond(out)">
                                      <p:cBhvr>
                                        <p:cTn id="6" dur="2000"/>
                                        <p:tgtEl>
                                          <p:spTgt spid="8"/>
                                        </p:tgtEl>
                                      </p:cBhvr>
                                    </p:animEffect>
                                    <p:set>
                                      <p:cBhvr>
                                        <p:cTn id="7" dur="1" fill="hold">
                                          <p:stCondLst>
                                            <p:cond delay="1999"/>
                                          </p:stCondLst>
                                        </p:cTn>
                                        <p:tgtEl>
                                          <p:spTgt spid="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heel(1)">
                                      <p:cBhvr>
                                        <p:cTn id="12" dur="20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xit" presetSubtype="32" fill="hold" grpId="0" nodeType="clickEffect">
                                  <p:stCondLst>
                                    <p:cond delay="0"/>
                                  </p:stCondLst>
                                  <p:childTnLst>
                                    <p:animEffect transition="out" filter="circle(out)">
                                      <p:cBhvr>
                                        <p:cTn id="16" dur="2000"/>
                                        <p:tgtEl>
                                          <p:spTgt spid="9"/>
                                        </p:tgtEl>
                                      </p:cBhvr>
                                    </p:animEffect>
                                    <p:set>
                                      <p:cBhvr>
                                        <p:cTn id="17" dur="1" fill="hold">
                                          <p:stCondLst>
                                            <p:cond delay="1999"/>
                                          </p:stCondLst>
                                        </p:cTn>
                                        <p:tgtEl>
                                          <p:spTgt spid="9"/>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linds(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84" grpId="0"/>
      <p:bldP spid="3084" grpId="1"/>
      <p:bldP spid="8" grpId="0"/>
      <p:bldP spid="9" grpId="0"/>
      <p:bldP spid="10" grpId="0"/>
      <p:bldP spid="11" grpId="0"/>
    </p:bldLst>
  </p:timing>
</p:sld>
</file>

<file path=ppt/theme/theme1.xml><?xml version="1.0" encoding="utf-8"?>
<a:theme xmlns:a="http://schemas.openxmlformats.org/drawingml/2006/main" name="Office 主题">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411</TotalTime>
  <Words>1528</Words>
  <Application>Microsoft Office PowerPoint</Application>
  <PresentationFormat>Widescreen</PresentationFormat>
  <Paragraphs>151</Paragraphs>
  <Slides>25</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25</vt:i4>
      </vt:variant>
    </vt:vector>
  </HeadingPairs>
  <TitlesOfParts>
    <vt:vector size="35" baseType="lpstr">
      <vt:lpstr>Microsoft YaHei</vt:lpstr>
      <vt:lpstr>宋体</vt:lpstr>
      <vt:lpstr>Arial</vt:lpstr>
      <vt:lpstr>Calibri</vt:lpstr>
      <vt:lpstr>Calibri Light</vt:lpstr>
      <vt:lpstr>Cambria</vt:lpstr>
      <vt:lpstr>Impact</vt:lpstr>
      <vt:lpstr>黑体</vt:lpstr>
      <vt:lpstr>Times New Roman</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ADMIN</cp:lastModifiedBy>
  <cp:revision>24</cp:revision>
  <dcterms:created xsi:type="dcterms:W3CDTF">2017-05-28T12:28:00Z</dcterms:created>
  <dcterms:modified xsi:type="dcterms:W3CDTF">2024-02-20T22:09:35Z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1033-11.2.0.11537</vt:lpwstr>
  </property>
  <property fmtid="{D5CDD505-2E9C-101B-9397-08002B2CF9AE}" pid="3" name="ICV">
    <vt:lpwstr>E72FB7A83CC749CA867AA306F0596FA8</vt:lpwstr>
  </property>
</Properties>
</file>