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  <p:sldMasterId id="2147483677" r:id="rId4"/>
  </p:sldMasterIdLst>
  <p:notesMasterIdLst>
    <p:notesMasterId r:id="rId24"/>
  </p:notesMasterIdLst>
  <p:sldIdLst>
    <p:sldId id="258" r:id="rId5"/>
    <p:sldId id="296" r:id="rId6"/>
    <p:sldId id="260" r:id="rId7"/>
    <p:sldId id="351" r:id="rId8"/>
    <p:sldId id="354" r:id="rId9"/>
    <p:sldId id="355" r:id="rId10"/>
    <p:sldId id="300" r:id="rId11"/>
    <p:sldId id="298" r:id="rId12"/>
    <p:sldId id="299" r:id="rId13"/>
    <p:sldId id="303" r:id="rId14"/>
    <p:sldId id="301" r:id="rId15"/>
    <p:sldId id="304" r:id="rId16"/>
    <p:sldId id="302" r:id="rId17"/>
    <p:sldId id="356" r:id="rId18"/>
    <p:sldId id="274" r:id="rId19"/>
    <p:sldId id="357" r:id="rId20"/>
    <p:sldId id="277" r:id="rId21"/>
    <p:sldId id="285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DD623-AE33-4F83-AF40-071E020D8CD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1680A-E3EC-4E6E-BC07-09D0D89F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0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3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38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xmlns="" id="{25419423-6B5E-476C-9D6F-52234646C2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xmlns="" id="{D04A5BC6-9DF1-48E0-9AC0-8106281B6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xmlns="" id="{A2BBAD3E-E3D9-42F8-86F4-3AF091C97E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8018E9-AED5-4942-B89B-FEF4A83BFD78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74721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81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99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69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8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9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671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763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257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58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16FE84C-73C7-4237-A7FD-DCEDFB1A5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AEB7E3F-CED9-49E4-BA8D-7879FB8632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34ABD7-3422-416C-A047-40797DC3F1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333CD-B7D9-4AED-83C5-9BE08C098D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94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2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6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6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4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449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99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849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0740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3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8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2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8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8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579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8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6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446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25" name="NHAC MO DAU BAI HO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2" end="3716.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144500" y="2314204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1522" y="0"/>
            <a:ext cx="2944663" cy="7010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35" y="0"/>
            <a:ext cx="3261163" cy="7010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0" y="0"/>
            <a:ext cx="2944663" cy="7010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59" y="0"/>
            <a:ext cx="3258409" cy="7010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444" y="-2669851"/>
            <a:ext cx="14014579" cy="11858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22736" y="951137"/>
            <a:ext cx="11306629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25: </a:t>
            </a:r>
            <a:endParaRPr lang="en-US" sz="4800" b="1" dirty="0" smtClean="0">
              <a:ln w="15875"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 smtClean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lang="en-US" sz="48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BỐ CÁC ĐỚI THIÊN NHIÊN TRÊN TRÁI ĐẤT</a:t>
            </a:r>
          </a:p>
        </p:txBody>
      </p:sp>
      <p:pic>
        <p:nvPicPr>
          <p:cNvPr id="20" name="Tieng hai au va bi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63623" y="43568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9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46067 0.0097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4" y="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039 0.00556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-1.11111E-6 L 0.18607 -0.002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-0.17722 0.0055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22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81" y="455486"/>
            <a:ext cx="9975272" cy="602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41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220600"/>
              </p:ext>
            </p:extLst>
          </p:nvPr>
        </p:nvGraphicFramePr>
        <p:xfrm>
          <a:off x="383802" y="1076240"/>
          <a:ext cx="6563263" cy="5449760"/>
        </p:xfrm>
        <a:graphic>
          <a:graphicData uri="http://schemas.openxmlformats.org/drawingml/2006/table">
            <a:tbl>
              <a:tblPr firstRow="1" firstCol="1" bandRow="1"/>
              <a:tblGrid>
                <a:gridCol w="14687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988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56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2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nóng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ôn hòa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Phạm vi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Xung quanh 2 đường chí tuyến.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Từ hai chí tuyến đến vòng cực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7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Khí hậu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Nhiệt độ cao, chế độ mưa khác nhau tùy khu vực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Khá ôn hòa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Thực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dạng: rừng mưa nhiệt đới, rừng nhiệt đới gió mùa, xa van,...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Rừng taiga, cây hỗn hợp, rừng lá cứng, thảo nguyên,...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Động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Các loài di cư và ngủ đông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05" y="372882"/>
            <a:ext cx="49022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75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81" y="455486"/>
            <a:ext cx="9975272" cy="602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41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199602"/>
              </p:ext>
            </p:extLst>
          </p:nvPr>
        </p:nvGraphicFramePr>
        <p:xfrm>
          <a:off x="383802" y="1076240"/>
          <a:ext cx="11444020" cy="5431439"/>
        </p:xfrm>
        <a:graphic>
          <a:graphicData uri="http://schemas.openxmlformats.org/drawingml/2006/table">
            <a:tbl>
              <a:tblPr firstRow="1" firstCol="1" bandRow="1"/>
              <a:tblGrid>
                <a:gridCol w="2861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2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nóng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ôn hòa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lạnh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Phạm vi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Xung quanh 2 đường chí tuyến.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Từ hai chí tuyến đến vòng cực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Từ vòng cực lên cực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7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Khí hậu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Nhiệt độ cao, chế độ mưa khác nhau tùy khu vực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Khá ôn hòa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Khắc nghiệt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Thực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dạng: rừng mưa nhiệt đới, rừng nhiệt đới gió mùa, xa van,...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Rừng taiga, cây hỗn hợp, rừng lá cứng, thảo nguyên,...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Thực vật nghèo nàn, chủ yếu là cây thân thảo thấp lùn, rêu, địa y,...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Động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Các loài di cư và ngủ đông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Các loài thích nghi với khí hậu lạnh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3B8B7E8-2541-49F2-8C55-A0806FB94289}"/>
              </a:ext>
            </a:extLst>
          </p:cNvPr>
          <p:cNvSpPr/>
          <p:nvPr/>
        </p:nvSpPr>
        <p:spPr>
          <a:xfrm>
            <a:off x="3867669" y="394259"/>
            <a:ext cx="4456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So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đới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khí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hậu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en-US" sz="3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275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331715" y="2119611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093561" y="361585"/>
            <a:ext cx="10122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25: SỰ PHÂN BỐ CÁC ĐỚI THIÊN NHIÊN </a:t>
            </a:r>
          </a:p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TRÊN TRÁI ĐẤT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8"/>
          <p:cNvSpPr txBox="1"/>
          <p:nvPr/>
        </p:nvSpPr>
        <p:spPr>
          <a:xfrm>
            <a:off x="4665726" y="2320535"/>
            <a:ext cx="52938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nl-NL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ự phân bố các đới thiên nhiên trên Trái Đất có sự khác nhau giữa các đới làm nên sự đa dạng của thiên nhiên trên Trái Đất.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1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4718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7" name="Rectangle 96"/>
          <p:cNvSpPr/>
          <p:nvPr/>
        </p:nvSpPr>
        <p:spPr>
          <a:xfrm>
            <a:off x="209801" y="953085"/>
            <a:ext cx="11711291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Lựa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đúng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5" y="1517186"/>
            <a:ext cx="11426753" cy="292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xmlns="" id="{DB0CD337-C252-4CED-8F60-410639CEF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94" y="2990334"/>
            <a:ext cx="353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3380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48892"/>
              <a:ext cx="44718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75279" y="1095133"/>
            <a:ext cx="2638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ý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D6A77620-351F-4EC8-922C-79A5DFDD0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479" y="4431955"/>
            <a:ext cx="249951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ĐỚI LẠNH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xmlns="" id="{C1A57448-44E4-42D2-BC81-25DA08263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909" y="572521"/>
            <a:ext cx="5006335" cy="8309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8E91D434-6EC1-4CD6-82AF-D49C4AC10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312" y="1664037"/>
            <a:ext cx="5006335" cy="8309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xmlns="" id="{380CB381-493B-48BB-A87F-73E52D56F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597" y="2710233"/>
            <a:ext cx="5006335" cy="8309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56497CB9-C9EE-4476-963F-48DB5B81A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713" y="3809988"/>
            <a:ext cx="5006335" cy="461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xmlns="" id="{B9E2B7C5-D302-4E7B-B526-501F36B76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4480" y="4510205"/>
            <a:ext cx="5006335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xmlns="" id="{CD0E38C2-C648-4557-8E83-FE1D5BE2A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596" y="5198066"/>
            <a:ext cx="5006335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xmlns="" id="{AB9677F1-7E7A-4D67-9076-073F259BA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5852" y="1881301"/>
            <a:ext cx="27342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 NÓNG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xmlns="" id="{E77E53C3-44C0-4FEE-84FD-09BE96054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492" y="3211713"/>
            <a:ext cx="249951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ĐỚI ÔN HÒA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31951387-0C6A-40F2-AB6D-A4DF3170D444}"/>
              </a:ext>
            </a:extLst>
          </p:cNvPr>
          <p:cNvCxnSpPr>
            <a:cxnSpLocks/>
            <a:stCxn id="19" idx="3"/>
            <a:endCxn id="13" idx="1"/>
          </p:cNvCxnSpPr>
          <p:nvPr/>
        </p:nvCxnSpPr>
        <p:spPr>
          <a:xfrm flipV="1">
            <a:off x="5780140" y="988020"/>
            <a:ext cx="913769" cy="11241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A690A14F-7D6C-4ED7-86F1-E5A2D1AF2DF6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>
            <a:off x="5780140" y="2112134"/>
            <a:ext cx="864340" cy="2628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A5FFD9B1-9D53-474F-A028-5BCB67AB2848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5533003" y="3093133"/>
            <a:ext cx="1111477" cy="3494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4C76B948-1038-43BC-928F-4CB5D7A9ADD9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5533003" y="3442546"/>
            <a:ext cx="1111477" cy="5802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9DF5F5F3-FB32-4593-A47B-94C24FB9DF70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5506990" y="2034746"/>
            <a:ext cx="1137490" cy="26280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4CE65E17-34D5-4EC9-994D-FEF1DF8C082D}"/>
              </a:ext>
            </a:extLst>
          </p:cNvPr>
          <p:cNvCxnSpPr>
            <a:cxnSpLocks/>
            <a:stCxn id="12" idx="3"/>
            <a:endCxn id="18" idx="1"/>
          </p:cNvCxnSpPr>
          <p:nvPr/>
        </p:nvCxnSpPr>
        <p:spPr>
          <a:xfrm>
            <a:off x="5506990" y="4662788"/>
            <a:ext cx="1141606" cy="7661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77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1958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VẬN DỤNG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498764" y="1348120"/>
            <a:ext cx="11269683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Tìm và xác định vị trí của nước ta trên hình 2. Từ đó, nêu một số đặc điềm của thiên nhiên Việt Nam</a:t>
            </a:r>
            <a:endParaRPr lang="en-US" sz="360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00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1694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1958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VẬN DỤNG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82320" y="625593"/>
            <a:ext cx="11533631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ta ở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nằm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trong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khu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vực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nóng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Vì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thế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thiên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Nam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đặc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điểm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nóng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Nam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ẩm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 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tính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chất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nền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tảng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thiên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Nam,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thể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hiện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trong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các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thành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phần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cảnh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quan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tự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rõ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nét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nhất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môi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trường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khí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hậu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nóng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ẩm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mưa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nhiều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ẩm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Số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giờ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nắng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1400- 3000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giờ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/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năm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Nhiệt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trung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bình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năm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ta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cao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21</a:t>
            </a:r>
            <a:r>
              <a:rPr lang="en-US" sz="2400" i="1" baseline="300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Hướng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 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đông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lạnh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khô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Đông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Bắc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 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hạ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nóng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ẩm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Tây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Nam.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mưa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năm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lớn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1500 – 2000 mm/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năm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ẩm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không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khí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trên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80%, so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các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cùng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vĩ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ta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có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đông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lạnh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hơn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một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mùa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hạ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mát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hơn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vật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thực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vật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đa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dạng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phong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phú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67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53" y="0"/>
            <a:ext cx="12405353" cy="69707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47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23" y="4543065"/>
            <a:ext cx="2230809" cy="20930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1947">
            <a:off x="-735626" y="4927599"/>
            <a:ext cx="583267" cy="40957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174">
            <a:off x="12295989" y="5663638"/>
            <a:ext cx="466376" cy="4366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701" y="991464"/>
            <a:ext cx="1487438" cy="13932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9" y="731606"/>
            <a:ext cx="1997731" cy="6239144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8395962" y="2087411"/>
            <a:ext cx="1354086" cy="1168595"/>
            <a:chOff x="8395962" y="2087411"/>
            <a:chExt cx="1354086" cy="1168595"/>
          </a:xfrm>
        </p:grpSpPr>
        <p:sp>
          <p:nvSpPr>
            <p:cNvPr id="18" name="圆角矩形 17"/>
            <p:cNvSpPr/>
            <p:nvPr/>
          </p:nvSpPr>
          <p:spPr>
            <a:xfrm rot="897728">
              <a:off x="8395962" y="208741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rot="854957">
              <a:off x="8552670" y="2256209"/>
              <a:ext cx="104067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 err="1" smtClean="0">
                  <a:solidFill>
                    <a:srgbClr val="FF69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Em</a:t>
              </a:r>
              <a:endParaRPr lang="zh-CN" altLang="en-US" sz="4800" dirty="0">
                <a:solidFill>
                  <a:srgbClr val="FF6900"/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026398" y="1678431"/>
            <a:ext cx="1394860" cy="1168595"/>
            <a:chOff x="3026398" y="1678431"/>
            <a:chExt cx="1394860" cy="1168595"/>
          </a:xfrm>
        </p:grpSpPr>
        <p:sp>
          <p:nvSpPr>
            <p:cNvPr id="15" name="圆角矩形 14"/>
            <p:cNvSpPr/>
            <p:nvPr/>
          </p:nvSpPr>
          <p:spPr>
            <a:xfrm rot="20821610">
              <a:off x="3067172" y="167843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0718769">
              <a:off x="3026398" y="1884762"/>
              <a:ext cx="131318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err="1">
                  <a:solidFill>
                    <a:srgbClr val="099F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Tạm</a:t>
              </a:r>
              <a:endParaRPr lang="zh-CN" altLang="en-US" sz="4800" dirty="0">
                <a:solidFill>
                  <a:srgbClr val="099F00"/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63782" y="2031260"/>
            <a:ext cx="1354086" cy="1168595"/>
            <a:chOff x="4763782" y="2031260"/>
            <a:chExt cx="1354086" cy="1168595"/>
          </a:xfrm>
        </p:grpSpPr>
        <p:sp>
          <p:nvSpPr>
            <p:cNvPr id="16" name="圆角矩形 15"/>
            <p:cNvSpPr/>
            <p:nvPr/>
          </p:nvSpPr>
          <p:spPr>
            <a:xfrm rot="897728">
              <a:off x="4763782" y="2031260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987423">
              <a:off x="4804224" y="2203500"/>
              <a:ext cx="124585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Biệt</a:t>
              </a:r>
              <a:endParaRPr lang="zh-CN" altLang="en-US" sz="4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545751" y="1967332"/>
            <a:ext cx="1354086" cy="1168595"/>
            <a:chOff x="6545751" y="1967332"/>
            <a:chExt cx="1354086" cy="1168595"/>
          </a:xfrm>
        </p:grpSpPr>
        <p:sp>
          <p:nvSpPr>
            <p:cNvPr id="17" name="圆角矩形 16"/>
            <p:cNvSpPr/>
            <p:nvPr/>
          </p:nvSpPr>
          <p:spPr>
            <a:xfrm rot="20821610">
              <a:off x="6545751" y="1967332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0892565">
              <a:off x="6655966" y="2175921"/>
              <a:ext cx="114005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err="1" smtClean="0">
                  <a:solidFill>
                    <a:srgbClr val="FF4F66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Các</a:t>
              </a:r>
              <a:endParaRPr lang="zh-CN" altLang="en-US" sz="4800" dirty="0">
                <a:solidFill>
                  <a:srgbClr val="FF4F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rot="18455707">
            <a:off x="2709943" y="1804998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 rot="20118966">
            <a:off x="4635925" y="1816637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 rot="1119809">
            <a:off x="7357675" y="1852964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 rot="20691888">
            <a:off x="9084817" y="2014730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9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85008" y="963825"/>
            <a:ext cx="7390371" cy="5439434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429456"/>
            <a:ext cx="3731017" cy="806419"/>
            <a:chOff x="994820" y="315156"/>
            <a:chExt cx="5886671" cy="806419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315156"/>
              <a:ext cx="397382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MỞ ĐẦU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975323" y="1926295"/>
            <a:ext cx="5721750" cy="27515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zh-CN" sz="2400" b="1" i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?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Điều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kiện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khí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hậu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ở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đới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nóng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đới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ôn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hòa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đới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lạnh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khác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nhau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dẫn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đến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đặc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điểm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đất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vật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,...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cũng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khác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nhau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hình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thành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đới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thiên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nhiên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.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đới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thiên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nhiên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trên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Trái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Đất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khác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nhau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như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thế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nào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?</a:t>
            </a:r>
            <a:endParaRPr lang="zh-CN" altLang="en-US" sz="2400" b="1" i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5" y="1846095"/>
            <a:ext cx="4890059" cy="333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11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511531" y="2959841"/>
            <a:ext cx="2172209" cy="575523"/>
            <a:chOff x="4758931" y="2338141"/>
            <a:chExt cx="2172209" cy="575523"/>
          </a:xfrm>
        </p:grpSpPr>
        <p:sp>
          <p:nvSpPr>
            <p:cNvPr id="23" name="Freeform 5"/>
            <p:cNvSpPr/>
            <p:nvPr/>
          </p:nvSpPr>
          <p:spPr bwMode="auto">
            <a:xfrm>
              <a:off x="4893402" y="2810532"/>
              <a:ext cx="2037738" cy="103132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758931" y="2338141"/>
              <a:ext cx="18998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Đới nóng</a:t>
              </a:r>
              <a:endParaRPr lang="zh-CN" alt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568614" y="3905866"/>
            <a:ext cx="2198038" cy="564535"/>
            <a:chOff x="4816014" y="2385641"/>
            <a:chExt cx="2198038" cy="564535"/>
          </a:xfrm>
        </p:grpSpPr>
        <p:sp>
          <p:nvSpPr>
            <p:cNvPr id="28" name="Freeform 5"/>
            <p:cNvSpPr/>
            <p:nvPr/>
          </p:nvSpPr>
          <p:spPr bwMode="auto">
            <a:xfrm>
              <a:off x="4816014" y="2810532"/>
              <a:ext cx="2198038" cy="139644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840859" y="2385641"/>
              <a:ext cx="21483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 Đới ôn hòa</a:t>
              </a:r>
              <a:endParaRPr lang="zh-CN" altLang="en-US" sz="28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3616821" y="2720975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093561" y="361585"/>
            <a:ext cx="10122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25: SỰ PHÂN BỐ CÁC ĐỚI THIÊN NHIÊN </a:t>
            </a:r>
          </a:p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TRÊN TRÁI ĐẤT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26"/>
          <p:cNvGrpSpPr/>
          <p:nvPr/>
        </p:nvGrpSpPr>
        <p:grpSpPr>
          <a:xfrm>
            <a:off x="6539085" y="5030789"/>
            <a:ext cx="2067267" cy="544894"/>
            <a:chOff x="4866634" y="2385641"/>
            <a:chExt cx="2067267" cy="544894"/>
          </a:xfrm>
        </p:grpSpPr>
        <p:sp>
          <p:nvSpPr>
            <p:cNvPr id="20" name="Freeform 5"/>
            <p:cNvSpPr/>
            <p:nvPr/>
          </p:nvSpPr>
          <p:spPr bwMode="auto">
            <a:xfrm>
              <a:off x="5019096" y="2884816"/>
              <a:ext cx="1914805" cy="45719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8"/>
            <p:cNvSpPr txBox="1"/>
            <p:nvPr/>
          </p:nvSpPr>
          <p:spPr>
            <a:xfrm>
              <a:off x="4866634" y="2385641"/>
              <a:ext cx="17988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3. Đới lạnh</a:t>
              </a:r>
              <a:endParaRPr lang="zh-CN" altLang="en-US" sz="28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12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xmlns="" id="{08A65204-02A1-4277-8436-17DC496BC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47524"/>
              </p:ext>
            </p:extLst>
          </p:nvPr>
        </p:nvGraphicFramePr>
        <p:xfrm>
          <a:off x="370699" y="2945998"/>
          <a:ext cx="3682312" cy="2385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15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7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CEBE4AF-0D04-4931-BA99-982EE45031D0}"/>
              </a:ext>
            </a:extLst>
          </p:cNvPr>
          <p:cNvSpPr txBox="1"/>
          <p:nvPr/>
        </p:nvSpPr>
        <p:spPr>
          <a:xfrm>
            <a:off x="395412" y="902376"/>
            <a:ext cx="373997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2: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lược đồ hình 2 và thông tin SGK, HS nêu đặc điểm của đới nóng qua điền phiếu học tập sau: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93">
            <a:extLst>
              <a:ext uri="{FF2B5EF4-FFF2-40B4-BE49-F238E27FC236}">
                <a16:creationId xmlns:a16="http://schemas.microsoft.com/office/drawing/2014/main" xmlns="" id="{1883BF4E-D632-49F3-879A-4835B9FF926C}"/>
              </a:ext>
            </a:extLst>
          </p:cNvPr>
          <p:cNvSpPr txBox="1"/>
          <p:nvPr/>
        </p:nvSpPr>
        <p:spPr>
          <a:xfrm>
            <a:off x="4184874" y="305886"/>
            <a:ext cx="408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THẢO LUẬN NHÓM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98BB5EA-D783-48AD-BBC2-7DB683488EB8}"/>
              </a:ext>
            </a:extLst>
          </p:cNvPr>
          <p:cNvSpPr txBox="1"/>
          <p:nvPr/>
        </p:nvSpPr>
        <p:spPr>
          <a:xfrm>
            <a:off x="4254842" y="898254"/>
            <a:ext cx="373997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4: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lược đồ hình 2 và thông tin SGK, HS nêu đặc điểm của đới ôn hòa qua điền phiếu học tập sau: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0489E33-C4E0-43DA-B937-1BAFF597F071}"/>
              </a:ext>
            </a:extLst>
          </p:cNvPr>
          <p:cNvSpPr txBox="1"/>
          <p:nvPr/>
        </p:nvSpPr>
        <p:spPr>
          <a:xfrm>
            <a:off x="8068935" y="890016"/>
            <a:ext cx="373997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5, 6: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lược đồ hình 2 và thông tin SGK, HS nêu đặc điểm của đới lạnh qua điền phiếu học tập sau: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93">
            <a:extLst>
              <a:ext uri="{FF2B5EF4-FFF2-40B4-BE49-F238E27FC236}">
                <a16:creationId xmlns:a16="http://schemas.microsoft.com/office/drawing/2014/main" xmlns="" id="{6EAE1B2A-B7D1-4F42-ADC1-42EBCE0C2730}"/>
              </a:ext>
            </a:extLst>
          </p:cNvPr>
          <p:cNvSpPr txBox="1"/>
          <p:nvPr/>
        </p:nvSpPr>
        <p:spPr>
          <a:xfrm>
            <a:off x="490199" y="2377699"/>
            <a:ext cx="3352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Phiếu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1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xmlns="" id="{8CD610BE-04DA-4601-A2A0-25043EB19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49174"/>
              </p:ext>
            </p:extLst>
          </p:nvPr>
        </p:nvGraphicFramePr>
        <p:xfrm>
          <a:off x="4188931" y="2958355"/>
          <a:ext cx="3682312" cy="2385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15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7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3" name="文本框 93">
            <a:extLst>
              <a:ext uri="{FF2B5EF4-FFF2-40B4-BE49-F238E27FC236}">
                <a16:creationId xmlns:a16="http://schemas.microsoft.com/office/drawing/2014/main" xmlns="" id="{FF9FCC18-CC9F-40E0-9D95-9D8271D1CEC8}"/>
              </a:ext>
            </a:extLst>
          </p:cNvPr>
          <p:cNvSpPr txBox="1"/>
          <p:nvPr/>
        </p:nvSpPr>
        <p:spPr>
          <a:xfrm>
            <a:off x="4308431" y="2390056"/>
            <a:ext cx="3352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Phiếu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2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xmlns="" id="{D2AA0D1B-90B7-48A8-BCD0-88C81B7B3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42404"/>
              </p:ext>
            </p:extLst>
          </p:nvPr>
        </p:nvGraphicFramePr>
        <p:xfrm>
          <a:off x="8003027" y="2925401"/>
          <a:ext cx="3682312" cy="2385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15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7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5" name="文本框 93">
            <a:extLst>
              <a:ext uri="{FF2B5EF4-FFF2-40B4-BE49-F238E27FC236}">
                <a16:creationId xmlns:a16="http://schemas.microsoft.com/office/drawing/2014/main" xmlns="" id="{03C11623-8648-4760-A1AB-3B9878D471C7}"/>
              </a:ext>
            </a:extLst>
          </p:cNvPr>
          <p:cNvSpPr txBox="1"/>
          <p:nvPr/>
        </p:nvSpPr>
        <p:spPr>
          <a:xfrm>
            <a:off x="8122527" y="2357102"/>
            <a:ext cx="3352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Phiếu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3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  <p:bldP spid="34" grpId="0" animBg="1"/>
      <p:bldP spid="35" grpId="0" animBg="1"/>
      <p:bldP spid="41" grpId="0"/>
      <p:bldP spid="43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Oval 7">
            <a:extLst>
              <a:ext uri="{FF2B5EF4-FFF2-40B4-BE49-F238E27FC236}">
                <a16:creationId xmlns:a16="http://schemas.microsoft.com/office/drawing/2014/main" xmlns="" id="{51FDF025-8DDE-4DA2-96E1-84A2310DF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029200"/>
            <a:ext cx="762000" cy="457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</a:p>
        </p:txBody>
      </p:sp>
      <p:sp>
        <p:nvSpPr>
          <p:cNvPr id="15367" name="Oval 8">
            <a:extLst>
              <a:ext uri="{FF2B5EF4-FFF2-40B4-BE49-F238E27FC236}">
                <a16:creationId xmlns:a16="http://schemas.microsoft.com/office/drawing/2014/main" xmlns="" id="{398A80F0-A382-4C3F-B8EB-CDDB3F28C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029200"/>
            <a:ext cx="685800" cy="457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</a:p>
        </p:txBody>
      </p:sp>
      <p:sp>
        <p:nvSpPr>
          <p:cNvPr id="15368" name="Oval 9">
            <a:extLst>
              <a:ext uri="{FF2B5EF4-FFF2-40B4-BE49-F238E27FC236}">
                <a16:creationId xmlns:a16="http://schemas.microsoft.com/office/drawing/2014/main" xmlns="" id="{D43168CD-B2EF-4A17-B385-18046EE94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5029200"/>
            <a:ext cx="685800" cy="457200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N3</a:t>
            </a:r>
          </a:p>
        </p:txBody>
      </p:sp>
      <p:sp>
        <p:nvSpPr>
          <p:cNvPr id="15369" name="Oval 10">
            <a:extLst>
              <a:ext uri="{FF2B5EF4-FFF2-40B4-BE49-F238E27FC236}">
                <a16:creationId xmlns:a16="http://schemas.microsoft.com/office/drawing/2014/main" xmlns="" id="{448E97C1-496B-4FCF-A851-D67B3D72E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5029200"/>
            <a:ext cx="685800" cy="457200"/>
          </a:xfrm>
          <a:prstGeom prst="ellipse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N4</a:t>
            </a:r>
          </a:p>
        </p:txBody>
      </p:sp>
      <p:sp>
        <p:nvSpPr>
          <p:cNvPr id="15370" name="TextBox 12">
            <a:extLst>
              <a:ext uri="{FF2B5EF4-FFF2-40B4-BE49-F238E27FC236}">
                <a16:creationId xmlns:a16="http://schemas.microsoft.com/office/drawing/2014/main" xmlns="" id="{A33791AB-EDEF-4D9D-A1F1-C60EB1E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1626973"/>
            <a:ext cx="8763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DI CHUYỂN</a:t>
            </a:r>
          </a:p>
          <a:p>
            <a:pPr algn="ctr"/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–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–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2329B16-C096-4A65-AC9B-9AEDAA415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331715" y="2119611"/>
            <a:ext cx="2248994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093561" y="361585"/>
            <a:ext cx="10122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25: SỰ PHÂN BỐ CÁC ĐỚI THIÊN NHIÊN </a:t>
            </a:r>
          </a:p>
          <a:p>
            <a:pPr algn="ctr"/>
            <a:r>
              <a:rPr lang="en-US" altLang="zh-CN" sz="3600" b="1" dirty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TRÊN TRÁI ĐẤT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8"/>
          <p:cNvSpPr txBox="1"/>
          <p:nvPr/>
        </p:nvSpPr>
        <p:spPr>
          <a:xfrm>
            <a:off x="4850712" y="2534721"/>
            <a:ext cx="42932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nl-NL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Em có nhận xét gì về sự phân bố các đới thiên nhiên trên Trái Đất?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4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390087"/>
              </p:ext>
            </p:extLst>
          </p:nvPr>
        </p:nvGraphicFramePr>
        <p:xfrm>
          <a:off x="383802" y="1076240"/>
          <a:ext cx="11444020" cy="5431439"/>
        </p:xfrm>
        <a:graphic>
          <a:graphicData uri="http://schemas.openxmlformats.org/drawingml/2006/table">
            <a:tbl>
              <a:tblPr firstRow="1" firstCol="1" bandRow="1"/>
              <a:tblGrid>
                <a:gridCol w="2861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610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2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nóng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ôn hòa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lạnh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Phạm vi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vi-VN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7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Khí hậu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Thực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Động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67669" y="394259"/>
            <a:ext cx="4456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So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đới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khí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hậu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en-US" sz="3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09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81" y="455486"/>
            <a:ext cx="9975272" cy="602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808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930578"/>
              </p:ext>
            </p:extLst>
          </p:nvPr>
        </p:nvGraphicFramePr>
        <p:xfrm>
          <a:off x="383801" y="1076240"/>
          <a:ext cx="6800769" cy="5431439"/>
        </p:xfrm>
        <a:graphic>
          <a:graphicData uri="http://schemas.openxmlformats.org/drawingml/2006/table">
            <a:tbl>
              <a:tblPr firstRow="1" firstCol="1" bandRow="1"/>
              <a:tblGrid>
                <a:gridCol w="19855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5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2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Đới nóng</a:t>
                      </a:r>
                      <a:endParaRPr lang="en-US" sz="24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Phạm vi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Xung quanh 2 đường chí tuyến.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7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Khí hậu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Nhiệt độ cao, chế độ mưa khác nhau tùy khu vực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Thực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dạng: rừng mưa nhiệt đới, rừng nhiệt đới gió mùa, xa van,...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5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Động vật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Phong phú, đa dạng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544" y="3351007"/>
            <a:ext cx="4903456" cy="351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544" y="0"/>
            <a:ext cx="4903456" cy="333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0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853</Words>
  <Application>Microsoft Office PowerPoint</Application>
  <PresentationFormat>Widescreen</PresentationFormat>
  <Paragraphs>159</Paragraphs>
  <Slides>19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微软雅黑</vt:lpstr>
      <vt:lpstr>宋体</vt:lpstr>
      <vt:lpstr>Arial</vt:lpstr>
      <vt:lpstr>Calibri</vt:lpstr>
      <vt:lpstr>Calibri Light</vt:lpstr>
      <vt:lpstr>Times New Roman</vt:lpstr>
      <vt:lpstr>方正少儿简体</vt:lpstr>
      <vt:lpstr>方正静蕾简体</vt:lpstr>
      <vt:lpstr>汉仪喵魂体W</vt:lpstr>
      <vt:lpstr>Office Theme</vt:lpstr>
      <vt:lpstr>包图主题2</vt:lpstr>
      <vt:lpstr>Office 主题</vt:lpstr>
      <vt:lpstr>1_包图主题2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Laptop MT</cp:lastModifiedBy>
  <cp:revision>112</cp:revision>
  <dcterms:created xsi:type="dcterms:W3CDTF">2020-11-02T15:38:20Z</dcterms:created>
  <dcterms:modified xsi:type="dcterms:W3CDTF">2024-02-21T15:58:27Z</dcterms:modified>
</cp:coreProperties>
</file>