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9"/>
  </p:notesMasterIdLst>
  <p:sldIdLst>
    <p:sldId id="295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258" r:id="rId13"/>
    <p:sldId id="259" r:id="rId14"/>
    <p:sldId id="308" r:id="rId15"/>
    <p:sldId id="309" r:id="rId16"/>
    <p:sldId id="307" r:id="rId17"/>
    <p:sldId id="264" r:id="rId18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Dosis" pitchFamily="2" charset="0"/>
      <p:regular r:id="rId25"/>
      <p:bold r:id="rId26"/>
    </p:embeddedFont>
    <p:embeddedFont>
      <p:font typeface="Dosis Light" pitchFamily="2" charset="0"/>
      <p:regular r:id="rId27"/>
      <p:bold r:id="rId28"/>
    </p:embeddedFont>
    <p:embeddedFont>
      <p:font typeface="Pontano Sans" panose="020B0604020202020204" charset="0"/>
      <p:regular r:id="rId29"/>
    </p:embeddedFont>
  </p:embeddedFontLst>
  <p:custDataLst>
    <p:tags r:id="rId3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749844-6ED7-4BD5-809E-62C95482B549}">
  <a:tblStyle styleId="{B5749844-6ED7-4BD5-809E-62C95482B54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09CB0B2-3A2D-400C-A7B7-CE5C04D2024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1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8073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9995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286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7959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357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99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1_Title + 3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359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1_Title + 3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3808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1_Title + 3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3190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1_Title + 3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7631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8362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3535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008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49676" y="4677"/>
                </a:moveTo>
                <a:lnTo>
                  <a:pt x="49731" y="5469"/>
                </a:lnTo>
                <a:lnTo>
                  <a:pt x="49749" y="6408"/>
                </a:lnTo>
                <a:lnTo>
                  <a:pt x="49786" y="7660"/>
                </a:lnTo>
                <a:lnTo>
                  <a:pt x="49786" y="9169"/>
                </a:lnTo>
                <a:lnTo>
                  <a:pt x="49731" y="10900"/>
                </a:lnTo>
                <a:lnTo>
                  <a:pt x="49694" y="11858"/>
                </a:lnTo>
                <a:lnTo>
                  <a:pt x="49639" y="12833"/>
                </a:lnTo>
                <a:lnTo>
                  <a:pt x="49584" y="13846"/>
                </a:lnTo>
                <a:lnTo>
                  <a:pt x="49492" y="14895"/>
                </a:lnTo>
                <a:lnTo>
                  <a:pt x="49381" y="15982"/>
                </a:lnTo>
                <a:lnTo>
                  <a:pt x="49252" y="17086"/>
                </a:lnTo>
                <a:lnTo>
                  <a:pt x="49087" y="18191"/>
                </a:lnTo>
                <a:lnTo>
                  <a:pt x="48921" y="19314"/>
                </a:lnTo>
                <a:lnTo>
                  <a:pt x="48700" y="20456"/>
                </a:lnTo>
                <a:lnTo>
                  <a:pt x="48479" y="21597"/>
                </a:lnTo>
                <a:lnTo>
                  <a:pt x="48203" y="22720"/>
                </a:lnTo>
                <a:lnTo>
                  <a:pt x="47908" y="23844"/>
                </a:lnTo>
                <a:lnTo>
                  <a:pt x="47577" y="24948"/>
                </a:lnTo>
                <a:lnTo>
                  <a:pt x="47209" y="26053"/>
                </a:lnTo>
                <a:lnTo>
                  <a:pt x="47006" y="26587"/>
                </a:lnTo>
                <a:lnTo>
                  <a:pt x="46804" y="27121"/>
                </a:lnTo>
                <a:lnTo>
                  <a:pt x="46583" y="27636"/>
                </a:lnTo>
                <a:lnTo>
                  <a:pt x="46362" y="28152"/>
                </a:lnTo>
                <a:lnTo>
                  <a:pt x="46122" y="28667"/>
                </a:lnTo>
                <a:lnTo>
                  <a:pt x="45883" y="29165"/>
                </a:lnTo>
                <a:lnTo>
                  <a:pt x="45625" y="29643"/>
                </a:lnTo>
                <a:lnTo>
                  <a:pt x="45349" y="30122"/>
                </a:lnTo>
                <a:lnTo>
                  <a:pt x="45073" y="30601"/>
                </a:lnTo>
                <a:lnTo>
                  <a:pt x="44778" y="31061"/>
                </a:lnTo>
                <a:lnTo>
                  <a:pt x="44484" y="31503"/>
                </a:lnTo>
                <a:lnTo>
                  <a:pt x="44171" y="31926"/>
                </a:lnTo>
                <a:lnTo>
                  <a:pt x="43839" y="32350"/>
                </a:lnTo>
                <a:lnTo>
                  <a:pt x="43508" y="32736"/>
                </a:lnTo>
                <a:lnTo>
                  <a:pt x="43158" y="33123"/>
                </a:lnTo>
                <a:lnTo>
                  <a:pt x="42827" y="33491"/>
                </a:lnTo>
                <a:lnTo>
                  <a:pt x="42458" y="33841"/>
                </a:lnTo>
                <a:lnTo>
                  <a:pt x="42109" y="34154"/>
                </a:lnTo>
                <a:lnTo>
                  <a:pt x="41740" y="34467"/>
                </a:lnTo>
                <a:lnTo>
                  <a:pt x="41372" y="34780"/>
                </a:lnTo>
                <a:lnTo>
                  <a:pt x="41004" y="35056"/>
                </a:lnTo>
                <a:lnTo>
                  <a:pt x="40617" y="35314"/>
                </a:lnTo>
                <a:lnTo>
                  <a:pt x="40231" y="35572"/>
                </a:lnTo>
                <a:lnTo>
                  <a:pt x="39844" y="35811"/>
                </a:lnTo>
                <a:lnTo>
                  <a:pt x="39457" y="36032"/>
                </a:lnTo>
                <a:lnTo>
                  <a:pt x="39052" y="36253"/>
                </a:lnTo>
                <a:lnTo>
                  <a:pt x="38666" y="36437"/>
                </a:lnTo>
                <a:lnTo>
                  <a:pt x="38261" y="36621"/>
                </a:lnTo>
                <a:lnTo>
                  <a:pt x="37874" y="36805"/>
                </a:lnTo>
                <a:lnTo>
                  <a:pt x="37469" y="36953"/>
                </a:lnTo>
                <a:lnTo>
                  <a:pt x="36659" y="37247"/>
                </a:lnTo>
                <a:lnTo>
                  <a:pt x="35867" y="37487"/>
                </a:lnTo>
                <a:lnTo>
                  <a:pt x="35057" y="37689"/>
                </a:lnTo>
                <a:lnTo>
                  <a:pt x="34265" y="37836"/>
                </a:lnTo>
                <a:lnTo>
                  <a:pt x="33492" y="37965"/>
                </a:lnTo>
                <a:lnTo>
                  <a:pt x="32719" y="38057"/>
                </a:lnTo>
                <a:lnTo>
                  <a:pt x="31964" y="38131"/>
                </a:lnTo>
                <a:lnTo>
                  <a:pt x="31227" y="38168"/>
                </a:lnTo>
                <a:lnTo>
                  <a:pt x="30528" y="38186"/>
                </a:lnTo>
                <a:lnTo>
                  <a:pt x="29846" y="38168"/>
                </a:lnTo>
                <a:lnTo>
                  <a:pt x="29202" y="38149"/>
                </a:lnTo>
                <a:lnTo>
                  <a:pt x="28576" y="38113"/>
                </a:lnTo>
                <a:lnTo>
                  <a:pt x="27987" y="38057"/>
                </a:lnTo>
                <a:lnTo>
                  <a:pt x="27453" y="37984"/>
                </a:lnTo>
                <a:lnTo>
                  <a:pt x="26956" y="37928"/>
                </a:lnTo>
                <a:lnTo>
                  <a:pt x="26090" y="37781"/>
                </a:lnTo>
                <a:lnTo>
                  <a:pt x="25446" y="37652"/>
                </a:lnTo>
                <a:lnTo>
                  <a:pt x="25041" y="37560"/>
                </a:lnTo>
                <a:lnTo>
                  <a:pt x="24912" y="37523"/>
                </a:lnTo>
                <a:lnTo>
                  <a:pt x="24838" y="37395"/>
                </a:lnTo>
                <a:lnTo>
                  <a:pt x="24636" y="37026"/>
                </a:lnTo>
                <a:lnTo>
                  <a:pt x="24323" y="36456"/>
                </a:lnTo>
                <a:lnTo>
                  <a:pt x="23955" y="35664"/>
                </a:lnTo>
                <a:lnTo>
                  <a:pt x="23752" y="35204"/>
                </a:lnTo>
                <a:lnTo>
                  <a:pt x="23550" y="34706"/>
                </a:lnTo>
                <a:lnTo>
                  <a:pt x="23347" y="34154"/>
                </a:lnTo>
                <a:lnTo>
                  <a:pt x="23126" y="33565"/>
                </a:lnTo>
                <a:lnTo>
                  <a:pt x="22924" y="32957"/>
                </a:lnTo>
                <a:lnTo>
                  <a:pt x="22739" y="32294"/>
                </a:lnTo>
                <a:lnTo>
                  <a:pt x="22555" y="31613"/>
                </a:lnTo>
                <a:lnTo>
                  <a:pt x="22390" y="30895"/>
                </a:lnTo>
                <a:lnTo>
                  <a:pt x="22242" y="30159"/>
                </a:lnTo>
                <a:lnTo>
                  <a:pt x="22113" y="29385"/>
                </a:lnTo>
                <a:lnTo>
                  <a:pt x="22021" y="28612"/>
                </a:lnTo>
                <a:lnTo>
                  <a:pt x="21966" y="27802"/>
                </a:lnTo>
                <a:lnTo>
                  <a:pt x="21929" y="26974"/>
                </a:lnTo>
                <a:lnTo>
                  <a:pt x="21948" y="26145"/>
                </a:lnTo>
                <a:lnTo>
                  <a:pt x="22003" y="25298"/>
                </a:lnTo>
                <a:lnTo>
                  <a:pt x="22040" y="24856"/>
                </a:lnTo>
                <a:lnTo>
                  <a:pt x="22095" y="24433"/>
                </a:lnTo>
                <a:lnTo>
                  <a:pt x="22169" y="23991"/>
                </a:lnTo>
                <a:lnTo>
                  <a:pt x="22242" y="23567"/>
                </a:lnTo>
                <a:lnTo>
                  <a:pt x="22334" y="23125"/>
                </a:lnTo>
                <a:lnTo>
                  <a:pt x="22445" y="22684"/>
                </a:lnTo>
                <a:lnTo>
                  <a:pt x="22574" y="22260"/>
                </a:lnTo>
                <a:lnTo>
                  <a:pt x="22703" y="21818"/>
                </a:lnTo>
                <a:lnTo>
                  <a:pt x="22850" y="21376"/>
                </a:lnTo>
                <a:lnTo>
                  <a:pt x="23034" y="20935"/>
                </a:lnTo>
                <a:lnTo>
                  <a:pt x="23218" y="20493"/>
                </a:lnTo>
                <a:lnTo>
                  <a:pt x="23421" y="20069"/>
                </a:lnTo>
                <a:lnTo>
                  <a:pt x="23623" y="19627"/>
                </a:lnTo>
                <a:lnTo>
                  <a:pt x="23863" y="19185"/>
                </a:lnTo>
                <a:lnTo>
                  <a:pt x="24120" y="18762"/>
                </a:lnTo>
                <a:lnTo>
                  <a:pt x="24397" y="18320"/>
                </a:lnTo>
                <a:lnTo>
                  <a:pt x="24691" y="17897"/>
                </a:lnTo>
                <a:lnTo>
                  <a:pt x="24986" y="17473"/>
                </a:lnTo>
                <a:lnTo>
                  <a:pt x="25317" y="17050"/>
                </a:lnTo>
                <a:lnTo>
                  <a:pt x="25667" y="16645"/>
                </a:lnTo>
                <a:lnTo>
                  <a:pt x="26035" y="16240"/>
                </a:lnTo>
                <a:lnTo>
                  <a:pt x="26403" y="15834"/>
                </a:lnTo>
                <a:lnTo>
                  <a:pt x="26790" y="15448"/>
                </a:lnTo>
                <a:lnTo>
                  <a:pt x="27177" y="15061"/>
                </a:lnTo>
                <a:lnTo>
                  <a:pt x="27600" y="14693"/>
                </a:lnTo>
                <a:lnTo>
                  <a:pt x="28024" y="14325"/>
                </a:lnTo>
                <a:lnTo>
                  <a:pt x="28447" y="13956"/>
                </a:lnTo>
                <a:lnTo>
                  <a:pt x="28889" y="13607"/>
                </a:lnTo>
                <a:lnTo>
                  <a:pt x="29349" y="13257"/>
                </a:lnTo>
                <a:lnTo>
                  <a:pt x="29810" y="12925"/>
                </a:lnTo>
                <a:lnTo>
                  <a:pt x="30767" y="12263"/>
                </a:lnTo>
                <a:lnTo>
                  <a:pt x="31743" y="11637"/>
                </a:lnTo>
                <a:lnTo>
                  <a:pt x="32737" y="11047"/>
                </a:lnTo>
                <a:lnTo>
                  <a:pt x="33750" y="10477"/>
                </a:lnTo>
                <a:lnTo>
                  <a:pt x="34781" y="9943"/>
                </a:lnTo>
                <a:lnTo>
                  <a:pt x="35812" y="9446"/>
                </a:lnTo>
                <a:lnTo>
                  <a:pt x="36843" y="8949"/>
                </a:lnTo>
                <a:lnTo>
                  <a:pt x="37874" y="8507"/>
                </a:lnTo>
                <a:lnTo>
                  <a:pt x="38905" y="8065"/>
                </a:lnTo>
                <a:lnTo>
                  <a:pt x="39899" y="7678"/>
                </a:lnTo>
                <a:lnTo>
                  <a:pt x="40893" y="7291"/>
                </a:lnTo>
                <a:lnTo>
                  <a:pt x="41851" y="6960"/>
                </a:lnTo>
                <a:lnTo>
                  <a:pt x="42771" y="6629"/>
                </a:lnTo>
                <a:lnTo>
                  <a:pt x="43674" y="6334"/>
                </a:lnTo>
                <a:lnTo>
                  <a:pt x="45331" y="5819"/>
                </a:lnTo>
                <a:lnTo>
                  <a:pt x="46785" y="5395"/>
                </a:lnTo>
                <a:lnTo>
                  <a:pt x="47982" y="5082"/>
                </a:lnTo>
                <a:lnTo>
                  <a:pt x="48903" y="4861"/>
                </a:lnTo>
                <a:lnTo>
                  <a:pt x="49676" y="4677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35802" y="2802078"/>
            <a:ext cx="1905613" cy="1255536"/>
          </a:xfrm>
          <a:custGeom>
            <a:avLst/>
            <a:gdLst/>
            <a:ahLst/>
            <a:cxnLst/>
            <a:rect l="l" t="t" r="r" b="b"/>
            <a:pathLst>
              <a:path w="19646" h="12944" extrusionOk="0">
                <a:moveTo>
                  <a:pt x="9261" y="0"/>
                </a:moveTo>
                <a:lnTo>
                  <a:pt x="8654" y="19"/>
                </a:lnTo>
                <a:lnTo>
                  <a:pt x="8065" y="37"/>
                </a:lnTo>
                <a:lnTo>
                  <a:pt x="7457" y="74"/>
                </a:lnTo>
                <a:lnTo>
                  <a:pt x="6868" y="129"/>
                </a:lnTo>
                <a:lnTo>
                  <a:pt x="6297" y="203"/>
                </a:lnTo>
                <a:lnTo>
                  <a:pt x="5174" y="350"/>
                </a:lnTo>
                <a:lnTo>
                  <a:pt x="4106" y="534"/>
                </a:lnTo>
                <a:lnTo>
                  <a:pt x="3130" y="737"/>
                </a:lnTo>
                <a:lnTo>
                  <a:pt x="2247" y="939"/>
                </a:lnTo>
                <a:lnTo>
                  <a:pt x="1492" y="1123"/>
                </a:lnTo>
                <a:lnTo>
                  <a:pt x="866" y="1289"/>
                </a:lnTo>
                <a:lnTo>
                  <a:pt x="405" y="1436"/>
                </a:lnTo>
                <a:lnTo>
                  <a:pt x="0" y="1547"/>
                </a:lnTo>
                <a:lnTo>
                  <a:pt x="203" y="1915"/>
                </a:lnTo>
                <a:lnTo>
                  <a:pt x="424" y="2357"/>
                </a:lnTo>
                <a:lnTo>
                  <a:pt x="737" y="2909"/>
                </a:lnTo>
                <a:lnTo>
                  <a:pt x="1142" y="3591"/>
                </a:lnTo>
                <a:lnTo>
                  <a:pt x="1602" y="4364"/>
                </a:lnTo>
                <a:lnTo>
                  <a:pt x="2155" y="5192"/>
                </a:lnTo>
                <a:lnTo>
                  <a:pt x="2762" y="6095"/>
                </a:lnTo>
                <a:lnTo>
                  <a:pt x="3425" y="6997"/>
                </a:lnTo>
                <a:lnTo>
                  <a:pt x="3793" y="7457"/>
                </a:lnTo>
                <a:lnTo>
                  <a:pt x="4161" y="7917"/>
                </a:lnTo>
                <a:lnTo>
                  <a:pt x="4548" y="8378"/>
                </a:lnTo>
                <a:lnTo>
                  <a:pt x="4953" y="8820"/>
                </a:lnTo>
                <a:lnTo>
                  <a:pt x="5358" y="9261"/>
                </a:lnTo>
                <a:lnTo>
                  <a:pt x="5800" y="9685"/>
                </a:lnTo>
                <a:lnTo>
                  <a:pt x="6223" y="10090"/>
                </a:lnTo>
                <a:lnTo>
                  <a:pt x="6684" y="10495"/>
                </a:lnTo>
                <a:lnTo>
                  <a:pt x="7144" y="10863"/>
                </a:lnTo>
                <a:lnTo>
                  <a:pt x="7604" y="11213"/>
                </a:lnTo>
                <a:lnTo>
                  <a:pt x="8083" y="11544"/>
                </a:lnTo>
                <a:lnTo>
                  <a:pt x="8580" y="11839"/>
                </a:lnTo>
                <a:lnTo>
                  <a:pt x="9077" y="12097"/>
                </a:lnTo>
                <a:lnTo>
                  <a:pt x="9574" y="12336"/>
                </a:lnTo>
                <a:lnTo>
                  <a:pt x="9979" y="12483"/>
                </a:lnTo>
                <a:lnTo>
                  <a:pt x="10385" y="12631"/>
                </a:lnTo>
                <a:lnTo>
                  <a:pt x="10790" y="12723"/>
                </a:lnTo>
                <a:lnTo>
                  <a:pt x="11195" y="12815"/>
                </a:lnTo>
                <a:lnTo>
                  <a:pt x="11581" y="12888"/>
                </a:lnTo>
                <a:lnTo>
                  <a:pt x="11986" y="12925"/>
                </a:lnTo>
                <a:lnTo>
                  <a:pt x="12355" y="12944"/>
                </a:lnTo>
                <a:lnTo>
                  <a:pt x="12741" y="12944"/>
                </a:lnTo>
                <a:lnTo>
                  <a:pt x="13109" y="12925"/>
                </a:lnTo>
                <a:lnTo>
                  <a:pt x="13478" y="12888"/>
                </a:lnTo>
                <a:lnTo>
                  <a:pt x="13846" y="12852"/>
                </a:lnTo>
                <a:lnTo>
                  <a:pt x="14196" y="12778"/>
                </a:lnTo>
                <a:lnTo>
                  <a:pt x="14527" y="12704"/>
                </a:lnTo>
                <a:lnTo>
                  <a:pt x="14877" y="12631"/>
                </a:lnTo>
                <a:lnTo>
                  <a:pt x="15208" y="12520"/>
                </a:lnTo>
                <a:lnTo>
                  <a:pt x="15521" y="12410"/>
                </a:lnTo>
                <a:lnTo>
                  <a:pt x="16129" y="12170"/>
                </a:lnTo>
                <a:lnTo>
                  <a:pt x="16718" y="11913"/>
                </a:lnTo>
                <a:lnTo>
                  <a:pt x="17252" y="11618"/>
                </a:lnTo>
                <a:lnTo>
                  <a:pt x="17731" y="11324"/>
                </a:lnTo>
                <a:lnTo>
                  <a:pt x="18173" y="11029"/>
                </a:lnTo>
                <a:lnTo>
                  <a:pt x="18559" y="10753"/>
                </a:lnTo>
                <a:lnTo>
                  <a:pt x="18891" y="10495"/>
                </a:lnTo>
                <a:lnTo>
                  <a:pt x="19167" y="10274"/>
                </a:lnTo>
                <a:lnTo>
                  <a:pt x="5929" y="4069"/>
                </a:lnTo>
                <a:lnTo>
                  <a:pt x="19646" y="9225"/>
                </a:lnTo>
                <a:lnTo>
                  <a:pt x="19646" y="9225"/>
                </a:lnTo>
                <a:lnTo>
                  <a:pt x="19609" y="8875"/>
                </a:lnTo>
                <a:lnTo>
                  <a:pt x="19572" y="8451"/>
                </a:lnTo>
                <a:lnTo>
                  <a:pt x="19498" y="7991"/>
                </a:lnTo>
                <a:lnTo>
                  <a:pt x="19406" y="7475"/>
                </a:lnTo>
                <a:lnTo>
                  <a:pt x="19277" y="6923"/>
                </a:lnTo>
                <a:lnTo>
                  <a:pt x="19112" y="6334"/>
                </a:lnTo>
                <a:lnTo>
                  <a:pt x="18909" y="5726"/>
                </a:lnTo>
                <a:lnTo>
                  <a:pt x="18651" y="5119"/>
                </a:lnTo>
                <a:lnTo>
                  <a:pt x="18504" y="4806"/>
                </a:lnTo>
                <a:lnTo>
                  <a:pt x="18338" y="4493"/>
                </a:lnTo>
                <a:lnTo>
                  <a:pt x="18173" y="4180"/>
                </a:lnTo>
                <a:lnTo>
                  <a:pt x="17989" y="3885"/>
                </a:lnTo>
                <a:lnTo>
                  <a:pt x="17786" y="3591"/>
                </a:lnTo>
                <a:lnTo>
                  <a:pt x="17565" y="3296"/>
                </a:lnTo>
                <a:lnTo>
                  <a:pt x="17326" y="3001"/>
                </a:lnTo>
                <a:lnTo>
                  <a:pt x="17086" y="2725"/>
                </a:lnTo>
                <a:lnTo>
                  <a:pt x="16810" y="2449"/>
                </a:lnTo>
                <a:lnTo>
                  <a:pt x="16534" y="2173"/>
                </a:lnTo>
                <a:lnTo>
                  <a:pt x="16221" y="1934"/>
                </a:lnTo>
                <a:lnTo>
                  <a:pt x="15890" y="1694"/>
                </a:lnTo>
                <a:lnTo>
                  <a:pt x="15558" y="1455"/>
                </a:lnTo>
                <a:lnTo>
                  <a:pt x="15190" y="1252"/>
                </a:lnTo>
                <a:lnTo>
                  <a:pt x="14803" y="1050"/>
                </a:lnTo>
                <a:lnTo>
                  <a:pt x="14398" y="866"/>
                </a:lnTo>
                <a:lnTo>
                  <a:pt x="13883" y="663"/>
                </a:lnTo>
                <a:lnTo>
                  <a:pt x="13349" y="497"/>
                </a:lnTo>
                <a:lnTo>
                  <a:pt x="12796" y="350"/>
                </a:lnTo>
                <a:lnTo>
                  <a:pt x="12226" y="240"/>
                </a:lnTo>
                <a:lnTo>
                  <a:pt x="11655" y="148"/>
                </a:lnTo>
                <a:lnTo>
                  <a:pt x="11066" y="74"/>
                </a:lnTo>
                <a:lnTo>
                  <a:pt x="10458" y="37"/>
                </a:lnTo>
                <a:lnTo>
                  <a:pt x="98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136091"/>
            <a:ext cx="1085984" cy="1007319"/>
          </a:xfrm>
          <a:custGeom>
            <a:avLst/>
            <a:gdLst/>
            <a:ahLst/>
            <a:cxnLst/>
            <a:rect l="l" t="t" r="r" b="b"/>
            <a:pathLst>
              <a:path w="11196" h="10385" extrusionOk="0">
                <a:moveTo>
                  <a:pt x="3812" y="1"/>
                </a:moveTo>
                <a:lnTo>
                  <a:pt x="3518" y="19"/>
                </a:lnTo>
                <a:lnTo>
                  <a:pt x="2965" y="93"/>
                </a:lnTo>
                <a:lnTo>
                  <a:pt x="2431" y="203"/>
                </a:lnTo>
                <a:lnTo>
                  <a:pt x="1916" y="351"/>
                </a:lnTo>
                <a:lnTo>
                  <a:pt x="1400" y="535"/>
                </a:lnTo>
                <a:lnTo>
                  <a:pt x="922" y="756"/>
                </a:lnTo>
                <a:lnTo>
                  <a:pt x="443" y="995"/>
                </a:lnTo>
                <a:lnTo>
                  <a:pt x="1" y="1290"/>
                </a:lnTo>
                <a:lnTo>
                  <a:pt x="1" y="10385"/>
                </a:lnTo>
                <a:lnTo>
                  <a:pt x="10404" y="10385"/>
                </a:lnTo>
                <a:lnTo>
                  <a:pt x="10569" y="10017"/>
                </a:lnTo>
                <a:lnTo>
                  <a:pt x="10735" y="9630"/>
                </a:lnTo>
                <a:lnTo>
                  <a:pt x="10882" y="9225"/>
                </a:lnTo>
                <a:lnTo>
                  <a:pt x="10993" y="8820"/>
                </a:lnTo>
                <a:lnTo>
                  <a:pt x="11085" y="8397"/>
                </a:lnTo>
                <a:lnTo>
                  <a:pt x="11140" y="7973"/>
                </a:lnTo>
                <a:lnTo>
                  <a:pt x="11177" y="7550"/>
                </a:lnTo>
                <a:lnTo>
                  <a:pt x="11195" y="7108"/>
                </a:lnTo>
                <a:lnTo>
                  <a:pt x="11177" y="6740"/>
                </a:lnTo>
                <a:lnTo>
                  <a:pt x="11158" y="6390"/>
                </a:lnTo>
                <a:lnTo>
                  <a:pt x="11122" y="6021"/>
                </a:lnTo>
                <a:lnTo>
                  <a:pt x="11048" y="5672"/>
                </a:lnTo>
                <a:lnTo>
                  <a:pt x="10974" y="5340"/>
                </a:lnTo>
                <a:lnTo>
                  <a:pt x="10882" y="4990"/>
                </a:lnTo>
                <a:lnTo>
                  <a:pt x="10772" y="4659"/>
                </a:lnTo>
                <a:lnTo>
                  <a:pt x="10643" y="4346"/>
                </a:lnTo>
                <a:lnTo>
                  <a:pt x="10496" y="4033"/>
                </a:lnTo>
                <a:lnTo>
                  <a:pt x="10330" y="3720"/>
                </a:lnTo>
                <a:lnTo>
                  <a:pt x="10164" y="3425"/>
                </a:lnTo>
                <a:lnTo>
                  <a:pt x="9980" y="3131"/>
                </a:lnTo>
                <a:lnTo>
                  <a:pt x="9778" y="2855"/>
                </a:lnTo>
                <a:lnTo>
                  <a:pt x="9575" y="2578"/>
                </a:lnTo>
                <a:lnTo>
                  <a:pt x="9354" y="2321"/>
                </a:lnTo>
                <a:lnTo>
                  <a:pt x="9115" y="2081"/>
                </a:lnTo>
                <a:lnTo>
                  <a:pt x="8875" y="1842"/>
                </a:lnTo>
                <a:lnTo>
                  <a:pt x="8618" y="1621"/>
                </a:lnTo>
                <a:lnTo>
                  <a:pt x="8341" y="1419"/>
                </a:lnTo>
                <a:lnTo>
                  <a:pt x="8065" y="1216"/>
                </a:lnTo>
                <a:lnTo>
                  <a:pt x="7771" y="1032"/>
                </a:lnTo>
                <a:lnTo>
                  <a:pt x="7476" y="866"/>
                </a:lnTo>
                <a:lnTo>
                  <a:pt x="7163" y="700"/>
                </a:lnTo>
                <a:lnTo>
                  <a:pt x="6850" y="553"/>
                </a:lnTo>
                <a:lnTo>
                  <a:pt x="6537" y="424"/>
                </a:lnTo>
                <a:lnTo>
                  <a:pt x="6206" y="314"/>
                </a:lnTo>
                <a:lnTo>
                  <a:pt x="5856" y="222"/>
                </a:lnTo>
                <a:lnTo>
                  <a:pt x="5525" y="148"/>
                </a:lnTo>
                <a:lnTo>
                  <a:pt x="5175" y="74"/>
                </a:lnTo>
                <a:lnTo>
                  <a:pt x="4806" y="38"/>
                </a:lnTo>
                <a:lnTo>
                  <a:pt x="4457" y="19"/>
                </a:lnTo>
                <a:lnTo>
                  <a:pt x="4088" y="1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1936070" cy="2500305"/>
          </a:xfrm>
          <a:custGeom>
            <a:avLst/>
            <a:gdLst/>
            <a:ahLst/>
            <a:cxnLst/>
            <a:rect l="l" t="t" r="r" b="b"/>
            <a:pathLst>
              <a:path w="19960" h="25777" extrusionOk="0">
                <a:moveTo>
                  <a:pt x="1" y="0"/>
                </a:moveTo>
                <a:lnTo>
                  <a:pt x="1" y="24727"/>
                </a:lnTo>
                <a:lnTo>
                  <a:pt x="627" y="24967"/>
                </a:lnTo>
                <a:lnTo>
                  <a:pt x="1290" y="25188"/>
                </a:lnTo>
                <a:lnTo>
                  <a:pt x="1953" y="25353"/>
                </a:lnTo>
                <a:lnTo>
                  <a:pt x="2615" y="25501"/>
                </a:lnTo>
                <a:lnTo>
                  <a:pt x="3297" y="25629"/>
                </a:lnTo>
                <a:lnTo>
                  <a:pt x="3996" y="25703"/>
                </a:lnTo>
                <a:lnTo>
                  <a:pt x="4696" y="25758"/>
                </a:lnTo>
                <a:lnTo>
                  <a:pt x="5414" y="25777"/>
                </a:lnTo>
                <a:lnTo>
                  <a:pt x="6169" y="25758"/>
                </a:lnTo>
                <a:lnTo>
                  <a:pt x="6905" y="25703"/>
                </a:lnTo>
                <a:lnTo>
                  <a:pt x="7623" y="25611"/>
                </a:lnTo>
                <a:lnTo>
                  <a:pt x="8341" y="25482"/>
                </a:lnTo>
                <a:lnTo>
                  <a:pt x="9041" y="25316"/>
                </a:lnTo>
                <a:lnTo>
                  <a:pt x="9741" y="25114"/>
                </a:lnTo>
                <a:lnTo>
                  <a:pt x="10422" y="24893"/>
                </a:lnTo>
                <a:lnTo>
                  <a:pt x="11085" y="24635"/>
                </a:lnTo>
                <a:lnTo>
                  <a:pt x="11711" y="24341"/>
                </a:lnTo>
                <a:lnTo>
                  <a:pt x="12355" y="24028"/>
                </a:lnTo>
                <a:lnTo>
                  <a:pt x="12963" y="23678"/>
                </a:lnTo>
                <a:lnTo>
                  <a:pt x="13552" y="23291"/>
                </a:lnTo>
                <a:lnTo>
                  <a:pt x="14123" y="22886"/>
                </a:lnTo>
                <a:lnTo>
                  <a:pt x="14675" y="22463"/>
                </a:lnTo>
                <a:lnTo>
                  <a:pt x="15191" y="22002"/>
                </a:lnTo>
                <a:lnTo>
                  <a:pt x="15706" y="21524"/>
                </a:lnTo>
                <a:lnTo>
                  <a:pt x="16185" y="21008"/>
                </a:lnTo>
                <a:lnTo>
                  <a:pt x="16645" y="20493"/>
                </a:lnTo>
                <a:lnTo>
                  <a:pt x="17069" y="19940"/>
                </a:lnTo>
                <a:lnTo>
                  <a:pt x="17474" y="19370"/>
                </a:lnTo>
                <a:lnTo>
                  <a:pt x="17860" y="18780"/>
                </a:lnTo>
                <a:lnTo>
                  <a:pt x="18210" y="18173"/>
                </a:lnTo>
                <a:lnTo>
                  <a:pt x="18523" y="17528"/>
                </a:lnTo>
                <a:lnTo>
                  <a:pt x="18818" y="16902"/>
                </a:lnTo>
                <a:lnTo>
                  <a:pt x="19076" y="16240"/>
                </a:lnTo>
                <a:lnTo>
                  <a:pt x="19296" y="15558"/>
                </a:lnTo>
                <a:lnTo>
                  <a:pt x="19499" y="14859"/>
                </a:lnTo>
                <a:lnTo>
                  <a:pt x="19665" y="14159"/>
                </a:lnTo>
                <a:lnTo>
                  <a:pt x="19794" y="13441"/>
                </a:lnTo>
                <a:lnTo>
                  <a:pt x="19886" y="12723"/>
                </a:lnTo>
                <a:lnTo>
                  <a:pt x="19941" y="11986"/>
                </a:lnTo>
                <a:lnTo>
                  <a:pt x="19959" y="11232"/>
                </a:lnTo>
                <a:lnTo>
                  <a:pt x="19959" y="10808"/>
                </a:lnTo>
                <a:lnTo>
                  <a:pt x="19941" y="10385"/>
                </a:lnTo>
                <a:lnTo>
                  <a:pt x="19904" y="9980"/>
                </a:lnTo>
                <a:lnTo>
                  <a:pt x="19867" y="9556"/>
                </a:lnTo>
                <a:lnTo>
                  <a:pt x="19812" y="9151"/>
                </a:lnTo>
                <a:lnTo>
                  <a:pt x="19738" y="8746"/>
                </a:lnTo>
                <a:lnTo>
                  <a:pt x="19665" y="8341"/>
                </a:lnTo>
                <a:lnTo>
                  <a:pt x="19591" y="7936"/>
                </a:lnTo>
                <a:lnTo>
                  <a:pt x="19481" y="7549"/>
                </a:lnTo>
                <a:lnTo>
                  <a:pt x="19389" y="7163"/>
                </a:lnTo>
                <a:lnTo>
                  <a:pt x="19260" y="6776"/>
                </a:lnTo>
                <a:lnTo>
                  <a:pt x="19131" y="6389"/>
                </a:lnTo>
                <a:lnTo>
                  <a:pt x="19002" y="6021"/>
                </a:lnTo>
                <a:lnTo>
                  <a:pt x="18855" y="5653"/>
                </a:lnTo>
                <a:lnTo>
                  <a:pt x="18523" y="4916"/>
                </a:lnTo>
                <a:lnTo>
                  <a:pt x="18155" y="4217"/>
                </a:lnTo>
                <a:lnTo>
                  <a:pt x="17750" y="3536"/>
                </a:lnTo>
                <a:lnTo>
                  <a:pt x="17326" y="2873"/>
                </a:lnTo>
                <a:lnTo>
                  <a:pt x="16848" y="2247"/>
                </a:lnTo>
                <a:lnTo>
                  <a:pt x="16351" y="1639"/>
                </a:lnTo>
                <a:lnTo>
                  <a:pt x="15817" y="1068"/>
                </a:lnTo>
                <a:lnTo>
                  <a:pt x="15246" y="516"/>
                </a:lnTo>
                <a:lnTo>
                  <a:pt x="14657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2221739" y="0"/>
            <a:ext cx="971624" cy="843005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680587" y="3914645"/>
            <a:ext cx="1491337" cy="1228764"/>
          </a:xfrm>
          <a:custGeom>
            <a:avLst/>
            <a:gdLst/>
            <a:ahLst/>
            <a:cxnLst/>
            <a:rect l="l" t="t" r="r" b="b"/>
            <a:pathLst>
              <a:path w="15375" h="12668" extrusionOk="0">
                <a:moveTo>
                  <a:pt x="6500" y="1"/>
                </a:moveTo>
                <a:lnTo>
                  <a:pt x="6187" y="167"/>
                </a:lnTo>
                <a:lnTo>
                  <a:pt x="5837" y="406"/>
                </a:lnTo>
                <a:lnTo>
                  <a:pt x="5377" y="719"/>
                </a:lnTo>
                <a:lnTo>
                  <a:pt x="4843" y="1105"/>
                </a:lnTo>
                <a:lnTo>
                  <a:pt x="4254" y="1603"/>
                </a:lnTo>
                <a:lnTo>
                  <a:pt x="3941" y="1879"/>
                </a:lnTo>
                <a:lnTo>
                  <a:pt x="3609" y="2173"/>
                </a:lnTo>
                <a:lnTo>
                  <a:pt x="3296" y="2486"/>
                </a:lnTo>
                <a:lnTo>
                  <a:pt x="2965" y="2818"/>
                </a:lnTo>
                <a:lnTo>
                  <a:pt x="2652" y="3186"/>
                </a:lnTo>
                <a:lnTo>
                  <a:pt x="2339" y="3573"/>
                </a:lnTo>
                <a:lnTo>
                  <a:pt x="2026" y="3978"/>
                </a:lnTo>
                <a:lnTo>
                  <a:pt x="1731" y="4401"/>
                </a:lnTo>
                <a:lnTo>
                  <a:pt x="1455" y="4843"/>
                </a:lnTo>
                <a:lnTo>
                  <a:pt x="1179" y="5303"/>
                </a:lnTo>
                <a:lnTo>
                  <a:pt x="939" y="5782"/>
                </a:lnTo>
                <a:lnTo>
                  <a:pt x="718" y="6298"/>
                </a:lnTo>
                <a:lnTo>
                  <a:pt x="516" y="6813"/>
                </a:lnTo>
                <a:lnTo>
                  <a:pt x="350" y="7365"/>
                </a:lnTo>
                <a:lnTo>
                  <a:pt x="203" y="7936"/>
                </a:lnTo>
                <a:lnTo>
                  <a:pt x="92" y="8525"/>
                </a:lnTo>
                <a:lnTo>
                  <a:pt x="19" y="9133"/>
                </a:lnTo>
                <a:lnTo>
                  <a:pt x="0" y="9759"/>
                </a:lnTo>
                <a:lnTo>
                  <a:pt x="0" y="10403"/>
                </a:lnTo>
                <a:lnTo>
                  <a:pt x="19" y="10735"/>
                </a:lnTo>
                <a:lnTo>
                  <a:pt x="56" y="11066"/>
                </a:lnTo>
                <a:lnTo>
                  <a:pt x="111" y="11471"/>
                </a:lnTo>
                <a:lnTo>
                  <a:pt x="185" y="11858"/>
                </a:lnTo>
                <a:lnTo>
                  <a:pt x="258" y="12263"/>
                </a:lnTo>
                <a:lnTo>
                  <a:pt x="369" y="12668"/>
                </a:lnTo>
                <a:lnTo>
                  <a:pt x="15209" y="12668"/>
                </a:lnTo>
                <a:lnTo>
                  <a:pt x="15264" y="12245"/>
                </a:lnTo>
                <a:lnTo>
                  <a:pt x="15319" y="11821"/>
                </a:lnTo>
                <a:lnTo>
                  <a:pt x="15337" y="11398"/>
                </a:lnTo>
                <a:lnTo>
                  <a:pt x="15356" y="10974"/>
                </a:lnTo>
                <a:lnTo>
                  <a:pt x="15374" y="10551"/>
                </a:lnTo>
                <a:lnTo>
                  <a:pt x="15356" y="10127"/>
                </a:lnTo>
                <a:lnTo>
                  <a:pt x="15337" y="9722"/>
                </a:lnTo>
                <a:lnTo>
                  <a:pt x="15301" y="9317"/>
                </a:lnTo>
                <a:lnTo>
                  <a:pt x="15245" y="8986"/>
                </a:lnTo>
                <a:lnTo>
                  <a:pt x="15209" y="8654"/>
                </a:lnTo>
                <a:lnTo>
                  <a:pt x="15061" y="8028"/>
                </a:lnTo>
                <a:lnTo>
                  <a:pt x="14896" y="7421"/>
                </a:lnTo>
                <a:lnTo>
                  <a:pt x="14675" y="6850"/>
                </a:lnTo>
                <a:lnTo>
                  <a:pt x="14435" y="6298"/>
                </a:lnTo>
                <a:lnTo>
                  <a:pt x="14177" y="5782"/>
                </a:lnTo>
                <a:lnTo>
                  <a:pt x="13883" y="5285"/>
                </a:lnTo>
                <a:lnTo>
                  <a:pt x="13570" y="4825"/>
                </a:lnTo>
                <a:lnTo>
                  <a:pt x="13238" y="4383"/>
                </a:lnTo>
                <a:lnTo>
                  <a:pt x="12889" y="3959"/>
                </a:lnTo>
                <a:lnTo>
                  <a:pt x="12520" y="3573"/>
                </a:lnTo>
                <a:lnTo>
                  <a:pt x="12152" y="3204"/>
                </a:lnTo>
                <a:lnTo>
                  <a:pt x="11766" y="2855"/>
                </a:lnTo>
                <a:lnTo>
                  <a:pt x="11379" y="2523"/>
                </a:lnTo>
                <a:lnTo>
                  <a:pt x="10992" y="2229"/>
                </a:lnTo>
                <a:lnTo>
                  <a:pt x="10587" y="1952"/>
                </a:lnTo>
                <a:lnTo>
                  <a:pt x="10201" y="1695"/>
                </a:lnTo>
                <a:lnTo>
                  <a:pt x="9814" y="1455"/>
                </a:lnTo>
                <a:lnTo>
                  <a:pt x="9427" y="1234"/>
                </a:lnTo>
                <a:lnTo>
                  <a:pt x="9059" y="1050"/>
                </a:lnTo>
                <a:lnTo>
                  <a:pt x="8378" y="700"/>
                </a:lnTo>
                <a:lnTo>
                  <a:pt x="7770" y="443"/>
                </a:lnTo>
                <a:lnTo>
                  <a:pt x="7236" y="240"/>
                </a:lnTo>
                <a:lnTo>
                  <a:pt x="6850" y="93"/>
                </a:lnTo>
                <a:lnTo>
                  <a:pt x="650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avLst/>
            <a:gdLst/>
            <a:ahLst/>
            <a:cxnLst/>
            <a:rect l="l" t="t" r="r" b="b"/>
            <a:pathLst>
              <a:path w="15908" h="27692" extrusionOk="0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sz="2600" i="1">
                <a:solidFill>
                  <a:schemeClr val="accent2"/>
                </a:solidFill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sz="2600" i="1">
                <a:solidFill>
                  <a:schemeClr val="accent2"/>
                </a:solidFill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sz="2600" i="1">
                <a:solidFill>
                  <a:schemeClr val="accent2"/>
                </a:solidFill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avLst/>
            <a:gdLst/>
            <a:ahLst/>
            <a:cxnLst/>
            <a:rect l="l" t="t" r="r" b="b"/>
            <a:pathLst>
              <a:path w="15908" h="27692" extrusionOk="0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sz="2600" i="1">
                <a:solidFill>
                  <a:schemeClr val="accent2"/>
                </a:solidFill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sz="2600" i="1">
                <a:solidFill>
                  <a:schemeClr val="accent2"/>
                </a:solidFill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sz="2600" i="1">
                <a:solidFill>
                  <a:schemeClr val="accent2"/>
                </a:solidFill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387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avLst/>
            <a:gdLst/>
            <a:ahLst/>
            <a:cxnLst/>
            <a:rect l="l" t="t" r="r" b="b"/>
            <a:pathLst>
              <a:path w="15908" h="27692" extrusionOk="0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sz="2600" i="1">
                <a:solidFill>
                  <a:schemeClr val="accent2"/>
                </a:solidFill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sz="2600" i="1">
                <a:solidFill>
                  <a:schemeClr val="accent2"/>
                </a:solidFill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sz="2600" i="1">
                <a:solidFill>
                  <a:schemeClr val="accent2"/>
                </a:solidFill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682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1_Title + 3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6595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1_Title + 3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14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1_Title + 3 column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0756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320075" y="1694182"/>
            <a:ext cx="4366800" cy="30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⊷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⊶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⊸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69" r:id="rId4"/>
    <p:sldLayoutId id="2147483664" r:id="rId5"/>
    <p:sldLayoutId id="2147483654" r:id="rId6"/>
    <p:sldLayoutId id="2147483671" r:id="rId7"/>
    <p:sldLayoutId id="2147483670" r:id="rId8"/>
    <p:sldLayoutId id="2147483668" r:id="rId9"/>
    <p:sldLayoutId id="2147483667" r:id="rId10"/>
    <p:sldLayoutId id="2147483666" r:id="rId11"/>
    <p:sldLayoutId id="2147483663" r:id="rId12"/>
    <p:sldLayoutId id="2147483662" r:id="rId13"/>
    <p:sldLayoutId id="2147483657" r:id="rId14"/>
    <p:sldLayoutId id="2147483672" r:id="rId15"/>
    <p:sldLayoutId id="2147483665" r:id="rId16"/>
    <p:sldLayoutId id="2147483661" r:id="rId1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ctrTitle"/>
          </p:nvPr>
        </p:nvSpPr>
        <p:spPr>
          <a:xfrm>
            <a:off x="4833460" y="1991850"/>
            <a:ext cx="4447309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Bài 26: </a:t>
            </a: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yếu tố ảnh hưởng đến hô hấp tế bào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oogle Shape;894;p49"/>
          <p:cNvGrpSpPr/>
          <p:nvPr/>
        </p:nvGrpSpPr>
        <p:grpSpPr>
          <a:xfrm>
            <a:off x="5088893" y="4508438"/>
            <a:ext cx="269526" cy="425712"/>
            <a:chOff x="1979475" y="4289300"/>
            <a:chExt cx="322400" cy="509225"/>
          </a:xfrm>
        </p:grpSpPr>
        <p:sp>
          <p:nvSpPr>
            <p:cNvPr id="5" name="Google Shape;895;p4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96;p4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97;p4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898;p49"/>
          <p:cNvGrpSpPr/>
          <p:nvPr/>
        </p:nvGrpSpPr>
        <p:grpSpPr>
          <a:xfrm>
            <a:off x="5628427" y="4514040"/>
            <a:ext cx="318014" cy="414510"/>
            <a:chOff x="2624850" y="4296000"/>
            <a:chExt cx="380400" cy="495825"/>
          </a:xfrm>
        </p:grpSpPr>
        <p:sp>
          <p:nvSpPr>
            <p:cNvPr id="9" name="Google Shape;899;p49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00;p49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01;p49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894;p49"/>
          <p:cNvGrpSpPr/>
          <p:nvPr/>
        </p:nvGrpSpPr>
        <p:grpSpPr>
          <a:xfrm>
            <a:off x="6122022" y="4530885"/>
            <a:ext cx="269526" cy="425712"/>
            <a:chOff x="1979475" y="4289300"/>
            <a:chExt cx="322400" cy="509225"/>
          </a:xfrm>
        </p:grpSpPr>
        <p:sp>
          <p:nvSpPr>
            <p:cNvPr id="13" name="Google Shape;895;p4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96;p4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97;p4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898;p49"/>
          <p:cNvGrpSpPr/>
          <p:nvPr/>
        </p:nvGrpSpPr>
        <p:grpSpPr>
          <a:xfrm>
            <a:off x="6661556" y="4536487"/>
            <a:ext cx="318014" cy="414510"/>
            <a:chOff x="2624850" y="4296000"/>
            <a:chExt cx="380400" cy="495825"/>
          </a:xfrm>
        </p:grpSpPr>
        <p:sp>
          <p:nvSpPr>
            <p:cNvPr id="17" name="Google Shape;899;p49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00;p49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01;p49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894;p49"/>
          <p:cNvGrpSpPr/>
          <p:nvPr/>
        </p:nvGrpSpPr>
        <p:grpSpPr>
          <a:xfrm>
            <a:off x="7206690" y="4559998"/>
            <a:ext cx="269526" cy="425712"/>
            <a:chOff x="1979475" y="4289300"/>
            <a:chExt cx="322400" cy="509225"/>
          </a:xfrm>
        </p:grpSpPr>
        <p:sp>
          <p:nvSpPr>
            <p:cNvPr id="21" name="Google Shape;895;p4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96;p4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97;p4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898;p49"/>
          <p:cNvGrpSpPr/>
          <p:nvPr/>
        </p:nvGrpSpPr>
        <p:grpSpPr>
          <a:xfrm>
            <a:off x="7746224" y="4565600"/>
            <a:ext cx="318014" cy="414510"/>
            <a:chOff x="2624850" y="4296000"/>
            <a:chExt cx="380400" cy="495825"/>
          </a:xfrm>
        </p:grpSpPr>
        <p:sp>
          <p:nvSpPr>
            <p:cNvPr id="25" name="Google Shape;899;p49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00;p49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01;p49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078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9720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436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75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656302" y="-137564"/>
            <a:ext cx="3859200" cy="819900"/>
          </a:xfrm>
        </p:spPr>
        <p:txBody>
          <a:bodyPr/>
          <a:lstStyle/>
          <a:p>
            <a:pPr marL="63500" indent="0">
              <a:buNone/>
            </a:pPr>
            <a:r>
              <a:rPr lang="en-US" sz="3600" i="0" dirty="0"/>
              <a:t>4. </a:t>
            </a:r>
            <a:r>
              <a:rPr lang="en-US" sz="3600" i="0" dirty="0" err="1"/>
              <a:t>Nhiệt</a:t>
            </a:r>
            <a:r>
              <a:rPr lang="en-US" sz="3600" i="0" dirty="0"/>
              <a:t> </a:t>
            </a:r>
            <a:r>
              <a:rPr lang="en-US" sz="3600" i="0" dirty="0" err="1"/>
              <a:t>độ</a:t>
            </a:r>
            <a:endParaRPr lang="en-US" sz="3600" i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73" y="631760"/>
            <a:ext cx="4350318" cy="34220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691" y="557646"/>
            <a:ext cx="4343446" cy="38688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5618" y="4612857"/>
            <a:ext cx="6792244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sốt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thở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tăng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 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08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ctrTitle"/>
          </p:nvPr>
        </p:nvSpPr>
        <p:spPr>
          <a:xfrm>
            <a:off x="4998028" y="1964350"/>
            <a:ext cx="4052454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Vận</a:t>
            </a:r>
            <a:r>
              <a:rPr lang="en-US" b="1" dirty="0"/>
              <a:t> </a:t>
            </a:r>
            <a:r>
              <a:rPr lang="en-US" b="1" dirty="0" err="1"/>
              <a:t>dụng</a:t>
            </a:r>
            <a:r>
              <a:rPr lang="en-US" b="1" dirty="0"/>
              <a:t> </a:t>
            </a:r>
            <a:r>
              <a:rPr lang="en-US" b="1" dirty="0" err="1"/>
              <a:t>hiểu</a:t>
            </a:r>
            <a:r>
              <a:rPr lang="en-US" b="1" dirty="0"/>
              <a:t> </a:t>
            </a:r>
            <a:r>
              <a:rPr lang="en-US" b="1" dirty="0" err="1"/>
              <a:t>biết</a:t>
            </a:r>
            <a:r>
              <a:rPr lang="en-US" b="1" dirty="0"/>
              <a:t> </a:t>
            </a:r>
            <a:r>
              <a:rPr lang="en-US" b="1" dirty="0" err="1"/>
              <a:t>về</a:t>
            </a:r>
            <a:r>
              <a:rPr lang="en-US" b="1" dirty="0"/>
              <a:t> </a:t>
            </a:r>
            <a:r>
              <a:rPr lang="en-US" b="1" dirty="0" err="1"/>
              <a:t>hô</a:t>
            </a:r>
            <a:r>
              <a:rPr lang="en-US" b="1" dirty="0"/>
              <a:t> </a:t>
            </a:r>
            <a:r>
              <a:rPr lang="en-US" b="1" dirty="0" err="1"/>
              <a:t>hấp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tiễn</a:t>
            </a:r>
            <a:endParaRPr b="1" dirty="0"/>
          </a:p>
        </p:txBody>
      </p:sp>
      <p:pic>
        <p:nvPicPr>
          <p:cNvPr id="126" name="Google Shape;126;p16"/>
          <p:cNvPicPr preferRelativeResize="0"/>
          <p:nvPr/>
        </p:nvPicPr>
        <p:blipFill rotWithShape="1">
          <a:blip r:embed="rId3">
            <a:alphaModFix/>
          </a:blip>
          <a:srcRect l="8436" r="8444"/>
          <a:stretch/>
        </p:blipFill>
        <p:spPr>
          <a:xfrm>
            <a:off x="2125100" y="448629"/>
            <a:ext cx="2708355" cy="3258307"/>
          </a:xfrm>
          <a:custGeom>
            <a:avLst/>
            <a:gdLst/>
            <a:ahLst/>
            <a:cxnLst/>
            <a:rect l="l" t="t" r="r" b="b"/>
            <a:pathLst>
              <a:path w="18313" h="19923" extrusionOk="0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34" name="Google Shape;134;p17"/>
          <p:cNvSpPr/>
          <p:nvPr/>
        </p:nvSpPr>
        <p:spPr>
          <a:xfrm rot="1553879">
            <a:off x="6337783" y="3906779"/>
            <a:ext cx="1651751" cy="1002497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7"/>
          <p:cNvSpPr/>
          <p:nvPr/>
        </p:nvSpPr>
        <p:spPr>
          <a:xfrm rot="-7428817">
            <a:off x="7606849" y="3029768"/>
            <a:ext cx="640974" cy="998333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0" y="136048"/>
            <a:ext cx="9279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1.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Hô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hấp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tế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bào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và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vấn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đề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bảo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quản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nông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</a:schemeClr>
                </a:solidFill>
              </a:rPr>
              <a:t>sản</a:t>
            </a:r>
            <a:endParaRPr lang="en-US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48" y="924548"/>
            <a:ext cx="4255534" cy="3148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346" y="924548"/>
            <a:ext cx="4509654" cy="3148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917" y="4072995"/>
            <a:ext cx="65504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?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Nên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điều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chỉnh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yêu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tố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như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thế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nào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để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bảo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quản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nông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sản</a:t>
            </a:r>
            <a:r>
              <a:rPr lang="en-US" sz="2400" b="1" dirty="0">
                <a:solidFill>
                  <a:schemeClr val="bg1"/>
                </a:solidFill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451117"/>
              </p:ext>
            </p:extLst>
          </p:nvPr>
        </p:nvGraphicFramePr>
        <p:xfrm>
          <a:off x="350559" y="1008372"/>
          <a:ext cx="8396747" cy="2607516"/>
        </p:xfrm>
        <a:graphic>
          <a:graphicData uri="http://schemas.openxmlformats.org/drawingml/2006/table">
            <a:tbl>
              <a:tblPr firstRow="1" firstCol="1" bandRow="1"/>
              <a:tblGrid>
                <a:gridCol w="2491181">
                  <a:extLst>
                    <a:ext uri="{9D8B030D-6E8A-4147-A177-3AD203B41FA5}">
                      <a16:colId xmlns:a16="http://schemas.microsoft.com/office/drawing/2014/main" val="1178417360"/>
                    </a:ext>
                  </a:extLst>
                </a:gridCol>
                <a:gridCol w="2486555">
                  <a:extLst>
                    <a:ext uri="{9D8B030D-6E8A-4147-A177-3AD203B41FA5}">
                      <a16:colId xmlns:a16="http://schemas.microsoft.com/office/drawing/2014/main" val="2194557304"/>
                    </a:ext>
                  </a:extLst>
                </a:gridCol>
                <a:gridCol w="3419011">
                  <a:extLst>
                    <a:ext uri="{9D8B030D-6E8A-4147-A177-3AD203B41FA5}">
                      <a16:colId xmlns:a16="http://schemas.microsoft.com/office/drawing/2014/main" val="3478294088"/>
                    </a:ext>
                  </a:extLst>
                </a:gridCol>
              </a:tblGrid>
              <a:tr h="511836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DE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bảo quản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DE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 do chọn biện pháp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114380"/>
                  </a:ext>
                </a:extLst>
              </a:tr>
              <a:tr h="506857">
                <a:tc>
                  <a:txBody>
                    <a:bodyPr/>
                    <a:lstStyle/>
                    <a:p>
                      <a:pPr indent="254000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Rau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526524"/>
                  </a:ext>
                </a:extLst>
              </a:tr>
              <a:tr h="515818">
                <a:tc>
                  <a:txBody>
                    <a:bodyPr/>
                    <a:lstStyle/>
                    <a:p>
                      <a:pPr indent="254000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Củ, quả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471124"/>
                  </a:ext>
                </a:extLst>
              </a:tr>
              <a:tr h="515818">
                <a:tc>
                  <a:txBody>
                    <a:bodyPr/>
                    <a:lstStyle/>
                    <a:p>
                      <a:pPr indent="254000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598811"/>
                  </a:ext>
                </a:extLst>
              </a:tr>
            </a:tbl>
          </a:graphicData>
        </a:graphic>
      </p:graphicFrame>
      <p:sp>
        <p:nvSpPr>
          <p:cNvPr id="5" name="Google Shape;182;p22"/>
          <p:cNvSpPr txBox="1">
            <a:spLocks/>
          </p:cNvSpPr>
          <p:nvPr/>
        </p:nvSpPr>
        <p:spPr>
          <a:xfrm>
            <a:off x="963288" y="0"/>
            <a:ext cx="7993899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</a:rPr>
              <a:t>2. </a:t>
            </a:r>
            <a:r>
              <a:rPr lang="en-US" sz="2400" b="1" dirty="0" err="1">
                <a:solidFill>
                  <a:schemeClr val="bg1"/>
                </a:solidFill>
              </a:rPr>
              <a:t>Các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biện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pháp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bảo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quản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nông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sản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hoạch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77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59823"/>
              </p:ext>
            </p:extLst>
          </p:nvPr>
        </p:nvGraphicFramePr>
        <p:xfrm>
          <a:off x="350559" y="1008372"/>
          <a:ext cx="8396747" cy="2998232"/>
        </p:xfrm>
        <a:graphic>
          <a:graphicData uri="http://schemas.openxmlformats.org/drawingml/2006/table">
            <a:tbl>
              <a:tblPr firstRow="1" firstCol="1" bandRow="1"/>
              <a:tblGrid>
                <a:gridCol w="2491181">
                  <a:extLst>
                    <a:ext uri="{9D8B030D-6E8A-4147-A177-3AD203B41FA5}">
                      <a16:colId xmlns:a16="http://schemas.microsoft.com/office/drawing/2014/main" val="1178417360"/>
                    </a:ext>
                  </a:extLst>
                </a:gridCol>
                <a:gridCol w="2486555">
                  <a:extLst>
                    <a:ext uri="{9D8B030D-6E8A-4147-A177-3AD203B41FA5}">
                      <a16:colId xmlns:a16="http://schemas.microsoft.com/office/drawing/2014/main" val="2194557304"/>
                    </a:ext>
                  </a:extLst>
                </a:gridCol>
                <a:gridCol w="3419011">
                  <a:extLst>
                    <a:ext uri="{9D8B030D-6E8A-4147-A177-3AD203B41FA5}">
                      <a16:colId xmlns:a16="http://schemas.microsoft.com/office/drawing/2014/main" val="3478294088"/>
                    </a:ext>
                  </a:extLst>
                </a:gridCol>
              </a:tblGrid>
              <a:tr h="511836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DE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bảo quản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DE"/>
                    </a:solidFill>
                  </a:tcPr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Lí do chọn biện pháp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114380"/>
                  </a:ext>
                </a:extLst>
              </a:tr>
              <a:tr h="506857">
                <a:tc>
                  <a:txBody>
                    <a:bodyPr/>
                    <a:lstStyle/>
                    <a:p>
                      <a:pPr indent="254000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Rau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Đ</a:t>
                      </a:r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ể</a:t>
                      </a: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trong túi </a:t>
                      </a:r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nylon </a:t>
                      </a: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kín hoặc đục lỗ, bảo quản trong ngàn mát tủ lạnh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Giảm sự mất nước và hạn chế quá trình hô hấp tế bào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526524"/>
                  </a:ext>
                </a:extLst>
              </a:tr>
              <a:tr h="515818">
                <a:tc>
                  <a:txBody>
                    <a:bodyPr/>
                    <a:lstStyle/>
                    <a:p>
                      <a:pPr indent="254000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Củ, quả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Để nơi khô ráo, thoáng khí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Bảo quản nơi khô ráo để tránh hiện tượng mọc mầm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471124"/>
                  </a:ext>
                </a:extLst>
              </a:tr>
              <a:tr h="515818">
                <a:tc>
                  <a:txBody>
                    <a:bodyPr/>
                    <a:lstStyle/>
                    <a:p>
                      <a:pPr indent="254000">
                        <a:lnSpc>
                          <a:spcPct val="132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Phơi khô hoặc sấy khô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Giảm lượng nước trong hạt nhằm hạn chế quá trình hô hấp tế bào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1" marR="4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598811"/>
                  </a:ext>
                </a:extLst>
              </a:tr>
            </a:tbl>
          </a:graphicData>
        </a:graphic>
      </p:graphicFrame>
      <p:sp>
        <p:nvSpPr>
          <p:cNvPr id="5" name="Google Shape;182;p22"/>
          <p:cNvSpPr txBox="1">
            <a:spLocks/>
          </p:cNvSpPr>
          <p:nvPr/>
        </p:nvSpPr>
        <p:spPr>
          <a:xfrm>
            <a:off x="963288" y="0"/>
            <a:ext cx="7993899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solidFill>
                  <a:schemeClr val="bg1"/>
                </a:solidFill>
              </a:rPr>
              <a:t>2. </a:t>
            </a:r>
            <a:r>
              <a:rPr lang="en-US" sz="2400" b="1" dirty="0" err="1">
                <a:solidFill>
                  <a:schemeClr val="bg1"/>
                </a:solidFill>
              </a:rPr>
              <a:t>Các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biện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pháp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bảo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quản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nông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sản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hoạch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23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1787238" y="489648"/>
            <a:ext cx="7439889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2. Các biện pháp bảo quản nông sản sau thu hoạch</a:t>
            </a:r>
            <a:endParaRPr b="1" dirty="0"/>
          </a:p>
        </p:txBody>
      </p:sp>
      <p:sp>
        <p:nvSpPr>
          <p:cNvPr id="186" name="Google Shape;186;p2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l="28120" r="28120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59" y="1272398"/>
            <a:ext cx="4138314" cy="36438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23" y="1272397"/>
            <a:ext cx="4103686" cy="36438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60" y="1267886"/>
            <a:ext cx="4138314" cy="36483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22" y="1267886"/>
            <a:ext cx="4103687" cy="364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0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2. Các biện pháp bảo quản nông sản sau thu hoạch</a:t>
            </a:r>
            <a:endParaRPr b="1" dirty="0"/>
          </a:p>
        </p:txBody>
      </p:sp>
      <p:sp>
        <p:nvSpPr>
          <p:cNvPr id="183" name="Google Shape;183;p22"/>
          <p:cNvSpPr txBox="1">
            <a:spLocks noGrp="1"/>
          </p:cNvSpPr>
          <p:nvPr>
            <p:ph type="body" idx="1"/>
          </p:nvPr>
        </p:nvSpPr>
        <p:spPr>
          <a:xfrm>
            <a:off x="3925908" y="1455057"/>
            <a:ext cx="4075091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 err="1"/>
              <a:t>Bảo</a:t>
            </a:r>
            <a:r>
              <a:rPr lang="en-US" sz="1800" b="1" dirty="0"/>
              <a:t> </a:t>
            </a:r>
            <a:r>
              <a:rPr lang="en-US" sz="1800" b="1" dirty="0" err="1"/>
              <a:t>quản</a:t>
            </a:r>
            <a:r>
              <a:rPr lang="en-US" sz="1800" b="1" dirty="0"/>
              <a:t> </a:t>
            </a:r>
            <a:r>
              <a:rPr lang="en-US" sz="1800" b="1" dirty="0" err="1"/>
              <a:t>khô</a:t>
            </a:r>
            <a:endParaRPr sz="18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- Bảo quản các loại hạt bằng phương pháp phơi hoặc sấy khô</a:t>
            </a:r>
            <a:endParaRPr sz="1600" dirty="0"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2"/>
          </p:nvPr>
        </p:nvSpPr>
        <p:spPr>
          <a:xfrm>
            <a:off x="3925908" y="2500747"/>
            <a:ext cx="4016591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 err="1"/>
              <a:t>Bảo</a:t>
            </a:r>
            <a:r>
              <a:rPr lang="en-US" sz="1800" b="1" dirty="0"/>
              <a:t> </a:t>
            </a:r>
            <a:r>
              <a:rPr lang="en-US" sz="1800" b="1" dirty="0" err="1"/>
              <a:t>quản</a:t>
            </a:r>
            <a:r>
              <a:rPr lang="en-US" sz="1800" b="1" dirty="0"/>
              <a:t> </a:t>
            </a:r>
            <a:r>
              <a:rPr lang="en-US" sz="1800" b="1" dirty="0" err="1"/>
              <a:t>lạnh</a:t>
            </a:r>
            <a:endParaRPr sz="18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- Bảo quản thực phẩm, rau, quả ở nhiệt độ thấp trong tủ lạnh hoặc kho lạnh</a:t>
            </a:r>
            <a:endParaRPr sz="1600" dirty="0"/>
          </a:p>
        </p:txBody>
      </p:sp>
      <p:sp>
        <p:nvSpPr>
          <p:cNvPr id="185" name="Google Shape;185;p22"/>
          <p:cNvSpPr txBox="1">
            <a:spLocks noGrp="1"/>
          </p:cNvSpPr>
          <p:nvPr>
            <p:ph type="body" idx="3"/>
          </p:nvPr>
        </p:nvSpPr>
        <p:spPr>
          <a:xfrm>
            <a:off x="3925908" y="3417369"/>
            <a:ext cx="5498645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 err="1"/>
              <a:t>Bảo</a:t>
            </a:r>
            <a:r>
              <a:rPr lang="en-US" sz="1800" b="1" dirty="0"/>
              <a:t> </a:t>
            </a:r>
            <a:r>
              <a:rPr lang="en-US" sz="1800" b="1" dirty="0" err="1"/>
              <a:t>quản</a:t>
            </a:r>
            <a:r>
              <a:rPr lang="en-US" sz="1800" b="1" dirty="0"/>
              <a:t> </a:t>
            </a:r>
            <a:r>
              <a:rPr lang="en-US" sz="1800" b="1" dirty="0" err="1"/>
              <a:t>trong</a:t>
            </a:r>
            <a:r>
              <a:rPr lang="en-US" sz="1800" b="1" dirty="0"/>
              <a:t> </a:t>
            </a:r>
            <a:r>
              <a:rPr lang="en-US" sz="1800" b="1" dirty="0" err="1"/>
              <a:t>điều</a:t>
            </a:r>
            <a:r>
              <a:rPr lang="en-US" sz="1800" b="1" dirty="0"/>
              <a:t> </a:t>
            </a:r>
            <a:r>
              <a:rPr lang="en-US" sz="1800" b="1" dirty="0" err="1"/>
              <a:t>kiện</a:t>
            </a:r>
            <a:r>
              <a:rPr lang="en-US" sz="1800" b="1" dirty="0"/>
              <a:t> </a:t>
            </a:r>
            <a:r>
              <a:rPr lang="en-US" sz="1800" b="1" dirty="0" err="1"/>
              <a:t>nồng</a:t>
            </a:r>
            <a:r>
              <a:rPr lang="en-US" sz="1800" b="1" dirty="0"/>
              <a:t> </a:t>
            </a:r>
            <a:r>
              <a:rPr lang="en-US" sz="1800" b="1" dirty="0" err="1"/>
              <a:t>độ</a:t>
            </a:r>
            <a:r>
              <a:rPr lang="en-US" sz="1800" b="1" dirty="0"/>
              <a:t> </a:t>
            </a:r>
            <a:r>
              <a:rPr lang="en-US" sz="1800" b="1" dirty="0" err="1"/>
              <a:t>không</a:t>
            </a:r>
            <a:r>
              <a:rPr lang="en-US" sz="1800" b="1" dirty="0"/>
              <a:t> </a:t>
            </a:r>
            <a:r>
              <a:rPr lang="en-US" sz="1800" b="1" dirty="0" err="1"/>
              <a:t>khí</a:t>
            </a:r>
            <a:r>
              <a:rPr lang="en-US" sz="1800" b="1" dirty="0"/>
              <a:t> carbon dioxide </a:t>
            </a:r>
            <a:r>
              <a:rPr lang="en-US" sz="1800" b="1" dirty="0" err="1"/>
              <a:t>cao</a:t>
            </a:r>
            <a:endParaRPr lang="en-US" sz="18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dirty="0"/>
              <a:t>- </a:t>
            </a:r>
            <a:r>
              <a:rPr lang="en-US" sz="1600" dirty="0" err="1"/>
              <a:t>Hiện</a:t>
            </a:r>
            <a:r>
              <a:rPr lang="en-US" sz="1600" dirty="0"/>
              <a:t> </a:t>
            </a:r>
            <a:r>
              <a:rPr lang="en-US" sz="1600" dirty="0" err="1"/>
              <a:t>đại</a:t>
            </a:r>
            <a:r>
              <a:rPr lang="en-US" sz="1600" dirty="0"/>
              <a:t>, </a:t>
            </a:r>
            <a:r>
              <a:rPr lang="en-US" sz="1600" dirty="0" err="1"/>
              <a:t>hiệu</a:t>
            </a:r>
            <a:r>
              <a:rPr lang="en-US" sz="1600" dirty="0"/>
              <a:t> </a:t>
            </a:r>
            <a:r>
              <a:rPr lang="en-US" sz="1600" dirty="0" err="1"/>
              <a:t>quả</a:t>
            </a:r>
            <a:endParaRPr sz="16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dirty="0"/>
              <a:t>- </a:t>
            </a:r>
            <a:r>
              <a:rPr lang="en-US" sz="1600" dirty="0" err="1"/>
              <a:t>Sử</a:t>
            </a:r>
            <a:r>
              <a:rPr lang="en-US" sz="1600" dirty="0"/>
              <a:t> </a:t>
            </a:r>
            <a:r>
              <a:rPr lang="en-US" sz="1600" dirty="0" err="1"/>
              <a:t>dụng</a:t>
            </a:r>
            <a:r>
              <a:rPr lang="en-US" sz="1600" dirty="0"/>
              <a:t> </a:t>
            </a:r>
            <a:r>
              <a:rPr lang="en-US" sz="1600" dirty="0" err="1"/>
              <a:t>kho</a:t>
            </a:r>
            <a:r>
              <a:rPr lang="en-US" sz="1600" dirty="0"/>
              <a:t> </a:t>
            </a:r>
            <a:r>
              <a:rPr lang="en-US" sz="1600" dirty="0" err="1"/>
              <a:t>kín</a:t>
            </a:r>
            <a:r>
              <a:rPr lang="en-US" sz="1600" dirty="0"/>
              <a:t>, </a:t>
            </a:r>
            <a:r>
              <a:rPr lang="en-US" sz="1600" dirty="0" err="1"/>
              <a:t>quy</a:t>
            </a:r>
            <a:r>
              <a:rPr lang="en-US" sz="1600" dirty="0"/>
              <a:t> </a:t>
            </a:r>
            <a:r>
              <a:rPr lang="en-US" sz="1600" dirty="0" err="1"/>
              <a:t>mô</a:t>
            </a:r>
            <a:r>
              <a:rPr lang="en-US" sz="1600" dirty="0"/>
              <a:t> </a:t>
            </a:r>
            <a:r>
              <a:rPr lang="en-US" sz="1600" dirty="0" err="1"/>
              <a:t>lớn</a:t>
            </a:r>
            <a:endParaRPr sz="1600" dirty="0"/>
          </a:p>
        </p:txBody>
      </p:sp>
      <p:sp>
        <p:nvSpPr>
          <p:cNvPr id="186" name="Google Shape;186;p2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l="28120" r="28120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/>
      <p:bldP spid="183" grpId="0" build="p"/>
      <p:bldP spid="184" grpId="0" build="p"/>
      <p:bldP spid="18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34" name="Google Shape;134;p17"/>
          <p:cNvSpPr/>
          <p:nvPr/>
        </p:nvSpPr>
        <p:spPr>
          <a:xfrm rot="1553879">
            <a:off x="6337783" y="3906779"/>
            <a:ext cx="1651751" cy="1002497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7"/>
          <p:cNvSpPr/>
          <p:nvPr/>
        </p:nvSpPr>
        <p:spPr>
          <a:xfrm rot="-7428817">
            <a:off x="7606849" y="3029768"/>
            <a:ext cx="640974" cy="998333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00918" y="172061"/>
            <a:ext cx="8743082" cy="1077218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Nguyên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nhân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dẫn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đến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tượng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rau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bị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hỏng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? 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44" y="1387526"/>
            <a:ext cx="4476750" cy="3362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40" y="1387526"/>
            <a:ext cx="4220587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0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76209" y="144154"/>
            <a:ext cx="8953491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40385" algn="l"/>
                <a:tab pos="630555" algn="l"/>
              </a:tabLst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giữ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hạt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thóc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9" y="1500920"/>
            <a:ext cx="4142500" cy="31542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984" y="1500920"/>
            <a:ext cx="4296816" cy="315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91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313687" y="186598"/>
            <a:ext cx="4520046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Thí</a:t>
            </a:r>
            <a:r>
              <a:rPr lang="en-US" sz="2400" b="1" dirty="0"/>
              <a:t> </a:t>
            </a:r>
            <a:r>
              <a:rPr lang="en-US" sz="2400" b="1" dirty="0" err="1"/>
              <a:t>nghiệm</a:t>
            </a:r>
            <a:r>
              <a:rPr lang="en-US" sz="2400" b="1" dirty="0"/>
              <a:t> </a:t>
            </a:r>
            <a:r>
              <a:rPr lang="en-US" sz="2400" b="1" dirty="0" err="1"/>
              <a:t>hạt</a:t>
            </a:r>
            <a:r>
              <a:rPr lang="en-US" sz="2400" b="1" dirty="0"/>
              <a:t> </a:t>
            </a:r>
            <a:r>
              <a:rPr lang="en-US" sz="2400" b="1" dirty="0" err="1"/>
              <a:t>đậu</a:t>
            </a:r>
            <a:r>
              <a:rPr lang="en-US" sz="2400" b="1" dirty="0"/>
              <a:t> </a:t>
            </a:r>
            <a:r>
              <a:rPr lang="en-US" sz="2400" b="1" dirty="0" err="1"/>
              <a:t>nảy</a:t>
            </a:r>
            <a:r>
              <a:rPr lang="en-US" sz="2400" b="1" dirty="0"/>
              <a:t> </a:t>
            </a:r>
            <a:r>
              <a:rPr lang="en-US" sz="2400" b="1" dirty="0" err="1"/>
              <a:t>mầm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09" y="724363"/>
            <a:ext cx="7020782" cy="42994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669" y="812411"/>
            <a:ext cx="2484373" cy="2718084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6887216" y="692781"/>
            <a:ext cx="2138450" cy="11272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</a:p>
        </p:txBody>
      </p:sp>
      <p:grpSp>
        <p:nvGrpSpPr>
          <p:cNvPr id="7" name="Google Shape;894;p49"/>
          <p:cNvGrpSpPr/>
          <p:nvPr/>
        </p:nvGrpSpPr>
        <p:grpSpPr>
          <a:xfrm>
            <a:off x="2574293" y="147439"/>
            <a:ext cx="269526" cy="425712"/>
            <a:chOff x="1979475" y="4289300"/>
            <a:chExt cx="322400" cy="509225"/>
          </a:xfrm>
        </p:grpSpPr>
        <p:sp>
          <p:nvSpPr>
            <p:cNvPr id="8" name="Google Shape;895;p4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96;p4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97;p4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894;p49"/>
          <p:cNvGrpSpPr/>
          <p:nvPr/>
        </p:nvGrpSpPr>
        <p:grpSpPr>
          <a:xfrm>
            <a:off x="2262403" y="146404"/>
            <a:ext cx="269526" cy="425712"/>
            <a:chOff x="1979475" y="4289300"/>
            <a:chExt cx="322400" cy="509225"/>
          </a:xfrm>
        </p:grpSpPr>
        <p:sp>
          <p:nvSpPr>
            <p:cNvPr id="12" name="Google Shape;895;p4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96;p4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97;p4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8060320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2400925" y="840230"/>
            <a:ext cx="6764482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yếu tố ảnh hưởng đến hô hấp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3" name="Google Shape;183;p22"/>
          <p:cNvSpPr txBox="1">
            <a:spLocks noGrp="1"/>
          </p:cNvSpPr>
          <p:nvPr>
            <p:ph type="body" idx="1"/>
          </p:nvPr>
        </p:nvSpPr>
        <p:spPr>
          <a:xfrm>
            <a:off x="4235766" y="1584125"/>
            <a:ext cx="1547400" cy="5726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/>
              <a:t>- </a:t>
            </a:r>
            <a:r>
              <a:rPr lang="en-US" sz="3200" b="1" dirty="0" err="1"/>
              <a:t>Nước</a:t>
            </a:r>
            <a:endParaRPr sz="3200" b="1" dirty="0"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2"/>
          </p:nvPr>
        </p:nvSpPr>
        <p:spPr>
          <a:xfrm>
            <a:off x="4235766" y="3190552"/>
            <a:ext cx="4367907" cy="19126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/>
              <a:t>- </a:t>
            </a:r>
            <a:r>
              <a:rPr lang="en-US" sz="3200" b="1" dirty="0" err="1"/>
              <a:t>Nồng</a:t>
            </a:r>
            <a:r>
              <a:rPr lang="en-US" sz="3200" b="1" dirty="0"/>
              <a:t> </a:t>
            </a:r>
            <a:r>
              <a:rPr lang="en-US" sz="3200" b="1" dirty="0" err="1"/>
              <a:t>độ</a:t>
            </a:r>
            <a:r>
              <a:rPr lang="en-US" sz="3200" b="1" dirty="0"/>
              <a:t> </a:t>
            </a:r>
            <a:r>
              <a:rPr lang="en-US" sz="3200" b="1" dirty="0" err="1"/>
              <a:t>khí</a:t>
            </a:r>
            <a:r>
              <a:rPr lang="en-US" sz="3200" b="1" dirty="0"/>
              <a:t> oxygen, carbon dioxide</a:t>
            </a:r>
            <a:endParaRPr sz="3200" b="1" dirty="0"/>
          </a:p>
        </p:txBody>
      </p:sp>
      <p:sp>
        <p:nvSpPr>
          <p:cNvPr id="185" name="Google Shape;185;p22"/>
          <p:cNvSpPr txBox="1">
            <a:spLocks noGrp="1"/>
          </p:cNvSpPr>
          <p:nvPr>
            <p:ph type="body" idx="3"/>
          </p:nvPr>
        </p:nvSpPr>
        <p:spPr>
          <a:xfrm>
            <a:off x="4235766" y="2343567"/>
            <a:ext cx="2792333" cy="7409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/>
              <a:t>- </a:t>
            </a:r>
            <a:r>
              <a:rPr lang="en-US" sz="3200" b="1" dirty="0" err="1"/>
              <a:t>Nhiệt</a:t>
            </a:r>
            <a:r>
              <a:rPr lang="en-US" sz="3200" b="1" dirty="0"/>
              <a:t> </a:t>
            </a:r>
            <a:r>
              <a:rPr lang="en-US" sz="3200" b="1" dirty="0" err="1"/>
              <a:t>độ</a:t>
            </a:r>
            <a:endParaRPr sz="32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2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l="28120" r="28120"/>
          <a:stretch/>
        </p:blipFill>
        <p:spPr>
          <a:xfrm rot="136920">
            <a:off x="505387" y="431573"/>
            <a:ext cx="1749477" cy="2663589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437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 build="p"/>
      <p:bldP spid="184" grpId="0" build="p"/>
      <p:bldP spid="18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3282" y="10391"/>
            <a:ext cx="4864800" cy="690900"/>
          </a:xfrm>
        </p:spPr>
        <p:txBody>
          <a:bodyPr/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589687"/>
              </p:ext>
            </p:extLst>
          </p:nvPr>
        </p:nvGraphicFramePr>
        <p:xfrm>
          <a:off x="1690253" y="701291"/>
          <a:ext cx="7429503" cy="300826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476501">
                  <a:extLst>
                    <a:ext uri="{9D8B030D-6E8A-4147-A177-3AD203B41FA5}">
                      <a16:colId xmlns:a16="http://schemas.microsoft.com/office/drawing/2014/main" val="852540422"/>
                    </a:ext>
                  </a:extLst>
                </a:gridCol>
                <a:gridCol w="2476501">
                  <a:extLst>
                    <a:ext uri="{9D8B030D-6E8A-4147-A177-3AD203B41FA5}">
                      <a16:colId xmlns:a16="http://schemas.microsoft.com/office/drawing/2014/main" val="2539601792"/>
                    </a:ext>
                  </a:extLst>
                </a:gridCol>
                <a:gridCol w="2476501">
                  <a:extLst>
                    <a:ext uri="{9D8B030D-6E8A-4147-A177-3AD203B41FA5}">
                      <a16:colId xmlns:a16="http://schemas.microsoft.com/office/drawing/2014/main" val="3119688783"/>
                    </a:ext>
                  </a:extLst>
                </a:gridCol>
              </a:tblGrid>
              <a:tr h="908047">
                <a:tc>
                  <a:txBody>
                    <a:bodyPr/>
                    <a:lstStyle/>
                    <a:p>
                      <a:r>
                        <a:rPr lang="en-US" dirty="0" err="1"/>
                        <a:t>Thí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nghiệm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Hàm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lượng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nước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trong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hạt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Cường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độ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hô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hấp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57902"/>
                  </a:ext>
                </a:extLst>
              </a:tr>
              <a:tr h="725171">
                <a:tc>
                  <a:txBody>
                    <a:bodyPr/>
                    <a:lstStyle/>
                    <a:p>
                      <a:r>
                        <a:rPr lang="en-US" b="1" dirty="0" err="1"/>
                        <a:t>Thí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nghiệm</a:t>
                      </a:r>
                      <a:r>
                        <a:rPr lang="en-US" b="1" baseline="0" dirty="0"/>
                        <a:t>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11% </a:t>
                      </a:r>
                      <a:r>
                        <a:rPr lang="en-US" b="1" dirty="0" err="1"/>
                        <a:t>đến</a:t>
                      </a:r>
                      <a:r>
                        <a:rPr lang="en-US" b="1" baseline="0" dirty="0"/>
                        <a:t> 12%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1,5 mg CO2/1</a:t>
                      </a:r>
                      <a:r>
                        <a:rPr lang="en-US" b="1" baseline="0" dirty="0"/>
                        <a:t> kg </a:t>
                      </a:r>
                      <a:r>
                        <a:rPr lang="en-US" b="1" baseline="0" dirty="0" err="1"/>
                        <a:t>hạt</a:t>
                      </a:r>
                      <a:r>
                        <a:rPr lang="en-US" b="1" baseline="0" dirty="0"/>
                        <a:t>/</a:t>
                      </a:r>
                      <a:r>
                        <a:rPr lang="en-US" b="1" baseline="0" dirty="0" err="1"/>
                        <a:t>giờ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52956"/>
                  </a:ext>
                </a:extLst>
              </a:tr>
              <a:tr h="649876">
                <a:tc>
                  <a:txBody>
                    <a:bodyPr/>
                    <a:lstStyle/>
                    <a:p>
                      <a:r>
                        <a:rPr lang="en-US" b="1" dirty="0" err="1"/>
                        <a:t>Thí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nghiệm</a:t>
                      </a:r>
                      <a:r>
                        <a:rPr lang="en-US" b="1" baseline="0" dirty="0"/>
                        <a:t> 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14%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đến</a:t>
                      </a:r>
                      <a:r>
                        <a:rPr lang="en-US" b="1" baseline="0" dirty="0"/>
                        <a:t> 15%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Tăng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lên</a:t>
                      </a:r>
                      <a:r>
                        <a:rPr lang="en-US" b="1" baseline="0" dirty="0"/>
                        <a:t> 4 </a:t>
                      </a:r>
                      <a:r>
                        <a:rPr lang="en-US" b="1" baseline="0" dirty="0" err="1"/>
                        <a:t>đến</a:t>
                      </a:r>
                      <a:r>
                        <a:rPr lang="en-US" b="1" baseline="0" dirty="0"/>
                        <a:t> 5 </a:t>
                      </a:r>
                      <a:r>
                        <a:rPr lang="en-US" b="1" baseline="0" dirty="0" err="1"/>
                        <a:t>lần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619320"/>
                  </a:ext>
                </a:extLst>
              </a:tr>
              <a:tr h="725171">
                <a:tc>
                  <a:txBody>
                    <a:bodyPr/>
                    <a:lstStyle/>
                    <a:p>
                      <a:r>
                        <a:rPr lang="en-US" b="1" dirty="0" err="1"/>
                        <a:t>Thí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nghiệm</a:t>
                      </a:r>
                      <a:r>
                        <a:rPr lang="en-US" b="1" baseline="0" dirty="0"/>
                        <a:t> 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30% </a:t>
                      </a:r>
                      <a:r>
                        <a:rPr lang="en-US" b="1" dirty="0" err="1"/>
                        <a:t>đến</a:t>
                      </a:r>
                      <a:r>
                        <a:rPr lang="en-US" b="1" baseline="0" dirty="0"/>
                        <a:t> 35%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Tăng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lên</a:t>
                      </a:r>
                      <a:r>
                        <a:rPr lang="en-US" b="1" baseline="0" dirty="0"/>
                        <a:t> hang </a:t>
                      </a:r>
                      <a:r>
                        <a:rPr lang="en-US" b="1" baseline="0" dirty="0" err="1"/>
                        <a:t>nghìn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lần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02304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81644" y="3861847"/>
            <a:ext cx="72182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 Black" panose="020B0A04020102020204" pitchFamily="34" charset="0"/>
              </a:rPr>
              <a:t>?</a:t>
            </a:r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xét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mối</a:t>
            </a:r>
            <a:r>
              <a:rPr lang="en-US" sz="2400" dirty="0"/>
              <a:t> </a:t>
            </a:r>
            <a:r>
              <a:rPr lang="en-US" sz="2400" dirty="0" err="1"/>
              <a:t>liên</a:t>
            </a:r>
            <a:r>
              <a:rPr lang="en-US" sz="2400" dirty="0"/>
              <a:t> </a:t>
            </a:r>
            <a:r>
              <a:rPr lang="en-US" sz="2400" dirty="0" err="1"/>
              <a:t>hệ</a:t>
            </a:r>
            <a:r>
              <a:rPr lang="en-US" sz="2400" dirty="0"/>
              <a:t> </a:t>
            </a:r>
            <a:r>
              <a:rPr lang="en-US" sz="2400" dirty="0" err="1"/>
              <a:t>liên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giữa</a:t>
            </a:r>
            <a:r>
              <a:rPr lang="en-US" sz="2400" dirty="0"/>
              <a:t> </a:t>
            </a:r>
            <a:r>
              <a:rPr lang="en-US" sz="2400" dirty="0" err="1"/>
              <a:t>hàm</a:t>
            </a:r>
            <a:r>
              <a:rPr lang="en-US" sz="2400" dirty="0"/>
              <a:t> </a:t>
            </a:r>
            <a:r>
              <a:rPr lang="en-US" sz="2400" dirty="0" err="1"/>
              <a:t>lượng</a:t>
            </a:r>
            <a:r>
              <a:rPr lang="en-US" sz="2400" dirty="0"/>
              <a:t> </a:t>
            </a:r>
            <a:r>
              <a:rPr lang="en-US" sz="2400" dirty="0" err="1"/>
              <a:t>nước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cường</a:t>
            </a:r>
            <a:r>
              <a:rPr lang="en-US" sz="2400" dirty="0"/>
              <a:t> </a:t>
            </a:r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hô</a:t>
            </a:r>
            <a:r>
              <a:rPr lang="en-US" sz="2400" dirty="0"/>
              <a:t> </a:t>
            </a:r>
            <a:r>
              <a:rPr lang="en-US" sz="2400" dirty="0" err="1"/>
              <a:t>hấp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321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5838" y="42971"/>
            <a:ext cx="4864800" cy="690900"/>
          </a:xfrm>
        </p:spPr>
        <p:txBody>
          <a:bodyPr/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763635"/>
            <a:ext cx="8380311" cy="4379815"/>
          </a:xfrm>
          <a:prstGeom prst="rect">
            <a:avLst/>
          </a:prstGeom>
        </p:spPr>
      </p:pic>
      <p:sp>
        <p:nvSpPr>
          <p:cNvPr id="4" name="Curved Down Arrow 3"/>
          <p:cNvSpPr/>
          <p:nvPr/>
        </p:nvSpPr>
        <p:spPr>
          <a:xfrm>
            <a:off x="2576945" y="2296391"/>
            <a:ext cx="841664" cy="332509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Down Arrow 8"/>
          <p:cNvSpPr/>
          <p:nvPr/>
        </p:nvSpPr>
        <p:spPr>
          <a:xfrm rot="10128482">
            <a:off x="2601212" y="3586714"/>
            <a:ext cx="841664" cy="332509"/>
          </a:xfrm>
          <a:prstGeom prst="curved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rved Left Arrow 4"/>
          <p:cNvSpPr/>
          <p:nvPr/>
        </p:nvSpPr>
        <p:spPr>
          <a:xfrm rot="5133709" flipH="1">
            <a:off x="6497594" y="1866567"/>
            <a:ext cx="348486" cy="1092668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5866590" y="3568596"/>
            <a:ext cx="892526" cy="234452"/>
          </a:xfrm>
          <a:prstGeom prst="curved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7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5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>
            <a:spLocks noGrp="1"/>
          </p:cNvSpPr>
          <p:nvPr>
            <p:ph type="body" idx="1"/>
          </p:nvPr>
        </p:nvSpPr>
        <p:spPr>
          <a:xfrm>
            <a:off x="1976877" y="0"/>
            <a:ext cx="7239859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sao người ta thường làm đất tơi xốp trước khi gieo trồng và tháo nước khi ngập úng ?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Google Shape;142;p1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 l="11022" t="10435" r="11022" b="10443"/>
          <a:stretch/>
        </p:blipFill>
        <p:spPr>
          <a:xfrm>
            <a:off x="1155808" y="601750"/>
            <a:ext cx="1642139" cy="2500206"/>
          </a:xfrm>
          <a:custGeom>
            <a:avLst/>
            <a:gdLst/>
            <a:ahLst/>
            <a:cxnLst/>
            <a:rect l="l" t="t" r="r" b="b"/>
            <a:pathLst>
              <a:path w="17426" h="21367" extrusionOk="0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45" y="1067685"/>
            <a:ext cx="4393900" cy="3682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944" y="1067684"/>
            <a:ext cx="4177147" cy="36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0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178321" y="-93518"/>
            <a:ext cx="3859200" cy="819900"/>
          </a:xfrm>
        </p:spPr>
        <p:txBody>
          <a:bodyPr/>
          <a:lstStyle/>
          <a:p>
            <a:pPr marL="63500" indent="0">
              <a:buNone/>
            </a:pPr>
            <a:r>
              <a:rPr lang="en-US" b="1" i="0" dirty="0"/>
              <a:t>3.Nồng </a:t>
            </a:r>
            <a:r>
              <a:rPr lang="en-US" b="1" i="0" dirty="0" err="1"/>
              <a:t>độ</a:t>
            </a:r>
            <a:r>
              <a:rPr lang="en-US" b="1" i="0" dirty="0"/>
              <a:t> carbon dioxide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95" y="610917"/>
            <a:ext cx="4225628" cy="40234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23" y="610917"/>
            <a:ext cx="4495235" cy="402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02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92347523"/>
</p:tagLst>
</file>

<file path=ppt/theme/theme1.xml><?xml version="1.0" encoding="utf-8"?>
<a:theme xmlns:a="http://schemas.openxmlformats.org/drawingml/2006/main" name="Solanio template">
  <a:themeElements>
    <a:clrScheme name="Custom 347">
      <a:dk1>
        <a:srgbClr val="484F56"/>
      </a:dk1>
      <a:lt1>
        <a:srgbClr val="FFFFFF"/>
      </a:lt1>
      <a:dk2>
        <a:srgbClr val="666666"/>
      </a:dk2>
      <a:lt2>
        <a:srgbClr val="EEF1F3"/>
      </a:lt2>
      <a:accent1>
        <a:srgbClr val="9BCF63"/>
      </a:accent1>
      <a:accent2>
        <a:srgbClr val="51B148"/>
      </a:accent2>
      <a:accent3>
        <a:srgbClr val="B8F567"/>
      </a:accent3>
      <a:accent4>
        <a:srgbClr val="484F56"/>
      </a:accent4>
      <a:accent5>
        <a:srgbClr val="89A8BF"/>
      </a:accent5>
      <a:accent6>
        <a:srgbClr val="E0E8EE"/>
      </a:accent6>
      <a:hlink>
        <a:srgbClr val="9BCF6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491</Words>
  <Application>Microsoft Office PowerPoint</Application>
  <PresentationFormat>On-screen Show (16:9)</PresentationFormat>
  <Paragraphs>82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Times New Roman</vt:lpstr>
      <vt:lpstr>Calibri</vt:lpstr>
      <vt:lpstr>Arial Black</vt:lpstr>
      <vt:lpstr>Pontano Sans</vt:lpstr>
      <vt:lpstr>Arial</vt:lpstr>
      <vt:lpstr>Dosis</vt:lpstr>
      <vt:lpstr>Dosis Light</vt:lpstr>
      <vt:lpstr>Solanio template</vt:lpstr>
      <vt:lpstr>Bài 26: Một số yếu tố ảnh hưởng đến hô hấp tế bào</vt:lpstr>
      <vt:lpstr>PowerPoint Presentation</vt:lpstr>
      <vt:lpstr>PowerPoint Presentation</vt:lpstr>
      <vt:lpstr>PowerPoint Presentation</vt:lpstr>
      <vt:lpstr>Các yếu tố ảnh hưởng đến hô hấp</vt:lpstr>
      <vt:lpstr>1. Nước</vt:lpstr>
      <vt:lpstr>2. Nồng độ oxygen</vt:lpstr>
      <vt:lpstr>PowerPoint Presentation</vt:lpstr>
      <vt:lpstr>PowerPoint Presentation</vt:lpstr>
      <vt:lpstr>PowerPoint Presentation</vt:lpstr>
      <vt:lpstr>PowerPoint Presentation</vt:lpstr>
      <vt:lpstr>Vận dụng hiểu biết về hô hấp vào thực tiễn</vt:lpstr>
      <vt:lpstr>PowerPoint Presentation</vt:lpstr>
      <vt:lpstr>PowerPoint Presentation</vt:lpstr>
      <vt:lpstr>PowerPoint Presentation</vt:lpstr>
      <vt:lpstr>2. Các biện pháp bảo quản nông sản sau thu hoạch</vt:lpstr>
      <vt:lpstr>2. Các biện pháp bảo quản nông sản sau thu hoạch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26: Một số yếu tố ảnh hưởng đến hô hấp tế bào</dc:title>
  <dc:creator>Admin</dc:creator>
  <cp:lastModifiedBy>Administrator</cp:lastModifiedBy>
  <cp:revision>13</cp:revision>
  <dcterms:modified xsi:type="dcterms:W3CDTF">2024-02-17T07:34:04Z</dcterms:modified>
</cp:coreProperties>
</file>