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60" r:id="rId2"/>
    <p:sldId id="374" r:id="rId3"/>
    <p:sldId id="380" r:id="rId4"/>
    <p:sldId id="382" r:id="rId5"/>
    <p:sldId id="375" r:id="rId6"/>
    <p:sldId id="376" r:id="rId7"/>
    <p:sldId id="377" r:id="rId8"/>
    <p:sldId id="379" r:id="rId9"/>
    <p:sldId id="381" r:id="rId10"/>
    <p:sldId id="383" r:id="rId11"/>
    <p:sldId id="384" r:id="rId12"/>
    <p:sldId id="385" r:id="rId13"/>
    <p:sldId id="386" r:id="rId14"/>
    <p:sldId id="358" r:id="rId15"/>
    <p:sldId id="387" r:id="rId16"/>
    <p:sldId id="388" r:id="rId17"/>
    <p:sldId id="389" r:id="rId18"/>
    <p:sldId id="362" r:id="rId19"/>
    <p:sldId id="390" r:id="rId20"/>
    <p:sldId id="391" r:id="rId21"/>
    <p:sldId id="392" r:id="rId22"/>
    <p:sldId id="34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30A"/>
    <a:srgbClr val="C00000"/>
    <a:srgbClr val="FCEFC8"/>
    <a:srgbClr val="F7EB73"/>
    <a:srgbClr val="E3E46C"/>
    <a:srgbClr val="FFFFFF"/>
    <a:srgbClr val="A5EE18"/>
    <a:srgbClr val="8ED742"/>
    <a:srgbClr val="6FEEFF"/>
    <a:srgbClr val="C7E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4" autoAdjust="0"/>
    <p:restoredTop sz="94364" autoAdjust="0"/>
  </p:normalViewPr>
  <p:slideViewPr>
    <p:cSldViewPr snapToGrid="0">
      <p:cViewPr varScale="1">
        <p:scale>
          <a:sx n="70" d="100"/>
          <a:sy n="70" d="100"/>
        </p:scale>
        <p:origin x="8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2FCE4-C721-41F4-B39F-24A00D4E2FB0}"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7807F-3492-4D18-B26D-0689CAEE5AF8}" type="slidenum">
              <a:rPr lang="en-US" smtClean="0"/>
              <a:t>‹#›</a:t>
            </a:fld>
            <a:endParaRPr lang="en-US"/>
          </a:p>
        </p:txBody>
      </p:sp>
    </p:spTree>
    <p:extLst>
      <p:ext uri="{BB962C8B-B14F-4D97-AF65-F5344CB8AC3E}">
        <p14:creationId xmlns:p14="http://schemas.microsoft.com/office/powerpoint/2010/main" val="426142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2</a:t>
            </a:fld>
            <a:endParaRPr lang="en-US"/>
          </a:p>
        </p:txBody>
      </p:sp>
    </p:spTree>
    <p:extLst>
      <p:ext uri="{BB962C8B-B14F-4D97-AF65-F5344CB8AC3E}">
        <p14:creationId xmlns:p14="http://schemas.microsoft.com/office/powerpoint/2010/main" val="2334266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12</a:t>
            </a:fld>
            <a:endParaRPr lang="en-US"/>
          </a:p>
        </p:txBody>
      </p:sp>
    </p:spTree>
    <p:extLst>
      <p:ext uri="{BB962C8B-B14F-4D97-AF65-F5344CB8AC3E}">
        <p14:creationId xmlns:p14="http://schemas.microsoft.com/office/powerpoint/2010/main" val="1818052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13</a:t>
            </a:fld>
            <a:endParaRPr lang="en-US"/>
          </a:p>
        </p:txBody>
      </p:sp>
    </p:spTree>
    <p:extLst>
      <p:ext uri="{BB962C8B-B14F-4D97-AF65-F5344CB8AC3E}">
        <p14:creationId xmlns:p14="http://schemas.microsoft.com/office/powerpoint/2010/main" val="4198871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kern="1200" dirty="0" smtClean="0">
                <a:solidFill>
                  <a:schemeClr val="tx1"/>
                </a:solidFill>
                <a:effectLst/>
                <a:latin typeface="+mn-lt"/>
                <a:ea typeface="+mn-ea"/>
                <a:cs typeface="+mn-cs"/>
              </a:rPr>
              <a:t>- Báo cáo, thảo luận: </a:t>
            </a:r>
            <a:r>
              <a:rPr lang="vi-VN" sz="1200" kern="1200" dirty="0" smtClean="0">
                <a:solidFill>
                  <a:schemeClr val="tx1"/>
                </a:solidFill>
                <a:effectLst/>
                <a:latin typeface="+mn-lt"/>
                <a:ea typeface="+mn-ea"/>
                <a:cs typeface="+mn-cs"/>
              </a:rPr>
              <a:t>Sau thời gian thảo luận Giáo viên chọn một nhóm trình bày, các nhóm khác nhận xét, bổ sung.  </a:t>
            </a:r>
            <a:endParaRPr lang="en-US" sz="1200" kern="1200" dirty="0" smtClean="0">
              <a:solidFill>
                <a:schemeClr val="tx1"/>
              </a:solidFill>
              <a:effectLst/>
              <a:latin typeface="+mn-lt"/>
              <a:ea typeface="+mn-ea"/>
              <a:cs typeface="+mn-cs"/>
            </a:endParaRPr>
          </a:p>
          <a:p>
            <a:r>
              <a:rPr lang="vi-VN" sz="1200" b="1" kern="1200" dirty="0" smtClean="0">
                <a:solidFill>
                  <a:schemeClr val="tx1"/>
                </a:solidFill>
                <a:effectLst/>
                <a:latin typeface="+mn-lt"/>
                <a:ea typeface="+mn-ea"/>
                <a:cs typeface="+mn-cs"/>
              </a:rPr>
              <a:t>- Kết luận, nhận định:</a:t>
            </a:r>
            <a:r>
              <a:rPr lang="vi-VN" sz="1200" kern="1200" dirty="0" smtClean="0">
                <a:solidFill>
                  <a:schemeClr val="tx1"/>
                </a:solidFill>
                <a:effectLst/>
                <a:latin typeface="+mn-lt"/>
                <a:ea typeface="+mn-ea"/>
                <a:cs typeface="+mn-cs"/>
              </a:rPr>
              <a:t> Giáo viên tổng hợp và thống nhất bảng tiêu chí đánh giá, lớp trưởng ghi nhận các nội dung nhóm đăng kí, các nhóm phân công nhiệm vụ cho chuyến thực địa.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14</a:t>
            </a:fld>
            <a:endParaRPr lang="en-US"/>
          </a:p>
        </p:txBody>
      </p:sp>
    </p:spTree>
    <p:extLst>
      <p:ext uri="{BB962C8B-B14F-4D97-AF65-F5344CB8AC3E}">
        <p14:creationId xmlns:p14="http://schemas.microsoft.com/office/powerpoint/2010/main" val="2404368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kern="1200" dirty="0" smtClean="0">
                <a:solidFill>
                  <a:schemeClr val="tx1"/>
                </a:solidFill>
                <a:effectLst/>
                <a:latin typeface="+mn-lt"/>
                <a:ea typeface="+mn-ea"/>
                <a:cs typeface="+mn-cs"/>
              </a:rPr>
              <a:t>- Báo cáo, thảo luận: </a:t>
            </a:r>
            <a:r>
              <a:rPr lang="vi-VN" sz="1200" kern="1200" dirty="0" smtClean="0">
                <a:solidFill>
                  <a:schemeClr val="tx1"/>
                </a:solidFill>
                <a:effectLst/>
                <a:latin typeface="+mn-lt"/>
                <a:ea typeface="+mn-ea"/>
                <a:cs typeface="+mn-cs"/>
              </a:rPr>
              <a:t>Sau thời gian thảo luận Giáo viên chọn một nhóm trình bày, các nhóm khác nhận xét, bổ sung.  </a:t>
            </a:r>
            <a:endParaRPr lang="en-US" sz="1200" kern="1200" dirty="0" smtClean="0">
              <a:solidFill>
                <a:schemeClr val="tx1"/>
              </a:solidFill>
              <a:effectLst/>
              <a:latin typeface="+mn-lt"/>
              <a:ea typeface="+mn-ea"/>
              <a:cs typeface="+mn-cs"/>
            </a:endParaRPr>
          </a:p>
          <a:p>
            <a:r>
              <a:rPr lang="vi-VN" sz="1200" b="1" kern="1200" dirty="0" smtClean="0">
                <a:solidFill>
                  <a:schemeClr val="tx1"/>
                </a:solidFill>
                <a:effectLst/>
                <a:latin typeface="+mn-lt"/>
                <a:ea typeface="+mn-ea"/>
                <a:cs typeface="+mn-cs"/>
              </a:rPr>
              <a:t>- Kết luận, nhận định:</a:t>
            </a:r>
            <a:r>
              <a:rPr lang="vi-VN" sz="1200" kern="1200" dirty="0" smtClean="0">
                <a:solidFill>
                  <a:schemeClr val="tx1"/>
                </a:solidFill>
                <a:effectLst/>
                <a:latin typeface="+mn-lt"/>
                <a:ea typeface="+mn-ea"/>
                <a:cs typeface="+mn-cs"/>
              </a:rPr>
              <a:t> Giáo viên tổng hợp và thống nhất bảng tiêu chí đánh giá, lớp trưởng ghi nhận các nội dung nhóm đăng kí, các nhóm phân công nhiệm vụ cho chuyến thực địa.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15</a:t>
            </a:fld>
            <a:endParaRPr lang="en-US"/>
          </a:p>
        </p:txBody>
      </p:sp>
    </p:spTree>
    <p:extLst>
      <p:ext uri="{BB962C8B-B14F-4D97-AF65-F5344CB8AC3E}">
        <p14:creationId xmlns:p14="http://schemas.microsoft.com/office/powerpoint/2010/main" val="269603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kern="1200" dirty="0" smtClean="0">
                <a:solidFill>
                  <a:schemeClr val="tx1"/>
                </a:solidFill>
                <a:effectLst/>
                <a:latin typeface="+mn-lt"/>
                <a:ea typeface="+mn-ea"/>
                <a:cs typeface="+mn-cs"/>
              </a:rPr>
              <a:t>- Báo cáo, thảo luận: </a:t>
            </a:r>
            <a:r>
              <a:rPr lang="vi-VN" sz="1200" kern="1200" dirty="0" smtClean="0">
                <a:solidFill>
                  <a:schemeClr val="tx1"/>
                </a:solidFill>
                <a:effectLst/>
                <a:latin typeface="+mn-lt"/>
                <a:ea typeface="+mn-ea"/>
                <a:cs typeface="+mn-cs"/>
              </a:rPr>
              <a:t>Sau thời gian thảo luận Giáo viên chọn một nhóm trình bày, các nhóm khác nhận xét, bổ sung.  </a:t>
            </a:r>
            <a:endParaRPr lang="en-US" sz="1200" kern="1200" dirty="0" smtClean="0">
              <a:solidFill>
                <a:schemeClr val="tx1"/>
              </a:solidFill>
              <a:effectLst/>
              <a:latin typeface="+mn-lt"/>
              <a:ea typeface="+mn-ea"/>
              <a:cs typeface="+mn-cs"/>
            </a:endParaRPr>
          </a:p>
          <a:p>
            <a:r>
              <a:rPr lang="vi-VN" sz="1200" b="1" kern="1200" dirty="0" smtClean="0">
                <a:solidFill>
                  <a:schemeClr val="tx1"/>
                </a:solidFill>
                <a:effectLst/>
                <a:latin typeface="+mn-lt"/>
                <a:ea typeface="+mn-ea"/>
                <a:cs typeface="+mn-cs"/>
              </a:rPr>
              <a:t>- Kết luận, nhận định:</a:t>
            </a:r>
            <a:r>
              <a:rPr lang="vi-VN" sz="1200" kern="1200" dirty="0" smtClean="0">
                <a:solidFill>
                  <a:schemeClr val="tx1"/>
                </a:solidFill>
                <a:effectLst/>
                <a:latin typeface="+mn-lt"/>
                <a:ea typeface="+mn-ea"/>
                <a:cs typeface="+mn-cs"/>
              </a:rPr>
              <a:t> Giáo viên tổng hợp và thống nhất bảng tiêu chí đánh giá, lớp trưởng ghi nhận các nội dung nhóm đăng kí, các nhóm phân công nhiệm vụ cho chuyến thực địa.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16</a:t>
            </a:fld>
            <a:endParaRPr lang="en-US"/>
          </a:p>
        </p:txBody>
      </p:sp>
    </p:spTree>
    <p:extLst>
      <p:ext uri="{BB962C8B-B14F-4D97-AF65-F5344CB8AC3E}">
        <p14:creationId xmlns:p14="http://schemas.microsoft.com/office/powerpoint/2010/main" val="2206373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kern="1200" dirty="0" smtClean="0">
                <a:solidFill>
                  <a:schemeClr val="tx1"/>
                </a:solidFill>
                <a:effectLst/>
                <a:latin typeface="+mn-lt"/>
                <a:ea typeface="+mn-ea"/>
                <a:cs typeface="+mn-cs"/>
              </a:rPr>
              <a:t>- Báo cáo, thảo luận: </a:t>
            </a:r>
            <a:r>
              <a:rPr lang="vi-VN" sz="1200" kern="1200" dirty="0" smtClean="0">
                <a:solidFill>
                  <a:schemeClr val="tx1"/>
                </a:solidFill>
                <a:effectLst/>
                <a:latin typeface="+mn-lt"/>
                <a:ea typeface="+mn-ea"/>
                <a:cs typeface="+mn-cs"/>
              </a:rPr>
              <a:t>Sau thời gian thảo luận Giáo viên chọn một nhóm trình bày, các nhóm khác nhận xét, bổ sung.  </a:t>
            </a:r>
            <a:endParaRPr lang="en-US" sz="1200" kern="1200" dirty="0" smtClean="0">
              <a:solidFill>
                <a:schemeClr val="tx1"/>
              </a:solidFill>
              <a:effectLst/>
              <a:latin typeface="+mn-lt"/>
              <a:ea typeface="+mn-ea"/>
              <a:cs typeface="+mn-cs"/>
            </a:endParaRPr>
          </a:p>
          <a:p>
            <a:r>
              <a:rPr lang="vi-VN" sz="1200" b="1" kern="1200" dirty="0" smtClean="0">
                <a:solidFill>
                  <a:schemeClr val="tx1"/>
                </a:solidFill>
                <a:effectLst/>
                <a:latin typeface="+mn-lt"/>
                <a:ea typeface="+mn-ea"/>
                <a:cs typeface="+mn-cs"/>
              </a:rPr>
              <a:t>- Kết luận, nhận định:</a:t>
            </a:r>
            <a:r>
              <a:rPr lang="vi-VN" sz="1200" kern="1200" dirty="0" smtClean="0">
                <a:solidFill>
                  <a:schemeClr val="tx1"/>
                </a:solidFill>
                <a:effectLst/>
                <a:latin typeface="+mn-lt"/>
                <a:ea typeface="+mn-ea"/>
                <a:cs typeface="+mn-cs"/>
              </a:rPr>
              <a:t> Giáo viên tổng hợp và thống nhất bảng tiêu chí đánh giá, lớp trưởng ghi nhận các nội dung nhóm đăng kí, các nhóm phân công nhiệm vụ cho chuyến thực địa.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17</a:t>
            </a:fld>
            <a:endParaRPr lang="en-US"/>
          </a:p>
        </p:txBody>
      </p:sp>
    </p:spTree>
    <p:extLst>
      <p:ext uri="{BB962C8B-B14F-4D97-AF65-F5344CB8AC3E}">
        <p14:creationId xmlns:p14="http://schemas.microsoft.com/office/powerpoint/2010/main" val="4274654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7030A0"/>
                </a:solidFill>
                <a:latin typeface="#9Slide07 IcielBaliho Script" pitchFamily="2" charset="-93"/>
              </a:rPr>
              <a:t>Thưkí ghi chép các chủ đề nhóm chọn </a:t>
            </a:r>
            <a:endParaRPr lang="vi-VN" sz="1200" dirty="0" smtClean="0">
              <a:solidFill>
                <a:srgbClr val="7030A0"/>
              </a:solidFill>
              <a:latin typeface="#9Slide07 IcielBaliho Script" pitchFamily="2" charset="-93"/>
            </a:endParaRPr>
          </a:p>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18</a:t>
            </a:fld>
            <a:endParaRPr lang="en-US"/>
          </a:p>
        </p:txBody>
      </p:sp>
    </p:spTree>
    <p:extLst>
      <p:ext uri="{BB962C8B-B14F-4D97-AF65-F5344CB8AC3E}">
        <p14:creationId xmlns:p14="http://schemas.microsoft.com/office/powerpoint/2010/main" val="1149855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19</a:t>
            </a:fld>
            <a:endParaRPr lang="en-US"/>
          </a:p>
        </p:txBody>
      </p:sp>
    </p:spTree>
    <p:extLst>
      <p:ext uri="{BB962C8B-B14F-4D97-AF65-F5344CB8AC3E}">
        <p14:creationId xmlns:p14="http://schemas.microsoft.com/office/powerpoint/2010/main" val="687929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20</a:t>
            </a:fld>
            <a:endParaRPr lang="en-US"/>
          </a:p>
        </p:txBody>
      </p:sp>
    </p:spTree>
    <p:extLst>
      <p:ext uri="{BB962C8B-B14F-4D97-AF65-F5344CB8AC3E}">
        <p14:creationId xmlns:p14="http://schemas.microsoft.com/office/powerpoint/2010/main" val="2680037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smtClean="0">
                <a:solidFill>
                  <a:schemeClr val="tx1"/>
                </a:solidFill>
                <a:effectLst/>
                <a:latin typeface="+mn-lt"/>
                <a:ea typeface="+mn-ea"/>
                <a:cs typeface="+mn-cs"/>
              </a:rPr>
              <a:t>Giáo viên phát cho các nhóm phiếu học tập và cho học sinh tiếp tục thảo luận theo nhóm đã chia trong 5 phút để làm rõ các bước thực hiện trong khi tham quan.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17807F-3492-4D18-B26D-0689CAEE5AF8}" type="slidenum">
              <a:rPr lang="en-US" smtClean="0"/>
              <a:t>21</a:t>
            </a:fld>
            <a:endParaRPr lang="en-US"/>
          </a:p>
        </p:txBody>
      </p:sp>
    </p:spTree>
    <p:extLst>
      <p:ext uri="{BB962C8B-B14F-4D97-AF65-F5344CB8AC3E}">
        <p14:creationId xmlns:p14="http://schemas.microsoft.com/office/powerpoint/2010/main" val="3056316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4</a:t>
            </a:fld>
            <a:endParaRPr lang="en-US"/>
          </a:p>
        </p:txBody>
      </p:sp>
    </p:spTree>
    <p:extLst>
      <p:ext uri="{BB962C8B-B14F-4D97-AF65-F5344CB8AC3E}">
        <p14:creationId xmlns:p14="http://schemas.microsoft.com/office/powerpoint/2010/main" val="1107498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5</a:t>
            </a:fld>
            <a:endParaRPr lang="en-US"/>
          </a:p>
        </p:txBody>
      </p:sp>
    </p:spTree>
    <p:extLst>
      <p:ext uri="{BB962C8B-B14F-4D97-AF65-F5344CB8AC3E}">
        <p14:creationId xmlns:p14="http://schemas.microsoft.com/office/powerpoint/2010/main" val="2208824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6</a:t>
            </a:fld>
            <a:endParaRPr lang="en-US"/>
          </a:p>
        </p:txBody>
      </p:sp>
    </p:spTree>
    <p:extLst>
      <p:ext uri="{BB962C8B-B14F-4D97-AF65-F5344CB8AC3E}">
        <p14:creationId xmlns:p14="http://schemas.microsoft.com/office/powerpoint/2010/main" val="823839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7</a:t>
            </a:fld>
            <a:endParaRPr lang="en-US"/>
          </a:p>
        </p:txBody>
      </p:sp>
    </p:spTree>
    <p:extLst>
      <p:ext uri="{BB962C8B-B14F-4D97-AF65-F5344CB8AC3E}">
        <p14:creationId xmlns:p14="http://schemas.microsoft.com/office/powerpoint/2010/main" val="3263479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8</a:t>
            </a:fld>
            <a:endParaRPr lang="en-US"/>
          </a:p>
        </p:txBody>
      </p:sp>
    </p:spTree>
    <p:extLst>
      <p:ext uri="{BB962C8B-B14F-4D97-AF65-F5344CB8AC3E}">
        <p14:creationId xmlns:p14="http://schemas.microsoft.com/office/powerpoint/2010/main" val="3629085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9</a:t>
            </a:fld>
            <a:endParaRPr lang="en-US"/>
          </a:p>
        </p:txBody>
      </p:sp>
    </p:spTree>
    <p:extLst>
      <p:ext uri="{BB962C8B-B14F-4D97-AF65-F5344CB8AC3E}">
        <p14:creationId xmlns:p14="http://schemas.microsoft.com/office/powerpoint/2010/main" val="1276657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10</a:t>
            </a:fld>
            <a:endParaRPr lang="en-US"/>
          </a:p>
        </p:txBody>
      </p:sp>
    </p:spTree>
    <p:extLst>
      <p:ext uri="{BB962C8B-B14F-4D97-AF65-F5344CB8AC3E}">
        <p14:creationId xmlns:p14="http://schemas.microsoft.com/office/powerpoint/2010/main" val="3920222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17807F-3492-4D18-B26D-0689CAEE5AF8}" type="slidenum">
              <a:rPr lang="en-US" smtClean="0"/>
              <a:t>11</a:t>
            </a:fld>
            <a:endParaRPr lang="en-US"/>
          </a:p>
        </p:txBody>
      </p:sp>
    </p:spTree>
    <p:extLst>
      <p:ext uri="{BB962C8B-B14F-4D97-AF65-F5344CB8AC3E}">
        <p14:creationId xmlns:p14="http://schemas.microsoft.com/office/powerpoint/2010/main" val="985067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440583-9729-41DE-ABCC-08498AAB42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7E1CD68-2713-4B0E-A7BD-75C18D75CE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792D9C30-4B23-4B66-896C-16CA9EEDDA91}"/>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5" name="Footer Placeholder 4">
            <a:extLst>
              <a:ext uri="{FF2B5EF4-FFF2-40B4-BE49-F238E27FC236}">
                <a16:creationId xmlns:a16="http://schemas.microsoft.com/office/drawing/2014/main" xmlns="" id="{E2774A2C-9A77-4FEB-A71C-326C4D936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6A4BAC4-30A7-4F47-8142-C003698DB6E2}"/>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300641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A75441-C3AB-4026-8799-FA4DDE9C79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6D17ED9-7818-43C9-91D4-B5C476DCFF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B38140E-25AD-43D7-9944-4A8A953921D2}"/>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5" name="Footer Placeholder 4">
            <a:extLst>
              <a:ext uri="{FF2B5EF4-FFF2-40B4-BE49-F238E27FC236}">
                <a16:creationId xmlns:a16="http://schemas.microsoft.com/office/drawing/2014/main" xmlns="" id="{3ABE7D69-C827-49A5-839C-FA4C4E857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4AA100-BD4E-42B8-9561-BCBCDA4281D0}"/>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84609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99B2F3D-D569-4254-A1DA-086CD5FB04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D68C8DD-BAEF-49E1-AE92-CF27CD9BE4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836212B-BCBA-45C6-83F3-2F302517DC30}"/>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5" name="Footer Placeholder 4">
            <a:extLst>
              <a:ext uri="{FF2B5EF4-FFF2-40B4-BE49-F238E27FC236}">
                <a16:creationId xmlns:a16="http://schemas.microsoft.com/office/drawing/2014/main" xmlns="" id="{3431EF48-5E5B-4CEF-9894-76ED76048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279695C-5B80-44B8-AC5D-14ED62433F41}"/>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2407880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E4C61A-D82B-4832-A180-7AC5D85320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7C2C1C6-4042-4CD5-8FF0-B2F484F716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D71142-9475-4370-AA54-BE4B31311EB0}"/>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5" name="Footer Placeholder 4">
            <a:extLst>
              <a:ext uri="{FF2B5EF4-FFF2-40B4-BE49-F238E27FC236}">
                <a16:creationId xmlns:a16="http://schemas.microsoft.com/office/drawing/2014/main" xmlns="" id="{DE1DCCBC-4662-4EA6-AE4C-3AFBD4168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D53AA7-73A8-4A1F-8DA1-D369AF86C051}"/>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14748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FE30CE-2483-454F-B377-874E22352D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C35D6C8-E125-4731-85C6-85B3FBFBF1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55ED47A-002B-4C39-BD1E-C9AFC69D2DFB}"/>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5" name="Footer Placeholder 4">
            <a:extLst>
              <a:ext uri="{FF2B5EF4-FFF2-40B4-BE49-F238E27FC236}">
                <a16:creationId xmlns:a16="http://schemas.microsoft.com/office/drawing/2014/main" xmlns="" id="{C67EC72C-157F-4CA0-AFB4-8B85A9811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EDDCF02-501A-4DE8-B58B-D023387606ED}"/>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38797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3B3BB9-BC94-467F-B19D-6B8EC310B4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DB4193D-4B46-4D0D-8817-3AA54A9377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5815238-18F0-4457-9DAD-822764AB7A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E87C8B2-BFDD-484F-A20D-F0A162E613AB}"/>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6" name="Footer Placeholder 5">
            <a:extLst>
              <a:ext uri="{FF2B5EF4-FFF2-40B4-BE49-F238E27FC236}">
                <a16:creationId xmlns:a16="http://schemas.microsoft.com/office/drawing/2014/main" xmlns="" id="{1107E0E0-782A-4B30-AA9D-9C63BF12B8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9E7AEC8-49BF-40E1-BD9D-52CE66736416}"/>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2863063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6D54E1-1D5C-4E70-ACCD-66B3D0CCC1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1B8D6CE-7E99-4F30-8ADC-02B17B55E3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508E395-3818-475C-A392-CC24D22BF3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1C28CC79-AC60-4478-835F-ABB46E7341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7697A32-43D2-410F-96BB-B3BF19BA05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5CB3EC4-3437-484E-9518-6F461F5CD8BE}"/>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8" name="Footer Placeholder 7">
            <a:extLst>
              <a:ext uri="{FF2B5EF4-FFF2-40B4-BE49-F238E27FC236}">
                <a16:creationId xmlns:a16="http://schemas.microsoft.com/office/drawing/2014/main" xmlns="" id="{97EBCE59-FAA0-4495-99D2-EB312E4F3D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6902E37-DF7F-421A-B0F8-33E614F93092}"/>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395094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29ECF5-71C6-415C-B4EF-A27CF93360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1DF2989-C10C-4963-B25D-E29E24B0E65B}"/>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4" name="Footer Placeholder 3">
            <a:extLst>
              <a:ext uri="{FF2B5EF4-FFF2-40B4-BE49-F238E27FC236}">
                <a16:creationId xmlns:a16="http://schemas.microsoft.com/office/drawing/2014/main" xmlns="" id="{E2599F85-42FB-4203-BAA4-C5AEC6B29B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D8C3386-E275-4474-9D92-75B77E08F076}"/>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1940394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5CCC0C9-4877-4D91-8E92-29D960B98B3D}"/>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3" name="Footer Placeholder 2">
            <a:extLst>
              <a:ext uri="{FF2B5EF4-FFF2-40B4-BE49-F238E27FC236}">
                <a16:creationId xmlns:a16="http://schemas.microsoft.com/office/drawing/2014/main" xmlns="" id="{33159B51-3DDB-4402-838B-6AA9B1064B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C78099E-D78B-43DA-A164-91EA31767FE0}"/>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287634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5CE57-5DA7-4724-B178-F105525C45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DD0B53C-1C04-418D-9981-544BFEFF7C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AE4E062-F2DF-412A-9618-CE41887E47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6D08318-E121-4646-A500-4A8D39F44461}"/>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6" name="Footer Placeholder 5">
            <a:extLst>
              <a:ext uri="{FF2B5EF4-FFF2-40B4-BE49-F238E27FC236}">
                <a16:creationId xmlns:a16="http://schemas.microsoft.com/office/drawing/2014/main" xmlns="" id="{5F2079F6-FCDD-423E-B285-5E08F09FD6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0E26C87-A0D0-4BBE-8453-2A19CAE88AA2}"/>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1794493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B4D25D-4525-4791-9D93-BC4CA241D3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243AFBA-330F-4472-A06B-33504A01F8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6588FA3-EACA-4F94-9D87-E20578BC5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65AE103-2C38-4477-8FE7-FA3BEA22C9AD}"/>
              </a:ext>
            </a:extLst>
          </p:cNvPr>
          <p:cNvSpPr>
            <a:spLocks noGrp="1"/>
          </p:cNvSpPr>
          <p:nvPr>
            <p:ph type="dt" sz="half" idx="10"/>
          </p:nvPr>
        </p:nvSpPr>
        <p:spPr/>
        <p:txBody>
          <a:bodyPr/>
          <a:lstStyle/>
          <a:p>
            <a:fld id="{16818B05-499D-45DD-BA80-5CD6E13FF0CB}" type="datetimeFigureOut">
              <a:rPr lang="en-US" smtClean="0"/>
              <a:t>2/21/2024</a:t>
            </a:fld>
            <a:endParaRPr lang="en-US"/>
          </a:p>
        </p:txBody>
      </p:sp>
      <p:sp>
        <p:nvSpPr>
          <p:cNvPr id="6" name="Footer Placeholder 5">
            <a:extLst>
              <a:ext uri="{FF2B5EF4-FFF2-40B4-BE49-F238E27FC236}">
                <a16:creationId xmlns:a16="http://schemas.microsoft.com/office/drawing/2014/main" xmlns="" id="{F8992BDB-F8D4-43D5-8CC1-F4946A3ACE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0994B9B-7BC4-44DC-8EC5-95C2BF3B50D8}"/>
              </a:ext>
            </a:extLst>
          </p:cNvPr>
          <p:cNvSpPr>
            <a:spLocks noGrp="1"/>
          </p:cNvSpPr>
          <p:nvPr>
            <p:ph type="sldNum" sz="quarter" idx="12"/>
          </p:nvPr>
        </p:nvSpPr>
        <p:spPr/>
        <p:txBody>
          <a:bodyPr/>
          <a:lstStyle/>
          <a:p>
            <a:fld id="{681176D0-71AE-4F18-A457-25B86C642CF9}" type="slidenum">
              <a:rPr lang="en-US" smtClean="0"/>
              <a:t>‹#›</a:t>
            </a:fld>
            <a:endParaRPr lang="en-US"/>
          </a:p>
        </p:txBody>
      </p:sp>
    </p:spTree>
    <p:extLst>
      <p:ext uri="{BB962C8B-B14F-4D97-AF65-F5344CB8AC3E}">
        <p14:creationId xmlns:p14="http://schemas.microsoft.com/office/powerpoint/2010/main" val="4150264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F5C72FF-8644-4BF8-A6A3-E8B3CF0717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E271F45-CAE2-4C47-8FA1-9323ACC578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DCEF613-6B28-4F47-9A56-9231F407E5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818B05-499D-45DD-BA80-5CD6E13FF0CB}" type="datetimeFigureOut">
              <a:rPr lang="en-US" smtClean="0"/>
              <a:t>2/21/2024</a:t>
            </a:fld>
            <a:endParaRPr lang="en-US"/>
          </a:p>
        </p:txBody>
      </p:sp>
      <p:sp>
        <p:nvSpPr>
          <p:cNvPr id="5" name="Footer Placeholder 4">
            <a:extLst>
              <a:ext uri="{FF2B5EF4-FFF2-40B4-BE49-F238E27FC236}">
                <a16:creationId xmlns:a16="http://schemas.microsoft.com/office/drawing/2014/main" xmlns="" id="{6ECEB954-6F1D-4906-8A4E-F8EAFEF08C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F94144A2-20D4-4101-BDDD-9D9183A1FF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1176D0-71AE-4F18-A457-25B86C642CF9}" type="slidenum">
              <a:rPr lang="en-US" smtClean="0"/>
              <a:t>‹#›</a:t>
            </a:fld>
            <a:endParaRPr lang="en-US"/>
          </a:p>
        </p:txBody>
      </p:sp>
    </p:spTree>
    <p:extLst>
      <p:ext uri="{BB962C8B-B14F-4D97-AF65-F5344CB8AC3E}">
        <p14:creationId xmlns:p14="http://schemas.microsoft.com/office/powerpoint/2010/main" val="3389903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microsoft.com/office/2007/relationships/hdphoto" Target="../media/hdphoto2.wdp"/><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itle 359"/>
          <p:cNvSpPr>
            <a:spLocks noGrp="1"/>
          </p:cNvSpPr>
          <p:nvPr>
            <p:ph type="title"/>
          </p:nvPr>
        </p:nvSpPr>
        <p:spPr/>
        <p:txBody>
          <a:bodyPr/>
          <a:lstStyle/>
          <a:p>
            <a:endParaRPr lang="en-US"/>
          </a:p>
        </p:txBody>
      </p:sp>
      <p:sp>
        <p:nvSpPr>
          <p:cNvPr id="377" name="Content Placeholder 12">
            <a:extLst>
              <a:ext uri="{FF2B5EF4-FFF2-40B4-BE49-F238E27FC236}">
                <a16:creationId xmlns:a16="http://schemas.microsoft.com/office/drawing/2014/main" xmlns="" id="{991CA279-C513-44E1-881A-C46095EF15E0}"/>
              </a:ext>
            </a:extLst>
          </p:cNvPr>
          <p:cNvSpPr txBox="1">
            <a:spLocks/>
          </p:cNvSpPr>
          <p:nvPr/>
        </p:nvSpPr>
        <p:spPr>
          <a:xfrm>
            <a:off x="838200" y="365125"/>
            <a:ext cx="10515600" cy="1325563"/>
          </a:xfrm>
          <a:prstGeom prst="rect">
            <a:avLst/>
          </a:prstGeom>
          <a:solidFill>
            <a:schemeClr val="accent1"/>
          </a:solid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3200" b="1" dirty="0">
                <a:solidFill>
                  <a:srgbClr val="FFFF00"/>
                </a:solidFill>
              </a:rPr>
              <a:t>Bài </a:t>
            </a:r>
            <a:r>
              <a:rPr lang="vi-VN" sz="3200" b="1" dirty="0" smtClean="0">
                <a:solidFill>
                  <a:srgbClr val="FFFF00"/>
                </a:solidFill>
              </a:rPr>
              <a:t>2</a:t>
            </a:r>
            <a:r>
              <a:rPr lang="en-US" sz="3200" b="1" dirty="0" smtClean="0">
                <a:solidFill>
                  <a:srgbClr val="FFFF00"/>
                </a:solidFill>
              </a:rPr>
              <a:t>6</a:t>
            </a:r>
            <a:r>
              <a:rPr lang="vi-VN" sz="3200" b="1" dirty="0" smtClean="0">
                <a:solidFill>
                  <a:srgbClr val="FFFF00"/>
                </a:solidFill>
              </a:rPr>
              <a:t>. </a:t>
            </a:r>
            <a:r>
              <a:rPr lang="vi-VN" sz="3200" b="1" dirty="0">
                <a:solidFill>
                  <a:srgbClr val="FFFF00"/>
                </a:solidFill>
              </a:rPr>
              <a:t>THỰC HÀNH:</a:t>
            </a:r>
          </a:p>
          <a:p>
            <a:pPr algn="ctr"/>
            <a:r>
              <a:rPr lang="vi-VN" sz="3200" b="1" dirty="0">
                <a:solidFill>
                  <a:srgbClr val="FFFF00"/>
                </a:solidFill>
              </a:rPr>
              <a:t>TÌM HIỂU MÔI TRƯỜNG TỰ NHIÊN ĐỊA PHƯƠNG</a:t>
            </a:r>
          </a:p>
        </p:txBody>
      </p:sp>
      <p:pic>
        <p:nvPicPr>
          <p:cNvPr id="2" name="Picture 1"/>
          <p:cNvPicPr>
            <a:picLocks noChangeAspect="1"/>
          </p:cNvPicPr>
          <p:nvPr/>
        </p:nvPicPr>
        <p:blipFill>
          <a:blip r:embed="rId2"/>
          <a:stretch>
            <a:fillRect/>
          </a:stretch>
        </p:blipFill>
        <p:spPr>
          <a:xfrm>
            <a:off x="203200" y="2184400"/>
            <a:ext cx="3098800" cy="24790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a:stretch>
            <a:fillRect/>
          </a:stretch>
        </p:blipFill>
        <p:spPr>
          <a:xfrm>
            <a:off x="3546475" y="2644140"/>
            <a:ext cx="504825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a:stretch>
            <a:fillRect/>
          </a:stretch>
        </p:blipFill>
        <p:spPr>
          <a:xfrm>
            <a:off x="8839200" y="2184400"/>
            <a:ext cx="3198761" cy="24790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45642071"/>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9488" y="372335"/>
            <a:ext cx="4957923"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PHƯƠNG ÁN 2</a:t>
            </a:r>
            <a:endParaRPr lang="en-US" sz="54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4086852" y="744670"/>
            <a:ext cx="858931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ĐI THAM QUAN</a:t>
            </a:r>
            <a:endParaRPr lang="en-US" sz="54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a:p>
            <a:pPr marL="0" marR="0" indent="180340" algn="ctr">
              <a:lnSpc>
                <a:spcPct val="115000"/>
              </a:lnSpc>
              <a:spcBef>
                <a:spcPts val="0"/>
              </a:spcBef>
              <a:spcAft>
                <a:spcPts val="0"/>
              </a:spcAft>
            </a:pPr>
            <a:r>
              <a:rPr lang="en-US" sz="54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 </a:t>
            </a: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THỰC TẾ</a:t>
            </a:r>
            <a:endParaRPr lang="en-US" sz="54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 name="Picture 1"/>
          <p:cNvPicPr>
            <a:picLocks noChangeAspect="1"/>
          </p:cNvPicPr>
          <p:nvPr/>
        </p:nvPicPr>
        <p:blipFill rotWithShape="1">
          <a:blip r:embed="rId3"/>
          <a:srcRect r="34878"/>
          <a:stretch/>
        </p:blipFill>
        <p:spPr>
          <a:xfrm>
            <a:off x="282575" y="1489074"/>
            <a:ext cx="5749926" cy="5026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rotWithShape="1">
          <a:blip r:embed="rId4"/>
          <a:srcRect r="15660"/>
          <a:stretch/>
        </p:blipFill>
        <p:spPr>
          <a:xfrm>
            <a:off x="6315077" y="2153510"/>
            <a:ext cx="5521324" cy="43615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485789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11049" y="2765180"/>
            <a:ext cx="1307423" cy="871615"/>
          </a:xfrm>
          <a:prstGeom prst="rect">
            <a:avLst/>
          </a:prstGeom>
        </p:spPr>
      </p:pic>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9488" y="372335"/>
            <a:ext cx="610366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NHIỆM VỤ TIẾT 1</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4086852" y="744670"/>
            <a:ext cx="858931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TRƯỚC </a:t>
            </a:r>
          </a:p>
          <a:p>
            <a:pPr marL="0" marR="0" indent="180340" algn="ctr">
              <a:lnSpc>
                <a:spcPct val="115000"/>
              </a:lnSpc>
              <a:spcBef>
                <a:spcPts val="0"/>
              </a:spcBef>
              <a:spcAft>
                <a:spcPts val="0"/>
              </a:spcAft>
            </a:pPr>
            <a:r>
              <a:rPr lang="en-US" sz="48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ĐI THAM QUAN</a:t>
            </a:r>
            <a:endParaRPr lang="en-US" sz="48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2"/>
          <p:cNvSpPr/>
          <p:nvPr/>
        </p:nvSpPr>
        <p:spPr>
          <a:xfrm>
            <a:off x="1931077" y="2180405"/>
            <a:ext cx="4536017" cy="523220"/>
          </a:xfrm>
          <a:prstGeom prst="rect">
            <a:avLst/>
          </a:prstGeom>
          <a:solidFill>
            <a:schemeClr val="accent6">
              <a:lumMod val="20000"/>
              <a:lumOff val="80000"/>
            </a:schemeClr>
          </a:solidFill>
        </p:spPr>
        <p:txBody>
          <a:bodyPr wrap="square">
            <a:spAutoFit/>
          </a:bodyPr>
          <a:lstStyle/>
          <a:p>
            <a:r>
              <a:rPr lang="en-US" sz="2800" dirty="0" smtClean="0">
                <a:latin typeface="Times New Roman" panose="02020603050405020304" pitchFamily="18" charset="0"/>
                <a:cs typeface="Times New Roman" panose="02020603050405020304" pitchFamily="18" charset="0"/>
              </a:rPr>
              <a:t>Lựa chọn chủ đề tham quan</a:t>
            </a:r>
            <a:endParaRPr lang="en-US"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10000" r="88415"/>
                    </a14:imgEffect>
                  </a14:imgLayer>
                </a14:imgProps>
              </a:ext>
              <a:ext uri="{28A0092B-C50C-407E-A947-70E740481C1C}">
                <a14:useLocalDpi xmlns:a14="http://schemas.microsoft.com/office/drawing/2010/main" val="0"/>
              </a:ext>
            </a:extLst>
          </a:blip>
          <a:stretch>
            <a:fillRect/>
          </a:stretch>
        </p:blipFill>
        <p:spPr>
          <a:xfrm>
            <a:off x="511049" y="1909233"/>
            <a:ext cx="1428733" cy="958297"/>
          </a:xfrm>
          <a:prstGeom prst="rect">
            <a:avLst/>
          </a:prstGeom>
        </p:spPr>
      </p:pic>
      <p:sp>
        <p:nvSpPr>
          <p:cNvPr id="10" name="Rectangle 9"/>
          <p:cNvSpPr/>
          <p:nvPr/>
        </p:nvSpPr>
        <p:spPr>
          <a:xfrm>
            <a:off x="1931077" y="3027424"/>
            <a:ext cx="4572085" cy="523220"/>
          </a:xfrm>
          <a:prstGeom prst="rect">
            <a:avLst/>
          </a:prstGeom>
          <a:solidFill>
            <a:schemeClr val="accent6">
              <a:lumMod val="20000"/>
              <a:lumOff val="80000"/>
            </a:schemeClr>
          </a:solidFill>
        </p:spPr>
        <p:txBody>
          <a:bodyPr wrap="none">
            <a:spAutoFit/>
          </a:bodyPr>
          <a:lstStyle/>
          <a:p>
            <a:r>
              <a:rPr lang="en-US" sz="2800" dirty="0">
                <a:latin typeface="Times New Roman" panose="02020603050405020304" pitchFamily="18" charset="0"/>
                <a:cs typeface="Times New Roman" panose="02020603050405020304" pitchFamily="18" charset="0"/>
              </a:rPr>
              <a:t>Xây dựng kế hoạch tham quan</a:t>
            </a:r>
          </a:p>
        </p:txBody>
      </p:sp>
      <p:sp>
        <p:nvSpPr>
          <p:cNvPr id="29" name="Rectangle 28"/>
          <p:cNvSpPr/>
          <p:nvPr/>
        </p:nvSpPr>
        <p:spPr>
          <a:xfrm>
            <a:off x="1965541" y="3826142"/>
            <a:ext cx="4501553" cy="954107"/>
          </a:xfrm>
          <a:prstGeom prst="rect">
            <a:avLst/>
          </a:prstGeom>
          <a:solidFill>
            <a:schemeClr val="accent6">
              <a:lumMod val="20000"/>
              <a:lumOff val="80000"/>
            </a:schemeClr>
          </a:solidFill>
        </p:spPr>
        <p:txBody>
          <a:bodyPr wrap="square">
            <a:spAutoFit/>
          </a:bodyPr>
          <a:lstStyle/>
          <a:p>
            <a:r>
              <a:rPr lang="en-US" sz="2800" dirty="0">
                <a:latin typeface="Times New Roman" panose="02020603050405020304" pitchFamily="18" charset="0"/>
                <a:cs typeface="Times New Roman" panose="02020603050405020304" pitchFamily="18" charset="0"/>
              </a:rPr>
              <a:t>Chuẩn bị các nguồn thông tin </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đáng </a:t>
            </a:r>
            <a:r>
              <a:rPr lang="en-US" sz="2800" dirty="0">
                <a:latin typeface="Times New Roman" panose="02020603050405020304" pitchFamily="18" charset="0"/>
                <a:cs typeface="Times New Roman" panose="02020603050405020304" pitchFamily="18" charset="0"/>
              </a:rPr>
              <a:t>tin cậy</a:t>
            </a:r>
          </a:p>
        </p:txBody>
      </p:sp>
      <p:pic>
        <p:nvPicPr>
          <p:cNvPr id="30" name="Picture 29"/>
          <p:cNvPicPr>
            <a:picLocks noChangeAspect="1"/>
          </p:cNvPicPr>
          <p:nvPr/>
        </p:nvPicPr>
        <p:blipFill>
          <a:blip r:embed="rId6"/>
          <a:stretch>
            <a:fillRect/>
          </a:stretch>
        </p:blipFill>
        <p:spPr>
          <a:xfrm>
            <a:off x="479800" y="3964703"/>
            <a:ext cx="1338672" cy="918245"/>
          </a:xfrm>
          <a:prstGeom prst="rect">
            <a:avLst/>
          </a:prstGeom>
        </p:spPr>
      </p:pic>
      <p:sp>
        <p:nvSpPr>
          <p:cNvPr id="33" name="Rectangle 32"/>
          <p:cNvSpPr/>
          <p:nvPr/>
        </p:nvSpPr>
        <p:spPr>
          <a:xfrm>
            <a:off x="1965541" y="5117496"/>
            <a:ext cx="4501553" cy="954107"/>
          </a:xfrm>
          <a:prstGeom prst="rect">
            <a:avLst/>
          </a:prstGeom>
          <a:solidFill>
            <a:schemeClr val="accent6">
              <a:lumMod val="20000"/>
              <a:lumOff val="80000"/>
            </a:schemeClr>
          </a:solidFill>
        </p:spPr>
        <p:txBody>
          <a:bodyPr wrap="square">
            <a:spAutoFit/>
          </a:bodyPr>
          <a:lstStyle/>
          <a:p>
            <a:r>
              <a:rPr lang="en-US" sz="2800" dirty="0">
                <a:latin typeface="Times New Roman" panose="02020603050405020304" pitchFamily="18" charset="0"/>
                <a:cs typeface="Times New Roman" panose="02020603050405020304" pitchFamily="18" charset="0"/>
              </a:rPr>
              <a:t>Thống nhất các tiêu chí đánh giá với giáo viên. </a:t>
            </a:r>
          </a:p>
        </p:txBody>
      </p:sp>
      <p:pic>
        <p:nvPicPr>
          <p:cNvPr id="34" name="Picture 33"/>
          <p:cNvPicPr>
            <a:picLocks noChangeAspect="1"/>
          </p:cNvPicPr>
          <p:nvPr/>
        </p:nvPicPr>
        <p:blipFill rotWithShape="1">
          <a:blip r:embed="rId7"/>
          <a:srcRect r="24116"/>
          <a:stretch/>
        </p:blipFill>
        <p:spPr>
          <a:xfrm>
            <a:off x="479800" y="5095297"/>
            <a:ext cx="1339375" cy="1099417"/>
          </a:xfrm>
          <a:prstGeom prst="rect">
            <a:avLst/>
          </a:prstGeom>
        </p:spPr>
      </p:pic>
      <p:pic>
        <p:nvPicPr>
          <p:cNvPr id="35" name="Picture 34"/>
          <p:cNvPicPr>
            <a:picLocks noChangeAspect="1"/>
          </p:cNvPicPr>
          <p:nvPr/>
        </p:nvPicPr>
        <p:blipFill>
          <a:blip r:embed="rId8"/>
          <a:stretch>
            <a:fillRect/>
          </a:stretch>
        </p:blipFill>
        <p:spPr>
          <a:xfrm>
            <a:off x="6756400" y="2226136"/>
            <a:ext cx="4876800" cy="4133850"/>
          </a:xfrm>
          <a:prstGeom prst="rect">
            <a:avLst/>
          </a:prstGeom>
        </p:spPr>
      </p:pic>
    </p:spTree>
    <p:extLst>
      <p:ext uri="{BB962C8B-B14F-4D97-AF65-F5344CB8AC3E}">
        <p14:creationId xmlns:p14="http://schemas.microsoft.com/office/powerpoint/2010/main" val="2945587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barn(inVertical)">
                                      <p:cBhvr>
                                        <p:cTn id="23" dur="500"/>
                                        <p:tgtEl>
                                          <p:spTgt spid="29"/>
                                        </p:tgtEl>
                                      </p:cBhvr>
                                    </p:animEffect>
                                  </p:childTnLst>
                                </p:cTn>
                              </p:par>
                              <p:par>
                                <p:cTn id="24" presetID="16" presetClass="entr" presetSubtype="21"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barn(inVertical)">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inVertical)">
                                      <p:cBhvr>
                                        <p:cTn id="31" dur="500"/>
                                        <p:tgtEl>
                                          <p:spTgt spid="33"/>
                                        </p:tgtEl>
                                      </p:cBhvr>
                                    </p:animEffect>
                                  </p:childTnLst>
                                </p:cTn>
                              </p:par>
                              <p:par>
                                <p:cTn id="32" presetID="16" presetClass="entr" presetSubtype="21"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barn(inVertical)">
                                      <p:cBhvr>
                                        <p:cTn id="3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29" grpId="0" animBg="1"/>
      <p:bldP spid="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387" y="2777167"/>
            <a:ext cx="1105165" cy="1081362"/>
          </a:xfrm>
          <a:prstGeom prst="rect">
            <a:avLst/>
          </a:prstGeom>
        </p:spPr>
      </p:pic>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9488" y="372335"/>
            <a:ext cx="4957923"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CHIA NHÓM</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3997952" y="372335"/>
            <a:ext cx="858931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lnSpc>
                <a:spcPct val="115000"/>
              </a:lnSpc>
            </a:pPr>
            <a:r>
              <a:rPr lang="en-US" sz="48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GIAO NHIỆM VỤ</a:t>
            </a:r>
            <a:endParaRPr lang="en-US" sz="48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2"/>
          <p:cNvSpPr/>
          <p:nvPr/>
        </p:nvSpPr>
        <p:spPr>
          <a:xfrm>
            <a:off x="1931077" y="2180405"/>
            <a:ext cx="3538977" cy="523220"/>
          </a:xfrm>
          <a:prstGeom prst="rect">
            <a:avLst/>
          </a:prstGeom>
          <a:solidFill>
            <a:schemeClr val="accent6">
              <a:lumMod val="20000"/>
              <a:lumOff val="80000"/>
            </a:schemeClr>
          </a:solidFill>
        </p:spPr>
        <p:txBody>
          <a:bodyPr wrap="square">
            <a:spAutoFit/>
          </a:bodyPr>
          <a:lstStyle/>
          <a:p>
            <a:pPr algn="ctr"/>
            <a:r>
              <a:rPr lang="en-US" sz="2800" dirty="0" smtClean="0">
                <a:latin typeface="Times New Roman" panose="02020603050405020304" pitchFamily="18" charset="0"/>
                <a:cs typeface="Times New Roman" panose="02020603050405020304" pitchFamily="18" charset="0"/>
              </a:rPr>
              <a:t>Lớp </a:t>
            </a:r>
            <a:r>
              <a:rPr lang="en-US" sz="2800" dirty="0">
                <a:latin typeface="Times New Roman" panose="02020603050405020304" pitchFamily="18" charset="0"/>
                <a:cs typeface="Times New Roman" panose="02020603050405020304" pitchFamily="18" charset="0"/>
              </a:rPr>
              <a:t>thành 4 - 6 nhóm</a:t>
            </a:r>
          </a:p>
        </p:txBody>
      </p:sp>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10000" r="88415"/>
                    </a14:imgEffect>
                  </a14:imgLayer>
                </a14:imgProps>
              </a:ext>
              <a:ext uri="{28A0092B-C50C-407E-A947-70E740481C1C}">
                <a14:useLocalDpi xmlns:a14="http://schemas.microsoft.com/office/drawing/2010/main" val="0"/>
              </a:ext>
            </a:extLst>
          </a:blip>
          <a:stretch>
            <a:fillRect/>
          </a:stretch>
        </p:blipFill>
        <p:spPr>
          <a:xfrm>
            <a:off x="511049" y="1909233"/>
            <a:ext cx="1428733" cy="958297"/>
          </a:xfrm>
          <a:prstGeom prst="rect">
            <a:avLst/>
          </a:prstGeom>
        </p:spPr>
      </p:pic>
      <p:sp>
        <p:nvSpPr>
          <p:cNvPr id="10" name="Rectangle 9"/>
          <p:cNvSpPr/>
          <p:nvPr/>
        </p:nvSpPr>
        <p:spPr>
          <a:xfrm>
            <a:off x="1931077" y="3027424"/>
            <a:ext cx="3538977" cy="523220"/>
          </a:xfrm>
          <a:prstGeom prst="rect">
            <a:avLst/>
          </a:prstGeom>
          <a:solidFill>
            <a:schemeClr val="accent6">
              <a:lumMod val="20000"/>
              <a:lumOff val="80000"/>
            </a:schemeClr>
          </a:solidFill>
        </p:spPr>
        <p:txBody>
          <a:bodyPr wrap="square">
            <a:spAutoFit/>
          </a:bodyPr>
          <a:lstStyle/>
          <a:p>
            <a:pPr algn="ctr"/>
            <a:r>
              <a:rPr lang="en-US" sz="2800" dirty="0" smtClean="0">
                <a:latin typeface="Times New Roman" panose="02020603050405020304" pitchFamily="18" charset="0"/>
                <a:cs typeface="Times New Roman" panose="02020603050405020304" pitchFamily="18" charset="0"/>
              </a:rPr>
              <a:t>10 phút</a:t>
            </a:r>
            <a:endParaRPr lang="en-US" sz="2800" dirty="0">
              <a:latin typeface="Times New Roman" panose="02020603050405020304" pitchFamily="18" charset="0"/>
              <a:cs typeface="Times New Roman" panose="02020603050405020304" pitchFamily="18" charset="0"/>
            </a:endParaRPr>
          </a:p>
        </p:txBody>
      </p:sp>
      <p:cxnSp>
        <p:nvCxnSpPr>
          <p:cNvPr id="12" name="Straight Arrow Connector 11"/>
          <p:cNvCxnSpPr/>
          <p:nvPr/>
        </p:nvCxnSpPr>
        <p:spPr>
          <a:xfrm flipV="1">
            <a:off x="5511143" y="3027424"/>
            <a:ext cx="775357" cy="1206623"/>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327589" y="2735036"/>
            <a:ext cx="4344459" cy="523220"/>
          </a:xfrm>
          <a:prstGeom prst="rect">
            <a:avLst/>
          </a:prstGeom>
        </p:spPr>
        <p:txBody>
          <a:bodyPr wrap="none">
            <a:spAutoFit/>
          </a:bodyPr>
          <a:lstStyle/>
          <a:p>
            <a:r>
              <a:rPr lang="vi-VN" sz="2800" dirty="0">
                <a:latin typeface="Times New Roman" panose="02020603050405020304" pitchFamily="18" charset="0"/>
                <a:cs typeface="Times New Roman" panose="02020603050405020304" pitchFamily="18" charset="0"/>
              </a:rPr>
              <a:t>- Bước 1: Xây dựng ý tưởng.</a:t>
            </a:r>
            <a:endParaRPr lang="en-US" sz="2800" dirty="0">
              <a:latin typeface="Times New Roman" panose="02020603050405020304" pitchFamily="18" charset="0"/>
              <a:cs typeface="Times New Roman" panose="02020603050405020304" pitchFamily="18" charset="0"/>
            </a:endParaRPr>
          </a:p>
        </p:txBody>
      </p:sp>
      <p:cxnSp>
        <p:nvCxnSpPr>
          <p:cNvPr id="15" name="Straight Arrow Connector 14"/>
          <p:cNvCxnSpPr/>
          <p:nvPr/>
        </p:nvCxnSpPr>
        <p:spPr>
          <a:xfrm flipV="1">
            <a:off x="5511143" y="3657312"/>
            <a:ext cx="816446" cy="572832"/>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327589" y="3376992"/>
            <a:ext cx="5711820" cy="523220"/>
          </a:xfrm>
          <a:prstGeom prst="rect">
            <a:avLst/>
          </a:prstGeom>
        </p:spPr>
        <p:txBody>
          <a:bodyPr wrap="none">
            <a:spAutoFit/>
          </a:bodyPr>
          <a:lstStyle/>
          <a:p>
            <a:r>
              <a:rPr lang="vi-VN" sz="2800" dirty="0">
                <a:latin typeface="Times New Roman" panose="02020603050405020304" pitchFamily="18" charset="0"/>
                <a:cs typeface="Times New Roman" panose="02020603050405020304" pitchFamily="18" charset="0"/>
              </a:rPr>
              <a:t>- Bước 2: Lựa chọn chủ đề tham quan.</a:t>
            </a:r>
            <a:endParaRPr lang="en-US" sz="2800" dirty="0">
              <a:latin typeface="Times New Roman" panose="02020603050405020304" pitchFamily="18" charset="0"/>
              <a:cs typeface="Times New Roman" panose="02020603050405020304" pitchFamily="18" charset="0"/>
            </a:endParaRPr>
          </a:p>
        </p:txBody>
      </p:sp>
      <p:cxnSp>
        <p:nvCxnSpPr>
          <p:cNvPr id="18" name="Straight Arrow Connector 17"/>
          <p:cNvCxnSpPr>
            <a:endCxn id="19" idx="1"/>
          </p:cNvCxnSpPr>
          <p:nvPr/>
        </p:nvCxnSpPr>
        <p:spPr>
          <a:xfrm>
            <a:off x="5510345" y="4220777"/>
            <a:ext cx="858333" cy="239468"/>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368678" y="3983191"/>
            <a:ext cx="5655715" cy="954107"/>
          </a:xfrm>
          <a:prstGeom prst="rect">
            <a:avLst/>
          </a:prstGeom>
        </p:spPr>
        <p:txBody>
          <a:bodyPr wrap="none">
            <a:spAutoFit/>
          </a:bodyPr>
          <a:lstStyle/>
          <a:p>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Bước </a:t>
            </a:r>
            <a:r>
              <a:rPr lang="vi-VN" sz="2800" dirty="0">
                <a:latin typeface="Times New Roman" panose="02020603050405020304" pitchFamily="18" charset="0"/>
                <a:cs typeface="Times New Roman" panose="02020603050405020304" pitchFamily="18" charset="0"/>
              </a:rPr>
              <a:t>3: Lập kế hoạch các nhiệm vụ </a:t>
            </a:r>
            <a:endParaRPr lang="en-US" sz="2800" dirty="0" smtClean="0">
              <a:latin typeface="Times New Roman" panose="02020603050405020304" pitchFamily="18" charset="0"/>
              <a:cs typeface="Times New Roman" panose="02020603050405020304" pitchFamily="18" charset="0"/>
            </a:endParaRPr>
          </a:p>
          <a:p>
            <a:r>
              <a:rPr lang="vi-VN" sz="2800" dirty="0" smtClean="0">
                <a:latin typeface="Times New Roman" panose="02020603050405020304" pitchFamily="18" charset="0"/>
                <a:cs typeface="Times New Roman" panose="02020603050405020304" pitchFamily="18" charset="0"/>
              </a:rPr>
              <a:t>tham </a:t>
            </a:r>
            <a:r>
              <a:rPr lang="vi-VN" sz="2800" dirty="0">
                <a:latin typeface="Times New Roman" panose="02020603050405020304" pitchFamily="18" charset="0"/>
                <a:cs typeface="Times New Roman" panose="02020603050405020304" pitchFamily="18" charset="0"/>
              </a:rPr>
              <a:t>quan.</a:t>
            </a:r>
            <a:endParaRPr lang="en-US" sz="2800" dirty="0">
              <a:latin typeface="Times New Roman" panose="02020603050405020304" pitchFamily="18" charset="0"/>
              <a:cs typeface="Times New Roman" panose="02020603050405020304" pitchFamily="18" charset="0"/>
            </a:endParaRPr>
          </a:p>
        </p:txBody>
      </p:sp>
      <p:sp>
        <p:nvSpPr>
          <p:cNvPr id="29" name="Rectangle 28"/>
          <p:cNvSpPr/>
          <p:nvPr/>
        </p:nvSpPr>
        <p:spPr>
          <a:xfrm>
            <a:off x="1965541" y="3826142"/>
            <a:ext cx="3504513" cy="1384995"/>
          </a:xfrm>
          <a:prstGeom prst="rect">
            <a:avLst/>
          </a:prstGeom>
          <a:solidFill>
            <a:schemeClr val="accent6">
              <a:lumMod val="20000"/>
              <a:lumOff val="80000"/>
            </a:schemeClr>
          </a:solidFill>
        </p:spPr>
        <p:txBody>
          <a:bodyPr wrap="square">
            <a:spAutoFit/>
          </a:bodyPr>
          <a:lstStyle/>
          <a:p>
            <a:r>
              <a:rPr lang="en-US" sz="2800" dirty="0" smtClean="0">
                <a:latin typeface="Times New Roman" panose="02020603050405020304" pitchFamily="18" charset="0"/>
                <a:cs typeface="Times New Roman" panose="02020603050405020304" pitchFamily="18" charset="0"/>
              </a:rPr>
              <a:t>Thảo luận c</a:t>
            </a:r>
            <a:r>
              <a:rPr lang="vi-VN" sz="2800" dirty="0" smtClean="0">
                <a:latin typeface="Times New Roman" panose="02020603050405020304" pitchFamily="18" charset="0"/>
                <a:cs typeface="Times New Roman" panose="02020603050405020304" pitchFamily="18" charset="0"/>
              </a:rPr>
              <a:t>ác </a:t>
            </a:r>
            <a:r>
              <a:rPr lang="en-US" sz="2800" dirty="0" smtClean="0">
                <a:latin typeface="Times New Roman" panose="02020603050405020304" pitchFamily="18" charset="0"/>
                <a:cs typeface="Times New Roman" panose="02020603050405020304" pitchFamily="18" charset="0"/>
              </a:rPr>
              <a:t>nội dung</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chuẩn bị trước khi tham quan</a:t>
            </a:r>
            <a:endParaRPr lang="en-US" sz="2800" dirty="0">
              <a:latin typeface="Times New Roman" panose="02020603050405020304" pitchFamily="18" charset="0"/>
              <a:cs typeface="Times New Roman" panose="02020603050405020304" pitchFamily="18" charset="0"/>
            </a:endParaRPr>
          </a:p>
        </p:txBody>
      </p:sp>
      <p:sp>
        <p:nvSpPr>
          <p:cNvPr id="33" name="Rectangle 32"/>
          <p:cNvSpPr/>
          <p:nvPr/>
        </p:nvSpPr>
        <p:spPr>
          <a:xfrm>
            <a:off x="1965541" y="5585185"/>
            <a:ext cx="9769259" cy="523220"/>
          </a:xfrm>
          <a:prstGeom prst="rect">
            <a:avLst/>
          </a:prstGeom>
          <a:solidFill>
            <a:schemeClr val="accent6">
              <a:lumMod val="20000"/>
              <a:lumOff val="80000"/>
            </a:schemeClr>
          </a:solidFill>
        </p:spPr>
        <p:txBody>
          <a:bodyPr wrap="square">
            <a:spAutoFit/>
          </a:bodyPr>
          <a:lstStyle/>
          <a:p>
            <a:r>
              <a:rPr lang="en-US" sz="2800" dirty="0">
                <a:latin typeface="Times New Roman" panose="02020603050405020304" pitchFamily="18" charset="0"/>
                <a:cs typeface="Times New Roman" panose="02020603050405020304" pitchFamily="18" charset="0"/>
              </a:rPr>
              <a:t>Lập ma trận đánh giá kết quả tham quan theo phiếu học tập số 1</a:t>
            </a:r>
          </a:p>
        </p:txBody>
      </p:sp>
      <p:pic>
        <p:nvPicPr>
          <p:cNvPr id="34" name="Picture 33"/>
          <p:cNvPicPr>
            <a:picLocks noChangeAspect="1"/>
          </p:cNvPicPr>
          <p:nvPr/>
        </p:nvPicPr>
        <p:blipFill rotWithShape="1">
          <a:blip r:embed="rId6"/>
          <a:srcRect r="24116"/>
          <a:stretch/>
        </p:blipFill>
        <p:spPr>
          <a:xfrm>
            <a:off x="479800" y="5095297"/>
            <a:ext cx="1339375" cy="1099417"/>
          </a:xfrm>
          <a:prstGeom prst="rect">
            <a:avLst/>
          </a:prstGeom>
        </p:spPr>
      </p:pic>
      <p:pic>
        <p:nvPicPr>
          <p:cNvPr id="3074" name="Picture 2" descr="Download Free png Steps Png (92+ images in Collection) Page 2 - DLPNG.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0387" y="3888428"/>
            <a:ext cx="1085758" cy="102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106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barn(inVertical)">
                                      <p:cBhvr>
                                        <p:cTn id="25" dur="500"/>
                                        <p:tgtEl>
                                          <p:spTgt spid="33"/>
                                        </p:tgtEl>
                                      </p:cBhvr>
                                    </p:animEffect>
                                  </p:childTnLst>
                                </p:cTn>
                              </p:par>
                              <p:par>
                                <p:cTn id="26" presetID="16" presetClass="entr" presetSubtype="21"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barn(inVertical)">
                                      <p:cBhvr>
                                        <p:cTn id="28" dur="500"/>
                                        <p:tgtEl>
                                          <p:spTgt spid="34"/>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par>
                                <p:cTn id="32" presetID="16" presetClass="entr" presetSubtype="21" fill="hold" nodeType="withEffect">
                                  <p:stCondLst>
                                    <p:cond delay="0"/>
                                  </p:stCondLst>
                                  <p:childTnLst>
                                    <p:set>
                                      <p:cBhvr>
                                        <p:cTn id="33" dur="1" fill="hold">
                                          <p:stCondLst>
                                            <p:cond delay="0"/>
                                          </p:stCondLst>
                                        </p:cTn>
                                        <p:tgtEl>
                                          <p:spTgt spid="3074"/>
                                        </p:tgtEl>
                                        <p:attrNameLst>
                                          <p:attrName>style.visibility</p:attrName>
                                        </p:attrNameLst>
                                      </p:cBhvr>
                                      <p:to>
                                        <p:strVal val="visible"/>
                                      </p:to>
                                    </p:set>
                                    <p:animEffect transition="in" filter="barn(inVertical)">
                                      <p:cBhvr>
                                        <p:cTn id="34" dur="500"/>
                                        <p:tgtEl>
                                          <p:spTgt spid="307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down)">
                                      <p:cBhvr>
                                        <p:cTn id="44" dur="500"/>
                                        <p:tgtEl>
                                          <p:spTgt spid="12"/>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500"/>
                                        <p:tgtEl>
                                          <p:spTgt spid="18"/>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down)">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4" grpId="0"/>
      <p:bldP spid="16" grpId="0"/>
      <p:bldP spid="19" grpId="0"/>
      <p:bldP spid="29" grpId="0" animBg="1"/>
      <p:bldP spid="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11049" y="2765180"/>
            <a:ext cx="1307423" cy="871615"/>
          </a:xfrm>
          <a:prstGeom prst="rect">
            <a:avLst/>
          </a:prstGeom>
        </p:spPr>
      </p:pic>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0" y="252943"/>
            <a:ext cx="12039600"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lnSpc>
                <a:spcPct val="115000"/>
              </a:lnSpc>
            </a:pP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HOẠT ĐỘNG 1 - </a:t>
            </a:r>
            <a:r>
              <a:rPr lang="en-US" sz="54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THẢO LUẬN NHÓM</a:t>
            </a:r>
            <a:endParaRPr lang="en-US" sz="54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368300" y="744670"/>
            <a:ext cx="1230786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p>
          <a:p>
            <a:pPr marL="0" marR="0" indent="180340" algn="ctr">
              <a:lnSpc>
                <a:spcPct val="115000"/>
              </a:lnSpc>
              <a:spcBef>
                <a:spcPts val="0"/>
              </a:spcBef>
              <a:spcAft>
                <a:spcPts val="0"/>
              </a:spcAft>
            </a:pPr>
            <a:r>
              <a:rPr lang="en-US" sz="54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NỘP BIÊN BẢN THỐNG NHẤT</a:t>
            </a:r>
            <a:endParaRPr lang="en-US" sz="54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Rectangle 9"/>
          <p:cNvSpPr/>
          <p:nvPr/>
        </p:nvSpPr>
        <p:spPr>
          <a:xfrm>
            <a:off x="1931077" y="3027424"/>
            <a:ext cx="2989921" cy="1077218"/>
          </a:xfrm>
          <a:prstGeom prst="rect">
            <a:avLst/>
          </a:prstGeom>
          <a:solidFill>
            <a:schemeClr val="accent6">
              <a:lumMod val="20000"/>
              <a:lumOff val="80000"/>
            </a:schemeClr>
          </a:solidFill>
        </p:spPr>
        <p:txBody>
          <a:bodyPr wrap="none">
            <a:spAutoFit/>
          </a:bodyPr>
          <a:lstStyle/>
          <a:p>
            <a:r>
              <a:rPr lang="en-US" sz="3200" dirty="0">
                <a:latin typeface="Times New Roman" panose="02020603050405020304" pitchFamily="18" charset="0"/>
                <a:cs typeface="Times New Roman" panose="02020603050405020304" pitchFamily="18" charset="0"/>
              </a:rPr>
              <a:t>Xây dựng kế </a:t>
            </a: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hoạch </a:t>
            </a:r>
            <a:r>
              <a:rPr lang="en-US" sz="3200" dirty="0">
                <a:latin typeface="Times New Roman" panose="02020603050405020304" pitchFamily="18" charset="0"/>
                <a:cs typeface="Times New Roman" panose="02020603050405020304" pitchFamily="18" charset="0"/>
              </a:rPr>
              <a:t>tham quan</a:t>
            </a:r>
          </a:p>
        </p:txBody>
      </p:sp>
      <p:cxnSp>
        <p:nvCxnSpPr>
          <p:cNvPr id="12" name="Straight Arrow Connector 11"/>
          <p:cNvCxnSpPr/>
          <p:nvPr/>
        </p:nvCxnSpPr>
        <p:spPr>
          <a:xfrm flipV="1">
            <a:off x="4650055" y="2809600"/>
            <a:ext cx="889000" cy="663820"/>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539055" y="2472793"/>
            <a:ext cx="1779654" cy="584775"/>
          </a:xfrm>
          <a:prstGeom prst="rect">
            <a:avLst/>
          </a:prstGeom>
        </p:spPr>
        <p:txBody>
          <a:bodyPr wrap="none">
            <a:spAutoFit/>
          </a:bodyPr>
          <a:lstStyle/>
          <a:p>
            <a:r>
              <a:rPr lang="en-US" sz="3200" dirty="0" smtClean="0">
                <a:latin typeface="Times New Roman" panose="02020603050405020304" pitchFamily="18" charset="0"/>
                <a:cs typeface="Times New Roman" panose="02020603050405020304" pitchFamily="18" charset="0"/>
              </a:rPr>
              <a:t>Thời gian</a:t>
            </a:r>
            <a:endParaRPr lang="en-US" sz="3200" dirty="0">
              <a:latin typeface="Times New Roman" panose="02020603050405020304" pitchFamily="18" charset="0"/>
              <a:cs typeface="Times New Roman" panose="02020603050405020304" pitchFamily="18" charset="0"/>
            </a:endParaRPr>
          </a:p>
        </p:txBody>
      </p:sp>
      <p:cxnSp>
        <p:nvCxnSpPr>
          <p:cNvPr id="15" name="Straight Arrow Connector 14"/>
          <p:cNvCxnSpPr/>
          <p:nvPr/>
        </p:nvCxnSpPr>
        <p:spPr>
          <a:xfrm flipV="1">
            <a:off x="4650055" y="3429993"/>
            <a:ext cx="889000" cy="39523"/>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539055" y="3057568"/>
            <a:ext cx="1632178" cy="584775"/>
          </a:xfrm>
          <a:prstGeom prst="rect">
            <a:avLst/>
          </a:prstGeom>
        </p:spPr>
        <p:txBody>
          <a:bodyPr wrap="none">
            <a:spAutoFit/>
          </a:bodyPr>
          <a:lstStyle/>
          <a:p>
            <a:r>
              <a:rPr lang="en-US" sz="3200" dirty="0" smtClean="0">
                <a:latin typeface="Times New Roman" panose="02020603050405020304" pitchFamily="18" charset="0"/>
                <a:cs typeface="Times New Roman" panose="02020603050405020304" pitchFamily="18" charset="0"/>
              </a:rPr>
              <a:t>Kinh phí</a:t>
            </a:r>
            <a:endParaRPr lang="en-US" sz="3200" dirty="0">
              <a:latin typeface="Times New Roman" panose="02020603050405020304" pitchFamily="18" charset="0"/>
              <a:cs typeface="Times New Roman" panose="02020603050405020304" pitchFamily="18" charset="0"/>
            </a:endParaRPr>
          </a:p>
        </p:txBody>
      </p:sp>
      <p:cxnSp>
        <p:nvCxnSpPr>
          <p:cNvPr id="18" name="Straight Arrow Connector 17"/>
          <p:cNvCxnSpPr/>
          <p:nvPr/>
        </p:nvCxnSpPr>
        <p:spPr>
          <a:xfrm>
            <a:off x="4649257" y="3460150"/>
            <a:ext cx="889000" cy="481207"/>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538523" y="3560488"/>
            <a:ext cx="4607352" cy="584775"/>
          </a:xfrm>
          <a:prstGeom prst="rect">
            <a:avLst/>
          </a:prstGeom>
        </p:spPr>
        <p:txBody>
          <a:bodyPr wrap="none">
            <a:spAutoFit/>
          </a:bodyPr>
          <a:lstStyle/>
          <a:p>
            <a:r>
              <a:rPr lang="en-US" sz="3200" dirty="0" smtClean="0">
                <a:latin typeface="Times New Roman" panose="02020603050405020304" pitchFamily="18" charset="0"/>
                <a:cs typeface="Times New Roman" panose="02020603050405020304" pitchFamily="18" charset="0"/>
              </a:rPr>
              <a:t>Vật liệu, nhật kí hành trình</a:t>
            </a:r>
            <a:endParaRPr lang="en-US" sz="3200" dirty="0">
              <a:latin typeface="Times New Roman" panose="02020603050405020304" pitchFamily="18" charset="0"/>
              <a:cs typeface="Times New Roman" panose="02020603050405020304" pitchFamily="18" charset="0"/>
            </a:endParaRPr>
          </a:p>
        </p:txBody>
      </p:sp>
      <p:cxnSp>
        <p:nvCxnSpPr>
          <p:cNvPr id="23" name="Straight Arrow Connector 22"/>
          <p:cNvCxnSpPr/>
          <p:nvPr/>
        </p:nvCxnSpPr>
        <p:spPr>
          <a:xfrm>
            <a:off x="4649523" y="3449754"/>
            <a:ext cx="888468" cy="1009677"/>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5537991" y="4087005"/>
            <a:ext cx="4089581" cy="584775"/>
          </a:xfrm>
          <a:prstGeom prst="rect">
            <a:avLst/>
          </a:prstGeom>
        </p:spPr>
        <p:txBody>
          <a:bodyPr wrap="none">
            <a:spAutoFit/>
          </a:bodyPr>
          <a:lstStyle/>
          <a:p>
            <a:r>
              <a:rPr lang="vi-VN" sz="3200" dirty="0" smtClean="0">
                <a:latin typeface="Times New Roman" panose="02020603050405020304" pitchFamily="18" charset="0"/>
                <a:cs typeface="Times New Roman" panose="02020603050405020304" pitchFamily="18" charset="0"/>
              </a:rPr>
              <a:t>Phương pháp tiến hành </a:t>
            </a:r>
            <a:endParaRPr lang="en-US" sz="3200" dirty="0">
              <a:latin typeface="Times New Roman" panose="02020603050405020304" pitchFamily="18" charset="0"/>
              <a:cs typeface="Times New Roman" panose="02020603050405020304" pitchFamily="18" charset="0"/>
            </a:endParaRPr>
          </a:p>
        </p:txBody>
      </p:sp>
      <p:cxnSp>
        <p:nvCxnSpPr>
          <p:cNvPr id="25" name="Straight Arrow Connector 24"/>
          <p:cNvCxnSpPr/>
          <p:nvPr/>
        </p:nvCxnSpPr>
        <p:spPr>
          <a:xfrm>
            <a:off x="4647927" y="3449754"/>
            <a:ext cx="890064" cy="1477614"/>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537991" y="4554942"/>
            <a:ext cx="5553123" cy="584775"/>
          </a:xfrm>
          <a:prstGeom prst="rect">
            <a:avLst/>
          </a:prstGeom>
        </p:spPr>
        <p:txBody>
          <a:bodyPr wrap="none">
            <a:spAutoFit/>
          </a:bodyPr>
          <a:lstStyle/>
          <a:p>
            <a:r>
              <a:rPr lang="vi-VN" sz="3200" dirty="0" smtClean="0">
                <a:latin typeface="Times New Roman" panose="02020603050405020304" pitchFamily="18" charset="0"/>
                <a:cs typeface="Times New Roman" panose="02020603050405020304" pitchFamily="18" charset="0"/>
              </a:rPr>
              <a:t>Phân công </a:t>
            </a:r>
            <a:r>
              <a:rPr lang="en-US" sz="3200" dirty="0" smtClean="0">
                <a:latin typeface="Times New Roman" panose="02020603050405020304" pitchFamily="18" charset="0"/>
                <a:cs typeface="Times New Roman" panose="02020603050405020304" pitchFamily="18" charset="0"/>
              </a:rPr>
              <a:t>nhiệm vụ trong nhóm</a:t>
            </a:r>
            <a:endParaRPr lang="en-US" sz="3200" dirty="0">
              <a:latin typeface="Times New Roman" panose="02020603050405020304" pitchFamily="18" charset="0"/>
              <a:cs typeface="Times New Roman" panose="02020603050405020304" pitchFamily="18" charset="0"/>
            </a:endParaRPr>
          </a:p>
        </p:txBody>
      </p:sp>
      <p:cxnSp>
        <p:nvCxnSpPr>
          <p:cNvPr id="27" name="Straight Arrow Connector 26"/>
          <p:cNvCxnSpPr/>
          <p:nvPr/>
        </p:nvCxnSpPr>
        <p:spPr>
          <a:xfrm>
            <a:off x="4647395" y="3469516"/>
            <a:ext cx="890596" cy="2002495"/>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537991" y="5099585"/>
            <a:ext cx="5064207" cy="584775"/>
          </a:xfrm>
          <a:prstGeom prst="rect">
            <a:avLst/>
          </a:prstGeom>
        </p:spPr>
        <p:txBody>
          <a:bodyPr wrap="none">
            <a:spAutoFit/>
          </a:bodyPr>
          <a:lstStyle/>
          <a:p>
            <a:r>
              <a:rPr lang="en-US" sz="3200" dirty="0" smtClean="0">
                <a:latin typeface="Times New Roman" panose="02020603050405020304" pitchFamily="18" charset="0"/>
                <a:cs typeface="Times New Roman" panose="02020603050405020304" pitchFamily="18" charset="0"/>
              </a:rPr>
              <a:t>Các nguồn thông tin thu thập </a:t>
            </a:r>
            <a:endParaRPr lang="en-US" sz="3200" dirty="0">
              <a:latin typeface="Times New Roman" panose="02020603050405020304" pitchFamily="18" charset="0"/>
              <a:cs typeface="Times New Roman" panose="02020603050405020304" pitchFamily="18" charset="0"/>
            </a:endParaRPr>
          </a:p>
        </p:txBody>
      </p:sp>
      <p:cxnSp>
        <p:nvCxnSpPr>
          <p:cNvPr id="31" name="Straight Arrow Connector 30"/>
          <p:cNvCxnSpPr/>
          <p:nvPr/>
        </p:nvCxnSpPr>
        <p:spPr>
          <a:xfrm>
            <a:off x="4717812" y="3478882"/>
            <a:ext cx="820179" cy="2610771"/>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5537991" y="5717227"/>
            <a:ext cx="4466287" cy="584775"/>
          </a:xfrm>
          <a:prstGeom prst="rect">
            <a:avLst/>
          </a:prstGeom>
        </p:spPr>
        <p:txBody>
          <a:bodyPr wrap="square">
            <a:spAutoFit/>
          </a:bodyPr>
          <a:lstStyle/>
          <a:p>
            <a:r>
              <a:rPr lang="en-US" sz="3200" dirty="0" smtClean="0">
                <a:latin typeface="Times New Roman" panose="02020603050405020304" pitchFamily="18" charset="0"/>
                <a:cs typeface="Times New Roman" panose="02020603050405020304" pitchFamily="18" charset="0"/>
              </a:rPr>
              <a:t>Các tiêu chí đánh  giá</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980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up)">
                                      <p:cBhvr>
                                        <p:cTn id="42" dur="500"/>
                                        <p:tgtEl>
                                          <p:spTgt spid="2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down)">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down)">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up)">
                                      <p:cBhvr>
                                        <p:cTn id="58" dur="500"/>
                                        <p:tgtEl>
                                          <p:spTgt spid="27"/>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wipe(down)">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wipe(up)">
                                      <p:cBhvr>
                                        <p:cTn id="6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9" grpId="0"/>
      <p:bldP spid="24" grpId="0"/>
      <p:bldP spid="26" grpId="0"/>
      <p:bldP spid="28"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8CAE1E64-CCBE-4E1F-BD8F-893F50D9A09B}"/>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FB24F36-F157-4099-8CB4-34CAEDB540A4}"/>
              </a:ext>
            </a:extLst>
          </p:cNvPr>
          <p:cNvSpPr txBox="1"/>
          <p:nvPr/>
        </p:nvSpPr>
        <p:spPr>
          <a:xfrm>
            <a:off x="320094" y="211778"/>
            <a:ext cx="11283327" cy="769441"/>
          </a:xfrm>
          <a:prstGeom prst="rect">
            <a:avLst/>
          </a:prstGeom>
          <a:noFill/>
        </p:spPr>
        <p:txBody>
          <a:bodyPr wrap="square">
            <a:spAutoFit/>
          </a:bodyPr>
          <a:lstStyle/>
          <a:p>
            <a:pPr algn="ctr"/>
            <a:r>
              <a:rPr lang="en-US" sz="44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 trận đánh giá kết quả tham quan </a:t>
            </a:r>
            <a:endParaRPr lang="en-US" sz="4400"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4447952" y="900609"/>
            <a:ext cx="5141664" cy="707886"/>
          </a:xfrm>
          <a:prstGeom prst="rect">
            <a:avLst/>
          </a:prstGeom>
        </p:spPr>
        <p:txBody>
          <a:bodyPr wrap="none">
            <a:spAutoFit/>
          </a:bodyPr>
          <a:lstStyle/>
          <a:p>
            <a:r>
              <a:rPr lang="en-US" sz="4000" dirty="0" smtClean="0">
                <a:solidFill>
                  <a:srgbClr val="7030A0"/>
                </a:solidFill>
                <a:latin typeface="Times New Roman" panose="02020603050405020304" pitchFamily="18" charset="0"/>
                <a:cs typeface="Times New Roman" panose="02020603050405020304" pitchFamily="18" charset="0"/>
              </a:rPr>
              <a:t>PHIẾU HỌC TẬP SỐ 1</a:t>
            </a:r>
            <a:endParaRPr lang="en-US" sz="4000" dirty="0">
              <a:solidFill>
                <a:srgbClr val="7030A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63656043"/>
              </p:ext>
            </p:extLst>
          </p:nvPr>
        </p:nvGraphicFramePr>
        <p:xfrm>
          <a:off x="320094" y="1608495"/>
          <a:ext cx="11414706" cy="4933572"/>
        </p:xfrm>
        <a:graphic>
          <a:graphicData uri="http://schemas.openxmlformats.org/drawingml/2006/table">
            <a:tbl>
              <a:tblPr/>
              <a:tblGrid>
                <a:gridCol w="2733965">
                  <a:extLst>
                    <a:ext uri="{9D8B030D-6E8A-4147-A177-3AD203B41FA5}">
                      <a16:colId xmlns:a16="http://schemas.microsoft.com/office/drawing/2014/main" xmlns="" val="3040352546"/>
                    </a:ext>
                  </a:extLst>
                </a:gridCol>
                <a:gridCol w="945145">
                  <a:extLst>
                    <a:ext uri="{9D8B030D-6E8A-4147-A177-3AD203B41FA5}">
                      <a16:colId xmlns:a16="http://schemas.microsoft.com/office/drawing/2014/main" xmlns="" val="274114524"/>
                    </a:ext>
                  </a:extLst>
                </a:gridCol>
                <a:gridCol w="1389786">
                  <a:extLst>
                    <a:ext uri="{9D8B030D-6E8A-4147-A177-3AD203B41FA5}">
                      <a16:colId xmlns:a16="http://schemas.microsoft.com/office/drawing/2014/main" xmlns="" val="959885877"/>
                    </a:ext>
                  </a:extLst>
                </a:gridCol>
                <a:gridCol w="1683930">
                  <a:extLst>
                    <a:ext uri="{9D8B030D-6E8A-4147-A177-3AD203B41FA5}">
                      <a16:colId xmlns:a16="http://schemas.microsoft.com/office/drawing/2014/main" xmlns="" val="3597397910"/>
                    </a:ext>
                  </a:extLst>
                </a:gridCol>
                <a:gridCol w="1683930">
                  <a:extLst>
                    <a:ext uri="{9D8B030D-6E8A-4147-A177-3AD203B41FA5}">
                      <a16:colId xmlns:a16="http://schemas.microsoft.com/office/drawing/2014/main" xmlns="" val="3386253526"/>
                    </a:ext>
                  </a:extLst>
                </a:gridCol>
                <a:gridCol w="1488975">
                  <a:extLst>
                    <a:ext uri="{9D8B030D-6E8A-4147-A177-3AD203B41FA5}">
                      <a16:colId xmlns:a16="http://schemas.microsoft.com/office/drawing/2014/main" xmlns="" val="2848227592"/>
                    </a:ext>
                  </a:extLst>
                </a:gridCol>
                <a:gridCol w="1488975">
                  <a:extLst>
                    <a:ext uri="{9D8B030D-6E8A-4147-A177-3AD203B41FA5}">
                      <a16:colId xmlns:a16="http://schemas.microsoft.com/office/drawing/2014/main" xmlns="" val="2797273763"/>
                    </a:ext>
                  </a:extLst>
                </a:gridCol>
              </a:tblGrid>
              <a:tr h="817916">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Tiêu chí đánh giá</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Tỉ trọng</a:t>
                      </a:r>
                      <a:endParaRPr lang="en-US" sz="2400" dirty="0">
                        <a:effectLst/>
                        <a:latin typeface="+mj-lt"/>
                        <a:ea typeface="Times New Roman" panose="02020603050405020304" pitchFamily="18" charset="0"/>
                      </a:endParaRPr>
                    </a:p>
                    <a:p>
                      <a:pPr marL="635" indent="-1905" algn="just">
                        <a:lnSpc>
                          <a:spcPct val="115000"/>
                        </a:lnSpc>
                        <a:spcAft>
                          <a:spcPts val="0"/>
                        </a:spcAft>
                      </a:pPr>
                      <a:r>
                        <a:rPr lang="vi-VN" sz="2400" dirty="0">
                          <a:effectLst/>
                          <a:latin typeface="+mj-lt"/>
                          <a:ea typeface="Tahoma" panose="020B0604030504040204" pitchFamily="34" charset="0"/>
                          <a:cs typeface="Tahoma" panose="020B0604030504040204" pitchFamily="34" charset="0"/>
                        </a:rPr>
                        <a:t>(%)</a:t>
                      </a:r>
                      <a:endParaRPr lang="en-US" sz="2400" dirty="0">
                        <a:effectLst/>
                        <a:latin typeface="+mj-lt"/>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4">
                  <a:txBody>
                    <a:bodyPr/>
                    <a:lstStyle/>
                    <a:p>
                      <a:pPr marL="635" indent="-1905" algn="ctr">
                        <a:lnSpc>
                          <a:spcPct val="115000"/>
                        </a:lnSpc>
                        <a:spcAft>
                          <a:spcPts val="0"/>
                        </a:spcAft>
                      </a:pPr>
                      <a:r>
                        <a:rPr lang="vi-VN" sz="2400" dirty="0">
                          <a:effectLst/>
                          <a:latin typeface="+mj-lt"/>
                          <a:ea typeface="Times New Roman" panose="02020603050405020304" pitchFamily="18" charset="0"/>
                        </a:rPr>
                        <a:t>Mô tả mức chất lượng</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Tổng hợp</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xmlns="" val="639189543"/>
                  </a:ext>
                </a:extLst>
              </a:tr>
              <a:tr h="817916">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Xuất sắc</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Tốt</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Đạt yêu cầu</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Chưa đạt</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2">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3674772"/>
                  </a:ext>
                </a:extLst>
              </a:tr>
              <a:tr h="395568">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10-9</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8-7</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6-5</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4-0</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en-US"/>
                    </a:p>
                  </a:txBody>
                  <a:tcPr/>
                </a:tc>
                <a:extLst>
                  <a:ext uri="{0D108BD9-81ED-4DB2-BD59-A6C34878D82A}">
                    <a16:rowId xmlns:a16="http://schemas.microsoft.com/office/drawing/2014/main" xmlns="" val="32120587"/>
                  </a:ext>
                </a:extLst>
              </a:tr>
              <a:tr h="606798">
                <a:tc>
                  <a:txBody>
                    <a:bodyPr/>
                    <a:lstStyle/>
                    <a:p>
                      <a:pPr marL="635" indent="-1905" algn="just">
                        <a:lnSpc>
                          <a:spcPct val="115000"/>
                        </a:lnSpc>
                        <a:spcAft>
                          <a:spcPts val="0"/>
                        </a:spcAft>
                      </a:pPr>
                      <a:r>
                        <a:rPr lang="vi-VN" sz="2400">
                          <a:effectLst/>
                          <a:latin typeface="+mj-lt"/>
                          <a:ea typeface="Times New Roman" panose="02020603050405020304" pitchFamily="18" charset="0"/>
                        </a:rPr>
                        <a:t>Hình thức báo cáo</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64507757"/>
                  </a:ext>
                </a:extLst>
              </a:tr>
              <a:tr h="395568">
                <a:tc>
                  <a:txBody>
                    <a:bodyPr/>
                    <a:lstStyle/>
                    <a:p>
                      <a:pPr marL="635" indent="-1905" algn="just">
                        <a:lnSpc>
                          <a:spcPct val="115000"/>
                        </a:lnSpc>
                        <a:spcAft>
                          <a:spcPts val="0"/>
                        </a:spcAft>
                      </a:pPr>
                      <a:r>
                        <a:rPr lang="vi-VN" sz="2400">
                          <a:effectLst/>
                          <a:latin typeface="+mj-lt"/>
                          <a:ea typeface="Times New Roman" panose="02020603050405020304" pitchFamily="18" charset="0"/>
                        </a:rPr>
                        <a:t>Nội dung báo cáo</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6149932"/>
                  </a:ext>
                </a:extLst>
              </a:tr>
              <a:tr h="395568">
                <a:tc>
                  <a:txBody>
                    <a:bodyPr/>
                    <a:lstStyle/>
                    <a:p>
                      <a:pPr marL="635" indent="-1905" algn="just">
                        <a:lnSpc>
                          <a:spcPct val="115000"/>
                        </a:lnSpc>
                        <a:spcAft>
                          <a:spcPts val="0"/>
                        </a:spcAft>
                      </a:pPr>
                      <a:r>
                        <a:rPr lang="vi-VN" sz="2400">
                          <a:effectLst/>
                          <a:latin typeface="+mj-lt"/>
                          <a:ea typeface="Times New Roman" panose="02020603050405020304" pitchFamily="18" charset="0"/>
                        </a:rPr>
                        <a:t>Kỹ năng trình bày</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71202666"/>
                  </a:ext>
                </a:extLst>
              </a:tr>
              <a:tr h="395568">
                <a:tc>
                  <a:txBody>
                    <a:bodyPr/>
                    <a:lstStyle/>
                    <a:p>
                      <a:pPr marL="635" indent="-1905" algn="just">
                        <a:lnSpc>
                          <a:spcPct val="115000"/>
                        </a:lnSpc>
                        <a:spcAft>
                          <a:spcPts val="0"/>
                        </a:spcAft>
                      </a:pPr>
                      <a:r>
                        <a:rPr lang="vi-VN" sz="2400">
                          <a:effectLst/>
                          <a:latin typeface="+mj-lt"/>
                          <a:ea typeface="Times New Roman" panose="02020603050405020304" pitchFamily="18" charset="0"/>
                        </a:rPr>
                        <a:t>Trả lời câu hỏi</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04067488"/>
                  </a:ext>
                </a:extLst>
              </a:tr>
              <a:tr h="587822">
                <a:tc>
                  <a:txBody>
                    <a:bodyPr/>
                    <a:lstStyle/>
                    <a:p>
                      <a:pPr marL="635" indent="-1905" algn="just">
                        <a:lnSpc>
                          <a:spcPct val="115000"/>
                        </a:lnSpc>
                        <a:spcAft>
                          <a:spcPts val="0"/>
                        </a:spcAft>
                      </a:pPr>
                      <a:r>
                        <a:rPr lang="vi-VN" sz="2400">
                          <a:effectLst/>
                          <a:latin typeface="+mj-lt"/>
                          <a:ea typeface="Times New Roman" panose="02020603050405020304" pitchFamily="18" charset="0"/>
                        </a:rPr>
                        <a:t>Tham gia thực hiện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90033265"/>
                  </a:ext>
                </a:extLst>
              </a:tr>
              <a:tr h="395568">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Tổng cộng</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23504956"/>
                  </a:ext>
                </a:extLst>
              </a:tr>
            </a:tbl>
          </a:graphicData>
        </a:graphic>
      </p:graphicFrame>
    </p:spTree>
    <p:extLst>
      <p:ext uri="{BB962C8B-B14F-4D97-AF65-F5344CB8AC3E}">
        <p14:creationId xmlns:p14="http://schemas.microsoft.com/office/powerpoint/2010/main" val="12908543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8CAE1E64-CCBE-4E1F-BD8F-893F50D9A09B}"/>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FB24F36-F157-4099-8CB4-34CAEDB540A4}"/>
              </a:ext>
            </a:extLst>
          </p:cNvPr>
          <p:cNvSpPr txBox="1"/>
          <p:nvPr/>
        </p:nvSpPr>
        <p:spPr>
          <a:xfrm>
            <a:off x="320094" y="211778"/>
            <a:ext cx="11283327" cy="646331"/>
          </a:xfrm>
          <a:prstGeom prst="rect">
            <a:avLst/>
          </a:prstGeom>
          <a:noFill/>
        </p:spPr>
        <p:txBody>
          <a:bodyPr wrap="square">
            <a:spAutoFit/>
          </a:bodyPr>
          <a:lstStyle/>
          <a:p>
            <a:pPr algn="ctr"/>
            <a:r>
              <a:rPr lang="en-US" sz="36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 trận đánh giá kết quả tham quan </a:t>
            </a:r>
            <a:endParaRPr lang="en-US" sz="3600" dirty="0">
              <a:solidFill>
                <a:srgbClr val="FF000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370578339"/>
              </p:ext>
            </p:extLst>
          </p:nvPr>
        </p:nvGraphicFramePr>
        <p:xfrm>
          <a:off x="475179" y="1527884"/>
          <a:ext cx="11241641" cy="5069184"/>
        </p:xfrm>
        <a:graphic>
          <a:graphicData uri="http://schemas.openxmlformats.org/drawingml/2006/table">
            <a:tbl>
              <a:tblPr/>
              <a:tblGrid>
                <a:gridCol w="1637607">
                  <a:extLst>
                    <a:ext uri="{9D8B030D-6E8A-4147-A177-3AD203B41FA5}">
                      <a16:colId xmlns:a16="http://schemas.microsoft.com/office/drawing/2014/main" xmlns="" val="3040352546"/>
                    </a:ext>
                  </a:extLst>
                </a:gridCol>
                <a:gridCol w="1244562">
                  <a:extLst>
                    <a:ext uri="{9D8B030D-6E8A-4147-A177-3AD203B41FA5}">
                      <a16:colId xmlns:a16="http://schemas.microsoft.com/office/drawing/2014/main" xmlns="" val="274114524"/>
                    </a:ext>
                  </a:extLst>
                </a:gridCol>
                <a:gridCol w="2109874">
                  <a:extLst>
                    <a:ext uri="{9D8B030D-6E8A-4147-A177-3AD203B41FA5}">
                      <a16:colId xmlns:a16="http://schemas.microsoft.com/office/drawing/2014/main" xmlns="" val="959885877"/>
                    </a:ext>
                  </a:extLst>
                </a:gridCol>
                <a:gridCol w="1658399">
                  <a:extLst>
                    <a:ext uri="{9D8B030D-6E8A-4147-A177-3AD203B41FA5}">
                      <a16:colId xmlns:a16="http://schemas.microsoft.com/office/drawing/2014/main" xmlns="" val="3597397910"/>
                    </a:ext>
                  </a:extLst>
                </a:gridCol>
                <a:gridCol w="1658399">
                  <a:extLst>
                    <a:ext uri="{9D8B030D-6E8A-4147-A177-3AD203B41FA5}">
                      <a16:colId xmlns:a16="http://schemas.microsoft.com/office/drawing/2014/main" xmlns="" val="3386253526"/>
                    </a:ext>
                  </a:extLst>
                </a:gridCol>
                <a:gridCol w="1466400">
                  <a:extLst>
                    <a:ext uri="{9D8B030D-6E8A-4147-A177-3AD203B41FA5}">
                      <a16:colId xmlns:a16="http://schemas.microsoft.com/office/drawing/2014/main" xmlns="" val="2848227592"/>
                    </a:ext>
                  </a:extLst>
                </a:gridCol>
                <a:gridCol w="1466400">
                  <a:extLst>
                    <a:ext uri="{9D8B030D-6E8A-4147-A177-3AD203B41FA5}">
                      <a16:colId xmlns:a16="http://schemas.microsoft.com/office/drawing/2014/main" xmlns="" val="2797273763"/>
                    </a:ext>
                  </a:extLst>
                </a:gridCol>
              </a:tblGrid>
              <a:tr h="654523">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Tiêu chí </a:t>
                      </a:r>
                      <a:endParaRPr lang="en-US" sz="2400" dirty="0" smtClean="0">
                        <a:effectLst/>
                        <a:latin typeface="+mj-lt"/>
                        <a:ea typeface="Times New Roman" panose="02020603050405020304" pitchFamily="18" charset="0"/>
                      </a:endParaRPr>
                    </a:p>
                    <a:p>
                      <a:pPr marL="635" indent="-1905" algn="just">
                        <a:lnSpc>
                          <a:spcPct val="115000"/>
                        </a:lnSpc>
                        <a:spcAft>
                          <a:spcPts val="0"/>
                        </a:spcAft>
                      </a:pPr>
                      <a:r>
                        <a:rPr lang="vi-VN" sz="2400" dirty="0" smtClean="0">
                          <a:effectLst/>
                          <a:latin typeface="+mj-lt"/>
                          <a:ea typeface="Times New Roman" panose="02020603050405020304" pitchFamily="18" charset="0"/>
                        </a:rPr>
                        <a:t>đánh </a:t>
                      </a:r>
                      <a:r>
                        <a:rPr lang="vi-VN" sz="2400" dirty="0">
                          <a:effectLst/>
                          <a:latin typeface="+mj-lt"/>
                          <a:ea typeface="Times New Roman" panose="02020603050405020304" pitchFamily="18" charset="0"/>
                        </a:rPr>
                        <a:t>giá</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Tỉ trọng</a:t>
                      </a:r>
                      <a:endParaRPr lang="en-US" sz="2000" dirty="0">
                        <a:effectLst/>
                        <a:latin typeface="+mj-lt"/>
                        <a:ea typeface="Times New Roman" panose="02020603050405020304" pitchFamily="18" charset="0"/>
                      </a:endParaRPr>
                    </a:p>
                    <a:p>
                      <a:pPr marL="635" indent="-1905" algn="just">
                        <a:lnSpc>
                          <a:spcPct val="115000"/>
                        </a:lnSpc>
                        <a:spcAft>
                          <a:spcPts val="0"/>
                        </a:spcAft>
                      </a:pPr>
                      <a:r>
                        <a:rPr lang="vi-VN" sz="2400" dirty="0">
                          <a:effectLst/>
                          <a:latin typeface="+mj-lt"/>
                          <a:ea typeface="Tahoma" panose="020B0604030504040204" pitchFamily="34" charset="0"/>
                          <a:cs typeface="Tahoma" panose="020B0604030504040204" pitchFamily="34" charset="0"/>
                        </a:rPr>
                        <a:t>(%)</a:t>
                      </a:r>
                      <a:endParaRPr lang="en-US" sz="2000" dirty="0">
                        <a:effectLst/>
                        <a:latin typeface="+mj-lt"/>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4">
                  <a:txBody>
                    <a:bodyPr/>
                    <a:lstStyle/>
                    <a:p>
                      <a:pPr marL="635" indent="-1905" algn="ctr">
                        <a:lnSpc>
                          <a:spcPct val="115000"/>
                        </a:lnSpc>
                        <a:spcAft>
                          <a:spcPts val="0"/>
                        </a:spcAft>
                      </a:pPr>
                      <a:r>
                        <a:rPr lang="vi-VN" sz="2400" dirty="0">
                          <a:effectLst/>
                          <a:latin typeface="+mj-lt"/>
                          <a:ea typeface="Times New Roman" panose="02020603050405020304" pitchFamily="18" charset="0"/>
                        </a:rPr>
                        <a:t>Mô tả mức chất lượng</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Tổng hợp</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xmlns="" val="639189543"/>
                  </a:ext>
                </a:extLst>
              </a:tr>
              <a:tr h="654523">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Xuất sắc</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Tốt</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Đạt yêu cầu</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Chưa đạt</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2">
                  <a:txBody>
                    <a:bodyPr/>
                    <a:lstStyle/>
                    <a:p>
                      <a:pPr marL="635" indent="-1905" algn="ctr">
                        <a:lnSpc>
                          <a:spcPct val="115000"/>
                        </a:lnSpc>
                        <a:spcAft>
                          <a:spcPts val="0"/>
                        </a:spcAft>
                      </a:pPr>
                      <a:r>
                        <a:rPr lang="vi-VN" sz="2400">
                          <a:effectLst/>
                          <a:latin typeface="+mj-lt"/>
                          <a:ea typeface="Times New Roman" panose="02020603050405020304" pitchFamily="18" charset="0"/>
                        </a:rPr>
                        <a:t> </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3674772"/>
                  </a:ext>
                </a:extLst>
              </a:tr>
              <a:tr h="327262">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10-9</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8-7</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6-5</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4-0</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en-US"/>
                    </a:p>
                  </a:txBody>
                  <a:tcPr/>
                </a:tc>
                <a:extLst>
                  <a:ext uri="{0D108BD9-81ED-4DB2-BD59-A6C34878D82A}">
                    <a16:rowId xmlns:a16="http://schemas.microsoft.com/office/drawing/2014/main" xmlns="" val="32120587"/>
                  </a:ext>
                </a:extLst>
              </a:tr>
              <a:tr h="1963570">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Hình thức </a:t>
                      </a:r>
                      <a:endParaRPr lang="en-US" sz="2400" dirty="0" smtClean="0">
                        <a:effectLst/>
                        <a:latin typeface="+mj-lt"/>
                        <a:ea typeface="Times New Roman" panose="02020603050405020304" pitchFamily="18" charset="0"/>
                      </a:endParaRPr>
                    </a:p>
                    <a:p>
                      <a:pPr marL="635" indent="-1905" algn="just">
                        <a:lnSpc>
                          <a:spcPct val="115000"/>
                        </a:lnSpc>
                        <a:spcAft>
                          <a:spcPts val="0"/>
                        </a:spcAft>
                      </a:pPr>
                      <a:r>
                        <a:rPr lang="vi-VN" sz="2400" dirty="0" smtClean="0">
                          <a:effectLst/>
                          <a:latin typeface="+mj-lt"/>
                          <a:ea typeface="Times New Roman" panose="02020603050405020304" pitchFamily="18" charset="0"/>
                        </a:rPr>
                        <a:t>báo </a:t>
                      </a:r>
                      <a:r>
                        <a:rPr lang="vi-VN" sz="2400" dirty="0">
                          <a:effectLst/>
                          <a:latin typeface="+mj-lt"/>
                          <a:ea typeface="Times New Roman" panose="02020603050405020304" pitchFamily="18" charset="0"/>
                        </a:rPr>
                        <a:t>cáo</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000" dirty="0">
                          <a:effectLst/>
                          <a:latin typeface="+mj-lt"/>
                          <a:ea typeface="Times New Roman" panose="02020603050405020304" pitchFamily="18" charset="0"/>
                        </a:rPr>
                        <a:t>20</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Đẹp, rõ, không lỗi chính tả</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Đẹp, rõ, còn lỗi chính tả</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Rõ, còn lỗi chính tả </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Đơn điệu, chữ nhỏ, nhiều lỗi chính tả</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64507757"/>
                  </a:ext>
                </a:extLst>
              </a:tr>
              <a:tr h="1402550">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Nội dung </a:t>
                      </a:r>
                      <a:endParaRPr lang="en-US" sz="2400" dirty="0" smtClean="0">
                        <a:effectLst/>
                        <a:latin typeface="+mj-lt"/>
                        <a:ea typeface="Times New Roman" panose="02020603050405020304" pitchFamily="18" charset="0"/>
                      </a:endParaRPr>
                    </a:p>
                    <a:p>
                      <a:pPr marL="635" indent="-1905" algn="just">
                        <a:lnSpc>
                          <a:spcPct val="115000"/>
                        </a:lnSpc>
                        <a:spcAft>
                          <a:spcPts val="0"/>
                        </a:spcAft>
                      </a:pPr>
                      <a:r>
                        <a:rPr lang="vi-VN" sz="2400" dirty="0" smtClean="0">
                          <a:effectLst/>
                          <a:latin typeface="+mj-lt"/>
                          <a:ea typeface="Times New Roman" panose="02020603050405020304" pitchFamily="18" charset="0"/>
                        </a:rPr>
                        <a:t>báo </a:t>
                      </a:r>
                      <a:r>
                        <a:rPr lang="vi-VN" sz="2400" dirty="0">
                          <a:effectLst/>
                          <a:latin typeface="+mj-lt"/>
                          <a:ea typeface="Times New Roman" panose="02020603050405020304" pitchFamily="18" charset="0"/>
                        </a:rPr>
                        <a:t>cáo</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000" dirty="0">
                          <a:effectLst/>
                          <a:latin typeface="+mj-lt"/>
                          <a:ea typeface="Times New Roman" panose="02020603050405020304" pitchFamily="18" charset="0"/>
                        </a:rPr>
                        <a:t>30</a:t>
                      </a:r>
                      <a:endParaRPr lang="en-US" sz="18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Đáp ứng tốt yêu cầu, có mở rộng, có trích nguồn</a:t>
                      </a:r>
                      <a:endParaRPr lang="en-US" sz="18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Đáp ứng tốt yêu cầu, có mở rộng</a:t>
                      </a:r>
                      <a:endParaRPr lang="en-US" sz="18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Đáp ứng đầy đủ các  yêu cầu</a:t>
                      </a:r>
                      <a:endParaRPr lang="en-US" sz="18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Không đáp ứng yêu cầu tối thiểu.</a:t>
                      </a:r>
                      <a:endParaRPr lang="en-US" sz="18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6149932"/>
                  </a:ext>
                </a:extLst>
              </a:tr>
            </a:tbl>
          </a:graphicData>
        </a:graphic>
      </p:graphicFrame>
      <p:sp>
        <p:nvSpPr>
          <p:cNvPr id="8" name="Rectangle 7"/>
          <p:cNvSpPr/>
          <p:nvPr/>
        </p:nvSpPr>
        <p:spPr>
          <a:xfrm>
            <a:off x="320094" y="900609"/>
            <a:ext cx="11414706" cy="584775"/>
          </a:xfrm>
          <a:prstGeom prst="rect">
            <a:avLst/>
          </a:prstGeom>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rPr>
              <a:t>GỢI Ý PHIẾU HỌC TẬP SỐ 1</a:t>
            </a:r>
            <a:endParaRPr lang="en-US"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910863"/>
      </p:ext>
    </p:extLst>
  </p:cSld>
  <p:clrMapOvr>
    <a:masterClrMapping/>
  </p:clrMapOvr>
  <p:transition spd="slow">
    <p:wheel spokes="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8CAE1E64-CCBE-4E1F-BD8F-893F50D9A09B}"/>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FB24F36-F157-4099-8CB4-34CAEDB540A4}"/>
              </a:ext>
            </a:extLst>
          </p:cNvPr>
          <p:cNvSpPr txBox="1"/>
          <p:nvPr/>
        </p:nvSpPr>
        <p:spPr>
          <a:xfrm>
            <a:off x="320094" y="211778"/>
            <a:ext cx="11283327" cy="707886"/>
          </a:xfrm>
          <a:prstGeom prst="rect">
            <a:avLst/>
          </a:prstGeom>
          <a:noFill/>
        </p:spPr>
        <p:txBody>
          <a:bodyPr wrap="square">
            <a:spAutoFit/>
          </a:bodyPr>
          <a:lstStyle/>
          <a:p>
            <a:pPr algn="ctr"/>
            <a:r>
              <a:rPr lang="en-US" sz="4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 trận đánh giá kết quả tham quan </a:t>
            </a:r>
            <a:endParaRPr lang="en-US" sz="4000" dirty="0">
              <a:solidFill>
                <a:srgbClr val="FF000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215402091"/>
              </p:ext>
            </p:extLst>
          </p:nvPr>
        </p:nvGraphicFramePr>
        <p:xfrm>
          <a:off x="493159" y="1855572"/>
          <a:ext cx="11241641" cy="3644456"/>
        </p:xfrm>
        <a:graphic>
          <a:graphicData uri="http://schemas.openxmlformats.org/drawingml/2006/table">
            <a:tbl>
              <a:tblPr/>
              <a:tblGrid>
                <a:gridCol w="1637607">
                  <a:extLst>
                    <a:ext uri="{9D8B030D-6E8A-4147-A177-3AD203B41FA5}">
                      <a16:colId xmlns:a16="http://schemas.microsoft.com/office/drawing/2014/main" xmlns="" val="3040352546"/>
                    </a:ext>
                  </a:extLst>
                </a:gridCol>
                <a:gridCol w="1033674">
                  <a:extLst>
                    <a:ext uri="{9D8B030D-6E8A-4147-A177-3AD203B41FA5}">
                      <a16:colId xmlns:a16="http://schemas.microsoft.com/office/drawing/2014/main" xmlns="" val="274114524"/>
                    </a:ext>
                  </a:extLst>
                </a:gridCol>
                <a:gridCol w="2320762">
                  <a:extLst>
                    <a:ext uri="{9D8B030D-6E8A-4147-A177-3AD203B41FA5}">
                      <a16:colId xmlns:a16="http://schemas.microsoft.com/office/drawing/2014/main" xmlns="" val="959885877"/>
                    </a:ext>
                  </a:extLst>
                </a:gridCol>
                <a:gridCol w="1658399">
                  <a:extLst>
                    <a:ext uri="{9D8B030D-6E8A-4147-A177-3AD203B41FA5}">
                      <a16:colId xmlns:a16="http://schemas.microsoft.com/office/drawing/2014/main" xmlns="" val="3597397910"/>
                    </a:ext>
                  </a:extLst>
                </a:gridCol>
                <a:gridCol w="1658399">
                  <a:extLst>
                    <a:ext uri="{9D8B030D-6E8A-4147-A177-3AD203B41FA5}">
                      <a16:colId xmlns:a16="http://schemas.microsoft.com/office/drawing/2014/main" xmlns="" val="3386253526"/>
                    </a:ext>
                  </a:extLst>
                </a:gridCol>
                <a:gridCol w="1872849">
                  <a:extLst>
                    <a:ext uri="{9D8B030D-6E8A-4147-A177-3AD203B41FA5}">
                      <a16:colId xmlns:a16="http://schemas.microsoft.com/office/drawing/2014/main" xmlns="" val="2848227592"/>
                    </a:ext>
                  </a:extLst>
                </a:gridCol>
                <a:gridCol w="1059951">
                  <a:extLst>
                    <a:ext uri="{9D8B030D-6E8A-4147-A177-3AD203B41FA5}">
                      <a16:colId xmlns:a16="http://schemas.microsoft.com/office/drawing/2014/main" xmlns="" val="2797273763"/>
                    </a:ext>
                  </a:extLst>
                </a:gridCol>
              </a:tblGrid>
              <a:tr h="0">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Tiêu chí </a:t>
                      </a:r>
                      <a:endParaRPr lang="en-US" sz="2400" dirty="0" smtClean="0">
                        <a:effectLst/>
                        <a:latin typeface="+mj-lt"/>
                        <a:ea typeface="Times New Roman" panose="02020603050405020304" pitchFamily="18" charset="0"/>
                      </a:endParaRPr>
                    </a:p>
                    <a:p>
                      <a:pPr marL="635" indent="-1905" algn="just">
                        <a:lnSpc>
                          <a:spcPct val="115000"/>
                        </a:lnSpc>
                        <a:spcAft>
                          <a:spcPts val="0"/>
                        </a:spcAft>
                      </a:pPr>
                      <a:r>
                        <a:rPr lang="vi-VN" sz="2400" dirty="0" smtClean="0">
                          <a:effectLst/>
                          <a:latin typeface="+mj-lt"/>
                          <a:ea typeface="Times New Roman" panose="02020603050405020304" pitchFamily="18" charset="0"/>
                        </a:rPr>
                        <a:t>đánh </a:t>
                      </a:r>
                      <a:r>
                        <a:rPr lang="vi-VN" sz="2400" dirty="0">
                          <a:effectLst/>
                          <a:latin typeface="+mj-lt"/>
                          <a:ea typeface="Times New Roman" panose="02020603050405020304" pitchFamily="18" charset="0"/>
                        </a:rPr>
                        <a:t>giá</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Tỉ trọng</a:t>
                      </a:r>
                      <a:endParaRPr lang="en-US" sz="2000" dirty="0">
                        <a:effectLst/>
                        <a:latin typeface="+mj-lt"/>
                        <a:ea typeface="Times New Roman" panose="02020603050405020304" pitchFamily="18" charset="0"/>
                      </a:endParaRPr>
                    </a:p>
                    <a:p>
                      <a:pPr marL="635" indent="-1905" algn="just">
                        <a:lnSpc>
                          <a:spcPct val="115000"/>
                        </a:lnSpc>
                        <a:spcAft>
                          <a:spcPts val="0"/>
                        </a:spcAft>
                      </a:pPr>
                      <a:r>
                        <a:rPr lang="vi-VN" sz="2400" dirty="0">
                          <a:effectLst/>
                          <a:latin typeface="+mj-lt"/>
                          <a:ea typeface="Tahoma" panose="020B0604030504040204" pitchFamily="34" charset="0"/>
                          <a:cs typeface="Tahoma" panose="020B0604030504040204" pitchFamily="34" charset="0"/>
                        </a:rPr>
                        <a:t>(%)</a:t>
                      </a:r>
                      <a:endParaRPr lang="en-US" sz="2000" dirty="0">
                        <a:effectLst/>
                        <a:latin typeface="+mj-lt"/>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4">
                  <a:txBody>
                    <a:bodyPr/>
                    <a:lstStyle/>
                    <a:p>
                      <a:pPr marL="635" indent="-1905" algn="ctr">
                        <a:lnSpc>
                          <a:spcPct val="115000"/>
                        </a:lnSpc>
                        <a:spcAft>
                          <a:spcPts val="0"/>
                        </a:spcAft>
                      </a:pPr>
                      <a:r>
                        <a:rPr lang="vi-VN" sz="2400" dirty="0">
                          <a:effectLst/>
                          <a:latin typeface="+mj-lt"/>
                          <a:ea typeface="Times New Roman" panose="02020603050405020304" pitchFamily="18" charset="0"/>
                        </a:rPr>
                        <a:t>Mô tả mức chất lượng</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635" indent="-1905" algn="just">
                        <a:lnSpc>
                          <a:spcPct val="115000"/>
                        </a:lnSpc>
                        <a:spcAft>
                          <a:spcPts val="0"/>
                        </a:spcAft>
                      </a:pPr>
                      <a:r>
                        <a:rPr lang="vi-VN" sz="2400" dirty="0">
                          <a:effectLst/>
                          <a:latin typeface="+mj-lt"/>
                          <a:ea typeface="Times New Roman" panose="02020603050405020304" pitchFamily="18" charset="0"/>
                        </a:rPr>
                        <a:t>Tổng hợp</a:t>
                      </a:r>
                      <a:endParaRPr lang="en-US" sz="2000" dirty="0">
                        <a:effectLst/>
                        <a:latin typeface="+mj-lt"/>
                        <a:ea typeface="Times New Roman" panose="02020603050405020304" pitchFamily="18" charset="0"/>
                      </a:endParaRPr>
                    </a:p>
                    <a:p>
                      <a:pPr marL="635" indent="-1905" algn="ctr">
                        <a:lnSpc>
                          <a:spcPct val="115000"/>
                        </a:lnSpc>
                        <a:spcAft>
                          <a:spcPts val="0"/>
                        </a:spcAft>
                      </a:pPr>
                      <a:r>
                        <a:rPr lang="vi-VN" sz="2400" dirty="0">
                          <a:effectLst/>
                          <a:latin typeface="+mj-lt"/>
                          <a:ea typeface="Times New Roman" panose="02020603050405020304" pitchFamily="18" charset="0"/>
                        </a:rPr>
                        <a:t> </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xmlns="" val="639189543"/>
                  </a:ext>
                </a:extLst>
              </a:tr>
              <a:tr h="0">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Xuất sắc</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Tốt</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Đạt yêu cầu</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Chưa đạt</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pPr marL="635" indent="-1905" algn="ctr">
                        <a:lnSpc>
                          <a:spcPct val="115000"/>
                        </a:lnSpc>
                        <a:spcAft>
                          <a:spcPts val="0"/>
                        </a:spcAft>
                      </a:pPr>
                      <a:endParaRPr lang="en-US" sz="2400" dirty="0">
                        <a:effectLst/>
                        <a:latin typeface="#9Slide07 IcielBaliho Script" pitchFamily="2" charset="-93"/>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3674772"/>
                  </a:ext>
                </a:extLst>
              </a:tr>
              <a:tr h="0">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10-9</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8-7</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6-5</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4-0</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en-US"/>
                    </a:p>
                  </a:txBody>
                  <a:tcPr/>
                </a:tc>
                <a:extLst>
                  <a:ext uri="{0D108BD9-81ED-4DB2-BD59-A6C34878D82A}">
                    <a16:rowId xmlns:a16="http://schemas.microsoft.com/office/drawing/2014/main" xmlns="" val="32120587"/>
                  </a:ext>
                </a:extLst>
              </a:tr>
              <a:tr h="0">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Kỹ năng </a:t>
                      </a:r>
                      <a:endParaRPr lang="en-US" sz="2000" dirty="0" smtClean="0">
                        <a:effectLst/>
                        <a:latin typeface="+mj-lt"/>
                        <a:ea typeface="Times New Roman" panose="02020603050405020304" pitchFamily="18" charset="0"/>
                      </a:endParaRPr>
                    </a:p>
                    <a:p>
                      <a:pPr marL="635" indent="-1905" algn="just">
                        <a:lnSpc>
                          <a:spcPct val="115000"/>
                        </a:lnSpc>
                        <a:spcAft>
                          <a:spcPts val="0"/>
                        </a:spcAft>
                      </a:pPr>
                      <a:r>
                        <a:rPr lang="vi-VN" sz="2000" dirty="0" smtClean="0">
                          <a:effectLst/>
                          <a:latin typeface="+mj-lt"/>
                          <a:ea typeface="Times New Roman" panose="02020603050405020304" pitchFamily="18" charset="0"/>
                        </a:rPr>
                        <a:t>trình </a:t>
                      </a:r>
                      <a:r>
                        <a:rPr lang="vi-VN" sz="2000" dirty="0">
                          <a:effectLst/>
                          <a:latin typeface="+mj-lt"/>
                          <a:ea typeface="Times New Roman" panose="02020603050405020304" pitchFamily="18" charset="0"/>
                        </a:rPr>
                        <a:t>bày</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000">
                          <a:effectLst/>
                          <a:latin typeface="+mj-lt"/>
                          <a:ea typeface="Times New Roman" panose="02020603050405020304" pitchFamily="18" charset="0"/>
                        </a:rPr>
                        <a:t>10</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Nói rõ, tự tin, thuyết phục, giao lưu người nghe</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Nói rõ, tự tin, giao lưu người nghe</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Không rõ lời, thiếu tự tin, ít giao lưu người nghe</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Nói nhỏ, không tự tin, không giao lưu người nghe.</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 </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64507757"/>
                  </a:ext>
                </a:extLst>
              </a:tr>
              <a:tr h="0">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Trả </a:t>
                      </a:r>
                      <a:r>
                        <a:rPr lang="vi-VN" sz="2000" dirty="0" smtClean="0">
                          <a:effectLst/>
                          <a:latin typeface="+mj-lt"/>
                          <a:ea typeface="Times New Roman" panose="02020603050405020304" pitchFamily="18" charset="0"/>
                        </a:rPr>
                        <a:t>lời</a:t>
                      </a:r>
                      <a:endParaRPr lang="en-US" sz="2000" dirty="0" smtClean="0">
                        <a:effectLst/>
                        <a:latin typeface="+mj-lt"/>
                        <a:ea typeface="Times New Roman" panose="02020603050405020304" pitchFamily="18" charset="0"/>
                      </a:endParaRPr>
                    </a:p>
                    <a:p>
                      <a:pPr marL="635" indent="-1905" algn="just">
                        <a:lnSpc>
                          <a:spcPct val="115000"/>
                        </a:lnSpc>
                        <a:spcAft>
                          <a:spcPts val="0"/>
                        </a:spcAft>
                      </a:pPr>
                      <a:r>
                        <a:rPr lang="vi-VN" sz="2000" dirty="0" smtClean="0">
                          <a:effectLst/>
                          <a:latin typeface="+mj-lt"/>
                          <a:ea typeface="Times New Roman" panose="02020603050405020304" pitchFamily="18" charset="0"/>
                        </a:rPr>
                        <a:t> </a:t>
                      </a:r>
                      <a:r>
                        <a:rPr lang="vi-VN" sz="2000" dirty="0">
                          <a:effectLst/>
                          <a:latin typeface="+mj-lt"/>
                          <a:ea typeface="Times New Roman" panose="02020603050405020304" pitchFamily="18" charset="0"/>
                        </a:rPr>
                        <a:t>câu hỏi</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000">
                          <a:effectLst/>
                          <a:latin typeface="+mj-lt"/>
                          <a:ea typeface="Times New Roman" panose="02020603050405020304" pitchFamily="18" charset="0"/>
                        </a:rPr>
                        <a:t>10</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Trả lời đúng tất cả các câu hỏi</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Trả lời đúng trên 2/3 câu hỏi</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a:effectLst/>
                          <a:latin typeface="+mj-lt"/>
                          <a:ea typeface="Times New Roman" panose="02020603050405020304" pitchFamily="18" charset="0"/>
                        </a:rPr>
                        <a:t>Trả lời đúng trên 1/2 câu hỏi</a:t>
                      </a:r>
                      <a:endParaRPr lang="en-US" sz="20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Trả lời đúng đúng </a:t>
                      </a:r>
                      <a:r>
                        <a:rPr lang="vi-VN" sz="2000" dirty="0" smtClean="0">
                          <a:effectLst/>
                          <a:latin typeface="+mj-lt"/>
                          <a:ea typeface="Times New Roman" panose="02020603050405020304" pitchFamily="18" charset="0"/>
                        </a:rPr>
                        <a:t>dưới</a:t>
                      </a:r>
                      <a:r>
                        <a:rPr lang="en-US" sz="2000" dirty="0" smtClean="0">
                          <a:effectLst/>
                          <a:latin typeface="+mj-lt"/>
                          <a:ea typeface="Times New Roman" panose="02020603050405020304" pitchFamily="18" charset="0"/>
                        </a:rPr>
                        <a:t> </a:t>
                      </a:r>
                      <a:r>
                        <a:rPr lang="vi-VN" sz="2000" dirty="0" smtClean="0">
                          <a:effectLst/>
                          <a:latin typeface="+mj-lt"/>
                          <a:ea typeface="Times New Roman" panose="02020603050405020304" pitchFamily="18" charset="0"/>
                        </a:rPr>
                        <a:t>1/2 </a:t>
                      </a:r>
                      <a:r>
                        <a:rPr lang="vi-VN" sz="2000" dirty="0">
                          <a:effectLst/>
                          <a:latin typeface="+mj-lt"/>
                          <a:ea typeface="Times New Roman" panose="02020603050405020304" pitchFamily="18" charset="0"/>
                        </a:rPr>
                        <a:t>câu hỏi</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000" dirty="0">
                          <a:effectLst/>
                          <a:latin typeface="+mj-lt"/>
                          <a:ea typeface="Times New Roman" panose="02020603050405020304" pitchFamily="18" charset="0"/>
                        </a:rPr>
                        <a:t> </a:t>
                      </a:r>
                      <a:endParaRPr lang="en-US" sz="20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6149932"/>
                  </a:ext>
                </a:extLst>
              </a:tr>
            </a:tbl>
          </a:graphicData>
        </a:graphic>
      </p:graphicFrame>
      <p:sp>
        <p:nvSpPr>
          <p:cNvPr id="8" name="Rectangle 7"/>
          <p:cNvSpPr/>
          <p:nvPr/>
        </p:nvSpPr>
        <p:spPr>
          <a:xfrm>
            <a:off x="320094" y="900609"/>
            <a:ext cx="11414706" cy="646331"/>
          </a:xfrm>
          <a:prstGeom prst="rect">
            <a:avLst/>
          </a:prstGeom>
        </p:spPr>
        <p:txBody>
          <a:bodyPr wrap="square">
            <a:spAutoFit/>
          </a:bodyPr>
          <a:lstStyle/>
          <a:p>
            <a:pPr algn="ctr"/>
            <a:r>
              <a:rPr lang="en-US" sz="3600" dirty="0" smtClean="0">
                <a:solidFill>
                  <a:srgbClr val="7030A0"/>
                </a:solidFill>
                <a:latin typeface="Times New Roman" panose="02020603050405020304" pitchFamily="18" charset="0"/>
                <a:cs typeface="Times New Roman" panose="02020603050405020304" pitchFamily="18" charset="0"/>
              </a:rPr>
              <a:t>GỢI Ý PHIẾU HỌC TẬP SỐ 1</a:t>
            </a:r>
            <a:endParaRPr lang="en-US"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3085284"/>
      </p:ext>
    </p:extLst>
  </p:cSld>
  <p:clrMapOvr>
    <a:masterClrMapping/>
  </p:clrMapOvr>
  <p:transition spd="slow">
    <p:wheel spokes="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8CAE1E64-CCBE-4E1F-BD8F-893F50D9A09B}"/>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xmlns="" id="{7FB24F36-F157-4099-8CB4-34CAEDB540A4}"/>
              </a:ext>
            </a:extLst>
          </p:cNvPr>
          <p:cNvSpPr txBox="1"/>
          <p:nvPr/>
        </p:nvSpPr>
        <p:spPr>
          <a:xfrm>
            <a:off x="320094" y="211778"/>
            <a:ext cx="11283327" cy="769441"/>
          </a:xfrm>
          <a:prstGeom prst="rect">
            <a:avLst/>
          </a:prstGeom>
          <a:noFill/>
        </p:spPr>
        <p:txBody>
          <a:bodyPr wrap="square">
            <a:spAutoFit/>
          </a:bodyPr>
          <a:lstStyle/>
          <a:p>
            <a:pPr algn="ctr"/>
            <a:r>
              <a:rPr lang="en-US" sz="44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 trận đánh giá kết quả tham quan </a:t>
            </a:r>
            <a:endParaRPr lang="en-US" sz="4400" dirty="0">
              <a:solidFill>
                <a:srgbClr val="FF000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737339953"/>
              </p:ext>
            </p:extLst>
          </p:nvPr>
        </p:nvGraphicFramePr>
        <p:xfrm>
          <a:off x="493159" y="1855572"/>
          <a:ext cx="11241641" cy="4340099"/>
        </p:xfrm>
        <a:graphic>
          <a:graphicData uri="http://schemas.openxmlformats.org/drawingml/2006/table">
            <a:tbl>
              <a:tblPr/>
              <a:tblGrid>
                <a:gridCol w="1637607">
                  <a:extLst>
                    <a:ext uri="{9D8B030D-6E8A-4147-A177-3AD203B41FA5}">
                      <a16:colId xmlns:a16="http://schemas.microsoft.com/office/drawing/2014/main" xmlns="" val="3040352546"/>
                    </a:ext>
                  </a:extLst>
                </a:gridCol>
                <a:gridCol w="1033674">
                  <a:extLst>
                    <a:ext uri="{9D8B030D-6E8A-4147-A177-3AD203B41FA5}">
                      <a16:colId xmlns:a16="http://schemas.microsoft.com/office/drawing/2014/main" xmlns="" val="274114524"/>
                    </a:ext>
                  </a:extLst>
                </a:gridCol>
                <a:gridCol w="2320762">
                  <a:extLst>
                    <a:ext uri="{9D8B030D-6E8A-4147-A177-3AD203B41FA5}">
                      <a16:colId xmlns:a16="http://schemas.microsoft.com/office/drawing/2014/main" xmlns="" val="959885877"/>
                    </a:ext>
                  </a:extLst>
                </a:gridCol>
                <a:gridCol w="1658399">
                  <a:extLst>
                    <a:ext uri="{9D8B030D-6E8A-4147-A177-3AD203B41FA5}">
                      <a16:colId xmlns:a16="http://schemas.microsoft.com/office/drawing/2014/main" xmlns="" val="3597397910"/>
                    </a:ext>
                  </a:extLst>
                </a:gridCol>
                <a:gridCol w="1658399">
                  <a:extLst>
                    <a:ext uri="{9D8B030D-6E8A-4147-A177-3AD203B41FA5}">
                      <a16:colId xmlns:a16="http://schemas.microsoft.com/office/drawing/2014/main" xmlns="" val="3386253526"/>
                    </a:ext>
                  </a:extLst>
                </a:gridCol>
                <a:gridCol w="1872849">
                  <a:extLst>
                    <a:ext uri="{9D8B030D-6E8A-4147-A177-3AD203B41FA5}">
                      <a16:colId xmlns:a16="http://schemas.microsoft.com/office/drawing/2014/main" xmlns="" val="2848227592"/>
                    </a:ext>
                  </a:extLst>
                </a:gridCol>
                <a:gridCol w="1059951">
                  <a:extLst>
                    <a:ext uri="{9D8B030D-6E8A-4147-A177-3AD203B41FA5}">
                      <a16:colId xmlns:a16="http://schemas.microsoft.com/office/drawing/2014/main" xmlns="" val="2797273763"/>
                    </a:ext>
                  </a:extLst>
                </a:gridCol>
              </a:tblGrid>
              <a:tr h="0">
                <a:tc rowSpan="3">
                  <a:txBody>
                    <a:bodyPr/>
                    <a:lstStyle/>
                    <a:p>
                      <a:pPr marL="635" indent="-1905" algn="just">
                        <a:lnSpc>
                          <a:spcPct val="115000"/>
                        </a:lnSpc>
                        <a:spcAft>
                          <a:spcPts val="0"/>
                        </a:spcAft>
                      </a:pPr>
                      <a:r>
                        <a:rPr lang="vi-VN" sz="2800" dirty="0">
                          <a:effectLst/>
                          <a:latin typeface="+mj-lt"/>
                          <a:ea typeface="Times New Roman" panose="02020603050405020304" pitchFamily="18" charset="0"/>
                        </a:rPr>
                        <a:t>Tiêu chí </a:t>
                      </a:r>
                      <a:endParaRPr lang="en-US" sz="2800" dirty="0" smtClean="0">
                        <a:effectLst/>
                        <a:latin typeface="+mj-lt"/>
                        <a:ea typeface="Times New Roman" panose="02020603050405020304" pitchFamily="18" charset="0"/>
                      </a:endParaRPr>
                    </a:p>
                    <a:p>
                      <a:pPr marL="635" indent="-1905" algn="just">
                        <a:lnSpc>
                          <a:spcPct val="115000"/>
                        </a:lnSpc>
                        <a:spcAft>
                          <a:spcPts val="0"/>
                        </a:spcAft>
                      </a:pPr>
                      <a:r>
                        <a:rPr lang="vi-VN" sz="2800" dirty="0" smtClean="0">
                          <a:effectLst/>
                          <a:latin typeface="+mj-lt"/>
                          <a:ea typeface="Times New Roman" panose="02020603050405020304" pitchFamily="18" charset="0"/>
                        </a:rPr>
                        <a:t>đánh </a:t>
                      </a:r>
                      <a:r>
                        <a:rPr lang="vi-VN" sz="2800" dirty="0">
                          <a:effectLst/>
                          <a:latin typeface="+mj-lt"/>
                          <a:ea typeface="Times New Roman" panose="02020603050405020304" pitchFamily="18" charset="0"/>
                        </a:rPr>
                        <a:t>giá</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3">
                  <a:txBody>
                    <a:bodyPr/>
                    <a:lstStyle/>
                    <a:p>
                      <a:pPr marL="635" indent="-1905" algn="just">
                        <a:lnSpc>
                          <a:spcPct val="115000"/>
                        </a:lnSpc>
                        <a:spcAft>
                          <a:spcPts val="0"/>
                        </a:spcAft>
                      </a:pPr>
                      <a:r>
                        <a:rPr lang="vi-VN" sz="2800" dirty="0">
                          <a:effectLst/>
                          <a:latin typeface="+mj-lt"/>
                          <a:ea typeface="Times New Roman" panose="02020603050405020304" pitchFamily="18" charset="0"/>
                        </a:rPr>
                        <a:t>Tỉ trọng</a:t>
                      </a:r>
                      <a:endParaRPr lang="en-US" sz="2400" dirty="0">
                        <a:effectLst/>
                        <a:latin typeface="+mj-lt"/>
                        <a:ea typeface="Times New Roman" panose="02020603050405020304" pitchFamily="18" charset="0"/>
                      </a:endParaRPr>
                    </a:p>
                    <a:p>
                      <a:pPr marL="635" indent="-1905" algn="just">
                        <a:lnSpc>
                          <a:spcPct val="115000"/>
                        </a:lnSpc>
                        <a:spcAft>
                          <a:spcPts val="0"/>
                        </a:spcAft>
                      </a:pPr>
                      <a:r>
                        <a:rPr lang="vi-VN" sz="2800" dirty="0">
                          <a:effectLst/>
                          <a:latin typeface="+mj-lt"/>
                          <a:ea typeface="Tahoma" panose="020B0604030504040204" pitchFamily="34" charset="0"/>
                          <a:cs typeface="Tahoma" panose="020B0604030504040204" pitchFamily="34" charset="0"/>
                        </a:rPr>
                        <a:t>(%)</a:t>
                      </a:r>
                      <a:endParaRPr lang="en-US" sz="2400" dirty="0">
                        <a:effectLst/>
                        <a:latin typeface="+mj-lt"/>
                        <a:ea typeface="Tahoma" panose="020B0604030504040204" pitchFamily="34" charset="0"/>
                        <a:cs typeface="Tahom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4">
                  <a:txBody>
                    <a:bodyPr/>
                    <a:lstStyle/>
                    <a:p>
                      <a:pPr marL="635" indent="-1905" algn="ctr">
                        <a:lnSpc>
                          <a:spcPct val="115000"/>
                        </a:lnSpc>
                        <a:spcAft>
                          <a:spcPts val="0"/>
                        </a:spcAft>
                      </a:pPr>
                      <a:r>
                        <a:rPr lang="vi-VN" sz="2800" dirty="0">
                          <a:effectLst/>
                          <a:latin typeface="+mj-lt"/>
                          <a:ea typeface="Times New Roman" panose="02020603050405020304" pitchFamily="18" charset="0"/>
                        </a:rPr>
                        <a:t>Mô tả mức chất lượng</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635" indent="-1905" algn="just">
                        <a:lnSpc>
                          <a:spcPct val="115000"/>
                        </a:lnSpc>
                        <a:spcAft>
                          <a:spcPts val="0"/>
                        </a:spcAft>
                      </a:pPr>
                      <a:r>
                        <a:rPr lang="vi-VN" sz="2800" dirty="0">
                          <a:effectLst/>
                          <a:latin typeface="+mj-lt"/>
                          <a:ea typeface="Times New Roman" panose="02020603050405020304" pitchFamily="18" charset="0"/>
                        </a:rPr>
                        <a:t>Tổng hợp</a:t>
                      </a:r>
                      <a:endParaRPr lang="en-US" sz="2400" dirty="0">
                        <a:effectLst/>
                        <a:latin typeface="+mj-lt"/>
                        <a:ea typeface="Times New Roman" panose="02020603050405020304" pitchFamily="18" charset="0"/>
                      </a:endParaRPr>
                    </a:p>
                    <a:p>
                      <a:pPr marL="635" indent="-1905" algn="ctr">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xmlns="" val="639189543"/>
                  </a:ext>
                </a:extLst>
              </a:tr>
              <a:tr h="0">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Xuất sắc</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Tốt</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Đạt yêu cầu</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Chưa đạt</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pPr marL="635" indent="-1905" algn="ctr">
                        <a:lnSpc>
                          <a:spcPct val="115000"/>
                        </a:lnSpc>
                        <a:spcAft>
                          <a:spcPts val="0"/>
                        </a:spcAft>
                      </a:pPr>
                      <a:endParaRPr lang="en-US" sz="2400" dirty="0">
                        <a:effectLst/>
                        <a:latin typeface="#9Slide07 IcielBaliho Script" pitchFamily="2" charset="-93"/>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3674772"/>
                  </a:ext>
                </a:extLst>
              </a:tr>
              <a:tr h="0">
                <a:tc vMerge="1">
                  <a:txBody>
                    <a:bodyPr/>
                    <a:lstStyle/>
                    <a:p>
                      <a:endParaRPr lang="en-US"/>
                    </a:p>
                  </a:txBody>
                  <a:tcPr/>
                </a:tc>
                <a:tc vMerge="1">
                  <a:txBody>
                    <a:bodyPr/>
                    <a:lstStyle/>
                    <a:p>
                      <a:endParaRPr lang="en-US"/>
                    </a:p>
                  </a:txBody>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10-9</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8-7</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6-5</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4-0</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en-US"/>
                    </a:p>
                  </a:txBody>
                  <a:tcPr/>
                </a:tc>
                <a:extLst>
                  <a:ext uri="{0D108BD9-81ED-4DB2-BD59-A6C34878D82A}">
                    <a16:rowId xmlns:a16="http://schemas.microsoft.com/office/drawing/2014/main" xmlns="" val="32120587"/>
                  </a:ext>
                </a:extLst>
              </a:tr>
              <a:tr h="0">
                <a:tc>
                  <a:txBody>
                    <a:bodyPr/>
                    <a:lstStyle/>
                    <a:p>
                      <a:pPr marL="635" indent="-1905" algn="just">
                        <a:lnSpc>
                          <a:spcPct val="115000"/>
                        </a:lnSpc>
                        <a:spcAft>
                          <a:spcPts val="0"/>
                        </a:spcAft>
                      </a:pPr>
                      <a:r>
                        <a:rPr lang="vi-VN" sz="2400">
                          <a:effectLst/>
                          <a:latin typeface="+mj-lt"/>
                          <a:ea typeface="Times New Roman" panose="02020603050405020304" pitchFamily="18" charset="0"/>
                        </a:rPr>
                        <a:t>Tham gia thực hiện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30</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100% thành viên tham gia thực hiện/trình bày</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80% thành viên tham gia thực hiện/trình bày</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60% thành viên tham gia thực hiện/trình bày</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&lt; 40% thành viên tham gia thực hiện/trình bày</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64507757"/>
                  </a:ext>
                </a:extLst>
              </a:tr>
              <a:tr h="0">
                <a:tc>
                  <a:txBody>
                    <a:bodyPr/>
                    <a:lstStyle/>
                    <a:p>
                      <a:pPr marL="635" indent="-1905" algn="just">
                        <a:lnSpc>
                          <a:spcPct val="115000"/>
                        </a:lnSpc>
                        <a:spcAft>
                          <a:spcPts val="0"/>
                        </a:spcAft>
                      </a:pPr>
                      <a:r>
                        <a:rPr lang="vi-VN" sz="2400">
                          <a:effectLst/>
                          <a:latin typeface="+mj-lt"/>
                          <a:ea typeface="Times New Roman" panose="02020603050405020304" pitchFamily="18" charset="0"/>
                        </a:rPr>
                        <a:t>Tổng cộng</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400">
                          <a:effectLst/>
                          <a:latin typeface="+mj-lt"/>
                          <a:ea typeface="Times New Roman" panose="02020603050405020304" pitchFamily="18" charset="0"/>
                        </a:rPr>
                        <a:t>100</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 indent="-1905" algn="just">
                        <a:lnSpc>
                          <a:spcPct val="115000"/>
                        </a:lnSpc>
                        <a:spcAft>
                          <a:spcPts val="0"/>
                        </a:spcAft>
                      </a:pPr>
                      <a:r>
                        <a:rPr lang="vi-VN" sz="24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6149932"/>
                  </a:ext>
                </a:extLst>
              </a:tr>
            </a:tbl>
          </a:graphicData>
        </a:graphic>
      </p:graphicFrame>
      <p:sp>
        <p:nvSpPr>
          <p:cNvPr id="8" name="Rectangle 7"/>
          <p:cNvSpPr/>
          <p:nvPr/>
        </p:nvSpPr>
        <p:spPr>
          <a:xfrm>
            <a:off x="320094" y="900609"/>
            <a:ext cx="11414706" cy="707886"/>
          </a:xfrm>
          <a:prstGeom prst="rect">
            <a:avLst/>
          </a:prstGeom>
        </p:spPr>
        <p:txBody>
          <a:bodyPr wrap="square">
            <a:spAutoFit/>
          </a:bodyPr>
          <a:lstStyle/>
          <a:p>
            <a:pPr algn="ctr"/>
            <a:r>
              <a:rPr lang="en-US" sz="4000" dirty="0" smtClean="0">
                <a:solidFill>
                  <a:srgbClr val="7030A0"/>
                </a:solidFill>
                <a:latin typeface="Times New Roman" panose="02020603050405020304" pitchFamily="18" charset="0"/>
                <a:cs typeface="Times New Roman" panose="02020603050405020304" pitchFamily="18" charset="0"/>
              </a:rPr>
              <a:t>GỢI Ý PHIẾU HỌC TẬP SỐ 1</a:t>
            </a:r>
            <a:endParaRPr lang="en-US" sz="4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1329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8CAE1E64-CCBE-4E1F-BD8F-893F50D9A09B}"/>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FB24F36-F157-4099-8CB4-34CAEDB540A4}"/>
              </a:ext>
            </a:extLst>
          </p:cNvPr>
          <p:cNvSpPr txBox="1"/>
          <p:nvPr/>
        </p:nvSpPr>
        <p:spPr>
          <a:xfrm>
            <a:off x="320094" y="211778"/>
            <a:ext cx="11283327" cy="646331"/>
          </a:xfrm>
          <a:prstGeom prst="rect">
            <a:avLst/>
          </a:prstGeom>
          <a:noFill/>
        </p:spPr>
        <p:txBody>
          <a:bodyPr wrap="square">
            <a:spAutoFit/>
          </a:bodyPr>
          <a:lstStyle/>
          <a:p>
            <a:pPr algn="ctr"/>
            <a:r>
              <a:rPr lang="en-US" sz="36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Lựa chọn chủ đề để báo cáo và theo dàn </a:t>
            </a:r>
            <a:r>
              <a:rPr lang="en-US" sz="36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ý</a:t>
            </a:r>
            <a:endParaRPr lang="en-US" sz="3600" dirty="0">
              <a:solidFill>
                <a:srgbClr val="FF0000"/>
              </a:solidFill>
              <a:latin typeface="Times New Roman" panose="02020603050405020304" pitchFamily="18" charset="0"/>
              <a:cs typeface="Times New Roman" panose="02020603050405020304" pitchFamily="18" charset="0"/>
            </a:endParaRPr>
          </a:p>
        </p:txBody>
      </p:sp>
      <p:cxnSp>
        <p:nvCxnSpPr>
          <p:cNvPr id="9" name="Straight Arrow Connector 8"/>
          <p:cNvCxnSpPr>
            <a:stCxn id="5" idx="2"/>
            <a:endCxn id="24" idx="0"/>
          </p:cNvCxnSpPr>
          <p:nvPr/>
        </p:nvCxnSpPr>
        <p:spPr>
          <a:xfrm flipH="1">
            <a:off x="1153490" y="858109"/>
            <a:ext cx="4808268" cy="1182702"/>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320095" y="2040811"/>
            <a:ext cx="1666790" cy="523220"/>
          </a:xfrm>
          <a:prstGeom prst="rect">
            <a:avLst/>
          </a:prstGeom>
          <a:solidFill>
            <a:schemeClr val="accent6">
              <a:lumMod val="20000"/>
              <a:lumOff val="80000"/>
            </a:schemeClr>
          </a:solid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Địa hình</a:t>
            </a:r>
          </a:p>
        </p:txBody>
      </p:sp>
      <p:cxnSp>
        <p:nvCxnSpPr>
          <p:cNvPr id="25" name="Straight Arrow Connector 24"/>
          <p:cNvCxnSpPr>
            <a:stCxn id="5" idx="2"/>
            <a:endCxn id="26" idx="0"/>
          </p:cNvCxnSpPr>
          <p:nvPr/>
        </p:nvCxnSpPr>
        <p:spPr>
          <a:xfrm flipH="1">
            <a:off x="3414508" y="858109"/>
            <a:ext cx="2547250" cy="1214691"/>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2367023" y="2072800"/>
            <a:ext cx="2094970" cy="523220"/>
          </a:xfrm>
          <a:prstGeom prst="rect">
            <a:avLst/>
          </a:prstGeom>
          <a:solidFill>
            <a:schemeClr val="accent6">
              <a:lumMod val="20000"/>
              <a:lumOff val="80000"/>
            </a:schemeClr>
          </a:solid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Khí hậu</a:t>
            </a:r>
          </a:p>
        </p:txBody>
      </p:sp>
      <p:cxnSp>
        <p:nvCxnSpPr>
          <p:cNvPr id="27" name="Straight Arrow Connector 26"/>
          <p:cNvCxnSpPr>
            <a:stCxn id="5" idx="2"/>
            <a:endCxn id="28" idx="0"/>
          </p:cNvCxnSpPr>
          <p:nvPr/>
        </p:nvCxnSpPr>
        <p:spPr>
          <a:xfrm>
            <a:off x="5961758" y="858109"/>
            <a:ext cx="89868" cy="1182702"/>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842131" y="2040811"/>
            <a:ext cx="2418989" cy="523220"/>
          </a:xfrm>
          <a:prstGeom prst="rect">
            <a:avLst/>
          </a:prstGeom>
          <a:solidFill>
            <a:schemeClr val="accent6">
              <a:lumMod val="20000"/>
              <a:lumOff val="80000"/>
            </a:schemeClr>
          </a:solid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Sông ngòi</a:t>
            </a:r>
          </a:p>
        </p:txBody>
      </p:sp>
      <p:cxnSp>
        <p:nvCxnSpPr>
          <p:cNvPr id="29" name="Straight Arrow Connector 28"/>
          <p:cNvCxnSpPr>
            <a:stCxn id="5" idx="2"/>
            <a:endCxn id="30" idx="0"/>
          </p:cNvCxnSpPr>
          <p:nvPr/>
        </p:nvCxnSpPr>
        <p:spPr>
          <a:xfrm>
            <a:off x="5961758" y="858109"/>
            <a:ext cx="2525150" cy="1182702"/>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641258" y="2040811"/>
            <a:ext cx="1691299" cy="523220"/>
          </a:xfrm>
          <a:prstGeom prst="rect">
            <a:avLst/>
          </a:prstGeom>
          <a:solidFill>
            <a:schemeClr val="accent6">
              <a:lumMod val="20000"/>
              <a:lumOff val="80000"/>
            </a:schemeClr>
          </a:solid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Đất</a:t>
            </a:r>
          </a:p>
        </p:txBody>
      </p:sp>
      <p:cxnSp>
        <p:nvCxnSpPr>
          <p:cNvPr id="32" name="Straight Arrow Connector 31"/>
          <p:cNvCxnSpPr>
            <a:stCxn id="5" idx="2"/>
            <a:endCxn id="33" idx="0"/>
          </p:cNvCxnSpPr>
          <p:nvPr/>
        </p:nvCxnSpPr>
        <p:spPr>
          <a:xfrm>
            <a:off x="5961758" y="858109"/>
            <a:ext cx="4886034" cy="1182702"/>
          </a:xfrm>
          <a:prstGeom prst="straightConnector1">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9712694" y="2040811"/>
            <a:ext cx="2270195" cy="523220"/>
          </a:xfrm>
          <a:prstGeom prst="rect">
            <a:avLst/>
          </a:prstGeom>
          <a:solidFill>
            <a:schemeClr val="accent6">
              <a:lumMod val="20000"/>
              <a:lumOff val="80000"/>
            </a:schemeClr>
          </a:solid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Sinh vật</a:t>
            </a:r>
          </a:p>
        </p:txBody>
      </p:sp>
      <p:sp>
        <p:nvSpPr>
          <p:cNvPr id="35" name="Rectangle 34"/>
          <p:cNvSpPr/>
          <p:nvPr/>
        </p:nvSpPr>
        <p:spPr>
          <a:xfrm>
            <a:off x="296930" y="2863731"/>
            <a:ext cx="1689955" cy="2862322"/>
          </a:xfrm>
          <a:prstGeom prst="rect">
            <a:avLst/>
          </a:prstGeom>
          <a:solidFill>
            <a:schemeClr val="accent4">
              <a:lumMod val="20000"/>
              <a:lumOff val="80000"/>
            </a:schemeClr>
          </a:solidFill>
        </p:spPr>
        <p:txBody>
          <a:bodyPr wrap="square">
            <a:spAutoFit/>
          </a:bodyPr>
          <a:lstStyle/>
          <a:p>
            <a:r>
              <a:rPr lang="en-US" sz="2000" dirty="0">
                <a:latin typeface="Times New Roman" panose="02020603050405020304" pitchFamily="18" charset="0"/>
                <a:cs typeface="Times New Roman" panose="02020603050405020304" pitchFamily="18" charset="0"/>
              </a:rPr>
              <a:t>-  Đặc điểm chung</a:t>
            </a:r>
          </a:p>
          <a:p>
            <a:r>
              <a:rPr lang="en-US" sz="2000" dirty="0">
                <a:latin typeface="Times New Roman" panose="02020603050405020304" pitchFamily="18" charset="0"/>
                <a:cs typeface="Times New Roman" panose="02020603050405020304" pitchFamily="18" charset="0"/>
              </a:rPr>
              <a:t>- Các dạng địa hình chính</a:t>
            </a:r>
          </a:p>
          <a:p>
            <a:r>
              <a:rPr lang="en-US" sz="2000" dirty="0">
                <a:latin typeface="Times New Roman" panose="02020603050405020304" pitchFamily="18" charset="0"/>
                <a:cs typeface="Times New Roman" panose="02020603050405020304" pitchFamily="18" charset="0"/>
              </a:rPr>
              <a:t>- Mối quan hệ giữa địa hình với các thành phần tự nhiên </a:t>
            </a:r>
            <a:r>
              <a:rPr lang="en-US" sz="2000" dirty="0" smtClean="0">
                <a:latin typeface="Times New Roman" panose="02020603050405020304" pitchFamily="18" charset="0"/>
                <a:cs typeface="Times New Roman" panose="02020603050405020304" pitchFamily="18" charset="0"/>
              </a:rPr>
              <a:t>khác</a:t>
            </a:r>
            <a:endParaRPr lang="en-US" sz="2000" dirty="0">
              <a:latin typeface="Times New Roman" panose="02020603050405020304" pitchFamily="18" charset="0"/>
              <a:cs typeface="Times New Roman" panose="02020603050405020304" pitchFamily="18" charset="0"/>
            </a:endParaRPr>
          </a:p>
        </p:txBody>
      </p:sp>
      <p:sp>
        <p:nvSpPr>
          <p:cNvPr id="36" name="Rectangle 35"/>
          <p:cNvSpPr/>
          <p:nvPr/>
        </p:nvSpPr>
        <p:spPr>
          <a:xfrm>
            <a:off x="2367023" y="2863731"/>
            <a:ext cx="2094970" cy="2862322"/>
          </a:xfrm>
          <a:prstGeom prst="rect">
            <a:avLst/>
          </a:prstGeom>
          <a:solidFill>
            <a:schemeClr val="accent4">
              <a:lumMod val="20000"/>
              <a:lumOff val="80000"/>
            </a:schemeClr>
          </a:solidFill>
        </p:spPr>
        <p:txBody>
          <a:bodyPr wrap="square">
            <a:spAutoFit/>
          </a:bodyPr>
          <a:lstStyle/>
          <a:p>
            <a:r>
              <a:rPr lang="vi-VN" sz="2000" dirty="0">
                <a:latin typeface="Times New Roman" panose="02020603050405020304" pitchFamily="18" charset="0"/>
                <a:cs typeface="Times New Roman" panose="02020603050405020304" pitchFamily="18" charset="0"/>
              </a:rPr>
              <a:t>- Đặc điểm chung</a:t>
            </a:r>
          </a:p>
          <a:p>
            <a:r>
              <a:rPr lang="vi-VN" sz="2000" dirty="0">
                <a:latin typeface="Times New Roman" panose="02020603050405020304" pitchFamily="18" charset="0"/>
                <a:cs typeface="Times New Roman" panose="02020603050405020304" pitchFamily="18" charset="0"/>
              </a:rPr>
              <a:t>- Các nét đặc trưng của khí hậu (nhiệt độ, độ ẩm, lượng mưa, gió,...)</a:t>
            </a:r>
          </a:p>
          <a:p>
            <a:r>
              <a:rPr lang="vi-VN" sz="2000" dirty="0">
                <a:latin typeface="Times New Roman" panose="02020603050405020304" pitchFamily="18" charset="0"/>
                <a:cs typeface="Times New Roman" panose="02020603050405020304" pitchFamily="18" charset="0"/>
              </a:rPr>
              <a:t>- Mối quan hệ giữa khí hậu và các thành phần tự nhiên </a:t>
            </a:r>
            <a:r>
              <a:rPr lang="vi-VN" sz="2000" dirty="0" smtClean="0">
                <a:latin typeface="Times New Roman" panose="02020603050405020304" pitchFamily="18" charset="0"/>
                <a:cs typeface="Times New Roman" panose="02020603050405020304" pitchFamily="18" charset="0"/>
              </a:rPr>
              <a:t>khác</a:t>
            </a:r>
            <a:endParaRPr lang="vi-VN" sz="2000" dirty="0">
              <a:latin typeface="Times New Roman" panose="02020603050405020304" pitchFamily="18" charset="0"/>
              <a:cs typeface="Times New Roman" panose="02020603050405020304" pitchFamily="18" charset="0"/>
            </a:endParaRPr>
          </a:p>
        </p:txBody>
      </p:sp>
      <p:sp>
        <p:nvSpPr>
          <p:cNvPr id="37" name="Rectangle 36"/>
          <p:cNvSpPr/>
          <p:nvPr/>
        </p:nvSpPr>
        <p:spPr>
          <a:xfrm>
            <a:off x="4842131" y="2863731"/>
            <a:ext cx="2418989" cy="3170099"/>
          </a:xfrm>
          <a:prstGeom prst="rect">
            <a:avLst/>
          </a:prstGeom>
          <a:solidFill>
            <a:schemeClr val="accent4">
              <a:lumMod val="20000"/>
              <a:lumOff val="80000"/>
            </a:schemeClr>
          </a:solidFill>
        </p:spPr>
        <p:txBody>
          <a:bodyPr wrap="square">
            <a:spAutoFit/>
          </a:bodyPr>
          <a:lstStyle/>
          <a:p>
            <a:r>
              <a:rPr lang="vi-VN" sz="2000" dirty="0">
                <a:latin typeface="Times New Roman" panose="02020603050405020304" pitchFamily="18" charset="0"/>
                <a:cs typeface="Times New Roman" panose="02020603050405020304" pitchFamily="18" charset="0"/>
              </a:rPr>
              <a:t>- Mạng lưới sông </a:t>
            </a:r>
            <a:r>
              <a:rPr lang="vi-VN" sz="2000" dirty="0" smtClean="0">
                <a:latin typeface="Times New Roman" panose="02020603050405020304" pitchFamily="18" charset="0"/>
                <a:cs typeface="Times New Roman" panose="02020603050405020304" pitchFamily="18" charset="0"/>
              </a:rPr>
              <a:t>ngòi</a:t>
            </a:r>
            <a:endParaRPr lang="vi-VN"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 Đặc điểm chính của sông ngòi (hướng dòng chảy, mùa lũ - mùa cạn</a:t>
            </a:r>
            <a:r>
              <a:rPr lang="vi-VN" sz="2000" dirty="0" smtClean="0">
                <a:latin typeface="Times New Roman" panose="02020603050405020304" pitchFamily="18" charset="0"/>
                <a:cs typeface="Times New Roman" panose="02020603050405020304" pitchFamily="18" charset="0"/>
              </a:rPr>
              <a:t>)</a:t>
            </a:r>
            <a:endParaRPr lang="vi-VN"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 Mối quan hệ giữa sông ngòi với các thành phần tự nhiên </a:t>
            </a:r>
            <a:r>
              <a:rPr lang="vi-VN" sz="2000" dirty="0" smtClean="0">
                <a:latin typeface="Times New Roman" panose="02020603050405020304" pitchFamily="18" charset="0"/>
                <a:cs typeface="Times New Roman" panose="02020603050405020304" pitchFamily="18" charset="0"/>
              </a:rPr>
              <a:t>khác</a:t>
            </a:r>
            <a:endParaRPr lang="vi-VN" sz="2000" dirty="0">
              <a:latin typeface="Times New Roman" panose="02020603050405020304" pitchFamily="18" charset="0"/>
              <a:cs typeface="Times New Roman" panose="02020603050405020304" pitchFamily="18" charset="0"/>
            </a:endParaRPr>
          </a:p>
        </p:txBody>
      </p:sp>
      <p:sp>
        <p:nvSpPr>
          <p:cNvPr id="38" name="Rectangle 37"/>
          <p:cNvSpPr/>
          <p:nvPr/>
        </p:nvSpPr>
        <p:spPr>
          <a:xfrm>
            <a:off x="7641258" y="2863731"/>
            <a:ext cx="1691299" cy="3170099"/>
          </a:xfrm>
          <a:prstGeom prst="rect">
            <a:avLst/>
          </a:prstGeom>
          <a:solidFill>
            <a:schemeClr val="accent4">
              <a:lumMod val="20000"/>
              <a:lumOff val="80000"/>
            </a:schemeClr>
          </a:solidFill>
        </p:spPr>
        <p:txBody>
          <a:bodyPr wrap="square">
            <a:spAutoFit/>
          </a:bodyPr>
          <a:lstStyle/>
          <a:p>
            <a:r>
              <a:rPr lang="vi-VN" sz="2000" dirty="0">
                <a:latin typeface="Times New Roman" panose="02020603050405020304" pitchFamily="18" charset="0"/>
                <a:cs typeface="Times New Roman" panose="02020603050405020304" pitchFamily="18" charset="0"/>
              </a:rPr>
              <a:t>- Các loại đất. Đặc điểm chung của đất</a:t>
            </a:r>
          </a:p>
          <a:p>
            <a:r>
              <a:rPr lang="vi-VN" sz="2000" dirty="0" smtClean="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Phân bố đất ở địa phương</a:t>
            </a:r>
          </a:p>
          <a:p>
            <a:r>
              <a:rPr lang="vi-VN" sz="2000" dirty="0" smtClean="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Mối quan hệ giữa đất với các thành phần tự nhiên khác</a:t>
            </a:r>
          </a:p>
        </p:txBody>
      </p:sp>
      <p:sp>
        <p:nvSpPr>
          <p:cNvPr id="39" name="Rectangle 38"/>
          <p:cNvSpPr/>
          <p:nvPr/>
        </p:nvSpPr>
        <p:spPr>
          <a:xfrm>
            <a:off x="9712694" y="2863731"/>
            <a:ext cx="2270195" cy="3170099"/>
          </a:xfrm>
          <a:prstGeom prst="rect">
            <a:avLst/>
          </a:prstGeom>
          <a:solidFill>
            <a:schemeClr val="accent4">
              <a:lumMod val="20000"/>
              <a:lumOff val="80000"/>
            </a:schemeClr>
          </a:solidFill>
        </p:spPr>
        <p:txBody>
          <a:bodyPr wrap="square">
            <a:spAutoFit/>
          </a:bodyPr>
          <a:lstStyle/>
          <a:p>
            <a:r>
              <a:rPr lang="vi-VN" sz="2000" dirty="0">
                <a:latin typeface="Times New Roman" panose="02020603050405020304" pitchFamily="18" charset="0"/>
                <a:cs typeface="Times New Roman" panose="02020603050405020304" pitchFamily="18" charset="0"/>
              </a:rPr>
              <a:t>- Hiện trạng thảm thực vật tự nhiên (đặc biệt là độ che phủ)</a:t>
            </a:r>
          </a:p>
          <a:p>
            <a:r>
              <a:rPr lang="vi-VN" sz="2000" dirty="0">
                <a:latin typeface="Times New Roman" panose="02020603050405020304" pitchFamily="18" charset="0"/>
                <a:cs typeface="Times New Roman" panose="02020603050405020304" pitchFamily="18" charset="0"/>
              </a:rPr>
              <a:t>- Các loài động vật hoang dã</a:t>
            </a:r>
          </a:p>
          <a:p>
            <a:r>
              <a:rPr lang="vi-VN" sz="2000" dirty="0">
                <a:latin typeface="Times New Roman" panose="02020603050405020304" pitchFamily="18" charset="0"/>
                <a:cs typeface="Times New Roman" panose="02020603050405020304" pitchFamily="18" charset="0"/>
              </a:rPr>
              <a:t>- Mối quan hệ giữa </a:t>
            </a:r>
            <a:r>
              <a:rPr lang="vi-VN" sz="2000" dirty="0" smtClean="0">
                <a:latin typeface="Times New Roman" panose="02020603050405020304" pitchFamily="18" charset="0"/>
                <a:cs typeface="Times New Roman" panose="02020603050405020304" pitchFamily="18" charset="0"/>
              </a:rPr>
              <a:t>sinh </a:t>
            </a:r>
            <a:r>
              <a:rPr lang="vi-VN" sz="2000" dirty="0">
                <a:latin typeface="Times New Roman" panose="02020603050405020304" pitchFamily="18" charset="0"/>
                <a:cs typeface="Times New Roman" panose="02020603050405020304" pitchFamily="18" charset="0"/>
              </a:rPr>
              <a:t>vật với các thành phần tự nhiên khác </a:t>
            </a:r>
          </a:p>
        </p:txBody>
      </p:sp>
    </p:spTree>
    <p:extLst>
      <p:ext uri="{BB962C8B-B14F-4D97-AF65-F5344CB8AC3E}">
        <p14:creationId xmlns:p14="http://schemas.microsoft.com/office/powerpoint/2010/main" val="1729194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right)">
                                      <p:cBhvr>
                                        <p:cTn id="15" dur="500"/>
                                        <p:tgtEl>
                                          <p:spTgt spid="2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500"/>
                                        <p:tgtEl>
                                          <p:spTgt spid="2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down)">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down)">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down)">
                                      <p:cBhvr>
                                        <p:cTn id="45" dur="500"/>
                                        <p:tgtEl>
                                          <p:spTgt spid="35"/>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down)">
                                      <p:cBhvr>
                                        <p:cTn id="48" dur="500"/>
                                        <p:tgtEl>
                                          <p:spTgt spid="36"/>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down)">
                                      <p:cBhvr>
                                        <p:cTn id="51" dur="500"/>
                                        <p:tgtEl>
                                          <p:spTgt spid="37"/>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down)">
                                      <p:cBhvr>
                                        <p:cTn id="5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animBg="1"/>
      <p:bldP spid="30" grpId="0" animBg="1"/>
      <p:bldP spid="33" grpId="0" animBg="1"/>
      <p:bldP spid="35" grpId="0" animBg="1"/>
      <p:bldP spid="36" grpId="0" animBg="1"/>
      <p:bldP spid="37" grpId="0" animBg="1"/>
      <p:bldP spid="38"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9488" y="372335"/>
            <a:ext cx="610366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NHIỆM VỤ TIẾT 2</a:t>
            </a:r>
            <a:endParaRPr lang="en-US" sz="54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4086852" y="744670"/>
            <a:ext cx="858931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TRONG KHI</a:t>
            </a:r>
          </a:p>
          <a:p>
            <a:pPr marL="0" marR="0" indent="180340" algn="ctr">
              <a:lnSpc>
                <a:spcPct val="115000"/>
              </a:lnSpc>
              <a:spcBef>
                <a:spcPts val="0"/>
              </a:spcBef>
              <a:spcAft>
                <a:spcPts val="0"/>
              </a:spcAft>
            </a:pPr>
            <a:r>
              <a:rPr lang="en-US" sz="54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ĐI THAM QUAN</a:t>
            </a:r>
            <a:endParaRPr lang="en-US" sz="54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2"/>
          <p:cNvSpPr/>
          <p:nvPr/>
        </p:nvSpPr>
        <p:spPr>
          <a:xfrm>
            <a:off x="1931077" y="2180405"/>
            <a:ext cx="4536017" cy="830997"/>
          </a:xfrm>
          <a:prstGeom prst="rect">
            <a:avLst/>
          </a:prstGeom>
          <a:solidFill>
            <a:schemeClr val="accent6">
              <a:lumMod val="20000"/>
              <a:lumOff val="80000"/>
            </a:schemeClr>
          </a:solidFill>
        </p:spPr>
        <p:txBody>
          <a:bodyPr wrap="square">
            <a:spAutoFit/>
          </a:bodyPr>
          <a:lstStyle/>
          <a:p>
            <a:r>
              <a:rPr lang="en-US" sz="2400" dirty="0" smtClean="0">
                <a:latin typeface="Times New Roman" panose="02020603050405020304" pitchFamily="18" charset="0"/>
                <a:cs typeface="Times New Roman" panose="02020603050405020304" pitchFamily="18" charset="0"/>
              </a:rPr>
              <a:t>Nhắc lại nhiệm vụ các thành viên như kế hoạch thảo luận ở tiết 1</a:t>
            </a:r>
            <a:endParaRPr lang="en-US" sz="2400" dirty="0">
              <a:latin typeface="Times New Roman" panose="02020603050405020304" pitchFamily="18" charset="0"/>
              <a:cs typeface="Times New Roman" panose="02020603050405020304" pitchFamily="18" charset="0"/>
            </a:endParaRPr>
          </a:p>
        </p:txBody>
      </p:sp>
      <p:sp>
        <p:nvSpPr>
          <p:cNvPr id="10" name="Rectangle 9"/>
          <p:cNvSpPr/>
          <p:nvPr/>
        </p:nvSpPr>
        <p:spPr>
          <a:xfrm>
            <a:off x="1931077" y="3175130"/>
            <a:ext cx="4527312" cy="461665"/>
          </a:xfrm>
          <a:prstGeom prst="rect">
            <a:avLst/>
          </a:prstGeom>
          <a:solidFill>
            <a:schemeClr val="accent6">
              <a:lumMod val="20000"/>
              <a:lumOff val="80000"/>
            </a:schemeClr>
          </a:solidFill>
        </p:spPr>
        <p:txBody>
          <a:bodyPr wrap="square">
            <a:spAutoFit/>
          </a:bodyPr>
          <a:lstStyle/>
          <a:p>
            <a:r>
              <a:rPr lang="vi-VN" sz="2400" dirty="0">
                <a:latin typeface="Times New Roman" panose="02020603050405020304" pitchFamily="18" charset="0"/>
                <a:cs typeface="Times New Roman" panose="02020603050405020304" pitchFamily="18" charset="0"/>
              </a:rPr>
              <a:t>Tiến hành thu thập, xử lý thông </a:t>
            </a:r>
            <a:r>
              <a:rPr lang="vi-VN" sz="2400" dirty="0" smtClean="0">
                <a:latin typeface="Times New Roman" panose="02020603050405020304" pitchFamily="18" charset="0"/>
                <a:cs typeface="Times New Roman" panose="02020603050405020304" pitchFamily="18" charset="0"/>
              </a:rPr>
              <a:t>tin</a:t>
            </a:r>
            <a:endParaRPr lang="en-US" sz="2400" dirty="0">
              <a:latin typeface="Times New Roman" panose="02020603050405020304" pitchFamily="18" charset="0"/>
              <a:cs typeface="Times New Roman" panose="02020603050405020304" pitchFamily="18" charset="0"/>
            </a:endParaRPr>
          </a:p>
        </p:txBody>
      </p:sp>
      <p:sp>
        <p:nvSpPr>
          <p:cNvPr id="29" name="Rectangle 28"/>
          <p:cNvSpPr/>
          <p:nvPr/>
        </p:nvSpPr>
        <p:spPr>
          <a:xfrm>
            <a:off x="1965541" y="3826142"/>
            <a:ext cx="4501553" cy="1200329"/>
          </a:xfrm>
          <a:prstGeom prst="rect">
            <a:avLst/>
          </a:prstGeom>
          <a:solidFill>
            <a:schemeClr val="accent6">
              <a:lumMod val="20000"/>
              <a:lumOff val="80000"/>
            </a:schemeClr>
          </a:solidFill>
        </p:spPr>
        <p:txBody>
          <a:bodyPr wrap="square">
            <a:spAutoFit/>
          </a:bodyPr>
          <a:lstStyle/>
          <a:p>
            <a:r>
              <a:rPr lang="en-US" sz="2400" dirty="0">
                <a:latin typeface="Times New Roman" panose="02020603050405020304" pitchFamily="18" charset="0"/>
                <a:cs typeface="Times New Roman" panose="02020603050405020304" pitchFamily="18" charset="0"/>
              </a:rPr>
              <a:t>Liên hệ tìm nguồn giúp đỡ nếu </a:t>
            </a:r>
            <a:r>
              <a:rPr lang="en-US" sz="2400" dirty="0" smtClean="0">
                <a:latin typeface="Times New Roman" panose="02020603050405020304" pitchFamily="18" charset="0"/>
                <a:cs typeface="Times New Roman" panose="02020603050405020304" pitchFamily="18" charset="0"/>
              </a:rPr>
              <a:t>cần</a:t>
            </a:r>
          </a:p>
          <a:p>
            <a:r>
              <a:rPr lang="en-US" sz="2400" dirty="0" smtClean="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(hướng dẫn viên, giáo viên) (Các nguồn như: Wikipedia, Google…)</a:t>
            </a:r>
            <a:endParaRPr lang="en-US" sz="2400" i="1" dirty="0">
              <a:latin typeface="Times New Roman" panose="02020603050405020304" pitchFamily="18" charset="0"/>
              <a:cs typeface="Times New Roman" panose="02020603050405020304" pitchFamily="18" charset="0"/>
            </a:endParaRPr>
          </a:p>
        </p:txBody>
      </p:sp>
      <p:sp>
        <p:nvSpPr>
          <p:cNvPr id="33" name="Rectangle 32"/>
          <p:cNvSpPr/>
          <p:nvPr/>
        </p:nvSpPr>
        <p:spPr>
          <a:xfrm>
            <a:off x="1965541" y="5117496"/>
            <a:ext cx="4501553" cy="1200329"/>
          </a:xfrm>
          <a:prstGeom prst="rect">
            <a:avLst/>
          </a:prstGeom>
          <a:solidFill>
            <a:schemeClr val="accent6">
              <a:lumMod val="20000"/>
              <a:lumOff val="80000"/>
            </a:schemeClr>
          </a:solidFill>
        </p:spPr>
        <p:txBody>
          <a:bodyPr wrap="square">
            <a:spAutoFit/>
          </a:bodyPr>
          <a:lstStyle/>
          <a:p>
            <a:r>
              <a:rPr lang="vi-VN" sz="2400" dirty="0">
                <a:latin typeface="Times New Roman" panose="02020603050405020304" pitchFamily="18" charset="0"/>
                <a:cs typeface="Times New Roman" panose="02020603050405020304" pitchFamily="18" charset="0"/>
              </a:rPr>
              <a:t>Thường xuyên phản hồi, thông báo thông tin cho giáo viên và các nhóm khác.</a:t>
            </a:r>
            <a:endParaRPr lang="en-US" sz="2400" dirty="0">
              <a:latin typeface="Times New Roman" panose="02020603050405020304" pitchFamily="18" charset="0"/>
              <a:cs typeface="Times New Roman" panose="02020603050405020304" pitchFamily="18" charset="0"/>
            </a:endParaRPr>
          </a:p>
        </p:txBody>
      </p:sp>
      <p:pic>
        <p:nvPicPr>
          <p:cNvPr id="34" name="Picture 33"/>
          <p:cNvPicPr>
            <a:picLocks noChangeAspect="1"/>
          </p:cNvPicPr>
          <p:nvPr/>
        </p:nvPicPr>
        <p:blipFill rotWithShape="1">
          <a:blip r:embed="rId3"/>
          <a:srcRect r="24116"/>
          <a:stretch/>
        </p:blipFill>
        <p:spPr>
          <a:xfrm>
            <a:off x="479800" y="5095297"/>
            <a:ext cx="1339375" cy="1099417"/>
          </a:xfrm>
          <a:prstGeom prst="rect">
            <a:avLst/>
          </a:prstGeom>
        </p:spPr>
      </p:pic>
      <p:pic>
        <p:nvPicPr>
          <p:cNvPr id="5122" name="Picture 2" descr="Báº£o vá» Äá»ng váº­t hoang dÃ£ - hÃ¬nh áº£nh, tranh váº½, video"/>
          <p:cNvPicPr>
            <a:picLocks noChangeAspect="1" noChangeArrowheads="1"/>
          </p:cNvPicPr>
          <p:nvPr/>
        </p:nvPicPr>
        <p:blipFill rotWithShape="1">
          <a:blip r:embed="rId4">
            <a:extLst>
              <a:ext uri="{28A0092B-C50C-407E-A947-70E740481C1C}">
                <a14:useLocalDpi xmlns:a14="http://schemas.microsoft.com/office/drawing/2010/main" val="0"/>
              </a:ext>
            </a:extLst>
          </a:blip>
          <a:srcRect r="8463"/>
          <a:stretch/>
        </p:blipFill>
        <p:spPr bwMode="auto">
          <a:xfrm>
            <a:off x="6579699" y="2180405"/>
            <a:ext cx="5231301" cy="42862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há»©c nÄng lÃ  gÃ¬? nhiá»m vá»¥ vÃ  quyá»n háº¡n cÆ¡ quan chá»©c nÄng - thamtutamviet.v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926" y="1728123"/>
            <a:ext cx="1210420" cy="12611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á»ch vá»¥ thu tháº­p dá»¯ liá»u (Crawl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441" y="2989311"/>
            <a:ext cx="1252908" cy="83683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Gá»£i Ã½ nhá»¯ng cÃ¢u há»i tiáº¿ng Anh ÄÆ¡n giáº£n cho bÃ© theo tá»«ng Äá» tuá»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1633" y="3937524"/>
            <a:ext cx="1467812" cy="977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3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5124"/>
                                        </p:tgtEl>
                                        <p:attrNameLst>
                                          <p:attrName>style.visibility</p:attrName>
                                        </p:attrNameLst>
                                      </p:cBhvr>
                                      <p:to>
                                        <p:strVal val="visible"/>
                                      </p:to>
                                    </p:set>
                                    <p:animEffect transition="in" filter="wipe(down)">
                                      <p:cBhvr>
                                        <p:cTn id="10" dur="500"/>
                                        <p:tgtEl>
                                          <p:spTgt spid="51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nodeType="withEffect">
                                  <p:stCondLst>
                                    <p:cond delay="0"/>
                                  </p:stCondLst>
                                  <p:childTnLst>
                                    <p:set>
                                      <p:cBhvr>
                                        <p:cTn id="17" dur="1" fill="hold">
                                          <p:stCondLst>
                                            <p:cond delay="0"/>
                                          </p:stCondLst>
                                        </p:cTn>
                                        <p:tgtEl>
                                          <p:spTgt spid="5126"/>
                                        </p:tgtEl>
                                        <p:attrNameLst>
                                          <p:attrName>style.visibility</p:attrName>
                                        </p:attrNameLst>
                                      </p:cBhvr>
                                      <p:to>
                                        <p:strVal val="visible"/>
                                      </p:to>
                                    </p:set>
                                    <p:animEffect transition="in" filter="wipe(down)">
                                      <p:cBhvr>
                                        <p:cTn id="18" dur="500"/>
                                        <p:tgtEl>
                                          <p:spTgt spid="51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par>
                                <p:cTn id="24" presetID="22" presetClass="entr" presetSubtype="4" fill="hold" nodeType="withEffect">
                                  <p:stCondLst>
                                    <p:cond delay="0"/>
                                  </p:stCondLst>
                                  <p:childTnLst>
                                    <p:set>
                                      <p:cBhvr>
                                        <p:cTn id="25" dur="1" fill="hold">
                                          <p:stCondLst>
                                            <p:cond delay="0"/>
                                          </p:stCondLst>
                                        </p:cTn>
                                        <p:tgtEl>
                                          <p:spTgt spid="5128"/>
                                        </p:tgtEl>
                                        <p:attrNameLst>
                                          <p:attrName>style.visibility</p:attrName>
                                        </p:attrNameLst>
                                      </p:cBhvr>
                                      <p:to>
                                        <p:strVal val="visible"/>
                                      </p:to>
                                    </p:set>
                                    <p:animEffect transition="in" filter="wipe(down)">
                                      <p:cBhvr>
                                        <p:cTn id="26" dur="500"/>
                                        <p:tgtEl>
                                          <p:spTgt spid="512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500"/>
                                        <p:tgtEl>
                                          <p:spTgt spid="33"/>
                                        </p:tgtEl>
                                      </p:cBhvr>
                                    </p:animEffect>
                                  </p:childTnLst>
                                </p:cTn>
                              </p:par>
                              <p:par>
                                <p:cTn id="32" presetID="22" presetClass="entr" presetSubtype="4"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down)">
                                      <p:cBhvr>
                                        <p:cTn id="3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29"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t="14687" b="6243"/>
          <a:stretch/>
        </p:blipFill>
        <p:spPr>
          <a:xfrm>
            <a:off x="376456" y="419100"/>
            <a:ext cx="11485343" cy="605790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10000" b="91923" l="1692" r="98308">
                        <a14:foregroundMark x1="73462" y1="49308" x2="73462" y2="49308"/>
                        <a14:foregroundMark x1="43000" y1="49308" x2="43000" y2="49308"/>
                      </a14:backgroundRemoval>
                    </a14:imgEffect>
                  </a14:imgLayer>
                </a14:imgProps>
              </a:ext>
            </a:extLst>
          </a:blip>
          <a:stretch>
            <a:fillRect/>
          </a:stretch>
        </p:blipFill>
        <p:spPr>
          <a:xfrm>
            <a:off x="1294517" y="1124058"/>
            <a:ext cx="2792335" cy="2792335"/>
          </a:xfrm>
          <a:prstGeom prst="rect">
            <a:avLst/>
          </a:prstGeom>
        </p:spPr>
      </p:pic>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9488" y="372335"/>
            <a:ext cx="4957923"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PHƯƠNG ÁN 1</a:t>
            </a:r>
            <a:endParaRPr lang="en-US" sz="54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xmlns="" id="{9177400E-CF7C-4420-87D5-6B8C839570FE}"/>
              </a:ext>
            </a:extLst>
          </p:cNvPr>
          <p:cNvSpPr/>
          <p:nvPr/>
        </p:nvSpPr>
        <p:spPr>
          <a:xfrm>
            <a:off x="812049" y="1177392"/>
            <a:ext cx="3432799"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0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rPr>
              <a:t>XEM VIDEO</a:t>
            </a:r>
            <a:endParaRPr lang="en-US" sz="4000" dirty="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4086852" y="744670"/>
            <a:ext cx="858931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rPr>
              <a:t>Vườn quốc gia</a:t>
            </a:r>
          </a:p>
          <a:p>
            <a:pPr marL="0" marR="0" indent="180340" algn="ctr">
              <a:lnSpc>
                <a:spcPct val="115000"/>
              </a:lnSpc>
              <a:spcBef>
                <a:spcPts val="0"/>
              </a:spcBef>
              <a:spcAft>
                <a:spcPts val="0"/>
              </a:spcAft>
            </a:pPr>
            <a:r>
              <a:rPr lang="en-US" sz="54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 </a:t>
            </a: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cát tiên</a:t>
            </a:r>
            <a:endParaRPr lang="en-US" sz="54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8175218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9488" y="372335"/>
            <a:ext cx="6103662"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0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NHIỆM VỤ TIẾT 2</a:t>
            </a:r>
            <a:endParaRPr lang="en-US" sz="40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9177400E-CF7C-4420-87D5-6B8C839570FE}"/>
              </a:ext>
            </a:extLst>
          </p:cNvPr>
          <p:cNvSpPr/>
          <p:nvPr/>
        </p:nvSpPr>
        <p:spPr>
          <a:xfrm>
            <a:off x="4124952" y="613245"/>
            <a:ext cx="8067048"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0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NỘI QUY</a:t>
            </a:r>
          </a:p>
          <a:p>
            <a:pPr marL="0" marR="0" indent="180340" algn="ctr">
              <a:lnSpc>
                <a:spcPct val="115000"/>
              </a:lnSpc>
              <a:spcBef>
                <a:spcPts val="0"/>
              </a:spcBef>
              <a:spcAft>
                <a:spcPts val="0"/>
              </a:spcAft>
            </a:pPr>
            <a:r>
              <a:rPr lang="en-US" sz="4000" dirty="0" smtClean="0">
                <a:solidFill>
                  <a:srgbClr val="7030A0"/>
                </a:solidFill>
                <a:latin typeface="Times New Roman" panose="02020603050405020304" pitchFamily="18" charset="0"/>
                <a:ea typeface="Tahoma" panose="020B0604030504040204" pitchFamily="34" charset="0"/>
                <a:cs typeface="Times New Roman" panose="02020603050405020304" pitchFamily="18" charset="0"/>
              </a:rPr>
              <a:t>ĐI THAM QUAN</a:t>
            </a:r>
            <a:endParaRPr lang="en-US" sz="4000" dirty="0" smtClean="0">
              <a:solidFill>
                <a:srgbClr val="7030A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2"/>
          <p:cNvSpPr/>
          <p:nvPr/>
        </p:nvSpPr>
        <p:spPr>
          <a:xfrm>
            <a:off x="7143343" y="2637605"/>
            <a:ext cx="4536017" cy="369332"/>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Không được tách đoàn, đi theo nhóm</a:t>
            </a:r>
            <a:endParaRPr lang="en-US" dirty="0">
              <a:latin typeface="Times New Roman" panose="02020603050405020304" pitchFamily="18" charset="0"/>
              <a:cs typeface="Times New Roman" panose="02020603050405020304" pitchFamily="18" charset="0"/>
            </a:endParaRPr>
          </a:p>
        </p:txBody>
      </p:sp>
      <p:sp>
        <p:nvSpPr>
          <p:cNvPr id="10" name="Rectangle 9"/>
          <p:cNvSpPr/>
          <p:nvPr/>
        </p:nvSpPr>
        <p:spPr>
          <a:xfrm>
            <a:off x="7143343" y="3632330"/>
            <a:ext cx="4527312" cy="369332"/>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Không chạy nhảy, nô đùa quá mức</a:t>
            </a:r>
            <a:endParaRPr lang="en-US" dirty="0">
              <a:latin typeface="Times New Roman" panose="02020603050405020304" pitchFamily="18" charset="0"/>
              <a:cs typeface="Times New Roman" panose="02020603050405020304" pitchFamily="18" charset="0"/>
            </a:endParaRPr>
          </a:p>
        </p:txBody>
      </p:sp>
      <p:sp>
        <p:nvSpPr>
          <p:cNvPr id="29" name="Rectangle 28"/>
          <p:cNvSpPr/>
          <p:nvPr/>
        </p:nvSpPr>
        <p:spPr>
          <a:xfrm>
            <a:off x="7143343" y="4631210"/>
            <a:ext cx="4548648" cy="369332"/>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Không xả rác, bảo vệ cảnh quan </a:t>
            </a:r>
            <a:endParaRPr lang="en-US" i="1" dirty="0">
              <a:latin typeface="Times New Roman" panose="02020603050405020304" pitchFamily="18" charset="0"/>
              <a:cs typeface="Times New Roman" panose="02020603050405020304" pitchFamily="18" charset="0"/>
            </a:endParaRPr>
          </a:p>
        </p:txBody>
      </p:sp>
      <p:sp>
        <p:nvSpPr>
          <p:cNvPr id="33" name="Rectangle 32"/>
          <p:cNvSpPr/>
          <p:nvPr/>
        </p:nvSpPr>
        <p:spPr>
          <a:xfrm>
            <a:off x="7143343" y="5574696"/>
            <a:ext cx="4548648" cy="369332"/>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Làm việc nhóm hiệu quả</a:t>
            </a:r>
            <a:endParaRPr lang="en-US" dirty="0">
              <a:latin typeface="Times New Roman" panose="02020603050405020304" pitchFamily="18" charset="0"/>
              <a:cs typeface="Times New Roman" panose="02020603050405020304" pitchFamily="18" charset="0"/>
            </a:endParaRPr>
          </a:p>
        </p:txBody>
      </p:sp>
      <p:sp>
        <p:nvSpPr>
          <p:cNvPr id="14" name="Rectangle 13"/>
          <p:cNvSpPr/>
          <p:nvPr/>
        </p:nvSpPr>
        <p:spPr>
          <a:xfrm>
            <a:off x="1262031" y="2637605"/>
            <a:ext cx="4536017" cy="369332"/>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Thường xuyên kiểm tra sĩ số</a:t>
            </a:r>
            <a:endParaRPr lang="en-US" dirty="0">
              <a:latin typeface="Times New Roman" panose="02020603050405020304" pitchFamily="18" charset="0"/>
              <a:cs typeface="Times New Roman" panose="02020603050405020304" pitchFamily="18" charset="0"/>
            </a:endParaRPr>
          </a:p>
        </p:txBody>
      </p:sp>
      <p:sp>
        <p:nvSpPr>
          <p:cNvPr id="15" name="Rectangle 14"/>
          <p:cNvSpPr/>
          <p:nvPr/>
        </p:nvSpPr>
        <p:spPr>
          <a:xfrm>
            <a:off x="1262031" y="3493525"/>
            <a:ext cx="4527312" cy="646331"/>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Phân công và quan sát các thành viên thực hiện nhiệm vụ</a:t>
            </a:r>
            <a:endParaRPr lang="en-US" dirty="0">
              <a:latin typeface="Times New Roman" panose="02020603050405020304" pitchFamily="18" charset="0"/>
              <a:cs typeface="Times New Roman" panose="02020603050405020304" pitchFamily="18" charset="0"/>
            </a:endParaRPr>
          </a:p>
        </p:txBody>
      </p:sp>
      <p:sp>
        <p:nvSpPr>
          <p:cNvPr id="16" name="Rectangle 15"/>
          <p:cNvSpPr/>
          <p:nvPr/>
        </p:nvSpPr>
        <p:spPr>
          <a:xfrm>
            <a:off x="1220399" y="4718777"/>
            <a:ext cx="4568944" cy="369332"/>
          </a:xfrm>
          <a:prstGeom prst="rect">
            <a:avLst/>
          </a:prstGeom>
          <a:solidFill>
            <a:schemeClr val="accent6">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Xử lí những vấn đề nhỏ trong nhóm</a:t>
            </a:r>
            <a:endParaRPr lang="en-US" i="1" dirty="0">
              <a:latin typeface="Times New Roman" panose="02020603050405020304" pitchFamily="18" charset="0"/>
              <a:cs typeface="Times New Roman" panose="02020603050405020304" pitchFamily="18" charset="0"/>
            </a:endParaRPr>
          </a:p>
        </p:txBody>
      </p:sp>
      <p:sp>
        <p:nvSpPr>
          <p:cNvPr id="17" name="Rectangle 16"/>
          <p:cNvSpPr/>
          <p:nvPr/>
        </p:nvSpPr>
        <p:spPr>
          <a:xfrm>
            <a:off x="1296495" y="5574696"/>
            <a:ext cx="4501553" cy="369332"/>
          </a:xfrm>
          <a:prstGeom prst="rect">
            <a:avLst/>
          </a:prstGeom>
          <a:solidFill>
            <a:schemeClr val="accent6">
              <a:lumMod val="20000"/>
              <a:lumOff val="80000"/>
            </a:schemeClr>
          </a:solidFill>
        </p:spPr>
        <p:txBody>
          <a:bodyPr wrap="square">
            <a:spAutoFit/>
          </a:bodyPr>
          <a:lstStyle/>
          <a:p>
            <a:r>
              <a:rPr lang="en-US" dirty="0">
                <a:latin typeface="Times New Roman" panose="02020603050405020304" pitchFamily="18" charset="0"/>
                <a:cs typeface="Times New Roman" panose="02020603050405020304" pitchFamily="18" charset="0"/>
              </a:rPr>
              <a:t>Gặp tình </a:t>
            </a:r>
            <a:r>
              <a:rPr lang="en-US" dirty="0" smtClean="0">
                <a:latin typeface="Times New Roman" panose="02020603050405020304" pitchFamily="18" charset="0"/>
                <a:cs typeface="Times New Roman" panose="02020603050405020304" pitchFamily="18" charset="0"/>
              </a:rPr>
              <a:t>huống khó </a:t>
            </a:r>
            <a:r>
              <a:rPr lang="en-US" dirty="0">
                <a:latin typeface="Times New Roman" panose="02020603050405020304" pitchFamily="18" charset="0"/>
                <a:cs typeface="Times New Roman" panose="02020603050405020304" pitchFamily="18" charset="0"/>
                <a:sym typeface="Wingdings" panose="05000000000000000000" pitchFamily="2" charset="2"/>
              </a:rPr>
              <a:t> báo GV</a:t>
            </a:r>
            <a:endParaRPr lang="en-US" dirty="0">
              <a:latin typeface="Times New Roman" panose="02020603050405020304" pitchFamily="18" charset="0"/>
              <a:cs typeface="Times New Roman" panose="02020603050405020304" pitchFamily="18" charset="0"/>
            </a:endParaRPr>
          </a:p>
        </p:txBody>
      </p:sp>
      <p:sp>
        <p:nvSpPr>
          <p:cNvPr id="18" name="Rectangle 17"/>
          <p:cNvSpPr/>
          <p:nvPr/>
        </p:nvSpPr>
        <p:spPr>
          <a:xfrm>
            <a:off x="1262031" y="2032393"/>
            <a:ext cx="4536017" cy="369332"/>
          </a:xfrm>
          <a:prstGeom prst="rect">
            <a:avLst/>
          </a:prstGeom>
          <a:solidFill>
            <a:schemeClr val="accent4">
              <a:lumMod val="20000"/>
              <a:lumOff val="80000"/>
            </a:schemeClr>
          </a:solidFill>
        </p:spPr>
        <p:txBody>
          <a:bodyPr wrap="square">
            <a:spAutoFit/>
          </a:bodyPr>
          <a:lstStyle/>
          <a:p>
            <a:pPr algn="ctr"/>
            <a:r>
              <a:rPr lang="en-US" dirty="0" smtClean="0">
                <a:latin typeface="Times New Roman" panose="02020603050405020304" pitchFamily="18" charset="0"/>
                <a:cs typeface="Times New Roman" panose="02020603050405020304" pitchFamily="18" charset="0"/>
              </a:rPr>
              <a:t>ĐỐI VỚI NHÓM TRƯỞNG</a:t>
            </a:r>
            <a:endParaRPr lang="en-US" dirty="0">
              <a:latin typeface="Times New Roman" panose="02020603050405020304" pitchFamily="18" charset="0"/>
              <a:cs typeface="Times New Roman" panose="02020603050405020304" pitchFamily="18" charset="0"/>
            </a:endParaRPr>
          </a:p>
        </p:txBody>
      </p:sp>
      <p:sp>
        <p:nvSpPr>
          <p:cNvPr id="19" name="Rectangle 18"/>
          <p:cNvSpPr/>
          <p:nvPr/>
        </p:nvSpPr>
        <p:spPr>
          <a:xfrm>
            <a:off x="7143343" y="2032393"/>
            <a:ext cx="4536017" cy="369332"/>
          </a:xfrm>
          <a:prstGeom prst="rect">
            <a:avLst/>
          </a:prstGeom>
          <a:solidFill>
            <a:schemeClr val="accent4">
              <a:lumMod val="20000"/>
              <a:lumOff val="80000"/>
            </a:schemeClr>
          </a:solidFill>
        </p:spPr>
        <p:txBody>
          <a:bodyPr wrap="square">
            <a:spAutoFit/>
          </a:bodyPr>
          <a:lstStyle/>
          <a:p>
            <a:r>
              <a:rPr lang="en-US" dirty="0" smtClean="0">
                <a:latin typeface="Times New Roman" panose="02020603050405020304" pitchFamily="18" charset="0"/>
                <a:cs typeface="Times New Roman" panose="02020603050405020304" pitchFamily="18" charset="0"/>
              </a:rPr>
              <a:t>     ĐỐI VỚI NHÓM VIÊN</a:t>
            </a:r>
            <a:endParaRPr lang="en-US"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17136" y="1228996"/>
            <a:ext cx="1606526" cy="1265062"/>
          </a:xfrm>
          <a:prstGeom prst="rect">
            <a:avLst/>
          </a:prstGeom>
        </p:spPr>
      </p:pic>
      <p:pic>
        <p:nvPicPr>
          <p:cNvPr id="6" name="Picture 5"/>
          <p:cNvPicPr>
            <a:picLocks noChangeAspect="1"/>
          </p:cNvPicPr>
          <p:nvPr/>
        </p:nvPicPr>
        <p:blipFill>
          <a:blip r:embed="rId4"/>
          <a:stretch>
            <a:fillRect/>
          </a:stretch>
        </p:blipFill>
        <p:spPr>
          <a:xfrm>
            <a:off x="10265403" y="1386610"/>
            <a:ext cx="1670277" cy="1113518"/>
          </a:xfrm>
          <a:prstGeom prst="rect">
            <a:avLst/>
          </a:prstGeom>
        </p:spPr>
      </p:pic>
    </p:spTree>
    <p:extLst>
      <p:ext uri="{BB962C8B-B14F-4D97-AF65-F5344CB8AC3E}">
        <p14:creationId xmlns:p14="http://schemas.microsoft.com/office/powerpoint/2010/main" val="30711862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par>
                                <p:cTn id="30" presetID="16" presetClass="entr" presetSubtype="21"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barn(inVertical)">
                                      <p:cBhvr>
                                        <p:cTn id="43" dur="500"/>
                                        <p:tgtEl>
                                          <p:spTgt spid="2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29" grpId="0" animBg="1"/>
      <p:bldP spid="33" grpId="0" animBg="1"/>
      <p:bldP spid="14" grpId="0" animBg="1"/>
      <p:bldP spid="15" grpId="0" animBg="1"/>
      <p:bldP spid="16" grpId="0" animBg="1"/>
      <p:bldP spid="17"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8CAE1E64-CCBE-4E1F-BD8F-893F50D9A09B}"/>
              </a:ext>
            </a:extLst>
          </p:cNvPr>
          <p:cNvSpPr/>
          <p:nvPr/>
        </p:nvSpPr>
        <p:spPr>
          <a:xfrm>
            <a:off x="0" y="0"/>
            <a:ext cx="12192000" cy="6858000"/>
          </a:xfrm>
          <a:prstGeom prst="frame">
            <a:avLst>
              <a:gd name="adj1" fmla="val 222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FB24F36-F157-4099-8CB4-34CAEDB540A4}"/>
              </a:ext>
            </a:extLst>
          </p:cNvPr>
          <p:cNvSpPr txBox="1"/>
          <p:nvPr/>
        </p:nvSpPr>
        <p:spPr>
          <a:xfrm>
            <a:off x="320094" y="211778"/>
            <a:ext cx="11283327" cy="769441"/>
          </a:xfrm>
          <a:prstGeom prst="rect">
            <a:avLst/>
          </a:prstGeom>
          <a:noFill/>
        </p:spPr>
        <p:txBody>
          <a:bodyPr wrap="square">
            <a:spAutoFit/>
          </a:bodyPr>
          <a:lstStyle/>
          <a:p>
            <a:pPr algn="ctr"/>
            <a:r>
              <a:rPr lang="en-US" sz="44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TÌM HIỂU KHI tham </a:t>
            </a:r>
            <a:r>
              <a:rPr lang="en-US" sz="44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quan </a:t>
            </a:r>
            <a:endParaRPr lang="en-US" sz="4400"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40999" y="1077580"/>
            <a:ext cx="11414706" cy="707886"/>
          </a:xfrm>
          <a:prstGeom prst="rect">
            <a:avLst/>
          </a:prstGeom>
        </p:spPr>
        <p:txBody>
          <a:bodyPr wrap="square">
            <a:spAutoFit/>
          </a:bodyPr>
          <a:lstStyle/>
          <a:p>
            <a:pPr algn="ctr"/>
            <a:r>
              <a:rPr lang="en-US" sz="4000" dirty="0">
                <a:solidFill>
                  <a:srgbClr val="7030A0"/>
                </a:solidFill>
                <a:latin typeface="Times New Roman" panose="02020603050405020304" pitchFamily="18" charset="0"/>
                <a:cs typeface="Times New Roman" panose="02020603050405020304" pitchFamily="18" charset="0"/>
              </a:rPr>
              <a:t>Phiếu học học tập số 2</a:t>
            </a:r>
          </a:p>
        </p:txBody>
      </p:sp>
      <p:graphicFrame>
        <p:nvGraphicFramePr>
          <p:cNvPr id="2" name="Table 1"/>
          <p:cNvGraphicFramePr>
            <a:graphicFrameLocks noGrp="1"/>
          </p:cNvGraphicFramePr>
          <p:nvPr>
            <p:extLst>
              <p:ext uri="{D42A27DB-BD31-4B8C-83A1-F6EECF244321}">
                <p14:modId xmlns:p14="http://schemas.microsoft.com/office/powerpoint/2010/main" val="1868102458"/>
              </p:ext>
            </p:extLst>
          </p:nvPr>
        </p:nvGraphicFramePr>
        <p:xfrm>
          <a:off x="436295" y="1881828"/>
          <a:ext cx="11319410" cy="4518974"/>
        </p:xfrm>
        <a:graphic>
          <a:graphicData uri="http://schemas.openxmlformats.org/drawingml/2006/table">
            <a:tbl>
              <a:tblPr/>
              <a:tblGrid>
                <a:gridCol w="1685171">
                  <a:extLst>
                    <a:ext uri="{9D8B030D-6E8A-4147-A177-3AD203B41FA5}">
                      <a16:colId xmlns:a16="http://schemas.microsoft.com/office/drawing/2014/main" xmlns="" val="346995986"/>
                    </a:ext>
                  </a:extLst>
                </a:gridCol>
                <a:gridCol w="3872955">
                  <a:extLst>
                    <a:ext uri="{9D8B030D-6E8A-4147-A177-3AD203B41FA5}">
                      <a16:colId xmlns:a16="http://schemas.microsoft.com/office/drawing/2014/main" xmlns="" val="265576345"/>
                    </a:ext>
                  </a:extLst>
                </a:gridCol>
                <a:gridCol w="3871780">
                  <a:extLst>
                    <a:ext uri="{9D8B030D-6E8A-4147-A177-3AD203B41FA5}">
                      <a16:colId xmlns:a16="http://schemas.microsoft.com/office/drawing/2014/main" xmlns="" val="1183858256"/>
                    </a:ext>
                  </a:extLst>
                </a:gridCol>
                <a:gridCol w="1889504">
                  <a:extLst>
                    <a:ext uri="{9D8B030D-6E8A-4147-A177-3AD203B41FA5}">
                      <a16:colId xmlns:a16="http://schemas.microsoft.com/office/drawing/2014/main" xmlns="" val="1414247238"/>
                    </a:ext>
                  </a:extLst>
                </a:gridCol>
              </a:tblGrid>
              <a:tr h="567537">
                <a:tc>
                  <a:txBody>
                    <a:bodyPr/>
                    <a:lstStyle/>
                    <a:p>
                      <a:pPr marL="635" indent="-1905" algn="ctr">
                        <a:lnSpc>
                          <a:spcPct val="115000"/>
                        </a:lnSpc>
                        <a:spcAft>
                          <a:spcPts val="0"/>
                        </a:spcAft>
                      </a:pPr>
                      <a:r>
                        <a:rPr lang="vi-VN" sz="2800" dirty="0">
                          <a:effectLst/>
                          <a:latin typeface="+mj-lt"/>
                          <a:ea typeface="Times New Roman" panose="02020603050405020304" pitchFamily="18" charset="0"/>
                        </a:rPr>
                        <a:t>Stt</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800" dirty="0">
                          <a:effectLst/>
                          <a:latin typeface="+mj-lt"/>
                          <a:ea typeface="Times New Roman" panose="02020603050405020304" pitchFamily="18" charset="0"/>
                        </a:rPr>
                        <a:t>Nội dung</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ctr">
                        <a:lnSpc>
                          <a:spcPct val="115000"/>
                        </a:lnSpc>
                        <a:spcAft>
                          <a:spcPts val="0"/>
                        </a:spcAft>
                      </a:pPr>
                      <a:r>
                        <a:rPr lang="vi-VN" sz="2800">
                          <a:effectLst/>
                          <a:latin typeface="+mj-lt"/>
                          <a:ea typeface="Times New Roman" panose="02020603050405020304" pitchFamily="18" charset="0"/>
                        </a:rPr>
                        <a:t>Thu thập thông tin</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Ghi chú</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xmlns="" val="1296021755"/>
                  </a:ext>
                </a:extLst>
              </a:tr>
              <a:tr h="567537">
                <a:tc>
                  <a:txBody>
                    <a:bodyPr/>
                    <a:lstStyle/>
                    <a:p>
                      <a:pPr marL="635" indent="-1905" algn="ctr">
                        <a:lnSpc>
                          <a:spcPct val="115000"/>
                        </a:lnSpc>
                        <a:spcAft>
                          <a:spcPts val="0"/>
                        </a:spcAft>
                      </a:pPr>
                      <a:r>
                        <a:rPr lang="vi-VN" sz="2800">
                          <a:effectLst/>
                          <a:latin typeface="+mj-lt"/>
                          <a:ea typeface="Times New Roman" panose="02020603050405020304" pitchFamily="18" charset="0"/>
                        </a:rPr>
                        <a:t>1</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Đặc điểm chung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xmlns="" val="1376311041"/>
                  </a:ext>
                </a:extLst>
              </a:tr>
              <a:tr h="1113752">
                <a:tc>
                  <a:txBody>
                    <a:bodyPr/>
                    <a:lstStyle/>
                    <a:p>
                      <a:pPr marL="635" indent="-1905" algn="ctr">
                        <a:lnSpc>
                          <a:spcPct val="115000"/>
                        </a:lnSpc>
                        <a:spcAft>
                          <a:spcPts val="0"/>
                        </a:spcAft>
                      </a:pPr>
                      <a:r>
                        <a:rPr lang="vi-VN" sz="2800">
                          <a:effectLst/>
                          <a:latin typeface="+mj-lt"/>
                          <a:ea typeface="Times New Roman" panose="02020603050405020304" pitchFamily="18" charset="0"/>
                        </a:rPr>
                        <a:t>2</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Nội dung tự chọn của nhóm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xmlns="" val="684835909"/>
                  </a:ext>
                </a:extLst>
              </a:tr>
              <a:tr h="567537">
                <a:tc>
                  <a:txBody>
                    <a:bodyPr/>
                    <a:lstStyle/>
                    <a:p>
                      <a:pPr marL="342900" lvl="0" indent="-342900" algn="ctr" fontAlgn="base">
                        <a:lnSpc>
                          <a:spcPct val="115000"/>
                        </a:lnSpc>
                        <a:spcAft>
                          <a:spcPts val="0"/>
                        </a:spcAft>
                        <a:buFont typeface="+mj-lt"/>
                        <a:buAutoNum type="arabicPeriod"/>
                      </a:pPr>
                      <a:r>
                        <a:rPr lang="vi-VN" sz="2800">
                          <a:effectLst/>
                          <a:latin typeface="+mj-lt"/>
                          <a:ea typeface="Times New Roman" panose="02020603050405020304" pitchFamily="18" charset="0"/>
                        </a:rPr>
                        <a:t>1</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xmlns="" val="800971281"/>
                  </a:ext>
                </a:extLst>
              </a:tr>
              <a:tr h="567537">
                <a:tc>
                  <a:txBody>
                    <a:bodyPr/>
                    <a:lstStyle/>
                    <a:p>
                      <a:pPr marL="342900" lvl="0" indent="-342900" algn="ctr" fontAlgn="base">
                        <a:lnSpc>
                          <a:spcPct val="115000"/>
                        </a:lnSpc>
                        <a:spcAft>
                          <a:spcPts val="0"/>
                        </a:spcAft>
                        <a:buFont typeface="+mj-lt"/>
                        <a:buAutoNum type="arabicPeriod"/>
                      </a:pPr>
                      <a:r>
                        <a:rPr lang="vi-VN" sz="2800">
                          <a:effectLst/>
                          <a:latin typeface="+mj-lt"/>
                          <a:ea typeface="Times New Roman" panose="02020603050405020304" pitchFamily="18" charset="0"/>
                        </a:rPr>
                        <a:t>2</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xmlns="" val="3520218642"/>
                  </a:ext>
                </a:extLst>
              </a:tr>
              <a:tr h="567537">
                <a:tc>
                  <a:txBody>
                    <a:bodyPr/>
                    <a:lstStyle/>
                    <a:p>
                      <a:pPr marL="342900" lvl="0" indent="-342900" algn="ctr" fontAlgn="base">
                        <a:lnSpc>
                          <a:spcPct val="115000"/>
                        </a:lnSpc>
                        <a:spcAft>
                          <a:spcPts val="0"/>
                        </a:spcAft>
                        <a:buFont typeface="+mj-lt"/>
                        <a:buAutoNum type="arabicPeriod" startAt="2"/>
                      </a:pPr>
                      <a:r>
                        <a:rPr lang="vi-VN" sz="2800">
                          <a:effectLst/>
                          <a:latin typeface="+mj-lt"/>
                          <a:ea typeface="Times New Roman" panose="02020603050405020304" pitchFamily="18" charset="0"/>
                        </a:rPr>
                        <a:t>3</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xmlns="" val="2350124446"/>
                  </a:ext>
                </a:extLst>
              </a:tr>
              <a:tr h="567537">
                <a:tc>
                  <a:txBody>
                    <a:bodyPr/>
                    <a:lstStyle/>
                    <a:p>
                      <a:pPr marL="635" indent="-1905" algn="ctr">
                        <a:lnSpc>
                          <a:spcPct val="115000"/>
                        </a:lnSpc>
                        <a:spcAft>
                          <a:spcPts val="0"/>
                        </a:spcAft>
                      </a:pPr>
                      <a:r>
                        <a:rPr lang="vi-VN" sz="2800">
                          <a:effectLst/>
                          <a:latin typeface="+mj-lt"/>
                          <a:ea typeface="Times New Roman" panose="02020603050405020304" pitchFamily="18" charset="0"/>
                        </a:rPr>
                        <a:t>…2. n</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635" indent="-1905" algn="just">
                        <a:lnSpc>
                          <a:spcPct val="115000"/>
                        </a:lnSpc>
                        <a:spcAft>
                          <a:spcPts val="0"/>
                        </a:spcAft>
                      </a:pPr>
                      <a:r>
                        <a:rPr lang="vi-VN" sz="2800">
                          <a:effectLst/>
                          <a:latin typeface="+mj-lt"/>
                          <a:ea typeface="Times New Roman" panose="02020603050405020304" pitchFamily="18" charset="0"/>
                        </a:rPr>
                        <a:t> </a:t>
                      </a:r>
                      <a:endParaRPr lang="en-US" sz="240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635" indent="-1905" algn="just">
                        <a:lnSpc>
                          <a:spcPct val="115000"/>
                        </a:lnSpc>
                        <a:spcAft>
                          <a:spcPts val="0"/>
                        </a:spcAft>
                      </a:pPr>
                      <a:r>
                        <a:rPr lang="vi-VN" sz="2800" dirty="0">
                          <a:effectLst/>
                          <a:latin typeface="+mj-lt"/>
                          <a:ea typeface="Times New Roman" panose="02020603050405020304" pitchFamily="18" charset="0"/>
                        </a:rPr>
                        <a:t> </a:t>
                      </a:r>
                      <a:endParaRPr lang="en-US" sz="2400" dirty="0">
                        <a:effectLst/>
                        <a:latin typeface="+mj-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xmlns="" val="2706553367"/>
                  </a:ext>
                </a:extLst>
              </a:tr>
            </a:tbl>
          </a:graphicData>
        </a:graphic>
      </p:graphicFrame>
    </p:spTree>
    <p:extLst>
      <p:ext uri="{BB962C8B-B14F-4D97-AF65-F5344CB8AC3E}">
        <p14:creationId xmlns:p14="http://schemas.microsoft.com/office/powerpoint/2010/main" val="942823365"/>
      </p:ext>
    </p:extLst>
  </p:cSld>
  <p:clrMapOvr>
    <a:masterClrMapping/>
  </p:clrMapOvr>
  <p:transition spd="slow">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13314" name="Picture 2" descr="Winter thank you background with snowflakes Vector Image"/>
          <p:cNvPicPr>
            <a:picLocks noChangeAspect="1" noChangeArrowheads="1"/>
          </p:cNvPicPr>
          <p:nvPr/>
        </p:nvPicPr>
        <p:blipFill rotWithShape="1">
          <a:blip r:embed="rId2">
            <a:extLst>
              <a:ext uri="{28A0092B-C50C-407E-A947-70E740481C1C}">
                <a14:useLocalDpi xmlns:a14="http://schemas.microsoft.com/office/drawing/2010/main" val="0"/>
              </a:ext>
            </a:extLst>
          </a:blip>
          <a:srcRect b="27741"/>
          <a:stretch/>
        </p:blipFill>
        <p:spPr bwMode="auto">
          <a:xfrm>
            <a:off x="50800" y="0"/>
            <a:ext cx="12077700" cy="680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15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1"/>
            <a:ext cx="3497768" cy="6847852"/>
          </a:xfrm>
          <a:prstGeom prst="rect">
            <a:avLst/>
          </a:prstGeom>
        </p:spPr>
      </p:pic>
      <p:pic>
        <p:nvPicPr>
          <p:cNvPr id="4" name="Khám phá rừng Quốc gia Cát Tiê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060700" y="0"/>
            <a:ext cx="9131300" cy="6847852"/>
          </a:xfrm>
        </p:spPr>
      </p:pic>
      <p:sp>
        <p:nvSpPr>
          <p:cNvPr id="5" name="Title 1"/>
          <p:cNvSpPr txBox="1">
            <a:spLocks/>
          </p:cNvSpPr>
          <p:nvPr/>
        </p:nvSpPr>
        <p:spPr>
          <a:xfrm>
            <a:off x="659116" y="403225"/>
            <a:ext cx="1947606" cy="625143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dirty="0" smtClean="0">
                <a:solidFill>
                  <a:srgbClr val="C00000"/>
                </a:solidFill>
                <a:latin typeface="Times New Roman" panose="02020603050405020304" pitchFamily="18" charset="0"/>
                <a:cs typeface="Times New Roman" panose="02020603050405020304" pitchFamily="18" charset="0"/>
              </a:rPr>
              <a:t>RỪNG QUỐC GIA CÁT TIÊN </a:t>
            </a:r>
            <a:endParaRPr lang="en-US"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96854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8761152" y="319331"/>
            <a:ext cx="3138747" cy="6144969"/>
          </a:xfrm>
          <a:prstGeom prst="rect">
            <a:avLst/>
          </a:prstGeom>
          <a:ln w="38100">
            <a:solidFill>
              <a:schemeClr val="accent2">
                <a:lumMod val="50000"/>
              </a:schemeClr>
            </a:solidFill>
          </a:ln>
        </p:spPr>
      </p:pic>
      <p:sp>
        <p:nvSpPr>
          <p:cNvPr id="2" name="Line Callout 2 1"/>
          <p:cNvSpPr/>
          <p:nvPr/>
        </p:nvSpPr>
        <p:spPr>
          <a:xfrm>
            <a:off x="1320800" y="4153327"/>
            <a:ext cx="7148251" cy="1345773"/>
          </a:xfrm>
          <a:prstGeom prst="borderCallout2">
            <a:avLst>
              <a:gd name="adj1" fmla="val 10257"/>
              <a:gd name="adj2" fmla="val 100043"/>
              <a:gd name="adj3" fmla="val 10257"/>
              <a:gd name="adj4" fmla="val 116760"/>
              <a:gd name="adj5" fmla="val 86077"/>
              <a:gd name="adj6" fmla="val 130821"/>
            </a:avLst>
          </a:prstGeom>
          <a:solidFill>
            <a:schemeClr val="accent6">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342901" y="319331"/>
            <a:ext cx="8126150"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lnSpc>
                <a:spcPct val="115000"/>
              </a:lnSpc>
            </a:pPr>
            <a:r>
              <a:rPr lang="en-US" sz="40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khu </a:t>
            </a:r>
            <a:r>
              <a:rPr lang="en-US" sz="40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Dự </a:t>
            </a:r>
            <a:r>
              <a:rPr lang="en-US" sz="40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trữ sinh quyển thế giới </a:t>
            </a:r>
            <a:endParaRPr lang="en-US" sz="40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0" name="Group 9"/>
          <p:cNvGrpSpPr/>
          <p:nvPr/>
        </p:nvGrpSpPr>
        <p:grpSpPr>
          <a:xfrm>
            <a:off x="542924" y="1302784"/>
            <a:ext cx="1068968" cy="1050174"/>
            <a:chOff x="733424" y="1827342"/>
            <a:chExt cx="1068968" cy="1050174"/>
          </a:xfrm>
        </p:grpSpPr>
        <p:sp>
          <p:nvSpPr>
            <p:cNvPr id="18" name="Rectangle 17">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8</a:t>
              </a:r>
              <a:endParaRPr lang="en-US" sz="54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Oval 6"/>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8" name="Rectangle 7"/>
          <p:cNvSpPr/>
          <p:nvPr/>
        </p:nvSpPr>
        <p:spPr>
          <a:xfrm>
            <a:off x="1630686" y="1302784"/>
            <a:ext cx="7130466" cy="1754326"/>
          </a:xfrm>
          <a:prstGeom prst="rect">
            <a:avLst/>
          </a:prstGeom>
        </p:spPr>
        <p:txBody>
          <a:bodyPr wrap="square">
            <a:spAutoFit/>
          </a:bodyPr>
          <a:lstStyle/>
          <a:p>
            <a:r>
              <a:rPr lang="en-US" sz="3600" dirty="0" smtClean="0">
                <a:latin typeface="Times New Roman" panose="02020603050405020304" pitchFamily="18" charset="0"/>
                <a:cs typeface="Times New Roman" panose="02020603050405020304" pitchFamily="18" charset="0"/>
              </a:rPr>
              <a:t>Số “khu sự trữ sinh quyển thế giới” của Việt Nam được UNESCO công nhận</a:t>
            </a:r>
            <a:endParaRPr lang="en-US" sz="3600" dirty="0">
              <a:latin typeface="Times New Roman" panose="02020603050405020304" pitchFamily="18" charset="0"/>
              <a:cs typeface="Times New Roman" panose="02020603050405020304" pitchFamily="18" charset="0"/>
            </a:endParaRPr>
          </a:p>
        </p:txBody>
      </p:sp>
      <p:grpSp>
        <p:nvGrpSpPr>
          <p:cNvPr id="9" name="Group 8"/>
          <p:cNvGrpSpPr/>
          <p:nvPr/>
        </p:nvGrpSpPr>
        <p:grpSpPr>
          <a:xfrm>
            <a:off x="542924" y="2648984"/>
            <a:ext cx="1068968" cy="1050174"/>
            <a:chOff x="733424" y="1827342"/>
            <a:chExt cx="1068968" cy="1050174"/>
          </a:xfrm>
        </p:grpSpPr>
        <p:sp>
          <p:nvSpPr>
            <p:cNvPr id="11" name="Rectangle 10">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54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9</a:t>
              </a:r>
              <a:endParaRPr lang="en-US" sz="54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2" name="Oval 11"/>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13" name="Rectangle 12"/>
          <p:cNvSpPr/>
          <p:nvPr/>
        </p:nvSpPr>
        <p:spPr>
          <a:xfrm>
            <a:off x="1630686" y="2840234"/>
            <a:ext cx="6838365" cy="1200329"/>
          </a:xfrm>
          <a:prstGeom prst="rect">
            <a:avLst/>
          </a:prstGeom>
        </p:spPr>
        <p:txBody>
          <a:bodyPr wrap="square">
            <a:spAutoFit/>
          </a:bodyPr>
          <a:lstStyle/>
          <a:p>
            <a:r>
              <a:rPr lang="en-US" sz="3600" dirty="0">
                <a:latin typeface="Times New Roman" panose="02020603050405020304" pitchFamily="18" charset="0"/>
                <a:cs typeface="Times New Roman" panose="02020603050405020304" pitchFamily="18" charset="0"/>
              </a:rPr>
              <a:t>Tính đến nay là 9 (thêm Khu dự trữ sinh quyển Langbian, </a:t>
            </a:r>
            <a:r>
              <a:rPr lang="en-US" sz="3600" dirty="0" smtClean="0">
                <a:latin typeface="Times New Roman" panose="02020603050405020304" pitchFamily="18" charset="0"/>
                <a:cs typeface="Times New Roman" panose="02020603050405020304" pitchFamily="18" charset="0"/>
              </a:rPr>
              <a:t>2015) </a:t>
            </a:r>
            <a:endParaRPr lang="en-US" sz="3600" dirty="0">
              <a:latin typeface="Times New Roman" panose="02020603050405020304" pitchFamily="18" charset="0"/>
              <a:cs typeface="Times New Roman" panose="02020603050405020304" pitchFamily="18" charset="0"/>
            </a:endParaRPr>
          </a:p>
        </p:txBody>
      </p:sp>
      <p:sp>
        <p:nvSpPr>
          <p:cNvPr id="15" name="Rectangle 14"/>
          <p:cNvSpPr/>
          <p:nvPr/>
        </p:nvSpPr>
        <p:spPr>
          <a:xfrm>
            <a:off x="1630686" y="4153327"/>
            <a:ext cx="6838365" cy="1200329"/>
          </a:xfrm>
          <a:prstGeom prst="rect">
            <a:avLst/>
          </a:prstGeom>
        </p:spPr>
        <p:txBody>
          <a:bodyPr wrap="square">
            <a:spAutoFit/>
          </a:bodyPr>
          <a:lstStyle/>
          <a:p>
            <a:r>
              <a:rPr lang="en-US" sz="3600" dirty="0" err="1" smtClean="0">
                <a:latin typeface="Times New Roman" panose="02020603050405020304" pitchFamily="18" charset="0"/>
                <a:cs typeface="Times New Roman" panose="02020603050405020304" pitchFamily="18" charset="0"/>
              </a:rPr>
              <a:t>Vườn</a:t>
            </a:r>
            <a:r>
              <a:rPr lang="en-US" sz="3600"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quốc gia Cát Tiên thuộc khu dự trữ sinh quyển Đồng Nai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87463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27296"/>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278829" y="857467"/>
            <a:ext cx="7437063"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36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HỆ SINH THÁI </a:t>
            </a:r>
          </a:p>
          <a:p>
            <a:pPr marL="0" marR="0" indent="180340" algn="ctr">
              <a:lnSpc>
                <a:spcPct val="115000"/>
              </a:lnSpc>
              <a:spcBef>
                <a:spcPts val="0"/>
              </a:spcBef>
              <a:spcAft>
                <a:spcPts val="0"/>
              </a:spcAft>
            </a:pPr>
            <a:r>
              <a:rPr lang="en-US" sz="36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Ở TRONG RỪNG quốc gia cát tiên</a:t>
            </a:r>
            <a:endParaRPr lang="en-US" sz="36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7" name="Rectangle 16"/>
          <p:cNvSpPr/>
          <p:nvPr/>
        </p:nvSpPr>
        <p:spPr>
          <a:xfrm>
            <a:off x="2159805" y="2615800"/>
            <a:ext cx="4487575" cy="954107"/>
          </a:xfrm>
          <a:prstGeom prst="rect">
            <a:avLst/>
          </a:prstGeom>
        </p:spPr>
        <p:txBody>
          <a:bodyPr wrap="square">
            <a:spAutoFit/>
          </a:bodyPr>
          <a:lstStyle/>
          <a:p>
            <a:pPr algn="ctr"/>
            <a:r>
              <a:rPr lang="en-US" sz="2800" dirty="0" smtClean="0">
                <a:latin typeface="Times New Roman" panose="02020603050405020304" pitchFamily="18" charset="0"/>
                <a:cs typeface="Times New Roman" panose="02020603050405020304" pitchFamily="18" charset="0"/>
              </a:rPr>
              <a:t>Thuộc kiểu</a:t>
            </a:r>
          </a:p>
          <a:p>
            <a:pPr algn="ctr"/>
            <a:r>
              <a:rPr lang="en-US" sz="2800" dirty="0" smtClean="0">
                <a:latin typeface="Times New Roman" panose="02020603050405020304" pitchFamily="18" charset="0"/>
                <a:cs typeface="Times New Roman" panose="02020603050405020304" pitchFamily="18" charset="0"/>
              </a:rPr>
              <a:t> </a:t>
            </a:r>
            <a:r>
              <a:rPr lang="en-US" sz="2800" dirty="0" smtClean="0">
                <a:solidFill>
                  <a:srgbClr val="FF0000"/>
                </a:solidFill>
                <a:latin typeface="Times New Roman" panose="02020603050405020304" pitchFamily="18" charset="0"/>
                <a:cs typeface="Times New Roman" panose="02020603050405020304" pitchFamily="18" charset="0"/>
              </a:rPr>
              <a:t>rừng mưa nhiệt đới</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032496" y="5057309"/>
            <a:ext cx="3940501" cy="954107"/>
          </a:xfrm>
          <a:prstGeom prst="rect">
            <a:avLst/>
          </a:prstGeom>
        </p:spPr>
        <p:txBody>
          <a:bodyPr wrap="none">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Rất đa dạng và phong phú</a:t>
            </a:r>
          </a:p>
          <a:p>
            <a:pPr algn="ct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về thành phần loài</a:t>
            </a:r>
            <a:endParaRPr lang="en-US" sz="2800" dirty="0">
              <a:latin typeface="Times New Roman" panose="02020603050405020304" pitchFamily="18" charset="0"/>
              <a:cs typeface="Times New Roman" panose="02020603050405020304" pitchFamily="18" charset="0"/>
            </a:endParaRPr>
          </a:p>
        </p:txBody>
      </p:sp>
      <p:pic>
        <p:nvPicPr>
          <p:cNvPr id="1026" name="Picture 2" descr="Premium Vector | Jungle landscape background isolated icon de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889" y="1895116"/>
            <a:ext cx="2353697" cy="2353697"/>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4"/>
          <a:srcRect l="18333" t="7178" r="19333" b="1825"/>
          <a:stretch>
            <a:fillRect/>
          </a:stretch>
        </p:blipFill>
        <p:spPr>
          <a:xfrm>
            <a:off x="6784191" y="803271"/>
            <a:ext cx="5407809" cy="5407809"/>
          </a:xfrm>
          <a:custGeom>
            <a:avLst/>
            <a:gdLst>
              <a:gd name="connsiteX0" fmla="*/ 2374900 w 4749800"/>
              <a:gd name="connsiteY0" fmla="*/ 0 h 4749800"/>
              <a:gd name="connsiteX1" fmla="*/ 4749800 w 4749800"/>
              <a:gd name="connsiteY1" fmla="*/ 2374900 h 4749800"/>
              <a:gd name="connsiteX2" fmla="*/ 2374900 w 4749800"/>
              <a:gd name="connsiteY2" fmla="*/ 4749800 h 4749800"/>
              <a:gd name="connsiteX3" fmla="*/ 0 w 4749800"/>
              <a:gd name="connsiteY3" fmla="*/ 2374900 h 4749800"/>
              <a:gd name="connsiteX4" fmla="*/ 2374900 w 4749800"/>
              <a:gd name="connsiteY4" fmla="*/ 0 h 4749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9800" h="4749800">
                <a:moveTo>
                  <a:pt x="2374900" y="0"/>
                </a:moveTo>
                <a:cubicBezTo>
                  <a:pt x="3686521" y="0"/>
                  <a:pt x="4749800" y="1063279"/>
                  <a:pt x="4749800" y="2374900"/>
                </a:cubicBezTo>
                <a:cubicBezTo>
                  <a:pt x="4749800" y="3686521"/>
                  <a:pt x="3686521" y="4749800"/>
                  <a:pt x="2374900" y="4749800"/>
                </a:cubicBezTo>
                <a:cubicBezTo>
                  <a:pt x="1063279" y="4749800"/>
                  <a:pt x="0" y="3686521"/>
                  <a:pt x="0" y="2374900"/>
                </a:cubicBezTo>
                <a:cubicBezTo>
                  <a:pt x="0" y="1063279"/>
                  <a:pt x="1063279" y="0"/>
                  <a:pt x="2374900" y="0"/>
                </a:cubicBezTo>
                <a:close/>
              </a:path>
            </a:pathLst>
          </a:custGeom>
        </p:spPr>
      </p:pic>
    </p:spTree>
    <p:extLst>
      <p:ext uri="{BB962C8B-B14F-4D97-AF65-F5344CB8AC3E}">
        <p14:creationId xmlns:p14="http://schemas.microsoft.com/office/powerpoint/2010/main" val="20424220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barn(inVertical)">
                                      <p:cBhvr>
                                        <p:cTn id="20" dur="500"/>
                                        <p:tgtEl>
                                          <p:spTgt spid="1026"/>
                                        </p:tgtEl>
                                      </p:cBhvr>
                                    </p:animEffect>
                                  </p:childTnLst>
                                </p:cTn>
                              </p:par>
                              <p:par>
                                <p:cTn id="21" presetID="16" presetClass="entr" presetSubtype="21"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355600" y="319331"/>
            <a:ext cx="11302999"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LƯU Ý KHI ĐI THAM QUAN </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Rectangle 1"/>
          <p:cNvSpPr/>
          <p:nvPr/>
        </p:nvSpPr>
        <p:spPr>
          <a:xfrm>
            <a:off x="369961" y="1157928"/>
            <a:ext cx="11056809"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1/ Những điều không được làm khi đi vào rừng quốc gia Cát Tiên </a:t>
            </a:r>
            <a:endParaRPr lang="en-US" sz="3200" dirty="0">
              <a:latin typeface="Times New Roman" panose="02020603050405020304" pitchFamily="18" charset="0"/>
              <a:cs typeface="Times New Roman" panose="02020603050405020304" pitchFamily="18" charset="0"/>
            </a:endParaRPr>
          </a:p>
        </p:txBody>
      </p:sp>
      <p:sp>
        <p:nvSpPr>
          <p:cNvPr id="17" name="Rectangle 16"/>
          <p:cNvSpPr/>
          <p:nvPr/>
        </p:nvSpPr>
        <p:spPr>
          <a:xfrm>
            <a:off x="1848814" y="2148496"/>
            <a:ext cx="2350323" cy="584775"/>
          </a:xfrm>
          <a:prstGeom prst="rect">
            <a:avLst/>
          </a:prstGeom>
        </p:spPr>
        <p:txBody>
          <a:bodyPr wrap="non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rPr>
              <a:t>Không nói to</a:t>
            </a:r>
            <a:endParaRPr lang="en-US" sz="3200" dirty="0">
              <a:solidFill>
                <a:srgbClr val="7030A0"/>
              </a:solidFill>
              <a:latin typeface="Times New Roman" panose="02020603050405020304" pitchFamily="18" charset="0"/>
              <a:cs typeface="Times New Roman" panose="02020603050405020304" pitchFamily="18" charset="0"/>
            </a:endParaRPr>
          </a:p>
        </p:txBody>
      </p:sp>
      <p:grpSp>
        <p:nvGrpSpPr>
          <p:cNvPr id="10" name="Group 9"/>
          <p:cNvGrpSpPr/>
          <p:nvPr/>
        </p:nvGrpSpPr>
        <p:grpSpPr>
          <a:xfrm>
            <a:off x="720724" y="1912013"/>
            <a:ext cx="1068968" cy="1050174"/>
            <a:chOff x="733424" y="1827342"/>
            <a:chExt cx="1068968" cy="1050174"/>
          </a:xfrm>
        </p:grpSpPr>
        <p:sp>
          <p:nvSpPr>
            <p:cNvPr id="18" name="Rectangle 17">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1</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Oval 6"/>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9" name="Rectangle 18"/>
          <p:cNvSpPr/>
          <p:nvPr/>
        </p:nvSpPr>
        <p:spPr>
          <a:xfrm>
            <a:off x="6073476" y="2119836"/>
            <a:ext cx="2396810" cy="584775"/>
          </a:xfrm>
          <a:prstGeom prst="rect">
            <a:avLst/>
          </a:prstGeom>
        </p:spPr>
        <p:txBody>
          <a:bodyPr wrap="non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rPr>
              <a:t>Không xả rác</a:t>
            </a:r>
            <a:endParaRPr lang="en-US" sz="3200" dirty="0">
              <a:solidFill>
                <a:srgbClr val="7030A0"/>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4911724" y="1884670"/>
            <a:ext cx="1068968" cy="1050174"/>
            <a:chOff x="733424" y="1827342"/>
            <a:chExt cx="1068968" cy="1050174"/>
          </a:xfrm>
        </p:grpSpPr>
        <p:sp>
          <p:nvSpPr>
            <p:cNvPr id="22" name="Rectangle 21">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Oval 22"/>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3" name="Rectangle 12"/>
          <p:cNvSpPr/>
          <p:nvPr/>
        </p:nvSpPr>
        <p:spPr>
          <a:xfrm>
            <a:off x="484063" y="3174443"/>
            <a:ext cx="9134231"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2/ Lí do tại sao không được làm những hành động trên</a:t>
            </a:r>
            <a:endParaRPr lang="en-US" sz="3200" dirty="0">
              <a:latin typeface="Times New Roman" panose="02020603050405020304" pitchFamily="18" charset="0"/>
              <a:cs typeface="Times New Roman" panose="02020603050405020304" pitchFamily="18" charset="0"/>
            </a:endParaRPr>
          </a:p>
        </p:txBody>
      </p:sp>
      <p:sp>
        <p:nvSpPr>
          <p:cNvPr id="14" name="Rectangle 13"/>
          <p:cNvSpPr/>
          <p:nvPr/>
        </p:nvSpPr>
        <p:spPr>
          <a:xfrm>
            <a:off x="354659" y="3776585"/>
            <a:ext cx="7732066" cy="1384995"/>
          </a:xfrm>
          <a:prstGeom prst="rect">
            <a:avLst/>
          </a:prstGeom>
        </p:spPr>
        <p:txBody>
          <a:bodyPr wrap="square">
            <a:spAutoFit/>
          </a:bodyPr>
          <a:lstStyle/>
          <a:p>
            <a:r>
              <a:rPr lang="en-US" sz="2800" dirty="0" smtClean="0">
                <a:solidFill>
                  <a:srgbClr val="7030A0"/>
                </a:solidFill>
                <a:latin typeface="Times New Roman" panose="02020603050405020304" pitchFamily="18" charset="0"/>
                <a:cs typeface="Times New Roman" panose="02020603050405020304" pitchFamily="18" charset="0"/>
              </a:rPr>
              <a:t>- Nếu nói to sẽ làm cho các các loài động vật hoảng sợ, có thể chạy nên bị thương hoặc làm chính người tham quan bị thương. </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354659" y="5341924"/>
            <a:ext cx="7732066" cy="954107"/>
          </a:xfrm>
          <a:prstGeom prst="rect">
            <a:avLst/>
          </a:prstGeom>
        </p:spPr>
        <p:txBody>
          <a:bodyPr wrap="square">
            <a:spAutoFit/>
          </a:bodyPr>
          <a:lstStyle/>
          <a:p>
            <a:r>
              <a:rPr lang="en-US" sz="2800" dirty="0" smtClean="0">
                <a:solidFill>
                  <a:srgbClr val="7030A0"/>
                </a:solidFill>
                <a:latin typeface="Times New Roman" panose="02020603050405020304" pitchFamily="18" charset="0"/>
                <a:cs typeface="Times New Roman" panose="02020603050405020304" pitchFamily="18" charset="0"/>
              </a:rPr>
              <a:t>- Nếu xả rác sẽ làm ảnh hưởng tới môi trường sống của chúng.</a:t>
            </a:r>
            <a:endParaRPr lang="en-US" sz="2800" dirty="0">
              <a:solidFill>
                <a:srgbClr val="7030A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8187006" y="3810249"/>
            <a:ext cx="1142751" cy="1142751"/>
          </a:xfrm>
          <a:prstGeom prst="rect">
            <a:avLst/>
          </a:prstGeom>
        </p:spPr>
      </p:pic>
      <p:pic>
        <p:nvPicPr>
          <p:cNvPr id="6" name="Picture 5"/>
          <p:cNvPicPr>
            <a:picLocks noChangeAspect="1"/>
          </p:cNvPicPr>
          <p:nvPr/>
        </p:nvPicPr>
        <p:blipFill>
          <a:blip r:embed="rId4"/>
          <a:stretch>
            <a:fillRect/>
          </a:stretch>
        </p:blipFill>
        <p:spPr>
          <a:xfrm>
            <a:off x="7942791" y="5088250"/>
            <a:ext cx="1676400" cy="1341120"/>
          </a:xfrm>
          <a:prstGeom prst="rect">
            <a:avLst/>
          </a:prstGeom>
        </p:spPr>
      </p:pic>
      <p:pic>
        <p:nvPicPr>
          <p:cNvPr id="8" name="Picture 7"/>
          <p:cNvPicPr>
            <a:picLocks noChangeAspect="1"/>
          </p:cNvPicPr>
          <p:nvPr/>
        </p:nvPicPr>
        <p:blipFill>
          <a:blip r:embed="rId5"/>
          <a:stretch>
            <a:fillRect/>
          </a:stretch>
        </p:blipFill>
        <p:spPr>
          <a:xfrm>
            <a:off x="9473692" y="3944618"/>
            <a:ext cx="2445394" cy="2445394"/>
          </a:xfrm>
          <a:prstGeom prst="rect">
            <a:avLst/>
          </a:prstGeom>
        </p:spPr>
      </p:pic>
    </p:spTree>
    <p:extLst>
      <p:ext uri="{BB962C8B-B14F-4D97-AF65-F5344CB8AC3E}">
        <p14:creationId xmlns:p14="http://schemas.microsoft.com/office/powerpoint/2010/main" val="136674243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par>
                                <p:cTn id="18" presetID="16" presetClass="entr" presetSubtype="2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arn(inVertical)">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circle(in)">
                                      <p:cBhvr>
                                        <p:cTn id="48" dur="20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circle(in)">
                                      <p:cBhvr>
                                        <p:cTn id="53" dur="2000"/>
                                        <p:tgtEl>
                                          <p:spTgt spid="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barn(inVertical)">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7" grpId="0"/>
      <p:bldP spid="19" grpId="0"/>
      <p:bldP spid="13" grpId="0"/>
      <p:bldP spid="14"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203200" y="319331"/>
            <a:ext cx="11674191"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SỰ ĐA DẠNG CỦA HỆ ĐộNG- THỰC VẬT</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Rectangle 1"/>
          <p:cNvSpPr/>
          <p:nvPr/>
        </p:nvSpPr>
        <p:spPr>
          <a:xfrm>
            <a:off x="286558" y="1124644"/>
            <a:ext cx="11618885"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Liệt kê những loại thực vật/ động vật em nhìn/ nghe  thấy trong video</a:t>
            </a:r>
            <a:endParaRPr lang="en-US" sz="3200" dirty="0">
              <a:latin typeface="Times New Roman" panose="02020603050405020304" pitchFamily="18" charset="0"/>
              <a:cs typeface="Times New Roman" panose="02020603050405020304" pitchFamily="18" charset="0"/>
            </a:endParaRPr>
          </a:p>
        </p:txBody>
      </p:sp>
      <p:sp>
        <p:nvSpPr>
          <p:cNvPr id="17" name="Rectangle 16"/>
          <p:cNvSpPr/>
          <p:nvPr/>
        </p:nvSpPr>
        <p:spPr>
          <a:xfrm>
            <a:off x="1867209" y="2264141"/>
            <a:ext cx="2262735"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THỰC VẬT</a:t>
            </a:r>
            <a:endParaRPr lang="en-US" sz="3200" dirty="0">
              <a:latin typeface="Times New Roman" panose="02020603050405020304" pitchFamily="18" charset="0"/>
              <a:cs typeface="Times New Roman" panose="02020603050405020304" pitchFamily="18" charset="0"/>
            </a:endParaRPr>
          </a:p>
        </p:txBody>
      </p:sp>
      <p:grpSp>
        <p:nvGrpSpPr>
          <p:cNvPr id="10" name="Group 9"/>
          <p:cNvGrpSpPr/>
          <p:nvPr/>
        </p:nvGrpSpPr>
        <p:grpSpPr>
          <a:xfrm>
            <a:off x="695324" y="2027658"/>
            <a:ext cx="1068968" cy="1050174"/>
            <a:chOff x="733424" y="1827342"/>
            <a:chExt cx="1068968" cy="1050174"/>
          </a:xfrm>
        </p:grpSpPr>
        <p:sp>
          <p:nvSpPr>
            <p:cNvPr id="18" name="Rectangle 17">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1</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Oval 6"/>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9" name="Rectangle 18"/>
          <p:cNvSpPr/>
          <p:nvPr/>
        </p:nvSpPr>
        <p:spPr>
          <a:xfrm>
            <a:off x="7529427" y="2253122"/>
            <a:ext cx="2309222"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ĐỘNG VẬT</a:t>
            </a:r>
            <a:endParaRPr lang="en-US" sz="3200" dirty="0">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6323880" y="2017956"/>
            <a:ext cx="1068968" cy="1050174"/>
            <a:chOff x="733424" y="1827342"/>
            <a:chExt cx="1068968" cy="1050174"/>
          </a:xfrm>
        </p:grpSpPr>
        <p:sp>
          <p:nvSpPr>
            <p:cNvPr id="22" name="Rectangle 21">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Oval 22"/>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3" name="Rectangle 12"/>
          <p:cNvSpPr/>
          <p:nvPr/>
        </p:nvSpPr>
        <p:spPr>
          <a:xfrm>
            <a:off x="5733274" y="3331135"/>
            <a:ext cx="5932453" cy="2554545"/>
          </a:xfrm>
          <a:prstGeom prst="rect">
            <a:avLst/>
          </a:prstGeom>
          <a:solidFill>
            <a:schemeClr val="accent6">
              <a:lumMod val="20000"/>
              <a:lumOff val="80000"/>
            </a:schemeClr>
          </a:solidFill>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1700 </a:t>
            </a:r>
            <a:r>
              <a:rPr lang="en-US" sz="3200" dirty="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loài </a:t>
            </a:r>
          </a:p>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Vắt, ong, nhện, chồn, dơi, mối, tê tê, bướm, ốc sên, cuốn chiếu, bò rừng, nai, heo rừng, cá sấu, chim, bò tót, …</a:t>
            </a:r>
          </a:p>
        </p:txBody>
      </p:sp>
      <p:sp>
        <p:nvSpPr>
          <p:cNvPr id="14" name="Rectangle 13"/>
          <p:cNvSpPr/>
          <p:nvPr/>
        </p:nvSpPr>
        <p:spPr>
          <a:xfrm>
            <a:off x="314609" y="3267794"/>
            <a:ext cx="4892392" cy="2554545"/>
          </a:xfrm>
          <a:prstGeom prst="rect">
            <a:avLst/>
          </a:prstGeom>
          <a:solidFill>
            <a:schemeClr val="accent6">
              <a:lumMod val="20000"/>
              <a:lumOff val="80000"/>
            </a:schemeClr>
          </a:solidFill>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1400 loài </a:t>
            </a:r>
          </a:p>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Cây tung, trung quân, nấm, bằng lăng, các loại dây leo thân gỗ, cỏ tranh…</a:t>
            </a:r>
          </a:p>
          <a:p>
            <a:pPr algn="ct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5733274" y="3331135"/>
            <a:ext cx="5743020" cy="2554545"/>
          </a:xfrm>
          <a:prstGeom prst="rect">
            <a:avLst/>
          </a:prstGeom>
          <a:solidFill>
            <a:schemeClr val="accent6">
              <a:lumMod val="20000"/>
              <a:lumOff val="80000"/>
            </a:schemeClr>
          </a:solidFill>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Có tất cả</a:t>
            </a:r>
          </a:p>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113 loài thú (43 lòai thú đe dọa tuyệt chủng, 38 loài  nằm trong sách Đỏ Việt Nam, 18 loài đặc hữu)</a:t>
            </a:r>
          </a:p>
        </p:txBody>
      </p:sp>
      <p:pic>
        <p:nvPicPr>
          <p:cNvPr id="3" name="Picture 2"/>
          <p:cNvPicPr>
            <a:picLocks noChangeAspect="1"/>
          </p:cNvPicPr>
          <p:nvPr/>
        </p:nvPicPr>
        <p:blipFill>
          <a:blip r:embed="rId3"/>
          <a:stretch>
            <a:fillRect/>
          </a:stretch>
        </p:blipFill>
        <p:spPr>
          <a:xfrm>
            <a:off x="4136450" y="1734324"/>
            <a:ext cx="1569887" cy="1569887"/>
          </a:xfrm>
          <a:prstGeom prst="rect">
            <a:avLst/>
          </a:prstGeom>
        </p:spPr>
      </p:pic>
      <p:pic>
        <p:nvPicPr>
          <p:cNvPr id="6" name="Picture 5"/>
          <p:cNvPicPr>
            <a:picLocks noChangeAspect="1"/>
          </p:cNvPicPr>
          <p:nvPr/>
        </p:nvPicPr>
        <p:blipFill>
          <a:blip r:embed="rId4"/>
          <a:stretch>
            <a:fillRect/>
          </a:stretch>
        </p:blipFill>
        <p:spPr>
          <a:xfrm>
            <a:off x="9811186" y="1901522"/>
            <a:ext cx="1230253" cy="1233329"/>
          </a:xfrm>
          <a:prstGeom prst="rect">
            <a:avLst/>
          </a:prstGeom>
        </p:spPr>
      </p:pic>
      <p:pic>
        <p:nvPicPr>
          <p:cNvPr id="8" name="Picture 7"/>
          <p:cNvPicPr>
            <a:picLocks noChangeAspect="1"/>
          </p:cNvPicPr>
          <p:nvPr/>
        </p:nvPicPr>
        <p:blipFill rotWithShape="1">
          <a:blip r:embed="rId5"/>
          <a:srcRect t="56219"/>
          <a:stretch/>
        </p:blipFill>
        <p:spPr>
          <a:xfrm>
            <a:off x="360318" y="3263900"/>
            <a:ext cx="4846683" cy="3182899"/>
          </a:xfrm>
          <a:prstGeom prst="rect">
            <a:avLst/>
          </a:prstGeom>
        </p:spPr>
      </p:pic>
      <p:pic>
        <p:nvPicPr>
          <p:cNvPr id="9" name="Picture 8"/>
          <p:cNvPicPr>
            <a:picLocks noChangeAspect="1"/>
          </p:cNvPicPr>
          <p:nvPr/>
        </p:nvPicPr>
        <p:blipFill rotWithShape="1">
          <a:blip r:embed="rId6"/>
          <a:srcRect t="4033" b="43034"/>
          <a:stretch/>
        </p:blipFill>
        <p:spPr>
          <a:xfrm>
            <a:off x="5694727" y="3244991"/>
            <a:ext cx="6009547" cy="3217454"/>
          </a:xfrm>
          <a:prstGeom prst="rect">
            <a:avLst/>
          </a:prstGeom>
        </p:spPr>
      </p:pic>
    </p:spTree>
    <p:extLst>
      <p:ext uri="{BB962C8B-B14F-4D97-AF65-F5344CB8AC3E}">
        <p14:creationId xmlns:p14="http://schemas.microsoft.com/office/powerpoint/2010/main" val="17531096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21983"/>
          <a:stretch/>
        </p:blipFill>
        <p:spPr>
          <a:xfrm>
            <a:off x="5646907" y="1622116"/>
            <a:ext cx="6151394" cy="4431195"/>
          </a:xfrm>
          <a:prstGeom prst="rect">
            <a:avLst/>
          </a:prstGeom>
        </p:spPr>
      </p:pic>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215900" y="319331"/>
            <a:ext cx="11442699"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CÁC TẦNG CÂY EM QUAN SÁT ĐƯỢC </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7" name="Rectangle 16"/>
          <p:cNvSpPr/>
          <p:nvPr/>
        </p:nvSpPr>
        <p:spPr>
          <a:xfrm>
            <a:off x="2015821" y="2137376"/>
            <a:ext cx="1837362"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Tầng thấp</a:t>
            </a:r>
            <a:endParaRPr lang="en-US" sz="3200" dirty="0">
              <a:latin typeface="Times New Roman" panose="02020603050405020304" pitchFamily="18" charset="0"/>
              <a:cs typeface="Times New Roman" panose="02020603050405020304" pitchFamily="18" charset="0"/>
            </a:endParaRPr>
          </a:p>
        </p:txBody>
      </p:sp>
      <p:grpSp>
        <p:nvGrpSpPr>
          <p:cNvPr id="10" name="Group 9"/>
          <p:cNvGrpSpPr/>
          <p:nvPr/>
        </p:nvGrpSpPr>
        <p:grpSpPr>
          <a:xfrm>
            <a:off x="682624" y="1900893"/>
            <a:ext cx="1068968" cy="1050174"/>
            <a:chOff x="733424" y="1827342"/>
            <a:chExt cx="1068968" cy="1050174"/>
          </a:xfrm>
        </p:grpSpPr>
        <p:sp>
          <p:nvSpPr>
            <p:cNvPr id="18" name="Rectangle 17">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1</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Oval 6"/>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9" name="Rectangle 18"/>
          <p:cNvSpPr/>
          <p:nvPr/>
        </p:nvSpPr>
        <p:spPr>
          <a:xfrm>
            <a:off x="2076014" y="3429866"/>
            <a:ext cx="1996059"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Tầng trung</a:t>
            </a:r>
            <a:endParaRPr lang="en-US" sz="3200" dirty="0">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682624" y="3291772"/>
            <a:ext cx="1068968" cy="1050174"/>
            <a:chOff x="733424" y="1827342"/>
            <a:chExt cx="1068968" cy="1050174"/>
          </a:xfrm>
        </p:grpSpPr>
        <p:sp>
          <p:nvSpPr>
            <p:cNvPr id="22" name="Rectangle 21">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Oval 22"/>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3" name="Rectangle 12"/>
          <p:cNvSpPr/>
          <p:nvPr/>
        </p:nvSpPr>
        <p:spPr>
          <a:xfrm>
            <a:off x="1534892" y="2722363"/>
            <a:ext cx="4108817" cy="584775"/>
          </a:xfrm>
          <a:prstGeom prst="rect">
            <a:avLst/>
          </a:prstGeom>
        </p:spPr>
        <p:txBody>
          <a:bodyPr wrap="non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Các loại cây cỏ, cây bụi</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595004" y="3825379"/>
            <a:ext cx="3643151" cy="1077218"/>
          </a:xfrm>
          <a:prstGeom prst="rect">
            <a:avLst/>
          </a:prstGeom>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Các loại cây thân gỗ, dây leo </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2003799" y="4909509"/>
            <a:ext cx="2492990" cy="584775"/>
          </a:xfrm>
          <a:prstGeom prst="rect">
            <a:avLst/>
          </a:prstGeom>
        </p:spPr>
        <p:txBody>
          <a:bodyPr wrap="none">
            <a:spAutoFit/>
          </a:bodyPr>
          <a:lstStyle/>
          <a:p>
            <a:pPr algn="ctr"/>
            <a:r>
              <a:rPr lang="en-US" sz="3200" dirty="0" smtClean="0">
                <a:latin typeface="Times New Roman" panose="02020603050405020304" pitchFamily="18" charset="0"/>
                <a:cs typeface="Times New Roman" panose="02020603050405020304" pitchFamily="18" charset="0"/>
              </a:rPr>
              <a:t>Tầng vượt tán</a:t>
            </a:r>
            <a:endParaRPr lang="en-US" sz="3200" dirty="0">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682624" y="4682652"/>
            <a:ext cx="1068968" cy="1050174"/>
            <a:chOff x="733424" y="1827342"/>
            <a:chExt cx="1068968" cy="1050174"/>
          </a:xfrm>
        </p:grpSpPr>
        <p:sp>
          <p:nvSpPr>
            <p:cNvPr id="20" name="Rectangle 19">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4" name="Oval 23"/>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25" name="Rectangle 24"/>
          <p:cNvSpPr/>
          <p:nvPr/>
        </p:nvSpPr>
        <p:spPr>
          <a:xfrm>
            <a:off x="1529281" y="5406980"/>
            <a:ext cx="4575291" cy="584775"/>
          </a:xfrm>
          <a:prstGeom prst="rect">
            <a:avLst/>
          </a:prstGeom>
        </p:spPr>
        <p:txBody>
          <a:bodyPr wrap="non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Cây tung, cây bằng lăng…</a:t>
            </a:r>
            <a:endParaRPr lang="en-US" sz="3200" dirty="0">
              <a:solidFill>
                <a:srgbClr val="7030A0"/>
              </a:solidFill>
              <a:latin typeface="Times New Roman" panose="02020603050405020304" pitchFamily="18" charset="0"/>
              <a:cs typeface="Times New Roman" panose="02020603050405020304" pitchFamily="18" charset="0"/>
            </a:endParaRPr>
          </a:p>
        </p:txBody>
      </p:sp>
      <p:pic>
        <p:nvPicPr>
          <p:cNvPr id="2050" name="Picture 2" descr="https://www.thiennhien.net/wp-content/uploads/2019/05/240519_cattien.jpg"/>
          <p:cNvPicPr>
            <a:picLocks noChangeAspect="1" noChangeArrowheads="1"/>
          </p:cNvPicPr>
          <p:nvPr/>
        </p:nvPicPr>
        <p:blipFill rotWithShape="1">
          <a:blip r:embed="rId4">
            <a:extLst>
              <a:ext uri="{28A0092B-C50C-407E-A947-70E740481C1C}">
                <a14:useLocalDpi xmlns:a14="http://schemas.microsoft.com/office/drawing/2010/main" val="0"/>
              </a:ext>
            </a:extLst>
          </a:blip>
          <a:srcRect l="16489"/>
          <a:stretch/>
        </p:blipFill>
        <p:spPr bwMode="auto">
          <a:xfrm>
            <a:off x="5676899" y="1622115"/>
            <a:ext cx="6121401" cy="4431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26000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par>
                                <p:cTn id="21" presetID="16" presetClass="entr" presetSubtype="21"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par>
                                <p:cTn id="35" presetID="16" presetClass="entr" presetSubtype="21"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arn(inVertical)">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050"/>
                                        </p:tgtEl>
                                        <p:attrNameLst>
                                          <p:attrName>style.visibility</p:attrName>
                                        </p:attrNameLst>
                                      </p:cBhvr>
                                      <p:to>
                                        <p:strVal val="visible"/>
                                      </p:to>
                                    </p:set>
                                    <p:animEffect transition="in" filter="circle(in)">
                                      <p:cBhvr>
                                        <p:cTn id="45"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19" grpId="0"/>
      <p:bldP spid="13" grpId="0"/>
      <p:bldP spid="14" grpId="0"/>
      <p:bldP spid="15"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xmlns="" id="{BA2DBA81-D3CC-4394-B113-52600B021C9C}"/>
              </a:ext>
            </a:extLst>
          </p:cNvPr>
          <p:cNvSpPr/>
          <p:nvPr/>
        </p:nvSpPr>
        <p:spPr>
          <a:xfrm>
            <a:off x="0" y="0"/>
            <a:ext cx="12192000" cy="6858000"/>
          </a:xfrm>
          <a:prstGeom prst="frame">
            <a:avLst>
              <a:gd name="adj1" fmla="val 3472"/>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9177400E-CF7C-4420-87D5-6B8C839570FE}"/>
              </a:ext>
            </a:extLst>
          </p:cNvPr>
          <p:cNvSpPr/>
          <p:nvPr/>
        </p:nvSpPr>
        <p:spPr>
          <a:xfrm>
            <a:off x="4749801" y="432928"/>
            <a:ext cx="6997699"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36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TẠI SAO SINH VẬT </a:t>
            </a:r>
          </a:p>
          <a:p>
            <a:pPr marL="0" marR="0" indent="180340" algn="ctr">
              <a:lnSpc>
                <a:spcPct val="115000"/>
              </a:lnSpc>
              <a:spcBef>
                <a:spcPts val="0"/>
              </a:spcBef>
              <a:spcAft>
                <a:spcPts val="0"/>
              </a:spcAft>
            </a:pPr>
            <a:r>
              <a:rPr lang="en-US" sz="3600" dirty="0" smtClean="0">
                <a:solidFill>
                  <a:srgbClr val="C00000"/>
                </a:solidFill>
                <a:latin typeface="Times New Roman" panose="02020603050405020304" pitchFamily="18" charset="0"/>
                <a:ea typeface="Tahoma" panose="020B0604030504040204" pitchFamily="34" charset="0"/>
                <a:cs typeface="Times New Roman" panose="02020603050405020304" pitchFamily="18" charset="0"/>
              </a:rPr>
              <a:t>Ở RỪNG CÁT TIÊN ĐA DẠNG</a:t>
            </a:r>
            <a:endParaRPr lang="en-US" sz="36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7" name="Rectangle 16"/>
          <p:cNvSpPr/>
          <p:nvPr/>
        </p:nvSpPr>
        <p:spPr>
          <a:xfrm>
            <a:off x="1967111" y="2622006"/>
            <a:ext cx="3525324" cy="584775"/>
          </a:xfrm>
          <a:prstGeom prst="rect">
            <a:avLst/>
          </a:prstGeom>
        </p:spPr>
        <p:txBody>
          <a:bodyPr wrap="non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rPr>
              <a:t>Nhiều dạng địa hình</a:t>
            </a:r>
            <a:endParaRPr lang="en-US" sz="3200" dirty="0">
              <a:solidFill>
                <a:srgbClr val="7030A0"/>
              </a:solidFill>
              <a:latin typeface="Times New Roman" panose="02020603050405020304" pitchFamily="18" charset="0"/>
              <a:cs typeface="Times New Roman" panose="02020603050405020304" pitchFamily="18" charset="0"/>
            </a:endParaRPr>
          </a:p>
        </p:txBody>
      </p:sp>
      <p:grpSp>
        <p:nvGrpSpPr>
          <p:cNvPr id="10" name="Group 9"/>
          <p:cNvGrpSpPr/>
          <p:nvPr/>
        </p:nvGrpSpPr>
        <p:grpSpPr>
          <a:xfrm>
            <a:off x="636747" y="2420085"/>
            <a:ext cx="1068968" cy="1050174"/>
            <a:chOff x="733424" y="1827342"/>
            <a:chExt cx="1068968" cy="1050174"/>
          </a:xfrm>
        </p:grpSpPr>
        <p:sp>
          <p:nvSpPr>
            <p:cNvPr id="18" name="Rectangle 17">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smtClean="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rPr>
                <a:t>1</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Oval 6"/>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9" name="Rectangle 18"/>
          <p:cNvSpPr/>
          <p:nvPr/>
        </p:nvSpPr>
        <p:spPr>
          <a:xfrm>
            <a:off x="2025980" y="3643676"/>
            <a:ext cx="3633782" cy="1569660"/>
          </a:xfrm>
          <a:prstGeom prst="rect">
            <a:avLst/>
          </a:prstGeom>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rPr>
              <a:t>Chuyển tiếp từ vùng núi xuống đồng bằng </a:t>
            </a:r>
          </a:p>
          <a:p>
            <a:pPr algn="ctr"/>
            <a:r>
              <a:rPr lang="en-US" sz="3200" dirty="0" smtClean="0">
                <a:solidFill>
                  <a:srgbClr val="7030A0"/>
                </a:solidFill>
                <a:latin typeface="Times New Roman" panose="02020603050405020304" pitchFamily="18" charset="0"/>
                <a:cs typeface="Times New Roman" panose="02020603050405020304" pitchFamily="18" charset="0"/>
                <a:sym typeface="Wingdings" panose="05000000000000000000" pitchFamily="2" charset="2"/>
              </a:rPr>
              <a:t> khí hậu đa dạng</a:t>
            </a:r>
            <a:endParaRPr lang="en-US" sz="3200" dirty="0">
              <a:solidFill>
                <a:srgbClr val="7030A0"/>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655541" y="3992250"/>
            <a:ext cx="1068968" cy="1050174"/>
            <a:chOff x="733424" y="1827342"/>
            <a:chExt cx="1068968" cy="1050174"/>
          </a:xfrm>
        </p:grpSpPr>
        <p:sp>
          <p:nvSpPr>
            <p:cNvPr id="22" name="Rectangle 21">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Oval 22"/>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sp>
        <p:nvSpPr>
          <p:cNvPr id="15" name="Rectangle 14"/>
          <p:cNvSpPr/>
          <p:nvPr/>
        </p:nvSpPr>
        <p:spPr>
          <a:xfrm>
            <a:off x="1992318" y="5458399"/>
            <a:ext cx="4285651" cy="1077218"/>
          </a:xfrm>
          <a:prstGeom prst="rect">
            <a:avLst/>
          </a:prstGeom>
        </p:spPr>
        <p:txBody>
          <a:bodyPr wrap="square">
            <a:spAutoFit/>
          </a:bodyPr>
          <a:lstStyle/>
          <a:p>
            <a:pPr algn="ctr"/>
            <a:r>
              <a:rPr lang="en-US" sz="3200" dirty="0" smtClean="0">
                <a:solidFill>
                  <a:srgbClr val="7030A0"/>
                </a:solidFill>
                <a:latin typeface="Times New Roman" panose="02020603050405020304" pitchFamily="18" charset="0"/>
                <a:cs typeface="Times New Roman" panose="02020603050405020304" pitchFamily="18" charset="0"/>
              </a:rPr>
              <a:t>Nằm trong vùng nhiệt đới ẩm gió mùa</a:t>
            </a:r>
            <a:endParaRPr lang="en-US" sz="3200" dirty="0">
              <a:solidFill>
                <a:srgbClr val="7030A0"/>
              </a:solidFill>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621880" y="5533477"/>
            <a:ext cx="1068968" cy="1050174"/>
            <a:chOff x="733424" y="1827342"/>
            <a:chExt cx="1068968" cy="1050174"/>
          </a:xfrm>
        </p:grpSpPr>
        <p:sp>
          <p:nvSpPr>
            <p:cNvPr id="20" name="Rectangle 19">
              <a:extLst>
                <a:ext uri="{FF2B5EF4-FFF2-40B4-BE49-F238E27FC236}">
                  <a16:creationId xmlns:a16="http://schemas.microsoft.com/office/drawing/2014/main" xmlns="" id="{9177400E-CF7C-4420-87D5-6B8C839570FE}"/>
                </a:ext>
              </a:extLst>
            </p:cNvPr>
            <p:cNvSpPr/>
            <p:nvPr/>
          </p:nvSpPr>
          <p:spPr>
            <a:xfrm>
              <a:off x="733424" y="1827342"/>
              <a:ext cx="957424" cy="9834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180340" algn="ctr">
                <a:lnSpc>
                  <a:spcPct val="115000"/>
                </a:lnSpc>
                <a:spcBef>
                  <a:spcPts val="0"/>
                </a:spcBef>
                <a:spcAft>
                  <a:spcPts val="0"/>
                </a:spcAft>
              </a:pPr>
              <a:r>
                <a:rPr lang="en-US" sz="48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3</a:t>
              </a:r>
              <a:endParaRPr lang="en-US" sz="4800" dirty="0">
                <a:solidFill>
                  <a:srgbClr val="C0000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24" name="Oval 23"/>
            <p:cNvSpPr/>
            <p:nvPr/>
          </p:nvSpPr>
          <p:spPr>
            <a:xfrm>
              <a:off x="752218" y="1827342"/>
              <a:ext cx="1050174" cy="10501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grpSp>
      <p:pic>
        <p:nvPicPr>
          <p:cNvPr id="3" name="Picture 2"/>
          <p:cNvPicPr>
            <a:picLocks noChangeAspect="1"/>
          </p:cNvPicPr>
          <p:nvPr/>
        </p:nvPicPr>
        <p:blipFill rotWithShape="1">
          <a:blip r:embed="rId3"/>
          <a:srcRect t="19389" b="31074"/>
          <a:stretch/>
        </p:blipFill>
        <p:spPr>
          <a:xfrm>
            <a:off x="326873" y="327416"/>
            <a:ext cx="4765827" cy="1905000"/>
          </a:xfrm>
          <a:prstGeom prst="rect">
            <a:avLst/>
          </a:prstGeom>
        </p:spPr>
      </p:pic>
      <p:pic>
        <p:nvPicPr>
          <p:cNvPr id="6" name="Picture 5"/>
          <p:cNvPicPr>
            <a:picLocks noChangeAspect="1"/>
          </p:cNvPicPr>
          <p:nvPr/>
        </p:nvPicPr>
        <p:blipFill>
          <a:blip r:embed="rId4"/>
          <a:stretch>
            <a:fillRect/>
          </a:stretch>
        </p:blipFill>
        <p:spPr>
          <a:xfrm>
            <a:off x="5576417" y="1667343"/>
            <a:ext cx="3605683" cy="2029999"/>
          </a:xfrm>
          <a:prstGeom prst="rect">
            <a:avLst/>
          </a:prstGeom>
        </p:spPr>
      </p:pic>
      <p:pic>
        <p:nvPicPr>
          <p:cNvPr id="8" name="Picture 7"/>
          <p:cNvPicPr>
            <a:picLocks noChangeAspect="1"/>
          </p:cNvPicPr>
          <p:nvPr/>
        </p:nvPicPr>
        <p:blipFill>
          <a:blip r:embed="rId5"/>
          <a:stretch>
            <a:fillRect/>
          </a:stretch>
        </p:blipFill>
        <p:spPr>
          <a:xfrm>
            <a:off x="6683983" y="2994322"/>
            <a:ext cx="3468764" cy="2145157"/>
          </a:xfrm>
          <a:prstGeom prst="rect">
            <a:avLst/>
          </a:prstGeom>
          <a:ln>
            <a:solidFill>
              <a:srgbClr val="22330A"/>
            </a:solidFill>
          </a:ln>
        </p:spPr>
      </p:pic>
      <p:pic>
        <p:nvPicPr>
          <p:cNvPr id="9" name="Picture 8"/>
          <p:cNvPicPr>
            <a:picLocks noChangeAspect="1"/>
          </p:cNvPicPr>
          <p:nvPr/>
        </p:nvPicPr>
        <p:blipFill>
          <a:blip r:embed="rId6"/>
          <a:stretch>
            <a:fillRect/>
          </a:stretch>
        </p:blipFill>
        <p:spPr>
          <a:xfrm>
            <a:off x="7790914" y="4376785"/>
            <a:ext cx="4069627" cy="2140145"/>
          </a:xfrm>
          <a:prstGeom prst="rect">
            <a:avLst/>
          </a:prstGeom>
          <a:ln>
            <a:solidFill>
              <a:srgbClr val="22330A"/>
            </a:solidFill>
          </a:ln>
        </p:spPr>
      </p:pic>
    </p:spTree>
    <p:extLst>
      <p:ext uri="{BB962C8B-B14F-4D97-AF65-F5344CB8AC3E}">
        <p14:creationId xmlns:p14="http://schemas.microsoft.com/office/powerpoint/2010/main" val="2633171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par>
                                <p:cTn id="39" presetID="16" presetClass="entr" presetSubtype="21"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19"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858</TotalTime>
  <Words>1702</Words>
  <Application>Microsoft Office PowerPoint</Application>
  <PresentationFormat>Widescreen</PresentationFormat>
  <Paragraphs>348</Paragraphs>
  <Slides>22</Slides>
  <Notes>19</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#9Slide07 IcielBaliho Script</vt:lpstr>
      <vt:lpstr>Arial</vt:lpstr>
      <vt:lpstr>Calibri</vt:lpstr>
      <vt:lpstr>Calibri Light</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Chi Tuan</dc:creator>
  <cp:lastModifiedBy>Laptop MT</cp:lastModifiedBy>
  <cp:revision>146</cp:revision>
  <dcterms:created xsi:type="dcterms:W3CDTF">2021-08-21T06:58:44Z</dcterms:created>
  <dcterms:modified xsi:type="dcterms:W3CDTF">2024-02-21T16:06:09Z</dcterms:modified>
</cp:coreProperties>
</file>