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av" ContentType="audio/x-wav"/>
  <Default Extension="vml" ContentType="application/vnd.openxmlformats-officedocument.vmlDrawing"/>
  <Default Extension="gif" ContentType="image/gif"/>
  <Default Extension="mp4" ContentType="video/mp4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media/audio2.wav" ContentType="audio/wav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435" r:id="rId2"/>
    <p:sldId id="257" r:id="rId3"/>
    <p:sldId id="439" r:id="rId4"/>
    <p:sldId id="441" r:id="rId5"/>
    <p:sldId id="438" r:id="rId6"/>
    <p:sldId id="459" r:id="rId7"/>
    <p:sldId id="442" r:id="rId8"/>
    <p:sldId id="444" r:id="rId9"/>
    <p:sldId id="460" r:id="rId10"/>
    <p:sldId id="461" r:id="rId11"/>
    <p:sldId id="272" r:id="rId12"/>
    <p:sldId id="447" r:id="rId13"/>
    <p:sldId id="457" r:id="rId14"/>
    <p:sldId id="458" r:id="rId15"/>
    <p:sldId id="456" r:id="rId16"/>
    <p:sldId id="448" r:id="rId17"/>
    <p:sldId id="260" r:id="rId18"/>
    <p:sldId id="449" r:id="rId19"/>
    <p:sldId id="450" r:id="rId20"/>
    <p:sldId id="451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453" r:id="rId30"/>
    <p:sldId id="452" r:id="rId31"/>
    <p:sldId id="454" r:id="rId32"/>
    <p:sldId id="455" r:id="rId33"/>
    <p:sldId id="300" r:id="rId34"/>
    <p:sldId id="291" r:id="rId35"/>
    <p:sldId id="292" r:id="rId36"/>
    <p:sldId id="293" r:id="rId37"/>
    <p:sldId id="294" r:id="rId38"/>
    <p:sldId id="295" r:id="rId39"/>
    <p:sldId id="298" r:id="rId40"/>
    <p:sldId id="297" r:id="rId41"/>
    <p:sldId id="299" r:id="rId42"/>
    <p:sldId id="296" r:id="rId43"/>
    <p:sldId id="304" r:id="rId44"/>
    <p:sldId id="270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00FF"/>
    <a:srgbClr val="33CC33"/>
    <a:srgbClr val="FF99CC"/>
    <a:srgbClr val="CC99FF"/>
    <a:srgbClr val="CC66FF"/>
    <a:srgbClr val="2C441C"/>
    <a:srgbClr val="1044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52" y="40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F68080-168A-4258-A4E0-B0BB25CAB37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8520F-75D9-4E54-88BF-F4055FD62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446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70B70E-50D5-4B10-9404-49594103E7AD}" type="slidenum">
              <a:rPr lang="en-US"/>
              <a:pPr/>
              <a:t>21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C1D8CB-C4AC-4958-9169-89A9C6356856}" type="slidenum">
              <a:rPr lang="en-US"/>
              <a:pPr/>
              <a:t>22</a:t>
            </a:fld>
            <a:endParaRPr lang="en-US"/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5EBDBD-B174-4282-90C1-5BCAC65F94D5}" type="slidenum">
              <a:rPr lang="en-US"/>
              <a:pPr/>
              <a:t>23</a:t>
            </a:fld>
            <a:endParaRPr 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4224F0-5467-4264-BEF6-F0391EB4E439}" type="slidenum">
              <a:rPr lang="en-US"/>
              <a:pPr/>
              <a:t>24</a:t>
            </a:fld>
            <a:endParaRPr lang="en-US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E4C8D0-434E-44B9-9975-40F527884843}" type="slidenum">
              <a:rPr lang="en-US"/>
              <a:pPr/>
              <a:t>25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072D38-7988-4F03-9F65-7545596996E7}" type="slidenum">
              <a:rPr lang="en-US"/>
              <a:pPr/>
              <a:t>26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0E25AB-D9CF-4435-B65E-C55447D42963}" type="slidenum">
              <a:rPr lang="en-US"/>
              <a:pPr/>
              <a:t>27</a:t>
            </a:fld>
            <a:endParaRPr lang="en-US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CAE98CD-17D8-4AA5-9528-12977A0DE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9DF1CC36-63C1-4EDE-9C43-6BC42C3F48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BZ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50EBCEC-20EF-4B8D-A204-342D89521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21/02/2024</a:t>
            </a:fld>
            <a:endParaRPr lang="en-BZ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151399C-0428-4E33-9473-BB3CC48CD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E4F488A-D5D6-41FA-9837-FEE4EEFCB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3360387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220C22E-E8DC-4AD3-A48C-F1FC4C0F6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50CC8018-3149-4C15-9E66-F5A8E17173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A8BE04C-4D58-4F79-B083-7D783FECF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21/02/2024</a:t>
            </a:fld>
            <a:endParaRPr lang="en-BZ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3CF58DA-DFCE-413A-8073-AA1D533EF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9B67EDA-CD7B-4C9B-8D96-1439FB2CD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820436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07B1077D-7655-4660-9EDF-29C6722C9C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2EE44F4C-A55A-4263-8F03-81FACDBB34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4596F3D-18B2-4B03-A1DD-F5F2DDCC4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21/02/2024</a:t>
            </a:fld>
            <a:endParaRPr lang="en-BZ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5CBA150-46EB-459E-8469-9429D58B0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6CCB06F-1499-4DE2-A754-924B236D3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422910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ACC859F-B52C-4D94-9C17-7C589F66B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C9DBC80-C942-4E53-9278-CC998AD01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3356AA6-3853-4357-9798-8112BC4AF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21/02/2024</a:t>
            </a:fld>
            <a:endParaRPr lang="en-BZ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2BB3E96-71B3-4FA9-AE10-C7D42D8F5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F35E6E5-F368-4B8B-A6A5-B373BCD71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318823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96B5E0A-C347-4FB4-8B04-A73D13578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DE146F37-392E-4190-80F4-418A89968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5454666-5310-4864-8C51-7A2DC275D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21/02/2024</a:t>
            </a:fld>
            <a:endParaRPr lang="en-BZ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01C5836-10F5-4185-BF04-53E0A12F2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33355A3-AEF6-4493-B091-07371D920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975831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E9B7716-9FBF-4260-ABD0-E5B40279B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B6290C5-5D8E-4AE1-B027-93CCC41478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70694B7C-3004-4FBA-AE5C-C45AEC40B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EB34C29E-C8A8-4CDD-9997-D142797DA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21/02/2024</a:t>
            </a:fld>
            <a:endParaRPr lang="en-BZ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AB94AEB0-81B1-4913-BAEC-22B5B8839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7F068F3-5D69-4172-A996-EF51D0F76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2705759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2086356-B826-49CC-8317-D0729788D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48022C39-D037-4B18-968D-8017D0EAC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078EE168-CF8C-4625-B965-CFB42C418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25849DB4-37B4-4299-BE56-DB48E8E2AB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F5669E05-DD2A-42DC-A120-4A11C4A94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6076A11D-91CD-42E4-9BE6-D3E90BB53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21/02/2024</a:t>
            </a:fld>
            <a:endParaRPr lang="en-BZ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F0A29B74-ACA4-465A-B9F3-D370DF1C2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4B97376C-E0D0-485E-9C63-1F02DCA15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3224828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C150307-509A-4F72-A931-EE37FB62F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72D49F6D-318E-4B4B-ABCE-6503196FC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21/02/2024</a:t>
            </a:fld>
            <a:endParaRPr lang="en-BZ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DEFEB71B-C61A-4E69-AE36-36177D35B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6AEB494C-741C-4B48-A183-22AA86D9A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650968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40E33A87-FF85-4599-9845-DF14B2A4B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21/02/2024</a:t>
            </a:fld>
            <a:endParaRPr lang="en-BZ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8FF39C7-CF3A-44EC-8691-9764CC826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1FE136A9-EA79-44EB-A467-88D750D73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2565243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11785D9-9DBF-491A-AE0B-97C6B74C0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2E168B1-FEDB-4C5F-8EEA-B56661A35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9CD3CC99-0322-42BA-88FE-62615A472E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EF5B2A96-C6EF-4C03-A83B-3E1E4F14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21/02/2024</a:t>
            </a:fld>
            <a:endParaRPr lang="en-BZ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DF511DEB-5925-42ED-80CF-4975A1385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560D1E78-547B-4D0D-A156-2DC6B5FE2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7032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23E975A-C393-4FAA-9529-CE37186C4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81DE22C2-A66F-4C29-8206-5362E46594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Z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E2143205-DD8D-4709-88DB-E54796D2F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4F86656B-0BBE-4081-8E7C-9CB5B033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21/02/2024</a:t>
            </a:fld>
            <a:endParaRPr lang="en-BZ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DBB07D9-797F-40BA-A57A-3B60EC801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D7C8073-4EB0-4076-90DE-DF7AF583C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104559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8EC718A4-EAAD-45A7-BBEB-D0FBAAE1C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D68D440B-6BF1-4982-960A-A3EC74130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7E4C928-18D7-4E80-8A0D-723CCCBAF1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ED433-5696-4134-A11E-F75CCCABD24C}" type="datetimeFigureOut">
              <a:rPr lang="en-BZ" smtClean="0"/>
              <a:t>21/02/2024</a:t>
            </a:fld>
            <a:endParaRPr lang="en-BZ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E206848-5506-4C4B-98CA-742FE4878B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Z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4338599-79FF-4148-B8B3-3C48D70AC1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3537100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../media/media5.mp4"/><Relationship Id="rId7" Type="http://schemas.openxmlformats.org/officeDocument/2006/relationships/image" Target="../media/image20.png"/><Relationship Id="rId2" Type="http://schemas.microsoft.com/office/2007/relationships/media" Target="../media/media5.mp4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emf"/><Relationship Id="rId5" Type="http://schemas.openxmlformats.org/officeDocument/2006/relationships/package" Target="../embeddings/Microsoft_Word_Document.docx"/><Relationship Id="rId4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../media/media6.mp4"/><Relationship Id="rId7" Type="http://schemas.openxmlformats.org/officeDocument/2006/relationships/image" Target="../media/image21.png"/><Relationship Id="rId2" Type="http://schemas.microsoft.com/office/2007/relationships/media" Target="../media/media6.mp4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emf"/><Relationship Id="rId5" Type="http://schemas.openxmlformats.org/officeDocument/2006/relationships/package" Target="../embeddings/Microsoft_Word_Document.docx"/><Relationship Id="rId4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8.mp4"/><Relationship Id="rId7" Type="http://schemas.openxmlformats.org/officeDocument/2006/relationships/image" Target="../media/image24.png"/><Relationship Id="rId2" Type="http://schemas.microsoft.com/office/2007/relationships/media" Target="../media/media8.mp4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emf"/><Relationship Id="rId5" Type="http://schemas.openxmlformats.org/officeDocument/2006/relationships/package" Target="../embeddings/Microsoft_Word_Document1.docx"/><Relationship Id="rId4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video" Target="../media/media9.mp4"/><Relationship Id="rId7" Type="http://schemas.openxmlformats.org/officeDocument/2006/relationships/image" Target="../media/image25.emf"/><Relationship Id="rId2" Type="http://schemas.microsoft.com/office/2007/relationships/media" Target="../media/media9.mp4"/><Relationship Id="rId1" Type="http://schemas.openxmlformats.org/officeDocument/2006/relationships/vmlDrawing" Target="../drawings/vmlDrawing4.vml"/><Relationship Id="rId6" Type="http://schemas.openxmlformats.org/officeDocument/2006/relationships/package" Target="../embeddings/Microsoft_Word_Document2.docx"/><Relationship Id="rId5" Type="http://schemas.openxmlformats.org/officeDocument/2006/relationships/image" Target="../media/image26.emf"/><Relationship Id="rId4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32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3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4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44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46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12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gif"/><Relationship Id="rId5" Type="http://schemas.openxmlformats.org/officeDocument/2006/relationships/audio" Target="../media/media13.wav"/><Relationship Id="rId15" Type="http://schemas.openxmlformats.org/officeDocument/2006/relationships/audio" Target="NULL"/><Relationship Id="rId10" Type="http://schemas.openxmlformats.org/officeDocument/2006/relationships/image" Target="../media/image53.png"/><Relationship Id="rId4" Type="http://schemas.microsoft.com/office/2007/relationships/media" Target="../media/media13.wav"/><Relationship Id="rId9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12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gif"/><Relationship Id="rId5" Type="http://schemas.openxmlformats.org/officeDocument/2006/relationships/audio" Target="../media/media13.wav"/><Relationship Id="rId15" Type="http://schemas.openxmlformats.org/officeDocument/2006/relationships/audio" Target="NULL"/><Relationship Id="rId10" Type="http://schemas.openxmlformats.org/officeDocument/2006/relationships/image" Target="../media/image53.png"/><Relationship Id="rId4" Type="http://schemas.microsoft.com/office/2007/relationships/media" Target="../media/media13.wav"/><Relationship Id="rId9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12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gif"/><Relationship Id="rId5" Type="http://schemas.openxmlformats.org/officeDocument/2006/relationships/audio" Target="../media/media13.wav"/><Relationship Id="rId15" Type="http://schemas.openxmlformats.org/officeDocument/2006/relationships/audio" Target="NULL"/><Relationship Id="rId10" Type="http://schemas.openxmlformats.org/officeDocument/2006/relationships/image" Target="../media/image53.png"/><Relationship Id="rId4" Type="http://schemas.microsoft.com/office/2007/relationships/media" Target="../media/media13.wav"/><Relationship Id="rId9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12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gif"/><Relationship Id="rId5" Type="http://schemas.openxmlformats.org/officeDocument/2006/relationships/audio" Target="../media/media13.wav"/><Relationship Id="rId15" Type="http://schemas.openxmlformats.org/officeDocument/2006/relationships/audio" Target="NULL"/><Relationship Id="rId10" Type="http://schemas.openxmlformats.org/officeDocument/2006/relationships/image" Target="../media/image53.png"/><Relationship Id="rId4" Type="http://schemas.microsoft.com/office/2007/relationships/media" Target="../media/media13.wav"/><Relationship Id="rId9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12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gif"/><Relationship Id="rId5" Type="http://schemas.openxmlformats.org/officeDocument/2006/relationships/audio" Target="../media/media13.wav"/><Relationship Id="rId15" Type="http://schemas.openxmlformats.org/officeDocument/2006/relationships/audio" Target="NULL"/><Relationship Id="rId10" Type="http://schemas.openxmlformats.org/officeDocument/2006/relationships/image" Target="../media/image53.png"/><Relationship Id="rId4" Type="http://schemas.microsoft.com/office/2007/relationships/media" Target="../media/media13.wav"/><Relationship Id="rId9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12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gif"/><Relationship Id="rId5" Type="http://schemas.openxmlformats.org/officeDocument/2006/relationships/audio" Target="../media/media13.wav"/><Relationship Id="rId15" Type="http://schemas.openxmlformats.org/officeDocument/2006/relationships/audio" Target="NULL"/><Relationship Id="rId10" Type="http://schemas.openxmlformats.org/officeDocument/2006/relationships/image" Target="../media/image53.png"/><Relationship Id="rId4" Type="http://schemas.microsoft.com/office/2007/relationships/media" Target="../media/media13.wav"/><Relationship Id="rId9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12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gif"/><Relationship Id="rId5" Type="http://schemas.openxmlformats.org/officeDocument/2006/relationships/audio" Target="../media/media13.wav"/><Relationship Id="rId15" Type="http://schemas.openxmlformats.org/officeDocument/2006/relationships/audio" Target="NULL"/><Relationship Id="rId10" Type="http://schemas.openxmlformats.org/officeDocument/2006/relationships/image" Target="../media/image53.png"/><Relationship Id="rId4" Type="http://schemas.microsoft.com/office/2007/relationships/media" Target="../media/media13.wav"/><Relationship Id="rId9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12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gif"/><Relationship Id="rId5" Type="http://schemas.openxmlformats.org/officeDocument/2006/relationships/audio" Target="../media/media13.wav"/><Relationship Id="rId15" Type="http://schemas.openxmlformats.org/officeDocument/2006/relationships/audio" Target="NULL"/><Relationship Id="rId10" Type="http://schemas.openxmlformats.org/officeDocument/2006/relationships/image" Target="../media/image53.png"/><Relationship Id="rId4" Type="http://schemas.microsoft.com/office/2007/relationships/media" Target="../media/media13.wav"/><Relationship Id="rId9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12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gif"/><Relationship Id="rId5" Type="http://schemas.openxmlformats.org/officeDocument/2006/relationships/audio" Target="../media/media13.wav"/><Relationship Id="rId15" Type="http://schemas.openxmlformats.org/officeDocument/2006/relationships/audio" Target="NULL"/><Relationship Id="rId10" Type="http://schemas.openxmlformats.org/officeDocument/2006/relationships/image" Target="../media/image53.png"/><Relationship Id="rId4" Type="http://schemas.microsoft.com/office/2007/relationships/media" Target="../media/media13.wav"/><Relationship Id="rId9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12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gif"/><Relationship Id="rId5" Type="http://schemas.openxmlformats.org/officeDocument/2006/relationships/audio" Target="../media/media13.wav"/><Relationship Id="rId15" Type="http://schemas.openxmlformats.org/officeDocument/2006/relationships/audio" Target="NULL"/><Relationship Id="rId10" Type="http://schemas.openxmlformats.org/officeDocument/2006/relationships/image" Target="../media/image53.png"/><Relationship Id="rId4" Type="http://schemas.microsoft.com/office/2007/relationships/media" Target="../media/media13.wav"/><Relationship Id="rId9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Best No Text Intro Template Free Download #109">
            <a:hlinkClick r:id="" action="ppaction://media"/>
            <a:extLst>
              <a:ext uri="{FF2B5EF4-FFF2-40B4-BE49-F238E27FC236}">
                <a16:creationId xmlns:a16="http://schemas.microsoft.com/office/drawing/2014/main" id="{14CEEEC4-0FBA-440A-91F5-E1CDB4D49E2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15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540" y="-1"/>
            <a:ext cx="12184723" cy="6853907"/>
          </a:xfrm>
          <a:prstGeom prst="rect">
            <a:avLst/>
          </a:prstGeom>
        </p:spPr>
      </p:pic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41FE659C-DA59-459E-9CC6-77663B726515}"/>
              </a:ext>
            </a:extLst>
          </p:cNvPr>
          <p:cNvSpPr/>
          <p:nvPr/>
        </p:nvSpPr>
        <p:spPr>
          <a:xfrm>
            <a:off x="1355956" y="1681040"/>
            <a:ext cx="876207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SỰ NỞ VÌ NHIỆT</a:t>
            </a:r>
            <a:endParaRPr kumimoji="0" lang="en-BZ" sz="96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BDE80D66-5773-475A-9FA2-5034436C5B44}"/>
              </a:ext>
            </a:extLst>
          </p:cNvPr>
          <p:cNvSpPr/>
          <p:nvPr/>
        </p:nvSpPr>
        <p:spPr>
          <a:xfrm>
            <a:off x="8060480" y="866982"/>
            <a:ext cx="18473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15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63500">
                  <a:srgbClr val="4472C4">
                    <a:satMod val="175000"/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9251E3B9-C4BF-4485-88AA-503B4F68536A}"/>
              </a:ext>
            </a:extLst>
          </p:cNvPr>
          <p:cNvSpPr/>
          <p:nvPr/>
        </p:nvSpPr>
        <p:spPr>
          <a:xfrm>
            <a:off x="1477945" y="1669319"/>
            <a:ext cx="380133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noProof="0" dirty="0">
                <a:ln w="22225">
                  <a:solidFill>
                    <a:prstClr val="black"/>
                  </a:solidFill>
                  <a:prstDash val="solid"/>
                </a:ln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63500">
                    <a:srgbClr val="4472C4">
                      <a:satMod val="175000"/>
                      <a:alpha val="40000"/>
                    </a:srgbClr>
                  </a:glow>
                </a:effectLst>
                <a:latin typeface="Calibri" panose="020F0502020204030204"/>
              </a:rPr>
              <a:t>SỰ NỞ</a:t>
            </a:r>
            <a:endParaRPr kumimoji="0" lang="vi-VN" sz="96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63500">
                  <a:srgbClr val="4472C4">
                    <a:satMod val="175000"/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3" name="ShortGun-VA-AlbumMelodyOfDance_pvww">
            <a:hlinkClick r:id="" action="ppaction://media"/>
            <a:extLst>
              <a:ext uri="{FF2B5EF4-FFF2-40B4-BE49-F238E27FC236}">
                <a16:creationId xmlns:a16="http://schemas.microsoft.com/office/drawing/2014/main" id="{5A4080C1-3597-489C-A0D7-506EF93141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8178" y="0"/>
            <a:ext cx="609600" cy="609600"/>
          </a:xfrm>
          <a:prstGeom prst="rect">
            <a:avLst/>
          </a:prstGeom>
        </p:spPr>
      </p:pic>
      <p:sp>
        <p:nvSpPr>
          <p:cNvPr id="12" name="Hình chữ nhật 31">
            <a:extLst>
              <a:ext uri="{FF2B5EF4-FFF2-40B4-BE49-F238E27FC236}">
                <a16:creationId xmlns:a16="http://schemas.microsoft.com/office/drawing/2014/main" id="{B0090750-B382-44AA-9342-9CDF3526191A}"/>
              </a:ext>
            </a:extLst>
          </p:cNvPr>
          <p:cNvSpPr/>
          <p:nvPr/>
        </p:nvSpPr>
        <p:spPr>
          <a:xfrm>
            <a:off x="4111643" y="1681040"/>
            <a:ext cx="697268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noProof="0" dirty="0">
                <a:ln w="22225">
                  <a:solidFill>
                    <a:prstClr val="black"/>
                  </a:solidFill>
                  <a:prstDash val="solid"/>
                </a:ln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63500">
                    <a:srgbClr val="4472C4">
                      <a:satMod val="175000"/>
                      <a:alpha val="40000"/>
                    </a:srgbClr>
                  </a:glow>
                </a:effectLst>
                <a:latin typeface="Calibri" pitchFamily="34" charset="0"/>
                <a:cs typeface="Calibri" pitchFamily="34" charset="0"/>
              </a:rPr>
              <a:t>VÌ NHIỆT</a:t>
            </a:r>
            <a:endParaRPr kumimoji="0" lang="vi-VN" sz="96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63500">
                  <a:srgbClr val="4472C4">
                    <a:satMod val="175000"/>
                    <a:alpha val="40000"/>
                  </a:srgbClr>
                </a:glow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F05074-2C38-FEC1-56E4-6A89E39B8B8E}"/>
              </a:ext>
            </a:extLst>
          </p:cNvPr>
          <p:cNvSpPr txBox="1"/>
          <p:nvPr/>
        </p:nvSpPr>
        <p:spPr>
          <a:xfrm>
            <a:off x="3974999" y="521018"/>
            <a:ext cx="35239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Britannic Bold" panose="020B0903060703020204" pitchFamily="34" charset="0"/>
              </a:rPr>
              <a:t>BÀI 29</a:t>
            </a:r>
          </a:p>
        </p:txBody>
      </p:sp>
    </p:spTree>
    <p:extLst>
      <p:ext uri="{BB962C8B-B14F-4D97-AF65-F5344CB8AC3E}">
        <p14:creationId xmlns:p14="http://schemas.microsoft.com/office/powerpoint/2010/main" val="96793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4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4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repeatCount="2000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audio>
              <p:cMediaNode vol="80000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EC6692D-92BA-5418-E34F-DE5B06834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072848"/>
              </p:ext>
            </p:extLst>
          </p:nvPr>
        </p:nvGraphicFramePr>
        <p:xfrm>
          <a:off x="0" y="0"/>
          <a:ext cx="12192000" cy="6813031"/>
        </p:xfrm>
        <a:graphic>
          <a:graphicData uri="http://schemas.openxmlformats.org/drawingml/2006/table">
            <a:tbl>
              <a:tblPr firstRow="1" firstCol="1" bandRow="1"/>
              <a:tblGrid>
                <a:gridCol w="8150750">
                  <a:extLst>
                    <a:ext uri="{9D8B030D-6E8A-4147-A177-3AD203B41FA5}">
                      <a16:colId xmlns:a16="http://schemas.microsoft.com/office/drawing/2014/main" val="1356381950"/>
                    </a:ext>
                  </a:extLst>
                </a:gridCol>
                <a:gridCol w="4041250">
                  <a:extLst>
                    <a:ext uri="{9D8B030D-6E8A-4147-A177-3AD203B41FA5}">
                      <a16:colId xmlns:a16="http://schemas.microsoft.com/office/drawing/2014/main" val="579752607"/>
                    </a:ext>
                  </a:extLst>
                </a:gridCol>
              </a:tblGrid>
              <a:tr h="1520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Trả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lời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câu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hỏi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: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Tại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sao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từ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thí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nghiệm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trên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ta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thể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nói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chất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khí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nở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vì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nhiệt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nhiều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hơn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chất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lỏng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? 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Kết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luận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2: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	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6533363"/>
                  </a:ext>
                </a:extLst>
              </a:tr>
              <a:tr h="36069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Trả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lời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câu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hỏi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Dựa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bảng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29.1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rút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nhận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xét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sự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nở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vì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nhiệt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của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chất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khác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nhau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rắn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lỏng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khí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Bảng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29.1.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tăng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thể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tích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của 1000 cm</a:t>
                      </a:r>
                      <a:r>
                        <a:rPr lang="en-US" sz="2000" b="1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các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chất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khác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nhau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khi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nhiệt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tăng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thêm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50 </a:t>
                      </a:r>
                      <a:r>
                        <a:rPr lang="en-US" sz="2000" b="1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Kết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luận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3: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4506417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DBCDF0DD-14DD-5B20-0529-78D324CE5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950" y="3526211"/>
            <a:ext cx="5134692" cy="270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48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C53745B3-8B20-4766-994B-F57D1D73EF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1403" y="296634"/>
            <a:ext cx="6558611" cy="62647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A46DAB-4A4F-4DCD-B1EF-26F3B433D30E}"/>
              </a:ext>
            </a:extLst>
          </p:cNvPr>
          <p:cNvSpPr txBox="1"/>
          <p:nvPr/>
        </p:nvSpPr>
        <p:spPr>
          <a:xfrm>
            <a:off x="1955051" y="2246244"/>
            <a:ext cx="30513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NHÓM BÁO CÁO</a:t>
            </a:r>
          </a:p>
        </p:txBody>
      </p:sp>
    </p:spTree>
    <p:extLst>
      <p:ext uri="{BB962C8B-B14F-4D97-AF65-F5344CB8AC3E}">
        <p14:creationId xmlns:p14="http://schemas.microsoft.com/office/powerpoint/2010/main" val="1999056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69D3A7E-FE10-78F6-B8B2-B13F3A5772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8311244"/>
              </p:ext>
            </p:extLst>
          </p:nvPr>
        </p:nvGraphicFramePr>
        <p:xfrm>
          <a:off x="209068" y="172486"/>
          <a:ext cx="5822606" cy="6677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5" imgW="5774222" imgH="9083805" progId="Word.Document.12">
                  <p:embed/>
                </p:oleObj>
              </mc:Choice>
              <mc:Fallback>
                <p:oleObj name="Document" r:id="rId5" imgW="5774222" imgH="908380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9068" y="172486"/>
                        <a:ext cx="5822606" cy="66775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Sự nở vì nhiệt của chất rắn - Thí nghiệm sự nở dài">
            <a:hlinkClick r:id="" action="ppaction://media"/>
            <a:extLst>
              <a:ext uri="{FF2B5EF4-FFF2-40B4-BE49-F238E27FC236}">
                <a16:creationId xmlns:a16="http://schemas.microsoft.com/office/drawing/2014/main" id="{9642FB4A-A503-C307-65AE-413FB411666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09139" y="1474512"/>
            <a:ext cx="5789358" cy="325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6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69D3A7E-FE10-78F6-B8B2-B13F3A5772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9068" y="172486"/>
          <a:ext cx="5822606" cy="6677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ocument" r:id="rId5" imgW="5774222" imgH="9083805" progId="Word.Document.12">
                  <p:embed/>
                </p:oleObj>
              </mc:Choice>
              <mc:Fallback>
                <p:oleObj name="Document" r:id="rId5" imgW="5774222" imgH="9083805" progId="Word.Documen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69D3A7E-FE10-78F6-B8B2-B13F3A5772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9068" y="172486"/>
                        <a:ext cx="5822606" cy="66775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Sự nở dài vì nhiệt của chất rắn, thí nghiệm đốt nóng băng kép khi thanh đồng ở phía dưới, bàn là">
            <a:hlinkClick r:id="" action="ppaction://media"/>
            <a:extLst>
              <a:ext uri="{FF2B5EF4-FFF2-40B4-BE49-F238E27FC236}">
                <a16:creationId xmlns:a16="http://schemas.microsoft.com/office/drawing/2014/main" id="{444F295D-5783-2E77-2CA5-D047D51969C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0" y="2150165"/>
            <a:ext cx="5934187" cy="334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0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78B13-BFFF-B1A6-7B65-0411CD7AB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su no vi nhiet cua chat ran">
            <a:hlinkClick r:id="" action="ppaction://media"/>
            <a:extLst>
              <a:ext uri="{FF2B5EF4-FFF2-40B4-BE49-F238E27FC236}">
                <a16:creationId xmlns:a16="http://schemas.microsoft.com/office/drawing/2014/main" id="{FE584856-D04D-CA97-8868-D7EF178D4E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3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3AA74B4-F9B0-1F91-83B7-C5B7FD12D8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3291278"/>
              </p:ext>
            </p:extLst>
          </p:nvPr>
        </p:nvGraphicFramePr>
        <p:xfrm>
          <a:off x="170345" y="0"/>
          <a:ext cx="5925655" cy="6606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Document" r:id="rId5" imgW="5774222" imgH="9195017" progId="Word.Document.12">
                  <p:embed/>
                </p:oleObj>
              </mc:Choice>
              <mc:Fallback>
                <p:oleObj name="Document" r:id="rId5" imgW="5774222" imgH="9195017" progId="Word.Documen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03AA74B4-F9B0-1F91-83B7-C5B7FD12D8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0345" y="0"/>
                        <a:ext cx="5925655" cy="66060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su no vi nhiet cua chat long">
            <a:hlinkClick r:id="" action="ppaction://media"/>
            <a:extLst>
              <a:ext uri="{FF2B5EF4-FFF2-40B4-BE49-F238E27FC236}">
                <a16:creationId xmlns:a16="http://schemas.microsoft.com/office/drawing/2014/main" id="{04CB79C2-D277-2C84-6712-ED0B8356A7A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17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EBC873-DA76-80D1-82F8-9804A794BF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096" y="79513"/>
            <a:ext cx="5893904" cy="6698974"/>
          </a:xfrm>
          <a:prstGeom prst="rect">
            <a:avLst/>
          </a:prstGeom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09D44F1-B22E-3967-CE6B-A7AB51896D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9329236"/>
              </p:ext>
            </p:extLst>
          </p:nvPr>
        </p:nvGraphicFramePr>
        <p:xfrm>
          <a:off x="6096000" y="79513"/>
          <a:ext cx="5773737" cy="447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Document" r:id="rId6" imgW="5774222" imgH="4478018" progId="Word.Document.12">
                  <p:embed/>
                </p:oleObj>
              </mc:Choice>
              <mc:Fallback>
                <p:oleObj name="Document" r:id="rId6" imgW="5774222" imgH="447801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096000" y="79513"/>
                        <a:ext cx="5773737" cy="4478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su no vi nhiet cua chat khi">
            <a:hlinkClick r:id="" action="ppaction://media"/>
            <a:extLst>
              <a:ext uri="{FF2B5EF4-FFF2-40B4-BE49-F238E27FC236}">
                <a16:creationId xmlns:a16="http://schemas.microsoft.com/office/drawing/2014/main" id="{937F92CA-02B2-C9A9-620A-BBBC5C04780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0" y="4224130"/>
            <a:ext cx="5773737" cy="263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2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Nhóm 45">
            <a:extLst>
              <a:ext uri="{FF2B5EF4-FFF2-40B4-BE49-F238E27FC236}">
                <a16:creationId xmlns:a16="http://schemas.microsoft.com/office/drawing/2014/main" id="{CF075CAA-D5C1-4C1B-8C07-30847482281C}"/>
              </a:ext>
            </a:extLst>
          </p:cNvPr>
          <p:cNvGrpSpPr/>
          <p:nvPr/>
        </p:nvGrpSpPr>
        <p:grpSpPr>
          <a:xfrm>
            <a:off x="0" y="-1063232"/>
            <a:ext cx="4337888" cy="5855475"/>
            <a:chOff x="571507" y="1"/>
            <a:chExt cx="3090075" cy="6459887"/>
          </a:xfrm>
        </p:grpSpPr>
        <p:grpSp>
          <p:nvGrpSpPr>
            <p:cNvPr id="20" name="Nhóm 19">
              <a:extLst>
                <a:ext uri="{FF2B5EF4-FFF2-40B4-BE49-F238E27FC236}">
                  <a16:creationId xmlns:a16="http://schemas.microsoft.com/office/drawing/2014/main" id="{AB1BB053-327A-408C-9A52-C3EEEE958526}"/>
                </a:ext>
              </a:extLst>
            </p:cNvPr>
            <p:cNvGrpSpPr/>
            <p:nvPr/>
          </p:nvGrpSpPr>
          <p:grpSpPr>
            <a:xfrm>
              <a:off x="571507" y="1852818"/>
              <a:ext cx="3090075" cy="4607070"/>
              <a:chOff x="571507" y="1852818"/>
              <a:chExt cx="3090075" cy="4607070"/>
            </a:xfrm>
          </p:grpSpPr>
          <p:sp>
            <p:nvSpPr>
              <p:cNvPr id="19" name="Hình chữ nhật 18">
                <a:extLst>
                  <a:ext uri="{FF2B5EF4-FFF2-40B4-BE49-F238E27FC236}">
                    <a16:creationId xmlns:a16="http://schemas.microsoft.com/office/drawing/2014/main" id="{04576A73-F508-449A-9485-5BAB6E92C5C3}"/>
                  </a:ext>
                </a:extLst>
              </p:cNvPr>
              <p:cNvSpPr/>
              <p:nvPr/>
            </p:nvSpPr>
            <p:spPr>
              <a:xfrm rot="21423101">
                <a:off x="1679242" y="1852818"/>
                <a:ext cx="1982340" cy="4559107"/>
              </a:xfrm>
              <a:prstGeom prst="rect">
                <a:avLst/>
              </a:prstGeom>
              <a:solidFill>
                <a:schemeClr val="tx1"/>
              </a:solidFill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BZ"/>
              </a:p>
            </p:txBody>
          </p:sp>
          <p:pic>
            <p:nvPicPr>
              <p:cNvPr id="18" name="Hình ảnh 17">
                <a:extLst>
                  <a:ext uri="{FF2B5EF4-FFF2-40B4-BE49-F238E27FC236}">
                    <a16:creationId xmlns:a16="http://schemas.microsoft.com/office/drawing/2014/main" id="{A50D1C13-638B-49CB-B990-EC14186090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71507" y="1978940"/>
                <a:ext cx="2834886" cy="4480948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21" name="Nhóm 20">
              <a:extLst>
                <a:ext uri="{FF2B5EF4-FFF2-40B4-BE49-F238E27FC236}">
                  <a16:creationId xmlns:a16="http://schemas.microsoft.com/office/drawing/2014/main" id="{1CF7DBC5-B18D-4F20-86B5-53C88F664428}"/>
                </a:ext>
              </a:extLst>
            </p:cNvPr>
            <p:cNvGrpSpPr/>
            <p:nvPr/>
          </p:nvGrpSpPr>
          <p:grpSpPr>
            <a:xfrm>
              <a:off x="1590665" y="1"/>
              <a:ext cx="1034205" cy="2262204"/>
              <a:chOff x="1590665" y="123986"/>
              <a:chExt cx="1034205" cy="2107221"/>
            </a:xfrm>
          </p:grpSpPr>
          <p:pic>
            <p:nvPicPr>
              <p:cNvPr id="3" name="Hình ảnh 2">
                <a:extLst>
                  <a:ext uri="{FF2B5EF4-FFF2-40B4-BE49-F238E27FC236}">
                    <a16:creationId xmlns:a16="http://schemas.microsoft.com/office/drawing/2014/main" id="{CD05A37B-1284-4CC7-A3B8-C8BCE5606C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90665" y="1240413"/>
                <a:ext cx="1034205" cy="990794"/>
              </a:xfrm>
              <a:prstGeom prst="rect">
                <a:avLst/>
              </a:prstGeom>
            </p:spPr>
          </p:pic>
          <p:cxnSp>
            <p:nvCxnSpPr>
              <p:cNvPr id="5" name="Đường nối Thẳng 4">
                <a:extLst>
                  <a:ext uri="{FF2B5EF4-FFF2-40B4-BE49-F238E27FC236}">
                    <a16:creationId xmlns:a16="http://schemas.microsoft.com/office/drawing/2014/main" id="{0488B219-EE9A-4559-862B-6AD7838AE4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07768" y="123986"/>
                <a:ext cx="0" cy="117787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4" name="Nhóm 43">
            <a:extLst>
              <a:ext uri="{FF2B5EF4-FFF2-40B4-BE49-F238E27FC236}">
                <a16:creationId xmlns:a16="http://schemas.microsoft.com/office/drawing/2014/main" id="{98B8A86F-760E-4684-BF47-B3B974D05439}"/>
              </a:ext>
            </a:extLst>
          </p:cNvPr>
          <p:cNvGrpSpPr/>
          <p:nvPr/>
        </p:nvGrpSpPr>
        <p:grpSpPr>
          <a:xfrm>
            <a:off x="4167261" y="403983"/>
            <a:ext cx="4357765" cy="5247606"/>
            <a:chOff x="8363368" y="435714"/>
            <a:chExt cx="3182912" cy="6133912"/>
          </a:xfrm>
        </p:grpSpPr>
        <p:sp>
          <p:nvSpPr>
            <p:cNvPr id="43" name="Hình chữ nhật 42">
              <a:extLst>
                <a:ext uri="{FF2B5EF4-FFF2-40B4-BE49-F238E27FC236}">
                  <a16:creationId xmlns:a16="http://schemas.microsoft.com/office/drawing/2014/main" id="{027AA0AB-6EB5-4F9C-AFA1-0ABFC1F08918}"/>
                </a:ext>
              </a:extLst>
            </p:cNvPr>
            <p:cNvSpPr/>
            <p:nvPr/>
          </p:nvSpPr>
          <p:spPr>
            <a:xfrm rot="21423101">
              <a:off x="9446698" y="1939860"/>
              <a:ext cx="2099582" cy="4559107"/>
            </a:xfrm>
            <a:prstGeom prst="rect">
              <a:avLst/>
            </a:prstGeom>
            <a:solidFill>
              <a:schemeClr val="tx1"/>
            </a:solidFill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Z"/>
            </a:p>
          </p:txBody>
        </p:sp>
        <p:pic>
          <p:nvPicPr>
            <p:cNvPr id="36" name="Hình ảnh 35">
              <a:extLst>
                <a:ext uri="{FF2B5EF4-FFF2-40B4-BE49-F238E27FC236}">
                  <a16:creationId xmlns:a16="http://schemas.microsoft.com/office/drawing/2014/main" id="{20C1780A-4DF9-4D46-8763-985864E99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63368" y="1978940"/>
              <a:ext cx="2944623" cy="4590686"/>
            </a:xfrm>
            <a:prstGeom prst="rect">
              <a:avLst/>
            </a:prstGeom>
          </p:spPr>
        </p:pic>
        <p:grpSp>
          <p:nvGrpSpPr>
            <p:cNvPr id="40" name="Nhóm 39">
              <a:extLst>
                <a:ext uri="{FF2B5EF4-FFF2-40B4-BE49-F238E27FC236}">
                  <a16:creationId xmlns:a16="http://schemas.microsoft.com/office/drawing/2014/main" id="{47B29169-66D9-40D9-896A-71092FF1473B}"/>
                </a:ext>
              </a:extLst>
            </p:cNvPr>
            <p:cNvGrpSpPr/>
            <p:nvPr/>
          </p:nvGrpSpPr>
          <p:grpSpPr>
            <a:xfrm>
              <a:off x="9318576" y="435714"/>
              <a:ext cx="1034205" cy="1826491"/>
              <a:chOff x="1590665" y="557937"/>
              <a:chExt cx="1034205" cy="1673270"/>
            </a:xfrm>
          </p:grpSpPr>
          <p:pic>
            <p:nvPicPr>
              <p:cNvPr id="41" name="Hình ảnh 40">
                <a:extLst>
                  <a:ext uri="{FF2B5EF4-FFF2-40B4-BE49-F238E27FC236}">
                    <a16:creationId xmlns:a16="http://schemas.microsoft.com/office/drawing/2014/main" id="{487480B6-299F-42AC-8405-1237B743E9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90665" y="1240413"/>
                <a:ext cx="1034205" cy="990794"/>
              </a:xfrm>
              <a:prstGeom prst="rect">
                <a:avLst/>
              </a:prstGeom>
            </p:spPr>
          </p:pic>
          <p:cxnSp>
            <p:nvCxnSpPr>
              <p:cNvPr id="42" name="Đường nối Thẳng 41">
                <a:extLst>
                  <a:ext uri="{FF2B5EF4-FFF2-40B4-BE49-F238E27FC236}">
                    <a16:creationId xmlns:a16="http://schemas.microsoft.com/office/drawing/2014/main" id="{7F53709F-979C-453D-821D-FDFDF5E868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05826" y="557937"/>
                <a:ext cx="0" cy="117787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extBox 1"/>
          <p:cNvSpPr txBox="1"/>
          <p:nvPr/>
        </p:nvSpPr>
        <p:spPr>
          <a:xfrm>
            <a:off x="0" y="1288849"/>
            <a:ext cx="385638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vi-VN" sz="2400" b="1" dirty="0">
              <a:latin typeface="+mj-lt"/>
            </a:endParaRPr>
          </a:p>
          <a:p>
            <a:pPr algn="just"/>
            <a:r>
              <a:rPr lang="vi-VN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 Sự nở vì nhiệt của chất rắn</a:t>
            </a:r>
          </a:p>
          <a:p>
            <a:pPr algn="just"/>
            <a:r>
              <a:rPr lang="vi-VN" sz="2800" dirty="0">
                <a:solidFill>
                  <a:srgbClr val="FF0000"/>
                </a:solidFill>
                <a:latin typeface="+mj-lt"/>
              </a:rPr>
              <a:t>- Các chất rắn nở ra khi nóng lên và co lại khi lạnh đi.</a:t>
            </a:r>
          </a:p>
          <a:p>
            <a:pPr algn="just"/>
            <a:r>
              <a:rPr lang="vi-VN" sz="2800" dirty="0">
                <a:solidFill>
                  <a:srgbClr val="FF0000"/>
                </a:solidFill>
                <a:latin typeface="+mj-lt"/>
              </a:rPr>
              <a:t>- Các chất rắn khác nhau nở vì nhiệt khác nhau.</a:t>
            </a:r>
          </a:p>
        </p:txBody>
      </p:sp>
      <p:grpSp>
        <p:nvGrpSpPr>
          <p:cNvPr id="6" name="Nhóm 43">
            <a:extLst>
              <a:ext uri="{FF2B5EF4-FFF2-40B4-BE49-F238E27FC236}">
                <a16:creationId xmlns:a16="http://schemas.microsoft.com/office/drawing/2014/main" id="{F919DB7B-8EE1-8316-F1CE-F8DEA2949B55}"/>
              </a:ext>
            </a:extLst>
          </p:cNvPr>
          <p:cNvGrpSpPr/>
          <p:nvPr/>
        </p:nvGrpSpPr>
        <p:grpSpPr>
          <a:xfrm>
            <a:off x="8207369" y="1393133"/>
            <a:ext cx="4375570" cy="5247606"/>
            <a:chOff x="8363368" y="435714"/>
            <a:chExt cx="3182912" cy="6133912"/>
          </a:xfrm>
        </p:grpSpPr>
        <p:sp>
          <p:nvSpPr>
            <p:cNvPr id="7" name="Hình chữ nhật 42">
              <a:extLst>
                <a:ext uri="{FF2B5EF4-FFF2-40B4-BE49-F238E27FC236}">
                  <a16:creationId xmlns:a16="http://schemas.microsoft.com/office/drawing/2014/main" id="{026D8328-C41F-DB6E-BAA3-9E853AAB78EB}"/>
                </a:ext>
              </a:extLst>
            </p:cNvPr>
            <p:cNvSpPr/>
            <p:nvPr/>
          </p:nvSpPr>
          <p:spPr>
            <a:xfrm rot="21423101">
              <a:off x="9446698" y="1939860"/>
              <a:ext cx="2099582" cy="4559107"/>
            </a:xfrm>
            <a:prstGeom prst="rect">
              <a:avLst/>
            </a:prstGeom>
            <a:solidFill>
              <a:schemeClr val="tx1"/>
            </a:solidFill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Z"/>
            </a:p>
          </p:txBody>
        </p:sp>
        <p:pic>
          <p:nvPicPr>
            <p:cNvPr id="8" name="Hình ảnh 35">
              <a:extLst>
                <a:ext uri="{FF2B5EF4-FFF2-40B4-BE49-F238E27FC236}">
                  <a16:creationId xmlns:a16="http://schemas.microsoft.com/office/drawing/2014/main" id="{06640BA8-1B04-4932-0D96-D2DE6210F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363368" y="1978940"/>
              <a:ext cx="2944623" cy="4590686"/>
            </a:xfrm>
            <a:prstGeom prst="rect">
              <a:avLst/>
            </a:prstGeom>
          </p:spPr>
        </p:pic>
        <p:grpSp>
          <p:nvGrpSpPr>
            <p:cNvPr id="9" name="Nhóm 39">
              <a:extLst>
                <a:ext uri="{FF2B5EF4-FFF2-40B4-BE49-F238E27FC236}">
                  <a16:creationId xmlns:a16="http://schemas.microsoft.com/office/drawing/2014/main" id="{9023282A-9F3F-7DF7-DF93-909FA1741E1B}"/>
                </a:ext>
              </a:extLst>
            </p:cNvPr>
            <p:cNvGrpSpPr/>
            <p:nvPr/>
          </p:nvGrpSpPr>
          <p:grpSpPr>
            <a:xfrm>
              <a:off x="9318576" y="435714"/>
              <a:ext cx="1034205" cy="1826491"/>
              <a:chOff x="1590665" y="557937"/>
              <a:chExt cx="1034205" cy="1673270"/>
            </a:xfrm>
          </p:grpSpPr>
          <p:pic>
            <p:nvPicPr>
              <p:cNvPr id="10" name="Hình ảnh 40">
                <a:extLst>
                  <a:ext uri="{FF2B5EF4-FFF2-40B4-BE49-F238E27FC236}">
                    <a16:creationId xmlns:a16="http://schemas.microsoft.com/office/drawing/2014/main" id="{DB55A3E8-579A-46F0-E0D5-4314A58962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90665" y="1240413"/>
                <a:ext cx="1034205" cy="990794"/>
              </a:xfrm>
              <a:prstGeom prst="rect">
                <a:avLst/>
              </a:prstGeom>
            </p:spPr>
          </p:pic>
          <p:cxnSp>
            <p:nvCxnSpPr>
              <p:cNvPr id="11" name="Đường nối Thẳng 41">
                <a:extLst>
                  <a:ext uri="{FF2B5EF4-FFF2-40B4-BE49-F238E27FC236}">
                    <a16:creationId xmlns:a16="http://schemas.microsoft.com/office/drawing/2014/main" id="{93B91889-71D4-4B70-1447-8985FA0B07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05826" y="557937"/>
                <a:ext cx="0" cy="117787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4C3E7CB-92EB-B74B-E261-8BEA7DA7E883}"/>
              </a:ext>
            </a:extLst>
          </p:cNvPr>
          <p:cNvSpPr txBox="1"/>
          <p:nvPr/>
        </p:nvSpPr>
        <p:spPr>
          <a:xfrm>
            <a:off x="4210865" y="2028163"/>
            <a:ext cx="3856383" cy="3278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vi-VN" sz="3200" b="1" dirty="0">
              <a:latin typeface="+mj-lt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nở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lỏng</a:t>
            </a:r>
            <a:endPara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lỏng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nở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nóng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co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lạnh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lỏng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nở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FF33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3600" dirty="0">
              <a:solidFill>
                <a:srgbClr val="FF33CC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ADF5F3-292C-2375-4689-5B5D5C296F93}"/>
              </a:ext>
            </a:extLst>
          </p:cNvPr>
          <p:cNvSpPr txBox="1"/>
          <p:nvPr/>
        </p:nvSpPr>
        <p:spPr>
          <a:xfrm>
            <a:off x="8218180" y="2877539"/>
            <a:ext cx="3856383" cy="3648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vi-VN" sz="3200" b="1" dirty="0">
              <a:latin typeface="+mj-lt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nở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nở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nở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lỏng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lỏng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nở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rắn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3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4943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Nhóm 11">
            <a:extLst>
              <a:ext uri="{FF2B5EF4-FFF2-40B4-BE49-F238E27FC236}">
                <a16:creationId xmlns:a16="http://schemas.microsoft.com/office/drawing/2014/main" id="{DC1A31A1-14C1-BA51-55BE-B6E159E440C7}"/>
              </a:ext>
            </a:extLst>
          </p:cNvPr>
          <p:cNvGrpSpPr/>
          <p:nvPr/>
        </p:nvGrpSpPr>
        <p:grpSpPr>
          <a:xfrm>
            <a:off x="-97064" y="0"/>
            <a:ext cx="6913463" cy="1879179"/>
            <a:chOff x="5555671" y="1671145"/>
            <a:chExt cx="6913463" cy="1460794"/>
          </a:xfrm>
        </p:grpSpPr>
        <p:pic>
          <p:nvPicPr>
            <p:cNvPr id="7" name="Hình ảnh 12">
              <a:extLst>
                <a:ext uri="{FF2B5EF4-FFF2-40B4-BE49-F238E27FC236}">
                  <a16:creationId xmlns:a16="http://schemas.microsoft.com/office/drawing/2014/main" id="{4B9FDE85-6A9B-0409-7705-ACC8D3E9D4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7138"/>
            <a:stretch/>
          </p:blipFill>
          <p:spPr>
            <a:xfrm>
              <a:off x="5555671" y="1786758"/>
              <a:ext cx="6913463" cy="1345181"/>
            </a:xfrm>
            <a:prstGeom prst="rect">
              <a:avLst/>
            </a:prstGeom>
          </p:spPr>
        </p:pic>
        <p:sp>
          <p:nvSpPr>
            <p:cNvPr id="8" name="Hình tự do: Hình 13">
              <a:extLst>
                <a:ext uri="{FF2B5EF4-FFF2-40B4-BE49-F238E27FC236}">
                  <a16:creationId xmlns:a16="http://schemas.microsoft.com/office/drawing/2014/main" id="{7001E597-43E4-6E37-CCBB-5895FE6905F8}"/>
                </a:ext>
              </a:extLst>
            </p:cNvPr>
            <p:cNvSpPr/>
            <p:nvPr/>
          </p:nvSpPr>
          <p:spPr>
            <a:xfrm>
              <a:off x="6459652" y="1671145"/>
              <a:ext cx="5396017" cy="932137"/>
            </a:xfrm>
            <a:custGeom>
              <a:avLst/>
              <a:gdLst>
                <a:gd name="connsiteX0" fmla="*/ 0 w 6212047"/>
                <a:gd name="connsiteY0" fmla="*/ 0 h 914402"/>
                <a:gd name="connsiteX1" fmla="*/ 5665510 w 6212047"/>
                <a:gd name="connsiteY1" fmla="*/ 0 h 914402"/>
                <a:gd name="connsiteX2" fmla="*/ 5665510 w 6212047"/>
                <a:gd name="connsiteY2" fmla="*/ 1 h 914402"/>
                <a:gd name="connsiteX3" fmla="*/ 6212047 w 6212047"/>
                <a:gd name="connsiteY3" fmla="*/ 435960 h 914402"/>
                <a:gd name="connsiteX4" fmla="*/ 5665510 w 6212047"/>
                <a:gd name="connsiteY4" fmla="*/ 914402 h 914402"/>
                <a:gd name="connsiteX5" fmla="*/ 5665510 w 6212047"/>
                <a:gd name="connsiteY5" fmla="*/ 914400 h 914402"/>
                <a:gd name="connsiteX6" fmla="*/ 0 w 6212047"/>
                <a:gd name="connsiteY6" fmla="*/ 914400 h 914402"/>
                <a:gd name="connsiteX0" fmla="*/ 0 w 6327661"/>
                <a:gd name="connsiteY0" fmla="*/ 0 h 924950"/>
                <a:gd name="connsiteX1" fmla="*/ 5781124 w 6327661"/>
                <a:gd name="connsiteY1" fmla="*/ 10548 h 924950"/>
                <a:gd name="connsiteX2" fmla="*/ 5781124 w 6327661"/>
                <a:gd name="connsiteY2" fmla="*/ 10549 h 924950"/>
                <a:gd name="connsiteX3" fmla="*/ 6327661 w 6327661"/>
                <a:gd name="connsiteY3" fmla="*/ 446508 h 924950"/>
                <a:gd name="connsiteX4" fmla="*/ 5781124 w 6327661"/>
                <a:gd name="connsiteY4" fmla="*/ 924950 h 924950"/>
                <a:gd name="connsiteX5" fmla="*/ 5781124 w 6327661"/>
                <a:gd name="connsiteY5" fmla="*/ 924948 h 924950"/>
                <a:gd name="connsiteX6" fmla="*/ 115614 w 6327661"/>
                <a:gd name="connsiteY6" fmla="*/ 924948 h 924950"/>
                <a:gd name="connsiteX7" fmla="*/ 0 w 6327661"/>
                <a:gd name="connsiteY7" fmla="*/ 0 h 924950"/>
                <a:gd name="connsiteX0" fmla="*/ 66266 w 6393927"/>
                <a:gd name="connsiteY0" fmla="*/ 0 h 924950"/>
                <a:gd name="connsiteX1" fmla="*/ 5847390 w 6393927"/>
                <a:gd name="connsiteY1" fmla="*/ 10548 h 924950"/>
                <a:gd name="connsiteX2" fmla="*/ 5847390 w 6393927"/>
                <a:gd name="connsiteY2" fmla="*/ 10549 h 924950"/>
                <a:gd name="connsiteX3" fmla="*/ 6393927 w 6393927"/>
                <a:gd name="connsiteY3" fmla="*/ 446508 h 924950"/>
                <a:gd name="connsiteX4" fmla="*/ 5847390 w 6393927"/>
                <a:gd name="connsiteY4" fmla="*/ 924950 h 924950"/>
                <a:gd name="connsiteX5" fmla="*/ 5847390 w 6393927"/>
                <a:gd name="connsiteY5" fmla="*/ 924948 h 924950"/>
                <a:gd name="connsiteX6" fmla="*/ 181880 w 6393927"/>
                <a:gd name="connsiteY6" fmla="*/ 924948 h 924950"/>
                <a:gd name="connsiteX7" fmla="*/ 66266 w 6393927"/>
                <a:gd name="connsiteY7" fmla="*/ 0 h 924950"/>
                <a:gd name="connsiteX0" fmla="*/ 79119 w 6406780"/>
                <a:gd name="connsiteY0" fmla="*/ 0 h 924950"/>
                <a:gd name="connsiteX1" fmla="*/ 5860243 w 6406780"/>
                <a:gd name="connsiteY1" fmla="*/ 10548 h 924950"/>
                <a:gd name="connsiteX2" fmla="*/ 5860243 w 6406780"/>
                <a:gd name="connsiteY2" fmla="*/ 10549 h 924950"/>
                <a:gd name="connsiteX3" fmla="*/ 6406780 w 6406780"/>
                <a:gd name="connsiteY3" fmla="*/ 446508 h 924950"/>
                <a:gd name="connsiteX4" fmla="*/ 5860243 w 6406780"/>
                <a:gd name="connsiteY4" fmla="*/ 924950 h 924950"/>
                <a:gd name="connsiteX5" fmla="*/ 5860243 w 6406780"/>
                <a:gd name="connsiteY5" fmla="*/ 924948 h 924950"/>
                <a:gd name="connsiteX6" fmla="*/ 194733 w 6406780"/>
                <a:gd name="connsiteY6" fmla="*/ 924948 h 924950"/>
                <a:gd name="connsiteX7" fmla="*/ 79119 w 6406780"/>
                <a:gd name="connsiteY7" fmla="*/ 0 h 924950"/>
                <a:gd name="connsiteX0" fmla="*/ 121315 w 6448976"/>
                <a:gd name="connsiteY0" fmla="*/ 0 h 924950"/>
                <a:gd name="connsiteX1" fmla="*/ 5902439 w 6448976"/>
                <a:gd name="connsiteY1" fmla="*/ 10548 h 924950"/>
                <a:gd name="connsiteX2" fmla="*/ 5902439 w 6448976"/>
                <a:gd name="connsiteY2" fmla="*/ 10549 h 924950"/>
                <a:gd name="connsiteX3" fmla="*/ 6448976 w 6448976"/>
                <a:gd name="connsiteY3" fmla="*/ 446508 h 924950"/>
                <a:gd name="connsiteX4" fmla="*/ 5902439 w 6448976"/>
                <a:gd name="connsiteY4" fmla="*/ 924950 h 924950"/>
                <a:gd name="connsiteX5" fmla="*/ 5902439 w 6448976"/>
                <a:gd name="connsiteY5" fmla="*/ 924948 h 924950"/>
                <a:gd name="connsiteX6" fmla="*/ 236929 w 6448976"/>
                <a:gd name="connsiteY6" fmla="*/ 924948 h 924950"/>
                <a:gd name="connsiteX7" fmla="*/ 121315 w 6448976"/>
                <a:gd name="connsiteY7" fmla="*/ 0 h 924950"/>
                <a:gd name="connsiteX0" fmla="*/ 147504 w 6412103"/>
                <a:gd name="connsiteY0" fmla="*/ 0 h 935498"/>
                <a:gd name="connsiteX1" fmla="*/ 5865566 w 6412103"/>
                <a:gd name="connsiteY1" fmla="*/ 21096 h 935498"/>
                <a:gd name="connsiteX2" fmla="*/ 5865566 w 6412103"/>
                <a:gd name="connsiteY2" fmla="*/ 21097 h 935498"/>
                <a:gd name="connsiteX3" fmla="*/ 6412103 w 6412103"/>
                <a:gd name="connsiteY3" fmla="*/ 457056 h 935498"/>
                <a:gd name="connsiteX4" fmla="*/ 5865566 w 6412103"/>
                <a:gd name="connsiteY4" fmla="*/ 935498 h 935498"/>
                <a:gd name="connsiteX5" fmla="*/ 5865566 w 6412103"/>
                <a:gd name="connsiteY5" fmla="*/ 935496 h 935498"/>
                <a:gd name="connsiteX6" fmla="*/ 200056 w 6412103"/>
                <a:gd name="connsiteY6" fmla="*/ 935496 h 935498"/>
                <a:gd name="connsiteX7" fmla="*/ 147504 w 6412103"/>
                <a:gd name="connsiteY7" fmla="*/ 0 h 935498"/>
                <a:gd name="connsiteX0" fmla="*/ 101633 w 6366232"/>
                <a:gd name="connsiteY0" fmla="*/ 0 h 935498"/>
                <a:gd name="connsiteX1" fmla="*/ 5819695 w 6366232"/>
                <a:gd name="connsiteY1" fmla="*/ 21096 h 935498"/>
                <a:gd name="connsiteX2" fmla="*/ 5819695 w 6366232"/>
                <a:gd name="connsiteY2" fmla="*/ 21097 h 935498"/>
                <a:gd name="connsiteX3" fmla="*/ 6366232 w 6366232"/>
                <a:gd name="connsiteY3" fmla="*/ 457056 h 935498"/>
                <a:gd name="connsiteX4" fmla="*/ 5819695 w 6366232"/>
                <a:gd name="connsiteY4" fmla="*/ 935498 h 935498"/>
                <a:gd name="connsiteX5" fmla="*/ 5819695 w 6366232"/>
                <a:gd name="connsiteY5" fmla="*/ 935496 h 935498"/>
                <a:gd name="connsiteX6" fmla="*/ 154185 w 6366232"/>
                <a:gd name="connsiteY6" fmla="*/ 935496 h 935498"/>
                <a:gd name="connsiteX7" fmla="*/ 101633 w 6366232"/>
                <a:gd name="connsiteY7" fmla="*/ 0 h 93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66232" h="935498">
                  <a:moveTo>
                    <a:pt x="101633" y="0"/>
                  </a:moveTo>
                  <a:lnTo>
                    <a:pt x="5819695" y="21096"/>
                  </a:lnTo>
                  <a:lnTo>
                    <a:pt x="5819695" y="21097"/>
                  </a:lnTo>
                  <a:lnTo>
                    <a:pt x="6366232" y="457056"/>
                  </a:lnTo>
                  <a:lnTo>
                    <a:pt x="5819695" y="935498"/>
                  </a:lnTo>
                  <a:lnTo>
                    <a:pt x="5819695" y="935496"/>
                  </a:lnTo>
                  <a:lnTo>
                    <a:pt x="154185" y="935496"/>
                  </a:lnTo>
                  <a:cubicBezTo>
                    <a:pt x="38572" y="715081"/>
                    <a:pt x="-98063" y="568506"/>
                    <a:pt x="101633" y="0"/>
                  </a:cubicBez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ỨNG DỤNG VÀ TÁC HẠI CỦA SỰ NỞ VÌ NHIỆT</a:t>
              </a:r>
              <a:endParaRPr lang="en-BZ" sz="20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9" name="Video bài 29 - 2">
            <a:hlinkClick r:id="" action="ppaction://media"/>
            <a:extLst>
              <a:ext uri="{FF2B5EF4-FFF2-40B4-BE49-F238E27FC236}">
                <a16:creationId xmlns:a16="http://schemas.microsoft.com/office/drawing/2014/main" id="{E3394ADA-E9C4-931E-A698-60286C86AD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8051" y="1346200"/>
            <a:ext cx="11738114" cy="53630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1CC172A-46D6-86ED-872F-732A936DB577}"/>
              </a:ext>
            </a:extLst>
          </p:cNvPr>
          <p:cNvSpPr txBox="1"/>
          <p:nvPr/>
        </p:nvSpPr>
        <p:spPr>
          <a:xfrm>
            <a:off x="193452" y="150439"/>
            <a:ext cx="637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5695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9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5710295-257F-6540-1EBD-F8CAC11BEB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231831"/>
              </p:ext>
            </p:extLst>
          </p:nvPr>
        </p:nvGraphicFramePr>
        <p:xfrm>
          <a:off x="894522" y="281781"/>
          <a:ext cx="10179878" cy="598932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0179878">
                  <a:extLst>
                    <a:ext uri="{9D8B030D-6E8A-4147-A177-3AD203B41FA5}">
                      <a16:colId xmlns:a16="http://schemas.microsoft.com/office/drawing/2014/main" val="2333921696"/>
                    </a:ext>
                  </a:extLst>
                </a:gridCol>
              </a:tblGrid>
              <a:tr h="108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PHIẾU HỌC TẬP SỐ 4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491" marR="35491" marT="0" marB="0"/>
                </a:tc>
                <a:extLst>
                  <a:ext uri="{0D108BD9-81ED-4DB2-BD59-A6C34878D82A}">
                    <a16:rowId xmlns:a16="http://schemas.microsoft.com/office/drawing/2014/main" val="4245041715"/>
                  </a:ext>
                </a:extLst>
              </a:tr>
              <a:tr h="42428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Xem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video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và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trả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lời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câu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</a:rPr>
                        <a:t>hỏi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Câu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1.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Sự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nở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vì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nhiệt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của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các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chất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có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công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dụng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gì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?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559943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				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559943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				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559943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	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559943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	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Câu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2: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Sự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nở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vì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nhiệt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có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thể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có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hại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như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thế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nào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đối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với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thiên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nhiên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và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cuộc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sống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 con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</a:rPr>
                        <a:t>người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</a:rPr>
                        <a:t>?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559943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							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491" marR="35491" marT="0" marB="0"/>
                </a:tc>
                <a:extLst>
                  <a:ext uri="{0D108BD9-81ED-4DB2-BD59-A6C34878D82A}">
                    <a16:rowId xmlns:a16="http://schemas.microsoft.com/office/drawing/2014/main" val="1464856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51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Hình ảnh 20">
            <a:extLst>
              <a:ext uri="{FF2B5EF4-FFF2-40B4-BE49-F238E27FC236}">
                <a16:creationId xmlns:a16="http://schemas.microsoft.com/office/drawing/2014/main" id="{B723095D-729D-467C-BD4A-29D19A585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4620" y="-1556820"/>
            <a:ext cx="1475238" cy="10345325"/>
          </a:xfrm>
          <a:prstGeom prst="rect">
            <a:avLst/>
          </a:prstGeom>
        </p:spPr>
      </p:pic>
      <p:grpSp>
        <p:nvGrpSpPr>
          <p:cNvPr id="29" name="Nhóm 28">
            <a:extLst>
              <a:ext uri="{FF2B5EF4-FFF2-40B4-BE49-F238E27FC236}">
                <a16:creationId xmlns:a16="http://schemas.microsoft.com/office/drawing/2014/main" id="{CB6B1F0A-DE5B-41FE-BA76-42FCC28E2DB2}"/>
              </a:ext>
            </a:extLst>
          </p:cNvPr>
          <p:cNvGrpSpPr/>
          <p:nvPr/>
        </p:nvGrpSpPr>
        <p:grpSpPr>
          <a:xfrm>
            <a:off x="5495820" y="951429"/>
            <a:ext cx="6979697" cy="1879179"/>
            <a:chOff x="5495820" y="951429"/>
            <a:chExt cx="6979697" cy="1879179"/>
          </a:xfrm>
        </p:grpSpPr>
        <p:grpSp>
          <p:nvGrpSpPr>
            <p:cNvPr id="11" name="Nhóm 10">
              <a:extLst>
                <a:ext uri="{FF2B5EF4-FFF2-40B4-BE49-F238E27FC236}">
                  <a16:creationId xmlns:a16="http://schemas.microsoft.com/office/drawing/2014/main" id="{EB9A88C3-C4F3-4215-A51A-8BDD8D415629}"/>
                </a:ext>
              </a:extLst>
            </p:cNvPr>
            <p:cNvGrpSpPr/>
            <p:nvPr/>
          </p:nvGrpSpPr>
          <p:grpSpPr>
            <a:xfrm>
              <a:off x="5495820" y="951429"/>
              <a:ext cx="6979697" cy="1879179"/>
              <a:chOff x="5489437" y="1671145"/>
              <a:chExt cx="6979697" cy="1460794"/>
            </a:xfrm>
          </p:grpSpPr>
          <p:pic>
            <p:nvPicPr>
              <p:cNvPr id="10" name="Hình ảnh 9">
                <a:extLst>
                  <a:ext uri="{FF2B5EF4-FFF2-40B4-BE49-F238E27FC236}">
                    <a16:creationId xmlns:a16="http://schemas.microsoft.com/office/drawing/2014/main" id="{AE79B5CA-5442-43F4-AC8E-BDD32392F0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37138"/>
              <a:stretch/>
            </p:blipFill>
            <p:spPr>
              <a:xfrm>
                <a:off x="5555671" y="1786758"/>
                <a:ext cx="6913463" cy="1345181"/>
              </a:xfrm>
              <a:prstGeom prst="rect">
                <a:avLst/>
              </a:prstGeom>
            </p:spPr>
          </p:pic>
          <p:sp>
            <p:nvSpPr>
              <p:cNvPr id="8" name="Hình tự do: Hình 7">
                <a:extLst>
                  <a:ext uri="{FF2B5EF4-FFF2-40B4-BE49-F238E27FC236}">
                    <a16:creationId xmlns:a16="http://schemas.microsoft.com/office/drawing/2014/main" id="{2BC6DFF8-5663-44AC-8952-6FCEC7A44C0E}"/>
                  </a:ext>
                </a:extLst>
              </p:cNvPr>
              <p:cNvSpPr/>
              <p:nvPr/>
            </p:nvSpPr>
            <p:spPr>
              <a:xfrm>
                <a:off x="5489437" y="1671145"/>
                <a:ext cx="6366232" cy="932137"/>
              </a:xfrm>
              <a:custGeom>
                <a:avLst/>
                <a:gdLst>
                  <a:gd name="connsiteX0" fmla="*/ 0 w 6212047"/>
                  <a:gd name="connsiteY0" fmla="*/ 0 h 914402"/>
                  <a:gd name="connsiteX1" fmla="*/ 5665510 w 6212047"/>
                  <a:gd name="connsiteY1" fmla="*/ 0 h 914402"/>
                  <a:gd name="connsiteX2" fmla="*/ 5665510 w 6212047"/>
                  <a:gd name="connsiteY2" fmla="*/ 1 h 914402"/>
                  <a:gd name="connsiteX3" fmla="*/ 6212047 w 6212047"/>
                  <a:gd name="connsiteY3" fmla="*/ 435960 h 914402"/>
                  <a:gd name="connsiteX4" fmla="*/ 5665510 w 6212047"/>
                  <a:gd name="connsiteY4" fmla="*/ 914402 h 914402"/>
                  <a:gd name="connsiteX5" fmla="*/ 5665510 w 6212047"/>
                  <a:gd name="connsiteY5" fmla="*/ 914400 h 914402"/>
                  <a:gd name="connsiteX6" fmla="*/ 0 w 6212047"/>
                  <a:gd name="connsiteY6" fmla="*/ 914400 h 914402"/>
                  <a:gd name="connsiteX0" fmla="*/ 0 w 6327661"/>
                  <a:gd name="connsiteY0" fmla="*/ 0 h 924950"/>
                  <a:gd name="connsiteX1" fmla="*/ 5781124 w 6327661"/>
                  <a:gd name="connsiteY1" fmla="*/ 10548 h 924950"/>
                  <a:gd name="connsiteX2" fmla="*/ 5781124 w 6327661"/>
                  <a:gd name="connsiteY2" fmla="*/ 10549 h 924950"/>
                  <a:gd name="connsiteX3" fmla="*/ 6327661 w 6327661"/>
                  <a:gd name="connsiteY3" fmla="*/ 446508 h 924950"/>
                  <a:gd name="connsiteX4" fmla="*/ 5781124 w 6327661"/>
                  <a:gd name="connsiteY4" fmla="*/ 924950 h 924950"/>
                  <a:gd name="connsiteX5" fmla="*/ 5781124 w 6327661"/>
                  <a:gd name="connsiteY5" fmla="*/ 924948 h 924950"/>
                  <a:gd name="connsiteX6" fmla="*/ 115614 w 6327661"/>
                  <a:gd name="connsiteY6" fmla="*/ 924948 h 924950"/>
                  <a:gd name="connsiteX7" fmla="*/ 0 w 6327661"/>
                  <a:gd name="connsiteY7" fmla="*/ 0 h 924950"/>
                  <a:gd name="connsiteX0" fmla="*/ 66266 w 6393927"/>
                  <a:gd name="connsiteY0" fmla="*/ 0 h 924950"/>
                  <a:gd name="connsiteX1" fmla="*/ 5847390 w 6393927"/>
                  <a:gd name="connsiteY1" fmla="*/ 10548 h 924950"/>
                  <a:gd name="connsiteX2" fmla="*/ 5847390 w 6393927"/>
                  <a:gd name="connsiteY2" fmla="*/ 10549 h 924950"/>
                  <a:gd name="connsiteX3" fmla="*/ 6393927 w 6393927"/>
                  <a:gd name="connsiteY3" fmla="*/ 446508 h 924950"/>
                  <a:gd name="connsiteX4" fmla="*/ 5847390 w 6393927"/>
                  <a:gd name="connsiteY4" fmla="*/ 924950 h 924950"/>
                  <a:gd name="connsiteX5" fmla="*/ 5847390 w 6393927"/>
                  <a:gd name="connsiteY5" fmla="*/ 924948 h 924950"/>
                  <a:gd name="connsiteX6" fmla="*/ 181880 w 6393927"/>
                  <a:gd name="connsiteY6" fmla="*/ 924948 h 924950"/>
                  <a:gd name="connsiteX7" fmla="*/ 66266 w 6393927"/>
                  <a:gd name="connsiteY7" fmla="*/ 0 h 924950"/>
                  <a:gd name="connsiteX0" fmla="*/ 79119 w 6406780"/>
                  <a:gd name="connsiteY0" fmla="*/ 0 h 924950"/>
                  <a:gd name="connsiteX1" fmla="*/ 5860243 w 6406780"/>
                  <a:gd name="connsiteY1" fmla="*/ 10548 h 924950"/>
                  <a:gd name="connsiteX2" fmla="*/ 5860243 w 6406780"/>
                  <a:gd name="connsiteY2" fmla="*/ 10549 h 924950"/>
                  <a:gd name="connsiteX3" fmla="*/ 6406780 w 6406780"/>
                  <a:gd name="connsiteY3" fmla="*/ 446508 h 924950"/>
                  <a:gd name="connsiteX4" fmla="*/ 5860243 w 6406780"/>
                  <a:gd name="connsiteY4" fmla="*/ 924950 h 924950"/>
                  <a:gd name="connsiteX5" fmla="*/ 5860243 w 6406780"/>
                  <a:gd name="connsiteY5" fmla="*/ 924948 h 924950"/>
                  <a:gd name="connsiteX6" fmla="*/ 194733 w 6406780"/>
                  <a:gd name="connsiteY6" fmla="*/ 924948 h 924950"/>
                  <a:gd name="connsiteX7" fmla="*/ 79119 w 6406780"/>
                  <a:gd name="connsiteY7" fmla="*/ 0 h 924950"/>
                  <a:gd name="connsiteX0" fmla="*/ 121315 w 6448976"/>
                  <a:gd name="connsiteY0" fmla="*/ 0 h 924950"/>
                  <a:gd name="connsiteX1" fmla="*/ 5902439 w 6448976"/>
                  <a:gd name="connsiteY1" fmla="*/ 10548 h 924950"/>
                  <a:gd name="connsiteX2" fmla="*/ 5902439 w 6448976"/>
                  <a:gd name="connsiteY2" fmla="*/ 10549 h 924950"/>
                  <a:gd name="connsiteX3" fmla="*/ 6448976 w 6448976"/>
                  <a:gd name="connsiteY3" fmla="*/ 446508 h 924950"/>
                  <a:gd name="connsiteX4" fmla="*/ 5902439 w 6448976"/>
                  <a:gd name="connsiteY4" fmla="*/ 924950 h 924950"/>
                  <a:gd name="connsiteX5" fmla="*/ 5902439 w 6448976"/>
                  <a:gd name="connsiteY5" fmla="*/ 924948 h 924950"/>
                  <a:gd name="connsiteX6" fmla="*/ 236929 w 6448976"/>
                  <a:gd name="connsiteY6" fmla="*/ 924948 h 924950"/>
                  <a:gd name="connsiteX7" fmla="*/ 121315 w 6448976"/>
                  <a:gd name="connsiteY7" fmla="*/ 0 h 924950"/>
                  <a:gd name="connsiteX0" fmla="*/ 147504 w 6412103"/>
                  <a:gd name="connsiteY0" fmla="*/ 0 h 935498"/>
                  <a:gd name="connsiteX1" fmla="*/ 5865566 w 6412103"/>
                  <a:gd name="connsiteY1" fmla="*/ 21096 h 935498"/>
                  <a:gd name="connsiteX2" fmla="*/ 5865566 w 6412103"/>
                  <a:gd name="connsiteY2" fmla="*/ 21097 h 935498"/>
                  <a:gd name="connsiteX3" fmla="*/ 6412103 w 6412103"/>
                  <a:gd name="connsiteY3" fmla="*/ 457056 h 935498"/>
                  <a:gd name="connsiteX4" fmla="*/ 5865566 w 6412103"/>
                  <a:gd name="connsiteY4" fmla="*/ 935498 h 935498"/>
                  <a:gd name="connsiteX5" fmla="*/ 5865566 w 6412103"/>
                  <a:gd name="connsiteY5" fmla="*/ 935496 h 935498"/>
                  <a:gd name="connsiteX6" fmla="*/ 200056 w 6412103"/>
                  <a:gd name="connsiteY6" fmla="*/ 935496 h 935498"/>
                  <a:gd name="connsiteX7" fmla="*/ 147504 w 6412103"/>
                  <a:gd name="connsiteY7" fmla="*/ 0 h 935498"/>
                  <a:gd name="connsiteX0" fmla="*/ 101633 w 6366232"/>
                  <a:gd name="connsiteY0" fmla="*/ 0 h 935498"/>
                  <a:gd name="connsiteX1" fmla="*/ 5819695 w 6366232"/>
                  <a:gd name="connsiteY1" fmla="*/ 21096 h 935498"/>
                  <a:gd name="connsiteX2" fmla="*/ 5819695 w 6366232"/>
                  <a:gd name="connsiteY2" fmla="*/ 21097 h 935498"/>
                  <a:gd name="connsiteX3" fmla="*/ 6366232 w 6366232"/>
                  <a:gd name="connsiteY3" fmla="*/ 457056 h 935498"/>
                  <a:gd name="connsiteX4" fmla="*/ 5819695 w 6366232"/>
                  <a:gd name="connsiteY4" fmla="*/ 935498 h 935498"/>
                  <a:gd name="connsiteX5" fmla="*/ 5819695 w 6366232"/>
                  <a:gd name="connsiteY5" fmla="*/ 935496 h 935498"/>
                  <a:gd name="connsiteX6" fmla="*/ 154185 w 6366232"/>
                  <a:gd name="connsiteY6" fmla="*/ 935496 h 935498"/>
                  <a:gd name="connsiteX7" fmla="*/ 101633 w 6366232"/>
                  <a:gd name="connsiteY7" fmla="*/ 0 h 935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66232" h="935498">
                    <a:moveTo>
                      <a:pt x="101633" y="0"/>
                    </a:moveTo>
                    <a:lnTo>
                      <a:pt x="5819695" y="21096"/>
                    </a:lnTo>
                    <a:lnTo>
                      <a:pt x="5819695" y="21097"/>
                    </a:lnTo>
                    <a:lnTo>
                      <a:pt x="6366232" y="457056"/>
                    </a:lnTo>
                    <a:lnTo>
                      <a:pt x="5819695" y="935498"/>
                    </a:lnTo>
                    <a:lnTo>
                      <a:pt x="5819695" y="935496"/>
                    </a:lnTo>
                    <a:lnTo>
                      <a:pt x="154185" y="935496"/>
                    </a:lnTo>
                    <a:cubicBezTo>
                      <a:pt x="38572" y="715081"/>
                      <a:pt x="-98063" y="568506"/>
                      <a:pt x="101633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079500" algn="just"/>
                <a:r>
                  <a:rPr lang="en-US" sz="2000" b="1" dirty="0">
                    <a:solidFill>
                      <a:schemeClr val="tx1"/>
                    </a:solidFill>
                  </a:rPr>
                  <a:t>SỰ NỞ VÌ NHIỆT CỦA CHẤT RẮN, LỎNG, KHÍ</a:t>
                </a:r>
                <a:endParaRPr lang="en-BZ" sz="2000" b="1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4" name="Hình ảnh 23">
              <a:extLst>
                <a:ext uri="{FF2B5EF4-FFF2-40B4-BE49-F238E27FC236}">
                  <a16:creationId xmlns:a16="http://schemas.microsoft.com/office/drawing/2014/main" id="{0538EEEE-281F-40AB-B52A-AB78C87C8C9E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40028" y="1237572"/>
              <a:ext cx="694789" cy="652202"/>
            </a:xfrm>
            <a:prstGeom prst="rect">
              <a:avLst/>
            </a:prstGeom>
            <a:solidFill>
              <a:schemeClr val="accent6"/>
            </a:solidFill>
          </p:spPr>
        </p:pic>
      </p:grpSp>
      <p:grpSp>
        <p:nvGrpSpPr>
          <p:cNvPr id="30" name="Nhóm 29">
            <a:extLst>
              <a:ext uri="{FF2B5EF4-FFF2-40B4-BE49-F238E27FC236}">
                <a16:creationId xmlns:a16="http://schemas.microsoft.com/office/drawing/2014/main" id="{FD485AAF-8055-4CD4-B8E7-DAFE3CC9A476}"/>
              </a:ext>
            </a:extLst>
          </p:cNvPr>
          <p:cNvGrpSpPr/>
          <p:nvPr/>
        </p:nvGrpSpPr>
        <p:grpSpPr>
          <a:xfrm>
            <a:off x="-504569" y="2830608"/>
            <a:ext cx="6913463" cy="1879179"/>
            <a:chOff x="-274714" y="2191774"/>
            <a:chExt cx="6913463" cy="1879179"/>
          </a:xfrm>
        </p:grpSpPr>
        <p:grpSp>
          <p:nvGrpSpPr>
            <p:cNvPr id="12" name="Nhóm 11">
              <a:extLst>
                <a:ext uri="{FF2B5EF4-FFF2-40B4-BE49-F238E27FC236}">
                  <a16:creationId xmlns:a16="http://schemas.microsoft.com/office/drawing/2014/main" id="{24BDE641-6E06-424F-97B0-E01E2AEFFAA7}"/>
                </a:ext>
              </a:extLst>
            </p:cNvPr>
            <p:cNvGrpSpPr/>
            <p:nvPr/>
          </p:nvGrpSpPr>
          <p:grpSpPr>
            <a:xfrm flipH="1">
              <a:off x="-274714" y="2191774"/>
              <a:ext cx="6913463" cy="1879179"/>
              <a:chOff x="5555671" y="1671145"/>
              <a:chExt cx="6913463" cy="1460794"/>
            </a:xfrm>
          </p:grpSpPr>
          <p:pic>
            <p:nvPicPr>
              <p:cNvPr id="13" name="Hình ảnh 12">
                <a:extLst>
                  <a:ext uri="{FF2B5EF4-FFF2-40B4-BE49-F238E27FC236}">
                    <a16:creationId xmlns:a16="http://schemas.microsoft.com/office/drawing/2014/main" id="{C0131F0D-9FF5-45BA-99E7-F4DE405F39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37138"/>
              <a:stretch/>
            </p:blipFill>
            <p:spPr>
              <a:xfrm>
                <a:off x="5555671" y="1786758"/>
                <a:ext cx="6913463" cy="1345181"/>
              </a:xfrm>
              <a:prstGeom prst="rect">
                <a:avLst/>
              </a:prstGeom>
            </p:spPr>
          </p:pic>
          <p:sp>
            <p:nvSpPr>
              <p:cNvPr id="14" name="Hình tự do: Hình 13">
                <a:extLst>
                  <a:ext uri="{FF2B5EF4-FFF2-40B4-BE49-F238E27FC236}">
                    <a16:creationId xmlns:a16="http://schemas.microsoft.com/office/drawing/2014/main" id="{8A8EE740-56A8-4246-AD3F-0779C4602A4B}"/>
                  </a:ext>
                </a:extLst>
              </p:cNvPr>
              <p:cNvSpPr/>
              <p:nvPr/>
            </p:nvSpPr>
            <p:spPr>
              <a:xfrm>
                <a:off x="6459652" y="1671145"/>
                <a:ext cx="5396017" cy="932137"/>
              </a:xfrm>
              <a:custGeom>
                <a:avLst/>
                <a:gdLst>
                  <a:gd name="connsiteX0" fmla="*/ 0 w 6212047"/>
                  <a:gd name="connsiteY0" fmla="*/ 0 h 914402"/>
                  <a:gd name="connsiteX1" fmla="*/ 5665510 w 6212047"/>
                  <a:gd name="connsiteY1" fmla="*/ 0 h 914402"/>
                  <a:gd name="connsiteX2" fmla="*/ 5665510 w 6212047"/>
                  <a:gd name="connsiteY2" fmla="*/ 1 h 914402"/>
                  <a:gd name="connsiteX3" fmla="*/ 6212047 w 6212047"/>
                  <a:gd name="connsiteY3" fmla="*/ 435960 h 914402"/>
                  <a:gd name="connsiteX4" fmla="*/ 5665510 w 6212047"/>
                  <a:gd name="connsiteY4" fmla="*/ 914402 h 914402"/>
                  <a:gd name="connsiteX5" fmla="*/ 5665510 w 6212047"/>
                  <a:gd name="connsiteY5" fmla="*/ 914400 h 914402"/>
                  <a:gd name="connsiteX6" fmla="*/ 0 w 6212047"/>
                  <a:gd name="connsiteY6" fmla="*/ 914400 h 914402"/>
                  <a:gd name="connsiteX0" fmla="*/ 0 w 6327661"/>
                  <a:gd name="connsiteY0" fmla="*/ 0 h 924950"/>
                  <a:gd name="connsiteX1" fmla="*/ 5781124 w 6327661"/>
                  <a:gd name="connsiteY1" fmla="*/ 10548 h 924950"/>
                  <a:gd name="connsiteX2" fmla="*/ 5781124 w 6327661"/>
                  <a:gd name="connsiteY2" fmla="*/ 10549 h 924950"/>
                  <a:gd name="connsiteX3" fmla="*/ 6327661 w 6327661"/>
                  <a:gd name="connsiteY3" fmla="*/ 446508 h 924950"/>
                  <a:gd name="connsiteX4" fmla="*/ 5781124 w 6327661"/>
                  <a:gd name="connsiteY4" fmla="*/ 924950 h 924950"/>
                  <a:gd name="connsiteX5" fmla="*/ 5781124 w 6327661"/>
                  <a:gd name="connsiteY5" fmla="*/ 924948 h 924950"/>
                  <a:gd name="connsiteX6" fmla="*/ 115614 w 6327661"/>
                  <a:gd name="connsiteY6" fmla="*/ 924948 h 924950"/>
                  <a:gd name="connsiteX7" fmla="*/ 0 w 6327661"/>
                  <a:gd name="connsiteY7" fmla="*/ 0 h 924950"/>
                  <a:gd name="connsiteX0" fmla="*/ 66266 w 6393927"/>
                  <a:gd name="connsiteY0" fmla="*/ 0 h 924950"/>
                  <a:gd name="connsiteX1" fmla="*/ 5847390 w 6393927"/>
                  <a:gd name="connsiteY1" fmla="*/ 10548 h 924950"/>
                  <a:gd name="connsiteX2" fmla="*/ 5847390 w 6393927"/>
                  <a:gd name="connsiteY2" fmla="*/ 10549 h 924950"/>
                  <a:gd name="connsiteX3" fmla="*/ 6393927 w 6393927"/>
                  <a:gd name="connsiteY3" fmla="*/ 446508 h 924950"/>
                  <a:gd name="connsiteX4" fmla="*/ 5847390 w 6393927"/>
                  <a:gd name="connsiteY4" fmla="*/ 924950 h 924950"/>
                  <a:gd name="connsiteX5" fmla="*/ 5847390 w 6393927"/>
                  <a:gd name="connsiteY5" fmla="*/ 924948 h 924950"/>
                  <a:gd name="connsiteX6" fmla="*/ 181880 w 6393927"/>
                  <a:gd name="connsiteY6" fmla="*/ 924948 h 924950"/>
                  <a:gd name="connsiteX7" fmla="*/ 66266 w 6393927"/>
                  <a:gd name="connsiteY7" fmla="*/ 0 h 924950"/>
                  <a:gd name="connsiteX0" fmla="*/ 79119 w 6406780"/>
                  <a:gd name="connsiteY0" fmla="*/ 0 h 924950"/>
                  <a:gd name="connsiteX1" fmla="*/ 5860243 w 6406780"/>
                  <a:gd name="connsiteY1" fmla="*/ 10548 h 924950"/>
                  <a:gd name="connsiteX2" fmla="*/ 5860243 w 6406780"/>
                  <a:gd name="connsiteY2" fmla="*/ 10549 h 924950"/>
                  <a:gd name="connsiteX3" fmla="*/ 6406780 w 6406780"/>
                  <a:gd name="connsiteY3" fmla="*/ 446508 h 924950"/>
                  <a:gd name="connsiteX4" fmla="*/ 5860243 w 6406780"/>
                  <a:gd name="connsiteY4" fmla="*/ 924950 h 924950"/>
                  <a:gd name="connsiteX5" fmla="*/ 5860243 w 6406780"/>
                  <a:gd name="connsiteY5" fmla="*/ 924948 h 924950"/>
                  <a:gd name="connsiteX6" fmla="*/ 194733 w 6406780"/>
                  <a:gd name="connsiteY6" fmla="*/ 924948 h 924950"/>
                  <a:gd name="connsiteX7" fmla="*/ 79119 w 6406780"/>
                  <a:gd name="connsiteY7" fmla="*/ 0 h 924950"/>
                  <a:gd name="connsiteX0" fmla="*/ 121315 w 6448976"/>
                  <a:gd name="connsiteY0" fmla="*/ 0 h 924950"/>
                  <a:gd name="connsiteX1" fmla="*/ 5902439 w 6448976"/>
                  <a:gd name="connsiteY1" fmla="*/ 10548 h 924950"/>
                  <a:gd name="connsiteX2" fmla="*/ 5902439 w 6448976"/>
                  <a:gd name="connsiteY2" fmla="*/ 10549 h 924950"/>
                  <a:gd name="connsiteX3" fmla="*/ 6448976 w 6448976"/>
                  <a:gd name="connsiteY3" fmla="*/ 446508 h 924950"/>
                  <a:gd name="connsiteX4" fmla="*/ 5902439 w 6448976"/>
                  <a:gd name="connsiteY4" fmla="*/ 924950 h 924950"/>
                  <a:gd name="connsiteX5" fmla="*/ 5902439 w 6448976"/>
                  <a:gd name="connsiteY5" fmla="*/ 924948 h 924950"/>
                  <a:gd name="connsiteX6" fmla="*/ 236929 w 6448976"/>
                  <a:gd name="connsiteY6" fmla="*/ 924948 h 924950"/>
                  <a:gd name="connsiteX7" fmla="*/ 121315 w 6448976"/>
                  <a:gd name="connsiteY7" fmla="*/ 0 h 924950"/>
                  <a:gd name="connsiteX0" fmla="*/ 147504 w 6412103"/>
                  <a:gd name="connsiteY0" fmla="*/ 0 h 935498"/>
                  <a:gd name="connsiteX1" fmla="*/ 5865566 w 6412103"/>
                  <a:gd name="connsiteY1" fmla="*/ 21096 h 935498"/>
                  <a:gd name="connsiteX2" fmla="*/ 5865566 w 6412103"/>
                  <a:gd name="connsiteY2" fmla="*/ 21097 h 935498"/>
                  <a:gd name="connsiteX3" fmla="*/ 6412103 w 6412103"/>
                  <a:gd name="connsiteY3" fmla="*/ 457056 h 935498"/>
                  <a:gd name="connsiteX4" fmla="*/ 5865566 w 6412103"/>
                  <a:gd name="connsiteY4" fmla="*/ 935498 h 935498"/>
                  <a:gd name="connsiteX5" fmla="*/ 5865566 w 6412103"/>
                  <a:gd name="connsiteY5" fmla="*/ 935496 h 935498"/>
                  <a:gd name="connsiteX6" fmla="*/ 200056 w 6412103"/>
                  <a:gd name="connsiteY6" fmla="*/ 935496 h 935498"/>
                  <a:gd name="connsiteX7" fmla="*/ 147504 w 6412103"/>
                  <a:gd name="connsiteY7" fmla="*/ 0 h 935498"/>
                  <a:gd name="connsiteX0" fmla="*/ 101633 w 6366232"/>
                  <a:gd name="connsiteY0" fmla="*/ 0 h 935498"/>
                  <a:gd name="connsiteX1" fmla="*/ 5819695 w 6366232"/>
                  <a:gd name="connsiteY1" fmla="*/ 21096 h 935498"/>
                  <a:gd name="connsiteX2" fmla="*/ 5819695 w 6366232"/>
                  <a:gd name="connsiteY2" fmla="*/ 21097 h 935498"/>
                  <a:gd name="connsiteX3" fmla="*/ 6366232 w 6366232"/>
                  <a:gd name="connsiteY3" fmla="*/ 457056 h 935498"/>
                  <a:gd name="connsiteX4" fmla="*/ 5819695 w 6366232"/>
                  <a:gd name="connsiteY4" fmla="*/ 935498 h 935498"/>
                  <a:gd name="connsiteX5" fmla="*/ 5819695 w 6366232"/>
                  <a:gd name="connsiteY5" fmla="*/ 935496 h 935498"/>
                  <a:gd name="connsiteX6" fmla="*/ 154185 w 6366232"/>
                  <a:gd name="connsiteY6" fmla="*/ 935496 h 935498"/>
                  <a:gd name="connsiteX7" fmla="*/ 101633 w 6366232"/>
                  <a:gd name="connsiteY7" fmla="*/ 0 h 935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66232" h="935498">
                    <a:moveTo>
                      <a:pt x="101633" y="0"/>
                    </a:moveTo>
                    <a:lnTo>
                      <a:pt x="5819695" y="21096"/>
                    </a:lnTo>
                    <a:lnTo>
                      <a:pt x="5819695" y="21097"/>
                    </a:lnTo>
                    <a:lnTo>
                      <a:pt x="6366232" y="457056"/>
                    </a:lnTo>
                    <a:lnTo>
                      <a:pt x="5819695" y="935498"/>
                    </a:lnTo>
                    <a:lnTo>
                      <a:pt x="5819695" y="935496"/>
                    </a:lnTo>
                    <a:lnTo>
                      <a:pt x="154185" y="935496"/>
                    </a:lnTo>
                    <a:cubicBezTo>
                      <a:pt x="38572" y="715081"/>
                      <a:pt x="-98063" y="568506"/>
                      <a:pt x="101633" y="0"/>
                    </a:cubicBezTo>
                    <a:close/>
                  </a:path>
                </a:pathLst>
              </a:custGeom>
              <a:solidFill>
                <a:srgbClr val="CC66FF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</a:rPr>
                  <a:t>ỨNG DỤNG VÀ TÁC HẠI CỦA SỰ NỞ VÌ NHIỆT</a:t>
                </a:r>
                <a:endParaRPr lang="en-BZ" sz="2000" b="1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5" name="Hình ảnh 24">
              <a:extLst>
                <a:ext uri="{FF2B5EF4-FFF2-40B4-BE49-F238E27FC236}">
                  <a16:creationId xmlns:a16="http://schemas.microsoft.com/office/drawing/2014/main" id="{48251DC4-0102-4AA5-9A62-0EEFDC506328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40045" y="2489463"/>
              <a:ext cx="694790" cy="67844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</p:pic>
      </p:grpSp>
      <p:grpSp>
        <p:nvGrpSpPr>
          <p:cNvPr id="36" name="Nhóm 30">
            <a:extLst>
              <a:ext uri="{FF2B5EF4-FFF2-40B4-BE49-F238E27FC236}">
                <a16:creationId xmlns:a16="http://schemas.microsoft.com/office/drawing/2014/main" id="{C6FA70A0-C5B8-4087-9AEA-21E15CEBD1DD}"/>
              </a:ext>
            </a:extLst>
          </p:cNvPr>
          <p:cNvGrpSpPr/>
          <p:nvPr/>
        </p:nvGrpSpPr>
        <p:grpSpPr>
          <a:xfrm>
            <a:off x="5602056" y="4709787"/>
            <a:ext cx="6979697" cy="1879179"/>
            <a:chOff x="5535822" y="3467117"/>
            <a:chExt cx="6979697" cy="1879179"/>
          </a:xfrm>
        </p:grpSpPr>
        <p:grpSp>
          <p:nvGrpSpPr>
            <p:cNvPr id="37" name="Nhóm 17">
              <a:extLst>
                <a:ext uri="{FF2B5EF4-FFF2-40B4-BE49-F238E27FC236}">
                  <a16:creationId xmlns:a16="http://schemas.microsoft.com/office/drawing/2014/main" id="{B237AC3D-6C54-4B5F-B271-0C6711392720}"/>
                </a:ext>
              </a:extLst>
            </p:cNvPr>
            <p:cNvGrpSpPr/>
            <p:nvPr/>
          </p:nvGrpSpPr>
          <p:grpSpPr>
            <a:xfrm>
              <a:off x="5535822" y="3467117"/>
              <a:ext cx="6979697" cy="1879179"/>
              <a:chOff x="5489437" y="1671145"/>
              <a:chExt cx="6979697" cy="1460794"/>
            </a:xfrm>
          </p:grpSpPr>
          <p:pic>
            <p:nvPicPr>
              <p:cNvPr id="39" name="Hình ảnh 18">
                <a:extLst>
                  <a:ext uri="{FF2B5EF4-FFF2-40B4-BE49-F238E27FC236}">
                    <a16:creationId xmlns:a16="http://schemas.microsoft.com/office/drawing/2014/main" id="{54E7155F-B819-4B94-8047-EEDDD95BD64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37138"/>
              <a:stretch/>
            </p:blipFill>
            <p:spPr>
              <a:xfrm>
                <a:off x="5555671" y="1786758"/>
                <a:ext cx="6913463" cy="1345181"/>
              </a:xfrm>
              <a:prstGeom prst="rect">
                <a:avLst/>
              </a:prstGeom>
            </p:spPr>
          </p:pic>
          <p:sp>
            <p:nvSpPr>
              <p:cNvPr id="40" name="Hình tự do: Hình 19">
                <a:extLst>
                  <a:ext uri="{FF2B5EF4-FFF2-40B4-BE49-F238E27FC236}">
                    <a16:creationId xmlns:a16="http://schemas.microsoft.com/office/drawing/2014/main" id="{4C4C14AA-97D8-41C2-8055-149E097AF20B}"/>
                  </a:ext>
                </a:extLst>
              </p:cNvPr>
              <p:cNvSpPr/>
              <p:nvPr/>
            </p:nvSpPr>
            <p:spPr>
              <a:xfrm>
                <a:off x="5489437" y="1671145"/>
                <a:ext cx="6366232" cy="932137"/>
              </a:xfrm>
              <a:custGeom>
                <a:avLst/>
                <a:gdLst>
                  <a:gd name="connsiteX0" fmla="*/ 0 w 6212047"/>
                  <a:gd name="connsiteY0" fmla="*/ 0 h 914402"/>
                  <a:gd name="connsiteX1" fmla="*/ 5665510 w 6212047"/>
                  <a:gd name="connsiteY1" fmla="*/ 0 h 914402"/>
                  <a:gd name="connsiteX2" fmla="*/ 5665510 w 6212047"/>
                  <a:gd name="connsiteY2" fmla="*/ 1 h 914402"/>
                  <a:gd name="connsiteX3" fmla="*/ 6212047 w 6212047"/>
                  <a:gd name="connsiteY3" fmla="*/ 435960 h 914402"/>
                  <a:gd name="connsiteX4" fmla="*/ 5665510 w 6212047"/>
                  <a:gd name="connsiteY4" fmla="*/ 914402 h 914402"/>
                  <a:gd name="connsiteX5" fmla="*/ 5665510 w 6212047"/>
                  <a:gd name="connsiteY5" fmla="*/ 914400 h 914402"/>
                  <a:gd name="connsiteX6" fmla="*/ 0 w 6212047"/>
                  <a:gd name="connsiteY6" fmla="*/ 914400 h 914402"/>
                  <a:gd name="connsiteX0" fmla="*/ 0 w 6327661"/>
                  <a:gd name="connsiteY0" fmla="*/ 0 h 924950"/>
                  <a:gd name="connsiteX1" fmla="*/ 5781124 w 6327661"/>
                  <a:gd name="connsiteY1" fmla="*/ 10548 h 924950"/>
                  <a:gd name="connsiteX2" fmla="*/ 5781124 w 6327661"/>
                  <a:gd name="connsiteY2" fmla="*/ 10549 h 924950"/>
                  <a:gd name="connsiteX3" fmla="*/ 6327661 w 6327661"/>
                  <a:gd name="connsiteY3" fmla="*/ 446508 h 924950"/>
                  <a:gd name="connsiteX4" fmla="*/ 5781124 w 6327661"/>
                  <a:gd name="connsiteY4" fmla="*/ 924950 h 924950"/>
                  <a:gd name="connsiteX5" fmla="*/ 5781124 w 6327661"/>
                  <a:gd name="connsiteY5" fmla="*/ 924948 h 924950"/>
                  <a:gd name="connsiteX6" fmla="*/ 115614 w 6327661"/>
                  <a:gd name="connsiteY6" fmla="*/ 924948 h 924950"/>
                  <a:gd name="connsiteX7" fmla="*/ 0 w 6327661"/>
                  <a:gd name="connsiteY7" fmla="*/ 0 h 924950"/>
                  <a:gd name="connsiteX0" fmla="*/ 66266 w 6393927"/>
                  <a:gd name="connsiteY0" fmla="*/ 0 h 924950"/>
                  <a:gd name="connsiteX1" fmla="*/ 5847390 w 6393927"/>
                  <a:gd name="connsiteY1" fmla="*/ 10548 h 924950"/>
                  <a:gd name="connsiteX2" fmla="*/ 5847390 w 6393927"/>
                  <a:gd name="connsiteY2" fmla="*/ 10549 h 924950"/>
                  <a:gd name="connsiteX3" fmla="*/ 6393927 w 6393927"/>
                  <a:gd name="connsiteY3" fmla="*/ 446508 h 924950"/>
                  <a:gd name="connsiteX4" fmla="*/ 5847390 w 6393927"/>
                  <a:gd name="connsiteY4" fmla="*/ 924950 h 924950"/>
                  <a:gd name="connsiteX5" fmla="*/ 5847390 w 6393927"/>
                  <a:gd name="connsiteY5" fmla="*/ 924948 h 924950"/>
                  <a:gd name="connsiteX6" fmla="*/ 181880 w 6393927"/>
                  <a:gd name="connsiteY6" fmla="*/ 924948 h 924950"/>
                  <a:gd name="connsiteX7" fmla="*/ 66266 w 6393927"/>
                  <a:gd name="connsiteY7" fmla="*/ 0 h 924950"/>
                  <a:gd name="connsiteX0" fmla="*/ 79119 w 6406780"/>
                  <a:gd name="connsiteY0" fmla="*/ 0 h 924950"/>
                  <a:gd name="connsiteX1" fmla="*/ 5860243 w 6406780"/>
                  <a:gd name="connsiteY1" fmla="*/ 10548 h 924950"/>
                  <a:gd name="connsiteX2" fmla="*/ 5860243 w 6406780"/>
                  <a:gd name="connsiteY2" fmla="*/ 10549 h 924950"/>
                  <a:gd name="connsiteX3" fmla="*/ 6406780 w 6406780"/>
                  <a:gd name="connsiteY3" fmla="*/ 446508 h 924950"/>
                  <a:gd name="connsiteX4" fmla="*/ 5860243 w 6406780"/>
                  <a:gd name="connsiteY4" fmla="*/ 924950 h 924950"/>
                  <a:gd name="connsiteX5" fmla="*/ 5860243 w 6406780"/>
                  <a:gd name="connsiteY5" fmla="*/ 924948 h 924950"/>
                  <a:gd name="connsiteX6" fmla="*/ 194733 w 6406780"/>
                  <a:gd name="connsiteY6" fmla="*/ 924948 h 924950"/>
                  <a:gd name="connsiteX7" fmla="*/ 79119 w 6406780"/>
                  <a:gd name="connsiteY7" fmla="*/ 0 h 924950"/>
                  <a:gd name="connsiteX0" fmla="*/ 121315 w 6448976"/>
                  <a:gd name="connsiteY0" fmla="*/ 0 h 924950"/>
                  <a:gd name="connsiteX1" fmla="*/ 5902439 w 6448976"/>
                  <a:gd name="connsiteY1" fmla="*/ 10548 h 924950"/>
                  <a:gd name="connsiteX2" fmla="*/ 5902439 w 6448976"/>
                  <a:gd name="connsiteY2" fmla="*/ 10549 h 924950"/>
                  <a:gd name="connsiteX3" fmla="*/ 6448976 w 6448976"/>
                  <a:gd name="connsiteY3" fmla="*/ 446508 h 924950"/>
                  <a:gd name="connsiteX4" fmla="*/ 5902439 w 6448976"/>
                  <a:gd name="connsiteY4" fmla="*/ 924950 h 924950"/>
                  <a:gd name="connsiteX5" fmla="*/ 5902439 w 6448976"/>
                  <a:gd name="connsiteY5" fmla="*/ 924948 h 924950"/>
                  <a:gd name="connsiteX6" fmla="*/ 236929 w 6448976"/>
                  <a:gd name="connsiteY6" fmla="*/ 924948 h 924950"/>
                  <a:gd name="connsiteX7" fmla="*/ 121315 w 6448976"/>
                  <a:gd name="connsiteY7" fmla="*/ 0 h 924950"/>
                  <a:gd name="connsiteX0" fmla="*/ 147504 w 6412103"/>
                  <a:gd name="connsiteY0" fmla="*/ 0 h 935498"/>
                  <a:gd name="connsiteX1" fmla="*/ 5865566 w 6412103"/>
                  <a:gd name="connsiteY1" fmla="*/ 21096 h 935498"/>
                  <a:gd name="connsiteX2" fmla="*/ 5865566 w 6412103"/>
                  <a:gd name="connsiteY2" fmla="*/ 21097 h 935498"/>
                  <a:gd name="connsiteX3" fmla="*/ 6412103 w 6412103"/>
                  <a:gd name="connsiteY3" fmla="*/ 457056 h 935498"/>
                  <a:gd name="connsiteX4" fmla="*/ 5865566 w 6412103"/>
                  <a:gd name="connsiteY4" fmla="*/ 935498 h 935498"/>
                  <a:gd name="connsiteX5" fmla="*/ 5865566 w 6412103"/>
                  <a:gd name="connsiteY5" fmla="*/ 935496 h 935498"/>
                  <a:gd name="connsiteX6" fmla="*/ 200056 w 6412103"/>
                  <a:gd name="connsiteY6" fmla="*/ 935496 h 935498"/>
                  <a:gd name="connsiteX7" fmla="*/ 147504 w 6412103"/>
                  <a:gd name="connsiteY7" fmla="*/ 0 h 935498"/>
                  <a:gd name="connsiteX0" fmla="*/ 101633 w 6366232"/>
                  <a:gd name="connsiteY0" fmla="*/ 0 h 935498"/>
                  <a:gd name="connsiteX1" fmla="*/ 5819695 w 6366232"/>
                  <a:gd name="connsiteY1" fmla="*/ 21096 h 935498"/>
                  <a:gd name="connsiteX2" fmla="*/ 5819695 w 6366232"/>
                  <a:gd name="connsiteY2" fmla="*/ 21097 h 935498"/>
                  <a:gd name="connsiteX3" fmla="*/ 6366232 w 6366232"/>
                  <a:gd name="connsiteY3" fmla="*/ 457056 h 935498"/>
                  <a:gd name="connsiteX4" fmla="*/ 5819695 w 6366232"/>
                  <a:gd name="connsiteY4" fmla="*/ 935498 h 935498"/>
                  <a:gd name="connsiteX5" fmla="*/ 5819695 w 6366232"/>
                  <a:gd name="connsiteY5" fmla="*/ 935496 h 935498"/>
                  <a:gd name="connsiteX6" fmla="*/ 154185 w 6366232"/>
                  <a:gd name="connsiteY6" fmla="*/ 935496 h 935498"/>
                  <a:gd name="connsiteX7" fmla="*/ 101633 w 6366232"/>
                  <a:gd name="connsiteY7" fmla="*/ 0 h 935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66232" h="935498">
                    <a:moveTo>
                      <a:pt x="101633" y="0"/>
                    </a:moveTo>
                    <a:lnTo>
                      <a:pt x="5819695" y="21096"/>
                    </a:lnTo>
                    <a:lnTo>
                      <a:pt x="5819695" y="21097"/>
                    </a:lnTo>
                    <a:lnTo>
                      <a:pt x="6366232" y="457056"/>
                    </a:lnTo>
                    <a:lnTo>
                      <a:pt x="5819695" y="935498"/>
                    </a:lnTo>
                    <a:lnTo>
                      <a:pt x="5819695" y="935496"/>
                    </a:lnTo>
                    <a:lnTo>
                      <a:pt x="154185" y="935496"/>
                    </a:lnTo>
                    <a:cubicBezTo>
                      <a:pt x="38572" y="715081"/>
                      <a:pt x="-98063" y="568506"/>
                      <a:pt x="101633" y="0"/>
                    </a:cubicBezTo>
                    <a:close/>
                  </a:path>
                </a:pathLst>
              </a:custGeom>
              <a:solidFill>
                <a:srgbClr val="33CC3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</a:rPr>
                  <a:t>LUYỆN TẬP VÀ VẬN DỤNG</a:t>
                </a:r>
                <a:endParaRPr lang="en-BZ" sz="2400" b="1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" name="Hình ảnh 25">
              <a:extLst>
                <a:ext uri="{FF2B5EF4-FFF2-40B4-BE49-F238E27FC236}">
                  <a16:creationId xmlns:a16="http://schemas.microsoft.com/office/drawing/2014/main" id="{97346B12-CDAD-47DC-B2E7-E20F8DF1493B}"/>
                </a:ext>
              </a:extLst>
            </p:cNvPr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40028" y="3723602"/>
              <a:ext cx="694807" cy="709177"/>
            </a:xfrm>
            <a:prstGeom prst="rect">
              <a:avLst/>
            </a:prstGeom>
            <a:solidFill>
              <a:srgbClr val="7030A0"/>
            </a:solidFill>
          </p:spPr>
        </p:pic>
      </p:grpSp>
    </p:spTree>
    <p:extLst>
      <p:ext uri="{BB962C8B-B14F-4D97-AF65-F5344CB8AC3E}">
        <p14:creationId xmlns:p14="http://schemas.microsoft.com/office/powerpoint/2010/main" val="393653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0B3C8FD-43C6-8E0F-D503-EAE4072FB3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7888403"/>
              </p:ext>
            </p:extLst>
          </p:nvPr>
        </p:nvGraphicFramePr>
        <p:xfrm>
          <a:off x="541337" y="271462"/>
          <a:ext cx="10888663" cy="6472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Document" r:id="rId3" imgW="5774222" imgH="5143134" progId="Word.Document.12">
                  <p:embed/>
                </p:oleObj>
              </mc:Choice>
              <mc:Fallback>
                <p:oleObj name="Document" r:id="rId3" imgW="5774222" imgH="514313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1337" y="271462"/>
                        <a:ext cx="10888663" cy="6472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2379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86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9385384"/>
              </p:ext>
            </p:extLst>
          </p:nvPr>
        </p:nvGraphicFramePr>
        <p:xfrm>
          <a:off x="2759075" y="3111501"/>
          <a:ext cx="6781800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CorelDRAW" r:id="rId4" imgW="4620578" imgH="1146334" progId="CorelDRAW.Graphic.11">
                  <p:embed/>
                </p:oleObj>
              </mc:Choice>
              <mc:Fallback>
                <p:oleObj name="CorelDRAW" r:id="rId4" imgW="4620578" imgH="1146334" progId="CorelDRAW.Graphic.11">
                  <p:embed/>
                  <p:pic>
                    <p:nvPicPr>
                      <p:cNvPr id="1648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9075" y="3111501"/>
                        <a:ext cx="6781800" cy="114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86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2875170"/>
              </p:ext>
            </p:extLst>
          </p:nvPr>
        </p:nvGraphicFramePr>
        <p:xfrm>
          <a:off x="2786063" y="3111501"/>
          <a:ext cx="6526212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CorelDRAW" r:id="rId6" imgW="4620578" imgH="1146334" progId="CorelDRAW.Graphic.11">
                  <p:embed/>
                </p:oleObj>
              </mc:Choice>
              <mc:Fallback>
                <p:oleObj name="CorelDRAW" r:id="rId6" imgW="4620578" imgH="1146334" progId="CorelDRAW.Graphic.11">
                  <p:embed/>
                  <p:pic>
                    <p:nvPicPr>
                      <p:cNvPr id="16486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63" y="3111501"/>
                        <a:ext cx="6526212" cy="114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70" name="Rectangle 6"/>
          <p:cNvSpPr>
            <a:spLocks noRot="1" noChangeArrowheads="1"/>
          </p:cNvSpPr>
          <p:nvPr/>
        </p:nvSpPr>
        <p:spPr bwMode="auto">
          <a:xfrm>
            <a:off x="0" y="76200"/>
            <a:ext cx="120904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Khắc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phục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tác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dụng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có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hại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của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sự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nở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vì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nhiệt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  <a:b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Wingdings" pitchFamily="2" charset="2"/>
              </a:rPr>
              <a:t>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Đề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phòng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sự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nở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vì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nhiệt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: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Khi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trời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nóng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chiều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dài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của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cầu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tăng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sym typeface="Euclid Symbol" pitchFamily="18" charset="2"/>
              </a:rPr>
              <a:t>lên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sym typeface="Euclid Symbol" pitchFamily="18" charset="2"/>
            </a:endParaRPr>
          </a:p>
        </p:txBody>
      </p:sp>
      <p:graphicFrame>
        <p:nvGraphicFramePr>
          <p:cNvPr id="16487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6507416"/>
              </p:ext>
            </p:extLst>
          </p:nvPr>
        </p:nvGraphicFramePr>
        <p:xfrm>
          <a:off x="2273300" y="4167188"/>
          <a:ext cx="8458200" cy="232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CorelDRAW" r:id="rId7" imgW="8888040" imgH="2440080" progId="CorelDRAW.Graphic.11">
                  <p:embed/>
                </p:oleObj>
              </mc:Choice>
              <mc:Fallback>
                <p:oleObj name="CorelDRAW" r:id="rId7" imgW="8888040" imgH="2440080" progId="CorelDRAW.Graphic.11">
                  <p:embed/>
                  <p:pic>
                    <p:nvPicPr>
                      <p:cNvPr id="16487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4167188"/>
                        <a:ext cx="8458200" cy="232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72" name="Rectangle 8"/>
          <p:cNvSpPr>
            <a:spLocks noChangeArrowheads="1"/>
          </p:cNvSpPr>
          <p:nvPr/>
        </p:nvSpPr>
        <p:spPr bwMode="auto">
          <a:xfrm>
            <a:off x="8382000" y="6019800"/>
            <a:ext cx="4191000" cy="1143000"/>
          </a:xfrm>
          <a:prstGeom prst="rect">
            <a:avLst/>
          </a:prstGeom>
          <a:gradFill rotWithShape="1">
            <a:gsLst>
              <a:gs pos="0">
                <a:schemeClr val="bg2">
                  <a:alpha val="0"/>
                </a:schemeClr>
              </a:gs>
              <a:gs pos="50000">
                <a:schemeClr val="tx1">
                  <a:alpha val="39999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873" name="Rectangle 9" descr="Horizontal brick"/>
          <p:cNvSpPr>
            <a:spLocks noChangeArrowheads="1"/>
          </p:cNvSpPr>
          <p:nvPr/>
        </p:nvSpPr>
        <p:spPr bwMode="auto">
          <a:xfrm>
            <a:off x="3035300" y="4749800"/>
            <a:ext cx="990600" cy="1828800"/>
          </a:xfrm>
          <a:prstGeom prst="rect">
            <a:avLst/>
          </a:prstGeom>
          <a:pattFill prst="horzBrick">
            <a:fgClr>
              <a:srgbClr val="FF0000"/>
            </a:fgClr>
            <a:bgClr>
              <a:srgbClr val="FF6699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874" name="Rectangle 10" descr="Horizontal brick"/>
          <p:cNvSpPr>
            <a:spLocks noChangeArrowheads="1"/>
          </p:cNvSpPr>
          <p:nvPr/>
        </p:nvSpPr>
        <p:spPr bwMode="auto">
          <a:xfrm>
            <a:off x="8121650" y="4749800"/>
            <a:ext cx="990600" cy="1828800"/>
          </a:xfrm>
          <a:prstGeom prst="rect">
            <a:avLst/>
          </a:prstGeom>
          <a:pattFill prst="horzBrick">
            <a:fgClr>
              <a:srgbClr val="FF0000"/>
            </a:fgClr>
            <a:bgClr>
              <a:srgbClr val="FF6699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875" name="Rectangle 11" descr="Brown marble"/>
          <p:cNvSpPr>
            <a:spLocks noChangeArrowheads="1"/>
          </p:cNvSpPr>
          <p:nvPr/>
        </p:nvSpPr>
        <p:spPr bwMode="auto">
          <a:xfrm>
            <a:off x="9064626" y="4111625"/>
            <a:ext cx="1666875" cy="2438400"/>
          </a:xfrm>
          <a:prstGeom prst="rect">
            <a:avLst/>
          </a:prstGeom>
          <a:blipFill dpi="0" rotWithShape="1">
            <a:blip r:embed="rId9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876" name="Rectangle 12" descr="Brown marble"/>
          <p:cNvSpPr>
            <a:spLocks noChangeArrowheads="1"/>
          </p:cNvSpPr>
          <p:nvPr/>
        </p:nvSpPr>
        <p:spPr bwMode="auto">
          <a:xfrm>
            <a:off x="1377951" y="4111625"/>
            <a:ext cx="1666875" cy="2438400"/>
          </a:xfrm>
          <a:prstGeom prst="rect">
            <a:avLst/>
          </a:prstGeom>
          <a:blipFill dpi="0" rotWithShape="1">
            <a:blip r:embed="rId9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878" name="Text Box 14"/>
          <p:cNvSpPr txBox="1">
            <a:spLocks noChangeArrowheads="1"/>
          </p:cNvSpPr>
          <p:nvPr/>
        </p:nvSpPr>
        <p:spPr bwMode="auto">
          <a:xfrm>
            <a:off x="158750" y="2259023"/>
            <a:ext cx="117729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hangingPunct="0"/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Đầu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cầu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sắt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phải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đặt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trên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các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gối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đỡ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xê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dịch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được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trên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các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con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lăn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099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92084 -1.1111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1648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4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1648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1648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48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164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4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164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4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72" grpId="0" animBg="1"/>
      <p:bldP spid="16487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28600"/>
            <a:ext cx="8763000" cy="838200"/>
          </a:xfrm>
        </p:spPr>
        <p:txBody>
          <a:bodyPr>
            <a:noAutofit/>
          </a:bodyPr>
          <a:lstStyle/>
          <a:p>
            <a:pPr algn="just"/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endParaRPr lang="en-US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6915" name="Picture 3" descr="Su no vi nhiet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5200" y="1066800"/>
            <a:ext cx="9817100" cy="550117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7975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5070"/>
            <a:ext cx="12192000" cy="1706562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 ĐẦU CÁC THANH RAY PHẢI CÓ KHE HỞ</a:t>
            </a:r>
          </a:p>
        </p:txBody>
      </p:sp>
      <p:pic>
        <p:nvPicPr>
          <p:cNvPr id="188420" name="Picture 4" descr="Su no vi nhi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95400"/>
            <a:ext cx="39243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8421" name="Picture 5" descr="Vat%20Ly%206%20SGK%20hinh%20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371601"/>
            <a:ext cx="4648200" cy="347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8422" name="Text Box 6"/>
          <p:cNvSpPr txBox="1">
            <a:spLocks noChangeArrowheads="1"/>
          </p:cNvSpPr>
          <p:nvPr/>
        </p:nvSpPr>
        <p:spPr bwMode="auto">
          <a:xfrm>
            <a:off x="1905000" y="5562601"/>
            <a:ext cx="8763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3600" dirty="0" err="1">
                <a:latin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tăng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đường</a:t>
            </a:r>
            <a:r>
              <a:rPr lang="en-US" sz="3600" dirty="0">
                <a:latin typeface="Times New Roman" pitchFamily="18" charset="0"/>
              </a:rPr>
              <a:t> ray </a:t>
            </a:r>
            <a:r>
              <a:rPr lang="en-US" sz="3600" dirty="0" err="1">
                <a:latin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uốn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cong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gây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nguy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hiểm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tàu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đi</a:t>
            </a:r>
            <a:r>
              <a:rPr lang="en-US" sz="3600" dirty="0">
                <a:latin typeface="Times New Roman" pitchFamily="18" charset="0"/>
              </a:rPr>
              <a:t> qua.</a:t>
            </a:r>
          </a:p>
        </p:txBody>
      </p:sp>
    </p:spTree>
    <p:extLst>
      <p:ext uri="{BB962C8B-B14F-4D97-AF65-F5344CB8AC3E}">
        <p14:creationId xmlns:p14="http://schemas.microsoft.com/office/powerpoint/2010/main" val="120409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8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84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8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88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2065000" cy="1781464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 ỐNG KIM LOẠI DẪN HƠI NÓNG HOẶC NƯỚC NÓNG PHẢI CÓ ĐOẠN UỐN CONG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5227638"/>
            <a:ext cx="8229600" cy="147796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gãy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3060" name="Picture 4" descr="Vat%20Ly%206%20SGK%20hinh%20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0" y="1807874"/>
            <a:ext cx="5105400" cy="311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73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Rot="1" noChangeArrowheads="1"/>
          </p:cNvSpPr>
          <p:nvPr/>
        </p:nvSpPr>
        <p:spPr bwMode="auto">
          <a:xfrm>
            <a:off x="1981200" y="274638"/>
            <a:ext cx="8229600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</a:pPr>
            <a:endParaRPr lang="en-US" sz="4400" b="1">
              <a:solidFill>
                <a:schemeClr val="tx2"/>
              </a:solidFill>
            </a:endParaRPr>
          </a:p>
        </p:txBody>
      </p:sp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0" y="609600"/>
            <a:ext cx="12192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"/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kép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rơle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3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3048000" y="0"/>
            <a:ext cx="69544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4000" b="1" dirty="0">
                <a:solidFill>
                  <a:srgbClr val="FF3300"/>
                </a:solidFill>
                <a:latin typeface="Times New Roman" pitchFamily="18" charset="0"/>
              </a:rPr>
              <a:t>LỢI DỤNG SỰ NỞ VÌ NHIỆT</a:t>
            </a:r>
          </a:p>
        </p:txBody>
      </p:sp>
      <p:pic>
        <p:nvPicPr>
          <p:cNvPr id="115717" name="Picture 5" descr="Mot so ung dung cua su no vi nhi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0" y="2070100"/>
            <a:ext cx="88392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41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63" name="Group 3"/>
          <p:cNvGrpSpPr>
            <a:grpSpLocks/>
          </p:cNvGrpSpPr>
          <p:nvPr/>
        </p:nvGrpSpPr>
        <p:grpSpPr bwMode="auto">
          <a:xfrm rot="21036505" flipV="1">
            <a:off x="-1035118" y="-480380"/>
            <a:ext cx="8964613" cy="5718175"/>
            <a:chOff x="1488" y="1920"/>
            <a:chExt cx="2880" cy="2880"/>
          </a:xfrm>
        </p:grpSpPr>
        <p:sp>
          <p:nvSpPr>
            <p:cNvPr id="117764" name="AutoShape 4"/>
            <p:cNvSpPr>
              <a:spLocks noChangeArrowheads="1"/>
            </p:cNvSpPr>
            <p:nvPr/>
          </p:nvSpPr>
          <p:spPr bwMode="auto">
            <a:xfrm>
              <a:off x="1488" y="1920"/>
              <a:ext cx="2880" cy="2880"/>
            </a:xfrm>
            <a:custGeom>
              <a:avLst/>
              <a:gdLst>
                <a:gd name="G0" fmla="+- 9813 0 0"/>
                <a:gd name="G1" fmla="+- -9042247 0 0"/>
                <a:gd name="G2" fmla="+- 0 0 -9042247"/>
                <a:gd name="T0" fmla="*/ 0 256 1"/>
                <a:gd name="T1" fmla="*/ 180 256 1"/>
                <a:gd name="G3" fmla="+- -9042247 T0 T1"/>
                <a:gd name="T2" fmla="*/ 0 256 1"/>
                <a:gd name="T3" fmla="*/ 90 256 1"/>
                <a:gd name="G4" fmla="+- -9042247 T2 T3"/>
                <a:gd name="G5" fmla="*/ G4 2 1"/>
                <a:gd name="T4" fmla="*/ 90 256 1"/>
                <a:gd name="T5" fmla="*/ 0 256 1"/>
                <a:gd name="G6" fmla="+- -9042247 T4 T5"/>
                <a:gd name="G7" fmla="*/ G6 2 1"/>
                <a:gd name="G8" fmla="abs -9042247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9813"/>
                <a:gd name="G18" fmla="*/ 9813 1 2"/>
                <a:gd name="G19" fmla="+- G18 5400 0"/>
                <a:gd name="G20" fmla="cos G19 -9042247"/>
                <a:gd name="G21" fmla="sin G19 -9042247"/>
                <a:gd name="G22" fmla="+- G20 10800 0"/>
                <a:gd name="G23" fmla="+- G21 10800 0"/>
                <a:gd name="G24" fmla="+- 10800 0 G20"/>
                <a:gd name="G25" fmla="+- 9813 10800 0"/>
                <a:gd name="G26" fmla="?: G9 G17 G25"/>
                <a:gd name="G27" fmla="?: G9 0 21600"/>
                <a:gd name="G28" fmla="cos 10800 -9042247"/>
                <a:gd name="G29" fmla="sin 10800 -9042247"/>
                <a:gd name="G30" fmla="sin 9813 -9042247"/>
                <a:gd name="G31" fmla="+- G28 10800 0"/>
                <a:gd name="G32" fmla="+- G29 10800 0"/>
                <a:gd name="G33" fmla="+- G30 10800 0"/>
                <a:gd name="G34" fmla="?: G4 0 G31"/>
                <a:gd name="G35" fmla="?: -9042247 G34 0"/>
                <a:gd name="G36" fmla="?: G6 G35 G31"/>
                <a:gd name="G37" fmla="+- 21600 0 G36"/>
                <a:gd name="G38" fmla="?: G4 0 G33"/>
                <a:gd name="G39" fmla="?: -9042247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3143 w 21600"/>
                <a:gd name="T15" fmla="*/ 3899 h 21600"/>
                <a:gd name="T16" fmla="*/ 10800 w 21600"/>
                <a:gd name="T17" fmla="*/ 987 h 21600"/>
                <a:gd name="T18" fmla="*/ 18457 w 21600"/>
                <a:gd name="T19" fmla="*/ 3899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3510" y="4230"/>
                  </a:moveTo>
                  <a:cubicBezTo>
                    <a:pt x="5371" y="2165"/>
                    <a:pt x="8020" y="986"/>
                    <a:pt x="10800" y="987"/>
                  </a:cubicBezTo>
                  <a:cubicBezTo>
                    <a:pt x="13579" y="987"/>
                    <a:pt x="16228" y="2165"/>
                    <a:pt x="18089" y="4230"/>
                  </a:cubicBezTo>
                  <a:lnTo>
                    <a:pt x="18822" y="3569"/>
                  </a:lnTo>
                  <a:cubicBezTo>
                    <a:pt x="16774" y="1297"/>
                    <a:pt x="13859" y="-1"/>
                    <a:pt x="10799" y="0"/>
                  </a:cubicBezTo>
                  <a:cubicBezTo>
                    <a:pt x="7740" y="0"/>
                    <a:pt x="4825" y="1297"/>
                    <a:pt x="2777" y="3569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765" name="AutoShape 5"/>
            <p:cNvSpPr>
              <a:spLocks noChangeArrowheads="1"/>
            </p:cNvSpPr>
            <p:nvPr/>
          </p:nvSpPr>
          <p:spPr bwMode="auto">
            <a:xfrm>
              <a:off x="1616" y="2048"/>
              <a:ext cx="2624" cy="2624"/>
            </a:xfrm>
            <a:custGeom>
              <a:avLst/>
              <a:gdLst>
                <a:gd name="G0" fmla="+- 9813 0 0"/>
                <a:gd name="G1" fmla="+- -9042247 0 0"/>
                <a:gd name="G2" fmla="+- 0 0 -9042247"/>
                <a:gd name="T0" fmla="*/ 0 256 1"/>
                <a:gd name="T1" fmla="*/ 180 256 1"/>
                <a:gd name="G3" fmla="+- -9042247 T0 T1"/>
                <a:gd name="T2" fmla="*/ 0 256 1"/>
                <a:gd name="T3" fmla="*/ 90 256 1"/>
                <a:gd name="G4" fmla="+- -9042247 T2 T3"/>
                <a:gd name="G5" fmla="*/ G4 2 1"/>
                <a:gd name="T4" fmla="*/ 90 256 1"/>
                <a:gd name="T5" fmla="*/ 0 256 1"/>
                <a:gd name="G6" fmla="+- -9042247 T4 T5"/>
                <a:gd name="G7" fmla="*/ G6 2 1"/>
                <a:gd name="G8" fmla="abs -9042247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9813"/>
                <a:gd name="G18" fmla="*/ 9813 1 2"/>
                <a:gd name="G19" fmla="+- G18 5400 0"/>
                <a:gd name="G20" fmla="cos G19 -9042247"/>
                <a:gd name="G21" fmla="sin G19 -9042247"/>
                <a:gd name="G22" fmla="+- G20 10800 0"/>
                <a:gd name="G23" fmla="+- G21 10800 0"/>
                <a:gd name="G24" fmla="+- 10800 0 G20"/>
                <a:gd name="G25" fmla="+- 9813 10800 0"/>
                <a:gd name="G26" fmla="?: G9 G17 G25"/>
                <a:gd name="G27" fmla="?: G9 0 21600"/>
                <a:gd name="G28" fmla="cos 10800 -9042247"/>
                <a:gd name="G29" fmla="sin 10800 -9042247"/>
                <a:gd name="G30" fmla="sin 9813 -9042247"/>
                <a:gd name="G31" fmla="+- G28 10800 0"/>
                <a:gd name="G32" fmla="+- G29 10800 0"/>
                <a:gd name="G33" fmla="+- G30 10800 0"/>
                <a:gd name="G34" fmla="?: G4 0 G31"/>
                <a:gd name="G35" fmla="?: -9042247 G34 0"/>
                <a:gd name="G36" fmla="?: G6 G35 G31"/>
                <a:gd name="G37" fmla="+- 21600 0 G36"/>
                <a:gd name="G38" fmla="?: G4 0 G33"/>
                <a:gd name="G39" fmla="?: -9042247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3143 w 21600"/>
                <a:gd name="T15" fmla="*/ 3899 h 21600"/>
                <a:gd name="T16" fmla="*/ 10800 w 21600"/>
                <a:gd name="T17" fmla="*/ 987 h 21600"/>
                <a:gd name="T18" fmla="*/ 18457 w 21600"/>
                <a:gd name="T19" fmla="*/ 3899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3510" y="4230"/>
                  </a:moveTo>
                  <a:cubicBezTo>
                    <a:pt x="5371" y="2165"/>
                    <a:pt x="8020" y="986"/>
                    <a:pt x="10800" y="987"/>
                  </a:cubicBezTo>
                  <a:cubicBezTo>
                    <a:pt x="13579" y="987"/>
                    <a:pt x="16228" y="2165"/>
                    <a:pt x="18089" y="4230"/>
                  </a:cubicBezTo>
                  <a:lnTo>
                    <a:pt x="18822" y="3569"/>
                  </a:lnTo>
                  <a:cubicBezTo>
                    <a:pt x="16774" y="1297"/>
                    <a:pt x="13859" y="-1"/>
                    <a:pt x="10799" y="0"/>
                  </a:cubicBezTo>
                  <a:cubicBezTo>
                    <a:pt x="7740" y="0"/>
                    <a:pt x="4825" y="1297"/>
                    <a:pt x="2777" y="3569"/>
                  </a:cubicBez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7766" name="Group 6"/>
          <p:cNvGrpSpPr>
            <a:grpSpLocks/>
          </p:cNvGrpSpPr>
          <p:nvPr/>
        </p:nvGrpSpPr>
        <p:grpSpPr bwMode="auto">
          <a:xfrm>
            <a:off x="2462213" y="5026026"/>
            <a:ext cx="4648200" cy="485775"/>
            <a:chOff x="864" y="2880"/>
            <a:chExt cx="3132" cy="288"/>
          </a:xfrm>
        </p:grpSpPr>
        <p:sp>
          <p:nvSpPr>
            <p:cNvPr id="117767" name="Rectangle 7"/>
            <p:cNvSpPr>
              <a:spLocks noChangeArrowheads="1"/>
            </p:cNvSpPr>
            <p:nvPr/>
          </p:nvSpPr>
          <p:spPr bwMode="auto">
            <a:xfrm>
              <a:off x="864" y="2880"/>
              <a:ext cx="3132" cy="14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768" name="Rectangle 8"/>
            <p:cNvSpPr>
              <a:spLocks noChangeArrowheads="1"/>
            </p:cNvSpPr>
            <p:nvPr/>
          </p:nvSpPr>
          <p:spPr bwMode="auto">
            <a:xfrm>
              <a:off x="864" y="3024"/>
              <a:ext cx="3132" cy="14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7769" name="Rectangle 9" descr="Granite"/>
          <p:cNvSpPr>
            <a:spLocks noChangeArrowheads="1"/>
          </p:cNvSpPr>
          <p:nvPr/>
        </p:nvSpPr>
        <p:spPr bwMode="auto">
          <a:xfrm>
            <a:off x="6383339" y="5503864"/>
            <a:ext cx="3514725" cy="427037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70" name="Rectangle 10" descr="Cork"/>
          <p:cNvSpPr>
            <a:spLocks noChangeArrowheads="1"/>
          </p:cNvSpPr>
          <p:nvPr/>
        </p:nvSpPr>
        <p:spPr bwMode="auto">
          <a:xfrm>
            <a:off x="1562100" y="4187825"/>
            <a:ext cx="2247900" cy="21336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71" name="Rectangle 11" descr="Cork"/>
          <p:cNvSpPr>
            <a:spLocks noChangeArrowheads="1"/>
          </p:cNvSpPr>
          <p:nvPr/>
        </p:nvSpPr>
        <p:spPr bwMode="auto">
          <a:xfrm>
            <a:off x="9067800" y="4187825"/>
            <a:ext cx="1562100" cy="21336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72" name="Rectangle 12"/>
          <p:cNvSpPr>
            <a:spLocks noChangeArrowheads="1"/>
          </p:cNvSpPr>
          <p:nvPr/>
        </p:nvSpPr>
        <p:spPr bwMode="auto">
          <a:xfrm>
            <a:off x="127000" y="0"/>
            <a:ext cx="118745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</a:pP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36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kép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thép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Ở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kép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do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kép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uốn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kép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50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8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79056"/>
              </p:ext>
            </p:extLst>
          </p:nvPr>
        </p:nvGraphicFramePr>
        <p:xfrm>
          <a:off x="3223419" y="2934493"/>
          <a:ext cx="5745162" cy="2513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CorelDRAW" r:id="rId4" imgW="3916918" imgH="1712357" progId="CorelDRAW.Graphic.11">
                  <p:embed/>
                </p:oleObj>
              </mc:Choice>
              <mc:Fallback>
                <p:oleObj name="CorelDRAW" r:id="rId4" imgW="3916918" imgH="1712357" progId="CorelDRAW.Graphic.11">
                  <p:embed/>
                  <p:pic>
                    <p:nvPicPr>
                      <p:cNvPr id="11981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3419" y="2934493"/>
                        <a:ext cx="5745162" cy="2513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811" name="Oval 3"/>
          <p:cNvSpPr>
            <a:spLocks noChangeArrowheads="1"/>
          </p:cNvSpPr>
          <p:nvPr/>
        </p:nvSpPr>
        <p:spPr bwMode="auto">
          <a:xfrm>
            <a:off x="8067675" y="3419475"/>
            <a:ext cx="590550" cy="59055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FF66">
                  <a:alpha val="85001"/>
                </a:srgb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en-US" sz="4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119812" name="Oval 4"/>
          <p:cNvSpPr>
            <a:spLocks noChangeArrowheads="1"/>
          </p:cNvSpPr>
          <p:nvPr/>
        </p:nvSpPr>
        <p:spPr bwMode="auto">
          <a:xfrm>
            <a:off x="8210550" y="3562350"/>
            <a:ext cx="304800" cy="3048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en-US" sz="4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119813" name="Rectangle 5"/>
          <p:cNvSpPr>
            <a:spLocks noRot="1" noChangeArrowheads="1"/>
          </p:cNvSpPr>
          <p:nvPr/>
        </p:nvSpPr>
        <p:spPr bwMode="auto">
          <a:xfrm>
            <a:off x="-203200" y="369095"/>
            <a:ext cx="12090400" cy="185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</a:pP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Băng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kép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dùng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làm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rơle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đóng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ngắt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mạch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</a:rPr>
              <a:t>điện</a:t>
            </a:r>
            <a:endParaRPr lang="en-US" sz="4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graphicFrame>
        <p:nvGraphicFramePr>
          <p:cNvPr id="119814" name="Object 6"/>
          <p:cNvGraphicFramePr>
            <a:graphicFrameLocks noChangeAspect="1"/>
          </p:cNvGraphicFramePr>
          <p:nvPr/>
        </p:nvGraphicFramePr>
        <p:xfrm>
          <a:off x="7085014" y="4191000"/>
          <a:ext cx="1068387" cy="10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CorelDRAW" r:id="rId6" imgW="589121" imgH="41434" progId="CorelDRAW.Graphic.11">
                  <p:embed/>
                </p:oleObj>
              </mc:Choice>
              <mc:Fallback>
                <p:oleObj name="CorelDRAW" r:id="rId6" imgW="589121" imgH="41434" progId="CorelDRAW.Graphic.11">
                  <p:embed/>
                  <p:pic>
                    <p:nvPicPr>
                      <p:cNvPr id="1198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5014" y="4191000"/>
                        <a:ext cx="1068387" cy="10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15" name="Object 7"/>
          <p:cNvGraphicFramePr>
            <a:graphicFrameLocks noChangeAspect="1"/>
          </p:cNvGraphicFramePr>
          <p:nvPr/>
        </p:nvGraphicFramePr>
        <p:xfrm>
          <a:off x="7085013" y="4191000"/>
          <a:ext cx="1066800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CorelDRAW" r:id="rId8" imgW="589359" imgH="121444" progId="CorelDRAW.Graphic.11">
                  <p:embed/>
                </p:oleObj>
              </mc:Choice>
              <mc:Fallback>
                <p:oleObj name="CorelDRAW" r:id="rId8" imgW="589359" imgH="121444" progId="CorelDRAW.Graphic.11">
                  <p:embed/>
                  <p:pic>
                    <p:nvPicPr>
                      <p:cNvPr id="1198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5013" y="4191000"/>
                        <a:ext cx="1066800" cy="30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816" name="Rectangle 8"/>
          <p:cNvSpPr>
            <a:spLocks noChangeArrowheads="1"/>
          </p:cNvSpPr>
          <p:nvPr/>
        </p:nvSpPr>
        <p:spPr bwMode="auto">
          <a:xfrm>
            <a:off x="8915400" y="4114800"/>
            <a:ext cx="1752600" cy="762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9817" name="Oval 9"/>
          <p:cNvSpPr>
            <a:spLocks noChangeArrowheads="1"/>
          </p:cNvSpPr>
          <p:nvPr/>
        </p:nvSpPr>
        <p:spPr bwMode="auto">
          <a:xfrm>
            <a:off x="8204200" y="3562350"/>
            <a:ext cx="304800" cy="3048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en-US" sz="4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99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200"/>
                                        <p:tgtEl>
                                          <p:spTgt spid="1198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"/>
                                        <p:tgtEl>
                                          <p:spTgt spid="119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1" grpId="0" animBg="1"/>
      <p:bldP spid="119812" grpId="0" animBg="1"/>
      <p:bldP spid="1198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04" name="Group 4"/>
          <p:cNvGrpSpPr>
            <a:grpSpLocks/>
          </p:cNvGrpSpPr>
          <p:nvPr/>
        </p:nvGrpSpPr>
        <p:grpSpPr bwMode="auto">
          <a:xfrm>
            <a:off x="1752600" y="152401"/>
            <a:ext cx="8610600" cy="4421741"/>
            <a:chOff x="2790" y="1440"/>
            <a:chExt cx="2970" cy="2619"/>
          </a:xfrm>
        </p:grpSpPr>
        <p:pic>
          <p:nvPicPr>
            <p:cNvPr id="204805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0" y="1440"/>
              <a:ext cx="2970" cy="24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806" name="Text Box 6"/>
            <p:cNvSpPr txBox="1">
              <a:spLocks noChangeArrowheads="1"/>
            </p:cNvSpPr>
            <p:nvPr/>
          </p:nvSpPr>
          <p:spPr bwMode="auto">
            <a:xfrm>
              <a:off x="4368" y="3840"/>
              <a:ext cx="960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b="1"/>
                <a:t>Tháng 7</a:t>
              </a:r>
            </a:p>
          </p:txBody>
        </p:sp>
        <p:sp>
          <p:nvSpPr>
            <p:cNvPr id="204807" name="Text Box 7"/>
            <p:cNvSpPr txBox="1">
              <a:spLocks noChangeArrowheads="1"/>
            </p:cNvSpPr>
            <p:nvPr/>
          </p:nvSpPr>
          <p:spPr bwMode="auto">
            <a:xfrm>
              <a:off x="2976" y="3840"/>
              <a:ext cx="960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b="1"/>
                <a:t>Tháng 1</a:t>
              </a:r>
            </a:p>
          </p:txBody>
        </p:sp>
      </p:grpSp>
      <p:sp>
        <p:nvSpPr>
          <p:cNvPr id="204808" name="Text Box 8"/>
          <p:cNvSpPr txBox="1">
            <a:spLocks noChangeArrowheads="1"/>
          </p:cNvSpPr>
          <p:nvPr/>
        </p:nvSpPr>
        <p:spPr bwMode="auto">
          <a:xfrm>
            <a:off x="266700" y="4594401"/>
            <a:ext cx="11785600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buFontTx/>
              <a:buChar char="•"/>
            </a:pP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tháp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thép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thép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Tx/>
              <a:buChar char="•"/>
            </a:pP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thép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tháp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4809" name="Line 9"/>
          <p:cNvSpPr>
            <a:spLocks noChangeShapeType="1"/>
          </p:cNvSpPr>
          <p:nvPr/>
        </p:nvSpPr>
        <p:spPr bwMode="auto">
          <a:xfrm>
            <a:off x="3770605" y="512620"/>
            <a:ext cx="431399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2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204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8" grpId="0" animBg="1"/>
      <p:bldP spid="20480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0">
            <a:extLst>
              <a:ext uri="{FF2B5EF4-FFF2-40B4-BE49-F238E27FC236}">
                <a16:creationId xmlns:a16="http://schemas.microsoft.com/office/drawing/2014/main" id="{6F7FA603-FF6E-768A-3056-7AA13AAFC004}"/>
              </a:ext>
            </a:extLst>
          </p:cNvPr>
          <p:cNvGrpSpPr/>
          <p:nvPr/>
        </p:nvGrpSpPr>
        <p:grpSpPr>
          <a:xfrm>
            <a:off x="0" y="0"/>
            <a:ext cx="6979697" cy="1879179"/>
            <a:chOff x="5489437" y="1671145"/>
            <a:chExt cx="6979697" cy="1460794"/>
          </a:xfrm>
        </p:grpSpPr>
        <p:pic>
          <p:nvPicPr>
            <p:cNvPr id="3" name="Hình ảnh 9">
              <a:extLst>
                <a:ext uri="{FF2B5EF4-FFF2-40B4-BE49-F238E27FC236}">
                  <a16:creationId xmlns:a16="http://schemas.microsoft.com/office/drawing/2014/main" id="{144311C0-8DF2-B173-8177-B7615CDCA3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7138"/>
            <a:stretch/>
          </p:blipFill>
          <p:spPr>
            <a:xfrm>
              <a:off x="5555671" y="1786758"/>
              <a:ext cx="6913463" cy="1345181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</p:pic>
        <p:sp>
          <p:nvSpPr>
            <p:cNvPr id="4" name="Hình tự do: Hình 7">
              <a:extLst>
                <a:ext uri="{FF2B5EF4-FFF2-40B4-BE49-F238E27FC236}">
                  <a16:creationId xmlns:a16="http://schemas.microsoft.com/office/drawing/2014/main" id="{57BF4558-3AC0-BE1B-408C-1517310C98FB}"/>
                </a:ext>
              </a:extLst>
            </p:cNvPr>
            <p:cNvSpPr/>
            <p:nvPr/>
          </p:nvSpPr>
          <p:spPr>
            <a:xfrm>
              <a:off x="5489437" y="1671145"/>
              <a:ext cx="6366232" cy="932137"/>
            </a:xfrm>
            <a:custGeom>
              <a:avLst/>
              <a:gdLst>
                <a:gd name="connsiteX0" fmla="*/ 0 w 6212047"/>
                <a:gd name="connsiteY0" fmla="*/ 0 h 914402"/>
                <a:gd name="connsiteX1" fmla="*/ 5665510 w 6212047"/>
                <a:gd name="connsiteY1" fmla="*/ 0 h 914402"/>
                <a:gd name="connsiteX2" fmla="*/ 5665510 w 6212047"/>
                <a:gd name="connsiteY2" fmla="*/ 1 h 914402"/>
                <a:gd name="connsiteX3" fmla="*/ 6212047 w 6212047"/>
                <a:gd name="connsiteY3" fmla="*/ 435960 h 914402"/>
                <a:gd name="connsiteX4" fmla="*/ 5665510 w 6212047"/>
                <a:gd name="connsiteY4" fmla="*/ 914402 h 914402"/>
                <a:gd name="connsiteX5" fmla="*/ 5665510 w 6212047"/>
                <a:gd name="connsiteY5" fmla="*/ 914400 h 914402"/>
                <a:gd name="connsiteX6" fmla="*/ 0 w 6212047"/>
                <a:gd name="connsiteY6" fmla="*/ 914400 h 914402"/>
                <a:gd name="connsiteX0" fmla="*/ 0 w 6327661"/>
                <a:gd name="connsiteY0" fmla="*/ 0 h 924950"/>
                <a:gd name="connsiteX1" fmla="*/ 5781124 w 6327661"/>
                <a:gd name="connsiteY1" fmla="*/ 10548 h 924950"/>
                <a:gd name="connsiteX2" fmla="*/ 5781124 w 6327661"/>
                <a:gd name="connsiteY2" fmla="*/ 10549 h 924950"/>
                <a:gd name="connsiteX3" fmla="*/ 6327661 w 6327661"/>
                <a:gd name="connsiteY3" fmla="*/ 446508 h 924950"/>
                <a:gd name="connsiteX4" fmla="*/ 5781124 w 6327661"/>
                <a:gd name="connsiteY4" fmla="*/ 924950 h 924950"/>
                <a:gd name="connsiteX5" fmla="*/ 5781124 w 6327661"/>
                <a:gd name="connsiteY5" fmla="*/ 924948 h 924950"/>
                <a:gd name="connsiteX6" fmla="*/ 115614 w 6327661"/>
                <a:gd name="connsiteY6" fmla="*/ 924948 h 924950"/>
                <a:gd name="connsiteX7" fmla="*/ 0 w 6327661"/>
                <a:gd name="connsiteY7" fmla="*/ 0 h 924950"/>
                <a:gd name="connsiteX0" fmla="*/ 66266 w 6393927"/>
                <a:gd name="connsiteY0" fmla="*/ 0 h 924950"/>
                <a:gd name="connsiteX1" fmla="*/ 5847390 w 6393927"/>
                <a:gd name="connsiteY1" fmla="*/ 10548 h 924950"/>
                <a:gd name="connsiteX2" fmla="*/ 5847390 w 6393927"/>
                <a:gd name="connsiteY2" fmla="*/ 10549 h 924950"/>
                <a:gd name="connsiteX3" fmla="*/ 6393927 w 6393927"/>
                <a:gd name="connsiteY3" fmla="*/ 446508 h 924950"/>
                <a:gd name="connsiteX4" fmla="*/ 5847390 w 6393927"/>
                <a:gd name="connsiteY4" fmla="*/ 924950 h 924950"/>
                <a:gd name="connsiteX5" fmla="*/ 5847390 w 6393927"/>
                <a:gd name="connsiteY5" fmla="*/ 924948 h 924950"/>
                <a:gd name="connsiteX6" fmla="*/ 181880 w 6393927"/>
                <a:gd name="connsiteY6" fmla="*/ 924948 h 924950"/>
                <a:gd name="connsiteX7" fmla="*/ 66266 w 6393927"/>
                <a:gd name="connsiteY7" fmla="*/ 0 h 924950"/>
                <a:gd name="connsiteX0" fmla="*/ 79119 w 6406780"/>
                <a:gd name="connsiteY0" fmla="*/ 0 h 924950"/>
                <a:gd name="connsiteX1" fmla="*/ 5860243 w 6406780"/>
                <a:gd name="connsiteY1" fmla="*/ 10548 h 924950"/>
                <a:gd name="connsiteX2" fmla="*/ 5860243 w 6406780"/>
                <a:gd name="connsiteY2" fmla="*/ 10549 h 924950"/>
                <a:gd name="connsiteX3" fmla="*/ 6406780 w 6406780"/>
                <a:gd name="connsiteY3" fmla="*/ 446508 h 924950"/>
                <a:gd name="connsiteX4" fmla="*/ 5860243 w 6406780"/>
                <a:gd name="connsiteY4" fmla="*/ 924950 h 924950"/>
                <a:gd name="connsiteX5" fmla="*/ 5860243 w 6406780"/>
                <a:gd name="connsiteY5" fmla="*/ 924948 h 924950"/>
                <a:gd name="connsiteX6" fmla="*/ 194733 w 6406780"/>
                <a:gd name="connsiteY6" fmla="*/ 924948 h 924950"/>
                <a:gd name="connsiteX7" fmla="*/ 79119 w 6406780"/>
                <a:gd name="connsiteY7" fmla="*/ 0 h 924950"/>
                <a:gd name="connsiteX0" fmla="*/ 121315 w 6448976"/>
                <a:gd name="connsiteY0" fmla="*/ 0 h 924950"/>
                <a:gd name="connsiteX1" fmla="*/ 5902439 w 6448976"/>
                <a:gd name="connsiteY1" fmla="*/ 10548 h 924950"/>
                <a:gd name="connsiteX2" fmla="*/ 5902439 w 6448976"/>
                <a:gd name="connsiteY2" fmla="*/ 10549 h 924950"/>
                <a:gd name="connsiteX3" fmla="*/ 6448976 w 6448976"/>
                <a:gd name="connsiteY3" fmla="*/ 446508 h 924950"/>
                <a:gd name="connsiteX4" fmla="*/ 5902439 w 6448976"/>
                <a:gd name="connsiteY4" fmla="*/ 924950 h 924950"/>
                <a:gd name="connsiteX5" fmla="*/ 5902439 w 6448976"/>
                <a:gd name="connsiteY5" fmla="*/ 924948 h 924950"/>
                <a:gd name="connsiteX6" fmla="*/ 236929 w 6448976"/>
                <a:gd name="connsiteY6" fmla="*/ 924948 h 924950"/>
                <a:gd name="connsiteX7" fmla="*/ 121315 w 6448976"/>
                <a:gd name="connsiteY7" fmla="*/ 0 h 924950"/>
                <a:gd name="connsiteX0" fmla="*/ 147504 w 6412103"/>
                <a:gd name="connsiteY0" fmla="*/ 0 h 935498"/>
                <a:gd name="connsiteX1" fmla="*/ 5865566 w 6412103"/>
                <a:gd name="connsiteY1" fmla="*/ 21096 h 935498"/>
                <a:gd name="connsiteX2" fmla="*/ 5865566 w 6412103"/>
                <a:gd name="connsiteY2" fmla="*/ 21097 h 935498"/>
                <a:gd name="connsiteX3" fmla="*/ 6412103 w 6412103"/>
                <a:gd name="connsiteY3" fmla="*/ 457056 h 935498"/>
                <a:gd name="connsiteX4" fmla="*/ 5865566 w 6412103"/>
                <a:gd name="connsiteY4" fmla="*/ 935498 h 935498"/>
                <a:gd name="connsiteX5" fmla="*/ 5865566 w 6412103"/>
                <a:gd name="connsiteY5" fmla="*/ 935496 h 935498"/>
                <a:gd name="connsiteX6" fmla="*/ 200056 w 6412103"/>
                <a:gd name="connsiteY6" fmla="*/ 935496 h 935498"/>
                <a:gd name="connsiteX7" fmla="*/ 147504 w 6412103"/>
                <a:gd name="connsiteY7" fmla="*/ 0 h 935498"/>
                <a:gd name="connsiteX0" fmla="*/ 101633 w 6366232"/>
                <a:gd name="connsiteY0" fmla="*/ 0 h 935498"/>
                <a:gd name="connsiteX1" fmla="*/ 5819695 w 6366232"/>
                <a:gd name="connsiteY1" fmla="*/ 21096 h 935498"/>
                <a:gd name="connsiteX2" fmla="*/ 5819695 w 6366232"/>
                <a:gd name="connsiteY2" fmla="*/ 21097 h 935498"/>
                <a:gd name="connsiteX3" fmla="*/ 6366232 w 6366232"/>
                <a:gd name="connsiteY3" fmla="*/ 457056 h 935498"/>
                <a:gd name="connsiteX4" fmla="*/ 5819695 w 6366232"/>
                <a:gd name="connsiteY4" fmla="*/ 935498 h 935498"/>
                <a:gd name="connsiteX5" fmla="*/ 5819695 w 6366232"/>
                <a:gd name="connsiteY5" fmla="*/ 935496 h 935498"/>
                <a:gd name="connsiteX6" fmla="*/ 154185 w 6366232"/>
                <a:gd name="connsiteY6" fmla="*/ 935496 h 935498"/>
                <a:gd name="connsiteX7" fmla="*/ 101633 w 6366232"/>
                <a:gd name="connsiteY7" fmla="*/ 0 h 93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66232" h="935498">
                  <a:moveTo>
                    <a:pt x="101633" y="0"/>
                  </a:moveTo>
                  <a:lnTo>
                    <a:pt x="5819695" y="21096"/>
                  </a:lnTo>
                  <a:lnTo>
                    <a:pt x="5819695" y="21097"/>
                  </a:lnTo>
                  <a:lnTo>
                    <a:pt x="6366232" y="457056"/>
                  </a:lnTo>
                  <a:lnTo>
                    <a:pt x="5819695" y="935498"/>
                  </a:lnTo>
                  <a:lnTo>
                    <a:pt x="5819695" y="935496"/>
                  </a:lnTo>
                  <a:lnTo>
                    <a:pt x="154185" y="935496"/>
                  </a:lnTo>
                  <a:cubicBezTo>
                    <a:pt x="38572" y="715081"/>
                    <a:pt x="-98063" y="568506"/>
                    <a:pt x="101633" y="0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79500" algn="just"/>
              <a:r>
                <a:rPr lang="en-US" sz="5400" b="1" dirty="0">
                  <a:solidFill>
                    <a:schemeClr val="tx1"/>
                  </a:solidFill>
                </a:rPr>
                <a:t>LUYỆN TẬP</a:t>
              </a:r>
              <a:endParaRPr lang="en-BZ" sz="54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DDF54D6-0701-43EC-1D59-C80FCECD2A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2120900"/>
            <a:ext cx="61722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66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10">
            <a:extLst>
              <a:ext uri="{FF2B5EF4-FFF2-40B4-BE49-F238E27FC236}">
                <a16:creationId xmlns:a16="http://schemas.microsoft.com/office/drawing/2014/main" id="{26D76A39-2171-9679-9E40-6171B7894EA0}"/>
              </a:ext>
            </a:extLst>
          </p:cNvPr>
          <p:cNvGrpSpPr/>
          <p:nvPr/>
        </p:nvGrpSpPr>
        <p:grpSpPr>
          <a:xfrm>
            <a:off x="0" y="0"/>
            <a:ext cx="6979697" cy="1879179"/>
            <a:chOff x="5489437" y="1671145"/>
            <a:chExt cx="6979697" cy="1460794"/>
          </a:xfrm>
        </p:grpSpPr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D97907DB-FAFD-34DB-D606-0BB00FBED3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7138"/>
            <a:stretch/>
          </p:blipFill>
          <p:spPr>
            <a:xfrm>
              <a:off x="5555671" y="1786758"/>
              <a:ext cx="6913463" cy="1345181"/>
            </a:xfrm>
            <a:prstGeom prst="rect">
              <a:avLst/>
            </a:prstGeom>
          </p:spPr>
        </p:pic>
        <p:sp>
          <p:nvSpPr>
            <p:cNvPr id="11" name="Hình tự do: Hình 7">
              <a:extLst>
                <a:ext uri="{FF2B5EF4-FFF2-40B4-BE49-F238E27FC236}">
                  <a16:creationId xmlns:a16="http://schemas.microsoft.com/office/drawing/2014/main" id="{27708298-43D2-5C04-C794-731E44769B9F}"/>
                </a:ext>
              </a:extLst>
            </p:cNvPr>
            <p:cNvSpPr/>
            <p:nvPr/>
          </p:nvSpPr>
          <p:spPr>
            <a:xfrm>
              <a:off x="5489437" y="1671145"/>
              <a:ext cx="6366232" cy="932137"/>
            </a:xfrm>
            <a:custGeom>
              <a:avLst/>
              <a:gdLst>
                <a:gd name="connsiteX0" fmla="*/ 0 w 6212047"/>
                <a:gd name="connsiteY0" fmla="*/ 0 h 914402"/>
                <a:gd name="connsiteX1" fmla="*/ 5665510 w 6212047"/>
                <a:gd name="connsiteY1" fmla="*/ 0 h 914402"/>
                <a:gd name="connsiteX2" fmla="*/ 5665510 w 6212047"/>
                <a:gd name="connsiteY2" fmla="*/ 1 h 914402"/>
                <a:gd name="connsiteX3" fmla="*/ 6212047 w 6212047"/>
                <a:gd name="connsiteY3" fmla="*/ 435960 h 914402"/>
                <a:gd name="connsiteX4" fmla="*/ 5665510 w 6212047"/>
                <a:gd name="connsiteY4" fmla="*/ 914402 h 914402"/>
                <a:gd name="connsiteX5" fmla="*/ 5665510 w 6212047"/>
                <a:gd name="connsiteY5" fmla="*/ 914400 h 914402"/>
                <a:gd name="connsiteX6" fmla="*/ 0 w 6212047"/>
                <a:gd name="connsiteY6" fmla="*/ 914400 h 914402"/>
                <a:gd name="connsiteX0" fmla="*/ 0 w 6327661"/>
                <a:gd name="connsiteY0" fmla="*/ 0 h 924950"/>
                <a:gd name="connsiteX1" fmla="*/ 5781124 w 6327661"/>
                <a:gd name="connsiteY1" fmla="*/ 10548 h 924950"/>
                <a:gd name="connsiteX2" fmla="*/ 5781124 w 6327661"/>
                <a:gd name="connsiteY2" fmla="*/ 10549 h 924950"/>
                <a:gd name="connsiteX3" fmla="*/ 6327661 w 6327661"/>
                <a:gd name="connsiteY3" fmla="*/ 446508 h 924950"/>
                <a:gd name="connsiteX4" fmla="*/ 5781124 w 6327661"/>
                <a:gd name="connsiteY4" fmla="*/ 924950 h 924950"/>
                <a:gd name="connsiteX5" fmla="*/ 5781124 w 6327661"/>
                <a:gd name="connsiteY5" fmla="*/ 924948 h 924950"/>
                <a:gd name="connsiteX6" fmla="*/ 115614 w 6327661"/>
                <a:gd name="connsiteY6" fmla="*/ 924948 h 924950"/>
                <a:gd name="connsiteX7" fmla="*/ 0 w 6327661"/>
                <a:gd name="connsiteY7" fmla="*/ 0 h 924950"/>
                <a:gd name="connsiteX0" fmla="*/ 66266 w 6393927"/>
                <a:gd name="connsiteY0" fmla="*/ 0 h 924950"/>
                <a:gd name="connsiteX1" fmla="*/ 5847390 w 6393927"/>
                <a:gd name="connsiteY1" fmla="*/ 10548 h 924950"/>
                <a:gd name="connsiteX2" fmla="*/ 5847390 w 6393927"/>
                <a:gd name="connsiteY2" fmla="*/ 10549 h 924950"/>
                <a:gd name="connsiteX3" fmla="*/ 6393927 w 6393927"/>
                <a:gd name="connsiteY3" fmla="*/ 446508 h 924950"/>
                <a:gd name="connsiteX4" fmla="*/ 5847390 w 6393927"/>
                <a:gd name="connsiteY4" fmla="*/ 924950 h 924950"/>
                <a:gd name="connsiteX5" fmla="*/ 5847390 w 6393927"/>
                <a:gd name="connsiteY5" fmla="*/ 924948 h 924950"/>
                <a:gd name="connsiteX6" fmla="*/ 181880 w 6393927"/>
                <a:gd name="connsiteY6" fmla="*/ 924948 h 924950"/>
                <a:gd name="connsiteX7" fmla="*/ 66266 w 6393927"/>
                <a:gd name="connsiteY7" fmla="*/ 0 h 924950"/>
                <a:gd name="connsiteX0" fmla="*/ 79119 w 6406780"/>
                <a:gd name="connsiteY0" fmla="*/ 0 h 924950"/>
                <a:gd name="connsiteX1" fmla="*/ 5860243 w 6406780"/>
                <a:gd name="connsiteY1" fmla="*/ 10548 h 924950"/>
                <a:gd name="connsiteX2" fmla="*/ 5860243 w 6406780"/>
                <a:gd name="connsiteY2" fmla="*/ 10549 h 924950"/>
                <a:gd name="connsiteX3" fmla="*/ 6406780 w 6406780"/>
                <a:gd name="connsiteY3" fmla="*/ 446508 h 924950"/>
                <a:gd name="connsiteX4" fmla="*/ 5860243 w 6406780"/>
                <a:gd name="connsiteY4" fmla="*/ 924950 h 924950"/>
                <a:gd name="connsiteX5" fmla="*/ 5860243 w 6406780"/>
                <a:gd name="connsiteY5" fmla="*/ 924948 h 924950"/>
                <a:gd name="connsiteX6" fmla="*/ 194733 w 6406780"/>
                <a:gd name="connsiteY6" fmla="*/ 924948 h 924950"/>
                <a:gd name="connsiteX7" fmla="*/ 79119 w 6406780"/>
                <a:gd name="connsiteY7" fmla="*/ 0 h 924950"/>
                <a:gd name="connsiteX0" fmla="*/ 121315 w 6448976"/>
                <a:gd name="connsiteY0" fmla="*/ 0 h 924950"/>
                <a:gd name="connsiteX1" fmla="*/ 5902439 w 6448976"/>
                <a:gd name="connsiteY1" fmla="*/ 10548 h 924950"/>
                <a:gd name="connsiteX2" fmla="*/ 5902439 w 6448976"/>
                <a:gd name="connsiteY2" fmla="*/ 10549 h 924950"/>
                <a:gd name="connsiteX3" fmla="*/ 6448976 w 6448976"/>
                <a:gd name="connsiteY3" fmla="*/ 446508 h 924950"/>
                <a:gd name="connsiteX4" fmla="*/ 5902439 w 6448976"/>
                <a:gd name="connsiteY4" fmla="*/ 924950 h 924950"/>
                <a:gd name="connsiteX5" fmla="*/ 5902439 w 6448976"/>
                <a:gd name="connsiteY5" fmla="*/ 924948 h 924950"/>
                <a:gd name="connsiteX6" fmla="*/ 236929 w 6448976"/>
                <a:gd name="connsiteY6" fmla="*/ 924948 h 924950"/>
                <a:gd name="connsiteX7" fmla="*/ 121315 w 6448976"/>
                <a:gd name="connsiteY7" fmla="*/ 0 h 924950"/>
                <a:gd name="connsiteX0" fmla="*/ 147504 w 6412103"/>
                <a:gd name="connsiteY0" fmla="*/ 0 h 935498"/>
                <a:gd name="connsiteX1" fmla="*/ 5865566 w 6412103"/>
                <a:gd name="connsiteY1" fmla="*/ 21096 h 935498"/>
                <a:gd name="connsiteX2" fmla="*/ 5865566 w 6412103"/>
                <a:gd name="connsiteY2" fmla="*/ 21097 h 935498"/>
                <a:gd name="connsiteX3" fmla="*/ 6412103 w 6412103"/>
                <a:gd name="connsiteY3" fmla="*/ 457056 h 935498"/>
                <a:gd name="connsiteX4" fmla="*/ 5865566 w 6412103"/>
                <a:gd name="connsiteY4" fmla="*/ 935498 h 935498"/>
                <a:gd name="connsiteX5" fmla="*/ 5865566 w 6412103"/>
                <a:gd name="connsiteY5" fmla="*/ 935496 h 935498"/>
                <a:gd name="connsiteX6" fmla="*/ 200056 w 6412103"/>
                <a:gd name="connsiteY6" fmla="*/ 935496 h 935498"/>
                <a:gd name="connsiteX7" fmla="*/ 147504 w 6412103"/>
                <a:gd name="connsiteY7" fmla="*/ 0 h 935498"/>
                <a:gd name="connsiteX0" fmla="*/ 101633 w 6366232"/>
                <a:gd name="connsiteY0" fmla="*/ 0 h 935498"/>
                <a:gd name="connsiteX1" fmla="*/ 5819695 w 6366232"/>
                <a:gd name="connsiteY1" fmla="*/ 21096 h 935498"/>
                <a:gd name="connsiteX2" fmla="*/ 5819695 w 6366232"/>
                <a:gd name="connsiteY2" fmla="*/ 21097 h 935498"/>
                <a:gd name="connsiteX3" fmla="*/ 6366232 w 6366232"/>
                <a:gd name="connsiteY3" fmla="*/ 457056 h 935498"/>
                <a:gd name="connsiteX4" fmla="*/ 5819695 w 6366232"/>
                <a:gd name="connsiteY4" fmla="*/ 935498 h 935498"/>
                <a:gd name="connsiteX5" fmla="*/ 5819695 w 6366232"/>
                <a:gd name="connsiteY5" fmla="*/ 935496 h 935498"/>
                <a:gd name="connsiteX6" fmla="*/ 154185 w 6366232"/>
                <a:gd name="connsiteY6" fmla="*/ 935496 h 935498"/>
                <a:gd name="connsiteX7" fmla="*/ 101633 w 6366232"/>
                <a:gd name="connsiteY7" fmla="*/ 0 h 93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66232" h="935498">
                  <a:moveTo>
                    <a:pt x="101633" y="0"/>
                  </a:moveTo>
                  <a:lnTo>
                    <a:pt x="5819695" y="21096"/>
                  </a:lnTo>
                  <a:lnTo>
                    <a:pt x="5819695" y="21097"/>
                  </a:lnTo>
                  <a:lnTo>
                    <a:pt x="6366232" y="457056"/>
                  </a:lnTo>
                  <a:lnTo>
                    <a:pt x="5819695" y="935498"/>
                  </a:lnTo>
                  <a:lnTo>
                    <a:pt x="5819695" y="935496"/>
                  </a:lnTo>
                  <a:lnTo>
                    <a:pt x="154185" y="935496"/>
                  </a:lnTo>
                  <a:cubicBezTo>
                    <a:pt x="38572" y="715081"/>
                    <a:pt x="-98063" y="568506"/>
                    <a:pt x="101633" y="0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79500" algn="just"/>
              <a:r>
                <a:rPr lang="en-US" sz="5400" b="1" dirty="0">
                  <a:solidFill>
                    <a:schemeClr val="tx1"/>
                  </a:solidFill>
                </a:rPr>
                <a:t>KHỞI ĐỘNG</a:t>
              </a:r>
              <a:endParaRPr lang="en-BZ" sz="54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4" name="Video- Chuyện lạ tháp Eiffel cao thêm 17 cm vào mùa hè-_Trim">
            <a:hlinkClick r:id="" action="ppaction://media"/>
            <a:extLst>
              <a:ext uri="{FF2B5EF4-FFF2-40B4-BE49-F238E27FC236}">
                <a16:creationId xmlns:a16="http://schemas.microsoft.com/office/drawing/2014/main" id="{A5976781-075E-7C5A-77F8-9DBD0B4E1A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32000" y="1560443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7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2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E15477-819C-BD2A-B36D-3F45BF552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970" y="215900"/>
            <a:ext cx="9067800" cy="6426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C5AB2F-0761-4C40-D7C5-35DF8D8F2623}"/>
              </a:ext>
            </a:extLst>
          </p:cNvPr>
          <p:cNvSpPr txBox="1"/>
          <p:nvPr/>
        </p:nvSpPr>
        <p:spPr>
          <a:xfrm>
            <a:off x="393700" y="215900"/>
            <a:ext cx="1361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Đáp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án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2050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0">
            <a:extLst>
              <a:ext uri="{FF2B5EF4-FFF2-40B4-BE49-F238E27FC236}">
                <a16:creationId xmlns:a16="http://schemas.microsoft.com/office/drawing/2014/main" id="{0F5C923F-D621-5F51-4C44-CA6483B691DB}"/>
              </a:ext>
            </a:extLst>
          </p:cNvPr>
          <p:cNvGrpSpPr/>
          <p:nvPr/>
        </p:nvGrpSpPr>
        <p:grpSpPr>
          <a:xfrm>
            <a:off x="0" y="0"/>
            <a:ext cx="6979697" cy="1879179"/>
            <a:chOff x="5489437" y="1671145"/>
            <a:chExt cx="6979697" cy="1460794"/>
          </a:xfrm>
        </p:grpSpPr>
        <p:pic>
          <p:nvPicPr>
            <p:cNvPr id="3" name="Hình ảnh 9">
              <a:extLst>
                <a:ext uri="{FF2B5EF4-FFF2-40B4-BE49-F238E27FC236}">
                  <a16:creationId xmlns:a16="http://schemas.microsoft.com/office/drawing/2014/main" id="{4B3402FF-871E-AE73-B74C-D5E061F1C9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7138"/>
            <a:stretch/>
          </p:blipFill>
          <p:spPr>
            <a:xfrm>
              <a:off x="5555671" y="1786758"/>
              <a:ext cx="6913463" cy="1345181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</p:pic>
        <p:sp>
          <p:nvSpPr>
            <p:cNvPr id="4" name="Hình tự do: Hình 7">
              <a:extLst>
                <a:ext uri="{FF2B5EF4-FFF2-40B4-BE49-F238E27FC236}">
                  <a16:creationId xmlns:a16="http://schemas.microsoft.com/office/drawing/2014/main" id="{7C55E10C-1EB6-9721-0A3F-7B1173ED5386}"/>
                </a:ext>
              </a:extLst>
            </p:cNvPr>
            <p:cNvSpPr/>
            <p:nvPr/>
          </p:nvSpPr>
          <p:spPr>
            <a:xfrm>
              <a:off x="5489437" y="1671145"/>
              <a:ext cx="6366232" cy="932137"/>
            </a:xfrm>
            <a:custGeom>
              <a:avLst/>
              <a:gdLst>
                <a:gd name="connsiteX0" fmla="*/ 0 w 6212047"/>
                <a:gd name="connsiteY0" fmla="*/ 0 h 914402"/>
                <a:gd name="connsiteX1" fmla="*/ 5665510 w 6212047"/>
                <a:gd name="connsiteY1" fmla="*/ 0 h 914402"/>
                <a:gd name="connsiteX2" fmla="*/ 5665510 w 6212047"/>
                <a:gd name="connsiteY2" fmla="*/ 1 h 914402"/>
                <a:gd name="connsiteX3" fmla="*/ 6212047 w 6212047"/>
                <a:gd name="connsiteY3" fmla="*/ 435960 h 914402"/>
                <a:gd name="connsiteX4" fmla="*/ 5665510 w 6212047"/>
                <a:gd name="connsiteY4" fmla="*/ 914402 h 914402"/>
                <a:gd name="connsiteX5" fmla="*/ 5665510 w 6212047"/>
                <a:gd name="connsiteY5" fmla="*/ 914400 h 914402"/>
                <a:gd name="connsiteX6" fmla="*/ 0 w 6212047"/>
                <a:gd name="connsiteY6" fmla="*/ 914400 h 914402"/>
                <a:gd name="connsiteX0" fmla="*/ 0 w 6327661"/>
                <a:gd name="connsiteY0" fmla="*/ 0 h 924950"/>
                <a:gd name="connsiteX1" fmla="*/ 5781124 w 6327661"/>
                <a:gd name="connsiteY1" fmla="*/ 10548 h 924950"/>
                <a:gd name="connsiteX2" fmla="*/ 5781124 w 6327661"/>
                <a:gd name="connsiteY2" fmla="*/ 10549 h 924950"/>
                <a:gd name="connsiteX3" fmla="*/ 6327661 w 6327661"/>
                <a:gd name="connsiteY3" fmla="*/ 446508 h 924950"/>
                <a:gd name="connsiteX4" fmla="*/ 5781124 w 6327661"/>
                <a:gd name="connsiteY4" fmla="*/ 924950 h 924950"/>
                <a:gd name="connsiteX5" fmla="*/ 5781124 w 6327661"/>
                <a:gd name="connsiteY5" fmla="*/ 924948 h 924950"/>
                <a:gd name="connsiteX6" fmla="*/ 115614 w 6327661"/>
                <a:gd name="connsiteY6" fmla="*/ 924948 h 924950"/>
                <a:gd name="connsiteX7" fmla="*/ 0 w 6327661"/>
                <a:gd name="connsiteY7" fmla="*/ 0 h 924950"/>
                <a:gd name="connsiteX0" fmla="*/ 66266 w 6393927"/>
                <a:gd name="connsiteY0" fmla="*/ 0 h 924950"/>
                <a:gd name="connsiteX1" fmla="*/ 5847390 w 6393927"/>
                <a:gd name="connsiteY1" fmla="*/ 10548 h 924950"/>
                <a:gd name="connsiteX2" fmla="*/ 5847390 w 6393927"/>
                <a:gd name="connsiteY2" fmla="*/ 10549 h 924950"/>
                <a:gd name="connsiteX3" fmla="*/ 6393927 w 6393927"/>
                <a:gd name="connsiteY3" fmla="*/ 446508 h 924950"/>
                <a:gd name="connsiteX4" fmla="*/ 5847390 w 6393927"/>
                <a:gd name="connsiteY4" fmla="*/ 924950 h 924950"/>
                <a:gd name="connsiteX5" fmla="*/ 5847390 w 6393927"/>
                <a:gd name="connsiteY5" fmla="*/ 924948 h 924950"/>
                <a:gd name="connsiteX6" fmla="*/ 181880 w 6393927"/>
                <a:gd name="connsiteY6" fmla="*/ 924948 h 924950"/>
                <a:gd name="connsiteX7" fmla="*/ 66266 w 6393927"/>
                <a:gd name="connsiteY7" fmla="*/ 0 h 924950"/>
                <a:gd name="connsiteX0" fmla="*/ 79119 w 6406780"/>
                <a:gd name="connsiteY0" fmla="*/ 0 h 924950"/>
                <a:gd name="connsiteX1" fmla="*/ 5860243 w 6406780"/>
                <a:gd name="connsiteY1" fmla="*/ 10548 h 924950"/>
                <a:gd name="connsiteX2" fmla="*/ 5860243 w 6406780"/>
                <a:gd name="connsiteY2" fmla="*/ 10549 h 924950"/>
                <a:gd name="connsiteX3" fmla="*/ 6406780 w 6406780"/>
                <a:gd name="connsiteY3" fmla="*/ 446508 h 924950"/>
                <a:gd name="connsiteX4" fmla="*/ 5860243 w 6406780"/>
                <a:gd name="connsiteY4" fmla="*/ 924950 h 924950"/>
                <a:gd name="connsiteX5" fmla="*/ 5860243 w 6406780"/>
                <a:gd name="connsiteY5" fmla="*/ 924948 h 924950"/>
                <a:gd name="connsiteX6" fmla="*/ 194733 w 6406780"/>
                <a:gd name="connsiteY6" fmla="*/ 924948 h 924950"/>
                <a:gd name="connsiteX7" fmla="*/ 79119 w 6406780"/>
                <a:gd name="connsiteY7" fmla="*/ 0 h 924950"/>
                <a:gd name="connsiteX0" fmla="*/ 121315 w 6448976"/>
                <a:gd name="connsiteY0" fmla="*/ 0 h 924950"/>
                <a:gd name="connsiteX1" fmla="*/ 5902439 w 6448976"/>
                <a:gd name="connsiteY1" fmla="*/ 10548 h 924950"/>
                <a:gd name="connsiteX2" fmla="*/ 5902439 w 6448976"/>
                <a:gd name="connsiteY2" fmla="*/ 10549 h 924950"/>
                <a:gd name="connsiteX3" fmla="*/ 6448976 w 6448976"/>
                <a:gd name="connsiteY3" fmla="*/ 446508 h 924950"/>
                <a:gd name="connsiteX4" fmla="*/ 5902439 w 6448976"/>
                <a:gd name="connsiteY4" fmla="*/ 924950 h 924950"/>
                <a:gd name="connsiteX5" fmla="*/ 5902439 w 6448976"/>
                <a:gd name="connsiteY5" fmla="*/ 924948 h 924950"/>
                <a:gd name="connsiteX6" fmla="*/ 236929 w 6448976"/>
                <a:gd name="connsiteY6" fmla="*/ 924948 h 924950"/>
                <a:gd name="connsiteX7" fmla="*/ 121315 w 6448976"/>
                <a:gd name="connsiteY7" fmla="*/ 0 h 924950"/>
                <a:gd name="connsiteX0" fmla="*/ 147504 w 6412103"/>
                <a:gd name="connsiteY0" fmla="*/ 0 h 935498"/>
                <a:gd name="connsiteX1" fmla="*/ 5865566 w 6412103"/>
                <a:gd name="connsiteY1" fmla="*/ 21096 h 935498"/>
                <a:gd name="connsiteX2" fmla="*/ 5865566 w 6412103"/>
                <a:gd name="connsiteY2" fmla="*/ 21097 h 935498"/>
                <a:gd name="connsiteX3" fmla="*/ 6412103 w 6412103"/>
                <a:gd name="connsiteY3" fmla="*/ 457056 h 935498"/>
                <a:gd name="connsiteX4" fmla="*/ 5865566 w 6412103"/>
                <a:gd name="connsiteY4" fmla="*/ 935498 h 935498"/>
                <a:gd name="connsiteX5" fmla="*/ 5865566 w 6412103"/>
                <a:gd name="connsiteY5" fmla="*/ 935496 h 935498"/>
                <a:gd name="connsiteX6" fmla="*/ 200056 w 6412103"/>
                <a:gd name="connsiteY6" fmla="*/ 935496 h 935498"/>
                <a:gd name="connsiteX7" fmla="*/ 147504 w 6412103"/>
                <a:gd name="connsiteY7" fmla="*/ 0 h 935498"/>
                <a:gd name="connsiteX0" fmla="*/ 101633 w 6366232"/>
                <a:gd name="connsiteY0" fmla="*/ 0 h 935498"/>
                <a:gd name="connsiteX1" fmla="*/ 5819695 w 6366232"/>
                <a:gd name="connsiteY1" fmla="*/ 21096 h 935498"/>
                <a:gd name="connsiteX2" fmla="*/ 5819695 w 6366232"/>
                <a:gd name="connsiteY2" fmla="*/ 21097 h 935498"/>
                <a:gd name="connsiteX3" fmla="*/ 6366232 w 6366232"/>
                <a:gd name="connsiteY3" fmla="*/ 457056 h 935498"/>
                <a:gd name="connsiteX4" fmla="*/ 5819695 w 6366232"/>
                <a:gd name="connsiteY4" fmla="*/ 935498 h 935498"/>
                <a:gd name="connsiteX5" fmla="*/ 5819695 w 6366232"/>
                <a:gd name="connsiteY5" fmla="*/ 935496 h 935498"/>
                <a:gd name="connsiteX6" fmla="*/ 154185 w 6366232"/>
                <a:gd name="connsiteY6" fmla="*/ 935496 h 935498"/>
                <a:gd name="connsiteX7" fmla="*/ 101633 w 6366232"/>
                <a:gd name="connsiteY7" fmla="*/ 0 h 93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66232" h="935498">
                  <a:moveTo>
                    <a:pt x="101633" y="0"/>
                  </a:moveTo>
                  <a:lnTo>
                    <a:pt x="5819695" y="21096"/>
                  </a:lnTo>
                  <a:lnTo>
                    <a:pt x="5819695" y="21097"/>
                  </a:lnTo>
                  <a:lnTo>
                    <a:pt x="6366232" y="457056"/>
                  </a:lnTo>
                  <a:lnTo>
                    <a:pt x="5819695" y="935498"/>
                  </a:lnTo>
                  <a:lnTo>
                    <a:pt x="5819695" y="935496"/>
                  </a:lnTo>
                  <a:lnTo>
                    <a:pt x="154185" y="935496"/>
                  </a:lnTo>
                  <a:cubicBezTo>
                    <a:pt x="38572" y="715081"/>
                    <a:pt x="-98063" y="568506"/>
                    <a:pt x="101633" y="0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79500" algn="just"/>
              <a:r>
                <a:rPr lang="en-US" sz="5400" b="1" dirty="0">
                  <a:solidFill>
                    <a:schemeClr val="tx1"/>
                  </a:solidFill>
                </a:rPr>
                <a:t>VẬN DỤNG</a:t>
              </a:r>
              <a:endParaRPr lang="en-BZ" sz="5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125DD82-7B68-E8CB-5341-EE38F0153FF9}"/>
              </a:ext>
            </a:extLst>
          </p:cNvPr>
          <p:cNvSpPr txBox="1"/>
          <p:nvPr/>
        </p:nvSpPr>
        <p:spPr>
          <a:xfrm>
            <a:off x="381000" y="1422004"/>
            <a:ext cx="11744766" cy="5331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HS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băng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kép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băng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kép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báo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cháy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băng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kép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băng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kép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ấm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đun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4: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băng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kép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nồi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5: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băng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kép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đèn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chớp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tắt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6: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băng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kép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nóng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lạnh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HS: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cấu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băng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kép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HS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giấy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A3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dán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góc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042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ightning Strike - Green Screen Animation">
            <a:hlinkClick r:id="" action="ppaction://media"/>
            <a:extLst>
              <a:ext uri="{FF2B5EF4-FFF2-40B4-BE49-F238E27FC236}">
                <a16:creationId xmlns:a16="http://schemas.microsoft.com/office/drawing/2014/main" id="{445829C4-A707-43CF-A153-CA0C32F06F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D2C17BDF-CB28-42B1-B3E8-7ACD3E8CAACB}"/>
              </a:ext>
            </a:extLst>
          </p:cNvPr>
          <p:cNvSpPr txBox="1"/>
          <p:nvPr/>
        </p:nvSpPr>
        <p:spPr>
          <a:xfrm>
            <a:off x="6024153" y="1735061"/>
            <a:ext cx="5689219" cy="2889115"/>
          </a:xfrm>
          <a:prstGeom prst="rect">
            <a:avLst/>
          </a:prstGeom>
        </p:spPr>
        <p:txBody>
          <a:bodyPr vert="horz" lIns="91431" tIns="45719" rIns="91431" bIns="45719" rtlCol="0" anchor="b">
            <a:noAutofit/>
          </a:bodyPr>
          <a:lstStyle/>
          <a:p>
            <a:pPr algn="ctr" defTabSz="914264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88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 NHANH </a:t>
            </a:r>
          </a:p>
          <a:p>
            <a:pPr algn="ctr" defTabSz="914264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88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NHƯ CHỚP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EAE996A8-C0FF-441E-838A-65FDCEC7B4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82" r="7877"/>
          <a:stretch/>
        </p:blipFill>
        <p:spPr>
          <a:xfrm>
            <a:off x="27" y="17"/>
            <a:ext cx="6024135" cy="6857991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9996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176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43015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id="{8F2EBFAD-18BB-4FAE-B325-E9A8EA8F09B8}"/>
              </a:ext>
            </a:extLst>
          </p:cNvPr>
          <p:cNvGrpSpPr/>
          <p:nvPr/>
        </p:nvGrpSpPr>
        <p:grpSpPr>
          <a:xfrm>
            <a:off x="1707175" y="-177697"/>
            <a:ext cx="8458200" cy="4833324"/>
            <a:chOff x="1695451" y="40964"/>
            <a:chExt cx="8458200" cy="4833324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id="{DC5931B3-0DD4-4150-8806-1608188D274B}"/>
                </a:ext>
              </a:extLst>
            </p:cNvPr>
            <p:cNvSpPr/>
            <p:nvPr/>
          </p:nvSpPr>
          <p:spPr>
            <a:xfrm>
              <a:off x="1695451" y="1531419"/>
              <a:ext cx="8458200" cy="3342869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endParaRPr lang="en-BZ" sz="1867">
                <a:solidFill>
                  <a:prstClr val="white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62662" y="40964"/>
              <a:ext cx="0" cy="17139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CBBA5AD0-B737-49F6-8DEB-7CFC619F67A6}"/>
              </a:ext>
            </a:extLst>
          </p:cNvPr>
          <p:cNvSpPr/>
          <p:nvPr/>
        </p:nvSpPr>
        <p:spPr>
          <a:xfrm>
            <a:off x="2774120" y="1803401"/>
            <a:ext cx="6280984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marL="30480" marR="30480" algn="just"/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xây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gối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lăn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7" name="Hình ảnh 36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id="{B811218D-6CC8-417A-AC42-DE5C900264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823" y="4604165"/>
            <a:ext cx="3640355" cy="2656089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0196728" y="5245894"/>
            <a:ext cx="1385672" cy="1231107"/>
            <a:chOff x="7647546" y="3934420"/>
            <a:chExt cx="1039254" cy="923330"/>
          </a:xfrm>
        </p:grpSpPr>
        <p:sp>
          <p:nvSpPr>
            <p:cNvPr id="39" name="Flowchart: Connector 38"/>
            <p:cNvSpPr/>
            <p:nvPr/>
          </p:nvSpPr>
          <p:spPr>
            <a:xfrm>
              <a:off x="7647546" y="3945043"/>
              <a:ext cx="10392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  <p:sp>
          <p:nvSpPr>
            <p:cNvPr id="41" name="Flowchart: Connector 40"/>
            <p:cNvSpPr/>
            <p:nvPr/>
          </p:nvSpPr>
          <p:spPr>
            <a:xfrm>
              <a:off x="7772400" y="4095750"/>
              <a:ext cx="762000" cy="609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922476" y="3934420"/>
              <a:ext cx="535724" cy="923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1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2579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fade/>
        <p:sndAc>
          <p:stSnd>
            <p:snd r:embed="rId7" name="cashreg.wav"/>
          </p:stSnd>
        </p:sndAc>
      </p:transition>
    </mc:Choice>
    <mc:Fallback xmlns="">
      <p:transition advClick="0" advTm="0"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9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100000">
                <p:cTn id="1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176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43015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id="{8F2EBFAD-18BB-4FAE-B325-E9A8EA8F09B8}"/>
              </a:ext>
            </a:extLst>
          </p:cNvPr>
          <p:cNvGrpSpPr/>
          <p:nvPr/>
        </p:nvGrpSpPr>
        <p:grpSpPr>
          <a:xfrm>
            <a:off x="1707175" y="-177697"/>
            <a:ext cx="8458200" cy="4833324"/>
            <a:chOff x="1695451" y="40964"/>
            <a:chExt cx="8458200" cy="4833324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id="{DC5931B3-0DD4-4150-8806-1608188D274B}"/>
                </a:ext>
              </a:extLst>
            </p:cNvPr>
            <p:cNvSpPr/>
            <p:nvPr/>
          </p:nvSpPr>
          <p:spPr>
            <a:xfrm>
              <a:off x="1695451" y="1531419"/>
              <a:ext cx="8458200" cy="3342869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endParaRPr lang="en-BZ" sz="1867">
                <a:solidFill>
                  <a:prstClr val="white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62662" y="40964"/>
              <a:ext cx="0" cy="17139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CBBA5AD0-B737-49F6-8DEB-7CFC619F67A6}"/>
              </a:ext>
            </a:extLst>
          </p:cNvPr>
          <p:cNvSpPr/>
          <p:nvPr/>
        </p:nvSpPr>
        <p:spPr>
          <a:xfrm>
            <a:off x="2774120" y="1803401"/>
            <a:ext cx="6280984" cy="212365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 defTabSz="457167">
              <a:defRPr/>
            </a:pP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nút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thủy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lọ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thủy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kẹt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nút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BZ" sz="8800" b="1" dirty="0">
              <a:solidFill>
                <a:prstClr val="black"/>
              </a:solidFill>
            </a:endParaRPr>
          </a:p>
        </p:txBody>
      </p:sp>
      <p:pic>
        <p:nvPicPr>
          <p:cNvPr id="37" name="Hình ảnh 36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id="{B811218D-6CC8-417A-AC42-DE5C900264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823" y="4604165"/>
            <a:ext cx="3640355" cy="2656089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0196728" y="5245894"/>
            <a:ext cx="1385672" cy="1231107"/>
            <a:chOff x="7647546" y="3934420"/>
            <a:chExt cx="1039254" cy="923330"/>
          </a:xfrm>
        </p:grpSpPr>
        <p:sp>
          <p:nvSpPr>
            <p:cNvPr id="39" name="Flowchart: Connector 38"/>
            <p:cNvSpPr/>
            <p:nvPr/>
          </p:nvSpPr>
          <p:spPr>
            <a:xfrm>
              <a:off x="7647546" y="3945043"/>
              <a:ext cx="10392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1" name="Flowchart: Connector 40"/>
            <p:cNvSpPr/>
            <p:nvPr/>
          </p:nvSpPr>
          <p:spPr>
            <a:xfrm>
              <a:off x="7772400" y="4095750"/>
              <a:ext cx="762000" cy="609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922476" y="3934420"/>
              <a:ext cx="535724" cy="923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2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3859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fade/>
        <p:sndAc>
          <p:stSnd>
            <p:snd r:embed="rId7" name="cashreg.wav"/>
          </p:stSnd>
        </p:sndAc>
      </p:transition>
    </mc:Choice>
    <mc:Fallback xmlns="">
      <p:transition advClick="0" advTm="0"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9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251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id="{8F2EBFAD-18BB-4FAE-B325-E9A8EA8F09B8}"/>
              </a:ext>
            </a:extLst>
          </p:cNvPr>
          <p:cNvGrpSpPr/>
          <p:nvPr/>
        </p:nvGrpSpPr>
        <p:grpSpPr>
          <a:xfrm>
            <a:off x="1695451" y="11094"/>
            <a:ext cx="8458200" cy="4241796"/>
            <a:chOff x="1695451" y="40964"/>
            <a:chExt cx="8458200" cy="4833323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id="{DC5931B3-0DD4-4150-8806-1608188D274B}"/>
                </a:ext>
              </a:extLst>
            </p:cNvPr>
            <p:cNvSpPr/>
            <p:nvPr/>
          </p:nvSpPr>
          <p:spPr>
            <a:xfrm>
              <a:off x="1695451" y="1981232"/>
              <a:ext cx="8458200" cy="2893055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endParaRPr lang="en-BZ" sz="1867">
                <a:solidFill>
                  <a:prstClr val="white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29323" y="40964"/>
              <a:ext cx="0" cy="22737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37" name="Hình ảnh 36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id="{03619153-8622-47C3-B23B-2FCE27C5750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884" y="4579619"/>
            <a:ext cx="2945333" cy="26180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40000" y="2554349"/>
            <a:ext cx="7315200" cy="954105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defTabSz="914332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móp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phồng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trở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altLang="en-US" sz="48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0196728" y="5245894"/>
            <a:ext cx="1385672" cy="1231107"/>
            <a:chOff x="7647546" y="3934420"/>
            <a:chExt cx="1039254" cy="923330"/>
          </a:xfrm>
        </p:grpSpPr>
        <p:sp>
          <p:nvSpPr>
            <p:cNvPr id="39" name="Flowchart: Connector 38"/>
            <p:cNvSpPr/>
            <p:nvPr/>
          </p:nvSpPr>
          <p:spPr>
            <a:xfrm>
              <a:off x="7647546" y="3945043"/>
              <a:ext cx="10392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1" name="Flowchart: Connector 40"/>
            <p:cNvSpPr/>
            <p:nvPr/>
          </p:nvSpPr>
          <p:spPr>
            <a:xfrm>
              <a:off x="7772400" y="4095750"/>
              <a:ext cx="762000" cy="609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922476" y="3934420"/>
              <a:ext cx="535724" cy="923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3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4035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fade/>
        <p:sndAc>
          <p:stSnd>
            <p:snd r:embed="rId7" name="cashreg.wav"/>
          </p:stSnd>
        </p:sndAc>
      </p:transition>
    </mc:Choice>
    <mc:Fallback xmlns="">
      <p:transition advClick="0" advTm="0"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194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id="{8F2EBFAD-18BB-4FAE-B325-E9A8EA8F09B8}"/>
              </a:ext>
            </a:extLst>
          </p:cNvPr>
          <p:cNvGrpSpPr/>
          <p:nvPr/>
        </p:nvGrpSpPr>
        <p:grpSpPr>
          <a:xfrm>
            <a:off x="1695451" y="40967"/>
            <a:ext cx="8458200" cy="4833324"/>
            <a:chOff x="1695451" y="40964"/>
            <a:chExt cx="8458200" cy="4833324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id="{DC5931B3-0DD4-4150-8806-1608188D274B}"/>
                </a:ext>
              </a:extLst>
            </p:cNvPr>
            <p:cNvSpPr/>
            <p:nvPr/>
          </p:nvSpPr>
          <p:spPr>
            <a:xfrm>
              <a:off x="1695451" y="1531419"/>
              <a:ext cx="8458200" cy="3342869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endParaRPr lang="en-BZ" sz="1867">
                <a:solidFill>
                  <a:prstClr val="white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62662" y="40964"/>
              <a:ext cx="0" cy="17139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CBBA5AD0-B737-49F6-8DEB-7CFC619F67A6}"/>
              </a:ext>
            </a:extLst>
          </p:cNvPr>
          <p:cNvSpPr/>
          <p:nvPr/>
        </p:nvSpPr>
        <p:spPr>
          <a:xfrm>
            <a:off x="2774120" y="2006601"/>
            <a:ext cx="6280984" cy="175432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 defTabSz="457167">
              <a:defRPr/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Hộp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quẹt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ga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đầy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ga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quẹt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đem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phơi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nổ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BZ" sz="8000" b="1" dirty="0">
              <a:solidFill>
                <a:prstClr val="black"/>
              </a:solidFill>
            </a:endParaRPr>
          </a:p>
        </p:txBody>
      </p:sp>
      <p:pic>
        <p:nvPicPr>
          <p:cNvPr id="38" name="Hình ảnh 37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id="{2BC85DF2-9DC7-4F33-986C-6C5DA5F8E9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201" y="4639146"/>
            <a:ext cx="3090863" cy="274743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196728" y="5260060"/>
            <a:ext cx="1385672" cy="1231106"/>
            <a:chOff x="7647546" y="3945043"/>
            <a:chExt cx="1039254" cy="923329"/>
          </a:xfrm>
        </p:grpSpPr>
        <p:sp>
          <p:nvSpPr>
            <p:cNvPr id="4" name="Flowchart: Connector 3"/>
            <p:cNvSpPr/>
            <p:nvPr/>
          </p:nvSpPr>
          <p:spPr>
            <a:xfrm>
              <a:off x="7647546" y="3945043"/>
              <a:ext cx="10392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lowchart: Connector 5"/>
            <p:cNvSpPr/>
            <p:nvPr/>
          </p:nvSpPr>
          <p:spPr>
            <a:xfrm>
              <a:off x="7772400" y="4095750"/>
              <a:ext cx="762000" cy="609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861210" y="3945043"/>
              <a:ext cx="535724" cy="923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4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902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  <p:sndAc>
          <p:stSnd>
            <p:snd r:embed="rId7" name="cashreg.wav"/>
          </p:stSnd>
        </p:sndAc>
      </p:transition>
    </mc:Choice>
    <mc:Fallback xmlns="">
      <p:transition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293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id="{8F2EBFAD-18BB-4FAE-B325-E9A8EA8F09B8}"/>
              </a:ext>
            </a:extLst>
          </p:cNvPr>
          <p:cNvGrpSpPr/>
          <p:nvPr/>
        </p:nvGrpSpPr>
        <p:grpSpPr>
          <a:xfrm>
            <a:off x="1695451" y="40967"/>
            <a:ext cx="8458200" cy="4833324"/>
            <a:chOff x="1695451" y="40964"/>
            <a:chExt cx="8458200" cy="4833324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id="{DC5931B3-0DD4-4150-8806-1608188D274B}"/>
                </a:ext>
              </a:extLst>
            </p:cNvPr>
            <p:cNvSpPr/>
            <p:nvPr/>
          </p:nvSpPr>
          <p:spPr>
            <a:xfrm>
              <a:off x="1695451" y="1531419"/>
              <a:ext cx="8458200" cy="3342869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endParaRPr lang="en-BZ" sz="1867">
                <a:solidFill>
                  <a:prstClr val="white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62662" y="40964"/>
              <a:ext cx="0" cy="17139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CBBA5AD0-B737-49F6-8DEB-7CFC619F67A6}"/>
              </a:ext>
            </a:extLst>
          </p:cNvPr>
          <p:cNvSpPr/>
          <p:nvPr/>
        </p:nvSpPr>
        <p:spPr>
          <a:xfrm>
            <a:off x="2863016" y="2108201"/>
            <a:ext cx="6280984" cy="215924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marL="30480" marR="30480"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Bánh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đạp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bơm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căng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ngoài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nắng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nổ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pic>
        <p:nvPicPr>
          <p:cNvPr id="38" name="Hình ảnh 37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id="{033F8191-1BC5-42D2-968C-5D79ADA0C5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001" y="4706833"/>
            <a:ext cx="3025100" cy="2688979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10196728" y="5245894"/>
            <a:ext cx="1385672" cy="1231107"/>
            <a:chOff x="7647546" y="3934420"/>
            <a:chExt cx="1039254" cy="923330"/>
          </a:xfrm>
        </p:grpSpPr>
        <p:sp>
          <p:nvSpPr>
            <p:cNvPr id="37" name="Flowchart: Connector 36"/>
            <p:cNvSpPr/>
            <p:nvPr/>
          </p:nvSpPr>
          <p:spPr>
            <a:xfrm>
              <a:off x="7647546" y="3945043"/>
              <a:ext cx="10392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9" name="Flowchart: Connector 38"/>
            <p:cNvSpPr/>
            <p:nvPr/>
          </p:nvSpPr>
          <p:spPr>
            <a:xfrm>
              <a:off x="7772400" y="4095750"/>
              <a:ext cx="762000" cy="609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922476" y="3934420"/>
              <a:ext cx="535724" cy="923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5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4242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fade/>
        <p:sndAc>
          <p:stSnd>
            <p:snd r:embed="rId7" name="cashreg.wav"/>
          </p:stSnd>
        </p:sndAc>
      </p:transition>
    </mc:Choice>
    <mc:Fallback xmlns="">
      <p:transition advClick="0" advTm="0"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8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194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id="{8F2EBFAD-18BB-4FAE-B325-E9A8EA8F09B8}"/>
              </a:ext>
            </a:extLst>
          </p:cNvPr>
          <p:cNvGrpSpPr/>
          <p:nvPr/>
        </p:nvGrpSpPr>
        <p:grpSpPr>
          <a:xfrm>
            <a:off x="1695451" y="40967"/>
            <a:ext cx="8458200" cy="4833324"/>
            <a:chOff x="1695451" y="40964"/>
            <a:chExt cx="8458200" cy="4833324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id="{DC5931B3-0DD4-4150-8806-1608188D274B}"/>
                </a:ext>
              </a:extLst>
            </p:cNvPr>
            <p:cNvSpPr/>
            <p:nvPr/>
          </p:nvSpPr>
          <p:spPr>
            <a:xfrm>
              <a:off x="1695451" y="1531419"/>
              <a:ext cx="8458200" cy="3342869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endParaRPr lang="en-BZ" sz="1867">
                <a:solidFill>
                  <a:prstClr val="white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62662" y="40964"/>
              <a:ext cx="0" cy="17139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CBBA5AD0-B737-49F6-8DEB-7CFC619F67A6}"/>
              </a:ext>
            </a:extLst>
          </p:cNvPr>
          <p:cNvSpPr/>
          <p:nvPr/>
        </p:nvSpPr>
        <p:spPr>
          <a:xfrm>
            <a:off x="2540000" y="2006600"/>
            <a:ext cx="6776280" cy="175721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marL="30480" marR="30480"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iền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chỗ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trống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khối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sông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.............., ………….., …………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bay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mây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38" name="Hình ảnh 37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id="{2BC85DF2-9DC7-4F33-986C-6C5DA5F8E9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1" y="4642713"/>
            <a:ext cx="3090863" cy="2747433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10196728" y="5245894"/>
            <a:ext cx="1385672" cy="1231107"/>
            <a:chOff x="7647546" y="3934420"/>
            <a:chExt cx="1039254" cy="923330"/>
          </a:xfrm>
        </p:grpSpPr>
        <p:sp>
          <p:nvSpPr>
            <p:cNvPr id="37" name="Flowchart: Connector 36"/>
            <p:cNvSpPr/>
            <p:nvPr/>
          </p:nvSpPr>
          <p:spPr>
            <a:xfrm>
              <a:off x="7647546" y="3945043"/>
              <a:ext cx="10392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9" name="Flowchart: Connector 38"/>
            <p:cNvSpPr/>
            <p:nvPr/>
          </p:nvSpPr>
          <p:spPr>
            <a:xfrm>
              <a:off x="7772400" y="4095750"/>
              <a:ext cx="762000" cy="609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922476" y="3934420"/>
              <a:ext cx="535724" cy="923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6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61893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  <p:sndAc>
          <p:stSnd>
            <p:snd r:embed="rId7" name="cashreg.wav"/>
          </p:stSnd>
        </p:sndAc>
      </p:transition>
    </mc:Choice>
    <mc:Fallback xmlns="">
      <p:transition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194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id="{8F2EBFAD-18BB-4FAE-B325-E9A8EA8F09B8}"/>
              </a:ext>
            </a:extLst>
          </p:cNvPr>
          <p:cNvGrpSpPr/>
          <p:nvPr/>
        </p:nvGrpSpPr>
        <p:grpSpPr>
          <a:xfrm>
            <a:off x="1695451" y="40967"/>
            <a:ext cx="8458200" cy="4833324"/>
            <a:chOff x="1695451" y="40964"/>
            <a:chExt cx="8458200" cy="4833324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id="{DC5931B3-0DD4-4150-8806-1608188D274B}"/>
                </a:ext>
              </a:extLst>
            </p:cNvPr>
            <p:cNvSpPr/>
            <p:nvPr/>
          </p:nvSpPr>
          <p:spPr>
            <a:xfrm>
              <a:off x="1695451" y="1531419"/>
              <a:ext cx="8458200" cy="3342869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endParaRPr lang="en-BZ" sz="1867">
                <a:solidFill>
                  <a:prstClr val="white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62662" y="40964"/>
              <a:ext cx="0" cy="17139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CBBA5AD0-B737-49F6-8DEB-7CFC619F67A6}"/>
              </a:ext>
            </a:extLst>
          </p:cNvPr>
          <p:cNvSpPr/>
          <p:nvPr/>
        </p:nvSpPr>
        <p:spPr>
          <a:xfrm>
            <a:off x="2774120" y="2153249"/>
            <a:ext cx="6280984" cy="212365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 defTabSz="457167">
              <a:defRPr/>
            </a:pP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chỗ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ray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sắt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khe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hở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BZ" sz="9600" b="1" dirty="0">
              <a:solidFill>
                <a:prstClr val="black"/>
              </a:solidFill>
            </a:endParaRPr>
          </a:p>
        </p:txBody>
      </p:sp>
      <p:pic>
        <p:nvPicPr>
          <p:cNvPr id="38" name="Hình ảnh 37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id="{2BC85DF2-9DC7-4F33-986C-6C5DA5F8E9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165" y="4642714"/>
            <a:ext cx="3090863" cy="2747433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10196728" y="5245894"/>
            <a:ext cx="1385672" cy="1231107"/>
            <a:chOff x="7647546" y="3934420"/>
            <a:chExt cx="1039254" cy="923330"/>
          </a:xfrm>
        </p:grpSpPr>
        <p:sp>
          <p:nvSpPr>
            <p:cNvPr id="37" name="Flowchart: Connector 36"/>
            <p:cNvSpPr/>
            <p:nvPr/>
          </p:nvSpPr>
          <p:spPr>
            <a:xfrm>
              <a:off x="7647546" y="3945043"/>
              <a:ext cx="10392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9" name="Flowchart: Connector 38"/>
            <p:cNvSpPr/>
            <p:nvPr/>
          </p:nvSpPr>
          <p:spPr>
            <a:xfrm>
              <a:off x="7772400" y="4095750"/>
              <a:ext cx="762000" cy="609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922476" y="3934420"/>
              <a:ext cx="535724" cy="923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7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2031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  <p:sndAc>
          <p:stSnd>
            <p:snd r:embed="rId7" name="cashreg.wav"/>
          </p:stSnd>
        </p:sndAc>
      </p:transition>
    </mc:Choice>
    <mc:Fallback xmlns="">
      <p:transition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- Chuyện lạ tháp Eiffel cao thêm 17 cm vào mùa hè-_trả lời">
            <a:hlinkClick r:id="" action="ppaction://media"/>
            <a:extLst>
              <a:ext uri="{FF2B5EF4-FFF2-40B4-BE49-F238E27FC236}">
                <a16:creationId xmlns:a16="http://schemas.microsoft.com/office/drawing/2014/main" id="{C5454F04-2782-9858-8641-42F5B276C1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194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id="{8F2EBFAD-18BB-4FAE-B325-E9A8EA8F09B8}"/>
              </a:ext>
            </a:extLst>
          </p:cNvPr>
          <p:cNvGrpSpPr/>
          <p:nvPr/>
        </p:nvGrpSpPr>
        <p:grpSpPr>
          <a:xfrm>
            <a:off x="1695451" y="40967"/>
            <a:ext cx="8261349" cy="4833324"/>
            <a:chOff x="1695451" y="40964"/>
            <a:chExt cx="8261350" cy="4833324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id="{DC5931B3-0DD4-4150-8806-1608188D274B}"/>
                </a:ext>
              </a:extLst>
            </p:cNvPr>
            <p:cNvSpPr/>
            <p:nvPr/>
          </p:nvSpPr>
          <p:spPr>
            <a:xfrm>
              <a:off x="1695451" y="1531419"/>
              <a:ext cx="8261350" cy="3342869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Có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một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băng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kép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được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làm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từ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2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kim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loại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là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đồng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và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sắt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(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đồng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nở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vì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nhiệt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nhiều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hơn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sắt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). Khi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nung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nóng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băng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kép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sẽ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như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thế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nào</a:t>
              </a:r>
              <a:r>
                <a:rPr lang="en-US" sz="3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?</a:t>
              </a:r>
              <a:endParaRPr lang="en-BZ" sz="7200" b="1" dirty="0">
                <a:solidFill>
                  <a:schemeClr val="tx1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62662" y="40964"/>
              <a:ext cx="0" cy="17139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38" name="Hình ảnh 37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id="{2BC85DF2-9DC7-4F33-986C-6C5DA5F8E9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165" y="4642714"/>
            <a:ext cx="3090863" cy="2747433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10196728" y="5245894"/>
            <a:ext cx="1385672" cy="1231107"/>
            <a:chOff x="7647546" y="3934420"/>
            <a:chExt cx="1039254" cy="923330"/>
          </a:xfrm>
        </p:grpSpPr>
        <p:sp>
          <p:nvSpPr>
            <p:cNvPr id="37" name="Flowchart: Connector 36"/>
            <p:cNvSpPr/>
            <p:nvPr/>
          </p:nvSpPr>
          <p:spPr>
            <a:xfrm>
              <a:off x="7647546" y="3945043"/>
              <a:ext cx="10392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9" name="Flowchart: Connector 38"/>
            <p:cNvSpPr/>
            <p:nvPr/>
          </p:nvSpPr>
          <p:spPr>
            <a:xfrm>
              <a:off x="7772400" y="4095750"/>
              <a:ext cx="762000" cy="609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922476" y="3934420"/>
              <a:ext cx="535724" cy="923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8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005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  <p:sndAc>
          <p:stSnd>
            <p:snd r:embed="rId7" name="cashreg.wav"/>
          </p:stSnd>
        </p:sndAc>
      </p:transition>
    </mc:Choice>
    <mc:Fallback xmlns="">
      <p:transition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194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id="{8F2EBFAD-18BB-4FAE-B325-E9A8EA8F09B8}"/>
              </a:ext>
            </a:extLst>
          </p:cNvPr>
          <p:cNvGrpSpPr/>
          <p:nvPr/>
        </p:nvGrpSpPr>
        <p:grpSpPr>
          <a:xfrm>
            <a:off x="1695451" y="40967"/>
            <a:ext cx="8458200" cy="4833324"/>
            <a:chOff x="1695451" y="40964"/>
            <a:chExt cx="8458200" cy="4833324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id="{DC5931B3-0DD4-4150-8806-1608188D274B}"/>
                </a:ext>
              </a:extLst>
            </p:cNvPr>
            <p:cNvSpPr/>
            <p:nvPr/>
          </p:nvSpPr>
          <p:spPr>
            <a:xfrm>
              <a:off x="1695451" y="1531419"/>
              <a:ext cx="8458200" cy="3342869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endParaRPr lang="en-BZ" sz="1867">
                <a:solidFill>
                  <a:prstClr val="white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62662" y="40964"/>
              <a:ext cx="0" cy="17139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CBBA5AD0-B737-49F6-8DEB-7CFC619F67A6}"/>
              </a:ext>
            </a:extLst>
          </p:cNvPr>
          <p:cNvSpPr/>
          <p:nvPr/>
        </p:nvSpPr>
        <p:spPr>
          <a:xfrm>
            <a:off x="2863016" y="2006601"/>
            <a:ext cx="6280984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 defTabSz="457167">
              <a:defRPr/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gạch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lát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vỉa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hè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khoảng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gạch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gạch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lát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BZ" sz="8000" b="1" dirty="0">
              <a:solidFill>
                <a:prstClr val="black"/>
              </a:solidFill>
            </a:endParaRPr>
          </a:p>
        </p:txBody>
      </p:sp>
      <p:pic>
        <p:nvPicPr>
          <p:cNvPr id="38" name="Hình ảnh 37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id="{2BC85DF2-9DC7-4F33-986C-6C5DA5F8E9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165" y="4642714"/>
            <a:ext cx="3090863" cy="2747433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10196728" y="5245894"/>
            <a:ext cx="1385672" cy="1231107"/>
            <a:chOff x="7647546" y="3934420"/>
            <a:chExt cx="1039254" cy="923330"/>
          </a:xfrm>
        </p:grpSpPr>
        <p:sp>
          <p:nvSpPr>
            <p:cNvPr id="37" name="Flowchart: Connector 36"/>
            <p:cNvSpPr/>
            <p:nvPr/>
          </p:nvSpPr>
          <p:spPr>
            <a:xfrm>
              <a:off x="7647546" y="3945043"/>
              <a:ext cx="10392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9" name="Flowchart: Connector 38"/>
            <p:cNvSpPr/>
            <p:nvPr/>
          </p:nvSpPr>
          <p:spPr>
            <a:xfrm>
              <a:off x="7772400" y="4095750"/>
              <a:ext cx="762000" cy="609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922476" y="3934420"/>
              <a:ext cx="535724" cy="923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9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5947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  <p:sndAc>
          <p:stSnd>
            <p:snd r:embed="rId7" name="cashreg.wav"/>
          </p:stSnd>
        </p:sndAc>
      </p:transition>
    </mc:Choice>
    <mc:Fallback xmlns="">
      <p:transition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194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id="{8F2EBFAD-18BB-4FAE-B325-E9A8EA8F09B8}"/>
              </a:ext>
            </a:extLst>
          </p:cNvPr>
          <p:cNvGrpSpPr/>
          <p:nvPr/>
        </p:nvGrpSpPr>
        <p:grpSpPr>
          <a:xfrm>
            <a:off x="1695451" y="40967"/>
            <a:ext cx="8458200" cy="4833324"/>
            <a:chOff x="1695451" y="40964"/>
            <a:chExt cx="8458200" cy="4833324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id="{DC5931B3-0DD4-4150-8806-1608188D274B}"/>
                </a:ext>
              </a:extLst>
            </p:cNvPr>
            <p:cNvSpPr/>
            <p:nvPr/>
          </p:nvSpPr>
          <p:spPr>
            <a:xfrm>
              <a:off x="1695451" y="1531419"/>
              <a:ext cx="8458200" cy="3342869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endParaRPr lang="en-BZ" sz="1867">
                <a:solidFill>
                  <a:prstClr val="white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62662" y="40964"/>
              <a:ext cx="0" cy="17139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CBBA5AD0-B737-49F6-8DEB-7CFC619F67A6}"/>
              </a:ext>
            </a:extLst>
          </p:cNvPr>
          <p:cNvSpPr/>
          <p:nvPr/>
        </p:nvSpPr>
        <p:spPr>
          <a:xfrm>
            <a:off x="2540000" y="2028620"/>
            <a:ext cx="7010400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 defTabSz="457167">
              <a:defRPr/>
            </a:pP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cốc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thủy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chồng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khít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tách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rời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cốc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BZ" sz="8000" b="1" dirty="0">
              <a:solidFill>
                <a:prstClr val="black"/>
              </a:solidFill>
            </a:endParaRPr>
          </a:p>
        </p:txBody>
      </p:sp>
      <p:pic>
        <p:nvPicPr>
          <p:cNvPr id="38" name="Hình ảnh 37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id="{2BC85DF2-9DC7-4F33-986C-6C5DA5F8E9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165" y="4642714"/>
            <a:ext cx="3090863" cy="2747433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10178364" y="5182381"/>
            <a:ext cx="1487272" cy="1242689"/>
            <a:chOff x="7633773" y="3886786"/>
            <a:chExt cx="1115454" cy="932017"/>
          </a:xfrm>
        </p:grpSpPr>
        <p:sp>
          <p:nvSpPr>
            <p:cNvPr id="37" name="Flowchart: Connector 36"/>
            <p:cNvSpPr/>
            <p:nvPr/>
          </p:nvSpPr>
          <p:spPr>
            <a:xfrm>
              <a:off x="7633773" y="3906096"/>
              <a:ext cx="11154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9" name="Flowchart: Connector 38"/>
            <p:cNvSpPr/>
            <p:nvPr/>
          </p:nvSpPr>
          <p:spPr>
            <a:xfrm>
              <a:off x="7772400" y="4019550"/>
              <a:ext cx="838200" cy="6858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721574" y="3886786"/>
              <a:ext cx="939852" cy="923330"/>
            </a:xfrm>
            <a:prstGeom prst="rect">
              <a:avLst/>
            </a:prstGeom>
            <a:noFill/>
          </p:spPr>
          <p:txBody>
            <a:bodyPr wrap="squar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10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4187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  <p:sndAc>
          <p:stSnd>
            <p:snd r:embed="rId7" name="cashreg.wav"/>
          </p:stSnd>
        </p:sndAc>
      </p:transition>
    </mc:Choice>
    <mc:Fallback xmlns="">
      <p:transition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3">
            <a:extLst>
              <a:ext uri="{FF2B5EF4-FFF2-40B4-BE49-F238E27FC236}">
                <a16:creationId xmlns:a16="http://schemas.microsoft.com/office/drawing/2014/main" id="{EAE996A8-C0FF-441E-838A-65FDCEC7B4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2" r="7877"/>
          <a:stretch/>
        </p:blipFill>
        <p:spPr>
          <a:xfrm>
            <a:off x="27" y="18"/>
            <a:ext cx="2743172" cy="1121631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557335" y="177801"/>
            <a:ext cx="5768566" cy="943785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5333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NHANH</a:t>
            </a:r>
            <a:r>
              <a:rPr lang="en-US" sz="53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333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NHƯ</a:t>
            </a:r>
            <a:r>
              <a:rPr lang="en-US" sz="53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333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CHỚP</a:t>
            </a:r>
            <a:endParaRPr lang="en-US" sz="53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6400" y="1092201"/>
            <a:ext cx="11582400" cy="9647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>
              <a:lnSpc>
                <a:spcPct val="130000"/>
              </a:lnSpc>
              <a:buAutoNum type="arabicPeriod"/>
            </a:pP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Để tránh tác hại của sự dãn nở vì nhiệt.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457189" indent="-457189">
              <a:lnSpc>
                <a:spcPct val="130000"/>
              </a:lnSpc>
              <a:buAutoNum type="arabicPeriod"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189" indent="-457189">
              <a:lnSpc>
                <a:spcPct val="130000"/>
              </a:lnSpc>
              <a:buAutoNum type="arabicPeriod"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ra.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457189" indent="-457189">
              <a:lnSpc>
                <a:spcPct val="130000"/>
              </a:lnSpc>
              <a:buAutoNum type="arabicPeriod"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phơi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ga ở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quẹt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nổ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189" indent="-457189">
              <a:lnSpc>
                <a:spcPct val="130000"/>
              </a:lnSpc>
              <a:buAutoNum type="arabicPeriod"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ruột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bánh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ra.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457189" indent="-457189">
              <a:lnSpc>
                <a:spcPct val="130000"/>
              </a:lnSpc>
              <a:buAutoNum type="arabicPeriod"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189" indent="-457189">
              <a:lnSpc>
                <a:spcPct val="130000"/>
              </a:lnSpc>
              <a:buAutoNum type="arabicPeriod"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ray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giãn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189" indent="-457189">
              <a:lnSpc>
                <a:spcPct val="130000"/>
              </a:lnSpc>
              <a:buAutoNum type="arabicPeriod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Cong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189" indent="-457189">
              <a:lnSpc>
                <a:spcPct val="130000"/>
              </a:lnSpc>
              <a:buAutoNum type="arabicPeriod"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chừa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dãn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gạch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189" indent="-457189">
              <a:lnSpc>
                <a:spcPct val="130000"/>
              </a:lnSpc>
              <a:buAutoNum type="arabicPeriod"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Ngâm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189" indent="-457189">
              <a:lnSpc>
                <a:spcPct val="130000"/>
              </a:lnSpc>
              <a:buAutoNum type="arabicPeriod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457189" indent="-457189">
              <a:lnSpc>
                <a:spcPct val="130000"/>
              </a:lnSpc>
              <a:buAutoNum type="arabicPeriod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457189" indent="-457189">
              <a:lnSpc>
                <a:spcPct val="130000"/>
              </a:lnSpc>
              <a:buAutoNum type="arabicPeriod"/>
            </a:pPr>
            <a:endParaRPr lang="en-US" sz="24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189" indent="-457189">
              <a:lnSpc>
                <a:spcPct val="130000"/>
              </a:lnSpc>
              <a:buAutoNum type="arabicPeriod"/>
            </a:pPr>
            <a:endParaRPr lang="en-US" sz="24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189" indent="-457189">
              <a:lnSpc>
                <a:spcPct val="130000"/>
              </a:lnSpc>
              <a:buAutoNum type="arabicPeriod"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189" indent="-457189">
              <a:lnSpc>
                <a:spcPct val="130000"/>
              </a:lnSpc>
              <a:buAutoNum type="arabicPeriod"/>
            </a:pPr>
            <a:endParaRPr lang="en-US" sz="24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189" indent="-457189">
              <a:lnSpc>
                <a:spcPct val="130000"/>
              </a:lnSpc>
              <a:buAutoNum type="arabicPeriod"/>
            </a:pPr>
            <a:endParaRPr lang="en-US" sz="24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189" indent="-457189">
              <a:lnSpc>
                <a:spcPct val="130000"/>
              </a:lnSpc>
              <a:buAutoNum type="arabicPeriod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457189" indent="-457189">
              <a:lnSpc>
                <a:spcPct val="130000"/>
              </a:lnSpc>
              <a:buAutoNum type="arabicPeriod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4299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6655FB91-EC6C-4786-88B5-DAA11FE0B2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9" r="9656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442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28">
            <a:extLst>
              <a:ext uri="{FF2B5EF4-FFF2-40B4-BE49-F238E27FC236}">
                <a16:creationId xmlns:a16="http://schemas.microsoft.com/office/drawing/2014/main" id="{B11CCD54-30F4-C86F-175E-F0A8846B3BBA}"/>
              </a:ext>
            </a:extLst>
          </p:cNvPr>
          <p:cNvGrpSpPr/>
          <p:nvPr/>
        </p:nvGrpSpPr>
        <p:grpSpPr>
          <a:xfrm>
            <a:off x="0" y="0"/>
            <a:ext cx="6979697" cy="1879179"/>
            <a:chOff x="5495820" y="951429"/>
            <a:chExt cx="6979697" cy="1879179"/>
          </a:xfrm>
        </p:grpSpPr>
        <p:grpSp>
          <p:nvGrpSpPr>
            <p:cNvPr id="3" name="Nhóm 10">
              <a:extLst>
                <a:ext uri="{FF2B5EF4-FFF2-40B4-BE49-F238E27FC236}">
                  <a16:creationId xmlns:a16="http://schemas.microsoft.com/office/drawing/2014/main" id="{33F1019E-32ED-29FE-D01E-3F2628AD39AF}"/>
                </a:ext>
              </a:extLst>
            </p:cNvPr>
            <p:cNvGrpSpPr/>
            <p:nvPr/>
          </p:nvGrpSpPr>
          <p:grpSpPr>
            <a:xfrm>
              <a:off x="5495820" y="951429"/>
              <a:ext cx="6979697" cy="1879179"/>
              <a:chOff x="5489437" y="1671145"/>
              <a:chExt cx="6979697" cy="1460794"/>
            </a:xfrm>
          </p:grpSpPr>
          <p:pic>
            <p:nvPicPr>
              <p:cNvPr id="5" name="Hình ảnh 9">
                <a:extLst>
                  <a:ext uri="{FF2B5EF4-FFF2-40B4-BE49-F238E27FC236}">
                    <a16:creationId xmlns:a16="http://schemas.microsoft.com/office/drawing/2014/main" id="{D017302D-3E45-0D64-C50F-FA0893C688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37138"/>
              <a:stretch/>
            </p:blipFill>
            <p:spPr>
              <a:xfrm>
                <a:off x="5555671" y="1786758"/>
                <a:ext cx="6913463" cy="1345181"/>
              </a:xfrm>
              <a:prstGeom prst="rect">
                <a:avLst/>
              </a:prstGeom>
            </p:spPr>
          </p:pic>
          <p:sp>
            <p:nvSpPr>
              <p:cNvPr id="6" name="Hình tự do: Hình 7">
                <a:extLst>
                  <a:ext uri="{FF2B5EF4-FFF2-40B4-BE49-F238E27FC236}">
                    <a16:creationId xmlns:a16="http://schemas.microsoft.com/office/drawing/2014/main" id="{BF9AF566-4531-EC9A-F0FC-57F2F0510684}"/>
                  </a:ext>
                </a:extLst>
              </p:cNvPr>
              <p:cNvSpPr/>
              <p:nvPr/>
            </p:nvSpPr>
            <p:spPr>
              <a:xfrm>
                <a:off x="5489437" y="1671145"/>
                <a:ext cx="6366232" cy="932137"/>
              </a:xfrm>
              <a:custGeom>
                <a:avLst/>
                <a:gdLst>
                  <a:gd name="connsiteX0" fmla="*/ 0 w 6212047"/>
                  <a:gd name="connsiteY0" fmla="*/ 0 h 914402"/>
                  <a:gd name="connsiteX1" fmla="*/ 5665510 w 6212047"/>
                  <a:gd name="connsiteY1" fmla="*/ 0 h 914402"/>
                  <a:gd name="connsiteX2" fmla="*/ 5665510 w 6212047"/>
                  <a:gd name="connsiteY2" fmla="*/ 1 h 914402"/>
                  <a:gd name="connsiteX3" fmla="*/ 6212047 w 6212047"/>
                  <a:gd name="connsiteY3" fmla="*/ 435960 h 914402"/>
                  <a:gd name="connsiteX4" fmla="*/ 5665510 w 6212047"/>
                  <a:gd name="connsiteY4" fmla="*/ 914402 h 914402"/>
                  <a:gd name="connsiteX5" fmla="*/ 5665510 w 6212047"/>
                  <a:gd name="connsiteY5" fmla="*/ 914400 h 914402"/>
                  <a:gd name="connsiteX6" fmla="*/ 0 w 6212047"/>
                  <a:gd name="connsiteY6" fmla="*/ 914400 h 914402"/>
                  <a:gd name="connsiteX0" fmla="*/ 0 w 6327661"/>
                  <a:gd name="connsiteY0" fmla="*/ 0 h 924950"/>
                  <a:gd name="connsiteX1" fmla="*/ 5781124 w 6327661"/>
                  <a:gd name="connsiteY1" fmla="*/ 10548 h 924950"/>
                  <a:gd name="connsiteX2" fmla="*/ 5781124 w 6327661"/>
                  <a:gd name="connsiteY2" fmla="*/ 10549 h 924950"/>
                  <a:gd name="connsiteX3" fmla="*/ 6327661 w 6327661"/>
                  <a:gd name="connsiteY3" fmla="*/ 446508 h 924950"/>
                  <a:gd name="connsiteX4" fmla="*/ 5781124 w 6327661"/>
                  <a:gd name="connsiteY4" fmla="*/ 924950 h 924950"/>
                  <a:gd name="connsiteX5" fmla="*/ 5781124 w 6327661"/>
                  <a:gd name="connsiteY5" fmla="*/ 924948 h 924950"/>
                  <a:gd name="connsiteX6" fmla="*/ 115614 w 6327661"/>
                  <a:gd name="connsiteY6" fmla="*/ 924948 h 924950"/>
                  <a:gd name="connsiteX7" fmla="*/ 0 w 6327661"/>
                  <a:gd name="connsiteY7" fmla="*/ 0 h 924950"/>
                  <a:gd name="connsiteX0" fmla="*/ 66266 w 6393927"/>
                  <a:gd name="connsiteY0" fmla="*/ 0 h 924950"/>
                  <a:gd name="connsiteX1" fmla="*/ 5847390 w 6393927"/>
                  <a:gd name="connsiteY1" fmla="*/ 10548 h 924950"/>
                  <a:gd name="connsiteX2" fmla="*/ 5847390 w 6393927"/>
                  <a:gd name="connsiteY2" fmla="*/ 10549 h 924950"/>
                  <a:gd name="connsiteX3" fmla="*/ 6393927 w 6393927"/>
                  <a:gd name="connsiteY3" fmla="*/ 446508 h 924950"/>
                  <a:gd name="connsiteX4" fmla="*/ 5847390 w 6393927"/>
                  <a:gd name="connsiteY4" fmla="*/ 924950 h 924950"/>
                  <a:gd name="connsiteX5" fmla="*/ 5847390 w 6393927"/>
                  <a:gd name="connsiteY5" fmla="*/ 924948 h 924950"/>
                  <a:gd name="connsiteX6" fmla="*/ 181880 w 6393927"/>
                  <a:gd name="connsiteY6" fmla="*/ 924948 h 924950"/>
                  <a:gd name="connsiteX7" fmla="*/ 66266 w 6393927"/>
                  <a:gd name="connsiteY7" fmla="*/ 0 h 924950"/>
                  <a:gd name="connsiteX0" fmla="*/ 79119 w 6406780"/>
                  <a:gd name="connsiteY0" fmla="*/ 0 h 924950"/>
                  <a:gd name="connsiteX1" fmla="*/ 5860243 w 6406780"/>
                  <a:gd name="connsiteY1" fmla="*/ 10548 h 924950"/>
                  <a:gd name="connsiteX2" fmla="*/ 5860243 w 6406780"/>
                  <a:gd name="connsiteY2" fmla="*/ 10549 h 924950"/>
                  <a:gd name="connsiteX3" fmla="*/ 6406780 w 6406780"/>
                  <a:gd name="connsiteY3" fmla="*/ 446508 h 924950"/>
                  <a:gd name="connsiteX4" fmla="*/ 5860243 w 6406780"/>
                  <a:gd name="connsiteY4" fmla="*/ 924950 h 924950"/>
                  <a:gd name="connsiteX5" fmla="*/ 5860243 w 6406780"/>
                  <a:gd name="connsiteY5" fmla="*/ 924948 h 924950"/>
                  <a:gd name="connsiteX6" fmla="*/ 194733 w 6406780"/>
                  <a:gd name="connsiteY6" fmla="*/ 924948 h 924950"/>
                  <a:gd name="connsiteX7" fmla="*/ 79119 w 6406780"/>
                  <a:gd name="connsiteY7" fmla="*/ 0 h 924950"/>
                  <a:gd name="connsiteX0" fmla="*/ 121315 w 6448976"/>
                  <a:gd name="connsiteY0" fmla="*/ 0 h 924950"/>
                  <a:gd name="connsiteX1" fmla="*/ 5902439 w 6448976"/>
                  <a:gd name="connsiteY1" fmla="*/ 10548 h 924950"/>
                  <a:gd name="connsiteX2" fmla="*/ 5902439 w 6448976"/>
                  <a:gd name="connsiteY2" fmla="*/ 10549 h 924950"/>
                  <a:gd name="connsiteX3" fmla="*/ 6448976 w 6448976"/>
                  <a:gd name="connsiteY3" fmla="*/ 446508 h 924950"/>
                  <a:gd name="connsiteX4" fmla="*/ 5902439 w 6448976"/>
                  <a:gd name="connsiteY4" fmla="*/ 924950 h 924950"/>
                  <a:gd name="connsiteX5" fmla="*/ 5902439 w 6448976"/>
                  <a:gd name="connsiteY5" fmla="*/ 924948 h 924950"/>
                  <a:gd name="connsiteX6" fmla="*/ 236929 w 6448976"/>
                  <a:gd name="connsiteY6" fmla="*/ 924948 h 924950"/>
                  <a:gd name="connsiteX7" fmla="*/ 121315 w 6448976"/>
                  <a:gd name="connsiteY7" fmla="*/ 0 h 924950"/>
                  <a:gd name="connsiteX0" fmla="*/ 147504 w 6412103"/>
                  <a:gd name="connsiteY0" fmla="*/ 0 h 935498"/>
                  <a:gd name="connsiteX1" fmla="*/ 5865566 w 6412103"/>
                  <a:gd name="connsiteY1" fmla="*/ 21096 h 935498"/>
                  <a:gd name="connsiteX2" fmla="*/ 5865566 w 6412103"/>
                  <a:gd name="connsiteY2" fmla="*/ 21097 h 935498"/>
                  <a:gd name="connsiteX3" fmla="*/ 6412103 w 6412103"/>
                  <a:gd name="connsiteY3" fmla="*/ 457056 h 935498"/>
                  <a:gd name="connsiteX4" fmla="*/ 5865566 w 6412103"/>
                  <a:gd name="connsiteY4" fmla="*/ 935498 h 935498"/>
                  <a:gd name="connsiteX5" fmla="*/ 5865566 w 6412103"/>
                  <a:gd name="connsiteY5" fmla="*/ 935496 h 935498"/>
                  <a:gd name="connsiteX6" fmla="*/ 200056 w 6412103"/>
                  <a:gd name="connsiteY6" fmla="*/ 935496 h 935498"/>
                  <a:gd name="connsiteX7" fmla="*/ 147504 w 6412103"/>
                  <a:gd name="connsiteY7" fmla="*/ 0 h 935498"/>
                  <a:gd name="connsiteX0" fmla="*/ 101633 w 6366232"/>
                  <a:gd name="connsiteY0" fmla="*/ 0 h 935498"/>
                  <a:gd name="connsiteX1" fmla="*/ 5819695 w 6366232"/>
                  <a:gd name="connsiteY1" fmla="*/ 21096 h 935498"/>
                  <a:gd name="connsiteX2" fmla="*/ 5819695 w 6366232"/>
                  <a:gd name="connsiteY2" fmla="*/ 21097 h 935498"/>
                  <a:gd name="connsiteX3" fmla="*/ 6366232 w 6366232"/>
                  <a:gd name="connsiteY3" fmla="*/ 457056 h 935498"/>
                  <a:gd name="connsiteX4" fmla="*/ 5819695 w 6366232"/>
                  <a:gd name="connsiteY4" fmla="*/ 935498 h 935498"/>
                  <a:gd name="connsiteX5" fmla="*/ 5819695 w 6366232"/>
                  <a:gd name="connsiteY5" fmla="*/ 935496 h 935498"/>
                  <a:gd name="connsiteX6" fmla="*/ 154185 w 6366232"/>
                  <a:gd name="connsiteY6" fmla="*/ 935496 h 935498"/>
                  <a:gd name="connsiteX7" fmla="*/ 101633 w 6366232"/>
                  <a:gd name="connsiteY7" fmla="*/ 0 h 935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66232" h="935498">
                    <a:moveTo>
                      <a:pt x="101633" y="0"/>
                    </a:moveTo>
                    <a:lnTo>
                      <a:pt x="5819695" y="21096"/>
                    </a:lnTo>
                    <a:lnTo>
                      <a:pt x="5819695" y="21097"/>
                    </a:lnTo>
                    <a:lnTo>
                      <a:pt x="6366232" y="457056"/>
                    </a:lnTo>
                    <a:lnTo>
                      <a:pt x="5819695" y="935498"/>
                    </a:lnTo>
                    <a:lnTo>
                      <a:pt x="5819695" y="935496"/>
                    </a:lnTo>
                    <a:lnTo>
                      <a:pt x="154185" y="935496"/>
                    </a:lnTo>
                    <a:cubicBezTo>
                      <a:pt x="38572" y="715081"/>
                      <a:pt x="-98063" y="568506"/>
                      <a:pt x="101633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079500" algn="just"/>
                <a:r>
                  <a:rPr lang="en-US" sz="2000" b="1" dirty="0">
                    <a:solidFill>
                      <a:schemeClr val="tx1"/>
                    </a:solidFill>
                  </a:rPr>
                  <a:t>SỰ NỞ VÌ NHIỆT CỦA CHẤT RẮN, LỎNG, KHÍ</a:t>
                </a:r>
                <a:endParaRPr lang="en-BZ" sz="2000" b="1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" name="Hình ảnh 23">
              <a:extLst>
                <a:ext uri="{FF2B5EF4-FFF2-40B4-BE49-F238E27FC236}">
                  <a16:creationId xmlns:a16="http://schemas.microsoft.com/office/drawing/2014/main" id="{B26E74C4-611A-F8F1-8060-C0D1BCAE4C88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40028" y="1237572"/>
              <a:ext cx="694789" cy="652202"/>
            </a:xfrm>
            <a:prstGeom prst="rect">
              <a:avLst/>
            </a:prstGeom>
            <a:solidFill>
              <a:schemeClr val="accent6"/>
            </a:solidFill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233F4B08-C162-2958-D9CF-7E03BB7AC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7826" y="1430821"/>
            <a:ext cx="7981122" cy="502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0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5D17DB-BB4A-DD30-C010-C5B930F27B9B}"/>
              </a:ext>
            </a:extLst>
          </p:cNvPr>
          <p:cNvSpPr txBox="1"/>
          <p:nvPr/>
        </p:nvSpPr>
        <p:spPr>
          <a:xfrm>
            <a:off x="912743" y="1004227"/>
            <a:ext cx="10366514" cy="5394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265" algn="just">
              <a:lnSpc>
                <a:spcPct val="115000"/>
              </a:lnSpc>
              <a:spcAft>
                <a:spcPts val="1000"/>
              </a:spcAft>
            </a:pPr>
            <a:endParaRPr lang="en-US" sz="3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265" algn="just"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18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1, 2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trạm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3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trạm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trạm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342265" algn="just"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dung: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thí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29.1, 29.3, 29.6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1,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2,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3.</a:t>
            </a:r>
          </a:p>
        </p:txBody>
      </p:sp>
      <p:pic>
        <p:nvPicPr>
          <p:cNvPr id="5" name="Graphic 4" descr="Group brainstorm with solid fill">
            <a:extLst>
              <a:ext uri="{FF2B5EF4-FFF2-40B4-BE49-F238E27FC236}">
                <a16:creationId xmlns:a16="http://schemas.microsoft.com/office/drawing/2014/main" id="{50D708BF-60B1-5765-5AC7-2E97AB4E1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61730" y="2083"/>
            <a:ext cx="1468908" cy="146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150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2550208-216C-4595-CFE0-8CDA3F35FA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398390"/>
              </p:ext>
            </p:extLst>
          </p:nvPr>
        </p:nvGraphicFramePr>
        <p:xfrm>
          <a:off x="44726" y="0"/>
          <a:ext cx="12102547" cy="7089140"/>
        </p:xfrm>
        <a:graphic>
          <a:graphicData uri="http://schemas.openxmlformats.org/drawingml/2006/table">
            <a:tbl>
              <a:tblPr firstRow="1" firstCol="1" bandRow="1"/>
              <a:tblGrid>
                <a:gridCol w="8090947">
                  <a:extLst>
                    <a:ext uri="{9D8B030D-6E8A-4147-A177-3AD203B41FA5}">
                      <a16:colId xmlns:a16="http://schemas.microsoft.com/office/drawing/2014/main" val="3176070758"/>
                    </a:ext>
                  </a:extLst>
                </a:gridCol>
                <a:gridCol w="4011600">
                  <a:extLst>
                    <a:ext uri="{9D8B030D-6E8A-4147-A177-3AD203B41FA5}">
                      <a16:colId xmlns:a16="http://schemas.microsoft.com/office/drawing/2014/main" val="3870872994"/>
                    </a:ext>
                  </a:extLst>
                </a:gridCol>
              </a:tblGrid>
              <a:tr h="25780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PHIẾU HỌC TẬP SỐ 1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260" marR="552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1980493"/>
                  </a:ext>
                </a:extLst>
              </a:tr>
              <a:tr h="2578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Thí nghiệm 1. Sự nở vì nhiệt của chất rắn (Hình 29.1)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260" marR="552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Hiện tượng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260" marR="552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407501"/>
                  </a:ext>
                </a:extLst>
              </a:tr>
              <a:tr h="34833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Bố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trí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thí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nghiệm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hình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29.1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Đốt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cồn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trong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khay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đậy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nắp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chắn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lên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khay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quan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sát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kim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chỉ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thị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nhận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xét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Tắt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đèn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cồn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quan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sát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các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kim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chỉ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thị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nhận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xét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260" marR="552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Kết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luận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1: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260" marR="552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3567638"/>
                  </a:ext>
                </a:extLst>
              </a:tr>
              <a:tr h="28590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Trả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lời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câu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hỏi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: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Hai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thanh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kim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loại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đồng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sắt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được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ghép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chặt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với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nhau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tạo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thành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một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băng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kép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Hãy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biết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hình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dạng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băng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kép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thay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đổi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thế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nào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khi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: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a. Quay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thanh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kim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loại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mặt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sắt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ở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dưới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hơ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nóng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bằng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đèn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cồn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(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hình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29.2a)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b. Quay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thanh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kim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loại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mặt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đồng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ở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dưới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hơ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nóng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bằng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đèn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cồn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(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hình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29.2b)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260" marR="552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Kết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luận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2: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260" marR="552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4377187"/>
                  </a:ext>
                </a:extLst>
              </a:tr>
            </a:tbl>
          </a:graphicData>
        </a:graphic>
      </p:graphicFrame>
      <p:pic>
        <p:nvPicPr>
          <p:cNvPr id="1032" name="Picture 255466098">
            <a:extLst>
              <a:ext uri="{FF2B5EF4-FFF2-40B4-BE49-F238E27FC236}">
                <a16:creationId xmlns:a16="http://schemas.microsoft.com/office/drawing/2014/main" id="{AEB0373B-DF35-131A-D870-65C768860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706" y="628649"/>
            <a:ext cx="3572564" cy="243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411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1A72484-DBA7-1890-6F9A-63B896503A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922142"/>
              </p:ext>
            </p:extLst>
          </p:nvPr>
        </p:nvGraphicFramePr>
        <p:xfrm>
          <a:off x="0" y="0"/>
          <a:ext cx="12192000" cy="6944840"/>
        </p:xfrm>
        <a:graphic>
          <a:graphicData uri="http://schemas.openxmlformats.org/drawingml/2006/table">
            <a:tbl>
              <a:tblPr firstRow="1" firstCol="1" bandRow="1"/>
              <a:tblGrid>
                <a:gridCol w="8150750">
                  <a:extLst>
                    <a:ext uri="{9D8B030D-6E8A-4147-A177-3AD203B41FA5}">
                      <a16:colId xmlns:a16="http://schemas.microsoft.com/office/drawing/2014/main" val="1221433053"/>
                    </a:ext>
                  </a:extLst>
                </a:gridCol>
                <a:gridCol w="4041250">
                  <a:extLst>
                    <a:ext uri="{9D8B030D-6E8A-4147-A177-3AD203B41FA5}">
                      <a16:colId xmlns:a16="http://schemas.microsoft.com/office/drawing/2014/main" val="590954632"/>
                    </a:ext>
                  </a:extLst>
                </a:gridCol>
              </a:tblGrid>
              <a:tr h="20194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PHIẾU HỌC TẬP SỐ 2</a:t>
                      </a:r>
                      <a:endParaRPr lang="en-US" sz="160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819" marR="44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980384"/>
                  </a:ext>
                </a:extLst>
              </a:tr>
              <a:tr h="2019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Thí nghiệm 2. Sự nở vì nhiệt của chất lỏng (Hình 29.3)</a:t>
                      </a:r>
                      <a:endParaRPr lang="en-US" sz="1600" baseline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819" marR="44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baseline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Hiện tượng</a:t>
                      </a:r>
                      <a:endParaRPr lang="en-US" sz="1600" baseline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819" marR="44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434386"/>
                  </a:ext>
                </a:extLst>
              </a:tr>
              <a:tr h="3830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Bố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trí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thí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nghiệm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như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hình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29.3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endParaRPr lang="en-US" sz="14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endParaRPr lang="en-US" sz="14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endParaRPr lang="en-US" sz="14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Đặt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bình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thuỷ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tinh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vào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chậu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nước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nóng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quan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sát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giải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thích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hiện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tượng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xảy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ra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với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giọt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nước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màu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trong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ống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thuỷ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tinh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Lấy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bình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thuỷ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tinh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từ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chậu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nước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nóng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ra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đặt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vào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chậu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nước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lạnh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quan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sát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giải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thích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hiện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tượng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xảy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ra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với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giọt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nước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màu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trong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ống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thuỷ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tinh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819" marR="44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Kết</a:t>
                      </a:r>
                      <a:r>
                        <a:rPr lang="en-US" sz="14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luận</a:t>
                      </a:r>
                      <a:r>
                        <a:rPr lang="en-US" sz="14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1:</a:t>
                      </a:r>
                      <a:endParaRPr lang="en-US" sz="160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819" marR="44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2515881"/>
                  </a:ext>
                </a:extLst>
              </a:tr>
              <a:tr h="26240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Trả</a:t>
                      </a:r>
                      <a:r>
                        <a:rPr lang="en-US" sz="1400" b="1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="1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lời</a:t>
                      </a:r>
                      <a:r>
                        <a:rPr lang="en-US" sz="1400" b="1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="1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câu</a:t>
                      </a:r>
                      <a:r>
                        <a:rPr lang="en-US" sz="1400" b="1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="1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hỏi</a:t>
                      </a:r>
                      <a:r>
                        <a:rPr lang="en-US" sz="1400" b="1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: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Hình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29.4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mô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tả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thí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nghiệm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sự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nở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vì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nhiệt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của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các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chất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lỏng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khác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nhau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Hãy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mô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tả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thí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nghiệm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Rút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ra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kết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luận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sự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nở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vì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nhiệt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của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các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chất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lỏng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khác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nhau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819" marR="44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			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Kết</a:t>
                      </a:r>
                      <a:r>
                        <a:rPr lang="en-US" sz="14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4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luận</a:t>
                      </a:r>
                      <a:r>
                        <a:rPr lang="en-US" sz="14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2:</a:t>
                      </a:r>
                      <a:endParaRPr lang="en-US" sz="160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	</a:t>
                      </a:r>
                      <a:endParaRPr lang="en-US" sz="1600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819" marR="44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342814"/>
                  </a:ext>
                </a:extLst>
              </a:tr>
            </a:tbl>
          </a:graphicData>
        </a:graphic>
      </p:graphicFrame>
      <p:pic>
        <p:nvPicPr>
          <p:cNvPr id="2050" name="Picture 548509491">
            <a:extLst>
              <a:ext uri="{FF2B5EF4-FFF2-40B4-BE49-F238E27FC236}">
                <a16:creationId xmlns:a16="http://schemas.microsoft.com/office/drawing/2014/main" id="{CAF2639F-440B-DF0D-4710-AE47EFCA7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374" y="582291"/>
            <a:ext cx="3707296" cy="200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939204923">
            <a:extLst>
              <a:ext uri="{FF2B5EF4-FFF2-40B4-BE49-F238E27FC236}">
                <a16:creationId xmlns:a16="http://schemas.microsoft.com/office/drawing/2014/main" id="{F782743C-F248-917C-72C3-44DFCD963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464" y="4920249"/>
            <a:ext cx="4248649" cy="12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558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2A605B9-7451-3FE1-4609-ED430B272E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494714"/>
              </p:ext>
            </p:extLst>
          </p:nvPr>
        </p:nvGraphicFramePr>
        <p:xfrm>
          <a:off x="266694" y="126481"/>
          <a:ext cx="11680141" cy="6756942"/>
        </p:xfrm>
        <a:graphic>
          <a:graphicData uri="http://schemas.openxmlformats.org/drawingml/2006/table">
            <a:tbl>
              <a:tblPr firstRow="1" firstCol="1" bandRow="1"/>
              <a:tblGrid>
                <a:gridCol w="7808555">
                  <a:extLst>
                    <a:ext uri="{9D8B030D-6E8A-4147-A177-3AD203B41FA5}">
                      <a16:colId xmlns:a16="http://schemas.microsoft.com/office/drawing/2014/main" val="461129500"/>
                    </a:ext>
                  </a:extLst>
                </a:gridCol>
                <a:gridCol w="3871586">
                  <a:extLst>
                    <a:ext uri="{9D8B030D-6E8A-4147-A177-3AD203B41FA5}">
                      <a16:colId xmlns:a16="http://schemas.microsoft.com/office/drawing/2014/main" val="1790910462"/>
                    </a:ext>
                  </a:extLst>
                </a:gridCol>
              </a:tblGrid>
              <a:tr h="21827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PHIẾU HỌC TẬP SỐ 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404" marR="50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727119"/>
                  </a:ext>
                </a:extLst>
              </a:tr>
              <a:tr h="218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Thí nghiệm 3. Sự nở vì nhiệt của chất khí (Hình 29.6)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404" marR="50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Hiện tượng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404" marR="50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668010"/>
                  </a:ext>
                </a:extLst>
              </a:tr>
              <a:tr h="6126006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Bố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trí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thí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nghiệm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hình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29.6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Nhúng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đầu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ống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thuỷ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xuyên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qua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nút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cao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màu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Dùng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ngón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tay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cái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bịt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chặt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đầu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còn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lại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của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ống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rồi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rút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ống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khỏi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sao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trong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ống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còn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lại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1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giọt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màu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Lắp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ống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cao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có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gắn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ống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thuỷ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trên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bình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cầu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 Quan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sát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mô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tả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giải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thích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hiện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tượng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xảy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đối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với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giọt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màu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trong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ống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thuỷ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khi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chỉ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xoa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hai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bàn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tay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nhau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rồi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áp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bình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cầu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404" marR="50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Kết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luận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1: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743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				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404" marR="50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87919"/>
                  </a:ext>
                </a:extLst>
              </a:tr>
            </a:tbl>
          </a:graphicData>
        </a:graphic>
      </p:graphicFrame>
      <p:pic>
        <p:nvPicPr>
          <p:cNvPr id="1025" name="Picture 411382589">
            <a:extLst>
              <a:ext uri="{FF2B5EF4-FFF2-40B4-BE49-F238E27FC236}">
                <a16:creationId xmlns:a16="http://schemas.microsoft.com/office/drawing/2014/main" id="{BD4AA861-7B29-4E89-686E-6ADE597DF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08" y="1158875"/>
            <a:ext cx="5481292" cy="302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8731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555A6EE-1CAD-445B-B52A-DAC585D3FCC7}">
  <we:reference id="wa104380121" version="2.0.0.0" store="vi-VN" storeType="OMEX"/>
  <we:alternateReferences>
    <we:reference id="wa104380121" version="2.0.0.0" store="WA10438012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1652</Words>
  <Application>Microsoft Office PowerPoint</Application>
  <PresentationFormat>Widescreen</PresentationFormat>
  <Paragraphs>373</Paragraphs>
  <Slides>44</Slides>
  <Notes>7</Notes>
  <HiddenSlides>0</HiddenSlides>
  <MMClips>31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55" baseType="lpstr">
      <vt:lpstr>Arial</vt:lpstr>
      <vt:lpstr>Britannic Bold</vt:lpstr>
      <vt:lpstr>Calibri</vt:lpstr>
      <vt:lpstr>Calibri Light</vt:lpstr>
      <vt:lpstr>Euclid Symbol</vt:lpstr>
      <vt:lpstr>Tahoma</vt:lpstr>
      <vt:lpstr>Times New Roman</vt:lpstr>
      <vt:lpstr>Wingdings</vt:lpstr>
      <vt:lpstr>Office Theme</vt:lpstr>
      <vt:lpstr>Document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Có khoảng cách giữa các nhịp cầu</vt:lpstr>
      <vt:lpstr>GIỮA ĐẦU CÁC THANH RAY PHẢI CÓ KHE HỞ</vt:lpstr>
      <vt:lpstr>CÁC ỐNG KIM LOẠI DẪN HƠI NÓNG HOẶC NƯỚC NÓNG PHẢI CÓ ĐOẠN UỐN CONG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nguyệt nguyễn</dc:creator>
  <cp:lastModifiedBy>ADMIN</cp:lastModifiedBy>
  <cp:revision>15</cp:revision>
  <dcterms:created xsi:type="dcterms:W3CDTF">2019-07-24T10:08:16Z</dcterms:created>
  <dcterms:modified xsi:type="dcterms:W3CDTF">2024-02-20T22:19:59Z</dcterms:modified>
</cp:coreProperties>
</file>