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34"/>
  </p:notesMasterIdLst>
  <p:sldIdLst>
    <p:sldId id="517" r:id="rId2"/>
    <p:sldId id="519" r:id="rId3"/>
    <p:sldId id="497" r:id="rId4"/>
    <p:sldId id="498" r:id="rId5"/>
    <p:sldId id="499" r:id="rId6"/>
    <p:sldId id="525" r:id="rId7"/>
    <p:sldId id="527" r:id="rId8"/>
    <p:sldId id="526" r:id="rId9"/>
    <p:sldId id="500" r:id="rId10"/>
    <p:sldId id="502" r:id="rId11"/>
    <p:sldId id="503" r:id="rId12"/>
    <p:sldId id="521" r:id="rId13"/>
    <p:sldId id="507" r:id="rId14"/>
    <p:sldId id="529" r:id="rId15"/>
    <p:sldId id="528" r:id="rId16"/>
    <p:sldId id="522" r:id="rId17"/>
    <p:sldId id="530" r:id="rId18"/>
    <p:sldId id="531" r:id="rId19"/>
    <p:sldId id="532" r:id="rId20"/>
    <p:sldId id="533" r:id="rId21"/>
    <p:sldId id="534" r:id="rId22"/>
    <p:sldId id="509" r:id="rId23"/>
    <p:sldId id="535" r:id="rId24"/>
    <p:sldId id="510" r:id="rId25"/>
    <p:sldId id="511" r:id="rId26"/>
    <p:sldId id="512" r:id="rId27"/>
    <p:sldId id="513" r:id="rId28"/>
    <p:sldId id="536" r:id="rId29"/>
    <p:sldId id="537" r:id="rId30"/>
    <p:sldId id="538" r:id="rId31"/>
    <p:sldId id="516" r:id="rId32"/>
    <p:sldId id="524" r:id="rId33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DFF"/>
    <a:srgbClr val="CFF5FE"/>
    <a:srgbClr val="98E4FA"/>
    <a:srgbClr val="7C572A"/>
    <a:srgbClr val="F14AFC"/>
    <a:srgbClr val="B740B8"/>
    <a:srgbClr val="B240B9"/>
    <a:srgbClr val="B941BC"/>
    <a:srgbClr val="140266"/>
    <a:srgbClr val="9ED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6314" autoAdjust="0"/>
  </p:normalViewPr>
  <p:slideViewPr>
    <p:cSldViewPr>
      <p:cViewPr varScale="1">
        <p:scale>
          <a:sx n="118" d="100"/>
          <a:sy n="118" d="100"/>
        </p:scale>
        <p:origin x="490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DD754-F49E-4351-AAFE-19D83F43501C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6036-E835-44CB-A25A-34C755DFD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3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38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56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974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723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481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279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536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508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4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044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38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4342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740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210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4238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786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7393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9400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739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10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9957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2605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607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63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735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54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73BB8-2388-4A37-BAE3-13E3D3F1EDF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97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7" y="-985"/>
            <a:ext cx="9144793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15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一分钟我们可以做些什么？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303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珍惜时间的名人名言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408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4B80CD9C-69E5-4166-9200-5235928C87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35836" y="319090"/>
            <a:ext cx="320281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2000" b="0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如何安排和管理时间？</a:t>
            </a:r>
          </a:p>
        </p:txBody>
      </p:sp>
      <p:sp>
        <p:nvSpPr>
          <p:cNvPr id="15" name="五角星 14"/>
          <p:cNvSpPr/>
          <p:nvPr userDrawn="1"/>
        </p:nvSpPr>
        <p:spPr>
          <a:xfrm>
            <a:off x="381000" y="285750"/>
            <a:ext cx="381000" cy="381000"/>
          </a:xfrm>
          <a:prstGeom prst="star5">
            <a:avLst>
              <a:gd name="adj" fmla="val 21917"/>
              <a:gd name="hf" fmla="val 105146"/>
              <a:gd name="vf" fmla="val 1105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0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pattFill prst="lt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2"/>
          <a:srcRect l="2504" t="3711" r="2342" b="397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26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6AD8240-3148-4746-BA4B-7B32B016B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B51CC32A-496B-42D5-8EC6-30D10EB5C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0F25E7C-B1D9-4999-8D1F-ED84C4EE9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2CC75-8280-4D50-8556-C2874ADEF926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18A7BBD-E847-449A-AA53-B3DBD3F5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1910074-A50B-4F6C-9D3A-997C1681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90E77-D57C-49F8-ADC2-FB99C50EBC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897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B1B6A-AEF1-4ACD-BD61-958570690F55}" type="datetimeFigureOut">
              <a:rPr lang="zh-CN" altLang="en-US" smtClean="0"/>
              <a:t>2024/2/19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CB991-6BD3-42F2-8A94-1903E94254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55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6" r:id="rId2"/>
    <p:sldLayoutId id="2147483734" r:id="rId3"/>
    <p:sldLayoutId id="2147483735" r:id="rId4"/>
    <p:sldLayoutId id="2147483736" r:id="rId5"/>
    <p:sldLayoutId id="2147483732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000">
        <p15:prstTrans prst="drape"/>
      </p:transition>
    </mc:Choice>
    <mc:Fallback xmlns="">
      <p:transition spd="slow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186" y="84126"/>
            <a:ext cx="1918853" cy="3117509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="" xmlns:a16="http://schemas.microsoft.com/office/drawing/2014/main" id="{1A961A3D-42B9-4BE0-A064-95F2478D112E}"/>
              </a:ext>
            </a:extLst>
          </p:cNvPr>
          <p:cNvGrpSpPr/>
          <p:nvPr/>
        </p:nvGrpSpPr>
        <p:grpSpPr>
          <a:xfrm>
            <a:off x="4419600" y="1038820"/>
            <a:ext cx="2971800" cy="923330"/>
            <a:chOff x="6566560" y="1594210"/>
            <a:chExt cx="2201335" cy="1231106"/>
          </a:xfrm>
        </p:grpSpPr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F4414CDB-DEA9-4BE9-B9EC-8280B6D87422}"/>
                </a:ext>
              </a:extLst>
            </p:cNvPr>
            <p:cNvSpPr/>
            <p:nvPr/>
          </p:nvSpPr>
          <p:spPr>
            <a:xfrm>
              <a:off x="7598812" y="1635034"/>
              <a:ext cx="136838" cy="86177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3600" b="1" kern="1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E3706161-CE7E-4FC1-9AE2-DD4629B8941E}"/>
                </a:ext>
              </a:extLst>
            </p:cNvPr>
            <p:cNvSpPr/>
            <p:nvPr/>
          </p:nvSpPr>
          <p:spPr>
            <a:xfrm>
              <a:off x="6566560" y="1594210"/>
              <a:ext cx="2201335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CN" altLang="en-US" sz="54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华康少女文字W5(P)" panose="040F0500000000000000" pitchFamily="82" charset="-122"/>
                <a:ea typeface="华康少女文字W5(P)" panose="040F0500000000000000" pitchFamily="82" charset="-122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0999" y="361950"/>
            <a:ext cx="6741409" cy="4442265"/>
            <a:chOff x="381000" y="361950"/>
            <a:chExt cx="6505884" cy="44422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000" y="361950"/>
              <a:ext cx="6505884" cy="4442265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1460991" y="1123950"/>
              <a:ext cx="434590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6 - 7 - 8</a:t>
              </a:r>
            </a:p>
            <a:p>
              <a:pPr algn="ctr"/>
              <a:r>
                <a:rPr lang="en-US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</a:t>
              </a:r>
              <a:r>
                <a:rPr lang="en-US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3: QUAN TÂM, CẢM THÔNG, CHIA SẺ </a:t>
              </a:r>
            </a:p>
            <a:p>
              <a:pPr algn="ctr"/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409" y="3201635"/>
            <a:ext cx="1564391" cy="155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81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组合 110">
            <a:extLst>
              <a:ext uri="{FF2B5EF4-FFF2-40B4-BE49-F238E27FC236}">
                <a16:creationId xmlns="" xmlns:a16="http://schemas.microsoft.com/office/drawing/2014/main" id="{647A182C-9704-488F-A154-90CBA544D923}"/>
              </a:ext>
            </a:extLst>
          </p:cNvPr>
          <p:cNvGrpSpPr/>
          <p:nvPr/>
        </p:nvGrpSpPr>
        <p:grpSpPr>
          <a:xfrm>
            <a:off x="0" y="775303"/>
            <a:ext cx="8849101" cy="769673"/>
            <a:chOff x="141139" y="1550633"/>
            <a:chExt cx="5079273" cy="1026229"/>
          </a:xfrm>
        </p:grpSpPr>
        <p:grpSp>
          <p:nvGrpSpPr>
            <p:cNvPr id="105" name="组合 104">
              <a:extLst>
                <a:ext uri="{FF2B5EF4-FFF2-40B4-BE49-F238E27FC236}">
                  <a16:creationId xmlns="" xmlns:a16="http://schemas.microsoft.com/office/drawing/2014/main" id="{0869B354-B2AD-4624-829A-522FE2F2A964}"/>
                </a:ext>
              </a:extLst>
            </p:cNvPr>
            <p:cNvGrpSpPr/>
            <p:nvPr/>
          </p:nvGrpSpPr>
          <p:grpSpPr>
            <a:xfrm>
              <a:off x="513485" y="1563377"/>
              <a:ext cx="4706927" cy="1013485"/>
              <a:chOff x="513485" y="1563377"/>
              <a:chExt cx="4706927" cy="1013485"/>
            </a:xfrm>
          </p:grpSpPr>
          <p:grpSp>
            <p:nvGrpSpPr>
              <p:cNvPr id="22" name="组合 21">
                <a:extLst>
                  <a:ext uri="{FF2B5EF4-FFF2-40B4-BE49-F238E27FC236}">
                    <a16:creationId xmlns="" xmlns:a16="http://schemas.microsoft.com/office/drawing/2014/main" id="{E0B5DA4F-9546-4B70-9DDA-181F0B7924C8}"/>
                  </a:ext>
                </a:extLst>
              </p:cNvPr>
              <p:cNvGrpSpPr/>
              <p:nvPr/>
            </p:nvGrpSpPr>
            <p:grpSpPr>
              <a:xfrm>
                <a:off x="513485" y="1892285"/>
                <a:ext cx="4485434" cy="684577"/>
                <a:chOff x="1023858" y="1558002"/>
                <a:chExt cx="5072141" cy="774120"/>
              </a:xfrm>
            </p:grpSpPr>
            <p:sp>
              <p:nvSpPr>
                <p:cNvPr id="11" name="矩形 10">
                  <a:extLst>
                    <a:ext uri="{FF2B5EF4-FFF2-40B4-BE49-F238E27FC236}">
                      <a16:creationId xmlns="" xmlns:a16="http://schemas.microsoft.com/office/drawing/2014/main" id="{CAE41D4E-E989-4B89-8E01-4F5DE3289CF4}"/>
                    </a:ext>
                  </a:extLst>
                </p:cNvPr>
                <p:cNvSpPr/>
                <p:nvPr/>
              </p:nvSpPr>
              <p:spPr>
                <a:xfrm>
                  <a:off x="1023858" y="1558002"/>
                  <a:ext cx="5072141" cy="774120"/>
                </a:xfrm>
                <a:prstGeom prst="rect">
                  <a:avLst/>
                </a:prstGeom>
                <a:noFill/>
                <a:ln>
                  <a:solidFill>
                    <a:srgbClr val="5A3312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4" name="矩形 3">
                  <a:extLst>
                    <a:ext uri="{FF2B5EF4-FFF2-40B4-BE49-F238E27FC236}">
                      <a16:creationId xmlns="" xmlns:a16="http://schemas.microsoft.com/office/drawing/2014/main" id="{D51CDACA-B681-4DFB-BEF1-BC1109C2BA7C}"/>
                    </a:ext>
                  </a:extLst>
                </p:cNvPr>
                <p:cNvSpPr/>
                <p:nvPr/>
              </p:nvSpPr>
              <p:spPr>
                <a:xfrm>
                  <a:off x="1218656" y="1680647"/>
                  <a:ext cx="4641705" cy="4002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zh-CN" altLang="en-US" sz="1125" dirty="0" smtClean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迷你简卡通" panose="03000509000000000000" pitchFamily="65" charset="-122"/>
                      <a:ea typeface="迷你简卡通" panose="03000509000000000000" pitchFamily="65" charset="-122"/>
                    </a:rPr>
                    <a:t>                                                      </a:t>
                  </a:r>
                  <a:endParaRPr lang="zh-CN" altLang="en-US" sz="112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迷你简卡通" panose="03000509000000000000" pitchFamily="65" charset="-122"/>
                    <a:ea typeface="迷你简卡通" panose="03000509000000000000" pitchFamily="65" charset="-122"/>
                  </a:endParaRPr>
                </a:p>
              </p:txBody>
            </p:sp>
          </p:grpSp>
          <p:sp>
            <p:nvSpPr>
              <p:cNvPr id="100" name="星形: 五角 99">
                <a:extLst>
                  <a:ext uri="{FF2B5EF4-FFF2-40B4-BE49-F238E27FC236}">
                    <a16:creationId xmlns="" xmlns:a16="http://schemas.microsoft.com/office/drawing/2014/main" id="{18D61D1C-FA4D-4F7B-BBB6-8E2544A91A89}"/>
                  </a:ext>
                </a:extLst>
              </p:cNvPr>
              <p:cNvSpPr/>
              <p:nvPr/>
            </p:nvSpPr>
            <p:spPr>
              <a:xfrm>
                <a:off x="4671052" y="1563377"/>
                <a:ext cx="549360" cy="549361"/>
              </a:xfrm>
              <a:prstGeom prst="star5">
                <a:avLst/>
              </a:prstGeom>
              <a:solidFill>
                <a:srgbClr val="FE485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07" name="任意多边形: 形状 106">
              <a:extLst>
                <a:ext uri="{FF2B5EF4-FFF2-40B4-BE49-F238E27FC236}">
                  <a16:creationId xmlns="" xmlns:a16="http://schemas.microsoft.com/office/drawing/2014/main" id="{EA58C1C8-97B4-4623-83FD-867CCBA9182B}"/>
                </a:ext>
              </a:extLst>
            </p:cNvPr>
            <p:cNvSpPr/>
            <p:nvPr/>
          </p:nvSpPr>
          <p:spPr>
            <a:xfrm flipH="1">
              <a:off x="141139" y="1550633"/>
              <a:ext cx="1178781" cy="458429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 smtClean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 1</a:t>
              </a:r>
              <a:endParaRPr lang="zh-CN" altLang="en-US" sz="1500" b="1" dirty="0">
                <a:solidFill>
                  <a:schemeClr val="tx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2" name="组合 111">
            <a:extLst>
              <a:ext uri="{FF2B5EF4-FFF2-40B4-BE49-F238E27FC236}">
                <a16:creationId xmlns="" xmlns:a16="http://schemas.microsoft.com/office/drawing/2014/main" id="{3BF719A8-854C-4CCA-B625-E8E781B0292F}"/>
              </a:ext>
            </a:extLst>
          </p:cNvPr>
          <p:cNvGrpSpPr/>
          <p:nvPr/>
        </p:nvGrpSpPr>
        <p:grpSpPr>
          <a:xfrm>
            <a:off x="9766" y="2702107"/>
            <a:ext cx="8753234" cy="958441"/>
            <a:chOff x="6195872" y="1692294"/>
            <a:chExt cx="5021154" cy="884565"/>
          </a:xfrm>
        </p:grpSpPr>
        <p:grpSp>
          <p:nvGrpSpPr>
            <p:cNvPr id="71" name="组合 70">
              <a:extLst>
                <a:ext uri="{FF2B5EF4-FFF2-40B4-BE49-F238E27FC236}">
                  <a16:creationId xmlns="" xmlns:a16="http://schemas.microsoft.com/office/drawing/2014/main" id="{AAD7068F-06B8-4640-85CF-B2094B68EF5F}"/>
                </a:ext>
              </a:extLst>
            </p:cNvPr>
            <p:cNvGrpSpPr/>
            <p:nvPr/>
          </p:nvGrpSpPr>
          <p:grpSpPr>
            <a:xfrm flipH="1">
              <a:off x="6571083" y="1892283"/>
              <a:ext cx="4632342" cy="684576"/>
              <a:chOff x="857734" y="1558002"/>
              <a:chExt cx="5238265" cy="774120"/>
            </a:xfrm>
          </p:grpSpPr>
          <p:sp>
            <p:nvSpPr>
              <p:cNvPr id="73" name="矩形 72">
                <a:extLst>
                  <a:ext uri="{FF2B5EF4-FFF2-40B4-BE49-F238E27FC236}">
                    <a16:creationId xmlns="" xmlns:a16="http://schemas.microsoft.com/office/drawing/2014/main" id="{49BB3F70-C1E1-491E-A94E-9661D2ED396C}"/>
                  </a:ext>
                </a:extLst>
              </p:cNvPr>
              <p:cNvSpPr/>
              <p:nvPr/>
            </p:nvSpPr>
            <p:spPr>
              <a:xfrm>
                <a:off x="1023858" y="1558002"/>
                <a:ext cx="5072141" cy="774120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="" xmlns:a16="http://schemas.microsoft.com/office/drawing/2014/main" id="{42999731-2F3C-497F-B666-C964281FA491}"/>
                  </a:ext>
                </a:extLst>
              </p:cNvPr>
              <p:cNvSpPr/>
              <p:nvPr/>
            </p:nvSpPr>
            <p:spPr>
              <a:xfrm>
                <a:off x="857734" y="1663118"/>
                <a:ext cx="4641703" cy="487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sz="15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</p:grpSp>
        <p:sp>
          <p:nvSpPr>
            <p:cNvPr id="98" name="星形: 五角 97">
              <a:extLst>
                <a:ext uri="{FF2B5EF4-FFF2-40B4-BE49-F238E27FC236}">
                  <a16:creationId xmlns="" xmlns:a16="http://schemas.microsoft.com/office/drawing/2014/main" id="{F43377FB-C436-4089-AEFF-A7CA1C1B20B9}"/>
                </a:ext>
              </a:extLst>
            </p:cNvPr>
            <p:cNvSpPr/>
            <p:nvPr/>
          </p:nvSpPr>
          <p:spPr>
            <a:xfrm>
              <a:off x="10781837" y="1698718"/>
              <a:ext cx="435189" cy="467253"/>
            </a:xfrm>
            <a:prstGeom prst="star5">
              <a:avLst/>
            </a:prstGeom>
            <a:solidFill>
              <a:srgbClr val="51DD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08" name="任意多边形: 形状 107">
              <a:extLst>
                <a:ext uri="{FF2B5EF4-FFF2-40B4-BE49-F238E27FC236}">
                  <a16:creationId xmlns="" xmlns:a16="http://schemas.microsoft.com/office/drawing/2014/main" id="{AC8AA96F-63A8-49DC-A7FF-64F2E919CB62}"/>
                </a:ext>
              </a:extLst>
            </p:cNvPr>
            <p:cNvSpPr/>
            <p:nvPr/>
          </p:nvSpPr>
          <p:spPr>
            <a:xfrm flipH="1">
              <a:off x="6195872" y="1692294"/>
              <a:ext cx="1100460" cy="210437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rgbClr val="51DDFF"/>
            </a:solidFill>
            <a:ln>
              <a:solidFill>
                <a:srgbClr val="51D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 err="1" smtClean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</a:t>
              </a:r>
              <a:r>
                <a:rPr lang="en-US" altLang="zh-CN" sz="1500" b="1" dirty="0" smtClean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3 </a:t>
              </a:r>
              <a:endParaRPr lang="zh-CN" altLang="en-US" sz="1500" b="1" dirty="0">
                <a:solidFill>
                  <a:schemeClr val="tx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="" xmlns:a16="http://schemas.microsoft.com/office/drawing/2014/main" id="{F77C8800-CBA9-40F0-940F-278840D79A25}"/>
              </a:ext>
            </a:extLst>
          </p:cNvPr>
          <p:cNvGrpSpPr/>
          <p:nvPr/>
        </p:nvGrpSpPr>
        <p:grpSpPr>
          <a:xfrm>
            <a:off x="31966" y="3955758"/>
            <a:ext cx="8817134" cy="730755"/>
            <a:chOff x="150650" y="3808563"/>
            <a:chExt cx="5272014" cy="974339"/>
          </a:xfrm>
        </p:grpSpPr>
        <p:grpSp>
          <p:nvGrpSpPr>
            <p:cNvPr id="106" name="组合 105">
              <a:extLst>
                <a:ext uri="{FF2B5EF4-FFF2-40B4-BE49-F238E27FC236}">
                  <a16:creationId xmlns="" xmlns:a16="http://schemas.microsoft.com/office/drawing/2014/main" id="{75FB2351-FDE0-4EEC-A3D1-A422FDEB8E2E}"/>
                </a:ext>
              </a:extLst>
            </p:cNvPr>
            <p:cNvGrpSpPr/>
            <p:nvPr/>
          </p:nvGrpSpPr>
          <p:grpSpPr>
            <a:xfrm>
              <a:off x="513484" y="3818497"/>
              <a:ext cx="4909180" cy="964405"/>
              <a:chOff x="513484" y="3818497"/>
              <a:chExt cx="4909180" cy="964405"/>
            </a:xfrm>
          </p:grpSpPr>
          <p:sp>
            <p:nvSpPr>
              <p:cNvPr id="61" name="矩形 60">
                <a:extLst>
                  <a:ext uri="{FF2B5EF4-FFF2-40B4-BE49-F238E27FC236}">
                    <a16:creationId xmlns="" xmlns:a16="http://schemas.microsoft.com/office/drawing/2014/main" id="{B17C506E-A11E-4D31-B22A-EE54554D2382}"/>
                  </a:ext>
                </a:extLst>
              </p:cNvPr>
              <p:cNvSpPr/>
              <p:nvPr/>
            </p:nvSpPr>
            <p:spPr>
              <a:xfrm>
                <a:off x="513484" y="4098324"/>
                <a:ext cx="4691983" cy="684578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1" name="星形: 五角 100">
                <a:extLst>
                  <a:ext uri="{FF2B5EF4-FFF2-40B4-BE49-F238E27FC236}">
                    <a16:creationId xmlns="" xmlns:a16="http://schemas.microsoft.com/office/drawing/2014/main" id="{1748DB46-D2C6-4138-B770-C99E542D3AD3}"/>
                  </a:ext>
                </a:extLst>
              </p:cNvPr>
              <p:cNvSpPr/>
              <p:nvPr/>
            </p:nvSpPr>
            <p:spPr>
              <a:xfrm>
                <a:off x="4873304" y="3818497"/>
                <a:ext cx="549360" cy="549359"/>
              </a:xfrm>
              <a:prstGeom prst="star5">
                <a:avLst/>
              </a:prstGeom>
              <a:solidFill>
                <a:srgbClr val="FDC01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09" name="任意多边形: 形状 108">
              <a:extLst>
                <a:ext uri="{FF2B5EF4-FFF2-40B4-BE49-F238E27FC236}">
                  <a16:creationId xmlns="" xmlns:a16="http://schemas.microsoft.com/office/drawing/2014/main" id="{0A9132F1-7B1F-4B40-9B2A-82BAF12D21D0}"/>
                </a:ext>
              </a:extLst>
            </p:cNvPr>
            <p:cNvSpPr/>
            <p:nvPr/>
          </p:nvSpPr>
          <p:spPr>
            <a:xfrm flipH="1">
              <a:off x="150650" y="3808563"/>
              <a:ext cx="1096427" cy="298362"/>
            </a:xfrm>
            <a:custGeom>
              <a:avLst/>
              <a:gdLst>
                <a:gd name="connsiteX0" fmla="*/ 0 w 1731438"/>
                <a:gd name="connsiteY0" fmla="*/ 0 h 369332"/>
                <a:gd name="connsiteX1" fmla="*/ 1731438 w 1731438"/>
                <a:gd name="connsiteY1" fmla="*/ 0 h 369332"/>
                <a:gd name="connsiteX2" fmla="*/ 1721027 w 1731438"/>
                <a:gd name="connsiteY2" fmla="*/ 33539 h 369332"/>
                <a:gd name="connsiteX3" fmla="*/ 1522094 w 1731438"/>
                <a:gd name="connsiteY3" fmla="*/ 328595 h 369332"/>
                <a:gd name="connsiteX4" fmla="*/ 1472721 w 1731438"/>
                <a:gd name="connsiteY4" fmla="*/ 369332 h 369332"/>
                <a:gd name="connsiteX5" fmla="*/ 258717 w 1731438"/>
                <a:gd name="connsiteY5" fmla="*/ 369332 h 369332"/>
                <a:gd name="connsiteX6" fmla="*/ 209344 w 1731438"/>
                <a:gd name="connsiteY6" fmla="*/ 328595 h 369332"/>
                <a:gd name="connsiteX7" fmla="*/ 10411 w 1731438"/>
                <a:gd name="connsiteY7" fmla="*/ 33539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1438" h="369332">
                  <a:moveTo>
                    <a:pt x="0" y="0"/>
                  </a:moveTo>
                  <a:lnTo>
                    <a:pt x="1731438" y="0"/>
                  </a:lnTo>
                  <a:lnTo>
                    <a:pt x="1721027" y="33539"/>
                  </a:lnTo>
                  <a:cubicBezTo>
                    <a:pt x="1674055" y="144594"/>
                    <a:pt x="1606085" y="244605"/>
                    <a:pt x="1522094" y="328595"/>
                  </a:cubicBezTo>
                  <a:lnTo>
                    <a:pt x="1472721" y="369332"/>
                  </a:lnTo>
                  <a:lnTo>
                    <a:pt x="258717" y="369332"/>
                  </a:lnTo>
                  <a:lnTo>
                    <a:pt x="209344" y="328595"/>
                  </a:lnTo>
                  <a:cubicBezTo>
                    <a:pt x="125353" y="244605"/>
                    <a:pt x="57383" y="144594"/>
                    <a:pt x="10411" y="33539"/>
                  </a:cubicBezTo>
                  <a:close/>
                </a:path>
              </a:pathLst>
            </a:custGeom>
            <a:solidFill>
              <a:srgbClr val="FDC010"/>
            </a:solidFill>
            <a:ln>
              <a:solidFill>
                <a:srgbClr val="FDC0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500" b="1" dirty="0" err="1" smtClean="0">
                  <a:solidFill>
                    <a:schemeClr val="tx2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Ảnh</a:t>
              </a:r>
              <a:r>
                <a:rPr lang="en-US" altLang="zh-CN" sz="1500" b="1" dirty="0" smtClean="0">
                  <a:solidFill>
                    <a:schemeClr val="tx2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4</a:t>
              </a:r>
              <a:endParaRPr lang="zh-CN" altLang="en-US" sz="1500" b="1" dirty="0">
                <a:solidFill>
                  <a:schemeClr val="tx2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114" name="组合 113">
            <a:extLst>
              <a:ext uri="{FF2B5EF4-FFF2-40B4-BE49-F238E27FC236}">
                <a16:creationId xmlns="" xmlns:a16="http://schemas.microsoft.com/office/drawing/2014/main" id="{D2E26E3B-0CA1-4CD4-9A7C-CAA9B307D2AD}"/>
              </a:ext>
            </a:extLst>
          </p:cNvPr>
          <p:cNvGrpSpPr/>
          <p:nvPr/>
        </p:nvGrpSpPr>
        <p:grpSpPr>
          <a:xfrm>
            <a:off x="-1" y="1712530"/>
            <a:ext cx="8849101" cy="826976"/>
            <a:chOff x="6036431" y="4022551"/>
            <a:chExt cx="5088667" cy="1102635"/>
          </a:xfrm>
        </p:grpSpPr>
        <p:grpSp>
          <p:nvGrpSpPr>
            <p:cNvPr id="77" name="组合 76">
              <a:extLst>
                <a:ext uri="{FF2B5EF4-FFF2-40B4-BE49-F238E27FC236}">
                  <a16:creationId xmlns="" xmlns:a16="http://schemas.microsoft.com/office/drawing/2014/main" id="{C887FB39-C4CF-4D75-A1E5-7D19618BC58B}"/>
                </a:ext>
              </a:extLst>
            </p:cNvPr>
            <p:cNvGrpSpPr/>
            <p:nvPr/>
          </p:nvGrpSpPr>
          <p:grpSpPr>
            <a:xfrm flipH="1">
              <a:off x="6036431" y="4117447"/>
              <a:ext cx="5088667" cy="1007739"/>
              <a:chOff x="946307" y="1579626"/>
              <a:chExt cx="5754278" cy="1139554"/>
            </a:xfrm>
          </p:grpSpPr>
          <p:sp>
            <p:nvSpPr>
              <p:cNvPr id="79" name="矩形 78">
                <a:extLst>
                  <a:ext uri="{FF2B5EF4-FFF2-40B4-BE49-F238E27FC236}">
                    <a16:creationId xmlns="" xmlns:a16="http://schemas.microsoft.com/office/drawing/2014/main" id="{84E35DF8-A8C7-48A2-8F64-EAF6271709EE}"/>
                  </a:ext>
                </a:extLst>
              </p:cNvPr>
              <p:cNvSpPr/>
              <p:nvPr/>
            </p:nvSpPr>
            <p:spPr>
              <a:xfrm>
                <a:off x="1190774" y="1945061"/>
                <a:ext cx="5072141" cy="774119"/>
              </a:xfrm>
              <a:prstGeom prst="rect">
                <a:avLst/>
              </a:prstGeom>
              <a:noFill/>
              <a:ln>
                <a:solidFill>
                  <a:srgbClr val="5A331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="" xmlns:a16="http://schemas.microsoft.com/office/drawing/2014/main" id="{E0012A75-A257-4DE5-BA61-E529E3454AC0}"/>
                  </a:ext>
                </a:extLst>
              </p:cNvPr>
              <p:cNvSpPr/>
              <p:nvPr/>
            </p:nvSpPr>
            <p:spPr>
              <a:xfrm>
                <a:off x="946307" y="1579626"/>
                <a:ext cx="4641703" cy="452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sz="135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  <p:sp>
            <p:nvSpPr>
              <p:cNvPr id="81" name="任意多边形: 形状 80">
                <a:extLst>
                  <a:ext uri="{FF2B5EF4-FFF2-40B4-BE49-F238E27FC236}">
                    <a16:creationId xmlns="" xmlns:a16="http://schemas.microsoft.com/office/drawing/2014/main" id="{04683896-F68D-48A5-85E4-FD68C996AA5F}"/>
                  </a:ext>
                </a:extLst>
              </p:cNvPr>
              <p:cNvSpPr/>
              <p:nvPr/>
            </p:nvSpPr>
            <p:spPr>
              <a:xfrm>
                <a:off x="5334058" y="1603924"/>
                <a:ext cx="1366527" cy="419905"/>
              </a:xfrm>
              <a:custGeom>
                <a:avLst/>
                <a:gdLst>
                  <a:gd name="connsiteX0" fmla="*/ 0 w 1731438"/>
                  <a:gd name="connsiteY0" fmla="*/ 0 h 369332"/>
                  <a:gd name="connsiteX1" fmla="*/ 1731438 w 1731438"/>
                  <a:gd name="connsiteY1" fmla="*/ 0 h 369332"/>
                  <a:gd name="connsiteX2" fmla="*/ 1721027 w 1731438"/>
                  <a:gd name="connsiteY2" fmla="*/ 33539 h 369332"/>
                  <a:gd name="connsiteX3" fmla="*/ 1522094 w 1731438"/>
                  <a:gd name="connsiteY3" fmla="*/ 328595 h 369332"/>
                  <a:gd name="connsiteX4" fmla="*/ 1472721 w 1731438"/>
                  <a:gd name="connsiteY4" fmla="*/ 369332 h 369332"/>
                  <a:gd name="connsiteX5" fmla="*/ 258717 w 1731438"/>
                  <a:gd name="connsiteY5" fmla="*/ 369332 h 369332"/>
                  <a:gd name="connsiteX6" fmla="*/ 209344 w 1731438"/>
                  <a:gd name="connsiteY6" fmla="*/ 328595 h 369332"/>
                  <a:gd name="connsiteX7" fmla="*/ 10411 w 1731438"/>
                  <a:gd name="connsiteY7" fmla="*/ 33539 h 369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1438" h="369332">
                    <a:moveTo>
                      <a:pt x="0" y="0"/>
                    </a:moveTo>
                    <a:lnTo>
                      <a:pt x="1731438" y="0"/>
                    </a:lnTo>
                    <a:lnTo>
                      <a:pt x="1721027" y="33539"/>
                    </a:lnTo>
                    <a:cubicBezTo>
                      <a:pt x="1674055" y="144594"/>
                      <a:pt x="1606085" y="244605"/>
                      <a:pt x="1522094" y="328595"/>
                    </a:cubicBezTo>
                    <a:lnTo>
                      <a:pt x="1472721" y="369332"/>
                    </a:lnTo>
                    <a:lnTo>
                      <a:pt x="258717" y="369332"/>
                    </a:lnTo>
                    <a:lnTo>
                      <a:pt x="209344" y="328595"/>
                    </a:lnTo>
                    <a:cubicBezTo>
                      <a:pt x="125353" y="244605"/>
                      <a:pt x="57383" y="144594"/>
                      <a:pt x="10411" y="335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500" b="1" dirty="0" smtClean="0">
                    <a:solidFill>
                      <a:schemeClr val="tx1"/>
                    </a:solidFill>
                    <a:latin typeface="迷你简卡通" panose="03000509000000000000" pitchFamily="65" charset="-122"/>
                    <a:ea typeface="迷你简卡通" panose="03000509000000000000" pitchFamily="65" charset="-122"/>
                  </a:rPr>
                  <a:t>ẢNH 2</a:t>
                </a:r>
                <a:endParaRPr lang="zh-CN" altLang="en-US" sz="1500" b="1" dirty="0">
                  <a:solidFill>
                    <a:schemeClr val="tx1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endParaRPr>
              </a:p>
            </p:txBody>
          </p:sp>
        </p:grpSp>
        <p:sp>
          <p:nvSpPr>
            <p:cNvPr id="99" name="星形: 五角 98">
              <a:extLst>
                <a:ext uri="{FF2B5EF4-FFF2-40B4-BE49-F238E27FC236}">
                  <a16:creationId xmlns="" xmlns:a16="http://schemas.microsoft.com/office/drawing/2014/main" id="{EFDD0865-6137-4360-952C-825CCA21BDA8}"/>
                </a:ext>
              </a:extLst>
            </p:cNvPr>
            <p:cNvSpPr/>
            <p:nvPr/>
          </p:nvSpPr>
          <p:spPr>
            <a:xfrm>
              <a:off x="10567757" y="4022551"/>
              <a:ext cx="549360" cy="549360"/>
            </a:xfrm>
            <a:prstGeom prst="star5">
              <a:avLst/>
            </a:prstGeom>
            <a:solidFill>
              <a:srgbClr val="92D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32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7563134" cy="693601"/>
          </a:xfrm>
          <a:prstGeom prst="rect">
            <a:avLst/>
          </a:prstGeom>
        </p:spPr>
      </p:pic>
      <p:sp>
        <p:nvSpPr>
          <p:cNvPr id="33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08065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Quan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sát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tranh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trả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lời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câu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hỏi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1437" y="1181808"/>
            <a:ext cx="8011563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quyên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</a:t>
            </a:r>
            <a:r>
              <a:rPr lang="en-US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910" y="2090002"/>
            <a:ext cx="767042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Chia </a:t>
            </a:r>
            <a:r>
              <a:rPr lang="en-US" sz="20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miễn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007" y="2990341"/>
            <a:ext cx="748798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nguyện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8821" y="4200337"/>
            <a:ext cx="5037837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bữa</a:t>
            </a:r>
            <a:r>
              <a:rPr lang="en-US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endParaRPr lang="vi-VN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18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=""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610215" y="742950"/>
            <a:ext cx="8094167" cy="4114800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467600" y="466352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7563134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08065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Trò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chơi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“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Tiếp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sức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đồng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đội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”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33222" y="894751"/>
            <a:ext cx="3657600" cy="14652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732429" y="1137503"/>
            <a:ext cx="35814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Chia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lớp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ra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thành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hai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7FDFF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đội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F7FDFF"/>
              </a:solidFill>
              <a:effectLst/>
              <a:uLnTx/>
              <a:uFillTx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Mỗi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đội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cử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5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bạn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xuất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sắc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r>
              <a:rPr lang="en-US" sz="2000" b="1" kern="0" dirty="0" err="1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nhất</a:t>
            </a:r>
            <a:r>
              <a:rPr lang="en-US" sz="2000" b="1" kern="0" dirty="0" smtClean="0">
                <a:solidFill>
                  <a:srgbClr val="F7FDFF"/>
                </a:solidFill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7FDFF"/>
              </a:solidFill>
              <a:effectLst/>
              <a:uLnTx/>
              <a:uFillTx/>
              <a:latin typeface="Times New Roman" panose="02020603050405020304" pitchFamily="18" charset="0"/>
              <a:ea typeface="Arial Unicode MS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373324" y="960780"/>
            <a:ext cx="4520636" cy="183947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4838700" y="1146920"/>
            <a:ext cx="4054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sựu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chia,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5’ (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b="1" dirty="0" smtClean="0">
                <a:solidFill>
                  <a:srgbClr val="F7F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vi-VN" sz="2000" b="1" dirty="0">
              <a:solidFill>
                <a:srgbClr val="F7FD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Punched Tape 6"/>
          <p:cNvSpPr/>
          <p:nvPr/>
        </p:nvSpPr>
        <p:spPr>
          <a:xfrm>
            <a:off x="2024595" y="3104114"/>
            <a:ext cx="3994245" cy="159383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2137973" y="3489944"/>
            <a:ext cx="4070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vi-VN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5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=""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304798" y="742950"/>
            <a:ext cx="8399583" cy="4038600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CF3F2144-8E38-4E3E-813B-25AAC729AEDB}"/>
              </a:ext>
            </a:extLst>
          </p:cNvPr>
          <p:cNvSpPr/>
          <p:nvPr/>
        </p:nvSpPr>
        <p:spPr>
          <a:xfrm>
            <a:off x="3040033" y="1640571"/>
            <a:ext cx="536030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391400" y="4580061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46178" y="220316"/>
            <a:ext cx="3563822" cy="914400"/>
            <a:chOff x="466066" y="97270"/>
            <a:chExt cx="2345660" cy="1763160"/>
          </a:xfrm>
        </p:grpSpPr>
        <p:sp>
          <p:nvSpPr>
            <p:cNvPr id="3" name="Pentagon 2"/>
            <p:cNvSpPr/>
            <p:nvPr/>
          </p:nvSpPr>
          <p:spPr>
            <a:xfrm>
              <a:off x="466066" y="97270"/>
              <a:ext cx="2345660" cy="1763160"/>
            </a:xfrm>
            <a:prstGeom prst="homePlate">
              <a:avLst/>
            </a:prstGeom>
            <a:solidFill>
              <a:srgbClr val="CFF5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矩形 1"/>
            <p:cNvSpPr/>
            <p:nvPr/>
          </p:nvSpPr>
          <p:spPr>
            <a:xfrm>
              <a:off x="466066" y="296372"/>
              <a:ext cx="2094891" cy="1364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Biểu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hiện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của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quan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tâm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,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cảm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thông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, chia </a:t>
              </a:r>
              <a:r>
                <a:rPr lang="en-US" altLang="zh-CN" sz="2000" b="1" dirty="0" err="1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sẻ</a:t>
              </a:r>
              <a:r>
                <a:rPr lang="en-US" altLang="zh-CN" sz="2000" b="1" dirty="0" smtClean="0">
                  <a:solidFill>
                    <a:srgbClr val="FF0000"/>
                  </a:solidFill>
                  <a:latin typeface="迷你简卡通" panose="03000509000000000000" pitchFamily="65" charset="-122"/>
                  <a:ea typeface="迷你简卡通" panose="03000509000000000000" pitchFamily="65" charset="-122"/>
                </a:rPr>
                <a:t> </a:t>
              </a:r>
              <a:endParaRPr lang="zh-CN" altLang="en-US" sz="2000" b="1" dirty="0">
                <a:solidFill>
                  <a:srgbClr val="FF0000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81414" y="1164013"/>
            <a:ext cx="5722967" cy="1181377"/>
            <a:chOff x="2981414" y="1164013"/>
            <a:chExt cx="5722967" cy="1181377"/>
          </a:xfrm>
          <a:solidFill>
            <a:schemeClr val="accent1"/>
          </a:solidFill>
        </p:grpSpPr>
        <p:sp>
          <p:nvSpPr>
            <p:cNvPr id="4" name="Rounded Rectangle 3"/>
            <p:cNvSpPr/>
            <p:nvPr/>
          </p:nvSpPr>
          <p:spPr>
            <a:xfrm>
              <a:off x="2981414" y="1164013"/>
              <a:ext cx="5722967" cy="118137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63901" y="1240567"/>
              <a:ext cx="5569811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mời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cha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Chăm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sóc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cha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đau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ốm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Lau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rửa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bát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nấu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  <a:endParaRPr lang="vi-V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04798" y="2419350"/>
            <a:ext cx="5029202" cy="1092781"/>
            <a:chOff x="304798" y="2419350"/>
            <a:chExt cx="5029202" cy="109278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Rounded Rectangle 9"/>
            <p:cNvSpPr/>
            <p:nvPr/>
          </p:nvSpPr>
          <p:spPr>
            <a:xfrm>
              <a:off x="304798" y="2419350"/>
              <a:ext cx="5029202" cy="1092781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1000" y="2459432"/>
              <a:ext cx="4724400" cy="1015663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buồn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mượn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vở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chép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nghỉ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tốt</a:t>
              </a:r>
              <a:r>
                <a:rPr lang="en-US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 </a:t>
              </a:r>
              <a:endParaRPr lang="vi-VN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3124200" y="3586090"/>
            <a:ext cx="5502138" cy="11192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Ủng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giềng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534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40"/>
          <p:cNvSpPr/>
          <p:nvPr/>
        </p:nvSpPr>
        <p:spPr>
          <a:xfrm>
            <a:off x="1159071" y="1157494"/>
            <a:ext cx="6825857" cy="2476014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68C1CFF3-DE36-4E6A-A57D-60CC6547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4" y="801469"/>
            <a:ext cx="3188063" cy="31880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29000" y="158115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246178" y="220316"/>
            <a:ext cx="3182822" cy="581154"/>
          </a:xfrm>
          <a:prstGeom prst="homePlate">
            <a:avLst/>
          </a:prstGeom>
          <a:solidFill>
            <a:srgbClr val="CFF5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457200" y="32622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BIỂU HIỆN </a:t>
            </a:r>
            <a:endParaRPr lang="vi-VN" b="1" dirty="0"/>
          </a:p>
        </p:txBody>
      </p:sp>
    </p:spTree>
    <p:extLst>
      <p:ext uri="{BB962C8B-B14F-4D97-AF65-F5344CB8AC3E}">
        <p14:creationId xmlns:p14="http://schemas.microsoft.com/office/powerpoint/2010/main" val="3064741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3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Ý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nghĩa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của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723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3419393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 CÂU CHUYỆN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8548" y="710431"/>
            <a:ext cx="60313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–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bẩm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cõng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2019 – 2020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CNTT –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Chia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Minh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14" y="209550"/>
            <a:ext cx="2792665" cy="2362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14" y="2571750"/>
            <a:ext cx="279020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91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=""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228600" y="835222"/>
            <a:ext cx="8686800" cy="4022528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501023" y="462915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9144000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278287" y="141621"/>
            <a:ext cx="6934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PHIẾU BÀI TẬP  (THẢO LUẬN NHÓM ĐÔI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0998" y="1276350"/>
            <a:ext cx="3505201" cy="1447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5105400" y="1276350"/>
            <a:ext cx="3515151" cy="1447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388738" y="3044312"/>
            <a:ext cx="3489719" cy="1606815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ounded Rectangle 16"/>
          <p:cNvSpPr/>
          <p:nvPr/>
        </p:nvSpPr>
        <p:spPr>
          <a:xfrm>
            <a:off x="5150258" y="3044312"/>
            <a:ext cx="3470293" cy="1606815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495298" y="1324511"/>
            <a:ext cx="3162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729980" y="709750"/>
            <a:ext cx="2857501" cy="550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2"/>
            <a:endCxn id="13" idx="0"/>
          </p:cNvCxnSpPr>
          <p:nvPr/>
        </p:nvCxnSpPr>
        <p:spPr>
          <a:xfrm>
            <a:off x="4572000" y="725795"/>
            <a:ext cx="2290976" cy="550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50258" y="1315715"/>
            <a:ext cx="33627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Theo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Arrow Connector 30"/>
          <p:cNvCxnSpPr>
            <a:stCxn id="4" idx="2"/>
            <a:endCxn id="16" idx="0"/>
          </p:cNvCxnSpPr>
          <p:nvPr/>
        </p:nvCxnSpPr>
        <p:spPr>
          <a:xfrm flipH="1">
            <a:off x="2133598" y="2724150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880426" y="2709853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62000" y="325755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………………………………………………………………………………………………………...</a:t>
            </a:r>
            <a:endParaRPr lang="vi-VN" dirty="0"/>
          </a:p>
        </p:txBody>
      </p:sp>
      <p:sp>
        <p:nvSpPr>
          <p:cNvPr id="67" name="TextBox 66"/>
          <p:cNvSpPr txBox="1"/>
          <p:nvPr/>
        </p:nvSpPr>
        <p:spPr>
          <a:xfrm>
            <a:off x="5550920" y="3240746"/>
            <a:ext cx="277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227401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6" grpId="0" animBg="1"/>
      <p:bldP spid="17" grpId="0" animBg="1"/>
      <p:bldP spid="5" grpId="0"/>
      <p:bldP spid="27" grpId="0"/>
      <p:bldP spid="66" grpId="0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矩形 78">
            <a:extLst>
              <a:ext uri="{FF2B5EF4-FFF2-40B4-BE49-F238E27FC236}">
                <a16:creationId xmlns="" xmlns:a16="http://schemas.microsoft.com/office/drawing/2014/main" id="{84E35DF8-A8C7-48A2-8F64-EAF6271709EE}"/>
              </a:ext>
            </a:extLst>
          </p:cNvPr>
          <p:cNvSpPr/>
          <p:nvPr/>
        </p:nvSpPr>
        <p:spPr>
          <a:xfrm flipH="1">
            <a:off x="228600" y="835222"/>
            <a:ext cx="8686800" cy="4022528"/>
          </a:xfrm>
          <a:prstGeom prst="rect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" name="Group 2"/>
          <p:cNvGrpSpPr/>
          <p:nvPr/>
        </p:nvGrpSpPr>
        <p:grpSpPr>
          <a:xfrm>
            <a:off x="7501023" y="4629150"/>
            <a:ext cx="1615938" cy="402978"/>
            <a:chOff x="1065664" y="1238686"/>
            <a:chExt cx="1615938" cy="402978"/>
          </a:xfrm>
        </p:grpSpPr>
        <p:sp>
          <p:nvSpPr>
            <p:cNvPr id="14" name="五角星 13"/>
            <p:cNvSpPr/>
            <p:nvPr/>
          </p:nvSpPr>
          <p:spPr>
            <a:xfrm>
              <a:off x="2300602" y="123868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五角星 17"/>
            <p:cNvSpPr/>
            <p:nvPr/>
          </p:nvSpPr>
          <p:spPr>
            <a:xfrm>
              <a:off x="1696650" y="124704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五角星 18"/>
            <p:cNvSpPr/>
            <p:nvPr/>
          </p:nvSpPr>
          <p:spPr>
            <a:xfrm>
              <a:off x="1065664" y="1260664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9144000" cy="693601"/>
          </a:xfrm>
          <a:prstGeom prst="rect">
            <a:avLst/>
          </a:prstGeom>
        </p:spPr>
      </p:pic>
      <p:sp>
        <p:nvSpPr>
          <p:cNvPr id="9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278287" y="141621"/>
            <a:ext cx="6934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PHIẾU BÀI TẬP (THẢO LUẬN NHÓM ĐÔI)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0719" y="1043001"/>
            <a:ext cx="3657602" cy="7560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320526" y="2425364"/>
            <a:ext cx="4107062" cy="2257323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ounded Rectangle 16"/>
          <p:cNvSpPr/>
          <p:nvPr/>
        </p:nvSpPr>
        <p:spPr>
          <a:xfrm>
            <a:off x="4587482" y="2395710"/>
            <a:ext cx="4251718" cy="2286977"/>
          </a:xfrm>
          <a:prstGeom prst="roundRect">
            <a:avLst/>
          </a:prstGeom>
          <a:pattFill prst="lgCheck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417869" y="1091162"/>
            <a:ext cx="3543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stCxn id="8" idx="2"/>
          </p:cNvCxnSpPr>
          <p:nvPr/>
        </p:nvCxnSpPr>
        <p:spPr>
          <a:xfrm flipH="1">
            <a:off x="2189520" y="725795"/>
            <a:ext cx="2382480" cy="31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572000" y="710634"/>
            <a:ext cx="2209800" cy="257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5077498" y="1003692"/>
            <a:ext cx="3630561" cy="1063824"/>
            <a:chOff x="5077498" y="1003692"/>
            <a:chExt cx="3630561" cy="1063824"/>
          </a:xfrm>
        </p:grpSpPr>
        <p:sp>
          <p:nvSpPr>
            <p:cNvPr id="13" name="Rounded Rectangle 12"/>
            <p:cNvSpPr/>
            <p:nvPr/>
          </p:nvSpPr>
          <p:spPr>
            <a:xfrm>
              <a:off x="5077498" y="1003692"/>
              <a:ext cx="3630561" cy="106382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42943" y="1043001"/>
              <a:ext cx="34996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Theo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chia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Hiếu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Minh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" name="Straight Arrow Connector 30"/>
          <p:cNvCxnSpPr>
            <a:stCxn id="5" idx="2"/>
          </p:cNvCxnSpPr>
          <p:nvPr/>
        </p:nvCxnSpPr>
        <p:spPr>
          <a:xfrm>
            <a:off x="2189520" y="1799048"/>
            <a:ext cx="0" cy="596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898063" y="2058428"/>
            <a:ext cx="1" cy="3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587482" y="2395710"/>
            <a:ext cx="41989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447" y="2473525"/>
            <a:ext cx="40308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Ngưỡng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23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4" grpId="0" animBg="1"/>
      <p:bldP spid="16" grpId="0" animBg="1"/>
      <p:bldP spid="17" grpId="0" animBg="1"/>
      <p:bldP spid="5" grpId="0"/>
      <p:bldP spid="67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2447"/>
            <a:ext cx="5516235" cy="416150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05893" y="990600"/>
            <a:ext cx="3352799" cy="35623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653716" y="1286783"/>
            <a:ext cx="317056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22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72447"/>
            <a:ext cx="5516235" cy="416150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505893" y="762000"/>
            <a:ext cx="3352799" cy="40957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505893" y="784687"/>
            <a:ext cx="3352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*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29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1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Thế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nào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là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4418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-95250"/>
            <a:ext cx="6629400" cy="857250"/>
            <a:chOff x="304800" y="-95250"/>
            <a:chExt cx="3419393" cy="857250"/>
          </a:xfrm>
        </p:grpSpPr>
        <p:pic>
          <p:nvPicPr>
            <p:cNvPr id="4" name="图片 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-95250"/>
              <a:ext cx="3200400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609600" y="133350"/>
              <a:ext cx="3114593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spcBef>
                  <a:spcPct val="50000"/>
                </a:spcBef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9pPr>
            </a:lstStyle>
            <a:p>
              <a:pPr algn="l" defTabSz="68580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sz="21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 SÁT TRANH VÀ TRẢ LỜI CÂU HỎI </a:t>
              </a:r>
              <a:endParaRPr lang="en-US" altLang="en-US" sz="1500" dirty="0">
                <a:solidFill>
                  <a:srgbClr val="5F5F5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62001"/>
            <a:ext cx="5373827" cy="417195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303274" y="783237"/>
            <a:ext cx="3581400" cy="394335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5348748" y="939031"/>
            <a:ext cx="34904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pPr algn="just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3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trọng.v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50" y="742950"/>
            <a:ext cx="2462011" cy="4724400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685800" y="-781050"/>
            <a:ext cx="7912290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99186"/>
            <a:ext cx="563880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 NGHĨA: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trọng.v</a:t>
            </a:r>
            <a:endParaRPr lang="en-US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90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049F7CAA-9C22-4F60-8F66-E4C0F8A397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4068"/>
            <a:ext cx="3718882" cy="3718882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94"/>
            <a:ext cx="4267200" cy="693601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685800" y="140467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Góc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chia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sẻ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4572000" y="352407"/>
            <a:ext cx="4114800" cy="2819400"/>
          </a:xfrm>
          <a:prstGeom prst="cloudCallout">
            <a:avLst>
              <a:gd name="adj1" fmla="val -80059"/>
              <a:gd name="adj2" fmla="val 3242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5143500" y="895350"/>
            <a:ext cx="2971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53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093" y="434485"/>
            <a:ext cx="3952243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120" y="1771872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171972" y="804781"/>
            <a:ext cx="27104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LUYỆN TẬP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5" y="864107"/>
            <a:ext cx="2043074" cy="381599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553199" y="875096"/>
            <a:ext cx="2041915" cy="391989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64287" y="2025964"/>
            <a:ext cx="2605438" cy="2372124"/>
            <a:chOff x="1236214" y="2028426"/>
            <a:chExt cx="2605438" cy="2372124"/>
          </a:xfrm>
        </p:grpSpPr>
        <p:sp>
          <p:nvSpPr>
            <p:cNvPr id="6" name="Rounded Rectangle 5"/>
            <p:cNvSpPr/>
            <p:nvPr/>
          </p:nvSpPr>
          <p:spPr>
            <a:xfrm>
              <a:off x="1241131" y="2028426"/>
              <a:ext cx="2516360" cy="2372124"/>
            </a:xfrm>
            <a:prstGeom prst="roundRect">
              <a:avLst/>
            </a:prstGeom>
            <a:pattFill prst="pct10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36214" y="2090214"/>
              <a:ext cx="2605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 THẢO LUẬN NHÓM </a:t>
              </a:r>
              <a:endParaRPr lang="vi-VN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33495" y="2502984"/>
              <a:ext cx="223349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</a:t>
              </a:r>
              <a:r>
                <a:rPr lang="vi-VN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ca dao, tục ngữ nói về sự quan tâm, cảm thông, chia sẻ</a:t>
              </a:r>
              <a:r>
                <a:rPr lang="vi-VN" dirty="0"/>
                <a:t>:</a:t>
              </a: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4170713" y="1744163"/>
            <a:ext cx="3818568" cy="3135264"/>
          </a:xfrm>
          <a:prstGeom prst="round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0" name="TextBox 9"/>
          <p:cNvSpPr txBox="1"/>
          <p:nvPr/>
        </p:nvSpPr>
        <p:spPr>
          <a:xfrm>
            <a:off x="4351418" y="1722784"/>
            <a:ext cx="36101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Thương người như thể thương thân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khi đói bằng một gói khi no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giọt máu đào hơn ao nước lã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đùm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Nhường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01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405602" y="749293"/>
            <a:ext cx="1721316" cy="4008052"/>
            <a:chOff x="2405602" y="749293"/>
            <a:chExt cx="1721316" cy="4008052"/>
          </a:xfrm>
        </p:grpSpPr>
        <p:sp>
          <p:nvSpPr>
            <p:cNvPr id="44" name="圆角矩形 40"/>
            <p:cNvSpPr/>
            <p:nvPr/>
          </p:nvSpPr>
          <p:spPr>
            <a:xfrm>
              <a:off x="2405602" y="2343819"/>
              <a:ext cx="1721316" cy="2413525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5" name="TextBox 9">
              <a:extLst>
                <a:ext uri="{FF2B5EF4-FFF2-40B4-BE49-F238E27FC236}">
                  <a16:creationId xmlns="" xmlns:a16="http://schemas.microsoft.com/office/drawing/2014/main" id="{28F233A9-1108-43E2-A797-92646F92AAB5}"/>
                </a:ext>
              </a:extLst>
            </p:cNvPr>
            <p:cNvSpPr txBox="1"/>
            <p:nvPr/>
          </p:nvSpPr>
          <p:spPr>
            <a:xfrm>
              <a:off x="2582998" y="2387465"/>
              <a:ext cx="1379402" cy="2369880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ctr">
                <a:lnSpc>
                  <a:spcPct val="130000"/>
                </a:lnSpc>
              </a:pP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Gọi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cấp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cứu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khi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thấy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tai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nạn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giao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thông</a:t>
              </a:r>
              <a:endParaRPr lang="zh-CN" altLang="en-US" sz="2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505761" y="749293"/>
              <a:ext cx="1621156" cy="1517678"/>
              <a:chOff x="3323718" y="1373500"/>
              <a:chExt cx="1621156" cy="1517678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23718" y="1373500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36" name="文本框 35">
                <a:extLst>
                  <a:ext uri="{FF2B5EF4-FFF2-40B4-BE49-F238E27FC236}">
                    <a16:creationId xmlns=""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3659511" y="1803324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B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4572000" y="728129"/>
            <a:ext cx="2250949" cy="2763400"/>
            <a:chOff x="4572000" y="728129"/>
            <a:chExt cx="2250949" cy="2763400"/>
          </a:xfrm>
        </p:grpSpPr>
        <p:sp>
          <p:nvSpPr>
            <p:cNvPr id="50" name="圆角矩形 40"/>
            <p:cNvSpPr/>
            <p:nvPr/>
          </p:nvSpPr>
          <p:spPr>
            <a:xfrm>
              <a:off x="4572000" y="2342045"/>
              <a:ext cx="2250949" cy="1149484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n>
                  <a:solidFill>
                    <a:srgbClr val="92D050"/>
                  </a:solidFill>
                </a:ln>
              </a:endParaRPr>
            </a:p>
          </p:txBody>
        </p:sp>
        <p:sp>
          <p:nvSpPr>
            <p:cNvPr id="26" name="TextBox 9">
              <a:extLst>
                <a:ext uri="{FF2B5EF4-FFF2-40B4-BE49-F238E27FC236}">
                  <a16:creationId xmlns="" xmlns:a16="http://schemas.microsoft.com/office/drawing/2014/main" id="{CAF693BC-F8EE-4FFC-8C09-4F3540349A45}"/>
                </a:ext>
              </a:extLst>
            </p:cNvPr>
            <p:cNvSpPr txBox="1"/>
            <p:nvPr/>
          </p:nvSpPr>
          <p:spPr>
            <a:xfrm>
              <a:off x="4703804" y="2422036"/>
              <a:ext cx="1987339" cy="98950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ctr">
                <a:lnSpc>
                  <a:spcPct val="130000"/>
                </a:lnSpc>
              </a:pP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Rủ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chơi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khi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mẹ</a:t>
              </a:r>
              <a:r>
                <a:rPr lang="en-US" altLang="zh-CN" sz="23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3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  <a:cs typeface="Times New Roman" panose="02020603050405020304" pitchFamily="18" charset="0"/>
                </a:rPr>
                <a:t>ốm</a:t>
              </a:r>
              <a:r>
                <a:rPr lang="en-US" altLang="zh-CN" sz="23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ea typeface="迷你简卡通" panose="03000509000000000000" pitchFamily="65" charset="-122"/>
                </a:rPr>
                <a:t>.</a:t>
              </a:r>
              <a:endParaRPr lang="zh-CN" altLang="en-US" sz="2300" b="1" dirty="0">
                <a:solidFill>
                  <a:prstClr val="black">
                    <a:lumMod val="75000"/>
                    <a:lumOff val="25000"/>
                  </a:prstClr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786711" y="728129"/>
              <a:ext cx="1621156" cy="1517678"/>
              <a:chOff x="5733385" y="1414987"/>
              <a:chExt cx="1621156" cy="1517678"/>
            </a:xfrm>
          </p:grpSpPr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3385" y="1414987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37" name="文本框 36">
                <a:extLst>
                  <a:ext uri="{FF2B5EF4-FFF2-40B4-BE49-F238E27FC236}">
                    <a16:creationId xmlns=""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6069178" y="1850660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C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05FE60B-CEBA-4014-BD22-378D66BA4F28}"/>
              </a:ext>
            </a:extLst>
          </p:cNvPr>
          <p:cNvSpPr txBox="1"/>
          <p:nvPr/>
        </p:nvSpPr>
        <p:spPr>
          <a:xfrm>
            <a:off x="228600" y="209550"/>
            <a:ext cx="8686800" cy="446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241300" algn="l"/>
              </a:tabLst>
              <a:defRPr/>
            </a:pP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hay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7186" y="819150"/>
            <a:ext cx="1948401" cy="3191376"/>
            <a:chOff x="287186" y="819150"/>
            <a:chExt cx="1948401" cy="3191376"/>
          </a:xfrm>
        </p:grpSpPr>
        <p:sp>
          <p:nvSpPr>
            <p:cNvPr id="42" name="圆角矩形 40"/>
            <p:cNvSpPr/>
            <p:nvPr/>
          </p:nvSpPr>
          <p:spPr>
            <a:xfrm>
              <a:off x="287186" y="2399414"/>
              <a:ext cx="1948401" cy="1611112"/>
            </a:xfrm>
            <a:custGeom>
              <a:avLst/>
              <a:gdLst>
                <a:gd name="connsiteX0" fmla="*/ 0 w 8041229"/>
                <a:gd name="connsiteY0" fmla="*/ 677424 h 4064461"/>
                <a:gd name="connsiteX1" fmla="*/ 677424 w 8041229"/>
                <a:gd name="connsiteY1" fmla="*/ 0 h 4064461"/>
                <a:gd name="connsiteX2" fmla="*/ 7363805 w 8041229"/>
                <a:gd name="connsiteY2" fmla="*/ 0 h 4064461"/>
                <a:gd name="connsiteX3" fmla="*/ 8041229 w 8041229"/>
                <a:gd name="connsiteY3" fmla="*/ 677424 h 4064461"/>
                <a:gd name="connsiteX4" fmla="*/ 8041229 w 8041229"/>
                <a:gd name="connsiteY4" fmla="*/ 3387037 h 4064461"/>
                <a:gd name="connsiteX5" fmla="*/ 7363805 w 8041229"/>
                <a:gd name="connsiteY5" fmla="*/ 4064461 h 4064461"/>
                <a:gd name="connsiteX6" fmla="*/ 677424 w 8041229"/>
                <a:gd name="connsiteY6" fmla="*/ 4064461 h 4064461"/>
                <a:gd name="connsiteX7" fmla="*/ 0 w 8041229"/>
                <a:gd name="connsiteY7" fmla="*/ 3387037 h 4064461"/>
                <a:gd name="connsiteX8" fmla="*/ 0 w 8041229"/>
                <a:gd name="connsiteY8" fmla="*/ 677424 h 4064461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363805 w 8041229"/>
                <a:gd name="connsiteY2" fmla="*/ 93519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770943 h 4157980"/>
                <a:gd name="connsiteX1" fmla="*/ 760551 w 8041229"/>
                <a:gd name="connsiteY1" fmla="*/ 0 h 4157980"/>
                <a:gd name="connsiteX2" fmla="*/ 7114423 w 8041229"/>
                <a:gd name="connsiteY2" fmla="*/ 124692 h 4157980"/>
                <a:gd name="connsiteX3" fmla="*/ 8041229 w 8041229"/>
                <a:gd name="connsiteY3" fmla="*/ 770943 h 4157980"/>
                <a:gd name="connsiteX4" fmla="*/ 8041229 w 8041229"/>
                <a:gd name="connsiteY4" fmla="*/ 3480556 h 4157980"/>
                <a:gd name="connsiteX5" fmla="*/ 7363805 w 8041229"/>
                <a:gd name="connsiteY5" fmla="*/ 4157980 h 4157980"/>
                <a:gd name="connsiteX6" fmla="*/ 677424 w 8041229"/>
                <a:gd name="connsiteY6" fmla="*/ 4157980 h 4157980"/>
                <a:gd name="connsiteX7" fmla="*/ 0 w 8041229"/>
                <a:gd name="connsiteY7" fmla="*/ 3480556 h 4157980"/>
                <a:gd name="connsiteX8" fmla="*/ 0 w 8041229"/>
                <a:gd name="connsiteY8" fmla="*/ 770943 h 41579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677424 w 8041229"/>
                <a:gd name="connsiteY6" fmla="*/ 4043680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43680"/>
                <a:gd name="connsiteX1" fmla="*/ 1020324 w 8041229"/>
                <a:gd name="connsiteY1" fmla="*/ 0 h 4043680"/>
                <a:gd name="connsiteX2" fmla="*/ 7114423 w 8041229"/>
                <a:gd name="connsiteY2" fmla="*/ 10392 h 4043680"/>
                <a:gd name="connsiteX3" fmla="*/ 8041229 w 8041229"/>
                <a:gd name="connsiteY3" fmla="*/ 656643 h 4043680"/>
                <a:gd name="connsiteX4" fmla="*/ 8041229 w 8041229"/>
                <a:gd name="connsiteY4" fmla="*/ 3366256 h 4043680"/>
                <a:gd name="connsiteX5" fmla="*/ 7363805 w 8041229"/>
                <a:gd name="connsiteY5" fmla="*/ 4043680 h 4043680"/>
                <a:gd name="connsiteX6" fmla="*/ 781333 w 8041229"/>
                <a:gd name="connsiteY6" fmla="*/ 4002116 h 4043680"/>
                <a:gd name="connsiteX7" fmla="*/ 0 w 8041229"/>
                <a:gd name="connsiteY7" fmla="*/ 3366256 h 4043680"/>
                <a:gd name="connsiteX8" fmla="*/ 0 w 8041229"/>
                <a:gd name="connsiteY8" fmla="*/ 656643 h 4043680"/>
                <a:gd name="connsiteX0" fmla="*/ 0 w 8041229"/>
                <a:gd name="connsiteY0" fmla="*/ 656643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0 w 8041229"/>
                <a:gd name="connsiteY8" fmla="*/ 656643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8041229 w 8041229"/>
                <a:gd name="connsiteY4" fmla="*/ 3366256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7114423 w 8041229"/>
                <a:gd name="connsiteY2" fmla="*/ 10392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020324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771523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687816 h 4002116"/>
                <a:gd name="connsiteX1" fmla="*/ 1290487 w 8041229"/>
                <a:gd name="connsiteY1" fmla="*/ 0 h 4002116"/>
                <a:gd name="connsiteX2" fmla="*/ 6532532 w 8041229"/>
                <a:gd name="connsiteY2" fmla="*/ 1 h 4002116"/>
                <a:gd name="connsiteX3" fmla="*/ 8041229 w 8041229"/>
                <a:gd name="connsiteY3" fmla="*/ 656643 h 4002116"/>
                <a:gd name="connsiteX4" fmla="*/ 7926929 w 8041229"/>
                <a:gd name="connsiteY4" fmla="*/ 3397429 h 4002116"/>
                <a:gd name="connsiteX5" fmla="*/ 7145596 w 8041229"/>
                <a:gd name="connsiteY5" fmla="*/ 3970944 h 4002116"/>
                <a:gd name="connsiteX6" fmla="*/ 781333 w 8041229"/>
                <a:gd name="connsiteY6" fmla="*/ 4002116 h 4002116"/>
                <a:gd name="connsiteX7" fmla="*/ 0 w 8041229"/>
                <a:gd name="connsiteY7" fmla="*/ 3366256 h 4002116"/>
                <a:gd name="connsiteX8" fmla="*/ 114300 w 8041229"/>
                <a:gd name="connsiteY8" fmla="*/ 687816 h 400211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  <a:gd name="connsiteX0" fmla="*/ 114300 w 8041229"/>
                <a:gd name="connsiteY0" fmla="*/ 708596 h 4022896"/>
                <a:gd name="connsiteX1" fmla="*/ 1290487 w 8041229"/>
                <a:gd name="connsiteY1" fmla="*/ 20780 h 4022896"/>
                <a:gd name="connsiteX2" fmla="*/ 6709178 w 8041229"/>
                <a:gd name="connsiteY2" fmla="*/ 0 h 4022896"/>
                <a:gd name="connsiteX3" fmla="*/ 8041229 w 8041229"/>
                <a:gd name="connsiteY3" fmla="*/ 677423 h 4022896"/>
                <a:gd name="connsiteX4" fmla="*/ 7926929 w 8041229"/>
                <a:gd name="connsiteY4" fmla="*/ 3418209 h 4022896"/>
                <a:gd name="connsiteX5" fmla="*/ 7145596 w 8041229"/>
                <a:gd name="connsiteY5" fmla="*/ 3991724 h 4022896"/>
                <a:gd name="connsiteX6" fmla="*/ 781333 w 8041229"/>
                <a:gd name="connsiteY6" fmla="*/ 4022896 h 4022896"/>
                <a:gd name="connsiteX7" fmla="*/ 0 w 8041229"/>
                <a:gd name="connsiteY7" fmla="*/ 3387036 h 4022896"/>
                <a:gd name="connsiteX8" fmla="*/ 114300 w 8041229"/>
                <a:gd name="connsiteY8" fmla="*/ 708596 h 402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41229" h="4022896">
                  <a:moveTo>
                    <a:pt x="114300" y="708596"/>
                  </a:moveTo>
                  <a:cubicBezTo>
                    <a:pt x="83127" y="282510"/>
                    <a:pt x="916356" y="41562"/>
                    <a:pt x="1290487" y="20780"/>
                  </a:cubicBezTo>
                  <a:cubicBezTo>
                    <a:pt x="3127889" y="96980"/>
                    <a:pt x="4902948" y="6927"/>
                    <a:pt x="6709178" y="0"/>
                  </a:cubicBezTo>
                  <a:cubicBezTo>
                    <a:pt x="7249564" y="31173"/>
                    <a:pt x="7885366" y="292901"/>
                    <a:pt x="8041229" y="677423"/>
                  </a:cubicBezTo>
                  <a:lnTo>
                    <a:pt x="7926929" y="3418209"/>
                  </a:lnTo>
                  <a:cubicBezTo>
                    <a:pt x="7926929" y="3792340"/>
                    <a:pt x="7519727" y="3991724"/>
                    <a:pt x="7145596" y="3991724"/>
                  </a:cubicBezTo>
                  <a:lnTo>
                    <a:pt x="781333" y="4022896"/>
                  </a:lnTo>
                  <a:cubicBezTo>
                    <a:pt x="407202" y="4022896"/>
                    <a:pt x="0" y="3761167"/>
                    <a:pt x="0" y="3387036"/>
                  </a:cubicBezTo>
                  <a:lnTo>
                    <a:pt x="114300" y="708596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457200" y="819150"/>
              <a:ext cx="1544956" cy="1447800"/>
              <a:chOff x="1121435" y="1352550"/>
              <a:chExt cx="1621156" cy="1517678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1435" y="1352550"/>
                <a:ext cx="1621156" cy="1517678"/>
              </a:xfrm>
              <a:prstGeom prst="rect">
                <a:avLst/>
              </a:prstGeom>
            </p:spPr>
          </p:pic>
          <p:sp>
            <p:nvSpPr>
              <p:cNvPr id="23" name="文本框 22">
                <a:extLst>
                  <a:ext uri="{FF2B5EF4-FFF2-40B4-BE49-F238E27FC236}">
                    <a16:creationId xmlns="" xmlns:a16="http://schemas.microsoft.com/office/drawing/2014/main" id="{41709550-8102-4913-8D78-4D6C8E4600DD}"/>
                  </a:ext>
                </a:extLst>
              </p:cNvPr>
              <p:cNvSpPr txBox="1"/>
              <p:nvPr/>
            </p:nvSpPr>
            <p:spPr>
              <a:xfrm>
                <a:off x="1457228" y="1740050"/>
                <a:ext cx="9495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 dirty="0" smtClean="0">
                    <a:ln>
                      <a:solidFill>
                        <a:srgbClr val="5A3312"/>
                      </a:solidFill>
                    </a:ln>
                    <a:solidFill>
                      <a:schemeClr val="accent1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</a:rPr>
                  <a:t>A</a:t>
                </a:r>
                <a:endParaRPr lang="zh-CN" altLang="en-US" sz="3600" b="1" dirty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457200" y="2502421"/>
              <a:ext cx="167640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3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3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kém</a:t>
              </a:r>
              <a:endParaRPr lang="vi-VN" sz="23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067661" y="728128"/>
            <a:ext cx="1621156" cy="1517678"/>
            <a:chOff x="7211817" y="709817"/>
            <a:chExt cx="1621156" cy="1517678"/>
          </a:xfrm>
        </p:grpSpPr>
        <p:pic>
          <p:nvPicPr>
            <p:cNvPr id="19" name="图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1817" y="709817"/>
              <a:ext cx="1621156" cy="1517678"/>
            </a:xfrm>
            <a:prstGeom prst="rect">
              <a:avLst/>
            </a:prstGeom>
          </p:spPr>
        </p:pic>
        <p:sp>
          <p:nvSpPr>
            <p:cNvPr id="27" name="文本框 36">
              <a:extLst>
                <a:ext uri="{FF2B5EF4-FFF2-40B4-BE49-F238E27FC236}">
                  <a16:creationId xmlns=""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7547610" y="1117579"/>
              <a:ext cx="949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 smtClean="0">
                  <a:ln>
                    <a:solidFill>
                      <a:srgbClr val="5A3312"/>
                    </a:solidFill>
                  </a:ln>
                  <a:solidFill>
                    <a:schemeClr val="accent1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D</a:t>
              </a:r>
              <a:endParaRPr lang="zh-CN" altLang="en-US" sz="3600" b="1" dirty="0">
                <a:ln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28" name="圆角矩形 40"/>
          <p:cNvSpPr/>
          <p:nvPr/>
        </p:nvSpPr>
        <p:spPr>
          <a:xfrm>
            <a:off x="7074532" y="2365845"/>
            <a:ext cx="1840868" cy="1644682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7268031" y="2387465"/>
            <a:ext cx="15274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neo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19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825910"/>
            <a:ext cx="3091950" cy="4317590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10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3477" y="824007"/>
            <a:ext cx="6019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sang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AutoNum type="alphaLcParenR"/>
            </a:pP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A? </a:t>
            </a:r>
          </a:p>
          <a:p>
            <a:pPr marL="342900" indent="-342900" algn="just">
              <a:buAutoNum type="alphaLcParenR"/>
            </a:pP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032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9550"/>
            <a:ext cx="4038600" cy="4038600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Double Wave 3"/>
          <p:cNvSpPr/>
          <p:nvPr/>
        </p:nvSpPr>
        <p:spPr>
          <a:xfrm>
            <a:off x="0" y="677083"/>
            <a:ext cx="7391400" cy="4256867"/>
          </a:xfrm>
          <a:prstGeom prst="doubleWave">
            <a:avLst>
              <a:gd name="adj1" fmla="val 6250"/>
              <a:gd name="adj2" fmla="val 33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381000" y="1066578"/>
            <a:ext cx="6629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Ý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thòi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lùi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8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71550"/>
            <a:ext cx="2746170" cy="3335743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584370" y="687100"/>
            <a:ext cx="5029200" cy="38443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4079935" y="1352550"/>
            <a:ext cx="403807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Theo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54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9550"/>
            <a:ext cx="4038600" cy="4038600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34" y="-30769"/>
            <a:ext cx="5205623" cy="739377"/>
          </a:xfrm>
          <a:prstGeom prst="rect">
            <a:avLst/>
          </a:prstGeom>
        </p:spPr>
      </p:pic>
      <p:sp>
        <p:nvSpPr>
          <p:cNvPr id="6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067330" y="84630"/>
            <a:ext cx="2971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*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tình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huống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Double Wave 3"/>
          <p:cNvSpPr/>
          <p:nvPr/>
        </p:nvSpPr>
        <p:spPr>
          <a:xfrm>
            <a:off x="228600" y="824007"/>
            <a:ext cx="7010400" cy="3886200"/>
          </a:xfrm>
          <a:prstGeom prst="doubleWave">
            <a:avLst>
              <a:gd name="adj1" fmla="val 6250"/>
              <a:gd name="adj2" fmla="val 33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723900" y="1305168"/>
            <a:ext cx="60198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ỷ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H, do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dẫm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=&gt; H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 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13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257609" y="762754"/>
            <a:ext cx="25861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III/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Vận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dụng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Double Wave 7"/>
          <p:cNvSpPr/>
          <p:nvPr/>
        </p:nvSpPr>
        <p:spPr>
          <a:xfrm>
            <a:off x="1444473" y="1839485"/>
            <a:ext cx="6341464" cy="2815618"/>
          </a:xfrm>
          <a:prstGeom prst="doubleWave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TextBox 20"/>
          <p:cNvSpPr txBox="1"/>
          <p:nvPr/>
        </p:nvSpPr>
        <p:spPr>
          <a:xfrm>
            <a:off x="1455028" y="2219726"/>
            <a:ext cx="6320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96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4095750"/>
            <a:ext cx="1216949" cy="121694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4B5AF6E7-C4D0-4E6E-8F81-CE55DC10F846}"/>
              </a:ext>
            </a:extLst>
          </p:cNvPr>
          <p:cNvSpPr/>
          <p:nvPr/>
        </p:nvSpPr>
        <p:spPr>
          <a:xfrm>
            <a:off x="5924016" y="130696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zh-CN" altLang="en-US" kern="1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71143"/>
            <a:ext cx="7563134" cy="651936"/>
          </a:xfrm>
          <a:prstGeom prst="rect">
            <a:avLst/>
          </a:prstGeom>
        </p:spPr>
      </p:pic>
      <p:sp>
        <p:nvSpPr>
          <p:cNvPr id="11" name="文本框 20">
            <a:extLst>
              <a:ext uri="{FF2B5EF4-FFF2-40B4-BE49-F238E27FC236}">
                <a16:creationId xmlns="" xmlns:a16="http://schemas.microsoft.com/office/drawing/2014/main" id="{41709550-8102-4913-8D78-4D6C8E4600DD}"/>
              </a:ext>
            </a:extLst>
          </p:cNvPr>
          <p:cNvSpPr txBox="1"/>
          <p:nvPr/>
        </p:nvSpPr>
        <p:spPr>
          <a:xfrm>
            <a:off x="1143000" y="144114"/>
            <a:ext cx="53697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Đọc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thông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tin: “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Cây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xanh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bốn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500" b="1" dirty="0" err="1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mùa</a:t>
            </a:r>
            <a:r>
              <a:rPr lang="en-US" altLang="zh-CN" sz="2500" b="1" dirty="0" smtClean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 sz="2000" b="1" dirty="0">
              <a:ln>
                <a:solidFill>
                  <a:srgbClr val="5A3312"/>
                </a:solidFill>
              </a:ln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274" y="621168"/>
            <a:ext cx="8610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chổi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Vâng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nọ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mỉ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just"/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trụi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Theo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NXB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Nam, HN, 2018)</a:t>
            </a:r>
          </a:p>
          <a:p>
            <a:pPr algn="just"/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70546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85750"/>
            <a:ext cx="82296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latin typeface="inherit"/>
              </a:rPr>
              <a:t>Câu </a:t>
            </a:r>
            <a:r>
              <a:rPr lang="vi-VN" sz="2000" b="1" dirty="0" smtClean="0">
                <a:latin typeface="inherit"/>
              </a:rPr>
              <a:t>1:</a:t>
            </a:r>
            <a:r>
              <a:rPr lang="vi-VN" sz="2000" dirty="0" smtClean="0">
                <a:latin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</a:rPr>
              <a:t>Em hãy liệt kê 5</a:t>
            </a:r>
            <a:r>
              <a:rPr lang="vi-VN" sz="2000" dirty="0" smtClean="0">
                <a:latin typeface="arial" panose="020B0604020202020204" pitchFamily="34" charset="0"/>
              </a:rPr>
              <a:t> </a:t>
            </a:r>
            <a:r>
              <a:rPr lang="vi-VN" sz="2000" dirty="0">
                <a:latin typeface="arial" panose="020B0604020202020204" pitchFamily="34" charset="0"/>
              </a:rPr>
              <a:t>việc nên làm để giữ gìn và phát huy truyền thống tốt đẹp của quê hương.</a:t>
            </a:r>
          </a:p>
          <a:p>
            <a:pPr algn="just"/>
            <a:r>
              <a:rPr lang="vi-VN" sz="2000" b="1" dirty="0">
                <a:latin typeface="inherit"/>
              </a:rPr>
              <a:t>Câu </a:t>
            </a:r>
            <a:r>
              <a:rPr lang="vi-VN" sz="2000" b="1" dirty="0" smtClean="0">
                <a:latin typeface="inherit"/>
              </a:rPr>
              <a:t>2:</a:t>
            </a:r>
            <a:endParaRPr lang="vi-VN" sz="2000" dirty="0">
              <a:latin typeface="arial" panose="020B0604020202020204" pitchFamily="34" charset="0"/>
            </a:endParaRPr>
          </a:p>
          <a:p>
            <a:pPr algn="just"/>
            <a:r>
              <a:rPr lang="vi-VN" sz="2000" dirty="0">
                <a:latin typeface="arial" panose="020B0604020202020204" pitchFamily="34" charset="0"/>
              </a:rPr>
              <a:t>A và N là bạn học cùng lớp và ở gần nhà nhau. N bị ốm phải nghỉ học nhiều ngày. Hết giờ học, A sang nhà đưa vở cho bạn chép và giải thích những chỗ khó hiểu để N có thể theo kịp bài học trên lớp. H cùng lớp thấy vậy cho rằng A làm thế không đúng vì việc học là nhiệm vụ của học sinh, N phải tự tìm hiểu và hoàn thành nhiệm vụ học tập của mình.</a:t>
            </a:r>
          </a:p>
          <a:p>
            <a:pPr algn="just"/>
            <a:r>
              <a:rPr lang="vi-VN" sz="2000" dirty="0">
                <a:latin typeface="arial" panose="020B0604020202020204" pitchFamily="34" charset="0"/>
              </a:rPr>
              <a:t>a) Em có nhận xét gì về việc làm của bạn A?</a:t>
            </a:r>
          </a:p>
          <a:p>
            <a:pPr algn="just"/>
            <a:r>
              <a:rPr lang="vi-VN" sz="2000" dirty="0">
                <a:latin typeface="arial" panose="020B0604020202020204" pitchFamily="34" charset="0"/>
              </a:rPr>
              <a:t>b) Theo em, ý kiến của bạn H như vậy có đúng không? Tại sao?</a:t>
            </a:r>
          </a:p>
          <a:p>
            <a:pPr algn="just"/>
            <a:endParaRPr lang="vi-VN" sz="20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96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40"/>
          <p:cNvSpPr/>
          <p:nvPr/>
        </p:nvSpPr>
        <p:spPr>
          <a:xfrm>
            <a:off x="304800" y="300830"/>
            <a:ext cx="7543800" cy="4556920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TextBox 9">
            <a:extLst>
              <a:ext uri="{FF2B5EF4-FFF2-40B4-BE49-F238E27FC236}">
                <a16:creationId xmlns="" xmlns:a16="http://schemas.microsoft.com/office/drawing/2014/main" id="{C3BEC9FD-EA47-45C1-87E2-91CFFCEAAB0A}"/>
              </a:ext>
            </a:extLst>
          </p:cNvPr>
          <p:cNvSpPr txBox="1"/>
          <p:nvPr/>
        </p:nvSpPr>
        <p:spPr>
          <a:xfrm>
            <a:off x="533400" y="1106404"/>
            <a:ext cx="7239000" cy="7771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nl-NL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Lập </a:t>
            </a:r>
            <a:r>
              <a:rPr lang="nl-NL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 hoạch giúp đỡ một HS có hoàn cảnh khó khăn trong lớp với các công việc cụ thể theo PHT sau: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86222"/>
            <a:ext cx="3200400" cy="3200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BAB0CAC-06D8-4B58-8F2E-370BE3E6061D}"/>
              </a:ext>
            </a:extLst>
          </p:cNvPr>
          <p:cNvSpPr/>
          <p:nvPr/>
        </p:nvSpPr>
        <p:spPr>
          <a:xfrm>
            <a:off x="304800" y="309098"/>
            <a:ext cx="3810000" cy="368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矩形 51203">
            <a:extLst>
              <a:ext uri="{FF2B5EF4-FFF2-40B4-BE49-F238E27FC236}">
                <a16:creationId xmlns="" xmlns:a16="http://schemas.microsoft.com/office/drawing/2014/main" id="{AF858482-317F-418E-ADBC-0C88DD06AC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56852" y="146081"/>
            <a:ext cx="3200183" cy="9603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en-US" altLang="zh-CN" sz="2800" b="1" dirty="0" err="1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Góc</a:t>
            </a:r>
            <a:r>
              <a:rPr lang="en-US" altLang="zh-CN" sz="2800" b="1" dirty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</a:t>
            </a:r>
            <a:r>
              <a:rPr lang="en-US" altLang="zh-CN" sz="2800" b="1" dirty="0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28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hoạch</a:t>
            </a:r>
            <a:r>
              <a:rPr lang="en-US" altLang="zh-CN" sz="2800" b="1" dirty="0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zh-CN" altLang="en-US" sz="2800" b="1" dirty="0">
              <a:ln>
                <a:solidFill>
                  <a:schemeClr val="bg1"/>
                </a:solidFill>
              </a:ln>
              <a:solidFill>
                <a:schemeClr val="accent1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ahoma" panose="020B0604030504040204" pitchFamily="34" charset="0"/>
              <a:ea typeface="迷你简卡通" panose="03000509000000000000" pitchFamily="65" charset="-122"/>
              <a:cs typeface="Tahom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23333"/>
              </p:ext>
            </p:extLst>
          </p:nvPr>
        </p:nvGraphicFramePr>
        <p:xfrm>
          <a:off x="533400" y="1962148"/>
          <a:ext cx="5791200" cy="2514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072">
                  <a:extLst>
                    <a:ext uri="{9D8B030D-6E8A-4147-A177-3AD203B41FA5}">
                      <a16:colId xmlns="" xmlns:a16="http://schemas.microsoft.com/office/drawing/2014/main" val="3875821697"/>
                    </a:ext>
                  </a:extLst>
                </a:gridCol>
                <a:gridCol w="2548128">
                  <a:extLst>
                    <a:ext uri="{9D8B030D-6E8A-4147-A177-3AD203B41FA5}">
                      <a16:colId xmlns="" xmlns:a16="http://schemas.microsoft.com/office/drawing/2014/main" val="2134727079"/>
                    </a:ext>
                  </a:extLst>
                </a:gridCol>
              </a:tblGrid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Họ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cần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giúp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đỡ</a:t>
                      </a:r>
                      <a:r>
                        <a:rPr lang="en-US" baseline="0" dirty="0" smtClean="0"/>
                        <a:t> 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2487336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Những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của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bạn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3746003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Những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thể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giúp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5909908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Thời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gian</a:t>
                      </a:r>
                      <a:r>
                        <a:rPr lang="en-US" baseline="0" dirty="0" smtClean="0"/>
                        <a:t> </a:t>
                      </a:r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6671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23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0CA36092-9498-4D3B-AEC8-B3891A594852}"/>
              </a:ext>
            </a:extLst>
          </p:cNvPr>
          <p:cNvSpPr/>
          <p:nvPr/>
        </p:nvSpPr>
        <p:spPr>
          <a:xfrm>
            <a:off x="3820973" y="664129"/>
            <a:ext cx="4419600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7200" spc="600" dirty="0" err="1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Cảm</a:t>
            </a:r>
            <a:r>
              <a:rPr lang="en-US" altLang="zh-CN" sz="7200" spc="600" dirty="0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ơn</a:t>
            </a:r>
            <a:r>
              <a:rPr lang="en-US" altLang="zh-CN" sz="7200" spc="600" dirty="0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các</a:t>
            </a:r>
            <a:r>
              <a:rPr lang="en-US" altLang="zh-CN" sz="7200" spc="600" dirty="0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 </a:t>
            </a:r>
            <a:r>
              <a:rPr lang="en-US" altLang="zh-CN" sz="7200" spc="600" dirty="0" err="1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em</a:t>
            </a:r>
            <a:r>
              <a:rPr lang="en-US" altLang="zh-CN" sz="7200" spc="600" dirty="0" smtClean="0">
                <a:ln w="12700">
                  <a:solidFill>
                    <a:srgbClr val="5A3312"/>
                  </a:solidFill>
                </a:ln>
                <a:solidFill>
                  <a:schemeClr val="accent1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! </a:t>
            </a:r>
            <a:endParaRPr lang="en-US" altLang="zh-CN" sz="7200" spc="600" dirty="0">
              <a:ln w="12700">
                <a:solidFill>
                  <a:srgbClr val="5A3312"/>
                </a:solidFill>
              </a:ln>
              <a:solidFill>
                <a:schemeClr val="accent2"/>
              </a:solidFill>
              <a:latin typeface="汉仪铸字木头人W" panose="00020600040101010101" pitchFamily="18" charset="-122"/>
              <a:ea typeface="汉仪铸字木头人W" panose="00020600040101010101" pitchFamily="18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741" y="819150"/>
            <a:ext cx="3060739" cy="371369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018" y="2343150"/>
            <a:ext cx="169378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2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40"/>
          <p:cNvSpPr/>
          <p:nvPr/>
        </p:nvSpPr>
        <p:spPr>
          <a:xfrm>
            <a:off x="228600" y="886747"/>
            <a:ext cx="7848600" cy="4047203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400" b="1" dirty="0" err="1">
                <a:latin typeface="#9Slide05 Brannboll Ny" panose="02000000000000000000" pitchFamily="2" charset="0"/>
              </a:rPr>
              <a:t>Em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hãy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biết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vì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sao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cô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bán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vé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trong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câu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chuyện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đã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cho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ông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của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cậu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bé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vay</a:t>
            </a:r>
            <a:r>
              <a:rPr lang="en-US" sz="1400" b="1" dirty="0">
                <a:latin typeface="#9Slide05 Brannboll Ny" panose="02000000000000000000" pitchFamily="2" charset="0"/>
              </a:rPr>
              <a:t> </a:t>
            </a:r>
            <a:r>
              <a:rPr lang="en-US" sz="1400" b="1" dirty="0" err="1">
                <a:latin typeface="#9Slide05 Brannboll Ny" panose="02000000000000000000" pitchFamily="2" charset="0"/>
              </a:rPr>
              <a:t>tiền</a:t>
            </a:r>
            <a:r>
              <a:rPr lang="en-US" sz="1400" b="1" dirty="0">
                <a:latin typeface="#9Slide05 Brannboll Ny" panose="02000000000000000000" pitchFamily="2" charset="0"/>
              </a:rPr>
              <a:t>?</a:t>
            </a:r>
            <a:endParaRPr lang="en-US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#9Slide05 Brannboll Ny" panose="02000000000000000000" pitchFamily="2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18" y="2618583"/>
            <a:ext cx="1562554" cy="245221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-62646"/>
            <a:ext cx="9146488" cy="1116298"/>
            <a:chOff x="0" y="-62646"/>
            <a:chExt cx="9146488" cy="1116298"/>
          </a:xfrm>
        </p:grpSpPr>
        <p:pic>
          <p:nvPicPr>
            <p:cNvPr id="7" name="Picture 4" descr="https://gatorball.files.wordpress.com/2011/03/hybrid-10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96"/>
              <a:ext cx="1499937" cy="10499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itle 1"/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369947" y="107412"/>
              <a:ext cx="6497918" cy="63201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ctr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PHIẾU BÀI TẬP</a:t>
              </a:r>
            </a:p>
          </p:txBody>
        </p:sp>
        <p:pic>
          <p:nvPicPr>
            <p:cNvPr id="9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24" y="-62646"/>
              <a:ext cx="1316664" cy="8229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ounded Rectangle 3"/>
          <p:cNvSpPr/>
          <p:nvPr/>
        </p:nvSpPr>
        <p:spPr>
          <a:xfrm>
            <a:off x="484239" y="1200973"/>
            <a:ext cx="7372624" cy="1154162"/>
          </a:xfrm>
          <a:prstGeom prst="roundRect">
            <a:avLst/>
          </a:prstGeom>
          <a:pattFill prst="ltUpDi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494590" y="1209180"/>
            <a:ext cx="1591900" cy="1154162"/>
          </a:xfrm>
          <a:prstGeom prst="roundRect">
            <a:avLst>
              <a:gd name="adj" fmla="val 1000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000" b="-9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extBox 9"/>
          <p:cNvSpPr txBox="1"/>
          <p:nvPr/>
        </p:nvSpPr>
        <p:spPr>
          <a:xfrm>
            <a:off x="2086489" y="1192483"/>
            <a:ext cx="574333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6865" y="2526420"/>
            <a:ext cx="7345585" cy="1112130"/>
          </a:xfrm>
          <a:prstGeom prst="roundRect">
            <a:avLst/>
          </a:prstGeom>
          <a:pattFill prst="diagBrick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ounded Rectangle 15"/>
          <p:cNvSpPr/>
          <p:nvPr/>
        </p:nvSpPr>
        <p:spPr>
          <a:xfrm>
            <a:off x="484239" y="2526420"/>
            <a:ext cx="1602250" cy="1112130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0" b="-20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TextBox 13"/>
          <p:cNvSpPr txBox="1"/>
          <p:nvPr/>
        </p:nvSpPr>
        <p:spPr>
          <a:xfrm>
            <a:off x="2093863" y="2724150"/>
            <a:ext cx="572858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4590" y="3722099"/>
            <a:ext cx="7318028" cy="1032719"/>
          </a:xfrm>
          <a:prstGeom prst="round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494589" y="3722099"/>
            <a:ext cx="1591899" cy="1032719"/>
          </a:xfrm>
          <a:prstGeom prst="roundRect">
            <a:avLst>
              <a:gd name="adj" fmla="val 1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000" b="-5000"/>
            </a:stretch>
          </a:blipFill>
          <a:ln w="25400" cap="flat" cmpd="sng" algn="ctr">
            <a:solidFill>
              <a:srgbClr val="4F81BD">
                <a:shade val="8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16"/>
          <p:cNvSpPr txBox="1"/>
          <p:nvPr/>
        </p:nvSpPr>
        <p:spPr>
          <a:xfrm>
            <a:off x="2093863" y="3864908"/>
            <a:ext cx="57113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876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9" y="2878151"/>
            <a:ext cx="1743371" cy="243443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-62646"/>
            <a:ext cx="9146488" cy="1116298"/>
            <a:chOff x="0" y="-62646"/>
            <a:chExt cx="9146488" cy="1116298"/>
          </a:xfrm>
        </p:grpSpPr>
        <p:pic>
          <p:nvPicPr>
            <p:cNvPr id="7" name="Picture 4" descr="https://gatorball.files.wordpress.com/2011/03/hybrid-10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696"/>
              <a:ext cx="1499937" cy="10499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itle 1"/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369947" y="107412"/>
              <a:ext cx="6497918" cy="63201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vert="horz" lIns="91440" tIns="45720" rIns="91440" bIns="45720" rtlCol="0" anchor="ctr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PHIẾU BÀI TẬP</a:t>
              </a:r>
            </a:p>
          </p:txBody>
        </p:sp>
        <p:pic>
          <p:nvPicPr>
            <p:cNvPr id="9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9824" y="-62646"/>
              <a:ext cx="1316664" cy="8229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ounded Rectangle 2"/>
          <p:cNvSpPr/>
          <p:nvPr/>
        </p:nvSpPr>
        <p:spPr>
          <a:xfrm>
            <a:off x="1499937" y="916001"/>
            <a:ext cx="7361477" cy="3859162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1676400" y="1053652"/>
            <a:ext cx="703999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a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VN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rụng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=&gt; Ý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43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40"/>
          <p:cNvSpPr/>
          <p:nvPr/>
        </p:nvSpPr>
        <p:spPr>
          <a:xfrm>
            <a:off x="228600" y="863985"/>
            <a:ext cx="7924800" cy="4069965"/>
          </a:xfrm>
          <a:custGeom>
            <a:avLst/>
            <a:gdLst>
              <a:gd name="connsiteX0" fmla="*/ 0 w 8041229"/>
              <a:gd name="connsiteY0" fmla="*/ 677424 h 4064461"/>
              <a:gd name="connsiteX1" fmla="*/ 677424 w 8041229"/>
              <a:gd name="connsiteY1" fmla="*/ 0 h 4064461"/>
              <a:gd name="connsiteX2" fmla="*/ 7363805 w 8041229"/>
              <a:gd name="connsiteY2" fmla="*/ 0 h 4064461"/>
              <a:gd name="connsiteX3" fmla="*/ 8041229 w 8041229"/>
              <a:gd name="connsiteY3" fmla="*/ 677424 h 4064461"/>
              <a:gd name="connsiteX4" fmla="*/ 8041229 w 8041229"/>
              <a:gd name="connsiteY4" fmla="*/ 3387037 h 4064461"/>
              <a:gd name="connsiteX5" fmla="*/ 7363805 w 8041229"/>
              <a:gd name="connsiteY5" fmla="*/ 4064461 h 4064461"/>
              <a:gd name="connsiteX6" fmla="*/ 677424 w 8041229"/>
              <a:gd name="connsiteY6" fmla="*/ 4064461 h 4064461"/>
              <a:gd name="connsiteX7" fmla="*/ 0 w 8041229"/>
              <a:gd name="connsiteY7" fmla="*/ 3387037 h 4064461"/>
              <a:gd name="connsiteX8" fmla="*/ 0 w 8041229"/>
              <a:gd name="connsiteY8" fmla="*/ 677424 h 4064461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363805 w 8041229"/>
              <a:gd name="connsiteY2" fmla="*/ 93519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770943 h 4157980"/>
              <a:gd name="connsiteX1" fmla="*/ 760551 w 8041229"/>
              <a:gd name="connsiteY1" fmla="*/ 0 h 4157980"/>
              <a:gd name="connsiteX2" fmla="*/ 7114423 w 8041229"/>
              <a:gd name="connsiteY2" fmla="*/ 124692 h 4157980"/>
              <a:gd name="connsiteX3" fmla="*/ 8041229 w 8041229"/>
              <a:gd name="connsiteY3" fmla="*/ 770943 h 4157980"/>
              <a:gd name="connsiteX4" fmla="*/ 8041229 w 8041229"/>
              <a:gd name="connsiteY4" fmla="*/ 3480556 h 4157980"/>
              <a:gd name="connsiteX5" fmla="*/ 7363805 w 8041229"/>
              <a:gd name="connsiteY5" fmla="*/ 4157980 h 4157980"/>
              <a:gd name="connsiteX6" fmla="*/ 677424 w 8041229"/>
              <a:gd name="connsiteY6" fmla="*/ 4157980 h 4157980"/>
              <a:gd name="connsiteX7" fmla="*/ 0 w 8041229"/>
              <a:gd name="connsiteY7" fmla="*/ 3480556 h 4157980"/>
              <a:gd name="connsiteX8" fmla="*/ 0 w 8041229"/>
              <a:gd name="connsiteY8" fmla="*/ 770943 h 41579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677424 w 8041229"/>
              <a:gd name="connsiteY6" fmla="*/ 4043680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43680"/>
              <a:gd name="connsiteX1" fmla="*/ 1020324 w 8041229"/>
              <a:gd name="connsiteY1" fmla="*/ 0 h 4043680"/>
              <a:gd name="connsiteX2" fmla="*/ 7114423 w 8041229"/>
              <a:gd name="connsiteY2" fmla="*/ 10392 h 4043680"/>
              <a:gd name="connsiteX3" fmla="*/ 8041229 w 8041229"/>
              <a:gd name="connsiteY3" fmla="*/ 656643 h 4043680"/>
              <a:gd name="connsiteX4" fmla="*/ 8041229 w 8041229"/>
              <a:gd name="connsiteY4" fmla="*/ 3366256 h 4043680"/>
              <a:gd name="connsiteX5" fmla="*/ 7363805 w 8041229"/>
              <a:gd name="connsiteY5" fmla="*/ 4043680 h 4043680"/>
              <a:gd name="connsiteX6" fmla="*/ 781333 w 8041229"/>
              <a:gd name="connsiteY6" fmla="*/ 4002116 h 4043680"/>
              <a:gd name="connsiteX7" fmla="*/ 0 w 8041229"/>
              <a:gd name="connsiteY7" fmla="*/ 3366256 h 4043680"/>
              <a:gd name="connsiteX8" fmla="*/ 0 w 8041229"/>
              <a:gd name="connsiteY8" fmla="*/ 656643 h 4043680"/>
              <a:gd name="connsiteX0" fmla="*/ 0 w 8041229"/>
              <a:gd name="connsiteY0" fmla="*/ 656643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0 w 8041229"/>
              <a:gd name="connsiteY8" fmla="*/ 656643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8041229 w 8041229"/>
              <a:gd name="connsiteY4" fmla="*/ 3366256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7114423 w 8041229"/>
              <a:gd name="connsiteY2" fmla="*/ 10392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020324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771523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687816 h 4002116"/>
              <a:gd name="connsiteX1" fmla="*/ 1290487 w 8041229"/>
              <a:gd name="connsiteY1" fmla="*/ 0 h 4002116"/>
              <a:gd name="connsiteX2" fmla="*/ 6532532 w 8041229"/>
              <a:gd name="connsiteY2" fmla="*/ 1 h 4002116"/>
              <a:gd name="connsiteX3" fmla="*/ 8041229 w 8041229"/>
              <a:gd name="connsiteY3" fmla="*/ 656643 h 4002116"/>
              <a:gd name="connsiteX4" fmla="*/ 7926929 w 8041229"/>
              <a:gd name="connsiteY4" fmla="*/ 3397429 h 4002116"/>
              <a:gd name="connsiteX5" fmla="*/ 7145596 w 8041229"/>
              <a:gd name="connsiteY5" fmla="*/ 3970944 h 4002116"/>
              <a:gd name="connsiteX6" fmla="*/ 781333 w 8041229"/>
              <a:gd name="connsiteY6" fmla="*/ 4002116 h 4002116"/>
              <a:gd name="connsiteX7" fmla="*/ 0 w 8041229"/>
              <a:gd name="connsiteY7" fmla="*/ 3366256 h 4002116"/>
              <a:gd name="connsiteX8" fmla="*/ 114300 w 8041229"/>
              <a:gd name="connsiteY8" fmla="*/ 687816 h 400211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  <a:gd name="connsiteX0" fmla="*/ 114300 w 8041229"/>
              <a:gd name="connsiteY0" fmla="*/ 708596 h 4022896"/>
              <a:gd name="connsiteX1" fmla="*/ 1290487 w 8041229"/>
              <a:gd name="connsiteY1" fmla="*/ 20780 h 4022896"/>
              <a:gd name="connsiteX2" fmla="*/ 6709178 w 8041229"/>
              <a:gd name="connsiteY2" fmla="*/ 0 h 4022896"/>
              <a:gd name="connsiteX3" fmla="*/ 8041229 w 8041229"/>
              <a:gd name="connsiteY3" fmla="*/ 677423 h 4022896"/>
              <a:gd name="connsiteX4" fmla="*/ 7926929 w 8041229"/>
              <a:gd name="connsiteY4" fmla="*/ 3418209 h 4022896"/>
              <a:gd name="connsiteX5" fmla="*/ 7145596 w 8041229"/>
              <a:gd name="connsiteY5" fmla="*/ 3991724 h 4022896"/>
              <a:gd name="connsiteX6" fmla="*/ 781333 w 8041229"/>
              <a:gd name="connsiteY6" fmla="*/ 4022896 h 4022896"/>
              <a:gd name="connsiteX7" fmla="*/ 0 w 8041229"/>
              <a:gd name="connsiteY7" fmla="*/ 3387036 h 4022896"/>
              <a:gd name="connsiteX8" fmla="*/ 114300 w 8041229"/>
              <a:gd name="connsiteY8" fmla="*/ 708596 h 4022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41229" h="4022896">
                <a:moveTo>
                  <a:pt x="114300" y="708596"/>
                </a:moveTo>
                <a:cubicBezTo>
                  <a:pt x="83127" y="282510"/>
                  <a:pt x="916356" y="41562"/>
                  <a:pt x="1290487" y="20780"/>
                </a:cubicBezTo>
                <a:cubicBezTo>
                  <a:pt x="3127889" y="96980"/>
                  <a:pt x="4902948" y="6927"/>
                  <a:pt x="6709178" y="0"/>
                </a:cubicBezTo>
                <a:cubicBezTo>
                  <a:pt x="7249564" y="31173"/>
                  <a:pt x="7885366" y="292901"/>
                  <a:pt x="8041229" y="677423"/>
                </a:cubicBezTo>
                <a:lnTo>
                  <a:pt x="7926929" y="3418209"/>
                </a:lnTo>
                <a:cubicBezTo>
                  <a:pt x="7926929" y="3792340"/>
                  <a:pt x="7519727" y="3991724"/>
                  <a:pt x="7145596" y="3991724"/>
                </a:cubicBezTo>
                <a:lnTo>
                  <a:pt x="781333" y="4022896"/>
                </a:lnTo>
                <a:cubicBezTo>
                  <a:pt x="407202" y="4022896"/>
                  <a:pt x="0" y="3761167"/>
                  <a:pt x="0" y="3387036"/>
                </a:cubicBezTo>
                <a:lnTo>
                  <a:pt x="114300" y="708596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rgbClr val="51DD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US" sz="1400" b="1" dirty="0">
              <a:solidFill>
                <a:schemeClr val="accent5">
                  <a:lumMod val="50000"/>
                </a:schemeClr>
              </a:solidFill>
              <a:latin typeface="#9Slide05 Brannboll Ny" panose="02000000000000000000" pitchFamily="2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65" y="3012813"/>
            <a:ext cx="1339144" cy="2101600"/>
          </a:xfrm>
          <a:prstGeom prst="rect">
            <a:avLst/>
          </a:prstGeom>
        </p:spPr>
      </p:pic>
      <p:pic>
        <p:nvPicPr>
          <p:cNvPr id="7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6"/>
            <a:ext cx="1499937" cy="1049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69947" y="107412"/>
            <a:ext cx="6497918" cy="6320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 BÀI TẬP</a:t>
            </a:r>
          </a:p>
        </p:txBody>
      </p:sp>
      <p:pic>
        <p:nvPicPr>
          <p:cNvPr id="9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824" y="-62646"/>
            <a:ext cx="1316664" cy="822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25860" y="1009386"/>
            <a:ext cx="7592961" cy="1710993"/>
            <a:chOff x="484238" y="1200972"/>
            <a:chExt cx="7592961" cy="1710993"/>
          </a:xfrm>
        </p:grpSpPr>
        <p:sp>
          <p:nvSpPr>
            <p:cNvPr id="4" name="Rounded Rectangle 3"/>
            <p:cNvSpPr/>
            <p:nvPr/>
          </p:nvSpPr>
          <p:spPr>
            <a:xfrm>
              <a:off x="484238" y="1200972"/>
              <a:ext cx="7592961" cy="1710993"/>
            </a:xfrm>
            <a:prstGeom prst="roundRect">
              <a:avLst/>
            </a:prstGeom>
            <a:pattFill prst="ltUpDiag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29002" y="1261788"/>
              <a:ext cx="1706200" cy="1592241"/>
            </a:xfrm>
            <a:prstGeom prst="roundRect">
              <a:avLst>
                <a:gd name="adj" fmla="val 10000"/>
              </a:avLst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9000" b="-9000"/>
              </a:stretch>
            </a:blipFill>
            <a:ln w="25400" cap="flat" cmpd="sng" algn="ctr">
              <a:solidFill>
                <a:srgbClr val="4F81BD">
                  <a:shade val="8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2235202" y="1240860"/>
              <a:ext cx="574333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nhắc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nhở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san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nỗi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/>
                <a:t>.</a:t>
              </a:r>
              <a:endParaRPr lang="vi-VN" sz="2000" b="1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52733" y="2824096"/>
            <a:ext cx="7666088" cy="2033654"/>
            <a:chOff x="352733" y="2824096"/>
            <a:chExt cx="7666088" cy="2033654"/>
          </a:xfrm>
        </p:grpSpPr>
        <p:sp>
          <p:nvSpPr>
            <p:cNvPr id="12" name="Rounded Rectangle 11"/>
            <p:cNvSpPr/>
            <p:nvPr/>
          </p:nvSpPr>
          <p:spPr>
            <a:xfrm>
              <a:off x="352733" y="2824096"/>
              <a:ext cx="7666088" cy="2033654"/>
            </a:xfrm>
            <a:prstGeom prst="roundRect">
              <a:avLst/>
            </a:prstGeom>
            <a:pattFill prst="diagBrick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98206" y="2844938"/>
              <a:ext cx="1778618" cy="1997163"/>
            </a:xfrm>
            <a:prstGeom prst="roundRect">
              <a:avLst>
                <a:gd name="adj" fmla="val 10000"/>
              </a:avLst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0000" b="-20000"/>
              </a:stretch>
            </a:blipFill>
            <a:ln w="25400" cap="flat" cmpd="sng" algn="ctr">
              <a:solidFill>
                <a:srgbClr val="4F81BD">
                  <a:shade val="8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2256710" y="2903109"/>
              <a:ext cx="564870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c) -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xuyên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xung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quanh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vi-V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vị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vi-V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Chia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sẻ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đỡ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lúc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khó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khăn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nạn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khả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864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950" y="742950"/>
            <a:ext cx="2462011" cy="4724400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685800" y="-781050"/>
            <a:ext cx="791229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99186"/>
            <a:ext cx="56388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TÂM: 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 THÔNG: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 SẺ: 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84" y="434485"/>
            <a:ext cx="3326526" cy="1306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384"/>
          <a:stretch/>
        </p:blipFill>
        <p:spPr>
          <a:xfrm>
            <a:off x="48166" y="2046776"/>
            <a:ext cx="1535640" cy="30967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603" y="1039753"/>
            <a:ext cx="1567970" cy="312344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F4414CDB-DEA9-4BE9-B9EC-8280B6D87422}"/>
              </a:ext>
            </a:extLst>
          </p:cNvPr>
          <p:cNvSpPr/>
          <p:nvPr/>
        </p:nvSpPr>
        <p:spPr>
          <a:xfrm>
            <a:off x="1241130" y="-923637"/>
            <a:ext cx="184731" cy="646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600" b="1" kern="10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华康少女文字W5(P)" panose="040F0500000000000000" pitchFamily="82" charset="-122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E3706161-CE7E-4FC1-9AE2-DD4629B8941E}"/>
              </a:ext>
            </a:extLst>
          </p:cNvPr>
          <p:cNvSpPr/>
          <p:nvPr/>
        </p:nvSpPr>
        <p:spPr>
          <a:xfrm>
            <a:off x="3309317" y="756783"/>
            <a:ext cx="239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I/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Khám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r>
              <a:rPr lang="en-US" altLang="zh-CN" sz="30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phá</a:t>
            </a:r>
            <a:r>
              <a:rPr lang="en-US" altLang="zh-CN" sz="30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华康少女文字W5(P)" panose="040F0500000000000000" pitchFamily="82" charset="-122"/>
                <a:cs typeface="Times New Roman" panose="02020603050405020304" pitchFamily="18" charset="0"/>
              </a:rPr>
              <a:t> </a:t>
            </a:r>
            <a:endParaRPr lang="zh-CN" altLang="en-US" sz="30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华康少女文字W5(P)" panose="040F0500000000000000" pitchFamily="82" charset="-122"/>
              <a:cs typeface="Times New Roman" panose="02020603050405020304" pitchFamily="18" charset="0"/>
            </a:endParaRPr>
          </a:p>
        </p:txBody>
      </p:sp>
      <p:sp>
        <p:nvSpPr>
          <p:cNvPr id="18" name="标题 1"/>
          <p:cNvSpPr txBox="1">
            <a:spLocks/>
          </p:cNvSpPr>
          <p:nvPr/>
        </p:nvSpPr>
        <p:spPr>
          <a:xfrm>
            <a:off x="1471092" y="2112593"/>
            <a:ext cx="6296234" cy="21355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2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.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Biểu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hiện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của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quan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tâm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cảm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thông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, chia </a:t>
            </a:r>
            <a:r>
              <a:rPr lang="en-US" altLang="zh-CN" sz="4000" b="1" dirty="0" err="1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sẻ</a:t>
            </a:r>
            <a:r>
              <a:rPr lang="en-US" altLang="zh-CN" sz="4000" b="1" dirty="0" smtClean="0">
                <a:solidFill>
                  <a:schemeClr val="accent1"/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</a:t>
            </a:r>
            <a:endParaRPr lang="zh-CN" altLang="en-US" sz="4000" b="1" dirty="0">
              <a:solidFill>
                <a:schemeClr val="accent1"/>
              </a:solidFill>
              <a:latin typeface="迷你简卡通" panose="03000509000000000000" pitchFamily="65" charset="-122"/>
              <a:ea typeface="迷你简卡通" panose="03000509000000000000" pitchFamily="65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894" y="864107"/>
            <a:ext cx="2462897" cy="402978"/>
            <a:chOff x="990600" y="830807"/>
            <a:chExt cx="2462897" cy="402978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990600" y="1029666"/>
              <a:ext cx="2462897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五角星 27"/>
            <p:cNvSpPr/>
            <p:nvPr/>
          </p:nvSpPr>
          <p:spPr>
            <a:xfrm>
              <a:off x="2569630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五角星 28"/>
            <p:cNvSpPr/>
            <p:nvPr/>
          </p:nvSpPr>
          <p:spPr>
            <a:xfrm>
              <a:off x="1965678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五角星 29"/>
            <p:cNvSpPr/>
            <p:nvPr/>
          </p:nvSpPr>
          <p:spPr>
            <a:xfrm>
              <a:off x="1334692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45419" y="875096"/>
            <a:ext cx="2449696" cy="402978"/>
            <a:chOff x="5475104" y="830807"/>
            <a:chExt cx="2449696" cy="40297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475104" y="1043285"/>
              <a:ext cx="2449696" cy="0"/>
            </a:xfrm>
            <a:prstGeom prst="line">
              <a:avLst/>
            </a:prstGeom>
            <a:ln w="127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五角星 30"/>
            <p:cNvSpPr/>
            <p:nvPr/>
          </p:nvSpPr>
          <p:spPr>
            <a:xfrm>
              <a:off x="7097011" y="830807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五角星 31"/>
            <p:cNvSpPr/>
            <p:nvPr/>
          </p:nvSpPr>
          <p:spPr>
            <a:xfrm>
              <a:off x="6493059" y="839166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五角星 32"/>
            <p:cNvSpPr/>
            <p:nvPr/>
          </p:nvSpPr>
          <p:spPr>
            <a:xfrm>
              <a:off x="5862073" y="852785"/>
              <a:ext cx="381000" cy="381000"/>
            </a:xfrm>
            <a:prstGeom prst="star5">
              <a:avLst>
                <a:gd name="adj" fmla="val 21917"/>
                <a:gd name="hf" fmla="val 105146"/>
                <a:gd name="vf" fmla="val 11055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4640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3679DFC7-3415-4B21-92D4-A9F60259E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571750"/>
            <a:ext cx="2743200" cy="27432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19334" y="-30769"/>
            <a:ext cx="7563134" cy="739377"/>
            <a:chOff x="-19334" y="-30769"/>
            <a:chExt cx="7563134" cy="739377"/>
          </a:xfrm>
        </p:grpSpPr>
        <p:pic>
          <p:nvPicPr>
            <p:cNvPr id="5" name="图片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334" y="-30769"/>
              <a:ext cx="7563134" cy="739377"/>
            </a:xfrm>
            <a:prstGeom prst="rect">
              <a:avLst/>
            </a:prstGeom>
          </p:spPr>
        </p:pic>
        <p:sp>
          <p:nvSpPr>
            <p:cNvPr id="7" name="文本框 20">
              <a:extLst>
                <a:ext uri="{FF2B5EF4-FFF2-40B4-BE49-F238E27FC236}">
                  <a16:creationId xmlns="" xmlns:a16="http://schemas.microsoft.com/office/drawing/2014/main" id="{41709550-8102-4913-8D78-4D6C8E4600DD}"/>
                </a:ext>
              </a:extLst>
            </p:cNvPr>
            <p:cNvSpPr txBox="1"/>
            <p:nvPr/>
          </p:nvSpPr>
          <p:spPr>
            <a:xfrm>
              <a:off x="1219200" y="56673"/>
              <a:ext cx="536974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Quan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sát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tranh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lời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500" b="1" dirty="0" err="1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hỏi</a:t>
              </a:r>
              <a:r>
                <a:rPr lang="en-US" altLang="zh-CN" sz="2500" b="1" dirty="0" smtClean="0">
                  <a:ln>
                    <a:solidFill>
                      <a:srgbClr val="5A3312"/>
                    </a:solidFill>
                  </a:ln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</a:t>
              </a:r>
              <a:endParaRPr lang="zh-CN" altLang="en-US" sz="2000" b="1" dirty="0">
                <a:ln>
                  <a:solidFill>
                    <a:srgbClr val="5A3312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Hình ảnh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08609"/>
            <a:ext cx="8534400" cy="20370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228600" y="2571750"/>
            <a:ext cx="7467600" cy="2286000"/>
          </a:xfrm>
          <a:prstGeom prst="round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342900" y="2537504"/>
            <a:ext cx="723900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82ADB108-2F67-4B4E-A97E-19ABB6FAC58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JCuo0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kK6j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CQrqNItfwJZLoCAABVCgAAIQAAAHVuaXZlcnNhbC9mbGFzaF9za2luX3NldHRpbmdzLnhtbJVWbW/iMAz+fr8Ccd/p7pWd1CExxkmTdrfpNu172po2Ik2qJGXHv784TdYEKPSwJhH7eWzHsc1StaV88WEySXPBhHwGrSkvFWq8bkKLm2nWai34LBdcA9czLmRN2HTx8af9pIlFXmKJHcixnA3JoQ8zt58xFBfj2xxliJCLuiF8/yBKMctIvi2laHlxMbVq34BklG8N8urHfLUeDMCo0vca6iin9TXKOEojQSnAlL6vUS6yGMmA+UhX9jOS04c6f/sD2o4qqi1t+QlliNaQEuIiXy9RhvHceI9fZY5ynqDhrzbQL59RBqGM7EHGzu++ogwyRNM2/9MjjRQlFjTmnH/Edw4TpDDjh1ldoVwk4IUw0MVXcOWxd70LQO5rOPcpjqsU7AnrerAQ8NEzBgstW0gTf+psqhJvj6028wGLDWHKAEJVD3oyST+RVnk3sa7H/YE3yovQl9P0kFfB2hpWXcKBu1jf41erW7srQqfvuiBDCTunDFLslT3yt6nrETJQ9shnRgt45Gx/nMGhqSP5R74l7jnP199YgRNzLJzVn7wVIz3g6KogVafwmFoUsFCYzgutAd8tTayuSyk5yinlZEdLoqngvxCX7e1lVJocGFyvne6sVFPN4FTD2RzNmg7LZc9xPzpr3JDdz0J/ue480WaL30yJ1iSvavOzpKYTxzNjYgozTU4zcE8aOMh7vhEBx8YeItVEbkG+CMHGhuFCgxrrXnTDNQRPk6AGaXK6yqlzcqr8vK0zkGvzahSUr3Ks7IAVLStm/vQrhTcoDhgD1o6qK+OPE/rel4HCNQEQmVe+a7tDZ6lbpimDHfjhDxT2ykN3S5Xp0qGGW+oH2Oiw5ZxmVE+6XdH3SrxDAv0J/KtJK3J8YBnR9ppkyt4smny/hvtcosXs1xk2X7jJ7Nn1UuTY2I8raJT47+Q/UEsDBBQAAgAIAJCuo0gqlg9n/gIAAJcLAAAmAAAAdW5pdmVyc2FsL2h0bWxfcHVibGlzaGluZ19zZXR0aW5ncy54bWzNlm9PGjEYwN/zKZouvpRT56YjdxgjGIlOiLBNX5lyLVxjr721PfB8tU+zD7ZPsqdXQIiOnUaWhRDo0z6/51/7tOHRfSrQhGnDlYzwbn0HIyZjRbkcR/jL4HT7ECNjiaREKMkiLBVGR81amOVDwU3SZ9bCUoMAI00jsxFOrM0aQTCdTuvcZNrNKpFb4Jt6rNIg08wwaZkOMkEK+LFFxgyeESoA4JsqOVNr1moIhZ70WdFcMMQpeC65C4qIM5sKHPhVQxLfjbXKJT1RQmmkx8MIvzs8dp/5Gk9q8ZRJlxLTBKET2wahlDsniOjzB4YSxscJeHuwj9GUU5tEeG/fUWB18JRSsn3kxFFOFKRA2hk+ZZZQYokfenuW3VszF3gRLSRJeTyAGeTCj3BrcHt202tfXXQuz28H3e7FoNPzTpQ6wSonDFYNheCQynXMFnZCYi2JE/AbdEZEGBYGy6L5spGSK865MRoqAakvtTAagaeiiPCx5kRgxC0RPF7MWqLHzJ5yATE43d36SFr8CPTxxgnRhi0bms8Yl8W4+U3lgqJC5UjwO4asQhBRnsK/hKHldKORVmkpFcRYZASnDE04mzJ6VGZpBvyToRswkeagCZsvE8x6C99z/oCGbKQ0cBmZwFYFOTeeX38ROCPGPELJ3Met/kWn1b7tXLba11suQEInRMYvhEMJWZrZjfBJgaSycz1IR0xyw8qiUE7LuSqx1V9fBsPTXPgyv3UxltAbLMlmrLykMH/1oLLZhEzKg+gOV4mGI8ihJJ4JEzEcdy5zVhUYE4mUFAUiMTQq4471hKvcgMQfYI82r/fQ6yMuy9EYbg6wqCnTlZA7u3vv9z98PDj81KgHv3783F6rNGvhPUGcOd/DT9Y28UUjf9oNw8D1zufbsNX5v+rCvav21yqZumxfDyoVqd2vhOtWWdU9r7Lqyl8bvaUro5IL0GbG/thAoxE85ZbRt9w0ryj8+vvXb4s3KvwGo1i7ff/fIPxo8dxaeV+FwbMPwBrIVx/TzdpvUEsDBBQAAgAIAJCuo0hocVKRmgEAAB8GAAAfAAAAdW5pdmVyc2FsL2h0bWxfc2tpbl9zZXR0aW5ncy5qc42UTW/CMAyG7/wKlF0nxD5hu6HBpEkcJo3btEMoplSkSZWkHR3iv68OX03qjsUX8vLkdewq3na61WIR6z53t+6327/7e6cBalbncO3rokVPUWdGJAuYJSmIRAILkOJ49CTvzgRlzKQznZcfaGtqfkzhP0suTB3PCAtNaIY6XBDgN6FtqMM/J7FTq2tfU63R89xaJXuRkhak7UmlU+4YdvXqVr3EAFYF6AvokkfgmQ7caiPPjg8DjDoXqTTjspyqWPXmPFrHWuVy0ZZ/VWagq0++3gP9p8HLxLMTibFvFtIw8WSI0U5mGoyBQ97HCQYJCz4HUfPtu/UH6hk3CwroIjGJPdKjG4w6nfEYGl0ajjB8TFZejW4OMJqchY3dE3e3GB4heAm6YTW+x/BAleXZPz5gplWMHWmgzZ6fUKH4IpHxIXUfg+Twsmjb1r1zoe76Y+Y9IRU8oRX1/NK22RGChgCtN5aOeU2Qd0rZCUqURA5FaNS0Kug5YsM5gvvPLuPW8miVVuOhGo5VG7heg54pJarbf126Z5irs/sFUEsDBBQAAgAIAJCuo0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JCuo0izv7NQbQAAAHIAAAAcAAAAdW5pdmVyc2FsL2xvY2FsX3NldHRpbmdzLnhtbA3MPQ6DMAxA4Z1TWJ7K0L+NgcDGWFUqPYAVLITk2CixqnJ7sr3h0+vHfxL4cS6bacDn7YHAGm3ZdA34nadrh1CcdCEx5YBqCOPQ9GKR5MPuFRbYhQ7OM6cazi9KVb4zF1Ynr2e4RNuPFu9DcwJ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kK6jSIyYS/o+CAAAjyAAACkAAAB1bml2ZXJzYWwvc2tpbl9jdXN0b21pemF0aW9uX3NldHRpbmdzLnhtbLVa627iShL+v0/RYnWks9IqXMwtK4aVL01iDTEc7CQzu1qhBneCFdvNsRtmOOLHPs0+2D7JVrftYBMgdmYWT6JxddVX1XXrCxnEL16ob2LOAu8Pwj0W2pRzL3yOh39CaLBkPoumEY0pj+sHyqMXuuybGT4xQQNqzEnoksjVxWg8bKCR/KB+T+0bfXhra+0W6rVxC/eRgTs6jF0rxrWiw5jRauqD+hFEghvRJQ35adRBvTD6VsAMYxpxM3Tp96FS5M4PFWdwExHXA7542G2LZ59p3Rtt8aB2s9Pr4H1LVRSli/SO0TQa+17vuqc2EW60Ow1lr/VbSktBzU6ned3dN3utjgJvo+suoLTxdRe1e+12y9i3cAukkapqRkvf95TrZlMFbbh/re9HI63XaKBms6m0jX2nq4y0BgJuBTBUpS8cqBiKpnT3qqY2+woa6SNt1N5jA3f1Duq3cLfR2Lc1TWk0Ds49zC7vrgO19HQyd74DeDIEJ0dFbtVPJNdguYkiYHZosPYJpygkAf1UkzkZcpmx6NclW+/+UksTVCZzxp7ZVaQmRCALsOEJrEFdjmRs0q58YeTpyHM/1RYbzll4tWQhB6irkEUB8WvDPye5k86sjCTb0qiK3BNZ0oO6nvyUFUt1QT7Dc0loyYI1CXdj9syuFmT58hyxTeiWMnO1W9PI98IX4G5c93R8UZHvxdzkNCjYh/viKS+2hnjGVJjXxeIpJemTBfUzjQ35qSB3UPm+R45Et17scSmqNsVzSXRNnmkxAH1VPJdlQtBSjFpPPO8LcfqdA7siyr91kd0nOxoVlSTt8qIUW2/WVfNpHbFn4eyi3PuBfpXzGXSf8FlY2BBPKSExQaGwVJRSt8n5G0eM6etxLxkEoAWCm28uKUlCTrW5PrmbqtbX+XhyM5lr5k1tqCdViURZ/trq9r83O13oXKlcSST7Th2Pi1hIgnUa5bAsZzYZzwEQj+cW/uLUhuJ3ZdHJvTM2LVwbpv+pDDCd4YfaUPwuI3o/m2HLmdtj08Bz055bE0f6ZYwdbNSGX9kGrciWIs7Q1qPfEF9RBO3ZiyiKfc+VA6Jle+GGltBnTO5U05rPsO3MTN0xJ1ZtaLMo2v1VIpMNX0HyrEiMXC8mC5+6Ui2kiBxf51co+MdXHnCygHjhVRntM/XRtG7mzmQytufYMjJKbYhDFxkREZqqA81UG88AIyKwjn9MfC6zTyIg1fcrg9yaN7dj+HGEIbfe88qHH/4Ba6YYQjKlYQlBSBw8g6yz7cfJzBA+BIWIoDWJ428scgtJkw9dCWzT0ieQmrqTw3cETIYNgffCJaQOXfISeHfYttUbPNcmXyDHoTYnFYUmn6EkP1cU+optqCFslxCz1AfzRhUVIcowK5CsBpdE5Lu/Q2S5BDnhza3HNjFQhIehTGQ1xleVNdn4t3sIpKmOz1R7AgzOlm/P3paCKZELy1wJXdCGdGyI7Prt3vzHfKSaY2zMId2MyePckV1SKA3IDoWMI+JuSbikaEGXZAOVsIMx13PlmIi8NOH3jfcHIjztP7+krcsy8JdfPmBSoeGdsAz2y6AMtilr/p524bZ0Bh80ROT6WSvKOODDJtg6ttSZOfk5IYq9YOMnXfpnBOrVuKrBeteOH/dX+bD9H4yxkxasmdDRNI9VEsKwEoslBxZPv5KgaY1AXXpYhIYvTqiVAKxJimEx9AMwD+C5giEP4NFqEI9Ys00HNluPdCFOHyWEZa0mUTsdb3FG9Ckc0F9LdUGfGOyXfEq2yUYG1i4Z/jJRzm2VCkuLYzpjMNwCzOckqQDV9wJxhioHe3+HM1ckq0FhPo9s47uyun3vRa4I4OdNQN/uw54iFkiqT+Isr5NF6e8/aEgyxVmid1ptA/FaoKVjlavPH4qYjdWZfjvXVUvH4kQh6tkvLwfVIXwyduz5WNUEApRJQPhyBavwkzjnlcdKTgQGHqmAl07epiRarv777/+UhzmyJ6GilPq3qjhQ/KJr4le8f1qM0/hfJXAcVSuKypeSgumBKhMtf75yTEjQn3JkIcmyFLBAXHGVUg0lkIZRdRxVv72DKrFlUbBNBHvBiiB36uwzND65168N70j0Ao3TYcyvCiQ9L3KTV7bhcMTdcN8LaUXxH16JxOQdczpXDUOe/aFGfW/5kiy/Lhxg0ms+5LPnKnj6rWpBdz6CpK7Hq2PKxS3rWtASkvdDQ9ieXOteCYcLFZ9AD+eF+5mQR8yfiputt1e5wCAu4iCNhzwSR/rsLc8Rr9i3NHbDJ+LHwJYnHbNOwYap2CymkEXaMfdM1I6bx00px4wPzId1QU+mk4Mu0o+ldF2TN795Ba+0N5bDMSsdypl+IB7zW/Q7f8OfIx7z22JNmcC57q1Nx0N50ew6TiNRnl4mdsBDQ9mlUp7srcgjLBiLa9k4N5GUUOQMmEuHcm10vICm5SxoeYPrZywehK/blzshs9jJacfia4fCwCF965fzd8A97tPzyS3nASWYd7V8P1UBKc+pEki+Pjh2RkJFfLemn2pwECHLlej0cQ2lGJ9qwp3JNzTn5NZZPxPtLCcprbksGsh+Ltt5JZWh6OLVVLGk2C8LDepv/DSoX4rQIIU9H8BwEyxohCEHPOhyaYSKxDz7KrsKe5A70iO5M6N5AL4C7BDOSFkl5AiFxJLbqqxakpf8OOwtuefTLc1aVY6Qc87l+Q9iqI7Lya3yMX3i+fROKZWrIO11h1ws9sAc/ayUPJHllRyNVCw6ThaxnP2JbpUtPgcbTyxHWZsW6Z7v0IwfRb1+QhXwnvP+oJ5fZqFHvfmW9ZgGooB39m8O/gdQSwMEFAACAAgAkK6jSCqKN+aHEQAA8GEAABcAAAB1bml2ZXJzYWwvdW5pdmVyc2FsLnBuZ+3d+VeS2f8AcEszJ2eizcwsbZq0xQXUGjMXWmzSkXKd1FLR1GwzNTMUWVKnsUUldcpdmlzaJW3S3MAlJdSgCZXSlAqFEJUQkR0+9J2az4x+5g/4nvNwDni49znPva/73NUf3lzyOrDvm0WrF2lpaX3j7ubqo6WlA9PS0o7T09WkqHZb7tP8mRfvs2+3VhV1DVfzRSdq1/5dWlrVOH1F2ALN969i3QLjtbQWt396zyPH3I7Q0gq74O66yy8xZGIIfuVBpJIsUOajtJzPH9AGteV+tHya9SNk04+uznrL59ssmXgGKf/ouv5F2jL9+Xt0Lnl5KrRTkJWBFJlobZNiSH7uQT2fdujRUcI2JuOX/fUcWml9FaOnNIlP6yE+LlBIpume9vxm8TC7BDFcL5Gyi2Jk3K9XhZ6fp/v3j7c/rF6lLDvkti2bizvMgrpI3qYZS7uuuNw01P4a0qL194/7Nl7REYoneuamWEV1wM2Vtv/MhrTsTNbucxsjP6BB1U3KsPt3YCb7MiNmlXcjPeWEWd0Y72xQIk4fQZss+Gf2+ZRI7b4fTyuVfKwhDFY1p7rnU8Df+FnUV1ha5ZlFjWTMzv8QuRPivcTAVXd2Rr7REliTd2LZnPvNay1n/PwsogdtN0tz1fghxHvpT3Nv9RBCuZezjNMzt+yWNte9fkuNZpfR0lbuv9R355D97Batn6e/3MB7b8ScOunnNm3ZHEfNmG0P0bWE+bkaZM++XpOMNLBZ0AsgAASAABAAAkAACAABIAAEgAAQAAJAAAgAASAABIAAEAACQAAIAAEgAASAABAAAkAACAABIAAEgAAQAAJAAAgAASAABIAAEAACQAAIAAEgAASAABAAAkAACAABIAAEgAAQAAJAAAgAASAABIAAEAACQAAIAAEgAASAABAA4v8RIkXaNvKI5jIo+R/RAs+nqO1ju8MS0+bG0dM9bb8uP+BVwCqb2WEBW3rOh77PbDNeMCeioJ750YNHD85OhcT+e/v+W/I12ObIOXV9dh5MmWc+v2zn3RezylirKTr1Umib1uwq+QucYS7SkdznHuDm35OmKBvtcU5Tz9gpC0221+NFZ/q6/cFRzU1rx/IY3qP/LNDaHqJEzayA5gXLbfs4jSJhHUkZPe0Q06wSbWVxGSrMLUkiWVUMDclHSd6lF5mqJeSNhm7WjU3IJN7oTFa7qck/YynCtflE+SRFVaH+dtdNF84DRjTlnDO1Hu1CYgedgFSzRfAdeGk7K3TqTTyt5CdLo/TDYARy+0kT9QXDkFe9tG04ebupKlZIdeSjJuLgaFHfczBGcOUKnuYiH7/LecwWC7d3Y5c0CTqN4SVKPlYtH6RikGBRYiP10eSpN0yoWkobNAE3M4J/qHovDkAGmqCn/3geSeD8VlqFLDi6t3Zc/sJROE3N//L0c1JkHtO+ykWXtnmHcuNKk9gFHTQzXtz1Ulq9S9PkzN30ZXEQB8bqn8Din0jVjI3ViKEERsfG7pOl4mbxsPwx+d4rH1IIvphBi8EIiwzVjWxpUnG7WuveI4KXT5SqmY/mv1cz6g9KViG8QY3yyUZEZxWyAVmMHEA2xYFHb65/qgcWqfMmTxVlC2rWTiUHzdT08g4R9gS6XG8OB9PvP1uMPRxQw333V4Wpr3cqR4dYOCgmPLz14hoPxNkqm4iJ7mAE6hoz57vF5ifhL3xRTWZOlHbe8h7ZyBMVYj/kTiSl1jP/pDdEuSHhvlZOXgdrUpzO0PuWpTgR7J1drkrW+UXw8HJ4gr+IaVDfWZL51taE4JTR4b3gIvf9iDFT0tn/wbb0XF42GotDru28ya3JqwjhvJMGtI7suH6cfCg7ST7An+iud7D/3K+2m2mLmq08BfG99zAF16mKu1iSLwqTwPDgPJx5l0opZX6VhOK2DbR442NppJHwQbPA/CCmqSWrO6hS7BX2myrZpGbLhgzRvguEpXu3pMLwmMTbXjbwKxlmf1TZU4N/mFE6j4ktbnmAuy9u8QAzBxBbBk34n2oSkL12akfyAC/58Ll+auGXDm7nxRx8vwJaDe3s/n26NjaDKewt5QzwOTVnD4piWyNoobaLEdGQO6RWPBZ7RbqgbyM3vOMhe8qJGoaFnGpsXApjC0JXw2oXXK9Pj8aRVmw4Z2QEphNJ5IG8SO6o49PBhOblziOR07+nNzs7QDnkz2Ph1rEbRCeWOZaZIyW/9kDEBpvmMbnMW8StUVzLfqcgSH1laM1Esm+G/t2rPiBDjyoxqMBX37wxQ8+cp349tY0/7UQVEUscYjjPP98Q8bJlv8r81uDNpy8DmdyrcSUkrJJO8eBUT8e2jqxOdUdvplbx432qy4mGXYUxeg1nC0xKlWF+8IN2mX50fpgPyUXJwFUy2yOQVJGZHx0rPYYC5coeC5RenSz4jDPM2u7MB371TGQ1hKJITI4P+WsaPG6cOPGYMYDanBUja1CCA+FYpSjtJmWtvnnRa9zx4w3jYekr7oQ37TksNHPIU8Y/EF1KWpArIIz0qk/Lb6XjBDUIbGkC1cCmU1xWgHH368hpyFt06LsTmedtlZUE+q07HLvM9QY7Kj3tQJvoQritbduBqWQYicsrzBvtTaWYqj6mP8C29MnTg/kLG4pmZPiZhdGTZOXnKRetm6UkbDWZSuLa4M9RXtlg+b6o4XTVycJUSop+ruznxAbXV7pnGXmHMsAdd9I9sdbOpAr7+SC4OusJtYE4UoHJ2mlLJazvSAyw2tdJ8NQUe3EzS1CJsH//g/P93V2R6vnPX+ad6uu+rjJhFRH7u5vZkfWWA2tObEniBPJ7hzHyiSunGya4OrkiIqjZ3pN///NC9jbomzVTnnoM+JvnWNWYP0k2Fk6XPUmSfTSEo+KEvb6e0RiVEM+cEfBqOb6kGYWQBkddaJWohbgkXlJf+xg2F1fGi8ubtEBjRBKRZk7Yjh4Q2PbzvEkhBHoVo84khOMPwpeGK5HOTJlItiaUQecnr2SNOo/IC/TMF+rmml01mQQZ6bocVmYRhwUYGfcWPLOH3f1IFtP6dPDXus1/BdK11YxVi5mvtFnH2XABRJXsmibLT2Dg7Jko4T1mMoPVC1/cz9/mMlmivpLDJ6lVHblZq7KbrD1ijCnCQjx561u/p7dNWYxOeOLp5BKe1A9211S0A8eoe++uXMWpFnqpxeeDecLHBBqRSXOFLIWttBh5aVySLtc+SWmJ5D+zTiZvyn/4OKK73Sjs8/p3J6VuGMm7EWCrSj2NWgY9uITuOb4PUoBZBo9jaSY+otVZGP7oILkdq+TBwSbYhuHbHF/olsL7mfPo5MPI5FecpCwcgycy9iRZ5AfNKMj0Xl7wHxE6ZUmrVnMcm9PQIZNS+q+ZFcICaJCmPke2brbF8UHVe1IpAb/2qBGDwojMbX+F/a1LuSfxj6u9kFUtu43bVbcgVyaCqgS4ugfW1zXXB8NYbh25Mm/4+xrPDQFTJJqwWLWAc9FVrpMrayY7ZO3tqh19Vp3q/jpgh2mr67pL2eW3nTB8aHntECm07Wex/l9jLGHVq416Pfijlk5jy8Uyh91uVusrW8tduKZMRLhqe/idmuj9zpk64ddsiWqK3iIhmB4oR1qVCAY4dnAkg3cIfLikVaKyEDVYod2pKDPb9d7OE2erbZXKLAPYmPhT4Rv0zDUrN/R7kmIUDN4Jw/YT+tpfts9IVFc/nNgJCSPdQxPs5X9WJ4iQgk5tqQ2tsTqbEROww+U30+oyk7rdu9HqHG5eXgaccAyidAjGZbzwUTsS19wiRkQyGeGUQRcawjKykxdM4FRdoCgSHjBOypIPkFZEMfLe6JnDMazOzW1JrQOih2jrRKfny0oFHy9/e0GkkvOZTjOvwos2lia+r8WDoIqP7EamcrKDpbeRIV8cO7EW2URvMGwd+X2yfTBd/mWHVHTibfY+k9eO32fgAjn6uVLSQTt1TvFSEDsulOtxZkxchLHrFYxuF2LdzaVrErkhuZxtzril9p3iYCO4jx0839JZfdkqPNhWrbJiHccZwLo6X0oD8i0tYS6yD2XPxSS1cv/e7NQGHofuCUULtoueiLZyW5NRWLcE21g3SAGxzITeGUwj0AuQwc2gsC9bKeLpt9f8Q+pzQs+8tl8zpJlSO/Ne9qivFW9jPjnb4PdaFLnF49sjE26hE8LXM2YOopP0C89qwZT6cSmj5qhr+fFNher4HvIi88jv0EWC/fCoeRX9G0AukrcV1RGrvcfieMdfpoklqvO8iNAJR7Y3h9x2SpV1CCI4R+dOdPK6HP9cJeRGiZrdH+iyuUf31WD1j1TJqnP3rc9peoXTzYxId2cVqqJmhvWBt8hcJM/ALk48DCnAuh9QIhZky8YyZDUVAmevMWkGI1kFnr/2u/xfL6GHS3Vy3SFJrEx7a2Ivu0azkUgfiqc5F2meEaKIpJyIwZS+NlKw7Un1kpcWUAR+V3PaIKeke/p4DmJatPiMYnn4YGnVsM3h/HFxa/tv4g/cks8V/bo4LcVTs2U98lU26usd6DeyDeqaWG9TUwarR21WtEiLZdzaLxxcCeok7MeSLn/FYnDUT0/LdlgOecoUnTwbKE72snjpnrG4sXeNIcwdBNmVP5CSabxX1S1jWpQs0o2FAmXuYyVY6Uce4Z6qdQ6CFGiG5NEqkbMH27vcWuyJldE7aDK1MB06/WJPEV4xsvEIpaAjZ+mTpzmjob/THPPQaZR82UQheJG5i5djb9mtqIufu17M2wd1wwOO+ePLDQ6MHr9+Ct/VnVQCJvMIJKK/5Z1HTeGaXRHo2IQTV7MNbpREZVfuKl/0CuXgQ/oeXVwoRskHmSthOrnGjX6BSHLj9EceMhmOdHBSsLGxI1lDNp8b52ttcPO0T+OxmhF1g4s19BqTU88pHXS8rmf+iA8/w28WY6Kda3jdp9gWuTFo3mHNmWB9/riksoshWhzPBemBxPNWfNmSv+hu0Uyaw1sKLaXEKly35zvxHaxBFBPcYcQ5FmYr1fGEcKXOASh3KlfTS4j80DzV+Y8fQ0zX1ceIv2w9TDGSd7uYtAgmzoPfS7cqIPmCGSUSNBMtHkrrN1tp/oj0DfNTj9Y0rkWuVGwjMHPgrD2kk8tamLuHyO0fQFSJki2V8969czl25MtgkRnd5odVz4R3xWObzJgclewBWgpPnnhsIX3T0haxbP8YfuHwzH44HCMdJdx0V6qjmdOPVUlhmi6d9Mvy1hFJaznxXOyEYx3alP+C4Bkka+9ol6NjR6lDDn/W2Z7ckoByauCTq/2lZz2OEqbEO/o4Cdfwhk81z0dVKVm1kMSOwasVHCgcBbo8jTdQURHER1IRAWuVX/xODJF2w1Vnwkn8Zz9duGGqeLtwIeN1uOe3vIlGDK4Cuk7zvFAvWNZDZp9buVx3zEI7S1DPvuNEk5Wu9YjywcVvAfNtQrIaWBV2biYmC3PjreJPWtBxmOmy5+0gaNOOwl5WP31D+mRcczxfs1f85eMqrFufsOkywXM8cWNIFP/KlyUoNyVcbTZsM3/nlBMDRU2uwtMIDunhCrMTa2DUpYFnYj8Fy68k5lE+9WmPMsp/p6yS4T8Sg5WtXX8/KHKO3VDdnAginXhfc+zhTPxwvAKFibZ06ITf7GwtH96UJbLvOLl4PboYrZqpn++GhubKfH6WMaV5HxTjUdBGiW0WMj/gPehyvCKtrbvH6r/HPn9tzrR0vJCGpdOSGkmqS/LmVPcp42IhizjVZVG0zxR91lf95uN0lPKQ83gx3B7cCF03+8j/KnonpEBJb3uYmN4654Cr6eFHNrfPSbbTZNgvilkx5ywOAZmrZQzSmsv2X+vO/fEAj/8L1i9nqs+tG970b8H6RR2G8O1L/se9W1rydO9eezOg4Kdfu8RX8Rx32s25IsowsxwTpJlzBJo+ts/dZ/mcf3DceJBy4jsW2b+1HPNOs+Dw2UIaNCYZ8mNhYdfs3yeAavftvnsJhlWYFhB7mn9T60K1NC/3vQdcq3aHpv4HUEsDBBQAAgAIAJCuo0iV7pF+SwAAAGsAAAAbAAAAdW5pdmVyc2FsL3VuaXZlcnNhbC5wbmcueG1ss7GvyM1RKEstKs7Mz7NVMtQzULK34+WyKShKLctMLVeoAIoBBSFASaESyDVCcMszU0oygEIG5mYIwYzUzPSMElslCwNzuKA+0EwAUEsBAgAAFAACAAgAkK6jSA5qJE5iBAAABREAAB0AAAAAAAAAAQAAAAAAAAAAAHVuaXZlcnNhbC9jb21tb25fbWVzc2FnZXMubG5nUEsBAgAAFAACAAgAkK6jSAh+CyMpAwAAhgwAACcAAAAAAAAAAQAAAAAAnQQAAHVuaXZlcnNhbC9mbGFzaF9wdWJsaXNoaW5nX3NldHRpbmdzLnhtbFBLAQIAABQAAgAIAJCuo0i1/AlkugIAAFUKAAAhAAAAAAAAAAEAAAAAAAsIAAB1bml2ZXJzYWwvZmxhc2hfc2tpbl9zZXR0aW5ncy54bWxQSwECAAAUAAIACACQrqNIKpYPZ/4CAACXCwAAJgAAAAAAAAABAAAAAAAECwAAdW5pdmVyc2FsL2h0bWxfcHVibGlzaGluZ19zZXR0aW5ncy54bWxQSwECAAAUAAIACACQrqNIaHFSkZoBAAAfBgAAHwAAAAAAAAABAAAAAABGDgAAdW5pdmVyc2FsL2h0bWxfc2tpbl9zZXR0aW5ncy5qc1BLAQIAABQAAgAIAJCuo0g9PC/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/o+CAAAjyAAACkAAAAAAAAAAQAAAAAA6hQAAHVuaXZlcnNhbC9za2luX2N1c3RvbWl6YXRpb25fc2V0dGluZ3MueG1sUEsBAgAAFAACAAgAkK6jSCqKN+aHEQAA8GEAABcAAAAAAAAAAAAAAAAAbx0AAHVuaXZlcnNhbC91bml2ZXJzYWwucG5nUEsBAgAAFAACAAgAkK6jSJXukX5LAAAAawAAABsAAAAAAAAAAQAAAAAAKy8AAHVuaXZlcnNhbC91bml2ZXJzYWwucG5nLnhtbFBLBQYAAAAACwALAEkDAACvLwAAAAA="/>
  <p:tag name="ISPRING_PRESENTATION_TITLE" val="1"/>
  <p:tag name="ISPRING_SCORM_RATE_QUIZZES" val="0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F:\我图VIP设计PPT上传\10月份上传文件\350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heme/theme1.xml><?xml version="1.0" encoding="utf-8"?>
<a:theme xmlns:a="http://schemas.openxmlformats.org/drawingml/2006/main" name="Office 主题">
  <a:themeElements>
    <a:clrScheme name="自定义 10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CCFF"/>
      </a:accent1>
      <a:accent2>
        <a:srgbClr val="FFAE0D"/>
      </a:accent2>
      <a:accent3>
        <a:srgbClr val="00CCFF"/>
      </a:accent3>
      <a:accent4>
        <a:srgbClr val="FFAE0D"/>
      </a:accent4>
      <a:accent5>
        <a:srgbClr val="00CCFF"/>
      </a:accent5>
      <a:accent6>
        <a:srgbClr val="FFAE0D"/>
      </a:accent6>
      <a:hlink>
        <a:srgbClr val="00CCFF"/>
      </a:hlink>
      <a:folHlink>
        <a:srgbClr val="FFAE0D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2506</Words>
  <Application>Microsoft Office PowerPoint</Application>
  <PresentationFormat>On-screen Show (16:9)</PresentationFormat>
  <Paragraphs>170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 Unicode MS</vt:lpstr>
      <vt:lpstr>微软雅黑</vt:lpstr>
      <vt:lpstr>宋体</vt:lpstr>
      <vt:lpstr>华文新魏</vt:lpstr>
      <vt:lpstr>#9Slide05 Brannboll Ny</vt:lpstr>
      <vt:lpstr>arial</vt:lpstr>
      <vt:lpstr>arial</vt:lpstr>
      <vt:lpstr>Arial Black</vt:lpstr>
      <vt:lpstr>Calibri</vt:lpstr>
      <vt:lpstr>inherit</vt:lpstr>
      <vt:lpstr>Tahoma</vt:lpstr>
      <vt:lpstr>Times New Roman</vt:lpstr>
      <vt:lpstr>华康少女文字W5(P)</vt:lpstr>
      <vt:lpstr>汉仪铸字木头人W</vt:lpstr>
      <vt:lpstr>迷你简卡通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http://www.ypppt.com/</dc:description>
  <cp:lastModifiedBy/>
  <cp:revision>1</cp:revision>
  <dcterms:created xsi:type="dcterms:W3CDTF">2019-05-08T02:39:47Z</dcterms:created>
  <dcterms:modified xsi:type="dcterms:W3CDTF">2024-02-19T01:41:32Z</dcterms:modified>
</cp:coreProperties>
</file>