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8" r:id="rId3"/>
    <p:sldId id="267" r:id="rId4"/>
    <p:sldId id="269" r:id="rId5"/>
    <p:sldId id="272" r:id="rId6"/>
    <p:sldId id="273" r:id="rId7"/>
    <p:sldId id="274" r:id="rId8"/>
    <p:sldId id="276" r:id="rId9"/>
    <p:sldId id="275" r:id="rId10"/>
    <p:sldId id="277" r:id="rId11"/>
    <p:sldId id="279" r:id="rId12"/>
    <p:sldId id="280" r:id="rId13"/>
    <p:sldId id="282" r:id="rId14"/>
    <p:sldId id="283" r:id="rId15"/>
    <p:sldId id="284" r:id="rId16"/>
    <p:sldId id="285" r:id="rId17"/>
    <p:sldId id="287" r:id="rId18"/>
    <p:sldId id="288" r:id="rId19"/>
    <p:sldId id="289" r:id="rId20"/>
    <p:sldId id="290" r:id="rId21"/>
    <p:sldId id="291" r:id="rId22"/>
    <p:sldId id="292" r:id="rId23"/>
    <p:sldId id="257" r:id="rId24"/>
    <p:sldId id="294" r:id="rId25"/>
    <p:sldId id="295" r:id="rId26"/>
    <p:sldId id="296" r:id="rId27"/>
    <p:sldId id="297" r:id="rId28"/>
    <p:sldId id="298" r:id="rId29"/>
    <p:sldId id="300" r:id="rId30"/>
    <p:sldId id="259" r:id="rId31"/>
    <p:sldId id="301" r:id="rId32"/>
    <p:sldId id="302" r:id="rId33"/>
    <p:sldId id="260" r:id="rId34"/>
    <p:sldId id="265" r:id="rId35"/>
  </p:sldIdLst>
  <p:sldSz cx="18288000" cy="10287000"/>
  <p:notesSz cx="6858000" cy="9144000"/>
  <p:embeddedFontLst>
    <p:embeddedFont>
      <p:font typeface="Cambria Math" panose="02040503050406030204" pitchFamily="18" charset="0"/>
      <p:regular r:id="rId36"/>
    </p:embeddedFont>
    <p:embeddedFont>
      <p:font typeface="Calibri" panose="020F0502020204030204" pitchFamily="34" charset="0"/>
      <p:regular r:id="rId37"/>
      <p:bold r:id="rId38"/>
      <p:italic r:id="rId39"/>
      <p:boldItalic r:id="rId40"/>
    </p:embeddedFont>
    <p:embeddedFont>
      <p:font typeface="Dotum" panose="020B0600000101010101" pitchFamily="34" charset="-127"/>
      <p:regular r:id="rId4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0" d="100"/>
          <a:sy n="40" d="100"/>
        </p:scale>
        <p:origin x="276" y="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8" Type="http://schemas.openxmlformats.org/officeDocument/2006/relationships/image" Target="../media/image16.sv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12" Type="http://schemas.openxmlformats.org/officeDocument/2006/relationships/image" Target="../media/image3.png"/><Relationship Id="rId17" Type="http://schemas.openxmlformats.org/officeDocument/2006/relationships/image" Target="../media/image5.png"/><Relationship Id="rId2" Type="http://schemas.openxmlformats.org/officeDocument/2006/relationships/image" Target="../media/image1.png"/><Relationship Id="rId16" Type="http://schemas.openxmlformats.org/officeDocument/2006/relationships/image" Target="../media/image4.png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0.svg"/><Relationship Id="rId15" Type="http://schemas.openxmlformats.org/officeDocument/2006/relationships/image" Target="../media/image14.svg"/><Relationship Id="rId5" Type="http://schemas.openxmlformats.org/officeDocument/2006/relationships/image" Target="../media/image4.svg"/><Relationship Id="rId19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svg"/><Relationship Id="rId17" Type="http://schemas.openxmlformats.org/officeDocument/2006/relationships/image" Target="../media/image27.png"/><Relationship Id="rId2" Type="http://schemas.openxmlformats.org/officeDocument/2006/relationships/image" Target="../media/image7.png"/><Relationship Id="rId16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15" Type="http://schemas.openxmlformats.org/officeDocument/2006/relationships/image" Target="../media/image43.png"/><Relationship Id="rId1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svg"/><Relationship Id="rId17" Type="http://schemas.openxmlformats.org/officeDocument/2006/relationships/image" Target="../media/image27.png"/><Relationship Id="rId2" Type="http://schemas.openxmlformats.org/officeDocument/2006/relationships/image" Target="../media/image7.png"/><Relationship Id="rId16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15" Type="http://schemas.openxmlformats.org/officeDocument/2006/relationships/image" Target="../media/image45.png"/><Relationship Id="rId1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49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6.png"/><Relationship Id="rId4" Type="http://schemas.openxmlformats.org/officeDocument/2006/relationships/image" Target="../media/image48.png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svg"/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14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svg"/><Relationship Id="rId3" Type="http://schemas.openxmlformats.org/officeDocument/2006/relationships/image" Target="../media/image7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14" Type="http://schemas.openxmlformats.org/officeDocument/2006/relationships/image" Target="../media/image50.png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3.png"/><Relationship Id="rId3" Type="http://schemas.openxmlformats.org/officeDocument/2006/relationships/image" Target="../media/image28.svg"/><Relationship Id="rId12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36.svg"/><Relationship Id="rId5" Type="http://schemas.openxmlformats.org/officeDocument/2006/relationships/image" Target="../media/image30.svg"/><Relationship Id="rId4" Type="http://schemas.openxmlformats.org/officeDocument/2006/relationships/image" Target="../media/image20.png"/><Relationship Id="rId9" Type="http://schemas.openxmlformats.org/officeDocument/2006/relationships/image" Target="../media/image34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92.svg"/><Relationship Id="rId7" Type="http://schemas.openxmlformats.org/officeDocument/2006/relationships/image" Target="../media/image54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4.sv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92.sv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6.png"/><Relationship Id="rId10" Type="http://schemas.openxmlformats.org/officeDocument/2006/relationships/image" Target="../media/image55.png"/><Relationship Id="rId4" Type="http://schemas.openxmlformats.org/officeDocument/2006/relationships/image" Target="../media/image56.png"/><Relationship Id="rId9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92.svg"/><Relationship Id="rId7" Type="http://schemas.openxmlformats.org/officeDocument/2006/relationships/image" Target="../media/image54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4.sv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92.svg"/><Relationship Id="rId7" Type="http://schemas.openxmlformats.org/officeDocument/2006/relationships/image" Target="../media/image54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6.png"/><Relationship Id="rId4" Type="http://schemas.openxmlformats.org/officeDocument/2006/relationships/image" Target="../media/image5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92.svg"/><Relationship Id="rId7" Type="http://schemas.openxmlformats.org/officeDocument/2006/relationships/image" Target="../media/image54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4.svg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3.png"/><Relationship Id="rId7" Type="http://schemas.openxmlformats.org/officeDocument/2006/relationships/image" Target="../media/image61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6.png"/><Relationship Id="rId15" Type="http://schemas.openxmlformats.org/officeDocument/2006/relationships/image" Target="../media/image40.svg"/><Relationship Id="rId4" Type="http://schemas.openxmlformats.org/officeDocument/2006/relationships/image" Target="../media/image60.png"/><Relationship Id="rId9" Type="http://schemas.openxmlformats.org/officeDocument/2006/relationships/image" Target="../media/image6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63.png"/><Relationship Id="rId7" Type="http://schemas.openxmlformats.org/officeDocument/2006/relationships/image" Target="../media/image27.png"/><Relationship Id="rId2" Type="http://schemas.openxmlformats.org/officeDocument/2006/relationships/image" Target="../media/image13.png"/><Relationship Id="rId16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5" Type="http://schemas.openxmlformats.org/officeDocument/2006/relationships/image" Target="../media/image4.svg"/><Relationship Id="rId15" Type="http://schemas.openxmlformats.org/officeDocument/2006/relationships/image" Target="../media/image40.svg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12" Type="http://schemas.openxmlformats.org/officeDocument/2006/relationships/image" Target="../media/image74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11" Type="http://schemas.openxmlformats.org/officeDocument/2006/relationships/image" Target="../media/image73.png"/><Relationship Id="rId5" Type="http://schemas.openxmlformats.org/officeDocument/2006/relationships/image" Target="../media/image67.png"/><Relationship Id="rId10" Type="http://schemas.openxmlformats.org/officeDocument/2006/relationships/image" Target="../media/image72.png"/><Relationship Id="rId4" Type="http://schemas.openxmlformats.org/officeDocument/2006/relationships/image" Target="../media/image66.png"/><Relationship Id="rId9" Type="http://schemas.openxmlformats.org/officeDocument/2006/relationships/image" Target="../media/image7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54.svg"/><Relationship Id="rId7" Type="http://schemas.openxmlformats.org/officeDocument/2006/relationships/image" Target="../media/image7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/Relationships>
</file>

<file path=ppt/slides/_rels/slide2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3.png"/><Relationship Id="rId3" Type="http://schemas.openxmlformats.org/officeDocument/2006/relationships/image" Target="../media/image28.svg"/><Relationship Id="rId12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36.svg"/><Relationship Id="rId5" Type="http://schemas.openxmlformats.org/officeDocument/2006/relationships/image" Target="../media/image30.svg"/><Relationship Id="rId4" Type="http://schemas.openxmlformats.org/officeDocument/2006/relationships/image" Target="../media/image20.png"/><Relationship Id="rId9" Type="http://schemas.openxmlformats.org/officeDocument/2006/relationships/image" Target="../media/image34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png"/><Relationship Id="rId5" Type="http://schemas.openxmlformats.org/officeDocument/2006/relationships/image" Target="../media/image81.png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5.png"/><Relationship Id="rId7" Type="http://schemas.openxmlformats.org/officeDocument/2006/relationships/image" Target="../media/image4.sv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46.svg"/><Relationship Id="rId4" Type="http://schemas.openxmlformats.org/officeDocument/2006/relationships/image" Target="../media/image8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7" Type="http://schemas.openxmlformats.org/officeDocument/2006/relationships/image" Target="../media/image89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5" Type="http://schemas.openxmlformats.org/officeDocument/2006/relationships/image" Target="../media/image46.svg"/><Relationship Id="rId4" Type="http://schemas.openxmlformats.org/officeDocument/2006/relationships/image" Target="../media/image8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79.png"/><Relationship Id="rId4" Type="http://schemas.openxmlformats.org/officeDocument/2006/relationships/image" Target="../media/image2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svg"/><Relationship Id="rId7" Type="http://schemas.openxmlformats.org/officeDocument/2006/relationships/image" Target="../media/image96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3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7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gif"/><Relationship Id="rId5" Type="http://schemas.openxmlformats.org/officeDocument/2006/relationships/image" Target="../media/image52.sv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3.png"/><Relationship Id="rId3" Type="http://schemas.openxmlformats.org/officeDocument/2006/relationships/image" Target="../media/image28.svg"/><Relationship Id="rId12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36.svg"/><Relationship Id="rId5" Type="http://schemas.openxmlformats.org/officeDocument/2006/relationships/image" Target="../media/image30.svg"/><Relationship Id="rId4" Type="http://schemas.openxmlformats.org/officeDocument/2006/relationships/image" Target="../media/image20.png"/><Relationship Id="rId9" Type="http://schemas.openxmlformats.org/officeDocument/2006/relationships/image" Target="../media/image34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2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svg"/><Relationship Id="rId7" Type="http://schemas.openxmlformats.org/officeDocument/2006/relationships/image" Target="../media/image3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27.pn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0800000">
            <a:off x="-685800" y="-1562100"/>
            <a:ext cx="4701724" cy="2222633"/>
          </a:xfrm>
          <a:custGeom>
            <a:avLst/>
            <a:gdLst/>
            <a:ahLst/>
            <a:cxnLst/>
            <a:rect l="l" t="t" r="r" b="b"/>
            <a:pathLst>
              <a:path w="4701724" h="2222633">
                <a:moveTo>
                  <a:pt x="0" y="0"/>
                </a:moveTo>
                <a:lnTo>
                  <a:pt x="4701724" y="0"/>
                </a:lnTo>
                <a:lnTo>
                  <a:pt x="4701724" y="2222633"/>
                </a:lnTo>
                <a:lnTo>
                  <a:pt x="0" y="22226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4020800" y="9000229"/>
            <a:ext cx="5614490" cy="4130953"/>
          </a:xfrm>
          <a:custGeom>
            <a:avLst/>
            <a:gdLst/>
            <a:ahLst/>
            <a:cxnLst/>
            <a:rect l="l" t="t" r="r" b="b"/>
            <a:pathLst>
              <a:path w="5614490" h="4130953">
                <a:moveTo>
                  <a:pt x="0" y="0"/>
                </a:moveTo>
                <a:lnTo>
                  <a:pt x="5614490" y="0"/>
                </a:lnTo>
                <a:lnTo>
                  <a:pt x="5614490" y="4130953"/>
                </a:lnTo>
                <a:lnTo>
                  <a:pt x="0" y="41309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3201134">
            <a:off x="-1705060" y="8224187"/>
            <a:ext cx="5181796" cy="5106425"/>
          </a:xfrm>
          <a:custGeom>
            <a:avLst/>
            <a:gdLst/>
            <a:ahLst/>
            <a:cxnLst/>
            <a:rect l="l" t="t" r="r" b="b"/>
            <a:pathLst>
              <a:path w="5181796" h="5106425">
                <a:moveTo>
                  <a:pt x="0" y="0"/>
                </a:moveTo>
                <a:lnTo>
                  <a:pt x="5181796" y="0"/>
                </a:lnTo>
                <a:lnTo>
                  <a:pt x="5181796" y="5106424"/>
                </a:lnTo>
                <a:lnTo>
                  <a:pt x="0" y="510642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grpSp>
        <p:nvGrpSpPr>
          <p:cNvPr id="15" name="Group 14"/>
          <p:cNvGrpSpPr/>
          <p:nvPr/>
        </p:nvGrpSpPr>
        <p:grpSpPr>
          <a:xfrm flipH="1">
            <a:off x="14401800" y="-3390900"/>
            <a:ext cx="6514580" cy="4847117"/>
            <a:chOff x="-1291974" y="-3669701"/>
            <a:chExt cx="8049445" cy="5633989"/>
          </a:xfrm>
        </p:grpSpPr>
        <p:sp>
          <p:nvSpPr>
            <p:cNvPr id="5" name="Freeform 5"/>
            <p:cNvSpPr/>
            <p:nvPr/>
          </p:nvSpPr>
          <p:spPr>
            <a:xfrm rot="4423086">
              <a:off x="166746" y="-4626437"/>
              <a:ext cx="5323671" cy="7857779"/>
            </a:xfrm>
            <a:custGeom>
              <a:avLst/>
              <a:gdLst/>
              <a:ahLst/>
              <a:cxnLst/>
              <a:rect l="l" t="t" r="r" b="b"/>
              <a:pathLst>
                <a:path w="5323671" h="7857779">
                  <a:moveTo>
                    <a:pt x="0" y="0"/>
                  </a:moveTo>
                  <a:lnTo>
                    <a:pt x="5323671" y="0"/>
                  </a:lnTo>
                  <a:lnTo>
                    <a:pt x="5323671" y="7857780"/>
                  </a:lnTo>
                  <a:lnTo>
                    <a:pt x="0" y="78577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 rot="4423086">
              <a:off x="-24920" y="-4936755"/>
              <a:ext cx="5323671" cy="7857779"/>
            </a:xfrm>
            <a:custGeom>
              <a:avLst/>
              <a:gdLst/>
              <a:ahLst/>
              <a:cxnLst/>
              <a:rect l="l" t="t" r="r" b="b"/>
              <a:pathLst>
                <a:path w="5323671" h="7857779">
                  <a:moveTo>
                    <a:pt x="0" y="0"/>
                  </a:moveTo>
                  <a:lnTo>
                    <a:pt x="5323671" y="0"/>
                  </a:lnTo>
                  <a:lnTo>
                    <a:pt x="5323671" y="7857779"/>
                  </a:lnTo>
                  <a:lnTo>
                    <a:pt x="0" y="78577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xmlns="" r:embed="rId18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13" name="Group 12"/>
          <p:cNvGrpSpPr/>
          <p:nvPr/>
        </p:nvGrpSpPr>
        <p:grpSpPr>
          <a:xfrm>
            <a:off x="492416" y="2247900"/>
            <a:ext cx="17262184" cy="5581709"/>
            <a:chOff x="457200" y="1352609"/>
            <a:chExt cx="17262184" cy="5581709"/>
          </a:xfrm>
        </p:grpSpPr>
        <p:sp>
          <p:nvSpPr>
            <p:cNvPr id="3" name="Freeform 3"/>
            <p:cNvSpPr/>
            <p:nvPr/>
          </p:nvSpPr>
          <p:spPr>
            <a:xfrm>
              <a:off x="457200" y="1352609"/>
              <a:ext cx="17262184" cy="5581709"/>
            </a:xfrm>
            <a:custGeom>
              <a:avLst/>
              <a:gdLst/>
              <a:ahLst/>
              <a:cxnLst/>
              <a:rect l="l" t="t" r="r" b="b"/>
              <a:pathLst>
                <a:path w="8431059" h="950410">
                  <a:moveTo>
                    <a:pt x="0" y="0"/>
                  </a:moveTo>
                  <a:lnTo>
                    <a:pt x="8431060" y="0"/>
                  </a:lnTo>
                  <a:lnTo>
                    <a:pt x="8431060" y="950410"/>
                  </a:lnTo>
                  <a:lnTo>
                    <a:pt x="0" y="9504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Rectangle 11"/>
            <p:cNvSpPr/>
            <p:nvPr/>
          </p:nvSpPr>
          <p:spPr>
            <a:xfrm>
              <a:off x="644816" y="2402308"/>
              <a:ext cx="16916400" cy="35548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lnSpc>
                  <a:spcPct val="150000"/>
                </a:lnSpc>
                <a:buClr>
                  <a:srgbClr val="04596F"/>
                </a:buClr>
                <a:buSzPts val="5200"/>
                <a:defRPr/>
              </a:pPr>
              <a:r>
                <a:rPr lang="en-US" sz="7500" b="1" kern="0">
                  <a:ln w="0"/>
                  <a:solidFill>
                    <a:schemeClr val="tx2"/>
                  </a:solidFill>
                  <a:effectLst>
                    <a:outerShdw blurRad="38100" dist="19050" dir="2700000" algn="tl" rotWithShape="0">
                      <a:srgbClr val="04596F">
                        <a:alpha val="40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  <a:sym typeface="Kavoon"/>
                </a:rPr>
                <a:t>CHÀO MỪNG CÁC EM </a:t>
              </a:r>
            </a:p>
            <a:p>
              <a:pPr lvl="0" algn="ctr">
                <a:lnSpc>
                  <a:spcPct val="150000"/>
                </a:lnSpc>
                <a:buClr>
                  <a:srgbClr val="04596F"/>
                </a:buClr>
                <a:buSzPts val="5200"/>
                <a:defRPr/>
              </a:pPr>
              <a:r>
                <a:rPr lang="en-US" sz="7500" b="1" kern="0">
                  <a:ln w="0"/>
                  <a:solidFill>
                    <a:schemeClr val="tx2"/>
                  </a:solidFill>
                  <a:effectLst>
                    <a:outerShdw blurRad="38100" dist="19050" dir="2700000" algn="tl" rotWithShape="0">
                      <a:srgbClr val="04596F">
                        <a:alpha val="40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  <a:sym typeface="Kavoon"/>
                </a:rPr>
                <a:t>ĐẾN </a:t>
              </a:r>
              <a:r>
                <a:rPr lang="en-US" sz="7500" b="1" kern="0">
                  <a:ln w="0"/>
                  <a:solidFill>
                    <a:schemeClr val="tx2"/>
                  </a:solidFill>
                  <a:effectLst>
                    <a:outerShdw blurRad="38100" dist="19050" dir="2700000" algn="tl" rotWithShape="0">
                      <a:srgbClr val="04596F">
                        <a:alpha val="40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  <a:sym typeface="Kavoon"/>
                </a:rPr>
                <a:t>VỚI </a:t>
              </a:r>
              <a:r>
                <a:rPr lang="en-US" sz="7500" b="1" kern="0" smtClean="0">
                  <a:ln w="0"/>
                  <a:solidFill>
                    <a:schemeClr val="tx2"/>
                  </a:solidFill>
                  <a:effectLst>
                    <a:outerShdw blurRad="38100" dist="19050" dir="2700000" algn="tl" rotWithShape="0">
                      <a:srgbClr val="04596F">
                        <a:alpha val="40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  <a:sym typeface="Kavoon"/>
                </a:rPr>
                <a:t>BÀI HỌC NGÀY HÔM </a:t>
              </a:r>
              <a:r>
                <a:rPr lang="en-US" sz="7500" b="1" kern="0">
                  <a:ln w="0"/>
                  <a:solidFill>
                    <a:schemeClr val="tx2"/>
                  </a:solidFill>
                  <a:effectLst>
                    <a:outerShdw blurRad="38100" dist="19050" dir="2700000" algn="tl" rotWithShape="0">
                      <a:srgbClr val="04596F">
                        <a:alpha val="40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  <a:sym typeface="Kavoon"/>
                </a:rPr>
                <a:t>NAY</a:t>
              </a:r>
              <a:r>
                <a:rPr lang="vi-VN" sz="7500" b="1" kern="0">
                  <a:ln w="0"/>
                  <a:solidFill>
                    <a:schemeClr val="tx2"/>
                  </a:solidFill>
                  <a:effectLst>
                    <a:outerShdw blurRad="38100" dist="19050" dir="2700000" algn="tl" rotWithShape="0">
                      <a:srgbClr val="04596F">
                        <a:alpha val="40000"/>
                      </a:srgbClr>
                    </a:outerShdw>
                  </a:effectLst>
                  <a:cs typeface="Arial" panose="020B0604020202020204" pitchFamily="34" charset="0"/>
                  <a:sym typeface="Kavoon"/>
                </a:rPr>
                <a:t>!</a:t>
              </a:r>
              <a:endParaRPr lang="vi-VN" sz="7500" b="1" kern="0" dirty="0">
                <a:ln w="0"/>
                <a:solidFill>
                  <a:schemeClr val="tx2"/>
                </a:solidFill>
                <a:effectLst>
                  <a:outerShdw blurRad="38100" dist="19050" dir="2700000" algn="tl" rotWithShape="0">
                    <a:srgbClr val="04596F">
                      <a:alpha val="40000"/>
                    </a:srgbClr>
                  </a:outerShdw>
                </a:effectLst>
                <a:cs typeface="Arial" panose="020B0604020202020204" pitchFamily="34" charset="0"/>
                <a:sym typeface="Kavoon"/>
              </a:endParaRPr>
            </a:p>
          </p:txBody>
        </p:sp>
      </p:grpSp>
      <p:sp>
        <p:nvSpPr>
          <p:cNvPr id="14" name="Freeform 7"/>
          <p:cNvSpPr/>
          <p:nvPr/>
        </p:nvSpPr>
        <p:spPr>
          <a:xfrm rot="-8897882">
            <a:off x="14955446" y="8579203"/>
            <a:ext cx="3154705" cy="2291105"/>
          </a:xfrm>
          <a:custGeom>
            <a:avLst/>
            <a:gdLst/>
            <a:ahLst/>
            <a:cxnLst/>
            <a:rect l="l" t="t" r="r" b="b"/>
            <a:pathLst>
              <a:path w="3154705" h="2291105">
                <a:moveTo>
                  <a:pt x="0" y="0"/>
                </a:moveTo>
                <a:lnTo>
                  <a:pt x="3154706" y="0"/>
                </a:lnTo>
                <a:lnTo>
                  <a:pt x="3154706" y="2291105"/>
                </a:lnTo>
                <a:lnTo>
                  <a:pt x="0" y="2291105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circle/>
      </p:transition>
    </mc:Choice>
    <mc:Fallback>
      <p:transition spd="med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267210">
            <a:off x="16837712" y="9320416"/>
            <a:ext cx="2154159" cy="996762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609600" y="800100"/>
            <a:ext cx="2133600" cy="1053993"/>
            <a:chOff x="609600" y="1498707"/>
            <a:chExt cx="2133600" cy="1053993"/>
          </a:xfrm>
        </p:grpSpPr>
        <p:sp>
          <p:nvSpPr>
            <p:cNvPr id="15" name="Rounded Rectangle 14"/>
            <p:cNvSpPr/>
            <p:nvPr/>
          </p:nvSpPr>
          <p:spPr>
            <a:xfrm>
              <a:off x="609600" y="1548063"/>
              <a:ext cx="2133600" cy="1004637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838200" y="1498707"/>
              <a:ext cx="1750800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Ví </a:t>
              </a:r>
              <a:r>
                <a:rPr kumimoji="0" lang="nl-NL" sz="4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dụ </a:t>
              </a:r>
              <a:r>
                <a:rPr kumimoji="0" lang="nl-NL" sz="4000" b="1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: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3003884" y="812907"/>
            <a:ext cx="10214359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Tìm</a:t>
            </a:r>
            <a:r>
              <a:rPr kumimoji="0" lang="en-US" sz="4000" b="0" i="0" u="none" strike="noStrike" kern="1200" cap="none" spc="0" normalizeH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tổng và hiệu của hai đa thức C và D: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Rectangle 17"/>
              <p:cNvSpPr/>
              <p:nvPr/>
            </p:nvSpPr>
            <p:spPr>
              <a:xfrm>
                <a:off x="3191141" y="5372100"/>
                <a:ext cx="14244861" cy="41960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 fontAlgn="base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400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C</m:t>
                      </m:r>
                      <m:r>
                        <a:rPr lang="en-US" sz="400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sz="400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sz="400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40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  <m:sSup>
                            <m:sSupPr>
                              <m:ctrlPr>
                                <a:rPr lang="en-US" sz="40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en-US" sz="400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4000" b="0" i="1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  <m:r>
                            <a:rPr lang="en-US" sz="40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+5</m:t>
                          </m:r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lang="en-US" sz="40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40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z</m:t>
                          </m:r>
                          <m:r>
                            <a:rPr lang="en-US" sz="40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+2</m:t>
                          </m:r>
                        </m:e>
                      </m:d>
                      <m:r>
                        <a:rPr lang="en-US" sz="400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d>
                        <m:dPr>
                          <m:ctrlPr>
                            <a:rPr lang="en-US" sz="40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xyz</m:t>
                          </m:r>
                          <m:r>
                            <a:rPr lang="en-US" sz="40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40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  <m:sSup>
                            <m:sSupPr>
                              <m:ctrlPr>
                                <a:rPr lang="en-US" sz="40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en-US" sz="400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y</m:t>
                          </m:r>
                          <m:r>
                            <a:rPr lang="en-US" sz="40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+5</m:t>
                          </m:r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lang="en-US" sz="40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40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e>
                      </m:d>
                      <m:r>
                        <m:rPr>
                          <m:nor/>
                        </m:rPr>
                        <a:rPr lang="en-US" sz="4000" b="0" i="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  </m:t>
                      </m:r>
                      <m:r>
                        <m:rPr>
                          <m:nor/>
                        </m:rPr>
                        <a:rPr lang="en-US" sz="4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sz="4000" smtClean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 fontAlgn="base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smtClean="0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    </a:t>
                </a:r>
                <a14:m>
                  <m:oMath xmlns:m="http://schemas.openxmlformats.org/officeDocument/2006/math"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=5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+5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z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+2+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xyz</m:t>
                    </m:r>
                    <m:r>
                      <a:rPr lang="en-US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4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+5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m:rPr>
                        <m:nor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endParaRPr lang="en-US" sz="4000" smtClean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 fontAlgn="base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smtClean="0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    </a:t>
                </a:r>
                <a14:m>
                  <m:oMath xmlns:m="http://schemas.openxmlformats.org/officeDocument/2006/math"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  <m:sSup>
                          <m:sSupPr>
                            <m:ctrlPr>
                              <a:rPr lang="en-US" sz="40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en-US" sz="40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y</m:t>
                        </m:r>
                        <m: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  <m:sSup>
                          <m:sSupPr>
                            <m:ctrlPr>
                              <a:rPr lang="en-US" sz="40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en-US" sz="40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</m:d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+5</m:t>
                        </m:r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</m:d>
                    <m:r>
                      <a:rPr lang="en-US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z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xyz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e>
                    </m:d>
                    <m:r>
                      <m:rPr>
                        <m:nor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endParaRPr lang="en-US" sz="4000" smtClean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 fontAlgn="base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smtClean="0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    </a:t>
                </a:r>
                <a14:m>
                  <m:oMath xmlns:m="http://schemas.openxmlformats.org/officeDocument/2006/math"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+10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z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xyz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+1</m:t>
                    </m:r>
                  </m:oMath>
                </a14:m>
                <a:endParaRPr lang="en-US" sz="400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1141" y="5372100"/>
                <a:ext cx="14244861" cy="41960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Oval Callout 18"/>
          <p:cNvSpPr/>
          <p:nvPr/>
        </p:nvSpPr>
        <p:spPr>
          <a:xfrm>
            <a:off x="8492310" y="3771900"/>
            <a:ext cx="1789177" cy="989230"/>
          </a:xfrm>
          <a:prstGeom prst="wedgeEllipseCallou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439982">
            <a:off x="15766791" y="412254"/>
            <a:ext cx="1697410" cy="301117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2" name="Rectangle 21"/>
              <p:cNvSpPr/>
              <p:nvPr/>
            </p:nvSpPr>
            <p:spPr>
              <a:xfrm>
                <a:off x="3124200" y="2095500"/>
                <a:ext cx="13335000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 fontAlgn="base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C</m:t>
                    </m:r>
                    <m:r>
                      <a:rPr lang="en-US" sz="400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sz="4000">
                    <a:solidFill>
                      <a:srgbClr val="000000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5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+5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z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+2</m:t>
                    </m:r>
                    <m:r>
                      <a:rPr lang="en-US" sz="4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;            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sz="40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xyz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4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+5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endParaRPr lang="en-US" sz="4000">
                  <a:solidFill>
                    <a:prstClr val="black"/>
                  </a:solidFill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4200" y="2095500"/>
                <a:ext cx="13335000" cy="10156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Pictur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6516" y="7734300"/>
            <a:ext cx="1375533" cy="2362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0112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wipe dir="r"/>
      </p:transition>
    </mc:Choice>
    <mc:Fallback>
      <p:transition spd="med">
        <p:wipe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 animBg="1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267210">
            <a:off x="16837712" y="9320416"/>
            <a:ext cx="2154159" cy="996762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609600" y="800100"/>
            <a:ext cx="2133600" cy="1053993"/>
            <a:chOff x="609600" y="1498707"/>
            <a:chExt cx="2133600" cy="1053993"/>
          </a:xfrm>
        </p:grpSpPr>
        <p:sp>
          <p:nvSpPr>
            <p:cNvPr id="15" name="Rounded Rectangle 14"/>
            <p:cNvSpPr/>
            <p:nvPr/>
          </p:nvSpPr>
          <p:spPr>
            <a:xfrm>
              <a:off x="609600" y="1548063"/>
              <a:ext cx="2133600" cy="1004637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838200" y="1498707"/>
              <a:ext cx="1750800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Ví </a:t>
              </a:r>
              <a:r>
                <a:rPr kumimoji="0" lang="nl-NL" sz="4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dụ </a:t>
              </a:r>
              <a:r>
                <a:rPr kumimoji="0" lang="nl-NL" sz="4000" b="1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: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3003884" y="812907"/>
            <a:ext cx="10214359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Tìm tổng và hiệu của hai đa thức C và D: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Rectangle 17"/>
              <p:cNvSpPr/>
              <p:nvPr/>
            </p:nvSpPr>
            <p:spPr>
              <a:xfrm>
                <a:off x="3191141" y="5372100"/>
                <a:ext cx="14244861" cy="41960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 fontAlgn="base">
                  <a:lnSpc>
                    <a:spcPct val="150000"/>
                  </a:lnSpc>
                  <a:spcAft>
                    <a:spcPts val="800"/>
                  </a:spcAft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400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C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sz="40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sz="40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4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  <m:sSup>
                            <m:sSupPr>
                              <m:ctrlP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en-US" sz="40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  <m:r>
                            <a:rPr lang="en-US" sz="4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+5</m:t>
                          </m:r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4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z</m:t>
                          </m:r>
                          <m:r>
                            <a:rPr lang="en-US" sz="4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+2</m:t>
                          </m:r>
                        </m:e>
                      </m:d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xyz</m:t>
                          </m:r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4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  <m:sSup>
                            <m:sSupPr>
                              <m:ctrlP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en-US" sz="40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y</m:t>
                          </m:r>
                          <m:r>
                            <a:rPr lang="en-US" sz="4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+5</m:t>
                          </m:r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4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e>
                      </m:d>
                      <m:r>
                        <m:rPr>
                          <m:nor/>
                        </m:rPr>
                        <a:rPr lang="en-US" sz="4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sz="4000" smtClean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 algn="just" fontAlgn="base">
                  <a:lnSpc>
                    <a:spcPct val="150000"/>
                  </a:lnSpc>
                  <a:spcAft>
                    <a:spcPts val="800"/>
                  </a:spcAft>
                  <a:defRPr/>
                </a:pPr>
                <a:r>
                  <a:rPr lang="en-US" sz="4000" smtClean="0">
                    <a:solidFill>
                      <a:srgbClr val="000000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    </a:t>
                </a:r>
                <a14:m>
                  <m:oMath xmlns:m="http://schemas.openxmlformats.org/officeDocument/2006/math"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=5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+5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z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+2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xyz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+4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5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+1</m:t>
                    </m:r>
                    <m:r>
                      <m:rPr>
                        <m:nor/>
                      </m:rPr>
                      <a:rPr lang="en-US" sz="4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endParaRPr lang="en-US" sz="4000" smtClean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 algn="just" fontAlgn="base">
                  <a:lnSpc>
                    <a:spcPct val="150000"/>
                  </a:lnSpc>
                  <a:spcAft>
                    <a:spcPts val="800"/>
                  </a:spcAft>
                  <a:defRPr/>
                </a:pPr>
                <a:r>
                  <a:rPr lang="en-US" sz="4000" smtClean="0">
                    <a:solidFill>
                      <a:srgbClr val="000000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    </a:t>
                </a:r>
                <a14:m>
                  <m:oMath xmlns:m="http://schemas.openxmlformats.org/officeDocument/2006/math"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  <m:sSup>
                          <m:sSupPr>
                            <m:ctrlPr>
                              <a:rPr lang="en-US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en-US" sz="40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y</m:t>
                        </m:r>
                        <m: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+4</m:t>
                        </m:r>
                        <m:sSup>
                          <m:sSupPr>
                            <m:ctrlPr>
                              <a:rPr lang="en-US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en-US" sz="40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</m:d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</m:d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xyz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z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2+1</m:t>
                        </m:r>
                      </m:e>
                    </m:d>
                    <m:r>
                      <m:rPr>
                        <m:nor/>
                      </m:rPr>
                      <a:rPr lang="en-US" sz="400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endParaRPr lang="en-US" sz="4000" smtClean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 algn="just" fontAlgn="base">
                  <a:lnSpc>
                    <a:spcPct val="150000"/>
                  </a:lnSpc>
                  <a:spcAft>
                    <a:spcPts val="800"/>
                  </a:spcAft>
                  <a:defRPr/>
                </a:pPr>
                <a:r>
                  <a:rPr lang="en-US" sz="4000" smtClean="0">
                    <a:solidFill>
                      <a:srgbClr val="000000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    </a:t>
                </a:r>
                <a14:m>
                  <m:oMath xmlns:m="http://schemas.openxmlformats.org/officeDocument/2006/math"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=9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xyz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z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+3</m:t>
                    </m:r>
                  </m:oMath>
                </a14:m>
                <a:endParaRPr lang="en-US" sz="4000">
                  <a:solidFill>
                    <a:prstClr val="black"/>
                  </a:solidFill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1141" y="5372100"/>
                <a:ext cx="14244861" cy="41960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Oval Callout 18"/>
          <p:cNvSpPr/>
          <p:nvPr/>
        </p:nvSpPr>
        <p:spPr>
          <a:xfrm>
            <a:off x="8492310" y="3771900"/>
            <a:ext cx="1789177" cy="989230"/>
          </a:xfrm>
          <a:prstGeom prst="wedgeEllipseCallou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439982">
            <a:off x="15766791" y="412254"/>
            <a:ext cx="1697410" cy="301117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2" name="Rectangle 21"/>
              <p:cNvSpPr/>
              <p:nvPr/>
            </p:nvSpPr>
            <p:spPr>
              <a:xfrm>
                <a:off x="3124200" y="2095500"/>
                <a:ext cx="13335000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base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C</m:t>
                    </m:r>
                    <m:r>
                      <a:rPr kumimoji="0" lang="en-US" sz="40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5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+5</m:t>
                    </m:r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z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+2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;            </m:t>
                    </m:r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D</m:t>
                    </m:r>
                    <m:r>
                      <a:rPr kumimoji="0" lang="en-US" sz="40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xyz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4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+5</m:t>
                    </m:r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4200" y="2095500"/>
                <a:ext cx="13335000" cy="10156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Pictur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6516" y="7734300"/>
            <a:ext cx="1375533" cy="2362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0496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7"/>
          <p:cNvSpPr/>
          <p:nvPr/>
        </p:nvSpPr>
        <p:spPr>
          <a:xfrm rot="-8897882">
            <a:off x="15681947" y="7636750"/>
            <a:ext cx="3154705" cy="2291105"/>
          </a:xfrm>
          <a:custGeom>
            <a:avLst/>
            <a:gdLst/>
            <a:ahLst/>
            <a:cxnLst/>
            <a:rect l="l" t="t" r="r" b="b"/>
            <a:pathLst>
              <a:path w="3154705" h="2291105">
                <a:moveTo>
                  <a:pt x="0" y="0"/>
                </a:moveTo>
                <a:lnTo>
                  <a:pt x="3154706" y="0"/>
                </a:lnTo>
                <a:lnTo>
                  <a:pt x="3154706" y="2291105"/>
                </a:lnTo>
                <a:lnTo>
                  <a:pt x="0" y="22911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1"/>
          <p:cNvSpPr txBox="1"/>
          <p:nvPr/>
        </p:nvSpPr>
        <p:spPr>
          <a:xfrm>
            <a:off x="6324599" y="504704"/>
            <a:ext cx="5257800" cy="1131079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5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 1</a:t>
            </a:r>
            <a:endParaRPr lang="en-US" sz="45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1558330" y="1923594"/>
                <a:ext cx="16579516" cy="30675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kumimoji="0" lang="en-US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Cho hai</a:t>
                </a:r>
                <a:r>
                  <a:rPr kumimoji="0" lang="en-US" sz="4000" b="0" i="0" u="none" strike="noStrike" kern="1200" cap="none" spc="0" normalizeH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đa thức: </a:t>
                </a:r>
                <a14:m>
                  <m:oMath xmlns:m="http://schemas.openxmlformats.org/officeDocument/2006/math">
                    <m:r>
                      <a:rPr lang="en-US" sz="40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 </m:t>
                    </m:r>
                  </m:oMath>
                </a14:m>
                <a:endParaRPr lang="en-US" sz="4000" b="0" i="0" smtClean="0">
                  <a:solidFill>
                    <a:srgbClr val="000000"/>
                  </a:solidFill>
                  <a:latin typeface="Cambria Math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40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G</m:t>
                      </m:r>
                      <m:r>
                        <a:rPr lang="en-US" sz="40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en-US" sz="4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sz="40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y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40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sz="40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xy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40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3</m:t>
                      </m:r>
                      <m:r>
                        <a:rPr lang="en-US" sz="40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;    </m:t>
                      </m:r>
                      <m:r>
                        <m:rPr>
                          <m:sty m:val="p"/>
                        </m:rPr>
                        <a:rPr lang="en-US" sz="40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H</m:t>
                      </m:r>
                      <m:r>
                        <a:rPr lang="en-US" sz="40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40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3</m:t>
                      </m:r>
                      <m:sSup>
                        <m:sSup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en-US" sz="4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sz="40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y</m:t>
                      </m:r>
                      <m:r>
                        <a:rPr lang="en-US" sz="40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sz="40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xy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40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0,5</m:t>
                      </m:r>
                      <m:r>
                        <m:rPr>
                          <m:sty m:val="p"/>
                        </m:rPr>
                        <a:rPr lang="en-US" sz="40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en-US" sz="40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+5</m:t>
                      </m:r>
                    </m:oMath>
                  </m:oMathPara>
                </a14:m>
                <a:endParaRPr kumimoji="0" lang="en-US" sz="4000" b="0" i="0" u="none" strike="noStrike" kern="1200" cap="none" spc="0" normalizeH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defRPr/>
                </a:pPr>
                <a:r>
                  <a:rPr lang="en-US" sz="400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Hãy tính</a:t>
                </a:r>
                <a:r>
                  <a:rPr lang="en-US" sz="4000">
                    <a:solidFill>
                      <a:srgbClr val="000000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G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H</m:t>
                    </m:r>
                  </m:oMath>
                </a14:m>
                <a:r>
                  <a:rPr lang="en-US" sz="400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và</a:t>
                </a:r>
                <a:r>
                  <a:rPr lang="en-US" sz="4000">
                    <a:solidFill>
                      <a:srgbClr val="000000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G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H</m:t>
                    </m:r>
                    <m:r>
                      <a:rPr lang="en-US" sz="40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r>
                  <a:rPr kumimoji="0" lang="en-US" sz="4000" b="0" i="0" u="none" strike="noStrike" kern="1200" cap="none" spc="0" normalizeH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8330" y="1923594"/>
                <a:ext cx="16579516" cy="3067506"/>
              </a:xfrm>
              <a:prstGeom prst="rect">
                <a:avLst/>
              </a:prstGeom>
              <a:blipFill>
                <a:blip r:embed="rId14"/>
                <a:stretch>
                  <a:fillRect l="-1324" b="-39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angle 15"/>
              <p:cNvSpPr/>
              <p:nvPr/>
            </p:nvSpPr>
            <p:spPr>
              <a:xfrm>
                <a:off x="3332988" y="6697801"/>
                <a:ext cx="13030200" cy="31700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G</m:t>
                    </m:r>
                    <m:r>
                      <a:rPr lang="en-US" sz="400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400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H</m:t>
                    </m:r>
                    <m:r>
                      <a:rPr lang="en-US" sz="400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40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en-US" sz="40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y</m:t>
                        </m:r>
                        <m: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xy</m:t>
                        </m:r>
                        <m: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d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+(3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lang="en-US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0,5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+5)</m:t>
                    </m:r>
                  </m:oMath>
                </a14:m>
                <a:r>
                  <a:rPr lang="en-US" sz="40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smtClean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	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smtClean="0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    </a:t>
                </a:r>
                <a14:m>
                  <m:oMath xmlns:m="http://schemas.openxmlformats.org/officeDocument/2006/math"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lang="en-US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3+3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lang="en-US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0,5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+5</m:t>
                    </m:r>
                  </m:oMath>
                </a14:m>
                <a:r>
                  <a:rPr lang="en-US" sz="40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en-US" sz="4000" smtClean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0" i="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           </m:t>
                      </m:r>
                      <m:r>
                        <a:rPr lang="en-US" sz="400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=4</m:t>
                      </m:r>
                      <m:sSup>
                        <m:sSup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en-US" sz="40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sz="400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y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400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sz="400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xy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400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0,5</m:t>
                      </m:r>
                      <m:r>
                        <m:rPr>
                          <m:sty m:val="p"/>
                        </m:rPr>
                        <a:rPr lang="en-US" sz="400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en-US" sz="400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+2</m:t>
                      </m:r>
                    </m:oMath>
                  </m:oMathPara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2988" y="6697801"/>
                <a:ext cx="13030200" cy="3170099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Oval Callout 18"/>
          <p:cNvSpPr/>
          <p:nvPr/>
        </p:nvSpPr>
        <p:spPr>
          <a:xfrm>
            <a:off x="8058911" y="5297270"/>
            <a:ext cx="1789177" cy="989230"/>
          </a:xfrm>
          <a:prstGeom prst="wedgeEllipseCallou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584378" y="198846"/>
            <a:ext cx="2529405" cy="187789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13024736">
            <a:off x="-1061607" y="5195535"/>
            <a:ext cx="2236396" cy="2181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92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push dir="u"/>
      </p:transition>
    </mc:Choice>
    <mc:Fallback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/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7"/>
          <p:cNvSpPr/>
          <p:nvPr/>
        </p:nvSpPr>
        <p:spPr>
          <a:xfrm rot="-8897882">
            <a:off x="15681947" y="7636750"/>
            <a:ext cx="3154705" cy="2291105"/>
          </a:xfrm>
          <a:custGeom>
            <a:avLst/>
            <a:gdLst/>
            <a:ahLst/>
            <a:cxnLst/>
            <a:rect l="l" t="t" r="r" b="b"/>
            <a:pathLst>
              <a:path w="3154705" h="2291105">
                <a:moveTo>
                  <a:pt x="0" y="0"/>
                </a:moveTo>
                <a:lnTo>
                  <a:pt x="3154706" y="0"/>
                </a:lnTo>
                <a:lnTo>
                  <a:pt x="3154706" y="2291105"/>
                </a:lnTo>
                <a:lnTo>
                  <a:pt x="0" y="22911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1"/>
          <p:cNvSpPr txBox="1"/>
          <p:nvPr/>
        </p:nvSpPr>
        <p:spPr>
          <a:xfrm>
            <a:off x="6324599" y="504704"/>
            <a:ext cx="5257800" cy="1131079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LUYỆN TẬP 1</a:t>
            </a:r>
            <a:endParaRPr kumimoji="0" lang="en-US" sz="45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1558330" y="1923594"/>
                <a:ext cx="16579516" cy="30675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Cho hai đa thức: </a:t>
                </a:r>
                <a14:m>
                  <m:oMath xmlns:m="http://schemas.openxmlformats.org/officeDocument/2006/math">
                    <m:r>
                      <a:rPr kumimoji="0" lang="en-US" sz="40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 </m:t>
                    </m:r>
                  </m:oMath>
                </a14:m>
                <a:endParaRPr kumimoji="0" lang="en-US" sz="40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40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kumimoji="0" lang="en-US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G</m:t>
                      </m:r>
                      <m:r>
                        <a:rPr kumimoji="0" lang="en-US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kumimoji="0" lang="en-US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kumimoji="0" lang="en-US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m:rPr>
                          <m:sty m:val="p"/>
                        </m:rPr>
                        <a:rPr kumimoji="0" lang="en-US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y</m:t>
                      </m:r>
                      <m:r>
                        <a:rPr kumimoji="0" lang="en-US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kumimoji="0" lang="en-US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3</m:t>
                      </m:r>
                      <m:r>
                        <m:rPr>
                          <m:sty m:val="p"/>
                        </m:rPr>
                        <a:rPr kumimoji="0" lang="en-US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xy</m:t>
                      </m:r>
                      <m:r>
                        <a:rPr kumimoji="0" lang="en-US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kumimoji="0" lang="en-US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3;    </m:t>
                      </m:r>
                      <m:r>
                        <m:rPr>
                          <m:sty m:val="p"/>
                        </m:rPr>
                        <a:rPr kumimoji="0" lang="en-US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H</m:t>
                      </m:r>
                      <m:r>
                        <a:rPr kumimoji="0" lang="en-US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=3</m:t>
                      </m:r>
                      <m:sSup>
                        <m:sSupPr>
                          <m:ctrlP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kumimoji="0" lang="en-US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kumimoji="0" lang="en-US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m:rPr>
                          <m:sty m:val="p"/>
                        </m:rPr>
                        <a:rPr kumimoji="0" lang="en-US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y</m:t>
                      </m:r>
                      <m:r>
                        <a:rPr kumimoji="0" lang="en-US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kumimoji="0" lang="en-US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xy</m:t>
                      </m:r>
                      <m:r>
                        <a:rPr kumimoji="0" lang="en-US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kumimoji="0" lang="en-US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0,5</m:t>
                      </m:r>
                      <m:r>
                        <m:rPr>
                          <m:sty m:val="p"/>
                        </m:rPr>
                        <a:rPr kumimoji="0" lang="en-US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kumimoji="0" lang="en-US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+5</m:t>
                      </m:r>
                    </m:oMath>
                  </m:oMathPara>
                </a14:m>
                <a:endParaRPr kumimoji="0" lang="en-US" sz="4000" b="0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Hãy tính</a:t>
                </a: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G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H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và</a:t>
                </a: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G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H</m:t>
                    </m:r>
                    <m:r>
                      <a:rPr kumimoji="0" lang="en-US" sz="40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8330" y="1923594"/>
                <a:ext cx="16579516" cy="3067506"/>
              </a:xfrm>
              <a:prstGeom prst="rect">
                <a:avLst/>
              </a:prstGeom>
              <a:blipFill>
                <a:blip r:embed="rId14"/>
                <a:stretch>
                  <a:fillRect l="-1324" b="-39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angle 15"/>
              <p:cNvSpPr/>
              <p:nvPr/>
            </p:nvSpPr>
            <p:spPr>
              <a:xfrm>
                <a:off x="3332988" y="6697801"/>
                <a:ext cx="13030200" cy="31700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  <a:spcAft>
                    <a:spcPts val="800"/>
                  </a:spcAft>
                  <a:defRPr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G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H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en-US" sz="40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y</m:t>
                        </m:r>
                        <m: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xy</m:t>
                        </m:r>
                        <m: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d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(3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0,5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+5)</m:t>
                    </m:r>
                  </m:oMath>
                </a14:m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en-US" sz="400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smtClean="0">
                    <a:solidFill>
                      <a:srgbClr val="000000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    </a:t>
                </a:r>
                <a14:m>
                  <m:oMath xmlns:m="http://schemas.openxmlformats.org/officeDocument/2006/math"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3</m:t>
                    </m:r>
                    <m:r>
                      <a:rPr lang="en-US" sz="40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3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lang="en-US" sz="4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0,5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5</m:t>
                    </m:r>
                  </m:oMath>
                </a14:m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en-US" sz="400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smtClean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     </a:t>
                </a:r>
                <a14:m>
                  <m:oMath xmlns:m="http://schemas.openxmlformats.org/officeDocument/2006/math"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2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4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+0,5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8</m:t>
                    </m:r>
                  </m:oMath>
                </a14:m>
                <a:endParaRPr lang="en-US" sz="40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2988" y="6697801"/>
                <a:ext cx="13030200" cy="3170099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Oval Callout 18"/>
          <p:cNvSpPr/>
          <p:nvPr/>
        </p:nvSpPr>
        <p:spPr>
          <a:xfrm>
            <a:off x="8058911" y="5297270"/>
            <a:ext cx="1789177" cy="989230"/>
          </a:xfrm>
          <a:prstGeom prst="wedgeEllipseCallou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584378" y="198846"/>
            <a:ext cx="2529405" cy="187789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13024736">
            <a:off x="-1061607" y="5195535"/>
            <a:ext cx="2236396" cy="2181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6951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33400" y="-2566720"/>
            <a:ext cx="19466215" cy="788890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09600" y="419100"/>
            <a:ext cx="5257800" cy="1131079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LUYỆN TẬP 2</a:t>
            </a:r>
            <a:endParaRPr kumimoji="0" lang="en-US" sz="45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1558330" y="1932523"/>
                <a:ext cx="16579516" cy="2144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400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Rút gọn và tính giá trị của biểu thức sau tại </a:t>
                </a:r>
                <a14:m>
                  <m:oMath xmlns:m="http://schemas.openxmlformats.org/officeDocument/2006/math">
                    <m:r>
                      <a:rPr lang="en-US" sz="40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0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 </m:t>
                    </m:r>
                  </m:oMath>
                </a14:m>
                <a:r>
                  <a:rPr lang="en-US" sz="400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và </a:t>
                </a:r>
                <a14:m>
                  <m:oMath xmlns:m="http://schemas.openxmlformats.org/officeDocument/2006/math">
                    <m:r>
                      <a:rPr lang="en-US" sz="40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40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=−1</m:t>
                    </m:r>
                  </m:oMath>
                </a14:m>
                <a:endParaRPr kumimoji="0" lang="en-US" sz="40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K</m:t>
                      </m:r>
                      <m:r>
                        <a:rPr lang="en-US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4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  <m: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+2</m:t>
                          </m:r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sSup>
                            <m:sSupPr>
                              <m:ctrlPr>
                                <a:rPr lang="en-US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</m:e>
                            <m:sup>
                              <m: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</m:e>
                      </m:d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sz="4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7,5</m:t>
                          </m:r>
                          <m:sSup>
                            <m:sSupPr>
                              <m:ctrlPr>
                                <a:rPr lang="en-US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</m:e>
                            <m:sup>
                              <m: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4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400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</m:e>
                      </m:d>
                      <m:r>
                        <a:rPr lang="en-US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d>
                        <m:dPr>
                          <m:ctrlPr>
                            <a:rPr lang="en-US" sz="4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sSup>
                            <m:sSupPr>
                              <m:ctrlPr>
                                <a:rPr lang="en-US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</m:e>
                            <m:sup>
                              <m: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7,5</m:t>
                          </m:r>
                          <m:sSup>
                            <m:sSupPr>
                              <m:ctrlPr>
                                <a:rPr lang="en-US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</m:e>
                            <m:sup>
                              <m: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m:rPr>
                              <m:nor/>
                            </m:rPr>
                            <a:rPr lang="en-US" sz="4000">
                              <a:solidFill>
                                <a:prstClr val="black"/>
                              </a:solidFill>
                              <a:latin typeface="Arial" panose="020B0604020202020204" pitchFamily="34" charset="0"/>
                              <a:ea typeface="Dotum" panose="020B0600000101010101" pitchFamily="34" charset="-127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4000">
                              <a:solidFill>
                                <a:prstClr val="black"/>
                              </a:solidFill>
                              <a:latin typeface="Arial" panose="020B0604020202020204" pitchFamily="34" charset="0"/>
                              <a:ea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kumimoji="0" lang="en-US" sz="4000" b="0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8330" y="1932523"/>
                <a:ext cx="16579516" cy="2144177"/>
              </a:xfrm>
              <a:prstGeom prst="rect">
                <a:avLst/>
              </a:prstGeom>
              <a:blipFill>
                <a:blip r:embed="rId3"/>
                <a:stretch>
                  <a:fillRect l="-13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1062788" y="5829300"/>
                <a:ext cx="15773400" cy="39791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4000" smtClean="0"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K</m:t>
                      </m:r>
                      <m:r>
                        <a:rPr lang="en-US" sz="4000" i="1"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  <m: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+2</m:t>
                          </m:r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sSup>
                            <m:sSupPr>
                              <m:ctrlPr>
                                <a:rPr lang="en-US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</m:e>
                            <m:sup>
                              <m: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</m:e>
                      </m:d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7,5</m:t>
                          </m:r>
                          <m:sSup>
                            <m:sSupPr>
                              <m:ctrlPr>
                                <a:rPr lang="en-US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</m:e>
                            <m:sup>
                              <m: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</m:e>
                      </m:d>
                      <m:r>
                        <a:rPr lang="en-US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d>
                        <m:d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sSup>
                            <m:sSupPr>
                              <m:ctrlPr>
                                <a:rPr lang="en-US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</m:e>
                            <m:sup>
                              <m: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7,5</m:t>
                          </m:r>
                          <m:sSup>
                            <m:sSupPr>
                              <m:ctrlPr>
                                <a:rPr lang="en-US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</m:e>
                            <m:sup>
                              <m:r>
                                <a:rPr lang="en-US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m:rPr>
                              <m:nor/>
                            </m:rPr>
                            <a:rPr lang="en-US" sz="4000">
                              <a:solidFill>
                                <a:prstClr val="black"/>
                              </a:solidFill>
                              <a:latin typeface="Arial" panose="020B0604020202020204" pitchFamily="34" charset="0"/>
                              <a:ea typeface="Dotum" panose="020B0600000101010101" pitchFamily="34" charset="-127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4000">
                              <a:solidFill>
                                <a:prstClr val="black"/>
                              </a:solidFill>
                              <a:latin typeface="Arial" panose="020B0604020202020204" pitchFamily="34" charset="0"/>
                              <a:ea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en-US" sz="4000" smtClean="0"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4000" smtClean="0"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4000" b="0" i="0" smtClean="0"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    </m:t>
                    </m:r>
                    <m:r>
                      <a:rPr lang="en-US" sz="4000"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+2</m:t>
                    </m:r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7,5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+3</m:t>
                    </m:r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 b="0" i="1" smtClean="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7,5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0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=5</m:t>
                    </m:r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40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Thay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=2</m:t>
                    </m:r>
                  </m:oMath>
                </a14:m>
                <a:r>
                  <a:rPr lang="en-US" sz="40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40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vào K, ta có: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K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=5.2.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2</m:t>
                    </m:r>
                  </m:oMath>
                </a14:m>
                <a:r>
                  <a:rPr lang="en-US" sz="40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2788" y="5829300"/>
                <a:ext cx="15773400" cy="3979166"/>
              </a:xfrm>
              <a:prstGeom prst="rect">
                <a:avLst/>
              </a:prstGeom>
              <a:blipFill>
                <a:blip r:embed="rId4"/>
                <a:stretch>
                  <a:fillRect l="-13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Oval Callout 13"/>
          <p:cNvSpPr/>
          <p:nvPr/>
        </p:nvSpPr>
        <p:spPr>
          <a:xfrm>
            <a:off x="8054900" y="4332958"/>
            <a:ext cx="1789177" cy="989230"/>
          </a:xfrm>
          <a:prstGeom prst="wedgeEllipseCallou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82655" y="360893"/>
            <a:ext cx="1899042" cy="87871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7049814" y="8346240"/>
            <a:ext cx="1031883" cy="177231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4542217">
            <a:off x="484378" y="3279635"/>
            <a:ext cx="1570281" cy="1527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8582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/>
          <p:cNvGrpSpPr/>
          <p:nvPr/>
        </p:nvGrpSpPr>
        <p:grpSpPr>
          <a:xfrm>
            <a:off x="6896100" y="266700"/>
            <a:ext cx="4267200" cy="1752600"/>
            <a:chOff x="2133600" y="2057987"/>
            <a:chExt cx="5105400" cy="3193846"/>
          </a:xfrm>
        </p:grpSpPr>
        <p:grpSp>
          <p:nvGrpSpPr>
            <p:cNvPr id="27" name="Group 26"/>
            <p:cNvGrpSpPr/>
            <p:nvPr/>
          </p:nvGrpSpPr>
          <p:grpSpPr>
            <a:xfrm>
              <a:off x="2133600" y="2141117"/>
              <a:ext cx="5105400" cy="3110716"/>
              <a:chOff x="2308980" y="2469667"/>
              <a:chExt cx="13670039" cy="3293677"/>
            </a:xfrm>
          </p:grpSpPr>
          <p:grpSp>
            <p:nvGrpSpPr>
              <p:cNvPr id="6" name="Group 6"/>
              <p:cNvGrpSpPr/>
              <p:nvPr/>
            </p:nvGrpSpPr>
            <p:grpSpPr>
              <a:xfrm>
                <a:off x="2743687" y="3070778"/>
                <a:ext cx="13235332" cy="1771044"/>
                <a:chOff x="0" y="0"/>
                <a:chExt cx="2602724" cy="348275"/>
              </a:xfrm>
            </p:grpSpPr>
            <p:sp>
              <p:nvSpPr>
                <p:cNvPr id="7" name="Freeform 7"/>
                <p:cNvSpPr/>
                <p:nvPr/>
              </p:nvSpPr>
              <p:spPr>
                <a:xfrm>
                  <a:off x="0" y="0"/>
                  <a:ext cx="2602724" cy="348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2724" h="348275">
                      <a:moveTo>
                        <a:pt x="203200" y="0"/>
                      </a:moveTo>
                      <a:lnTo>
                        <a:pt x="2602724" y="0"/>
                      </a:lnTo>
                      <a:lnTo>
                        <a:pt x="2399524" y="348275"/>
                      </a:lnTo>
                      <a:lnTo>
                        <a:pt x="0" y="348275"/>
                      </a:lnTo>
                      <a:lnTo>
                        <a:pt x="203200" y="0"/>
                      </a:lnTo>
                      <a:close/>
                    </a:path>
                  </a:pathLst>
                </a:custGeom>
                <a:solidFill>
                  <a:srgbClr val="A64B23"/>
                </a:solidFill>
              </p:spPr>
            </p:sp>
            <p:sp>
              <p:nvSpPr>
                <p:cNvPr id="8" name="TextBox 8"/>
                <p:cNvSpPr txBox="1"/>
                <p:nvPr/>
              </p:nvSpPr>
              <p:spPr>
                <a:xfrm>
                  <a:off x="101600" y="-38100"/>
                  <a:ext cx="609600" cy="64770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ts val="2659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9" name="Group 9"/>
              <p:cNvGrpSpPr/>
              <p:nvPr/>
            </p:nvGrpSpPr>
            <p:grpSpPr>
              <a:xfrm>
                <a:off x="2308980" y="2469667"/>
                <a:ext cx="13235332" cy="3293677"/>
                <a:chOff x="0" y="-38100"/>
                <a:chExt cx="2602724" cy="647700"/>
              </a:xfrm>
            </p:grpSpPr>
            <p:sp>
              <p:nvSpPr>
                <p:cNvPr id="10" name="Freeform 10"/>
                <p:cNvSpPr/>
                <p:nvPr/>
              </p:nvSpPr>
              <p:spPr>
                <a:xfrm>
                  <a:off x="0" y="0"/>
                  <a:ext cx="2602724" cy="348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2724" h="348275">
                      <a:moveTo>
                        <a:pt x="203200" y="0"/>
                      </a:moveTo>
                      <a:lnTo>
                        <a:pt x="2602724" y="0"/>
                      </a:lnTo>
                      <a:lnTo>
                        <a:pt x="2399524" y="348275"/>
                      </a:lnTo>
                      <a:lnTo>
                        <a:pt x="0" y="348275"/>
                      </a:lnTo>
                      <a:lnTo>
                        <a:pt x="203200" y="0"/>
                      </a:lnTo>
                      <a:close/>
                    </a:path>
                  </a:pathLst>
                </a:custGeom>
                <a:solidFill>
                  <a:srgbClr val="EEB7B0"/>
                </a:solidFill>
              </p:spPr>
            </p:sp>
            <p:sp>
              <p:nvSpPr>
                <p:cNvPr id="11" name="TextBox 11"/>
                <p:cNvSpPr txBox="1"/>
                <p:nvPr/>
              </p:nvSpPr>
              <p:spPr>
                <a:xfrm>
                  <a:off x="101600" y="-38100"/>
                  <a:ext cx="609600" cy="64770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ts val="2659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29" name="Rectangle 28"/>
            <p:cNvSpPr/>
            <p:nvPr/>
          </p:nvSpPr>
          <p:spPr>
            <a:xfrm>
              <a:off x="2973907" y="2057987"/>
              <a:ext cx="3262433" cy="10027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>
                <a:lnSpc>
                  <a:spcPct val="150000"/>
                </a:lnSpc>
                <a:defRPr/>
              </a:pPr>
              <a:r>
                <a:rPr lang="en-US" sz="4500" b="1" smtClean="0">
                  <a:latin typeface="Arial" panose="020B0604020202020204" pitchFamily="34" charset="0"/>
                  <a:cs typeface="Arial" panose="020B0604020202020204" pitchFamily="34" charset="0"/>
                </a:rPr>
                <a:t>VẬN DỤNG</a:t>
              </a:r>
              <a:endParaRPr lang="en-US" sz="45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2" name="Rectangle 31"/>
              <p:cNvSpPr/>
              <p:nvPr/>
            </p:nvSpPr>
            <p:spPr>
              <a:xfrm>
                <a:off x="838200" y="1638300"/>
                <a:ext cx="16383000" cy="27238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nl-NL" sz="38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Trong buổi sinh hoạt câu lạc bộ Toán học của lớp, hai bạn tính </a:t>
                </a:r>
                <a:r>
                  <a:rPr lang="nl-NL" sz="38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 trị của hai biểu thức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8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P</m:t>
                    </m:r>
                    <m:r>
                      <a:rPr lang="nl-NL" sz="38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=2</m:t>
                    </m:r>
                    <m:sSup>
                      <m:sSupPr>
                        <m:ctrlPr>
                          <a:rPr lang="en-US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8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nl-NL" sz="38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38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nl-NL" sz="38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38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lang="en-US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8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nl-NL" sz="38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nl-NL" sz="38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+22</m:t>
                    </m:r>
                  </m:oMath>
                </a14:m>
                <a:r>
                  <a:rPr lang="nl-NL" sz="38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8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Q</m:t>
                    </m:r>
                    <m:r>
                      <a:rPr lang="nl-NL" sz="38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8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lang="en-US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8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nl-NL" sz="38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nl-NL" sz="38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−2</m:t>
                    </m:r>
                    <m:sSup>
                      <m:sSupPr>
                        <m:ctrlPr>
                          <a:rPr lang="en-US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8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nl-NL" sz="38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38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nl-NL" sz="38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+23</m:t>
                    </m:r>
                  </m:oMath>
                </a14:m>
                <a:r>
                  <a:rPr lang="nl-NL" sz="38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tại những giá trị cho trước của x và y. Kết quả được ghi lại như bảng dưới</a:t>
                </a:r>
                <a:r>
                  <a:rPr lang="nl-NL" sz="38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  <a:endParaRPr lang="en-US" sz="38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638300"/>
                <a:ext cx="16383000" cy="2723823"/>
              </a:xfrm>
              <a:prstGeom prst="rect">
                <a:avLst/>
              </a:prstGeom>
              <a:blipFill>
                <a:blip r:embed="rId2"/>
                <a:stretch>
                  <a:fillRect l="-1228" r="-1191" b="-4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3" name="Table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453050"/>
              </p:ext>
            </p:extLst>
          </p:nvPr>
        </p:nvGraphicFramePr>
        <p:xfrm>
          <a:off x="4873057" y="4528052"/>
          <a:ext cx="8040565" cy="3587248"/>
        </p:xfrm>
        <a:graphic>
          <a:graphicData uri="http://schemas.openxmlformats.org/drawingml/2006/table">
            <a:tbl>
              <a:tblPr firstRow="1" firstCol="1" bandRow="1"/>
              <a:tblGrid>
                <a:gridCol w="1608113">
                  <a:extLst>
                    <a:ext uri="{9D8B030D-6E8A-4147-A177-3AD203B41FA5}">
                      <a16:colId xmlns:a16="http://schemas.microsoft.com/office/drawing/2014/main" val="2797697666"/>
                    </a:ext>
                  </a:extLst>
                </a:gridCol>
                <a:gridCol w="1608113">
                  <a:extLst>
                    <a:ext uri="{9D8B030D-6E8A-4147-A177-3AD203B41FA5}">
                      <a16:colId xmlns:a16="http://schemas.microsoft.com/office/drawing/2014/main" val="4280550775"/>
                    </a:ext>
                  </a:extLst>
                </a:gridCol>
                <a:gridCol w="1608113">
                  <a:extLst>
                    <a:ext uri="{9D8B030D-6E8A-4147-A177-3AD203B41FA5}">
                      <a16:colId xmlns:a16="http://schemas.microsoft.com/office/drawing/2014/main" val="2177849021"/>
                    </a:ext>
                  </a:extLst>
                </a:gridCol>
                <a:gridCol w="1608113">
                  <a:extLst>
                    <a:ext uri="{9D8B030D-6E8A-4147-A177-3AD203B41FA5}">
                      <a16:colId xmlns:a16="http://schemas.microsoft.com/office/drawing/2014/main" val="2438479567"/>
                    </a:ext>
                  </a:extLst>
                </a:gridCol>
                <a:gridCol w="1608113">
                  <a:extLst>
                    <a:ext uri="{9D8B030D-6E8A-4147-A177-3AD203B41FA5}">
                      <a16:colId xmlns:a16="http://schemas.microsoft.com/office/drawing/2014/main" val="1591034758"/>
                    </a:ext>
                  </a:extLst>
                </a:gridCol>
              </a:tblGrid>
              <a:tr h="89681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-1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8720397"/>
                  </a:ext>
                </a:extLst>
              </a:tr>
              <a:tr h="89681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-1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0171638"/>
                  </a:ext>
                </a:extLst>
              </a:tr>
              <a:tr h="89681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38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8142920"/>
                  </a:ext>
                </a:extLst>
              </a:tr>
              <a:tr h="89681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Q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26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23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7856306"/>
                  </a:ext>
                </a:extLst>
              </a:tr>
            </a:tbl>
          </a:graphicData>
        </a:graphic>
      </p:graphicFrame>
      <p:sp>
        <p:nvSpPr>
          <p:cNvPr id="34" name="Rectangle 33"/>
          <p:cNvSpPr/>
          <p:nvPr/>
        </p:nvSpPr>
        <p:spPr>
          <a:xfrm>
            <a:off x="838200" y="8191500"/>
            <a:ext cx="1638300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nl-NL" sz="380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Ban giám khảo cho biết có một cột cho kết quả sai. Theo em, làm thế nào để có thể nhanh chóng phát hiện cột có kết quả sai ấy?</a:t>
            </a:r>
            <a:endParaRPr lang="en-US" sz="380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Freeform 7"/>
          <p:cNvSpPr/>
          <p:nvPr/>
        </p:nvSpPr>
        <p:spPr>
          <a:xfrm rot="10534755">
            <a:off x="16184916" y="-260863"/>
            <a:ext cx="3154705" cy="2291105"/>
          </a:xfrm>
          <a:custGeom>
            <a:avLst/>
            <a:gdLst/>
            <a:ahLst/>
            <a:cxnLst/>
            <a:rect l="l" t="t" r="r" b="b"/>
            <a:pathLst>
              <a:path w="3154705" h="2291105">
                <a:moveTo>
                  <a:pt x="0" y="0"/>
                </a:moveTo>
                <a:lnTo>
                  <a:pt x="3154706" y="0"/>
                </a:lnTo>
                <a:lnTo>
                  <a:pt x="3154706" y="2291105"/>
                </a:lnTo>
                <a:lnTo>
                  <a:pt x="0" y="229110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43000" y="5067300"/>
            <a:ext cx="1623630" cy="2448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7227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randomBar dir="vert"/>
      </p:transition>
    </mc:Choice>
    <mc:Fallback>
      <p:transition spd="med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1" name="Rectangle 30"/>
              <p:cNvSpPr/>
              <p:nvPr/>
            </p:nvSpPr>
            <p:spPr>
              <a:xfrm>
                <a:off x="786196" y="5156686"/>
                <a:ext cx="17177581" cy="49398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60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Ta có: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P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Q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kumimoji="0" lang="en-US" sz="40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kumimoji="0" lang="en-US" sz="40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kumimoji="0" lang="en-US" sz="40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kumimoji="0" lang="en-US" sz="40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+22</m:t>
                        </m:r>
                      </m:e>
                    </m:d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+(</m:t>
                    </m:r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2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+23)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</a:t>
                </a:r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defTabSz="914400" rtl="0" eaLnBrk="1" fontAlgn="auto" latinLnBrk="0" hangingPunct="1">
                  <a:lnSpc>
                    <a:spcPct val="150000"/>
                  </a:lnSpc>
                  <a:spcBef>
                    <a:spcPts val="60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smtClean="0">
                    <a:solidFill>
                      <a:prstClr val="black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                  </a:t>
                </a:r>
                <a14:m>
                  <m:oMath xmlns:m="http://schemas.openxmlformats.org/officeDocument/2006/math"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=2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+22+</m:t>
                    </m:r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2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+23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</a:t>
                </a:r>
                <a:endParaRPr kumimoji="0" lang="en-US" sz="4000" b="0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600"/>
                  </a:spcBef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sz="40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                          </m:t>
                      </m:r>
                      <m:r>
                        <a:rPr kumimoji="0" lang="en-US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kumimoji="0" lang="en-US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kumimoji="0" lang="en-US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kumimoji="0" lang="en-US" sz="40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kumimoji="0" lang="en-US" sz="40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kumimoji="0" lang="en-US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kumimoji="0" lang="en-US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kumimoji="0" lang="en-US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kumimoji="0" lang="en-US" sz="40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kumimoji="0" lang="en-US" sz="40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kumimoji="0" lang="en-US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</m:e>
                      </m:d>
                      <m:r>
                        <a:rPr kumimoji="0" lang="en-US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d>
                        <m:dPr>
                          <m:ctrlP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kumimoji="0" lang="en-US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sSup>
                            <m:sSupPr>
                              <m:ctrlPr>
                                <a:rPr kumimoji="0" lang="en-US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kumimoji="0" lang="en-US" sz="40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</m:e>
                            <m:sup>
                              <m:r>
                                <a:rPr kumimoji="0" lang="en-US" sz="40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kumimoji="0" lang="en-US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sSup>
                            <m:sSupPr>
                              <m:ctrlPr>
                                <a:rPr kumimoji="0" lang="en-US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kumimoji="0" lang="en-US" sz="40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</m:e>
                            <m:sup>
                              <m:r>
                                <a:rPr kumimoji="0" lang="en-US" sz="40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kumimoji="0" lang="en-US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+23+22</m:t>
                      </m:r>
                      <m:r>
                        <a:rPr kumimoji="0" lang="en-US" sz="40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=45</m:t>
                      </m:r>
                    </m:oMath>
                  </m:oMathPara>
                </a14:m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60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Ta </a:t>
                </a: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xét từng cột ta thấy, cột thứ 3 có tổng P + Q không bằng 45. </a:t>
                </a:r>
                <a:endParaRPr kumimoji="0" lang="en-US" sz="4000" b="0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Dotum" panose="020B0600000101010101" pitchFamily="34" charset="-127"/>
                  <a:cs typeface="Arial" panose="020B060402020202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60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Vậy </a:t>
                </a: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sai ở cột thứ 3.</a:t>
                </a:r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196" y="5156686"/>
                <a:ext cx="17177581" cy="4939814"/>
              </a:xfrm>
              <a:prstGeom prst="rect">
                <a:avLst/>
              </a:prstGeom>
              <a:blipFill>
                <a:blip r:embed="rId2"/>
                <a:stretch>
                  <a:fillRect l="-1278" b="-20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3" name="Table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9887140"/>
              </p:ext>
            </p:extLst>
          </p:nvPr>
        </p:nvGraphicFramePr>
        <p:xfrm>
          <a:off x="5354703" y="1251452"/>
          <a:ext cx="8040565" cy="3587248"/>
        </p:xfrm>
        <a:graphic>
          <a:graphicData uri="http://schemas.openxmlformats.org/drawingml/2006/table">
            <a:tbl>
              <a:tblPr firstRow="1" firstCol="1" bandRow="1"/>
              <a:tblGrid>
                <a:gridCol w="1608113">
                  <a:extLst>
                    <a:ext uri="{9D8B030D-6E8A-4147-A177-3AD203B41FA5}">
                      <a16:colId xmlns:a16="http://schemas.microsoft.com/office/drawing/2014/main" val="2797697666"/>
                    </a:ext>
                  </a:extLst>
                </a:gridCol>
                <a:gridCol w="1608113">
                  <a:extLst>
                    <a:ext uri="{9D8B030D-6E8A-4147-A177-3AD203B41FA5}">
                      <a16:colId xmlns:a16="http://schemas.microsoft.com/office/drawing/2014/main" val="4280550775"/>
                    </a:ext>
                  </a:extLst>
                </a:gridCol>
                <a:gridCol w="1608113">
                  <a:extLst>
                    <a:ext uri="{9D8B030D-6E8A-4147-A177-3AD203B41FA5}">
                      <a16:colId xmlns:a16="http://schemas.microsoft.com/office/drawing/2014/main" val="2177849021"/>
                    </a:ext>
                  </a:extLst>
                </a:gridCol>
                <a:gridCol w="1608113">
                  <a:extLst>
                    <a:ext uri="{9D8B030D-6E8A-4147-A177-3AD203B41FA5}">
                      <a16:colId xmlns:a16="http://schemas.microsoft.com/office/drawing/2014/main" val="2438479567"/>
                    </a:ext>
                  </a:extLst>
                </a:gridCol>
                <a:gridCol w="1608113">
                  <a:extLst>
                    <a:ext uri="{9D8B030D-6E8A-4147-A177-3AD203B41FA5}">
                      <a16:colId xmlns:a16="http://schemas.microsoft.com/office/drawing/2014/main" val="1591034758"/>
                    </a:ext>
                  </a:extLst>
                </a:gridCol>
              </a:tblGrid>
              <a:tr h="89681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-1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8720397"/>
                  </a:ext>
                </a:extLst>
              </a:tr>
              <a:tr h="89681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-1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0171638"/>
                  </a:ext>
                </a:extLst>
              </a:tr>
              <a:tr h="89681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38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8142920"/>
                  </a:ext>
                </a:extLst>
              </a:tr>
              <a:tr h="89681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Q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26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23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7856306"/>
                  </a:ext>
                </a:extLst>
              </a:tr>
            </a:tbl>
          </a:graphicData>
        </a:graphic>
      </p:graphicFrame>
      <p:sp>
        <p:nvSpPr>
          <p:cNvPr id="15" name="Oval Callout 14"/>
          <p:cNvSpPr/>
          <p:nvPr/>
        </p:nvSpPr>
        <p:spPr>
          <a:xfrm>
            <a:off x="782185" y="571500"/>
            <a:ext cx="1789177" cy="989230"/>
          </a:xfrm>
          <a:prstGeom prst="wedgeEllipseCallou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Freeform 7"/>
          <p:cNvSpPr/>
          <p:nvPr/>
        </p:nvSpPr>
        <p:spPr>
          <a:xfrm rot="10534755">
            <a:off x="15857005" y="-314298"/>
            <a:ext cx="3154705" cy="2291105"/>
          </a:xfrm>
          <a:custGeom>
            <a:avLst/>
            <a:gdLst/>
            <a:ahLst/>
            <a:cxnLst/>
            <a:rect l="l" t="t" r="r" b="b"/>
            <a:pathLst>
              <a:path w="3154705" h="2291105">
                <a:moveTo>
                  <a:pt x="0" y="0"/>
                </a:moveTo>
                <a:lnTo>
                  <a:pt x="3154706" y="0"/>
                </a:lnTo>
                <a:lnTo>
                  <a:pt x="3154706" y="2291105"/>
                </a:lnTo>
                <a:lnTo>
                  <a:pt x="0" y="229110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flipH="1">
            <a:off x="16154400" y="6896100"/>
            <a:ext cx="1981200" cy="2987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2230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5252"/>
            <a:ext cx="12121496" cy="10292252"/>
          </a:xfrm>
          <a:custGeom>
            <a:avLst/>
            <a:gdLst/>
            <a:ahLst/>
            <a:cxnLst/>
            <a:rect l="l" t="t" r="r" b="b"/>
            <a:pathLst>
              <a:path w="12121496" h="10292252">
                <a:moveTo>
                  <a:pt x="0" y="0"/>
                </a:moveTo>
                <a:lnTo>
                  <a:pt x="12121496" y="0"/>
                </a:lnTo>
                <a:lnTo>
                  <a:pt x="12121496" y="10292252"/>
                </a:lnTo>
                <a:lnTo>
                  <a:pt x="0" y="1029225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6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55970" y="393821"/>
            <a:ext cx="2592030" cy="895428"/>
          </a:xfrm>
          <a:custGeom>
            <a:avLst/>
            <a:gdLst/>
            <a:ahLst/>
            <a:cxnLst/>
            <a:rect l="l" t="t" r="r" b="b"/>
            <a:pathLst>
              <a:path w="2592030" h="895428">
                <a:moveTo>
                  <a:pt x="0" y="0"/>
                </a:moveTo>
                <a:lnTo>
                  <a:pt x="2592030" y="0"/>
                </a:lnTo>
                <a:lnTo>
                  <a:pt x="2592030" y="895428"/>
                </a:lnTo>
                <a:lnTo>
                  <a:pt x="0" y="89542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227252" y="133272"/>
            <a:ext cx="12121496" cy="10292252"/>
          </a:xfrm>
          <a:custGeom>
            <a:avLst/>
            <a:gdLst/>
            <a:ahLst/>
            <a:cxnLst/>
            <a:rect l="l" t="t" r="r" b="b"/>
            <a:pathLst>
              <a:path w="12121496" h="10292252">
                <a:moveTo>
                  <a:pt x="0" y="0"/>
                </a:moveTo>
                <a:lnTo>
                  <a:pt x="12121496" y="0"/>
                </a:lnTo>
                <a:lnTo>
                  <a:pt x="12121496" y="10292251"/>
                </a:lnTo>
                <a:lnTo>
                  <a:pt x="0" y="1029225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6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17922571">
            <a:off x="-1528753" y="7702854"/>
            <a:ext cx="5395669" cy="7964048"/>
          </a:xfrm>
          <a:custGeom>
            <a:avLst/>
            <a:gdLst/>
            <a:ahLst/>
            <a:cxnLst/>
            <a:rect l="l" t="t" r="r" b="b"/>
            <a:pathLst>
              <a:path w="5395669" h="7964048">
                <a:moveTo>
                  <a:pt x="0" y="0"/>
                </a:moveTo>
                <a:lnTo>
                  <a:pt x="5395669" y="0"/>
                </a:lnTo>
                <a:lnTo>
                  <a:pt x="5395669" y="7964048"/>
                </a:lnTo>
                <a:lnTo>
                  <a:pt x="0" y="796404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233315" y="8755951"/>
            <a:ext cx="3462828" cy="1859441"/>
          </a:xfrm>
          <a:prstGeom prst="rect">
            <a:avLst/>
          </a:prstGeom>
        </p:spPr>
      </p:pic>
      <p:grpSp>
        <p:nvGrpSpPr>
          <p:cNvPr id="31" name="Group 30"/>
          <p:cNvGrpSpPr/>
          <p:nvPr/>
        </p:nvGrpSpPr>
        <p:grpSpPr>
          <a:xfrm>
            <a:off x="1803451" y="2095500"/>
            <a:ext cx="14655749" cy="10144833"/>
            <a:chOff x="2308980" y="2327727"/>
            <a:chExt cx="14655749" cy="10144833"/>
          </a:xfrm>
        </p:grpSpPr>
        <p:grpSp>
          <p:nvGrpSpPr>
            <p:cNvPr id="27" name="Group 26"/>
            <p:cNvGrpSpPr/>
            <p:nvPr/>
          </p:nvGrpSpPr>
          <p:grpSpPr>
            <a:xfrm>
              <a:off x="2308980" y="2663413"/>
              <a:ext cx="14655749" cy="9809147"/>
              <a:chOff x="2308980" y="2663413"/>
              <a:chExt cx="13670039" cy="3507296"/>
            </a:xfrm>
          </p:grpSpPr>
          <p:grpSp>
            <p:nvGrpSpPr>
              <p:cNvPr id="6" name="Group 6"/>
              <p:cNvGrpSpPr/>
              <p:nvPr/>
            </p:nvGrpSpPr>
            <p:grpSpPr>
              <a:xfrm>
                <a:off x="2743687" y="2877032"/>
                <a:ext cx="13235332" cy="3293677"/>
                <a:chOff x="0" y="-38100"/>
                <a:chExt cx="2602724" cy="647700"/>
              </a:xfrm>
            </p:grpSpPr>
            <p:sp>
              <p:nvSpPr>
                <p:cNvPr id="7" name="Freeform 7"/>
                <p:cNvSpPr/>
                <p:nvPr/>
              </p:nvSpPr>
              <p:spPr>
                <a:xfrm>
                  <a:off x="0" y="-28956"/>
                  <a:ext cx="2602724" cy="348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2724" h="348275">
                      <a:moveTo>
                        <a:pt x="203200" y="0"/>
                      </a:moveTo>
                      <a:lnTo>
                        <a:pt x="2602724" y="0"/>
                      </a:lnTo>
                      <a:lnTo>
                        <a:pt x="2399524" y="348275"/>
                      </a:lnTo>
                      <a:lnTo>
                        <a:pt x="0" y="348275"/>
                      </a:lnTo>
                      <a:lnTo>
                        <a:pt x="203200" y="0"/>
                      </a:lnTo>
                      <a:close/>
                    </a:path>
                  </a:pathLst>
                </a:custGeom>
                <a:solidFill>
                  <a:srgbClr val="A64B23"/>
                </a:solidFill>
              </p:spPr>
            </p:sp>
            <p:sp>
              <p:nvSpPr>
                <p:cNvPr id="8" name="TextBox 8"/>
                <p:cNvSpPr txBox="1"/>
                <p:nvPr/>
              </p:nvSpPr>
              <p:spPr>
                <a:xfrm>
                  <a:off x="101600" y="-38100"/>
                  <a:ext cx="609600" cy="64770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ts val="2659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9" name="Group 9"/>
              <p:cNvGrpSpPr/>
              <p:nvPr/>
            </p:nvGrpSpPr>
            <p:grpSpPr>
              <a:xfrm>
                <a:off x="2308980" y="2663413"/>
                <a:ext cx="13235332" cy="1771044"/>
                <a:chOff x="0" y="0"/>
                <a:chExt cx="2602724" cy="348275"/>
              </a:xfrm>
            </p:grpSpPr>
            <p:sp>
              <p:nvSpPr>
                <p:cNvPr id="10" name="Freeform 10"/>
                <p:cNvSpPr/>
                <p:nvPr/>
              </p:nvSpPr>
              <p:spPr>
                <a:xfrm>
                  <a:off x="0" y="0"/>
                  <a:ext cx="2602724" cy="348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2724" h="348275">
                      <a:moveTo>
                        <a:pt x="203200" y="0"/>
                      </a:moveTo>
                      <a:lnTo>
                        <a:pt x="2602724" y="0"/>
                      </a:lnTo>
                      <a:lnTo>
                        <a:pt x="2399524" y="348275"/>
                      </a:lnTo>
                      <a:lnTo>
                        <a:pt x="0" y="348275"/>
                      </a:lnTo>
                      <a:lnTo>
                        <a:pt x="203200" y="0"/>
                      </a:lnTo>
                      <a:close/>
                    </a:path>
                  </a:pathLst>
                </a:custGeom>
                <a:solidFill>
                  <a:srgbClr val="EEB7B0"/>
                </a:solidFill>
              </p:spPr>
            </p:sp>
            <p:sp>
              <p:nvSpPr>
                <p:cNvPr id="11" name="TextBox 11"/>
                <p:cNvSpPr txBox="1"/>
                <p:nvPr/>
              </p:nvSpPr>
              <p:spPr>
                <a:xfrm>
                  <a:off x="101600" y="-38100"/>
                  <a:ext cx="609600" cy="64770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ts val="2659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12" name="Freeform 12"/>
            <p:cNvSpPr/>
            <p:nvPr/>
          </p:nvSpPr>
          <p:spPr>
            <a:xfrm flipH="1">
              <a:off x="3328942" y="2327727"/>
              <a:ext cx="1071204" cy="814730"/>
            </a:xfrm>
            <a:custGeom>
              <a:avLst/>
              <a:gdLst/>
              <a:ahLst/>
              <a:cxnLst/>
              <a:rect l="l" t="t" r="r" b="b"/>
              <a:pathLst>
                <a:path w="985710" h="646984">
                  <a:moveTo>
                    <a:pt x="0" y="0"/>
                  </a:moveTo>
                  <a:lnTo>
                    <a:pt x="985710" y="0"/>
                  </a:lnTo>
                  <a:lnTo>
                    <a:pt x="985710" y="646984"/>
                  </a:lnTo>
                  <a:lnTo>
                    <a:pt x="0" y="6469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5" name="Freeform 25"/>
            <p:cNvSpPr/>
            <p:nvPr/>
          </p:nvSpPr>
          <p:spPr>
            <a:xfrm>
              <a:off x="14273467" y="6711172"/>
              <a:ext cx="985710" cy="646984"/>
            </a:xfrm>
            <a:custGeom>
              <a:avLst/>
              <a:gdLst/>
              <a:ahLst/>
              <a:cxnLst/>
              <a:rect l="l" t="t" r="r" b="b"/>
              <a:pathLst>
                <a:path w="985710" h="646984">
                  <a:moveTo>
                    <a:pt x="0" y="0"/>
                  </a:moveTo>
                  <a:lnTo>
                    <a:pt x="985710" y="0"/>
                  </a:lnTo>
                  <a:lnTo>
                    <a:pt x="985710" y="646984"/>
                  </a:lnTo>
                  <a:lnTo>
                    <a:pt x="0" y="6469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9" name="Rectangle 28"/>
            <p:cNvSpPr/>
            <p:nvPr/>
          </p:nvSpPr>
          <p:spPr>
            <a:xfrm>
              <a:off x="6532029" y="4156527"/>
              <a:ext cx="5634876" cy="160973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7500" b="1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LUYỆN</a:t>
              </a:r>
              <a:r>
                <a:rPr kumimoji="0" lang="nl-NL" sz="7500" b="1" i="0" u="none" strike="noStrike" kern="1200" cap="none" spc="0" normalizeH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TẬP</a:t>
              </a:r>
              <a:endParaRPr kumimoji="0" lang="en-US" sz="7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16306800" y="304123"/>
            <a:ext cx="1671687" cy="1628744"/>
            <a:chOff x="16640814" y="304123"/>
            <a:chExt cx="1451143" cy="1422565"/>
          </a:xfrm>
        </p:grpSpPr>
        <p:sp>
          <p:nvSpPr>
            <p:cNvPr id="33" name="Cross 32"/>
            <p:cNvSpPr/>
            <p:nvPr/>
          </p:nvSpPr>
          <p:spPr>
            <a:xfrm>
              <a:off x="17177557" y="304123"/>
              <a:ext cx="914400" cy="914400"/>
            </a:xfrm>
            <a:prstGeom prst="plus">
              <a:avLst>
                <a:gd name="adj" fmla="val 37500"/>
              </a:avLst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16640814" y="1421888"/>
              <a:ext cx="1073485" cy="30480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9006198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med" p14:dur="700">
        <p15:prstTrans prst="pageCurlDouble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/>
          <p:cNvGrpSpPr/>
          <p:nvPr/>
        </p:nvGrpSpPr>
        <p:grpSpPr>
          <a:xfrm>
            <a:off x="-798098" y="-10272964"/>
            <a:ext cx="23116619" cy="15040267"/>
            <a:chOff x="0" y="0"/>
            <a:chExt cx="30822159" cy="20053690"/>
          </a:xfrm>
        </p:grpSpPr>
        <p:pic>
          <p:nvPicPr>
            <p:cNvPr id="13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9216201" cy="9274164"/>
            </a:xfrm>
            <a:prstGeom prst="rect">
              <a:avLst/>
            </a:prstGeom>
          </p:spPr>
        </p:pic>
        <p:pic>
          <p:nvPicPr>
            <p:cNvPr id="14" name="Picture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0726057" y="0"/>
              <a:ext cx="9216201" cy="9274164"/>
            </a:xfrm>
            <a:prstGeom prst="rect">
              <a:avLst/>
            </a:prstGeom>
          </p:spPr>
        </p:pic>
        <p:pic>
          <p:nvPicPr>
            <p:cNvPr id="15" name="Picture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1605958" y="0"/>
              <a:ext cx="9216201" cy="9274164"/>
            </a:xfrm>
            <a:prstGeom prst="rect">
              <a:avLst/>
            </a:prstGeom>
          </p:spPr>
        </p:pic>
        <p:pic>
          <p:nvPicPr>
            <p:cNvPr id="16" name="Picture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10779525"/>
              <a:ext cx="9216201" cy="9274164"/>
            </a:xfrm>
            <a:prstGeom prst="rect">
              <a:avLst/>
            </a:prstGeom>
          </p:spPr>
        </p:pic>
        <p:pic>
          <p:nvPicPr>
            <p:cNvPr id="17" name="Picture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0726057" y="10779525"/>
              <a:ext cx="9216201" cy="9274164"/>
            </a:xfrm>
            <a:prstGeom prst="rect">
              <a:avLst/>
            </a:prstGeom>
          </p:spPr>
        </p:pic>
        <p:pic>
          <p:nvPicPr>
            <p:cNvPr id="18" name="Picture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1605958" y="10779525"/>
              <a:ext cx="9216201" cy="9274164"/>
            </a:xfrm>
            <a:prstGeom prst="rect">
              <a:avLst/>
            </a:prstGeom>
          </p:spPr>
        </p:pic>
      </p:grpSp>
      <p:sp>
        <p:nvSpPr>
          <p:cNvPr id="19" name="TextBox 10"/>
          <p:cNvSpPr txBox="1"/>
          <p:nvPr/>
        </p:nvSpPr>
        <p:spPr>
          <a:xfrm>
            <a:off x="945955" y="682255"/>
            <a:ext cx="16592077" cy="12054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37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500" b="1" i="0" u="none" strike="noStrike" kern="1200" cap="none" spc="323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TRÒ CHƠI TRẮC NGHIỆM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749995" y="5857649"/>
            <a:ext cx="16230600" cy="9622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spcAft>
                <a:spcPts val="800"/>
              </a:spcAft>
            </a:pPr>
            <a:r>
              <a:rPr lang="nl-NL" sz="430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</a:t>
            </a:r>
            <a:r>
              <a:rPr lang="nl-NL" sz="430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nl-NL" sz="430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				B</a:t>
            </a:r>
            <a:r>
              <a:rPr lang="nl-NL" sz="430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nl-NL" sz="430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				C</a:t>
            </a:r>
            <a:r>
              <a:rPr lang="nl-NL" sz="430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nl-NL" sz="430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		 	  D</a:t>
            </a:r>
            <a:r>
              <a:rPr lang="nl-NL" sz="430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6</a:t>
            </a:r>
            <a:endParaRPr lang="nl-NL" sz="4300" dirty="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9" name="Freeform 3"/>
          <p:cNvSpPr/>
          <p:nvPr/>
        </p:nvSpPr>
        <p:spPr>
          <a:xfrm>
            <a:off x="1066800" y="2287827"/>
            <a:ext cx="16318832" cy="2931873"/>
          </a:xfrm>
          <a:custGeom>
            <a:avLst/>
            <a:gdLst/>
            <a:ahLst/>
            <a:cxnLst/>
            <a:rect l="l" t="t" r="r" b="b"/>
            <a:pathLst>
              <a:path w="8431059" h="950410">
                <a:moveTo>
                  <a:pt x="0" y="0"/>
                </a:moveTo>
                <a:lnTo>
                  <a:pt x="8431060" y="0"/>
                </a:lnTo>
                <a:lnTo>
                  <a:pt x="8431060" y="950410"/>
                </a:lnTo>
                <a:lnTo>
                  <a:pt x="0" y="9504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31" name="Rectangle 30"/>
          <p:cNvSpPr/>
          <p:nvPr/>
        </p:nvSpPr>
        <p:spPr>
          <a:xfrm>
            <a:off x="1371600" y="2668827"/>
            <a:ext cx="15501279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0480" algn="just">
              <a:lnSpc>
                <a:spcPct val="150000"/>
              </a:lnSpc>
              <a:spcAft>
                <a:spcPts val="0"/>
              </a:spcAft>
            </a:pPr>
            <a:r>
              <a:rPr kumimoji="0" lang="nl-NL" sz="4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Câu </a:t>
            </a:r>
            <a:r>
              <a:rPr kumimoji="0" lang="nl-NL" sz="45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</a:t>
            </a:r>
            <a:r>
              <a:rPr kumimoji="0" lang="nl-NL" sz="45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fr-FR" sz="45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Đa thức (1,6x</a:t>
            </a:r>
            <a:r>
              <a:rPr lang="fr-FR" sz="4500" baseline="30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fr-FR" sz="45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+ 1,7y</a:t>
            </a:r>
            <a:r>
              <a:rPr lang="fr-FR" sz="4500" baseline="30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fr-FR" sz="45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+ 2xy) - (0,5x</a:t>
            </a:r>
            <a:r>
              <a:rPr lang="fr-FR" sz="4500" baseline="30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fr-FR" sz="45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- 0,3y</a:t>
            </a:r>
            <a:r>
              <a:rPr lang="fr-FR" sz="4500" baseline="30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fr-FR" sz="45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- 2xy) có bậc là?</a:t>
            </a:r>
            <a:endParaRPr lang="en-US" sz="450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2267330">
            <a:off x="-3254493" y="7986772"/>
            <a:ext cx="9236241" cy="7632854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916400" y="380375"/>
            <a:ext cx="1064195" cy="1184527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420600" y="8081152"/>
            <a:ext cx="5404610" cy="2057368"/>
          </a:xfrm>
          <a:prstGeom prst="rect">
            <a:avLst/>
          </a:prstGeom>
        </p:spPr>
      </p:pic>
      <p:sp>
        <p:nvSpPr>
          <p:cNvPr id="37" name="Rounded Rectangle 36"/>
          <p:cNvSpPr/>
          <p:nvPr/>
        </p:nvSpPr>
        <p:spPr>
          <a:xfrm>
            <a:off x="1066800" y="5887309"/>
            <a:ext cx="2772848" cy="1151401"/>
          </a:xfrm>
          <a:prstGeom prst="roundRect">
            <a:avLst/>
          </a:prstGeom>
          <a:noFill/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78980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split orient="vert"/>
      </p:transition>
    </mc:Choice>
    <mc:Fallback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7" grpId="0"/>
      <p:bldP spid="31" grpId="0"/>
      <p:bldP spid="3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/>
          <p:cNvGrpSpPr/>
          <p:nvPr/>
        </p:nvGrpSpPr>
        <p:grpSpPr>
          <a:xfrm>
            <a:off x="-798098" y="-10272964"/>
            <a:ext cx="23116619" cy="15040267"/>
            <a:chOff x="0" y="0"/>
            <a:chExt cx="30822159" cy="20053690"/>
          </a:xfrm>
        </p:grpSpPr>
        <p:pic>
          <p:nvPicPr>
            <p:cNvPr id="13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9216201" cy="9274164"/>
            </a:xfrm>
            <a:prstGeom prst="rect">
              <a:avLst/>
            </a:prstGeom>
          </p:spPr>
        </p:pic>
        <p:pic>
          <p:nvPicPr>
            <p:cNvPr id="14" name="Picture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0726057" y="0"/>
              <a:ext cx="9216201" cy="9274164"/>
            </a:xfrm>
            <a:prstGeom prst="rect">
              <a:avLst/>
            </a:prstGeom>
          </p:spPr>
        </p:pic>
        <p:pic>
          <p:nvPicPr>
            <p:cNvPr id="15" name="Picture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1605958" y="0"/>
              <a:ext cx="9216201" cy="9274164"/>
            </a:xfrm>
            <a:prstGeom prst="rect">
              <a:avLst/>
            </a:prstGeom>
          </p:spPr>
        </p:pic>
        <p:pic>
          <p:nvPicPr>
            <p:cNvPr id="16" name="Picture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10779525"/>
              <a:ext cx="9216201" cy="9274164"/>
            </a:xfrm>
            <a:prstGeom prst="rect">
              <a:avLst/>
            </a:prstGeom>
          </p:spPr>
        </p:pic>
        <p:pic>
          <p:nvPicPr>
            <p:cNvPr id="17" name="Picture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0726057" y="10779525"/>
              <a:ext cx="9216201" cy="9274164"/>
            </a:xfrm>
            <a:prstGeom prst="rect">
              <a:avLst/>
            </a:prstGeom>
          </p:spPr>
        </p:pic>
        <p:pic>
          <p:nvPicPr>
            <p:cNvPr id="18" name="Picture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1605958" y="10779525"/>
              <a:ext cx="9216201" cy="9274164"/>
            </a:xfrm>
            <a:prstGeom prst="rect">
              <a:avLst/>
            </a:prstGeom>
          </p:spPr>
        </p:pic>
      </p:grpSp>
      <p:sp>
        <p:nvSpPr>
          <p:cNvPr id="19" name="TextBox 10"/>
          <p:cNvSpPr txBox="1"/>
          <p:nvPr/>
        </p:nvSpPr>
        <p:spPr>
          <a:xfrm>
            <a:off x="945955" y="682255"/>
            <a:ext cx="16592077" cy="12054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37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500" b="1" i="0" u="none" strike="noStrike" kern="1200" cap="none" spc="323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TRÒ CHƠI TRẮC NGHIỆM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Rectangle 26"/>
              <p:cNvSpPr/>
              <p:nvPr/>
            </p:nvSpPr>
            <p:spPr>
              <a:xfrm>
                <a:off x="4267200" y="5067300"/>
                <a:ext cx="9601200" cy="34778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742950" indent="-742950">
                  <a:lnSpc>
                    <a:spcPct val="250000"/>
                  </a:lnSpc>
                  <a:spcAft>
                    <a:spcPts val="0"/>
                  </a:spcAft>
                  <a:buAutoNum type="alphaUcPeriod"/>
                </a:pPr>
                <a14:m>
                  <m:oMath xmlns:m="http://schemas.openxmlformats.org/officeDocument/2006/math">
                    <m:r>
                      <a:rPr lang="en-US" sz="44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7</m:t>
                    </m:r>
                    <m:sSup>
                      <m:sSup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4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4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4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+5</m:t>
                    </m:r>
                    <m:sSup>
                      <m:sSup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4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4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400" b="0" i="0" smtClean="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   </m:t>
                    </m:r>
                  </m:oMath>
                </a14:m>
                <a:r>
                  <a:rPr lang="en-US" sz="4400" smtClean="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sz="4400" smtClean="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		B</a:t>
                </a:r>
                <a:r>
                  <a:rPr lang="en-US" sz="440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44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5</m:t>
                    </m:r>
                    <m:sSup>
                      <m:sSup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4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4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4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+5</m:t>
                    </m:r>
                    <m:sSup>
                      <m:sSup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4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4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400" smtClean="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</a:p>
              <a:p>
                <a:pPr>
                  <a:lnSpc>
                    <a:spcPct val="250000"/>
                  </a:lnSpc>
                  <a:spcAft>
                    <a:spcPts val="0"/>
                  </a:spcAft>
                </a:pPr>
                <a:r>
                  <a:rPr lang="en-US" sz="4400" smtClean="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en-US" sz="440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44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6</m:t>
                    </m:r>
                    <m:sSup>
                      <m:sSup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4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4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4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+6</m:t>
                    </m:r>
                    <m:sSup>
                      <m:sSup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4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4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400" smtClean="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en-US" sz="4400" smtClean="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		D</a:t>
                </a:r>
                <a:r>
                  <a:rPr lang="en-US" sz="440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44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6</m:t>
                    </m:r>
                    <m:sSup>
                      <m:sSup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4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4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4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4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6</m:t>
                    </m:r>
                    <m:sSup>
                      <m:sSup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4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4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44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7200" y="5067300"/>
                <a:ext cx="9601200" cy="3477875"/>
              </a:xfrm>
              <a:prstGeom prst="rect">
                <a:avLst/>
              </a:prstGeom>
              <a:blipFill>
                <a:blip r:embed="rId4"/>
                <a:stretch>
                  <a:fillRect l="-25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Freeform 3"/>
          <p:cNvSpPr/>
          <p:nvPr/>
        </p:nvSpPr>
        <p:spPr>
          <a:xfrm>
            <a:off x="1066800" y="2287827"/>
            <a:ext cx="16318832" cy="2931873"/>
          </a:xfrm>
          <a:custGeom>
            <a:avLst/>
            <a:gdLst/>
            <a:ahLst/>
            <a:cxnLst/>
            <a:rect l="l" t="t" r="r" b="b"/>
            <a:pathLst>
              <a:path w="8431059" h="950410">
                <a:moveTo>
                  <a:pt x="0" y="0"/>
                </a:moveTo>
                <a:lnTo>
                  <a:pt x="8431060" y="0"/>
                </a:lnTo>
                <a:lnTo>
                  <a:pt x="8431060" y="950410"/>
                </a:lnTo>
                <a:lnTo>
                  <a:pt x="0" y="95041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1" name="Rectangle 30"/>
              <p:cNvSpPr/>
              <p:nvPr/>
            </p:nvSpPr>
            <p:spPr>
              <a:xfrm>
                <a:off x="1371600" y="2668827"/>
                <a:ext cx="15501279" cy="21698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R="30480"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kumimoji="0" lang="nl-NL" sz="45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Câu </a:t>
                </a:r>
                <a:r>
                  <a:rPr kumimoji="0" lang="nl-NL" sz="4500" b="1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2</a:t>
                </a:r>
                <a:r>
                  <a:rPr kumimoji="0" lang="nl-NL" sz="45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</a:t>
                </a:r>
                <a:r>
                  <a:rPr lang="fr-FR" sz="450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Cho các đa thức: A = 4x</a:t>
                </a:r>
                <a:r>
                  <a:rPr lang="fr-FR" sz="4500" baseline="3000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2</a:t>
                </a:r>
                <a:r>
                  <a:rPr lang="fr-FR" sz="450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- 5xy + 3y</a:t>
                </a:r>
                <a:r>
                  <a:rPr lang="fr-FR" sz="4500" baseline="3000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2</a:t>
                </a:r>
                <a:r>
                  <a:rPr lang="fr-FR" sz="450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; </a:t>
                </a:r>
                <a:r>
                  <a:rPr lang="fr-FR" sz="450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 = 3x</a:t>
                </a:r>
                <a:r>
                  <a:rPr lang="fr-FR" sz="4500" baseline="3000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2</a:t>
                </a:r>
                <a:r>
                  <a:rPr lang="fr-FR" sz="450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+ 2xy + y</a:t>
                </a:r>
                <a:r>
                  <a:rPr lang="fr-FR" sz="4500" baseline="3000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2</a:t>
                </a:r>
                <a:r>
                  <a:rPr lang="fr-FR" sz="450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; C = -x</a:t>
                </a:r>
                <a:r>
                  <a:rPr lang="fr-FR" sz="4500" baseline="3000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2</a:t>
                </a:r>
                <a:r>
                  <a:rPr lang="fr-FR" sz="450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+ 3xy + 2y</a:t>
                </a:r>
                <a:r>
                  <a:rPr lang="fr-FR" sz="4500" baseline="3000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2</a:t>
                </a:r>
                <a:r>
                  <a:rPr lang="fr-FR" sz="450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</a:t>
                </a:r>
                <a:r>
                  <a:rPr lang="en-US" sz="450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Tính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5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A</m:t>
                    </m:r>
                    <m:r>
                      <a:rPr lang="en-US" sz="45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45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B</m:t>
                    </m:r>
                    <m:r>
                      <a:rPr lang="en-US" sz="45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45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C</m:t>
                    </m:r>
                  </m:oMath>
                </a14:m>
                <a:r>
                  <a:rPr lang="en-US" sz="450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?</a:t>
                </a:r>
              </a:p>
            </p:txBody>
          </p:sp>
        </mc:Choice>
        <mc:Fallback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2668827"/>
                <a:ext cx="15501279" cy="2169825"/>
              </a:xfrm>
              <a:prstGeom prst="rect">
                <a:avLst/>
              </a:prstGeom>
              <a:blipFill>
                <a:blip r:embed="rId7"/>
                <a:stretch>
                  <a:fillRect l="-1652" r="-1455" b="-70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3" name="Picture 3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2267330">
            <a:off x="-3246521" y="8209405"/>
            <a:ext cx="9236241" cy="7632854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916400" y="380375"/>
            <a:ext cx="1064195" cy="1184527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716000" y="8574270"/>
            <a:ext cx="4109210" cy="1564249"/>
          </a:xfrm>
          <a:prstGeom prst="rect">
            <a:avLst/>
          </a:prstGeom>
        </p:spPr>
      </p:pic>
      <p:sp>
        <p:nvSpPr>
          <p:cNvPr id="20" name="Rounded Rectangle 19"/>
          <p:cNvSpPr/>
          <p:nvPr/>
        </p:nvSpPr>
        <p:spPr>
          <a:xfrm>
            <a:off x="3810000" y="7168562"/>
            <a:ext cx="4038600" cy="1327738"/>
          </a:xfrm>
          <a:prstGeom prst="roundRect">
            <a:avLst/>
          </a:prstGeom>
          <a:noFill/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93272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6093995" y="57842"/>
            <a:ext cx="5871410" cy="3332248"/>
            <a:chOff x="5091607" y="2763753"/>
            <a:chExt cx="5871410" cy="3332248"/>
          </a:xfrm>
        </p:grpSpPr>
        <p:grpSp>
          <p:nvGrpSpPr>
            <p:cNvPr id="13" name="Group 5"/>
            <p:cNvGrpSpPr/>
            <p:nvPr/>
          </p:nvGrpSpPr>
          <p:grpSpPr>
            <a:xfrm>
              <a:off x="5091607" y="2865239"/>
              <a:ext cx="5871410" cy="3230762"/>
              <a:chOff x="0" y="-38100"/>
              <a:chExt cx="2020615" cy="850900"/>
            </a:xfrm>
          </p:grpSpPr>
          <p:sp>
            <p:nvSpPr>
              <p:cNvPr id="14" name="Freeform 6"/>
              <p:cNvSpPr/>
              <p:nvPr/>
            </p:nvSpPr>
            <p:spPr>
              <a:xfrm>
                <a:off x="157343" y="13202"/>
                <a:ext cx="1863272" cy="341175"/>
              </a:xfrm>
              <a:custGeom>
                <a:avLst/>
                <a:gdLst/>
                <a:ahLst/>
                <a:cxnLst/>
                <a:rect l="l" t="t" r="r" b="b"/>
                <a:pathLst>
                  <a:path w="2175804" h="376692">
                    <a:moveTo>
                      <a:pt x="47794" y="0"/>
                    </a:moveTo>
                    <a:lnTo>
                      <a:pt x="2128010" y="0"/>
                    </a:lnTo>
                    <a:cubicBezTo>
                      <a:pt x="2140686" y="0"/>
                      <a:pt x="2152842" y="5035"/>
                      <a:pt x="2161805" y="13999"/>
                    </a:cubicBezTo>
                    <a:cubicBezTo>
                      <a:pt x="2170768" y="22962"/>
                      <a:pt x="2175804" y="35118"/>
                      <a:pt x="2175804" y="47794"/>
                    </a:cubicBezTo>
                    <a:lnTo>
                      <a:pt x="2175804" y="328898"/>
                    </a:lnTo>
                    <a:cubicBezTo>
                      <a:pt x="2175804" y="341574"/>
                      <a:pt x="2170768" y="353730"/>
                      <a:pt x="2161805" y="362694"/>
                    </a:cubicBezTo>
                    <a:cubicBezTo>
                      <a:pt x="2152842" y="371657"/>
                      <a:pt x="2140686" y="376692"/>
                      <a:pt x="2128010" y="376692"/>
                    </a:cubicBezTo>
                    <a:lnTo>
                      <a:pt x="47794" y="376692"/>
                    </a:lnTo>
                    <a:cubicBezTo>
                      <a:pt x="35118" y="376692"/>
                      <a:pt x="22962" y="371657"/>
                      <a:pt x="13999" y="362694"/>
                    </a:cubicBezTo>
                    <a:cubicBezTo>
                      <a:pt x="5035" y="353730"/>
                      <a:pt x="0" y="341574"/>
                      <a:pt x="0" y="328898"/>
                    </a:cubicBezTo>
                    <a:lnTo>
                      <a:pt x="0" y="47794"/>
                    </a:lnTo>
                    <a:cubicBezTo>
                      <a:pt x="0" y="35118"/>
                      <a:pt x="5035" y="22962"/>
                      <a:pt x="13999" y="13999"/>
                    </a:cubicBezTo>
                    <a:cubicBezTo>
                      <a:pt x="22962" y="5035"/>
                      <a:pt x="35118" y="0"/>
                      <a:pt x="47794" y="0"/>
                    </a:cubicBezTo>
                    <a:close/>
                  </a:path>
                </a:pathLst>
              </a:custGeom>
              <a:solidFill>
                <a:srgbClr val="AD5545"/>
              </a:solidFill>
            </p:spPr>
          </p:sp>
          <p:sp>
            <p:nvSpPr>
              <p:cNvPr id="15" name="TextBox 7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6" name="Rectangle 15"/>
            <p:cNvSpPr/>
            <p:nvPr/>
          </p:nvSpPr>
          <p:spPr>
            <a:xfrm>
              <a:off x="5926196" y="2763753"/>
              <a:ext cx="4687502" cy="150823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>
                <a:lnSpc>
                  <a:spcPts val="12880"/>
                </a:lnSpc>
              </a:pPr>
              <a:r>
                <a:rPr lang="en-US" sz="60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KHỞI ĐỘNG</a:t>
              </a:r>
              <a:endParaRPr lang="en-US" sz="6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Rectangle 17"/>
              <p:cNvSpPr/>
              <p:nvPr/>
            </p:nvSpPr>
            <p:spPr>
              <a:xfrm>
                <a:off x="838200" y="1790700"/>
                <a:ext cx="16383000" cy="27238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nl-NL" sz="38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Trong </a:t>
                </a:r>
                <a:r>
                  <a:rPr lang="nl-NL" sz="38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buổi sinh hoạt câu lạc bộ Toán học của lớp, hai bạn tính giá trị của hai biểu thức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8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P</m:t>
                    </m:r>
                    <m:r>
                      <a:rPr lang="nl-NL" sz="38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=2</m:t>
                    </m:r>
                    <m:sSup>
                      <m:sSupPr>
                        <m:ctrlPr>
                          <a:rPr lang="en-US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8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nl-NL" sz="38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38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nl-NL" sz="38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38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lang="en-US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8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nl-NL" sz="38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nl-NL" sz="38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+22</m:t>
                    </m:r>
                  </m:oMath>
                </a14:m>
                <a:r>
                  <a:rPr lang="nl-NL" sz="38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8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Q</m:t>
                    </m:r>
                    <m:r>
                      <a:rPr lang="nl-NL" sz="38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8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lang="en-US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8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nl-NL" sz="38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nl-NL" sz="38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−2</m:t>
                    </m:r>
                    <m:sSup>
                      <m:sSupPr>
                        <m:ctrlPr>
                          <a:rPr lang="en-US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8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nl-NL" sz="38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38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nl-NL" sz="38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+23</m:t>
                    </m:r>
                  </m:oMath>
                </a14:m>
                <a:r>
                  <a:rPr lang="nl-NL" sz="38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tại những giá trị cho trước của x và y. Kết quả được ghi lại như bảng dưới</a:t>
                </a:r>
                <a:r>
                  <a:rPr lang="nl-NL" sz="38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  <a:endParaRPr lang="en-US" sz="38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790700"/>
                <a:ext cx="16383000" cy="2723823"/>
              </a:xfrm>
              <a:prstGeom prst="rect">
                <a:avLst/>
              </a:prstGeom>
              <a:blipFill>
                <a:blip r:embed="rId2"/>
                <a:stretch>
                  <a:fillRect l="-1228" r="-1191" b="-4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9442614"/>
              </p:ext>
            </p:extLst>
          </p:nvPr>
        </p:nvGraphicFramePr>
        <p:xfrm>
          <a:off x="4873057" y="4680452"/>
          <a:ext cx="8040565" cy="3587248"/>
        </p:xfrm>
        <a:graphic>
          <a:graphicData uri="http://schemas.openxmlformats.org/drawingml/2006/table">
            <a:tbl>
              <a:tblPr firstRow="1" firstCol="1" bandRow="1"/>
              <a:tblGrid>
                <a:gridCol w="1608113">
                  <a:extLst>
                    <a:ext uri="{9D8B030D-6E8A-4147-A177-3AD203B41FA5}">
                      <a16:colId xmlns:a16="http://schemas.microsoft.com/office/drawing/2014/main" val="2797697666"/>
                    </a:ext>
                  </a:extLst>
                </a:gridCol>
                <a:gridCol w="1608113">
                  <a:extLst>
                    <a:ext uri="{9D8B030D-6E8A-4147-A177-3AD203B41FA5}">
                      <a16:colId xmlns:a16="http://schemas.microsoft.com/office/drawing/2014/main" val="4280550775"/>
                    </a:ext>
                  </a:extLst>
                </a:gridCol>
                <a:gridCol w="1608113">
                  <a:extLst>
                    <a:ext uri="{9D8B030D-6E8A-4147-A177-3AD203B41FA5}">
                      <a16:colId xmlns:a16="http://schemas.microsoft.com/office/drawing/2014/main" val="2177849021"/>
                    </a:ext>
                  </a:extLst>
                </a:gridCol>
                <a:gridCol w="1608113">
                  <a:extLst>
                    <a:ext uri="{9D8B030D-6E8A-4147-A177-3AD203B41FA5}">
                      <a16:colId xmlns:a16="http://schemas.microsoft.com/office/drawing/2014/main" val="2438479567"/>
                    </a:ext>
                  </a:extLst>
                </a:gridCol>
                <a:gridCol w="1608113">
                  <a:extLst>
                    <a:ext uri="{9D8B030D-6E8A-4147-A177-3AD203B41FA5}">
                      <a16:colId xmlns:a16="http://schemas.microsoft.com/office/drawing/2014/main" val="1591034758"/>
                    </a:ext>
                  </a:extLst>
                </a:gridCol>
              </a:tblGrid>
              <a:tr h="89681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-1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8720397"/>
                  </a:ext>
                </a:extLst>
              </a:tr>
              <a:tr h="89681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-1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0171638"/>
                  </a:ext>
                </a:extLst>
              </a:tr>
              <a:tr h="89681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38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8142920"/>
                  </a:ext>
                </a:extLst>
              </a:tr>
              <a:tr h="89681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Q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26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23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7856306"/>
                  </a:ext>
                </a:extLst>
              </a:tr>
            </a:tbl>
          </a:graphicData>
        </a:graphic>
      </p:graphicFrame>
      <p:sp>
        <p:nvSpPr>
          <p:cNvPr id="20" name="Rectangle 19"/>
          <p:cNvSpPr/>
          <p:nvPr/>
        </p:nvSpPr>
        <p:spPr>
          <a:xfrm>
            <a:off x="838200" y="8343900"/>
            <a:ext cx="1638300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nl-NL" sz="380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Ban giám khảo cho biết có một cột cho kết quả sai. Theo em, làm thế nào để có thể nhanh chóng phát hiện cột có kết quả sai ấy?</a:t>
            </a:r>
            <a:endParaRPr lang="en-US" sz="380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62000" y="-587537"/>
            <a:ext cx="2060627" cy="220084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14468" y="495300"/>
            <a:ext cx="1485902" cy="79769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609831" y="5874065"/>
            <a:ext cx="1377591" cy="233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738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push dir="u"/>
      </p:transition>
    </mc:Choice>
    <mc:Fallback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/>
          <p:cNvGrpSpPr/>
          <p:nvPr/>
        </p:nvGrpSpPr>
        <p:grpSpPr>
          <a:xfrm>
            <a:off x="-798098" y="-10272964"/>
            <a:ext cx="23116619" cy="15040267"/>
            <a:chOff x="0" y="0"/>
            <a:chExt cx="30822159" cy="20053690"/>
          </a:xfrm>
        </p:grpSpPr>
        <p:pic>
          <p:nvPicPr>
            <p:cNvPr id="13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9216201" cy="9274164"/>
            </a:xfrm>
            <a:prstGeom prst="rect">
              <a:avLst/>
            </a:prstGeom>
          </p:spPr>
        </p:pic>
        <p:pic>
          <p:nvPicPr>
            <p:cNvPr id="14" name="Picture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0726057" y="0"/>
              <a:ext cx="9216201" cy="9274164"/>
            </a:xfrm>
            <a:prstGeom prst="rect">
              <a:avLst/>
            </a:prstGeom>
          </p:spPr>
        </p:pic>
        <p:pic>
          <p:nvPicPr>
            <p:cNvPr id="15" name="Picture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1605958" y="0"/>
              <a:ext cx="9216201" cy="9274164"/>
            </a:xfrm>
            <a:prstGeom prst="rect">
              <a:avLst/>
            </a:prstGeom>
          </p:spPr>
        </p:pic>
        <p:pic>
          <p:nvPicPr>
            <p:cNvPr id="16" name="Picture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10779525"/>
              <a:ext cx="9216201" cy="9274164"/>
            </a:xfrm>
            <a:prstGeom prst="rect">
              <a:avLst/>
            </a:prstGeom>
          </p:spPr>
        </p:pic>
        <p:pic>
          <p:nvPicPr>
            <p:cNvPr id="17" name="Picture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0726057" y="10779525"/>
              <a:ext cx="9216201" cy="9274164"/>
            </a:xfrm>
            <a:prstGeom prst="rect">
              <a:avLst/>
            </a:prstGeom>
          </p:spPr>
        </p:pic>
        <p:pic>
          <p:nvPicPr>
            <p:cNvPr id="18" name="Picture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1605958" y="10779525"/>
              <a:ext cx="9216201" cy="9274164"/>
            </a:xfrm>
            <a:prstGeom prst="rect">
              <a:avLst/>
            </a:prstGeom>
          </p:spPr>
        </p:pic>
      </p:grpSp>
      <p:sp>
        <p:nvSpPr>
          <p:cNvPr id="19" name="TextBox 10"/>
          <p:cNvSpPr txBox="1"/>
          <p:nvPr/>
        </p:nvSpPr>
        <p:spPr>
          <a:xfrm>
            <a:off x="945955" y="682255"/>
            <a:ext cx="16592077" cy="12054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37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500" b="1" i="0" u="none" strike="noStrike" kern="1200" cap="none" spc="323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TRÒ CHƠI TRẮC NGHIỆM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777209" y="5909740"/>
            <a:ext cx="16230600" cy="9863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44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A. M </a:t>
            </a:r>
            <a:r>
              <a:rPr lang="en-US" sz="44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= </a:t>
            </a:r>
            <a:r>
              <a:rPr lang="en-US" sz="44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	 	 B</a:t>
            </a:r>
            <a:r>
              <a:rPr lang="en-US" sz="44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M </a:t>
            </a:r>
            <a:r>
              <a:rPr lang="en-US" sz="44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= </a:t>
            </a:r>
            <a:r>
              <a:rPr lang="en-US" sz="44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9		  C</a:t>
            </a:r>
            <a:r>
              <a:rPr lang="en-US" sz="44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M </a:t>
            </a:r>
            <a:r>
              <a:rPr lang="en-US" sz="44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= </a:t>
            </a:r>
            <a:r>
              <a:rPr lang="en-US" sz="44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		    D</a:t>
            </a:r>
            <a:r>
              <a:rPr lang="en-US" sz="44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M = -1</a:t>
            </a:r>
            <a:endParaRPr lang="en-US" sz="400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9" name="Freeform 3"/>
          <p:cNvSpPr/>
          <p:nvPr/>
        </p:nvSpPr>
        <p:spPr>
          <a:xfrm>
            <a:off x="1066800" y="2287827"/>
            <a:ext cx="16318832" cy="2931873"/>
          </a:xfrm>
          <a:custGeom>
            <a:avLst/>
            <a:gdLst/>
            <a:ahLst/>
            <a:cxnLst/>
            <a:rect l="l" t="t" r="r" b="b"/>
            <a:pathLst>
              <a:path w="8431059" h="950410">
                <a:moveTo>
                  <a:pt x="0" y="0"/>
                </a:moveTo>
                <a:lnTo>
                  <a:pt x="8431060" y="0"/>
                </a:lnTo>
                <a:lnTo>
                  <a:pt x="8431060" y="950410"/>
                </a:lnTo>
                <a:lnTo>
                  <a:pt x="0" y="9504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31" name="Rectangle 30"/>
          <p:cNvSpPr/>
          <p:nvPr/>
        </p:nvSpPr>
        <p:spPr>
          <a:xfrm>
            <a:off x="1371600" y="2668827"/>
            <a:ext cx="15501279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0480" lvl="0" algn="just">
              <a:lnSpc>
                <a:spcPct val="150000"/>
              </a:lnSpc>
            </a:pPr>
            <a:r>
              <a:rPr kumimoji="0" lang="nl-NL" sz="4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Câu </a:t>
            </a:r>
            <a:r>
              <a:rPr kumimoji="0" lang="nl-NL" sz="45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kumimoji="0" lang="nl-NL" sz="45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45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Tìm giá trị của đa thức M = x</a:t>
            </a:r>
            <a:r>
              <a:rPr lang="en-US" sz="45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5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- 2x</a:t>
            </a:r>
            <a:r>
              <a:rPr lang="en-US" sz="45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5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- xy</a:t>
            </a:r>
            <a:r>
              <a:rPr lang="en-US" sz="45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5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+ 2xy + 2y + 2x - 5 biết x + y </a:t>
            </a:r>
            <a:r>
              <a:rPr lang="en-US" sz="45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500" smtClean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2.</a:t>
            </a:r>
            <a:endParaRPr kumimoji="0" lang="en-US" sz="4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2267330">
            <a:off x="-3254493" y="7986772"/>
            <a:ext cx="9236241" cy="7632854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916400" y="380375"/>
            <a:ext cx="1064195" cy="1184527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420600" y="8081152"/>
            <a:ext cx="5404610" cy="2057368"/>
          </a:xfrm>
          <a:prstGeom prst="rect">
            <a:avLst/>
          </a:prstGeom>
        </p:spPr>
      </p:pic>
      <p:sp>
        <p:nvSpPr>
          <p:cNvPr id="20" name="Rounded Rectangle 19"/>
          <p:cNvSpPr/>
          <p:nvPr/>
        </p:nvSpPr>
        <p:spPr>
          <a:xfrm>
            <a:off x="13117284" y="5874288"/>
            <a:ext cx="3048000" cy="1151401"/>
          </a:xfrm>
          <a:prstGeom prst="roundRect">
            <a:avLst/>
          </a:prstGeom>
          <a:noFill/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52949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/>
          <p:cNvGrpSpPr/>
          <p:nvPr/>
        </p:nvGrpSpPr>
        <p:grpSpPr>
          <a:xfrm>
            <a:off x="-798098" y="-10353967"/>
            <a:ext cx="23116619" cy="15040267"/>
            <a:chOff x="0" y="0"/>
            <a:chExt cx="30822159" cy="20053690"/>
          </a:xfrm>
        </p:grpSpPr>
        <p:pic>
          <p:nvPicPr>
            <p:cNvPr id="13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9216201" cy="9274164"/>
            </a:xfrm>
            <a:prstGeom prst="rect">
              <a:avLst/>
            </a:prstGeom>
          </p:spPr>
        </p:pic>
        <p:pic>
          <p:nvPicPr>
            <p:cNvPr id="14" name="Picture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0726057" y="0"/>
              <a:ext cx="9216201" cy="9274164"/>
            </a:xfrm>
            <a:prstGeom prst="rect">
              <a:avLst/>
            </a:prstGeom>
          </p:spPr>
        </p:pic>
        <p:pic>
          <p:nvPicPr>
            <p:cNvPr id="15" name="Picture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1605958" y="0"/>
              <a:ext cx="9216201" cy="9274164"/>
            </a:xfrm>
            <a:prstGeom prst="rect">
              <a:avLst/>
            </a:prstGeom>
          </p:spPr>
        </p:pic>
        <p:pic>
          <p:nvPicPr>
            <p:cNvPr id="16" name="Picture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10779525"/>
              <a:ext cx="9216201" cy="9274164"/>
            </a:xfrm>
            <a:prstGeom prst="rect">
              <a:avLst/>
            </a:prstGeom>
          </p:spPr>
        </p:pic>
        <p:pic>
          <p:nvPicPr>
            <p:cNvPr id="17" name="Picture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0726057" y="10779525"/>
              <a:ext cx="9216201" cy="9274164"/>
            </a:xfrm>
            <a:prstGeom prst="rect">
              <a:avLst/>
            </a:prstGeom>
          </p:spPr>
        </p:pic>
        <p:pic>
          <p:nvPicPr>
            <p:cNvPr id="18" name="Picture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1605958" y="10779525"/>
              <a:ext cx="9216201" cy="9274164"/>
            </a:xfrm>
            <a:prstGeom prst="rect">
              <a:avLst/>
            </a:prstGeom>
          </p:spPr>
        </p:pic>
      </p:grpSp>
      <p:sp>
        <p:nvSpPr>
          <p:cNvPr id="19" name="TextBox 10"/>
          <p:cNvSpPr txBox="1"/>
          <p:nvPr/>
        </p:nvSpPr>
        <p:spPr>
          <a:xfrm>
            <a:off x="945955" y="682255"/>
            <a:ext cx="16592077" cy="12054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37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500" b="1" i="0" u="none" strike="noStrike" kern="1200" cap="none" spc="323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TRÒ CHƠI TRẮC NGHIỆM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Rectangle 26"/>
              <p:cNvSpPr/>
              <p:nvPr/>
            </p:nvSpPr>
            <p:spPr>
              <a:xfrm>
                <a:off x="1363627" y="4762500"/>
                <a:ext cx="16230600" cy="5062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200000"/>
                  </a:lnSpc>
                  <a:spcAft>
                    <a:spcPts val="0"/>
                  </a:spcAft>
                </a:pPr>
                <a:r>
                  <a:rPr lang="en-US" sz="4200"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A.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42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2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sup>
                    </m:sSup>
                    <m:r>
                      <a:rPr lang="en-US" sz="42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3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sup>
                    </m:sSup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+6</m:t>
                    </m:r>
                    <m:r>
                      <m:rPr>
                        <m:sty m:val="p"/>
                      </m:rP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xz</m:t>
                    </m:r>
                    <m:r>
                      <a:rPr lang="en-US" sz="42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z</m:t>
                        </m:r>
                      </m:e>
                      <m:sup>
                        <m: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42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200000"/>
                  </a:lnSpc>
                  <a:spcAft>
                    <a:spcPts val="0"/>
                  </a:spcAft>
                </a:pPr>
                <a:r>
                  <a:rPr lang="en-US" sz="420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B.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42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2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sup>
                    </m:sSup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+3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2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sup>
                    </m:sSup>
                    <m:r>
                      <a:rPr lang="en-US" sz="42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6</m:t>
                    </m:r>
                    <m:r>
                      <m:rPr>
                        <m:sty m:val="p"/>
                      </m:rP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xz</m:t>
                    </m:r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z</m:t>
                        </m:r>
                      </m:e>
                      <m:sup>
                        <m: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42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200000"/>
                  </a:lnSpc>
                  <a:spcAft>
                    <a:spcPts val="0"/>
                  </a:spcAft>
                </a:pPr>
                <a:r>
                  <a:rPr lang="en-US" sz="420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C.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42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2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sup>
                    </m:sSup>
                    <m:r>
                      <a:rPr lang="en-US" sz="42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3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2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sup>
                    </m:sSup>
                    <m:r>
                      <a:rPr lang="en-US" sz="42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6</m:t>
                    </m:r>
                    <m:r>
                      <m:rPr>
                        <m:sty m:val="p"/>
                      </m:rP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xz</m:t>
                    </m:r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z</m:t>
                        </m:r>
                      </m:e>
                      <m:sup>
                        <m: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42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200000"/>
                  </a:lnSpc>
                  <a:spcAft>
                    <a:spcPts val="0"/>
                  </a:spcAft>
                </a:pPr>
                <a:r>
                  <a:rPr lang="en-US" sz="420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D.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42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2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sup>
                    </m:sSup>
                    <m:r>
                      <a:rPr lang="en-US" sz="42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3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sup>
                    </m:sSup>
                    <m:r>
                      <a:rPr lang="en-US" sz="42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6</m:t>
                    </m:r>
                    <m:r>
                      <m:rPr>
                        <m:sty m:val="p"/>
                      </m:rP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xz</m:t>
                    </m:r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z</m:t>
                        </m:r>
                      </m:e>
                      <m:sup>
                        <m: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42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3627" y="4762500"/>
                <a:ext cx="16230600" cy="5062220"/>
              </a:xfrm>
              <a:prstGeom prst="rect">
                <a:avLst/>
              </a:prstGeom>
              <a:blipFill>
                <a:blip r:embed="rId4"/>
                <a:stretch>
                  <a:fillRect l="-1465" b="-45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Freeform 3"/>
          <p:cNvSpPr/>
          <p:nvPr/>
        </p:nvSpPr>
        <p:spPr>
          <a:xfrm>
            <a:off x="1066800" y="2135427"/>
            <a:ext cx="16318832" cy="2627073"/>
          </a:xfrm>
          <a:custGeom>
            <a:avLst/>
            <a:gdLst/>
            <a:ahLst/>
            <a:cxnLst/>
            <a:rect l="l" t="t" r="r" b="b"/>
            <a:pathLst>
              <a:path w="8431059" h="950410">
                <a:moveTo>
                  <a:pt x="0" y="0"/>
                </a:moveTo>
                <a:lnTo>
                  <a:pt x="8431060" y="0"/>
                </a:lnTo>
                <a:lnTo>
                  <a:pt x="8431060" y="950410"/>
                </a:lnTo>
                <a:lnTo>
                  <a:pt x="0" y="95041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31" name="Rectangle 30"/>
          <p:cNvSpPr/>
          <p:nvPr/>
        </p:nvSpPr>
        <p:spPr>
          <a:xfrm>
            <a:off x="1415121" y="2440227"/>
            <a:ext cx="15501279" cy="1954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0480" algn="just">
              <a:lnSpc>
                <a:spcPct val="150000"/>
              </a:lnSpc>
              <a:spcAft>
                <a:spcPts val="0"/>
              </a:spcAft>
            </a:pPr>
            <a:r>
              <a:rPr kumimoji="0" lang="nl-NL" sz="43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Câu </a:t>
            </a:r>
            <a:r>
              <a:rPr kumimoji="0" lang="nl-NL" sz="43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</a:t>
            </a:r>
            <a:r>
              <a:rPr kumimoji="0" lang="nl-NL" sz="4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43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Tìm đa thức B sao cho tổng B với đa thức 2x</a:t>
            </a:r>
            <a:r>
              <a:rPr lang="en-US" sz="4300" baseline="300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</a:t>
            </a:r>
            <a:r>
              <a:rPr lang="en-US" sz="43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- 3x</a:t>
            </a:r>
            <a:r>
              <a:rPr lang="en-US" sz="4300" baseline="300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43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 + y</a:t>
            </a:r>
            <a:r>
              <a:rPr lang="en-US" sz="4300" baseline="300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</a:t>
            </a:r>
            <a:r>
              <a:rPr lang="en-US" sz="43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+ 6xz - z</a:t>
            </a:r>
            <a:r>
              <a:rPr lang="en-US" sz="4300" baseline="300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43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là đa thức 0</a:t>
            </a:r>
            <a:endParaRPr lang="en-US" sz="430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916400" y="380375"/>
            <a:ext cx="1064195" cy="1184527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420600" y="8081152"/>
            <a:ext cx="5404610" cy="2057368"/>
          </a:xfrm>
          <a:prstGeom prst="rect">
            <a:avLst/>
          </a:prstGeom>
        </p:spPr>
      </p:pic>
      <p:sp>
        <p:nvSpPr>
          <p:cNvPr id="20" name="Rounded Rectangle 19"/>
          <p:cNvSpPr/>
          <p:nvPr/>
        </p:nvSpPr>
        <p:spPr>
          <a:xfrm>
            <a:off x="945954" y="6286500"/>
            <a:ext cx="9493445" cy="1151401"/>
          </a:xfrm>
          <a:prstGeom prst="roundRect">
            <a:avLst/>
          </a:prstGeom>
          <a:noFill/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52713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/>
          <p:cNvGrpSpPr/>
          <p:nvPr/>
        </p:nvGrpSpPr>
        <p:grpSpPr>
          <a:xfrm>
            <a:off x="-798098" y="-10272964"/>
            <a:ext cx="23116619" cy="15040267"/>
            <a:chOff x="0" y="0"/>
            <a:chExt cx="30822159" cy="20053690"/>
          </a:xfrm>
        </p:grpSpPr>
        <p:pic>
          <p:nvPicPr>
            <p:cNvPr id="13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9216201" cy="9274164"/>
            </a:xfrm>
            <a:prstGeom prst="rect">
              <a:avLst/>
            </a:prstGeom>
          </p:spPr>
        </p:pic>
        <p:pic>
          <p:nvPicPr>
            <p:cNvPr id="14" name="Picture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0726057" y="0"/>
              <a:ext cx="9216201" cy="9274164"/>
            </a:xfrm>
            <a:prstGeom prst="rect">
              <a:avLst/>
            </a:prstGeom>
          </p:spPr>
        </p:pic>
        <p:pic>
          <p:nvPicPr>
            <p:cNvPr id="15" name="Picture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1605958" y="0"/>
              <a:ext cx="9216201" cy="9274164"/>
            </a:xfrm>
            <a:prstGeom prst="rect">
              <a:avLst/>
            </a:prstGeom>
          </p:spPr>
        </p:pic>
        <p:pic>
          <p:nvPicPr>
            <p:cNvPr id="16" name="Picture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10779525"/>
              <a:ext cx="9216201" cy="9274164"/>
            </a:xfrm>
            <a:prstGeom prst="rect">
              <a:avLst/>
            </a:prstGeom>
          </p:spPr>
        </p:pic>
        <p:pic>
          <p:nvPicPr>
            <p:cNvPr id="17" name="Picture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0726057" y="10779525"/>
              <a:ext cx="9216201" cy="9274164"/>
            </a:xfrm>
            <a:prstGeom prst="rect">
              <a:avLst/>
            </a:prstGeom>
          </p:spPr>
        </p:pic>
        <p:pic>
          <p:nvPicPr>
            <p:cNvPr id="18" name="Picture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1605958" y="10779525"/>
              <a:ext cx="9216201" cy="9274164"/>
            </a:xfrm>
            <a:prstGeom prst="rect">
              <a:avLst/>
            </a:prstGeom>
          </p:spPr>
        </p:pic>
      </p:grpSp>
      <p:sp>
        <p:nvSpPr>
          <p:cNvPr id="19" name="TextBox 10"/>
          <p:cNvSpPr txBox="1"/>
          <p:nvPr/>
        </p:nvSpPr>
        <p:spPr>
          <a:xfrm>
            <a:off x="945955" y="682255"/>
            <a:ext cx="16592077" cy="12054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37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500" b="1" i="0" u="none" strike="noStrike" kern="1200" cap="none" spc="323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TRÒ CHƠI TRẮC NGHIỆM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217897" y="5826382"/>
            <a:ext cx="162306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440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A. C = </a:t>
            </a:r>
            <a:r>
              <a:rPr lang="en-US" sz="440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</a:t>
            </a:r>
            <a:r>
              <a:rPr lang="en-US" sz="440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100		B</a:t>
            </a:r>
            <a:r>
              <a:rPr lang="en-US" sz="440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C </a:t>
            </a:r>
            <a:r>
              <a:rPr lang="en-US" sz="440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= </a:t>
            </a:r>
            <a:r>
              <a:rPr lang="en-US" sz="440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100		      C</a:t>
            </a:r>
            <a:r>
              <a:rPr lang="en-US" sz="440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C </a:t>
            </a:r>
            <a:r>
              <a:rPr lang="en-US" sz="440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= </a:t>
            </a:r>
            <a:r>
              <a:rPr lang="en-US" sz="440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		   D</a:t>
            </a:r>
            <a:r>
              <a:rPr lang="en-US" sz="440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C = 50</a:t>
            </a:r>
            <a:endParaRPr lang="en-US" sz="440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9" name="Freeform 3"/>
          <p:cNvSpPr/>
          <p:nvPr/>
        </p:nvSpPr>
        <p:spPr>
          <a:xfrm>
            <a:off x="1066800" y="2287827"/>
            <a:ext cx="16318832" cy="2931873"/>
          </a:xfrm>
          <a:custGeom>
            <a:avLst/>
            <a:gdLst/>
            <a:ahLst/>
            <a:cxnLst/>
            <a:rect l="l" t="t" r="r" b="b"/>
            <a:pathLst>
              <a:path w="8431059" h="950410">
                <a:moveTo>
                  <a:pt x="0" y="0"/>
                </a:moveTo>
                <a:lnTo>
                  <a:pt x="8431060" y="0"/>
                </a:lnTo>
                <a:lnTo>
                  <a:pt x="8431060" y="950410"/>
                </a:lnTo>
                <a:lnTo>
                  <a:pt x="0" y="9504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31" name="Rectangle 30"/>
          <p:cNvSpPr/>
          <p:nvPr/>
        </p:nvSpPr>
        <p:spPr>
          <a:xfrm>
            <a:off x="1371600" y="2668827"/>
            <a:ext cx="15501279" cy="20414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kumimoji="0" lang="nl-NL" sz="4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Câu </a:t>
            </a:r>
            <a:r>
              <a:rPr kumimoji="0" lang="nl-NL" sz="45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</a:t>
            </a:r>
            <a:r>
              <a:rPr kumimoji="0" lang="nl-NL" sz="45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45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Tính giá trị của đa thức C = xy + x</a:t>
            </a:r>
            <a:r>
              <a:rPr lang="en-US" sz="45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5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45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5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+ x</a:t>
            </a:r>
            <a:r>
              <a:rPr lang="en-US" sz="45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5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45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5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+ ... + x</a:t>
            </a:r>
            <a:r>
              <a:rPr lang="en-US" sz="45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100</a:t>
            </a:r>
            <a:r>
              <a:rPr lang="en-US" sz="45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y</a:t>
            </a:r>
            <a:r>
              <a:rPr lang="en-US" sz="4500" baseline="300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100</a:t>
            </a:r>
            <a:r>
              <a:rPr lang="en-US" sz="45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tại x = -1; y = 1</a:t>
            </a:r>
            <a:endParaRPr lang="en-US" sz="450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2267330">
            <a:off x="-3254493" y="7986772"/>
            <a:ext cx="9236241" cy="7632854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916400" y="380375"/>
            <a:ext cx="1064195" cy="1184527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420600" y="8081152"/>
            <a:ext cx="5404610" cy="2057368"/>
          </a:xfrm>
          <a:prstGeom prst="rect">
            <a:avLst/>
          </a:prstGeom>
        </p:spPr>
      </p:pic>
      <p:sp>
        <p:nvSpPr>
          <p:cNvPr id="20" name="Rounded Rectangle 19"/>
          <p:cNvSpPr/>
          <p:nvPr/>
        </p:nvSpPr>
        <p:spPr>
          <a:xfrm>
            <a:off x="10134600" y="5848527"/>
            <a:ext cx="2772848" cy="1151401"/>
          </a:xfrm>
          <a:prstGeom prst="roundRect">
            <a:avLst/>
          </a:prstGeom>
          <a:noFill/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99635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2438400" y="805071"/>
            <a:ext cx="6021200" cy="10618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  <a:tabLst>
                <a:tab pos="360045" algn="l"/>
                <a:tab pos="720090" algn="l"/>
              </a:tabLst>
              <a:defRPr/>
            </a:pPr>
            <a:r>
              <a:rPr lang="nl-NL" sz="4200" b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Bài tập </a:t>
            </a:r>
            <a:r>
              <a:rPr lang="nl-NL" sz="4200" b="1" smtClean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1.14 </a:t>
            </a:r>
            <a:r>
              <a:rPr lang="nl-NL" sz="4200" b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nl-NL" sz="4200" b="1" smtClean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SGK-tr16)</a:t>
            </a:r>
            <a:endParaRPr lang="en-US" sz="4200" dirty="0">
              <a:solidFill>
                <a:schemeClr val="tx2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382000" y="1087785"/>
            <a:ext cx="12725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en-US" sz="4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 tổng và hiệu của hai đa </a:t>
            </a:r>
            <a:r>
              <a:rPr lang="en-US" sz="4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 </a:t>
            </a:r>
            <a:endParaRPr lang="en-US" sz="40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angle 15"/>
              <p:cNvSpPr/>
              <p:nvPr/>
            </p:nvSpPr>
            <p:spPr>
              <a:xfrm>
                <a:off x="3352800" y="2255916"/>
                <a:ext cx="12420600" cy="7830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 fontAlgn="base"/>
                <a14:m>
                  <m:oMath xmlns:m="http://schemas.openxmlformats.org/officeDocument/2006/math"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= 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000" i="1" baseline="30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+ 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000" i="1" baseline="30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– 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𝑥𝑦</m:t>
                    </m:r>
                    <m:r>
                      <a:rPr lang="en-US" sz="4000" i="1" baseline="30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+ 3</m:t>
                    </m:r>
                  </m:oMath>
                </a14:m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= 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000" i="1" baseline="30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+ 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𝑥𝑦</m:t>
                    </m:r>
                    <m:r>
                      <a:rPr lang="en-US" sz="4000" i="1" baseline="30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– 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𝑥𝑦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– 6.</m:t>
                    </m:r>
                  </m:oMath>
                </a14:m>
                <a:endParaRPr lang="en-US" sz="4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2800" y="2255916"/>
                <a:ext cx="12420600" cy="783035"/>
              </a:xfrm>
              <a:prstGeom prst="rect">
                <a:avLst/>
              </a:prstGeom>
              <a:blipFill>
                <a:blip r:embed="rId2"/>
                <a:stretch>
                  <a:fillRect t="-4651" b="-317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03671"/>
            <a:ext cx="2023810" cy="1969112"/>
          </a:xfrm>
          <a:prstGeom prst="rect">
            <a:avLst/>
          </a:prstGeom>
        </p:spPr>
      </p:pic>
      <p:sp>
        <p:nvSpPr>
          <p:cNvPr id="18" name="Oval Callout 17"/>
          <p:cNvSpPr/>
          <p:nvPr/>
        </p:nvSpPr>
        <p:spPr>
          <a:xfrm>
            <a:off x="8319836" y="3827800"/>
            <a:ext cx="1789177" cy="989230"/>
          </a:xfrm>
          <a:prstGeom prst="wedgeEllipseCallou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 18"/>
              <p:cNvSpPr/>
              <p:nvPr/>
            </p:nvSpPr>
            <p:spPr>
              <a:xfrm>
                <a:off x="2590800" y="5448300"/>
                <a:ext cx="16306800" cy="33239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180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400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P</m:t>
                    </m:r>
                    <m:r>
                      <a:rPr lang="fr-FR" sz="400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fr-FR" sz="400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Q</m:t>
                    </m:r>
                    <m:r>
                      <a:rPr lang="fr-FR" sz="400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40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r-FR" sz="40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fr-FR" sz="40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fr-FR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  <m:r>
                          <a:rPr lang="fr-FR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40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r-FR" sz="40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fr-FR" sz="40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fr-FR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fr-FR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sSup>
                          <m:sSupPr>
                            <m:ctrlPr>
                              <a:rPr lang="en-US" sz="40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r-FR" sz="40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lang="fr-FR" sz="40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fr-FR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+3</m:t>
                        </m:r>
                      </m:e>
                    </m:d>
                    <m:r>
                      <a:rPr lang="fr-FR" sz="4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+(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fr-FR" sz="4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fr-FR" sz="4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fr-FR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fr-FR" sz="4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lang="fr-FR" sz="4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4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6)</m:t>
                    </m:r>
                  </m:oMath>
                </a14:m>
                <a:r>
                  <a:rPr lang="fr-FR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4000"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180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fr-FR" sz="400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4000" b="0" i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          </m:t>
                    </m:r>
                    <m:r>
                      <a:rPr lang="fr-FR" sz="4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fr-FR" sz="4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fr-FR" sz="4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fr-FR" sz="4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fr-FR" sz="4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fr-FR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+3+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fr-FR" sz="4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fr-FR" sz="4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fr-FR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fr-FR" sz="4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lang="fr-FR" sz="4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4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6</m:t>
                    </m:r>
                  </m:oMath>
                </a14:m>
                <a:r>
                  <a:rPr lang="fr-FR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4000" smtClean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1800"/>
                  </a:spcBef>
                  <a:spcAft>
                    <a:spcPts val="0"/>
                  </a:spcAft>
                </a:pPr>
                <a:r>
                  <a:rPr lang="fr-FR" sz="40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fr-FR" sz="4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fr-FR" sz="4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fr-FR" sz="4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+2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fr-FR" sz="4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fr-FR" sz="4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lang="fr-FR" sz="4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4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3</m:t>
                    </m:r>
                  </m:oMath>
                </a14:m>
                <a:endParaRPr lang="en-US" sz="4000"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800" y="5448300"/>
                <a:ext cx="16306800" cy="33239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Freeform 3"/>
          <p:cNvSpPr/>
          <p:nvPr/>
        </p:nvSpPr>
        <p:spPr>
          <a:xfrm>
            <a:off x="-838200" y="9413583"/>
            <a:ext cx="20802600" cy="950410"/>
          </a:xfrm>
          <a:custGeom>
            <a:avLst/>
            <a:gdLst/>
            <a:ahLst/>
            <a:cxnLst/>
            <a:rect l="l" t="t" r="r" b="b"/>
            <a:pathLst>
              <a:path w="8431059" h="950410">
                <a:moveTo>
                  <a:pt x="0" y="0"/>
                </a:moveTo>
                <a:lnTo>
                  <a:pt x="8431060" y="0"/>
                </a:lnTo>
                <a:lnTo>
                  <a:pt x="8431060" y="950410"/>
                </a:lnTo>
                <a:lnTo>
                  <a:pt x="0" y="95041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83000" y="7483186"/>
            <a:ext cx="1591194" cy="2060627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0554933">
            <a:off x="16893757" y="2694000"/>
            <a:ext cx="2160874" cy="2108250"/>
          </a:xfrm>
          <a:prstGeom prst="rect">
            <a:avLst/>
          </a:prstGeom>
        </p:spPr>
      </p:pic>
      <p:sp>
        <p:nvSpPr>
          <p:cNvPr id="23" name="Freeform 15"/>
          <p:cNvSpPr/>
          <p:nvPr/>
        </p:nvSpPr>
        <p:spPr>
          <a:xfrm rot="18851504">
            <a:off x="-81807" y="8644378"/>
            <a:ext cx="1161563" cy="900221"/>
          </a:xfrm>
          <a:custGeom>
            <a:avLst/>
            <a:gdLst/>
            <a:ahLst/>
            <a:cxnLst/>
            <a:rect l="l" t="t" r="r" b="b"/>
            <a:pathLst>
              <a:path w="3462763" h="1857300">
                <a:moveTo>
                  <a:pt x="0" y="0"/>
                </a:moveTo>
                <a:lnTo>
                  <a:pt x="3462763" y="0"/>
                </a:lnTo>
                <a:lnTo>
                  <a:pt x="3462763" y="1857300"/>
                </a:lnTo>
                <a:lnTo>
                  <a:pt x="0" y="18573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push dir="u"/>
      </p:transition>
    </mc:Choice>
    <mc:Fallback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6" grpId="0"/>
      <p:bldP spid="1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2438400" y="805071"/>
            <a:ext cx="6021200" cy="10618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0045" algn="l"/>
                <a:tab pos="720090" algn="l"/>
              </a:tabLst>
              <a:defRPr/>
            </a:pPr>
            <a:r>
              <a:rPr kumimoji="0" lang="nl-NL" sz="4200" b="1" i="0" u="none" strike="noStrike" kern="120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Bài tập </a:t>
            </a:r>
            <a:r>
              <a:rPr kumimoji="0" lang="nl-NL" sz="4200" b="1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1.14 </a:t>
            </a:r>
            <a:r>
              <a:rPr kumimoji="0" lang="nl-NL" sz="4200" b="1" i="0" u="none" strike="noStrike" kern="120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kumimoji="0" lang="nl-NL" sz="4200" b="1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SGK-tr16)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382000" y="1087785"/>
            <a:ext cx="12725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Tính tổng và hiệu của hai đa thức </a:t>
            </a:r>
            <a:endParaRPr kumimoji="0" lang="en-US" sz="40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03671"/>
            <a:ext cx="2023810" cy="1969112"/>
          </a:xfrm>
          <a:prstGeom prst="rect">
            <a:avLst/>
          </a:prstGeom>
        </p:spPr>
      </p:pic>
      <p:sp>
        <p:nvSpPr>
          <p:cNvPr id="18" name="Oval Callout 17"/>
          <p:cNvSpPr/>
          <p:nvPr/>
        </p:nvSpPr>
        <p:spPr>
          <a:xfrm>
            <a:off x="8319836" y="3827800"/>
            <a:ext cx="1789177" cy="989230"/>
          </a:xfrm>
          <a:prstGeom prst="wedgeEllipseCallou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 18"/>
              <p:cNvSpPr/>
              <p:nvPr/>
            </p:nvSpPr>
            <p:spPr>
              <a:xfrm>
                <a:off x="2819400" y="5610680"/>
                <a:ext cx="16306800" cy="32244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50000"/>
                  </a:lnSpc>
                  <a:spcBef>
                    <a:spcPts val="1800"/>
                  </a:spcBef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P</m:t>
                      </m:r>
                      <m:r>
                        <a:rPr lang="fr-FR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Q</m:t>
                      </m:r>
                      <m: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fr-FR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fr-FR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fr-FR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fr-FR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fr-FR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sSup>
                            <m:sSupPr>
                              <m:ctrlPr>
                                <a:rPr lang="en-US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fr-FR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</m:e>
                            <m:sup>
                              <m:r>
                                <a:rPr lang="fr-FR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+3</m:t>
                          </m:r>
                        </m:e>
                      </m:d>
                      <m:r>
                        <a:rPr lang="fr-FR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  <m: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x</m:t>
                      </m:r>
                      <m:sSup>
                        <m:sSup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</m:e>
                        <m:sup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xy</m:t>
                      </m:r>
                      <m:r>
                        <a:rPr lang="fr-FR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6)</m:t>
                      </m:r>
                    </m:oMath>
                  </m:oMathPara>
                </a14:m>
                <a:endParaRPr lang="en-US" sz="40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>
                  <a:lnSpc>
                    <a:spcPct val="150000"/>
                  </a:lnSpc>
                  <a:spcBef>
                    <a:spcPts val="1800"/>
                  </a:spcBef>
                  <a:defRPr/>
                </a:pPr>
                <a:r>
                  <a:rPr lang="fr-FR" sz="4000" smtClean="0">
                    <a:solidFill>
                      <a:prstClr val="black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       </a:t>
                </a:r>
                <a14:m>
                  <m:oMath xmlns:m="http://schemas.openxmlformats.org/officeDocument/2006/math"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fr-FR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+3</m:t>
                    </m:r>
                    <m:r>
                      <a:rPr lang="fr-FR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fr-FR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+6</m:t>
                    </m:r>
                  </m:oMath>
                </a14:m>
                <a:endParaRPr lang="en-US" sz="40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>
                  <a:lnSpc>
                    <a:spcPct val="150000"/>
                  </a:lnSpc>
                  <a:spcBef>
                    <a:spcPts val="1800"/>
                  </a:spcBef>
                  <a:defRPr/>
                </a:pPr>
                <a:r>
                  <a:rPr lang="fr-FR" sz="4000" smtClean="0">
                    <a:solidFill>
                      <a:prstClr val="black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       </a:t>
                </a:r>
                <a14:m>
                  <m:oMath xmlns:m="http://schemas.openxmlformats.org/officeDocument/2006/math"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fr-FR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+9</m:t>
                    </m:r>
                  </m:oMath>
                </a14:m>
                <a:endParaRPr lang="en-US" sz="40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9400" y="5610680"/>
                <a:ext cx="16306800" cy="322440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Freeform 3"/>
          <p:cNvSpPr/>
          <p:nvPr/>
        </p:nvSpPr>
        <p:spPr>
          <a:xfrm>
            <a:off x="-838200" y="9413583"/>
            <a:ext cx="20802600" cy="950410"/>
          </a:xfrm>
          <a:custGeom>
            <a:avLst/>
            <a:gdLst/>
            <a:ahLst/>
            <a:cxnLst/>
            <a:rect l="l" t="t" r="r" b="b"/>
            <a:pathLst>
              <a:path w="8431059" h="950410">
                <a:moveTo>
                  <a:pt x="0" y="0"/>
                </a:moveTo>
                <a:lnTo>
                  <a:pt x="8431060" y="0"/>
                </a:lnTo>
                <a:lnTo>
                  <a:pt x="8431060" y="950410"/>
                </a:lnTo>
                <a:lnTo>
                  <a:pt x="0" y="9504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83000" y="7483186"/>
            <a:ext cx="1591194" cy="2060627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554933">
            <a:off x="16893757" y="2694000"/>
            <a:ext cx="2160874" cy="2108250"/>
          </a:xfrm>
          <a:prstGeom prst="rect">
            <a:avLst/>
          </a:prstGeom>
        </p:spPr>
      </p:pic>
      <p:sp>
        <p:nvSpPr>
          <p:cNvPr id="11" name="Freeform 15"/>
          <p:cNvSpPr/>
          <p:nvPr/>
        </p:nvSpPr>
        <p:spPr>
          <a:xfrm rot="18851504">
            <a:off x="-81807" y="8644378"/>
            <a:ext cx="1161563" cy="900221"/>
          </a:xfrm>
          <a:custGeom>
            <a:avLst/>
            <a:gdLst/>
            <a:ahLst/>
            <a:cxnLst/>
            <a:rect l="l" t="t" r="r" b="b"/>
            <a:pathLst>
              <a:path w="3462763" h="1857300">
                <a:moveTo>
                  <a:pt x="0" y="0"/>
                </a:moveTo>
                <a:lnTo>
                  <a:pt x="3462763" y="0"/>
                </a:lnTo>
                <a:lnTo>
                  <a:pt x="3462763" y="1857300"/>
                </a:lnTo>
                <a:lnTo>
                  <a:pt x="0" y="18573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3352800" y="2255916"/>
                <a:ext cx="12420600" cy="7830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 fontAlgn="base"/>
                <a14:m>
                  <m:oMath xmlns:m="http://schemas.openxmlformats.org/officeDocument/2006/math"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= 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000" i="1" baseline="30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+ 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000" i="1" baseline="30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– 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𝑥𝑦</m:t>
                    </m:r>
                    <m:r>
                      <a:rPr lang="en-US" sz="4000" i="1" baseline="30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+ 3</m:t>
                    </m:r>
                  </m:oMath>
                </a14:m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= 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000" i="1" baseline="30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+ 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𝑥𝑦</m:t>
                    </m:r>
                    <m:r>
                      <a:rPr lang="en-US" sz="4000" i="1" baseline="30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– 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𝑥𝑦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– 6.</m:t>
                    </m:r>
                  </m:oMath>
                </a14:m>
                <a:endParaRPr lang="en-US" sz="4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2800" y="2255916"/>
                <a:ext cx="12420600" cy="783035"/>
              </a:xfrm>
              <a:prstGeom prst="rect">
                <a:avLst/>
              </a:prstGeom>
              <a:blipFill>
                <a:blip r:embed="rId16"/>
                <a:stretch>
                  <a:fillRect t="-4651" b="-317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34096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351400" y="914036"/>
            <a:ext cx="6021200" cy="10618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0045" algn="l"/>
                <a:tab pos="720090" algn="l"/>
              </a:tabLst>
              <a:defRPr/>
            </a:pPr>
            <a:r>
              <a:rPr kumimoji="0" lang="nl-NL" sz="4200" b="1" i="0" u="none" strike="noStrike" kern="120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Bài tập </a:t>
            </a:r>
            <a:r>
              <a:rPr kumimoji="0" lang="nl-NL" sz="4200" b="1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1.15 </a:t>
            </a:r>
            <a:r>
              <a:rPr kumimoji="0" lang="nl-NL" sz="4200" b="1" i="0" u="none" strike="noStrike" kern="120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kumimoji="0" lang="nl-NL" sz="4200" b="1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SGK-tr16)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/>
              <p:cNvSpPr/>
              <p:nvPr/>
            </p:nvSpPr>
            <p:spPr>
              <a:xfrm>
                <a:off x="9296400" y="2422672"/>
                <a:ext cx="8610600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 fontAlgn="base">
                  <a:lnSpc>
                    <a:spcPct val="150000"/>
                  </a:lnSpc>
                </a:pPr>
                <a:r>
                  <a:rPr lang="en-US" sz="400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(2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– 3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)+(2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– 3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𝑧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)+(2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𝑧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– 3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en-US" sz="4000" b="0" i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6400" y="2422672"/>
                <a:ext cx="8610600" cy="1015663"/>
              </a:xfrm>
              <a:prstGeom prst="rect">
                <a:avLst/>
              </a:prstGeom>
              <a:blipFill>
                <a:blip r:embed="rId2"/>
                <a:stretch>
                  <a:fillRect l="-2477" b="-137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9372600" y="958197"/>
            <a:ext cx="440697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base">
              <a:lnSpc>
                <a:spcPct val="150000"/>
              </a:lnSpc>
            </a:pPr>
            <a:r>
              <a:rPr lang="en-US" sz="4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Rút gọn biểu thức:</a:t>
            </a:r>
            <a:endParaRPr lang="en-US" sz="40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8790213" y="2357129"/>
            <a:ext cx="0" cy="66675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angle 15"/>
              <p:cNvSpPr/>
              <p:nvPr/>
            </p:nvSpPr>
            <p:spPr>
              <a:xfrm>
                <a:off x="1066800" y="2422672"/>
                <a:ext cx="6891182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 fontAlgn="base">
                  <a:lnSpc>
                    <a:spcPct val="150000"/>
                  </a:lnSpc>
                </a:pPr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– 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)+(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– 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𝑧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)+(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𝑧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– 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en-US" sz="4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2422672"/>
                <a:ext cx="6891182" cy="1015663"/>
              </a:xfrm>
              <a:prstGeom prst="rect">
                <a:avLst/>
              </a:prstGeom>
              <a:blipFill>
                <a:blip r:embed="rId3"/>
                <a:stretch>
                  <a:fillRect l="-3097" b="-137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Group 2"/>
          <p:cNvGrpSpPr/>
          <p:nvPr/>
        </p:nvGrpSpPr>
        <p:grpSpPr>
          <a:xfrm>
            <a:off x="501316" y="3812259"/>
            <a:ext cx="7772400" cy="4782383"/>
            <a:chOff x="0" y="0"/>
            <a:chExt cx="4274726" cy="1711515"/>
          </a:xfrm>
        </p:grpSpPr>
        <p:sp>
          <p:nvSpPr>
            <p:cNvPr id="18" name="Freeform 3"/>
            <p:cNvSpPr/>
            <p:nvPr/>
          </p:nvSpPr>
          <p:spPr>
            <a:xfrm>
              <a:off x="0" y="0"/>
              <a:ext cx="4274726" cy="1711515"/>
            </a:xfrm>
            <a:custGeom>
              <a:avLst/>
              <a:gdLst/>
              <a:ahLst/>
              <a:cxnLst/>
              <a:rect l="l" t="t" r="r" b="b"/>
              <a:pathLst>
                <a:path w="4274726" h="1711515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1687188"/>
                  </a:lnTo>
                  <a:cubicBezTo>
                    <a:pt x="4274726" y="1700624"/>
                    <a:pt x="4263834" y="1711515"/>
                    <a:pt x="4250399" y="1711515"/>
                  </a:cubicBezTo>
                  <a:lnTo>
                    <a:pt x="24327" y="1711515"/>
                  </a:lnTo>
                  <a:cubicBezTo>
                    <a:pt x="10891" y="1711515"/>
                    <a:pt x="0" y="1700624"/>
                    <a:pt x="0" y="1687188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DCC3AC"/>
            </a:solidFill>
          </p:spPr>
        </p:sp>
        <p:sp>
          <p:nvSpPr>
            <p:cNvPr id="19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0" name="Group 2"/>
          <p:cNvGrpSpPr/>
          <p:nvPr/>
        </p:nvGrpSpPr>
        <p:grpSpPr>
          <a:xfrm>
            <a:off x="9336504" y="3788027"/>
            <a:ext cx="8418095" cy="4806616"/>
            <a:chOff x="0" y="0"/>
            <a:chExt cx="4274726" cy="1711515"/>
          </a:xfrm>
        </p:grpSpPr>
        <p:sp>
          <p:nvSpPr>
            <p:cNvPr id="21" name="Freeform 3"/>
            <p:cNvSpPr/>
            <p:nvPr/>
          </p:nvSpPr>
          <p:spPr>
            <a:xfrm>
              <a:off x="0" y="0"/>
              <a:ext cx="4274726" cy="1711515"/>
            </a:xfrm>
            <a:custGeom>
              <a:avLst/>
              <a:gdLst/>
              <a:ahLst/>
              <a:cxnLst/>
              <a:rect l="l" t="t" r="r" b="b"/>
              <a:pathLst>
                <a:path w="4274726" h="1711515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1687188"/>
                  </a:lnTo>
                  <a:cubicBezTo>
                    <a:pt x="4274726" y="1700624"/>
                    <a:pt x="4263834" y="1711515"/>
                    <a:pt x="4250399" y="1711515"/>
                  </a:cubicBezTo>
                  <a:lnTo>
                    <a:pt x="24327" y="1711515"/>
                  </a:lnTo>
                  <a:cubicBezTo>
                    <a:pt x="10891" y="1711515"/>
                    <a:pt x="0" y="1700624"/>
                    <a:pt x="0" y="1687188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DCC3AC"/>
            </a:solidFill>
          </p:spPr>
        </p:sp>
        <p:sp>
          <p:nvSpPr>
            <p:cNvPr id="22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Rectangle 22"/>
              <p:cNvSpPr/>
              <p:nvPr/>
            </p:nvSpPr>
            <p:spPr>
              <a:xfrm>
                <a:off x="1600200" y="5508542"/>
                <a:ext cx="5560112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40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40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40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i="1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US" sz="40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i="1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US" sz="40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sz="4000" i="1" smtClean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200" y="5508542"/>
                <a:ext cx="5560112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Rectangle 23"/>
              <p:cNvSpPr/>
              <p:nvPr/>
            </p:nvSpPr>
            <p:spPr>
              <a:xfrm>
                <a:off x="1407438" y="4108082"/>
                <a:ext cx="6209905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 fontAlgn="base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– 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𝑦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)+(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𝑦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– 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𝑧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)+(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𝑧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– 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en-US" sz="4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7438" y="4108082"/>
                <a:ext cx="6209905" cy="10156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Rectangle 24"/>
              <p:cNvSpPr/>
              <p:nvPr/>
            </p:nvSpPr>
            <p:spPr>
              <a:xfrm>
                <a:off x="1611365" y="6705656"/>
                <a:ext cx="1136657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sz="4000" i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1365" y="6705656"/>
                <a:ext cx="1136657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Rectangle 25"/>
              <p:cNvSpPr/>
              <p:nvPr/>
            </p:nvSpPr>
            <p:spPr>
              <a:xfrm>
                <a:off x="9589404" y="4108081"/>
                <a:ext cx="7912294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 fontAlgn="base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(2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– 3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𝑦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)+(2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𝑦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– 3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𝑧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)+(2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𝑧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– 3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en-US" sz="4000" i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9404" y="4108081"/>
                <a:ext cx="7912294" cy="101566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Rectangle 26"/>
              <p:cNvSpPr/>
              <p:nvPr/>
            </p:nvSpPr>
            <p:spPr>
              <a:xfrm>
                <a:off x="9525000" y="6575342"/>
                <a:ext cx="3657600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0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fr-FR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fr-FR" sz="40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fr-FR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fr-FR" sz="40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y</m:t>
                      </m:r>
                      <m:r>
                        <a:rPr lang="fr-FR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fr-FR" sz="40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z</m:t>
                      </m:r>
                    </m:oMath>
                  </m:oMathPara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5000" y="6575342"/>
                <a:ext cx="3657600" cy="101566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Rectangle 27"/>
              <p:cNvSpPr/>
              <p:nvPr/>
            </p:nvSpPr>
            <p:spPr>
              <a:xfrm>
                <a:off x="9727785" y="5331079"/>
                <a:ext cx="7292959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=2</m:t>
                      </m:r>
                      <m:r>
                        <a:rPr lang="fr-FR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fr-FR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−3</m:t>
                      </m:r>
                      <m:r>
                        <a:rPr lang="fr-FR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fr-FR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+2</m:t>
                      </m:r>
                      <m:r>
                        <a:rPr lang="fr-FR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fr-FR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−3</m:t>
                      </m:r>
                      <m:r>
                        <a:rPr lang="fr-FR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𝑧</m:t>
                      </m:r>
                      <m:r>
                        <a:rPr lang="fr-FR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+2</m:t>
                      </m:r>
                      <m:r>
                        <a:rPr lang="fr-FR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𝑧</m:t>
                      </m:r>
                      <m:r>
                        <a:rPr lang="fr-FR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−3</m:t>
                      </m:r>
                      <m:r>
                        <a:rPr lang="fr-FR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𝑥</m:t>
                      </m:r>
                    </m:oMath>
                  </m:oMathPara>
                </a14:m>
                <a:endParaRPr lang="en-US" sz="4000" i="1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27785" y="5331079"/>
                <a:ext cx="7292959" cy="101566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9" name="Picture 2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47096" y="9334500"/>
            <a:ext cx="1918739" cy="663658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4800" y="312635"/>
            <a:ext cx="1503318" cy="1020865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8983237">
            <a:off x="15790039" y="-618107"/>
            <a:ext cx="3020999" cy="2803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3928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split orient="vert"/>
      </p:transition>
    </mc:Choice>
    <mc:Fallback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6" grpId="0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90600" y="773129"/>
            <a:ext cx="16306800" cy="8789971"/>
          </a:xfrm>
          <a:custGeom>
            <a:avLst/>
            <a:gdLst/>
            <a:ahLst/>
            <a:cxnLst/>
            <a:rect l="l" t="t" r="r" b="b"/>
            <a:pathLst>
              <a:path w="7315200" h="3300153">
                <a:moveTo>
                  <a:pt x="0" y="0"/>
                </a:moveTo>
                <a:lnTo>
                  <a:pt x="7315200" y="0"/>
                </a:lnTo>
                <a:lnTo>
                  <a:pt x="7315200" y="3300153"/>
                </a:lnTo>
                <a:lnTo>
                  <a:pt x="0" y="33001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8" name="AutoShape 8"/>
          <p:cNvSpPr/>
          <p:nvPr/>
        </p:nvSpPr>
        <p:spPr>
          <a:xfrm>
            <a:off x="5897880" y="9944100"/>
            <a:ext cx="6492240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3" name="Rectangle 12"/>
          <p:cNvSpPr/>
          <p:nvPr/>
        </p:nvSpPr>
        <p:spPr>
          <a:xfrm>
            <a:off x="6323200" y="1382047"/>
            <a:ext cx="6021200" cy="9420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0045" algn="l"/>
                <a:tab pos="720090" algn="l"/>
              </a:tabLst>
              <a:defRPr/>
            </a:pPr>
            <a:r>
              <a:rPr kumimoji="0" lang="nl-NL" sz="4200" b="1" i="0" u="none" strike="noStrike" kern="1200" cap="none" spc="0" normalizeH="0" baseline="0" noProof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Bài tập </a:t>
            </a:r>
            <a:r>
              <a:rPr kumimoji="0" lang="nl-NL" sz="4200" b="1" i="0" u="none" strike="noStrike" kern="1200" cap="none" spc="0" normalizeH="0" baseline="0" noProof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1.16 </a:t>
            </a:r>
            <a:r>
              <a:rPr kumimoji="0" lang="nl-NL" sz="4200" b="1" i="0" u="none" strike="noStrike" kern="1200" cap="none" spc="0" normalizeH="0" baseline="0" noProof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kumimoji="0" lang="nl-NL" sz="4200" b="1" i="0" u="none" strike="noStrike" kern="1200" cap="none" spc="0" normalizeH="0" baseline="0" noProof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SGK-tr16)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/>
              <p:cNvSpPr/>
              <p:nvPr/>
            </p:nvSpPr>
            <p:spPr>
              <a:xfrm>
                <a:off x="2099509" y="2476500"/>
                <a:ext cx="13326982" cy="9014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 fontAlgn="base">
                  <a:lnSpc>
                    <a:spcPct val="150000"/>
                  </a:lnSpc>
                </a:pPr>
                <a:r>
                  <a:rPr lang="en-US" sz="400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Tìm đa thức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M</m:t>
                    </m:r>
                  </m:oMath>
                </a14:m>
                <a:r>
                  <a:rPr lang="en-US" sz="400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biết: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M</m:t>
                    </m:r>
                    <m:r>
                      <a:rPr lang="fr-FR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5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xyz</m:t>
                    </m:r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+2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xyz</m:t>
                    </m:r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+5</m:t>
                    </m:r>
                  </m:oMath>
                </a14:m>
                <a:r>
                  <a:rPr lang="en-US" sz="400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en-US" sz="4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9509" y="2476500"/>
                <a:ext cx="13326982" cy="901401"/>
              </a:xfrm>
              <a:prstGeom prst="rect">
                <a:avLst/>
              </a:prstGeom>
              <a:blipFill>
                <a:blip r:embed="rId4"/>
                <a:stretch>
                  <a:fillRect l="-1600" b="-283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angle 15"/>
              <p:cNvSpPr/>
              <p:nvPr/>
            </p:nvSpPr>
            <p:spPr>
              <a:xfrm>
                <a:off x="3886200" y="6481108"/>
                <a:ext cx="10287000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fr-FR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⇒</m:t>
                    </m:r>
                    <m:r>
                      <m:rPr>
                        <m:sty m:val="p"/>
                      </m:rP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M</m:t>
                    </m:r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+2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xyz</m:t>
                    </m:r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+5+5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xyz</m:t>
                    </m:r>
                  </m:oMath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6200" y="6481108"/>
                <a:ext cx="10287000" cy="10156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Oval Callout 17"/>
          <p:cNvSpPr/>
          <p:nvPr/>
        </p:nvSpPr>
        <p:spPr>
          <a:xfrm>
            <a:off x="8319836" y="3827800"/>
            <a:ext cx="1789177" cy="989230"/>
          </a:xfrm>
          <a:prstGeom prst="wedgeEllipseCallou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 18"/>
              <p:cNvSpPr/>
              <p:nvPr/>
            </p:nvSpPr>
            <p:spPr>
              <a:xfrm>
                <a:off x="4772001" y="5270837"/>
                <a:ext cx="8743997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 fontAlgn="base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M</m:t>
                    </m:r>
                    <m:r>
                      <a:rPr lang="fr-FR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5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xyz</m:t>
                    </m:r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+2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xyz</m:t>
                    </m:r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+5</m:t>
                    </m:r>
                  </m:oMath>
                </a14:m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en-US" sz="4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2001" y="5270837"/>
                <a:ext cx="8743997" cy="101566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Rectangle 19"/>
              <p:cNvSpPr/>
              <p:nvPr/>
            </p:nvSpPr>
            <p:spPr>
              <a:xfrm>
                <a:off x="5257800" y="7709237"/>
                <a:ext cx="5289268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+7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4</m:t>
                    </m:r>
                    <m:r>
                      <m:rPr>
                        <m:sty m:val="p"/>
                      </m:rP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xyz</m:t>
                    </m:r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+5</m:t>
                    </m:r>
                  </m:oMath>
                </a14:m>
                <a:r>
                  <a:rPr lang="fr-FR" sz="40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40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7800" y="7709237"/>
                <a:ext cx="5289268" cy="1015663"/>
              </a:xfrm>
              <a:prstGeom prst="rect">
                <a:avLst/>
              </a:prstGeom>
              <a:blipFill>
                <a:blip r:embed="rId7"/>
                <a:stretch>
                  <a:fillRect r="-3114" b="-144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Picture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121948" y="5778668"/>
            <a:ext cx="2426418" cy="4115157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3364687">
            <a:off x="751666" y="605065"/>
            <a:ext cx="1688778" cy="161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2232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6" grpId="0"/>
      <p:bldP spid="18" grpId="0" animBg="1"/>
      <p:bldP spid="2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5252"/>
            <a:ext cx="12121496" cy="10292252"/>
          </a:xfrm>
          <a:custGeom>
            <a:avLst/>
            <a:gdLst/>
            <a:ahLst/>
            <a:cxnLst/>
            <a:rect l="l" t="t" r="r" b="b"/>
            <a:pathLst>
              <a:path w="12121496" h="10292252">
                <a:moveTo>
                  <a:pt x="0" y="0"/>
                </a:moveTo>
                <a:lnTo>
                  <a:pt x="12121496" y="0"/>
                </a:lnTo>
                <a:lnTo>
                  <a:pt x="12121496" y="10292252"/>
                </a:lnTo>
                <a:lnTo>
                  <a:pt x="0" y="1029225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6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55970" y="393821"/>
            <a:ext cx="2592030" cy="895428"/>
          </a:xfrm>
          <a:custGeom>
            <a:avLst/>
            <a:gdLst/>
            <a:ahLst/>
            <a:cxnLst/>
            <a:rect l="l" t="t" r="r" b="b"/>
            <a:pathLst>
              <a:path w="2592030" h="895428">
                <a:moveTo>
                  <a:pt x="0" y="0"/>
                </a:moveTo>
                <a:lnTo>
                  <a:pt x="2592030" y="0"/>
                </a:lnTo>
                <a:lnTo>
                  <a:pt x="2592030" y="895428"/>
                </a:lnTo>
                <a:lnTo>
                  <a:pt x="0" y="89542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227252" y="133272"/>
            <a:ext cx="12121496" cy="10292252"/>
          </a:xfrm>
          <a:custGeom>
            <a:avLst/>
            <a:gdLst/>
            <a:ahLst/>
            <a:cxnLst/>
            <a:rect l="l" t="t" r="r" b="b"/>
            <a:pathLst>
              <a:path w="12121496" h="10292252">
                <a:moveTo>
                  <a:pt x="0" y="0"/>
                </a:moveTo>
                <a:lnTo>
                  <a:pt x="12121496" y="0"/>
                </a:lnTo>
                <a:lnTo>
                  <a:pt x="12121496" y="10292251"/>
                </a:lnTo>
                <a:lnTo>
                  <a:pt x="0" y="1029225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6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17922571">
            <a:off x="-1528753" y="7702854"/>
            <a:ext cx="5395669" cy="7964048"/>
          </a:xfrm>
          <a:custGeom>
            <a:avLst/>
            <a:gdLst/>
            <a:ahLst/>
            <a:cxnLst/>
            <a:rect l="l" t="t" r="r" b="b"/>
            <a:pathLst>
              <a:path w="5395669" h="7964048">
                <a:moveTo>
                  <a:pt x="0" y="0"/>
                </a:moveTo>
                <a:lnTo>
                  <a:pt x="5395669" y="0"/>
                </a:lnTo>
                <a:lnTo>
                  <a:pt x="5395669" y="7964048"/>
                </a:lnTo>
                <a:lnTo>
                  <a:pt x="0" y="796404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233315" y="8755951"/>
            <a:ext cx="3462828" cy="1859441"/>
          </a:xfrm>
          <a:prstGeom prst="rect">
            <a:avLst/>
          </a:prstGeom>
        </p:spPr>
      </p:pic>
      <p:grpSp>
        <p:nvGrpSpPr>
          <p:cNvPr id="31" name="Group 30"/>
          <p:cNvGrpSpPr/>
          <p:nvPr/>
        </p:nvGrpSpPr>
        <p:grpSpPr>
          <a:xfrm>
            <a:off x="1803451" y="2095500"/>
            <a:ext cx="14655749" cy="10144833"/>
            <a:chOff x="2308980" y="2327727"/>
            <a:chExt cx="14655749" cy="10144833"/>
          </a:xfrm>
        </p:grpSpPr>
        <p:grpSp>
          <p:nvGrpSpPr>
            <p:cNvPr id="27" name="Group 26"/>
            <p:cNvGrpSpPr/>
            <p:nvPr/>
          </p:nvGrpSpPr>
          <p:grpSpPr>
            <a:xfrm>
              <a:off x="2308980" y="2663413"/>
              <a:ext cx="14655749" cy="9809147"/>
              <a:chOff x="2308980" y="2663413"/>
              <a:chExt cx="13670039" cy="3507296"/>
            </a:xfrm>
          </p:grpSpPr>
          <p:grpSp>
            <p:nvGrpSpPr>
              <p:cNvPr id="6" name="Group 6"/>
              <p:cNvGrpSpPr/>
              <p:nvPr/>
            </p:nvGrpSpPr>
            <p:grpSpPr>
              <a:xfrm>
                <a:off x="2743687" y="2877032"/>
                <a:ext cx="13235332" cy="3293677"/>
                <a:chOff x="0" y="-38100"/>
                <a:chExt cx="2602724" cy="647700"/>
              </a:xfrm>
            </p:grpSpPr>
            <p:sp>
              <p:nvSpPr>
                <p:cNvPr id="7" name="Freeform 7"/>
                <p:cNvSpPr/>
                <p:nvPr/>
              </p:nvSpPr>
              <p:spPr>
                <a:xfrm>
                  <a:off x="0" y="-28956"/>
                  <a:ext cx="2602724" cy="348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2724" h="348275">
                      <a:moveTo>
                        <a:pt x="203200" y="0"/>
                      </a:moveTo>
                      <a:lnTo>
                        <a:pt x="2602724" y="0"/>
                      </a:lnTo>
                      <a:lnTo>
                        <a:pt x="2399524" y="348275"/>
                      </a:lnTo>
                      <a:lnTo>
                        <a:pt x="0" y="348275"/>
                      </a:lnTo>
                      <a:lnTo>
                        <a:pt x="203200" y="0"/>
                      </a:lnTo>
                      <a:close/>
                    </a:path>
                  </a:pathLst>
                </a:custGeom>
                <a:solidFill>
                  <a:srgbClr val="A64B23"/>
                </a:solidFill>
              </p:spPr>
            </p:sp>
            <p:sp>
              <p:nvSpPr>
                <p:cNvPr id="8" name="TextBox 8"/>
                <p:cNvSpPr txBox="1"/>
                <p:nvPr/>
              </p:nvSpPr>
              <p:spPr>
                <a:xfrm>
                  <a:off x="101600" y="-38100"/>
                  <a:ext cx="609600" cy="64770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ts val="2659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9" name="Group 9"/>
              <p:cNvGrpSpPr/>
              <p:nvPr/>
            </p:nvGrpSpPr>
            <p:grpSpPr>
              <a:xfrm>
                <a:off x="2308980" y="2663413"/>
                <a:ext cx="13235332" cy="1771044"/>
                <a:chOff x="0" y="0"/>
                <a:chExt cx="2602724" cy="348275"/>
              </a:xfrm>
            </p:grpSpPr>
            <p:sp>
              <p:nvSpPr>
                <p:cNvPr id="10" name="Freeform 10"/>
                <p:cNvSpPr/>
                <p:nvPr/>
              </p:nvSpPr>
              <p:spPr>
                <a:xfrm>
                  <a:off x="0" y="0"/>
                  <a:ext cx="2602724" cy="348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2724" h="348275">
                      <a:moveTo>
                        <a:pt x="203200" y="0"/>
                      </a:moveTo>
                      <a:lnTo>
                        <a:pt x="2602724" y="0"/>
                      </a:lnTo>
                      <a:lnTo>
                        <a:pt x="2399524" y="348275"/>
                      </a:lnTo>
                      <a:lnTo>
                        <a:pt x="0" y="348275"/>
                      </a:lnTo>
                      <a:lnTo>
                        <a:pt x="203200" y="0"/>
                      </a:lnTo>
                      <a:close/>
                    </a:path>
                  </a:pathLst>
                </a:custGeom>
                <a:solidFill>
                  <a:srgbClr val="EEB7B0"/>
                </a:solidFill>
              </p:spPr>
            </p:sp>
            <p:sp>
              <p:nvSpPr>
                <p:cNvPr id="11" name="TextBox 11"/>
                <p:cNvSpPr txBox="1"/>
                <p:nvPr/>
              </p:nvSpPr>
              <p:spPr>
                <a:xfrm>
                  <a:off x="101600" y="-38100"/>
                  <a:ext cx="609600" cy="64770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ts val="2659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12" name="Freeform 12"/>
            <p:cNvSpPr/>
            <p:nvPr/>
          </p:nvSpPr>
          <p:spPr>
            <a:xfrm flipH="1">
              <a:off x="3328942" y="2327727"/>
              <a:ext cx="1071204" cy="814730"/>
            </a:xfrm>
            <a:custGeom>
              <a:avLst/>
              <a:gdLst/>
              <a:ahLst/>
              <a:cxnLst/>
              <a:rect l="l" t="t" r="r" b="b"/>
              <a:pathLst>
                <a:path w="985710" h="646984">
                  <a:moveTo>
                    <a:pt x="0" y="0"/>
                  </a:moveTo>
                  <a:lnTo>
                    <a:pt x="985710" y="0"/>
                  </a:lnTo>
                  <a:lnTo>
                    <a:pt x="985710" y="646984"/>
                  </a:lnTo>
                  <a:lnTo>
                    <a:pt x="0" y="6469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5" name="Freeform 25"/>
            <p:cNvSpPr/>
            <p:nvPr/>
          </p:nvSpPr>
          <p:spPr>
            <a:xfrm>
              <a:off x="14273467" y="6711172"/>
              <a:ext cx="985710" cy="646984"/>
            </a:xfrm>
            <a:custGeom>
              <a:avLst/>
              <a:gdLst/>
              <a:ahLst/>
              <a:cxnLst/>
              <a:rect l="l" t="t" r="r" b="b"/>
              <a:pathLst>
                <a:path w="985710" h="646984">
                  <a:moveTo>
                    <a:pt x="0" y="0"/>
                  </a:moveTo>
                  <a:lnTo>
                    <a:pt x="985710" y="0"/>
                  </a:lnTo>
                  <a:lnTo>
                    <a:pt x="985710" y="646984"/>
                  </a:lnTo>
                  <a:lnTo>
                    <a:pt x="0" y="6469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9" name="Rectangle 28"/>
            <p:cNvSpPr/>
            <p:nvPr/>
          </p:nvSpPr>
          <p:spPr>
            <a:xfrm>
              <a:off x="6693132" y="4156527"/>
              <a:ext cx="5312673" cy="160973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7500" b="1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VẬN</a:t>
              </a:r>
              <a:r>
                <a:rPr kumimoji="0" lang="nl-NL" sz="7500" b="1" i="0" u="none" strike="noStrike" kern="1200" cap="none" spc="0" normalizeH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DỤNG</a:t>
              </a:r>
              <a:endParaRPr kumimoji="0" lang="en-US" sz="7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16306800" y="304123"/>
            <a:ext cx="1671687" cy="1628744"/>
            <a:chOff x="16640814" y="304123"/>
            <a:chExt cx="1451143" cy="1422565"/>
          </a:xfrm>
        </p:grpSpPr>
        <p:sp>
          <p:nvSpPr>
            <p:cNvPr id="33" name="Cross 32"/>
            <p:cNvSpPr/>
            <p:nvPr/>
          </p:nvSpPr>
          <p:spPr>
            <a:xfrm>
              <a:off x="17177557" y="304123"/>
              <a:ext cx="914400" cy="914400"/>
            </a:xfrm>
            <a:prstGeom prst="plus">
              <a:avLst>
                <a:gd name="adj" fmla="val 37500"/>
              </a:avLst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16640814" y="1421888"/>
              <a:ext cx="1073485" cy="30480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54111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med" p14:dur="700">
        <p15:prstTrans prst="pageCurlDouble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14096" y="-205136"/>
            <a:ext cx="2158913" cy="210633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66360" y="-227750"/>
            <a:ext cx="1914160" cy="102785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38826" y="8218356"/>
            <a:ext cx="1430172" cy="187814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6192840" y="455181"/>
            <a:ext cx="6021200" cy="10618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0045" algn="l"/>
                <a:tab pos="720090" algn="l"/>
              </a:tabLst>
              <a:defRPr/>
            </a:pPr>
            <a:r>
              <a:rPr kumimoji="0" lang="nl-NL" sz="4200" b="1" i="0" u="none" strike="noStrike" kern="120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Bài tập </a:t>
            </a:r>
            <a:r>
              <a:rPr kumimoji="0" lang="nl-NL" sz="4200" b="1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1.17 </a:t>
            </a:r>
            <a:r>
              <a:rPr kumimoji="0" lang="nl-NL" sz="4200" b="1" i="0" u="none" strike="noStrike" kern="120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kumimoji="0" lang="nl-NL" sz="4200" b="1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SGK-tr16)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Rectangle 17"/>
              <p:cNvSpPr/>
              <p:nvPr/>
            </p:nvSpPr>
            <p:spPr>
              <a:xfrm>
                <a:off x="685800" y="1562100"/>
                <a:ext cx="17797280" cy="28623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 fontAlgn="base">
                  <a:lnSpc>
                    <a:spcPct val="150000"/>
                  </a:lnSpc>
                </a:pPr>
                <a:r>
                  <a:rPr lang="en-US" sz="400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Cho hai đa thức </a:t>
                </a:r>
                <a14:m>
                  <m:oMath xmlns:m="http://schemas.openxmlformats.org/officeDocument/2006/math"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000" i="1" baseline="30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+3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𝑥𝑦𝑧</m:t>
                    </m:r>
                    <m:r>
                      <a:rPr lang="en-US" sz="4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+5</m:t>
                    </m:r>
                  </m:oMath>
                </a14:m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= 3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𝑥𝑦𝑧</m:t>
                    </m:r>
                    <m:r>
                      <a:rPr lang="en-US" sz="4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000" i="1" baseline="30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4.</m:t>
                    </m:r>
                  </m:oMath>
                </a14:m>
                <a:endParaRPr lang="en-US" sz="4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 fontAlgn="base">
                  <a:lnSpc>
                    <a:spcPct val="150000"/>
                  </a:lnSpc>
                </a:pPr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a) Tìm các đa thức </a:t>
                </a:r>
                <a14:m>
                  <m:oMath xmlns:m="http://schemas.openxmlformats.org/officeDocument/2006/math"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và </a:t>
                </a:r>
                <a14:m>
                  <m:oMath xmlns:m="http://schemas.openxmlformats.org/officeDocument/2006/math"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–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</m:oMath>
                </a14:m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algn="just" fontAlgn="base">
                  <a:lnSpc>
                    <a:spcPct val="150000"/>
                  </a:lnSpc>
                </a:pPr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b) Tính giá trị của các đa thức </a:t>
                </a:r>
                <a14:m>
                  <m:oMath xmlns:m="http://schemas.openxmlformats.org/officeDocument/2006/math"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+ 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</m:oMath>
                </a14:m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tại </a:t>
                </a:r>
                <a14:m>
                  <m:oMath xmlns:m="http://schemas.openxmlformats.org/officeDocument/2006/math"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=0,5; 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=−2 </m:t>
                    </m:r>
                  </m:oMath>
                </a14:m>
                <a:r>
                  <a:rPr lang="en-US" sz="400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smtClean="0">
                    <a:solidFill>
                      <a:srgbClr val="000000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𝑧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=1.</m:t>
                    </m:r>
                  </m:oMath>
                </a14:m>
                <a:endParaRPr lang="en-US" sz="4000" b="0" i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1562100"/>
                <a:ext cx="17797280" cy="2862322"/>
              </a:xfrm>
              <a:prstGeom prst="rect">
                <a:avLst/>
              </a:prstGeom>
              <a:blipFill>
                <a:blip r:embed="rId5"/>
                <a:stretch>
                  <a:fillRect l="-1233" b="-42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762000" y="6041878"/>
                <a:ext cx="19964400" cy="39022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fr-FR" sz="400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</a:t>
                </a:r>
                <a:r>
                  <a:rPr lang="fr-FR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𝐵</m:t>
                    </m:r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  <m:sSup>
                          <m:sSup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fr-FR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fr-FR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</m:t>
                        </m:r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+3</m:t>
                        </m:r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𝑥𝑦𝑧</m:t>
                        </m:r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−2</m:t>
                        </m:r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+5</m:t>
                        </m:r>
                      </m:e>
                    </m:d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+(3</m:t>
                    </m:r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𝑥𝑦𝑧</m:t>
                    </m:r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−2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−4)</m:t>
                    </m:r>
                  </m:oMath>
                </a14:m>
                <a:endParaRPr lang="en-US" sz="4000" i="1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                </m:t>
                    </m:r>
                    <m:r>
                      <a:rPr lang="fr-FR" sz="400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=6</m:t>
                    </m:r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𝑥𝑦𝑧</m:t>
                    </m:r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+1</m:t>
                    </m:r>
                  </m:oMath>
                </a14:m>
                <a:r>
                  <a:rPr lang="fr-FR" sz="4000" i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4000" i="1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sz="4000" b="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    </m:t>
                    </m:r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𝐵</m:t>
                    </m:r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  <m:sSup>
                          <m:sSup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fr-FR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fr-FR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</m:t>
                        </m:r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+3</m:t>
                        </m:r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𝑥𝑦𝑧</m:t>
                        </m:r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−2</m:t>
                        </m:r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+5</m:t>
                        </m:r>
                      </m:e>
                    </m:d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−(3</m:t>
                    </m:r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𝑥𝑦𝑧</m:t>
                    </m:r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−2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−4)</m:t>
                    </m:r>
                  </m:oMath>
                </a14:m>
                <a:r>
                  <a:rPr lang="fr-FR" sz="4000" i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4000" i="1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fr-FR" sz="4000" smtClean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                </a:t>
                </a:r>
                <a14:m>
                  <m:oMath xmlns:m="http://schemas.openxmlformats.org/officeDocument/2006/math"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=4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−3</m:t>
                    </m:r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+9</m:t>
                    </m:r>
                  </m:oMath>
                </a14:m>
                <a:r>
                  <a:rPr lang="fr-FR" sz="4000" i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4000" i="1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" y="6041878"/>
                <a:ext cx="19964400" cy="3902222"/>
              </a:xfrm>
              <a:prstGeom prst="rect">
                <a:avLst/>
              </a:prstGeom>
              <a:blipFill>
                <a:blip r:embed="rId6"/>
                <a:stretch>
                  <a:fillRect l="-10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Oval Callout 27"/>
          <p:cNvSpPr/>
          <p:nvPr/>
        </p:nvSpPr>
        <p:spPr>
          <a:xfrm>
            <a:off x="8308851" y="4762500"/>
            <a:ext cx="1789177" cy="989230"/>
          </a:xfrm>
          <a:prstGeom prst="wedgeEllipse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48397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/>
      <p:bldP spid="2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14096" y="-205136"/>
            <a:ext cx="2158913" cy="210633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66360" y="-227750"/>
            <a:ext cx="1914160" cy="102785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38826" y="8218356"/>
            <a:ext cx="1430172" cy="187814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6192840" y="455181"/>
            <a:ext cx="6021200" cy="10618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0045" algn="l"/>
                <a:tab pos="720090" algn="l"/>
              </a:tabLst>
              <a:defRPr/>
            </a:pPr>
            <a:r>
              <a:rPr kumimoji="0" lang="nl-NL" sz="4200" b="1" i="0" u="none" strike="noStrike" kern="120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Bài tập </a:t>
            </a:r>
            <a:r>
              <a:rPr kumimoji="0" lang="nl-NL" sz="4200" b="1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1.17 </a:t>
            </a:r>
            <a:r>
              <a:rPr kumimoji="0" lang="nl-NL" sz="4200" b="1" i="0" u="none" strike="noStrike" kern="120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kumimoji="0" lang="nl-NL" sz="4200" b="1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SGK-tr16)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Rectangle 17"/>
              <p:cNvSpPr/>
              <p:nvPr/>
            </p:nvSpPr>
            <p:spPr>
              <a:xfrm>
                <a:off x="685800" y="1562100"/>
                <a:ext cx="17797280" cy="28623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base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Cho hai đa thức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𝐴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=2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𝑥</m:t>
                    </m:r>
                    <m:r>
                      <a:rPr kumimoji="0" lang="en-US" sz="4000" b="0" i="1" u="none" strike="noStrike" kern="1200" cap="none" spc="0" normalizeH="0" baseline="3000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2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𝑦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+3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𝑥𝑦𝑧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−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2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𝑥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+5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𝐵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 = 3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𝑥𝑦𝑧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−2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𝑥</m:t>
                    </m:r>
                    <m:r>
                      <a:rPr kumimoji="0" lang="en-US" sz="4000" b="0" i="1" u="none" strike="noStrike" kern="1200" cap="none" spc="0" normalizeH="0" baseline="3000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2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𝑦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+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𝑥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−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4.</m:t>
                    </m:r>
                  </m:oMath>
                </a14:m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base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a) Tìm các đa thức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𝐴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+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𝐵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và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𝐴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 –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𝐵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;</a:t>
                </a:r>
              </a:p>
              <a:p>
                <a:pPr marL="0" marR="0" lvl="0" indent="0" algn="just" defTabSz="914400" rtl="0" eaLnBrk="1" fontAlgn="base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b) Tính giá trị của các đa thức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𝐴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 + 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𝐵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tại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𝑥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=0,5; 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𝑦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=−2 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và</a:t>
                </a:r>
                <a:r>
                  <a:rPr kumimoji="0" lang="en-US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𝑧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=1.</m:t>
                    </m:r>
                  </m:oMath>
                </a14:m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1562100"/>
                <a:ext cx="17797280" cy="2862322"/>
              </a:xfrm>
              <a:prstGeom prst="rect">
                <a:avLst/>
              </a:prstGeom>
              <a:blipFill>
                <a:blip r:embed="rId5"/>
                <a:stretch>
                  <a:fillRect l="-1233" b="-42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Oval Callout 21"/>
          <p:cNvSpPr/>
          <p:nvPr/>
        </p:nvSpPr>
        <p:spPr>
          <a:xfrm>
            <a:off x="8308851" y="4762500"/>
            <a:ext cx="1789177" cy="989230"/>
          </a:xfrm>
          <a:prstGeom prst="wedgeEllipse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701842" y="5981700"/>
                <a:ext cx="14766758" cy="39024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  <a:spcBef>
                    <a:spcPts val="600"/>
                  </a:spcBef>
                  <a:defRPr/>
                </a:pPr>
                <a:r>
                  <a:rPr lang="fr-FR" sz="40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</a:t>
                </a:r>
                <a:r>
                  <a:rPr lang="fr-FR" sz="40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 </a:t>
                </a:r>
                <a:r>
                  <a:rPr lang="fr-FR" sz="40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Thay </a:t>
                </a:r>
                <a14:m>
                  <m:oMath xmlns:m="http://schemas.openxmlformats.org/officeDocument/2006/math">
                    <m:r>
                      <a:rPr lang="fr-FR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fr-FR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=0,5;</m:t>
                    </m:r>
                    <m:r>
                      <a:rPr lang="fr-FR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fr-FR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=−2;</m:t>
                    </m:r>
                    <m:r>
                      <a:rPr lang="fr-FR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𝑧</m:t>
                    </m:r>
                    <m:r>
                      <a:rPr lang="fr-FR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</m:t>
                    </m:r>
                  </m:oMath>
                </a14:m>
                <a:r>
                  <a:rPr lang="fr-FR" sz="4000" i="1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vào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</m:t>
                    </m:r>
                  </m:oMath>
                </a14:m>
                <a:r>
                  <a:rPr lang="fr-FR" sz="40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ta có :</a:t>
                </a:r>
                <a:endParaRPr lang="en-US" sz="40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ctr">
                  <a:lnSpc>
                    <a:spcPct val="150000"/>
                  </a:lnSpc>
                  <a:spcBef>
                    <a:spcPts val="600"/>
                  </a:spcBef>
                  <a:defRPr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2.0,5</m:t>
                        </m:r>
                      </m:e>
                      <m:sup>
                        <m: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</m:t>
                    </m:r>
                    <m:d>
                      <m:d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d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+3.0,5.</m:t>
                    </m:r>
                    <m:d>
                      <m:d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d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.1</m:t>
                    </m:r>
                    <m:r>
                      <a:rPr lang="fr-FR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2.0,5+5=0</m:t>
                    </m:r>
                  </m:oMath>
                </a14:m>
                <a:r>
                  <a:rPr lang="fr-FR" sz="40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40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spcBef>
                    <a:spcPts val="600"/>
                  </a:spcBef>
                  <a:defRPr/>
                </a:pPr>
                <a:r>
                  <a:rPr lang="fr-FR" sz="400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 Thay </a:t>
                </a:r>
                <a14:m>
                  <m:oMath xmlns:m="http://schemas.openxmlformats.org/officeDocument/2006/math">
                    <m:r>
                      <a:rPr lang="fr-FR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fr-FR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=0,5;</m:t>
                    </m:r>
                    <m:r>
                      <a:rPr lang="fr-FR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fr-FR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=−2;</m:t>
                    </m:r>
                    <m:r>
                      <a:rPr lang="fr-FR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𝑧</m:t>
                    </m:r>
                    <m:r>
                      <a:rPr lang="fr-FR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</m:t>
                    </m:r>
                  </m:oMath>
                </a14:m>
                <a:r>
                  <a:rPr lang="fr-FR" sz="4000" i="1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vào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B</m:t>
                    </m:r>
                  </m:oMath>
                </a14:m>
                <a:r>
                  <a:rPr lang="fr-FR" sz="40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ta </a:t>
                </a:r>
                <a:r>
                  <a:rPr lang="fr-FR" sz="400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có:</a:t>
                </a:r>
                <a:endParaRPr lang="en-US" sz="40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ctr">
                  <a:lnSpc>
                    <a:spcPct val="150000"/>
                  </a:lnSpc>
                  <a:spcBef>
                    <a:spcPts val="600"/>
                  </a:spcBef>
                  <a:defRPr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=6.0,5.</m:t>
                    </m:r>
                    <m:d>
                      <m:d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d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.1</m:t>
                    </m:r>
                    <m:r>
                      <a:rPr lang="fr-FR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0,5+1=</m:t>
                    </m:r>
                    <m:r>
                      <a:rPr lang="fr-FR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5,5</m:t>
                    </m:r>
                  </m:oMath>
                </a14:m>
                <a:r>
                  <a:rPr lang="fr-FR" sz="40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40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842" y="5981700"/>
                <a:ext cx="14766758" cy="3902415"/>
              </a:xfrm>
              <a:prstGeom prst="rect">
                <a:avLst/>
              </a:prstGeom>
              <a:blipFill>
                <a:blip r:embed="rId6"/>
                <a:stretch>
                  <a:fillRect l="-14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960455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540691"/>
            <a:ext cx="16230600" cy="6498409"/>
            <a:chOff x="0" y="0"/>
            <a:chExt cx="4274726" cy="171151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1711515"/>
            </a:xfrm>
            <a:custGeom>
              <a:avLst/>
              <a:gdLst/>
              <a:ahLst/>
              <a:cxnLst/>
              <a:rect l="l" t="t" r="r" b="b"/>
              <a:pathLst>
                <a:path w="4274726" h="1711515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1687188"/>
                  </a:lnTo>
                  <a:cubicBezTo>
                    <a:pt x="4274726" y="1700624"/>
                    <a:pt x="4263834" y="1711515"/>
                    <a:pt x="4250399" y="1711515"/>
                  </a:cubicBezTo>
                  <a:lnTo>
                    <a:pt x="24327" y="1711515"/>
                  </a:lnTo>
                  <a:cubicBezTo>
                    <a:pt x="10891" y="1711515"/>
                    <a:pt x="0" y="1700624"/>
                    <a:pt x="0" y="1687188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DCC3AC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92200" y="-2515499"/>
            <a:ext cx="6011177" cy="411515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747" y="723900"/>
            <a:ext cx="2481287" cy="2414225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603651" y="1638300"/>
            <a:ext cx="10798149" cy="17108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vi-VN" sz="8000" b="1" kern="0">
                <a:cs typeface="Arial" panose="020B0604020202020204" pitchFamily="34" charset="0"/>
              </a:rPr>
              <a:t>CHƯƠNG I. ĐA THỨC</a:t>
            </a:r>
            <a:endParaRPr lang="en-US" sz="80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362200" y="3467100"/>
            <a:ext cx="13487400" cy="3340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vi-VN" sz="7500" b="1" kern="0">
                <a:solidFill>
                  <a:srgbClr val="FFFF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BÀI 3. PHÉP CỘNG PHÉP TRỪ ĐA THỨC </a:t>
            </a:r>
            <a:endParaRPr kumimoji="0" lang="en-US" sz="7500" b="1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5159" y="7429500"/>
            <a:ext cx="3977675" cy="237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8782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comb/>
      </p:transition>
    </mc:Choice>
    <mc:Fallback>
      <p:transition spd="med">
        <p:comb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3086100"/>
            <a:ext cx="16230600" cy="5867400"/>
            <a:chOff x="0" y="0"/>
            <a:chExt cx="4274726" cy="171151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1711515"/>
            </a:xfrm>
            <a:custGeom>
              <a:avLst/>
              <a:gdLst/>
              <a:ahLst/>
              <a:cxnLst/>
              <a:rect l="l" t="t" r="r" b="b"/>
              <a:pathLst>
                <a:path w="4274726" h="1711515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1687188"/>
                  </a:lnTo>
                  <a:cubicBezTo>
                    <a:pt x="4274726" y="1700624"/>
                    <a:pt x="4263834" y="1711515"/>
                    <a:pt x="4250399" y="1711515"/>
                  </a:cubicBezTo>
                  <a:lnTo>
                    <a:pt x="24327" y="1711515"/>
                  </a:lnTo>
                  <a:cubicBezTo>
                    <a:pt x="10891" y="1711515"/>
                    <a:pt x="0" y="1700624"/>
                    <a:pt x="0" y="1687188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DCC3AC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3067879">
            <a:off x="14903270" y="7569324"/>
            <a:ext cx="2484075" cy="3134480"/>
          </a:xfrm>
          <a:custGeom>
            <a:avLst/>
            <a:gdLst/>
            <a:ahLst/>
            <a:cxnLst/>
            <a:rect l="l" t="t" r="r" b="b"/>
            <a:pathLst>
              <a:path w="2484075" h="3134480">
                <a:moveTo>
                  <a:pt x="0" y="0"/>
                </a:moveTo>
                <a:lnTo>
                  <a:pt x="2484075" y="0"/>
                </a:lnTo>
                <a:lnTo>
                  <a:pt x="2484075" y="3134480"/>
                </a:lnTo>
                <a:lnTo>
                  <a:pt x="0" y="31344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4063775">
            <a:off x="791051" y="2101989"/>
            <a:ext cx="1806132" cy="1934278"/>
          </a:xfrm>
          <a:custGeom>
            <a:avLst/>
            <a:gdLst/>
            <a:ahLst/>
            <a:cxnLst/>
            <a:rect l="l" t="t" r="r" b="b"/>
            <a:pathLst>
              <a:path w="1806132" h="1934278">
                <a:moveTo>
                  <a:pt x="0" y="0"/>
                </a:moveTo>
                <a:lnTo>
                  <a:pt x="1806132" y="0"/>
                </a:lnTo>
                <a:lnTo>
                  <a:pt x="1806132" y="1934278"/>
                </a:lnTo>
                <a:lnTo>
                  <a:pt x="0" y="19342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253239" y="-1001116"/>
            <a:ext cx="6012122" cy="2029816"/>
          </a:xfrm>
          <a:custGeom>
            <a:avLst/>
            <a:gdLst/>
            <a:ahLst/>
            <a:cxnLst/>
            <a:rect l="l" t="t" r="r" b="b"/>
            <a:pathLst>
              <a:path w="6012122" h="2029816">
                <a:moveTo>
                  <a:pt x="0" y="0"/>
                </a:moveTo>
                <a:lnTo>
                  <a:pt x="6012122" y="0"/>
                </a:lnTo>
                <a:lnTo>
                  <a:pt x="6012122" y="2029816"/>
                </a:lnTo>
                <a:lnTo>
                  <a:pt x="0" y="20298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3" name="Group 12"/>
          <p:cNvGrpSpPr/>
          <p:nvPr/>
        </p:nvGrpSpPr>
        <p:grpSpPr>
          <a:xfrm>
            <a:off x="4104249" y="669858"/>
            <a:ext cx="10003302" cy="1741335"/>
            <a:chOff x="4142348" y="201765"/>
            <a:chExt cx="10003302" cy="1741335"/>
          </a:xfrm>
        </p:grpSpPr>
        <p:sp>
          <p:nvSpPr>
            <p:cNvPr id="11" name="Freeform 3"/>
            <p:cNvSpPr/>
            <p:nvPr/>
          </p:nvSpPr>
          <p:spPr>
            <a:xfrm>
              <a:off x="4928470" y="342900"/>
              <a:ext cx="8431059" cy="1600200"/>
            </a:xfrm>
            <a:custGeom>
              <a:avLst/>
              <a:gdLst/>
              <a:ahLst/>
              <a:cxnLst/>
              <a:rect l="l" t="t" r="r" b="b"/>
              <a:pathLst>
                <a:path w="8431059" h="950410">
                  <a:moveTo>
                    <a:pt x="0" y="0"/>
                  </a:moveTo>
                  <a:lnTo>
                    <a:pt x="8431060" y="0"/>
                  </a:lnTo>
                  <a:lnTo>
                    <a:pt x="8431060" y="950410"/>
                  </a:lnTo>
                  <a:lnTo>
                    <a:pt x="0" y="9504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TextBox 9"/>
            <p:cNvSpPr txBox="1"/>
            <p:nvPr/>
          </p:nvSpPr>
          <p:spPr>
            <a:xfrm>
              <a:off x="4142348" y="201765"/>
              <a:ext cx="10003302" cy="14159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288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kumimoji="0" lang="en-US" sz="6000" b="1" i="0" u="none" strike="noStrike" kern="1200" cap="none" spc="0" normalizeH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TẬP THÊM</a:t>
              </a:r>
              <a:endParaRPr kumimoji="0" lang="en-US" sz="6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/>
              <p:cNvSpPr/>
              <p:nvPr/>
            </p:nvSpPr>
            <p:spPr>
              <a:xfrm>
                <a:off x="1981200" y="4101048"/>
                <a:ext cx="14249400" cy="37856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0"/>
                  </a:spcAft>
                </a:pPr>
                <a:r>
                  <a:rPr lang="fr-FR" sz="4000" b="1" smtClean="0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Bài 1. </a:t>
                </a:r>
                <a:r>
                  <a:rPr lang="fr-FR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Cho hai đa thức sau, tìm hệ số a, b, c để cho hai đa thức bằng nhau?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+10.</m:t>
                      </m:r>
                      <m:d>
                        <m:d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4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−76</m:t>
                      </m:r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36</m:t>
                          </m:r>
                          <m:sSup>
                            <m:sSupPr>
                              <m:ctrlPr>
                                <a:rPr lang="en-US" sz="4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4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+2</m:t>
                          </m:r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+2019</m:t>
                      </m:r>
                    </m:oMath>
                  </m:oMathPara>
                </a14:m>
                <a:endParaRPr lang="en-US" sz="4000" i="1" smtClean="0"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=15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d>
                        <m:d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3−</m:t>
                          </m:r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+8</m:t>
                      </m:r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−9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𝑐</m:t>
                      </m:r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+2018</m:t>
                      </m:r>
                    </m:oMath>
                  </m:oMathPara>
                </a14:m>
                <a:endParaRPr lang="en-US" sz="4000" i="1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1200" y="4101048"/>
                <a:ext cx="14249400" cy="3785652"/>
              </a:xfrm>
              <a:prstGeom prst="rect">
                <a:avLst/>
              </a:prstGeom>
              <a:blipFill>
                <a:blip r:embed="rId8"/>
                <a:stretch>
                  <a:fillRect l="-1497" r="-14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randomBar dir="vert"/>
      </p:transition>
    </mc:Choice>
    <mc:Fallback>
      <p:transition spd="med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 rot="3067879">
            <a:off x="16115383" y="8878510"/>
            <a:ext cx="1431901" cy="1759208"/>
          </a:xfrm>
          <a:custGeom>
            <a:avLst/>
            <a:gdLst/>
            <a:ahLst/>
            <a:cxnLst/>
            <a:rect l="l" t="t" r="r" b="b"/>
            <a:pathLst>
              <a:path w="2484075" h="3134480">
                <a:moveTo>
                  <a:pt x="0" y="0"/>
                </a:moveTo>
                <a:lnTo>
                  <a:pt x="2484075" y="0"/>
                </a:lnTo>
                <a:lnTo>
                  <a:pt x="2484075" y="3134480"/>
                </a:lnTo>
                <a:lnTo>
                  <a:pt x="0" y="31344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4063775">
            <a:off x="322140" y="61560"/>
            <a:ext cx="1806132" cy="1934278"/>
          </a:xfrm>
          <a:custGeom>
            <a:avLst/>
            <a:gdLst/>
            <a:ahLst/>
            <a:cxnLst/>
            <a:rect l="l" t="t" r="r" b="b"/>
            <a:pathLst>
              <a:path w="1806132" h="1934278">
                <a:moveTo>
                  <a:pt x="0" y="0"/>
                </a:moveTo>
                <a:lnTo>
                  <a:pt x="1806132" y="0"/>
                </a:lnTo>
                <a:lnTo>
                  <a:pt x="1806132" y="1934278"/>
                </a:lnTo>
                <a:lnTo>
                  <a:pt x="0" y="19342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253239" y="-1001116"/>
            <a:ext cx="6012122" cy="2029816"/>
          </a:xfrm>
          <a:custGeom>
            <a:avLst/>
            <a:gdLst/>
            <a:ahLst/>
            <a:cxnLst/>
            <a:rect l="l" t="t" r="r" b="b"/>
            <a:pathLst>
              <a:path w="6012122" h="2029816">
                <a:moveTo>
                  <a:pt x="0" y="0"/>
                </a:moveTo>
                <a:lnTo>
                  <a:pt x="6012122" y="0"/>
                </a:lnTo>
                <a:lnTo>
                  <a:pt x="6012122" y="2029816"/>
                </a:lnTo>
                <a:lnTo>
                  <a:pt x="0" y="20298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/>
              <p:cNvSpPr/>
              <p:nvPr/>
            </p:nvSpPr>
            <p:spPr>
              <a:xfrm>
                <a:off x="1676399" y="2247900"/>
                <a:ext cx="14935200" cy="45947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Ta </a:t>
                </a: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có: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𝑎𝑥</m:t>
                        </m:r>
                      </m:e>
                      <m:sup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+10</m:t>
                    </m:r>
                    <m:d>
                      <m:d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−76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d>
                      <m:d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36</m:t>
                        </m:r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+2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+2019</m:t>
                    </m:r>
                  </m:oMath>
                </a14:m>
                <a:endParaRPr kumimoji="0" lang="en-US" sz="4000" b="0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         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𝑎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+10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−36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+10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7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6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−2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+2019</m:t>
                    </m:r>
                  </m:oMath>
                </a14:m>
                <a:endParaRPr kumimoji="0" lang="en-US" sz="4000" b="0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              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−26</m:t>
                        </m:r>
                      </m:e>
                    </m:d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−68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+2019 </m:t>
                    </m:r>
                  </m:oMath>
                </a14:m>
                <a:endParaRPr kumimoji="0" lang="en-US" sz="4000" b="0" i="1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Calibri" panose="020F0502020204030204" pitchFamily="34" charset="0"/>
                    <a:cs typeface="Times New Roman" panose="02020603050405020304" pitchFamily="18" charset="0"/>
                  </a:rPr>
                  <a:t>            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𝑔</m:t>
                    </m:r>
                    <m:d>
                      <m:d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=15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3−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</m:d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+8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−9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+2018</m:t>
                    </m:r>
                  </m:oMath>
                </a14:m>
                <a:endParaRPr kumimoji="0" lang="en-US" sz="4000" b="0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1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    </a:t>
                </a:r>
                <a:r>
                  <a:rPr kumimoji="0" lang="en-US" sz="4000" b="0" i="1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       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=6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11−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</m:d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+2018</m:t>
                    </m:r>
                  </m:oMath>
                </a14:m>
                <a:endParaRPr kumimoji="0" lang="en-US" sz="4000" b="0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6399" y="2247900"/>
                <a:ext cx="14935200" cy="4594719"/>
              </a:xfrm>
              <a:prstGeom prst="rect">
                <a:avLst/>
              </a:prstGeom>
              <a:blipFill>
                <a:blip r:embed="rId6"/>
                <a:stretch>
                  <a:fillRect l="-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Oval Callout 14"/>
          <p:cNvSpPr/>
          <p:nvPr/>
        </p:nvSpPr>
        <p:spPr>
          <a:xfrm>
            <a:off x="8249411" y="876300"/>
            <a:ext cx="1789177" cy="989230"/>
          </a:xfrm>
          <a:prstGeom prst="wedgeEllipse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1981200" y="6294309"/>
                <a:ext cx="16459200" cy="30401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  <a:defRPr/>
                </a:pPr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Để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𝑔</m:t>
                    </m:r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4000" i="1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ta phải có: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−26=6           </m:t>
                            </m:r>
                          </m:e>
                          <m:e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11−</m:t>
                            </m:r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𝑏</m:t>
                            </m:r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=−68      </m:t>
                            </m:r>
                          </m:e>
                          <m:e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2019=</m:t>
                            </m:r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+2018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sz="4000" i="1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↔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=32</m:t>
                            </m:r>
                          </m:e>
                          <m:e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𝑏</m:t>
                            </m:r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=79</m:t>
                            </m:r>
                          </m:e>
                          <m:e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=1   </m:t>
                            </m:r>
                          </m:e>
                        </m:eqArr>
                      </m:e>
                    </m:d>
                  </m:oMath>
                </a14:m>
                <a:endParaRPr lang="en-US" sz="4000" i="1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1200" y="6294309"/>
                <a:ext cx="16459200" cy="3040191"/>
              </a:xfrm>
              <a:prstGeom prst="rect">
                <a:avLst/>
              </a:prstGeom>
              <a:blipFill>
                <a:blip r:embed="rId7"/>
                <a:stretch>
                  <a:fillRect l="-12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2419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/>
              <p:cNvSpPr/>
              <p:nvPr/>
            </p:nvSpPr>
            <p:spPr>
              <a:xfrm>
                <a:off x="304800" y="583674"/>
                <a:ext cx="17699524" cy="18928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kumimoji="0" lang="fr-FR" sz="39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Bài 2. </a:t>
                </a:r>
                <a:r>
                  <a:rPr lang="en-US" sz="39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Cho đa thức </a:t>
                </a:r>
                <a14:m>
                  <m:oMath xmlns:m="http://schemas.openxmlformats.org/officeDocument/2006/math">
                    <m:r>
                      <a:rPr lang="en-US" sz="39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𝑃</m:t>
                    </m:r>
                    <m:d>
                      <m:dPr>
                        <m:ctrlPr>
                          <a:rPr lang="en-US" sz="39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9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  <m:r>
                      <a:rPr lang="en-US" sz="39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9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sz="3900" b="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  <m:r>
                          <m:rPr>
                            <m:nor/>
                          </m:rPr>
                          <a:rPr lang="en-US" sz="3900" i="1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x</m:t>
                        </m:r>
                      </m:e>
                      <m:sup>
                        <m:r>
                          <a:rPr lang="en-US" sz="39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39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39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𝑏𝑥</m:t>
                    </m:r>
                    <m:r>
                      <a:rPr lang="en-US" sz="39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39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US" sz="39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d>
                      <m:dPr>
                        <m:ctrlPr>
                          <a:rPr lang="en-US" sz="39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9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en-US" sz="39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∈</m:t>
                        </m:r>
                        <m:sSup>
                          <m:sSupPr>
                            <m:ctrlPr>
                              <a:rPr lang="en-US" sz="39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9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e>
                          <m:sup>
                            <m:r>
                              <a:rPr lang="en-US" sz="39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∗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39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thỏa mãn </a:t>
                </a:r>
                <a14:m>
                  <m:oMath xmlns:m="http://schemas.openxmlformats.org/officeDocument/2006/math">
                    <m:r>
                      <a:rPr lang="en-US" sz="39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𝑃</m:t>
                    </m:r>
                    <m:d>
                      <m:dPr>
                        <m:ctrlPr>
                          <a:rPr lang="en-US" sz="39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9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9</m:t>
                        </m:r>
                      </m:e>
                    </m:d>
                    <m:r>
                      <a:rPr lang="en-US" sz="39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39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𝑃</m:t>
                    </m:r>
                    <m:d>
                      <m:dPr>
                        <m:ctrlPr>
                          <a:rPr lang="en-US" sz="39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9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6</m:t>
                        </m:r>
                      </m:e>
                    </m:d>
                    <m:r>
                      <a:rPr lang="en-US" sz="39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=2019</m:t>
                    </m:r>
                  </m:oMath>
                </a14:m>
                <a:r>
                  <a:rPr lang="en-US" sz="3900" i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9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Chứng minh </a:t>
                </a:r>
                <a14:m>
                  <m:oMath xmlns:m="http://schemas.openxmlformats.org/officeDocument/2006/math">
                    <m:r>
                      <a:rPr lang="en-US" sz="39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𝑃</m:t>
                    </m:r>
                    <m:d>
                      <m:dPr>
                        <m:ctrlPr>
                          <a:rPr lang="en-US" sz="39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9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10</m:t>
                        </m:r>
                      </m:e>
                    </m:d>
                    <m:r>
                      <a:rPr lang="en-US" sz="39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39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𝑃</m:t>
                    </m:r>
                    <m:d>
                      <m:dPr>
                        <m:ctrlPr>
                          <a:rPr lang="en-US" sz="39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9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7</m:t>
                        </m:r>
                      </m:e>
                    </m:d>
                  </m:oMath>
                </a14:m>
                <a:r>
                  <a:rPr lang="en-US" sz="39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là một số lẻ?</a:t>
                </a:r>
                <a:endParaRPr lang="en-US" sz="39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583674"/>
                <a:ext cx="17699524" cy="1892826"/>
              </a:xfrm>
              <a:prstGeom prst="rect">
                <a:avLst/>
              </a:prstGeom>
              <a:blipFill>
                <a:blip r:embed="rId2"/>
                <a:stretch>
                  <a:fillRect l="-1171" r="-1171" b="-64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609600" y="4305300"/>
                <a:ext cx="17145000" cy="56904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900" smtClean="0"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P</m:t>
                    </m:r>
                    <m:d>
                      <m:dPr>
                        <m:ctrlPr>
                          <a:rPr lang="en-US" sz="39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9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9</m:t>
                        </m:r>
                      </m:e>
                    </m:d>
                    <m:r>
                      <a:rPr lang="en-US" sz="39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39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P</m:t>
                    </m:r>
                    <m:d>
                      <m:dPr>
                        <m:ctrlPr>
                          <a:rPr lang="en-US" sz="39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9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6</m:t>
                        </m:r>
                      </m:e>
                    </m:d>
                    <m:r>
                      <a:rPr lang="en-US" sz="39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=2019⇔</m:t>
                    </m:r>
                    <m:d>
                      <m:dPr>
                        <m:ctrlPr>
                          <a:rPr lang="en-US" sz="39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9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8</m:t>
                        </m:r>
                        <m:r>
                          <m:rPr>
                            <m:sty m:val="p"/>
                          </m:rPr>
                          <a:rPr lang="en-US" sz="39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ba</m:t>
                        </m:r>
                        <m:r>
                          <a:rPr lang="en-US" sz="39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+9</m:t>
                        </m:r>
                        <m:r>
                          <m:rPr>
                            <m:sty m:val="p"/>
                          </m:rPr>
                          <a:rPr lang="en-US" sz="39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b</m:t>
                        </m:r>
                        <m:r>
                          <a:rPr lang="en-US" sz="39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39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c</m:t>
                        </m:r>
                      </m:e>
                    </m:d>
                    <m:r>
                      <a:rPr lang="en-US" sz="39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d>
                      <m:dPr>
                        <m:ctrlPr>
                          <a:rPr lang="en-US" sz="39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9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36</m:t>
                        </m:r>
                        <m:r>
                          <m:rPr>
                            <m:sty m:val="p"/>
                          </m:rPr>
                          <a:rPr lang="en-US" sz="39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  <m:r>
                          <a:rPr lang="en-US" sz="39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+6</m:t>
                        </m:r>
                        <m:r>
                          <m:rPr>
                            <m:sty m:val="p"/>
                          </m:rPr>
                          <a:rPr lang="en-US" sz="39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b</m:t>
                        </m:r>
                        <m:r>
                          <a:rPr lang="en-US" sz="39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39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c</m:t>
                        </m:r>
                      </m:e>
                    </m:d>
                    <m:r>
                      <a:rPr lang="en-US" sz="39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=2019</m:t>
                    </m:r>
                  </m:oMath>
                </a14:m>
                <a:r>
                  <a:rPr lang="en-US" sz="390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sz="3900" b="0" i="0" smtClean="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                                        </m:t>
                    </m:r>
                    <m:r>
                      <a:rPr lang="en-US" sz="39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⇔45</m:t>
                    </m:r>
                    <m:r>
                      <m:rPr>
                        <m:sty m:val="p"/>
                      </m:rPr>
                      <a:rPr lang="en-US" sz="39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39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+3</m:t>
                    </m:r>
                    <m:r>
                      <m:rPr>
                        <m:sty m:val="p"/>
                      </m:rPr>
                      <a:rPr lang="en-US" sz="39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sz="39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=2019 </m:t>
                    </m:r>
                    <m:d>
                      <m:dPr>
                        <m:ctrlPr>
                          <a:rPr lang="en-US" sz="39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9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e>
                    </m:d>
                  </m:oMath>
                </a14:m>
                <a:r>
                  <a:rPr lang="en-US" sz="390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	</a:t>
                </a: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en-US" sz="390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Lại có: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9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P</m:t>
                    </m:r>
                    <m:d>
                      <m:dPr>
                        <m:ctrlPr>
                          <a:rPr lang="en-US" sz="39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9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10</m:t>
                        </m:r>
                      </m:e>
                    </m:d>
                    <m:r>
                      <a:rPr lang="en-US" sz="39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39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P</m:t>
                    </m:r>
                    <m:d>
                      <m:dPr>
                        <m:ctrlPr>
                          <a:rPr lang="en-US" sz="39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9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7</m:t>
                        </m:r>
                      </m:e>
                    </m:d>
                    <m:r>
                      <a:rPr lang="en-US" sz="39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39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9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100</m:t>
                        </m:r>
                        <m:r>
                          <m:rPr>
                            <m:sty m:val="p"/>
                          </m:rPr>
                          <a:rPr lang="en-US" sz="39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  <m:r>
                          <a:rPr lang="en-US" sz="39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+10</m:t>
                        </m:r>
                        <m:r>
                          <m:rPr>
                            <m:sty m:val="p"/>
                          </m:rPr>
                          <a:rPr lang="en-US" sz="39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b</m:t>
                        </m:r>
                        <m:r>
                          <a:rPr lang="en-US" sz="39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39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c</m:t>
                        </m:r>
                      </m:e>
                    </m:d>
                    <m:r>
                      <a:rPr lang="en-US" sz="39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d>
                      <m:dPr>
                        <m:ctrlPr>
                          <a:rPr lang="en-US" sz="39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9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29</m:t>
                        </m:r>
                        <m:r>
                          <m:rPr>
                            <m:sty m:val="p"/>
                          </m:rPr>
                          <a:rPr lang="en-US" sz="39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  <m:r>
                          <a:rPr lang="en-US" sz="39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+7</m:t>
                        </m:r>
                        <m:r>
                          <m:rPr>
                            <m:sty m:val="p"/>
                          </m:rPr>
                          <a:rPr lang="en-US" sz="39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b</m:t>
                        </m:r>
                        <m:r>
                          <a:rPr lang="en-US" sz="39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39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c</m:t>
                        </m:r>
                      </m:e>
                    </m:d>
                    <m:r>
                      <a:rPr lang="en-US" sz="39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=51</m:t>
                    </m:r>
                    <m:r>
                      <m:rPr>
                        <m:sty m:val="p"/>
                      </m:rPr>
                      <a:rPr lang="en-US" sz="39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39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+3</m:t>
                    </m:r>
                    <m:r>
                      <m:rPr>
                        <m:sty m:val="p"/>
                      </m:rPr>
                      <a:rPr lang="en-US" sz="39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b</m:t>
                    </m:r>
                  </m:oMath>
                </a14:m>
                <a:endParaRPr lang="en-US" sz="3900" smtClean="0">
                  <a:effectLst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en-US" sz="3900" smtClean="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Đặt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9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P</m:t>
                    </m:r>
                    <m:d>
                      <m:dPr>
                        <m:ctrlPr>
                          <a:rPr lang="en-US" sz="39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9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10</m:t>
                        </m:r>
                      </m:e>
                    </m:d>
                    <m:r>
                      <a:rPr lang="en-US" sz="39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39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P</m:t>
                    </m:r>
                    <m:d>
                      <m:dPr>
                        <m:ctrlPr>
                          <a:rPr lang="en-US" sz="39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9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7</m:t>
                        </m:r>
                      </m:e>
                    </m:d>
                    <m:r>
                      <a:rPr lang="en-US" sz="39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9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t</m:t>
                    </m:r>
                    <m:r>
                      <a:rPr lang="en-US" sz="39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⇒51</m:t>
                    </m:r>
                    <m:r>
                      <m:rPr>
                        <m:sty m:val="p"/>
                      </m:rPr>
                      <a:rPr lang="en-US" sz="39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39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+3</m:t>
                    </m:r>
                    <m:r>
                      <m:rPr>
                        <m:sty m:val="p"/>
                      </m:rPr>
                      <a:rPr lang="en-US" sz="39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sz="39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9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t</m:t>
                    </m:r>
                    <m:d>
                      <m:dPr>
                        <m:ctrlPr>
                          <a:rPr lang="en-US" sz="39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9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d>
                  </m:oMath>
                </a14:m>
                <a:endParaRPr lang="en-US" sz="3900" smtClean="0">
                  <a:effectLst/>
                  <a:latin typeface="Arial" panose="020B0604020202020204" pitchFamily="34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en-US" sz="3900" smtClean="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Trừ </a:t>
                </a:r>
                <a:r>
                  <a:rPr lang="en-US" sz="390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vế theo vế (2) cho (1) ta có: </a:t>
                </a:r>
                <a14:m>
                  <m:oMath xmlns:m="http://schemas.openxmlformats.org/officeDocument/2006/math">
                    <m:r>
                      <a:rPr lang="en-US" sz="39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6</m:t>
                    </m:r>
                    <m:r>
                      <m:rPr>
                        <m:sty m:val="p"/>
                      </m:rPr>
                      <a:rPr lang="en-US" sz="39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39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9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t</m:t>
                    </m:r>
                    <m:r>
                      <a:rPr lang="en-US" sz="39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39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2019</m:t>
                    </m:r>
                  </m:oMath>
                </a14:m>
                <a:r>
                  <a:rPr lang="en-US" sz="390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, mà 6a chẵn, 2019 lẻ nên t lẻ, ta có điều phải chứng minh.</a:t>
                </a: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4305300"/>
                <a:ext cx="17145000" cy="5690404"/>
              </a:xfrm>
              <a:prstGeom prst="rect">
                <a:avLst/>
              </a:prstGeom>
              <a:blipFill>
                <a:blip r:embed="rId3"/>
                <a:stretch>
                  <a:fillRect l="-1209" r="-1209" b="-34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Oval Callout 14"/>
          <p:cNvSpPr/>
          <p:nvPr/>
        </p:nvSpPr>
        <p:spPr>
          <a:xfrm>
            <a:off x="8288167" y="2857500"/>
            <a:ext cx="1732789" cy="990600"/>
          </a:xfrm>
          <a:prstGeom prst="wedgeEllipse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3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012633">
            <a:off x="17176717" y="9621146"/>
            <a:ext cx="1655214" cy="88880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15831" y="2835729"/>
            <a:ext cx="1394749" cy="236546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18373" y="3058259"/>
            <a:ext cx="862659" cy="960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9212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wipe dir="d"/>
      </p:transition>
    </mc:Choice>
    <mc:Fallback>
      <p:transition spd="med">
        <p:wipe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458135" y="3524859"/>
            <a:ext cx="5422223" cy="3176946"/>
            <a:chOff x="918432" y="3568797"/>
            <a:chExt cx="5422223" cy="4239967"/>
          </a:xfrm>
          <a:solidFill>
            <a:srgbClr val="FFFF93"/>
          </a:solidFill>
        </p:grpSpPr>
        <p:grpSp>
          <p:nvGrpSpPr>
            <p:cNvPr id="10" name="Group 3"/>
            <p:cNvGrpSpPr/>
            <p:nvPr/>
          </p:nvGrpSpPr>
          <p:grpSpPr>
            <a:xfrm>
              <a:off x="918432" y="3568797"/>
              <a:ext cx="5422223" cy="4239967"/>
              <a:chOff x="-3810" y="0"/>
              <a:chExt cx="3189543" cy="3100688"/>
            </a:xfrm>
            <a:grpFill/>
          </p:grpSpPr>
          <p:sp>
            <p:nvSpPr>
              <p:cNvPr id="12" name="Freeform 4"/>
              <p:cNvSpPr/>
              <p:nvPr/>
            </p:nvSpPr>
            <p:spPr>
              <a:xfrm>
                <a:off x="10160" y="16510"/>
                <a:ext cx="3160333" cy="3074018"/>
              </a:xfrm>
              <a:custGeom>
                <a:avLst/>
                <a:gdLst/>
                <a:ahLst/>
                <a:cxnLst/>
                <a:rect l="l" t="t" r="r" b="b"/>
                <a:pathLst>
                  <a:path w="3160333" h="3074018">
                    <a:moveTo>
                      <a:pt x="3160333" y="3074018"/>
                    </a:moveTo>
                    <a:lnTo>
                      <a:pt x="0" y="3066398"/>
                    </a:lnTo>
                    <a:lnTo>
                      <a:pt x="0" y="1079377"/>
                    </a:lnTo>
                    <a:lnTo>
                      <a:pt x="17780" y="19050"/>
                    </a:lnTo>
                    <a:lnTo>
                      <a:pt x="1573825" y="0"/>
                    </a:lnTo>
                    <a:lnTo>
                      <a:pt x="3141283" y="5080"/>
                    </a:ln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</p:sp>
          <p:sp>
            <p:nvSpPr>
              <p:cNvPr id="13" name="Freeform 5"/>
              <p:cNvSpPr/>
              <p:nvPr/>
            </p:nvSpPr>
            <p:spPr>
              <a:xfrm>
                <a:off x="-3810" y="0"/>
                <a:ext cx="3189543" cy="3100688"/>
              </a:xfrm>
              <a:custGeom>
                <a:avLst/>
                <a:gdLst/>
                <a:ahLst/>
                <a:cxnLst/>
                <a:rect l="l" t="t" r="r" b="b"/>
                <a:pathLst>
                  <a:path w="3189543" h="3100688">
                    <a:moveTo>
                      <a:pt x="3155253" y="21590"/>
                    </a:moveTo>
                    <a:cubicBezTo>
                      <a:pt x="3156523" y="34290"/>
                      <a:pt x="3156523" y="44450"/>
                      <a:pt x="3157793" y="54610"/>
                    </a:cubicBezTo>
                    <a:cubicBezTo>
                      <a:pt x="3160333" y="110368"/>
                      <a:pt x="3161603" y="177021"/>
                      <a:pt x="3164143" y="241294"/>
                    </a:cubicBezTo>
                    <a:cubicBezTo>
                      <a:pt x="3164143" y="334133"/>
                      <a:pt x="3176843" y="2164722"/>
                      <a:pt x="3183193" y="2257561"/>
                    </a:cubicBezTo>
                    <a:cubicBezTo>
                      <a:pt x="3189543" y="2398009"/>
                      <a:pt x="3185733" y="2540838"/>
                      <a:pt x="3185733" y="2681286"/>
                    </a:cubicBezTo>
                    <a:cubicBezTo>
                      <a:pt x="3185733" y="2805071"/>
                      <a:pt x="3187003" y="2919334"/>
                      <a:pt x="3188273" y="3039728"/>
                    </a:cubicBezTo>
                    <a:cubicBezTo>
                      <a:pt x="3188273" y="3061318"/>
                      <a:pt x="3188273" y="3075288"/>
                      <a:pt x="3188273" y="3099418"/>
                    </a:cubicBezTo>
                    <a:cubicBezTo>
                      <a:pt x="3165413" y="3099418"/>
                      <a:pt x="3145093" y="3100688"/>
                      <a:pt x="3119988" y="3099418"/>
                    </a:cubicBezTo>
                    <a:cubicBezTo>
                      <a:pt x="2961402" y="3094338"/>
                      <a:pt x="2800375" y="3100688"/>
                      <a:pt x="2641788" y="3095608"/>
                    </a:cubicBezTo>
                    <a:cubicBezTo>
                      <a:pt x="2546636" y="3091798"/>
                      <a:pt x="2453923" y="3094338"/>
                      <a:pt x="2358771" y="3091798"/>
                    </a:cubicBezTo>
                    <a:cubicBezTo>
                      <a:pt x="2314855" y="3090528"/>
                      <a:pt x="2270938" y="3089258"/>
                      <a:pt x="2227022" y="3087988"/>
                    </a:cubicBezTo>
                    <a:cubicBezTo>
                      <a:pt x="2200184" y="3087988"/>
                      <a:pt x="2175786" y="3089258"/>
                      <a:pt x="2148949" y="3089258"/>
                    </a:cubicBezTo>
                    <a:cubicBezTo>
                      <a:pt x="2080634" y="3087988"/>
                      <a:pt x="1892770" y="3089258"/>
                      <a:pt x="1824455" y="3087988"/>
                    </a:cubicBezTo>
                    <a:cubicBezTo>
                      <a:pt x="1775659" y="3086718"/>
                      <a:pt x="799740" y="3095608"/>
                      <a:pt x="750944" y="3094338"/>
                    </a:cubicBezTo>
                    <a:cubicBezTo>
                      <a:pt x="738745" y="3094338"/>
                      <a:pt x="724106" y="3095608"/>
                      <a:pt x="711907" y="3095608"/>
                    </a:cubicBezTo>
                    <a:cubicBezTo>
                      <a:pt x="682630" y="3095608"/>
                      <a:pt x="655792" y="3096878"/>
                      <a:pt x="626514" y="3096878"/>
                    </a:cubicBezTo>
                    <a:cubicBezTo>
                      <a:pt x="553320" y="3096878"/>
                      <a:pt x="482566" y="3095608"/>
                      <a:pt x="409372" y="3094338"/>
                    </a:cubicBezTo>
                    <a:cubicBezTo>
                      <a:pt x="365456" y="3093068"/>
                      <a:pt x="321540" y="3091798"/>
                      <a:pt x="280063" y="3090528"/>
                    </a:cubicBezTo>
                    <a:cubicBezTo>
                      <a:pt x="201989" y="3089258"/>
                      <a:pt x="123916" y="3087988"/>
                      <a:pt x="48260" y="3087988"/>
                    </a:cubicBezTo>
                    <a:cubicBezTo>
                      <a:pt x="38100" y="3087988"/>
                      <a:pt x="29210" y="3087988"/>
                      <a:pt x="19050" y="3086718"/>
                    </a:cubicBezTo>
                    <a:cubicBezTo>
                      <a:pt x="10160" y="3085448"/>
                      <a:pt x="5080" y="3079098"/>
                      <a:pt x="7620" y="3070208"/>
                    </a:cubicBezTo>
                    <a:cubicBezTo>
                      <a:pt x="16510" y="3038358"/>
                      <a:pt x="12700" y="2978846"/>
                      <a:pt x="11430" y="2916954"/>
                    </a:cubicBezTo>
                    <a:cubicBezTo>
                      <a:pt x="10160" y="2790788"/>
                      <a:pt x="6350" y="2667003"/>
                      <a:pt x="7620" y="2540838"/>
                    </a:cubicBezTo>
                    <a:cubicBezTo>
                      <a:pt x="5080" y="2383726"/>
                      <a:pt x="0" y="438874"/>
                      <a:pt x="7620" y="279382"/>
                    </a:cubicBezTo>
                    <a:cubicBezTo>
                      <a:pt x="8890" y="248436"/>
                      <a:pt x="7620" y="215109"/>
                      <a:pt x="8890" y="184163"/>
                    </a:cubicBezTo>
                    <a:cubicBezTo>
                      <a:pt x="10160" y="134173"/>
                      <a:pt x="12700" y="79422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62921" y="30480"/>
                      <a:pt x="101958" y="29210"/>
                    </a:cubicBezTo>
                    <a:cubicBezTo>
                      <a:pt x="167832" y="25400"/>
                      <a:pt x="233707" y="22860"/>
                      <a:pt x="302021" y="20320"/>
                    </a:cubicBezTo>
                    <a:cubicBezTo>
                      <a:pt x="348377" y="17780"/>
                      <a:pt x="394733" y="16510"/>
                      <a:pt x="438650" y="13970"/>
                    </a:cubicBezTo>
                    <a:cubicBezTo>
                      <a:pt x="482566" y="11430"/>
                      <a:pt x="528922" y="8890"/>
                      <a:pt x="572839" y="8890"/>
                    </a:cubicBezTo>
                    <a:cubicBezTo>
                      <a:pt x="621635" y="7620"/>
                      <a:pt x="670431" y="10160"/>
                      <a:pt x="719227" y="8890"/>
                    </a:cubicBezTo>
                    <a:cubicBezTo>
                      <a:pt x="780222" y="8890"/>
                      <a:pt x="1885450" y="6350"/>
                      <a:pt x="1946445" y="5080"/>
                    </a:cubicBezTo>
                    <a:cubicBezTo>
                      <a:pt x="2005000" y="3810"/>
                      <a:pt x="2063556" y="2540"/>
                      <a:pt x="2124551" y="2540"/>
                    </a:cubicBezTo>
                    <a:cubicBezTo>
                      <a:pt x="2224582" y="1270"/>
                      <a:pt x="2322174" y="0"/>
                      <a:pt x="2422206" y="0"/>
                    </a:cubicBezTo>
                    <a:cubicBezTo>
                      <a:pt x="2463683" y="0"/>
                      <a:pt x="2507599" y="2540"/>
                      <a:pt x="2549076" y="2540"/>
                    </a:cubicBezTo>
                    <a:cubicBezTo>
                      <a:pt x="2663746" y="3810"/>
                      <a:pt x="2780856" y="5080"/>
                      <a:pt x="2895527" y="7620"/>
                    </a:cubicBezTo>
                    <a:cubicBezTo>
                      <a:pt x="2956522" y="8890"/>
                      <a:pt x="3017517" y="12700"/>
                      <a:pt x="3078512" y="16510"/>
                    </a:cubicBezTo>
                    <a:cubicBezTo>
                      <a:pt x="3093151" y="16510"/>
                      <a:pt x="3107789" y="16510"/>
                      <a:pt x="3119988" y="16510"/>
                    </a:cubicBezTo>
                    <a:cubicBezTo>
                      <a:pt x="3136203" y="17780"/>
                      <a:pt x="3145093" y="20320"/>
                      <a:pt x="3155253" y="21590"/>
                    </a:cubicBezTo>
                    <a:close/>
                    <a:moveTo>
                      <a:pt x="3165413" y="3082908"/>
                    </a:moveTo>
                    <a:cubicBezTo>
                      <a:pt x="3166683" y="3066398"/>
                      <a:pt x="3167953" y="3053698"/>
                      <a:pt x="3167953" y="3040998"/>
                    </a:cubicBezTo>
                    <a:cubicBezTo>
                      <a:pt x="3166683" y="2907432"/>
                      <a:pt x="3165413" y="2781266"/>
                      <a:pt x="3165413" y="2645579"/>
                    </a:cubicBezTo>
                    <a:cubicBezTo>
                      <a:pt x="3165413" y="2583686"/>
                      <a:pt x="3167953" y="2521794"/>
                      <a:pt x="3166683" y="2459901"/>
                    </a:cubicBezTo>
                    <a:cubicBezTo>
                      <a:pt x="3166683" y="2402770"/>
                      <a:pt x="3165413" y="2343258"/>
                      <a:pt x="3164143" y="2286126"/>
                    </a:cubicBezTo>
                    <a:cubicBezTo>
                      <a:pt x="3159063" y="2198049"/>
                      <a:pt x="3147633" y="374601"/>
                      <a:pt x="3147633" y="286523"/>
                    </a:cubicBezTo>
                    <a:cubicBezTo>
                      <a:pt x="3145093" y="212729"/>
                      <a:pt x="3142553" y="136553"/>
                      <a:pt x="3140013" y="63500"/>
                    </a:cubicBezTo>
                    <a:cubicBezTo>
                      <a:pt x="3138743" y="44450"/>
                      <a:pt x="3137473" y="43180"/>
                      <a:pt x="3112669" y="41910"/>
                    </a:cubicBezTo>
                    <a:cubicBezTo>
                      <a:pt x="3105350" y="41910"/>
                      <a:pt x="3100470" y="41910"/>
                      <a:pt x="3093151" y="40640"/>
                    </a:cubicBezTo>
                    <a:cubicBezTo>
                      <a:pt x="3032156" y="36830"/>
                      <a:pt x="2968721" y="31750"/>
                      <a:pt x="2907726" y="30480"/>
                    </a:cubicBezTo>
                    <a:cubicBezTo>
                      <a:pt x="2758898" y="26670"/>
                      <a:pt x="2607631" y="25400"/>
                      <a:pt x="2458803" y="22860"/>
                    </a:cubicBezTo>
                    <a:cubicBezTo>
                      <a:pt x="2436845" y="22860"/>
                      <a:pt x="2412447" y="22860"/>
                      <a:pt x="2390489" y="22860"/>
                    </a:cubicBezTo>
                    <a:cubicBezTo>
                      <a:pt x="2353892" y="22860"/>
                      <a:pt x="2317295" y="22860"/>
                      <a:pt x="2283138" y="22860"/>
                    </a:cubicBezTo>
                    <a:cubicBezTo>
                      <a:pt x="2205064" y="22860"/>
                      <a:pt x="2126990" y="22860"/>
                      <a:pt x="2051357" y="24130"/>
                    </a:cubicBezTo>
                    <a:cubicBezTo>
                      <a:pt x="1985482" y="25400"/>
                      <a:pt x="875374" y="29210"/>
                      <a:pt x="809499" y="29210"/>
                    </a:cubicBezTo>
                    <a:cubicBezTo>
                      <a:pt x="702148" y="29210"/>
                      <a:pt x="594797" y="26670"/>
                      <a:pt x="487446" y="33020"/>
                    </a:cubicBezTo>
                    <a:cubicBezTo>
                      <a:pt x="431330" y="36830"/>
                      <a:pt x="377655" y="36830"/>
                      <a:pt x="323979" y="38100"/>
                    </a:cubicBezTo>
                    <a:cubicBezTo>
                      <a:pt x="231267" y="41910"/>
                      <a:pt x="138555" y="45720"/>
                      <a:pt x="49530" y="50800"/>
                    </a:cubicBezTo>
                    <a:cubicBezTo>
                      <a:pt x="36830" y="50800"/>
                      <a:pt x="34290" y="53340"/>
                      <a:pt x="33020" y="72280"/>
                    </a:cubicBezTo>
                    <a:cubicBezTo>
                      <a:pt x="31750" y="115129"/>
                      <a:pt x="31750" y="157978"/>
                      <a:pt x="30480" y="200826"/>
                    </a:cubicBezTo>
                    <a:cubicBezTo>
                      <a:pt x="29210" y="272241"/>
                      <a:pt x="26670" y="341275"/>
                      <a:pt x="25400" y="412689"/>
                    </a:cubicBezTo>
                    <a:cubicBezTo>
                      <a:pt x="20320" y="488864"/>
                      <a:pt x="26670" y="2350399"/>
                      <a:pt x="29210" y="2426575"/>
                    </a:cubicBezTo>
                    <a:cubicBezTo>
                      <a:pt x="29210" y="2507511"/>
                      <a:pt x="29210" y="2590828"/>
                      <a:pt x="30480" y="2671764"/>
                    </a:cubicBezTo>
                    <a:cubicBezTo>
                      <a:pt x="30480" y="2731276"/>
                      <a:pt x="33020" y="2790788"/>
                      <a:pt x="33020" y="2850300"/>
                    </a:cubicBezTo>
                    <a:cubicBezTo>
                      <a:pt x="33020" y="2914573"/>
                      <a:pt x="33020" y="2978846"/>
                      <a:pt x="31750" y="3040998"/>
                    </a:cubicBezTo>
                    <a:cubicBezTo>
                      <a:pt x="31750" y="3044808"/>
                      <a:pt x="31750" y="3047348"/>
                      <a:pt x="31750" y="3051158"/>
                    </a:cubicBezTo>
                    <a:cubicBezTo>
                      <a:pt x="31750" y="3061318"/>
                      <a:pt x="35560" y="3065128"/>
                      <a:pt x="44450" y="3065128"/>
                    </a:cubicBezTo>
                    <a:cubicBezTo>
                      <a:pt x="67801" y="3065128"/>
                      <a:pt x="101958" y="3066398"/>
                      <a:pt x="133675" y="3066398"/>
                    </a:cubicBezTo>
                    <a:cubicBezTo>
                      <a:pt x="180031" y="3066398"/>
                      <a:pt x="228827" y="3063858"/>
                      <a:pt x="275183" y="3066398"/>
                    </a:cubicBezTo>
                    <a:cubicBezTo>
                      <a:pt x="350817" y="3070208"/>
                      <a:pt x="426451" y="3072748"/>
                      <a:pt x="502085" y="3071478"/>
                    </a:cubicBezTo>
                    <a:cubicBezTo>
                      <a:pt x="550881" y="3070208"/>
                      <a:pt x="597237" y="3072748"/>
                      <a:pt x="646033" y="3072748"/>
                    </a:cubicBezTo>
                    <a:cubicBezTo>
                      <a:pt x="716787" y="3072748"/>
                      <a:pt x="787541" y="3071478"/>
                      <a:pt x="858295" y="3072748"/>
                    </a:cubicBezTo>
                    <a:cubicBezTo>
                      <a:pt x="963207" y="3074018"/>
                      <a:pt x="2114791" y="3063858"/>
                      <a:pt x="2222143" y="3066398"/>
                    </a:cubicBezTo>
                    <a:cubicBezTo>
                      <a:pt x="2268499" y="3067668"/>
                      <a:pt x="2314855" y="3068938"/>
                      <a:pt x="2358771" y="3068938"/>
                    </a:cubicBezTo>
                    <a:cubicBezTo>
                      <a:pt x="2439285" y="3071478"/>
                      <a:pt x="2517358" y="3067668"/>
                      <a:pt x="2597872" y="3071478"/>
                    </a:cubicBezTo>
                    <a:cubicBezTo>
                      <a:pt x="2663746" y="3074018"/>
                      <a:pt x="2729621" y="3074018"/>
                      <a:pt x="2795495" y="3076558"/>
                    </a:cubicBezTo>
                    <a:cubicBezTo>
                      <a:pt x="2893087" y="3080368"/>
                      <a:pt x="2990679" y="3082908"/>
                      <a:pt x="3088271" y="3084178"/>
                    </a:cubicBezTo>
                    <a:cubicBezTo>
                      <a:pt x="3124868" y="3084178"/>
                      <a:pt x="3145093" y="3082908"/>
                      <a:pt x="3165413" y="3082908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</p:sp>
        </p:grpSp>
        <p:sp>
          <p:nvSpPr>
            <p:cNvPr id="11" name="Rectangle 10"/>
            <p:cNvSpPr/>
            <p:nvPr/>
          </p:nvSpPr>
          <p:spPr>
            <a:xfrm>
              <a:off x="1230349" y="4360838"/>
              <a:ext cx="4796230" cy="1540628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40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Ghi </a:t>
              </a:r>
              <a:r>
                <a:rPr kumimoji="0" lang="pt-BR" sz="4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nhớ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4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kiến thức trong bài. 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413415" y="3467100"/>
            <a:ext cx="5422223" cy="3224295"/>
            <a:chOff x="6840639" y="3553166"/>
            <a:chExt cx="5422223" cy="5001862"/>
          </a:xfrm>
          <a:solidFill>
            <a:srgbClr val="FFFF93"/>
          </a:solidFill>
        </p:grpSpPr>
        <p:grpSp>
          <p:nvGrpSpPr>
            <p:cNvPr id="15" name="Group 3"/>
            <p:cNvGrpSpPr/>
            <p:nvPr/>
          </p:nvGrpSpPr>
          <p:grpSpPr>
            <a:xfrm>
              <a:off x="6840639" y="3553166"/>
              <a:ext cx="5422223" cy="5001862"/>
              <a:chOff x="-3810" y="-1"/>
              <a:chExt cx="3189543" cy="3657863"/>
            </a:xfrm>
            <a:grpFill/>
          </p:grpSpPr>
          <p:sp>
            <p:nvSpPr>
              <p:cNvPr id="17" name="Freeform 4"/>
              <p:cNvSpPr/>
              <p:nvPr/>
            </p:nvSpPr>
            <p:spPr>
              <a:xfrm>
                <a:off x="10160" y="16510"/>
                <a:ext cx="3160333" cy="3641352"/>
              </a:xfrm>
              <a:custGeom>
                <a:avLst/>
                <a:gdLst/>
                <a:ahLst/>
                <a:cxnLst/>
                <a:rect l="l" t="t" r="r" b="b"/>
                <a:pathLst>
                  <a:path w="3160333" h="3074018">
                    <a:moveTo>
                      <a:pt x="3160333" y="3074018"/>
                    </a:moveTo>
                    <a:lnTo>
                      <a:pt x="0" y="3066398"/>
                    </a:lnTo>
                    <a:lnTo>
                      <a:pt x="0" y="1079377"/>
                    </a:lnTo>
                    <a:lnTo>
                      <a:pt x="17780" y="19050"/>
                    </a:lnTo>
                    <a:lnTo>
                      <a:pt x="1573825" y="0"/>
                    </a:lnTo>
                    <a:lnTo>
                      <a:pt x="3141283" y="5080"/>
                    </a:ln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</p:sp>
          <p:sp>
            <p:nvSpPr>
              <p:cNvPr id="18" name="Freeform 5"/>
              <p:cNvSpPr/>
              <p:nvPr/>
            </p:nvSpPr>
            <p:spPr>
              <a:xfrm>
                <a:off x="-3810" y="-1"/>
                <a:ext cx="3189543" cy="3657862"/>
              </a:xfrm>
              <a:custGeom>
                <a:avLst/>
                <a:gdLst/>
                <a:ahLst/>
                <a:cxnLst/>
                <a:rect l="l" t="t" r="r" b="b"/>
                <a:pathLst>
                  <a:path w="3189543" h="3100688">
                    <a:moveTo>
                      <a:pt x="3155253" y="21590"/>
                    </a:moveTo>
                    <a:cubicBezTo>
                      <a:pt x="3156523" y="34290"/>
                      <a:pt x="3156523" y="44450"/>
                      <a:pt x="3157793" y="54610"/>
                    </a:cubicBezTo>
                    <a:cubicBezTo>
                      <a:pt x="3160333" y="110368"/>
                      <a:pt x="3161603" y="177021"/>
                      <a:pt x="3164143" y="241294"/>
                    </a:cubicBezTo>
                    <a:cubicBezTo>
                      <a:pt x="3164143" y="334133"/>
                      <a:pt x="3176843" y="2164722"/>
                      <a:pt x="3183193" y="2257561"/>
                    </a:cubicBezTo>
                    <a:cubicBezTo>
                      <a:pt x="3189543" y="2398009"/>
                      <a:pt x="3185733" y="2540838"/>
                      <a:pt x="3185733" y="2681286"/>
                    </a:cubicBezTo>
                    <a:cubicBezTo>
                      <a:pt x="3185733" y="2805071"/>
                      <a:pt x="3187003" y="2919334"/>
                      <a:pt x="3188273" y="3039728"/>
                    </a:cubicBezTo>
                    <a:cubicBezTo>
                      <a:pt x="3188273" y="3061318"/>
                      <a:pt x="3188273" y="3075288"/>
                      <a:pt x="3188273" y="3099418"/>
                    </a:cubicBezTo>
                    <a:cubicBezTo>
                      <a:pt x="3165413" y="3099418"/>
                      <a:pt x="3145093" y="3100688"/>
                      <a:pt x="3119988" y="3099418"/>
                    </a:cubicBezTo>
                    <a:cubicBezTo>
                      <a:pt x="2961402" y="3094338"/>
                      <a:pt x="2800375" y="3100688"/>
                      <a:pt x="2641788" y="3095608"/>
                    </a:cubicBezTo>
                    <a:cubicBezTo>
                      <a:pt x="2546636" y="3091798"/>
                      <a:pt x="2453923" y="3094338"/>
                      <a:pt x="2358771" y="3091798"/>
                    </a:cubicBezTo>
                    <a:cubicBezTo>
                      <a:pt x="2314855" y="3090528"/>
                      <a:pt x="2270938" y="3089258"/>
                      <a:pt x="2227022" y="3087988"/>
                    </a:cubicBezTo>
                    <a:cubicBezTo>
                      <a:pt x="2200184" y="3087988"/>
                      <a:pt x="2175786" y="3089258"/>
                      <a:pt x="2148949" y="3089258"/>
                    </a:cubicBezTo>
                    <a:cubicBezTo>
                      <a:pt x="2080634" y="3087988"/>
                      <a:pt x="1892770" y="3089258"/>
                      <a:pt x="1824455" y="3087988"/>
                    </a:cubicBezTo>
                    <a:cubicBezTo>
                      <a:pt x="1775659" y="3086718"/>
                      <a:pt x="799740" y="3095608"/>
                      <a:pt x="750944" y="3094338"/>
                    </a:cubicBezTo>
                    <a:cubicBezTo>
                      <a:pt x="738745" y="3094338"/>
                      <a:pt x="724106" y="3095608"/>
                      <a:pt x="711907" y="3095608"/>
                    </a:cubicBezTo>
                    <a:cubicBezTo>
                      <a:pt x="682630" y="3095608"/>
                      <a:pt x="655792" y="3096878"/>
                      <a:pt x="626514" y="3096878"/>
                    </a:cubicBezTo>
                    <a:cubicBezTo>
                      <a:pt x="553320" y="3096878"/>
                      <a:pt x="482566" y="3095608"/>
                      <a:pt x="409372" y="3094338"/>
                    </a:cubicBezTo>
                    <a:cubicBezTo>
                      <a:pt x="365456" y="3093068"/>
                      <a:pt x="321540" y="3091798"/>
                      <a:pt x="280063" y="3090528"/>
                    </a:cubicBezTo>
                    <a:cubicBezTo>
                      <a:pt x="201989" y="3089258"/>
                      <a:pt x="123916" y="3087988"/>
                      <a:pt x="48260" y="3087988"/>
                    </a:cubicBezTo>
                    <a:cubicBezTo>
                      <a:pt x="38100" y="3087988"/>
                      <a:pt x="29210" y="3087988"/>
                      <a:pt x="19050" y="3086718"/>
                    </a:cubicBezTo>
                    <a:cubicBezTo>
                      <a:pt x="10160" y="3085448"/>
                      <a:pt x="5080" y="3079098"/>
                      <a:pt x="7620" y="3070208"/>
                    </a:cubicBezTo>
                    <a:cubicBezTo>
                      <a:pt x="16510" y="3038358"/>
                      <a:pt x="12700" y="2978846"/>
                      <a:pt x="11430" y="2916954"/>
                    </a:cubicBezTo>
                    <a:cubicBezTo>
                      <a:pt x="10160" y="2790788"/>
                      <a:pt x="6350" y="2667003"/>
                      <a:pt x="7620" y="2540838"/>
                    </a:cubicBezTo>
                    <a:cubicBezTo>
                      <a:pt x="5080" y="2383726"/>
                      <a:pt x="0" y="438874"/>
                      <a:pt x="7620" y="279382"/>
                    </a:cubicBezTo>
                    <a:cubicBezTo>
                      <a:pt x="8890" y="248436"/>
                      <a:pt x="7620" y="215109"/>
                      <a:pt x="8890" y="184163"/>
                    </a:cubicBezTo>
                    <a:cubicBezTo>
                      <a:pt x="10160" y="134173"/>
                      <a:pt x="12700" y="79422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62921" y="30480"/>
                      <a:pt x="101958" y="29210"/>
                    </a:cubicBezTo>
                    <a:cubicBezTo>
                      <a:pt x="167832" y="25400"/>
                      <a:pt x="233707" y="22860"/>
                      <a:pt x="302021" y="20320"/>
                    </a:cubicBezTo>
                    <a:cubicBezTo>
                      <a:pt x="348377" y="17780"/>
                      <a:pt x="394733" y="16510"/>
                      <a:pt x="438650" y="13970"/>
                    </a:cubicBezTo>
                    <a:cubicBezTo>
                      <a:pt x="482566" y="11430"/>
                      <a:pt x="528922" y="8890"/>
                      <a:pt x="572839" y="8890"/>
                    </a:cubicBezTo>
                    <a:cubicBezTo>
                      <a:pt x="621635" y="7620"/>
                      <a:pt x="670431" y="10160"/>
                      <a:pt x="719227" y="8890"/>
                    </a:cubicBezTo>
                    <a:cubicBezTo>
                      <a:pt x="780222" y="8890"/>
                      <a:pt x="1885450" y="6350"/>
                      <a:pt x="1946445" y="5080"/>
                    </a:cubicBezTo>
                    <a:cubicBezTo>
                      <a:pt x="2005000" y="3810"/>
                      <a:pt x="2063556" y="2540"/>
                      <a:pt x="2124551" y="2540"/>
                    </a:cubicBezTo>
                    <a:cubicBezTo>
                      <a:pt x="2224582" y="1270"/>
                      <a:pt x="2322174" y="0"/>
                      <a:pt x="2422206" y="0"/>
                    </a:cubicBezTo>
                    <a:cubicBezTo>
                      <a:pt x="2463683" y="0"/>
                      <a:pt x="2507599" y="2540"/>
                      <a:pt x="2549076" y="2540"/>
                    </a:cubicBezTo>
                    <a:cubicBezTo>
                      <a:pt x="2663746" y="3810"/>
                      <a:pt x="2780856" y="5080"/>
                      <a:pt x="2895527" y="7620"/>
                    </a:cubicBezTo>
                    <a:cubicBezTo>
                      <a:pt x="2956522" y="8890"/>
                      <a:pt x="3017517" y="12700"/>
                      <a:pt x="3078512" y="16510"/>
                    </a:cubicBezTo>
                    <a:cubicBezTo>
                      <a:pt x="3093151" y="16510"/>
                      <a:pt x="3107789" y="16510"/>
                      <a:pt x="3119988" y="16510"/>
                    </a:cubicBezTo>
                    <a:cubicBezTo>
                      <a:pt x="3136203" y="17780"/>
                      <a:pt x="3145093" y="20320"/>
                      <a:pt x="3155253" y="21590"/>
                    </a:cubicBezTo>
                    <a:close/>
                    <a:moveTo>
                      <a:pt x="3165413" y="3082908"/>
                    </a:moveTo>
                    <a:cubicBezTo>
                      <a:pt x="3166683" y="3066398"/>
                      <a:pt x="3167953" y="3053698"/>
                      <a:pt x="3167953" y="3040998"/>
                    </a:cubicBezTo>
                    <a:cubicBezTo>
                      <a:pt x="3166683" y="2907432"/>
                      <a:pt x="3165413" y="2781266"/>
                      <a:pt x="3165413" y="2645579"/>
                    </a:cubicBezTo>
                    <a:cubicBezTo>
                      <a:pt x="3165413" y="2583686"/>
                      <a:pt x="3167953" y="2521794"/>
                      <a:pt x="3166683" y="2459901"/>
                    </a:cubicBezTo>
                    <a:cubicBezTo>
                      <a:pt x="3166683" y="2402770"/>
                      <a:pt x="3165413" y="2343258"/>
                      <a:pt x="3164143" y="2286126"/>
                    </a:cubicBezTo>
                    <a:cubicBezTo>
                      <a:pt x="3159063" y="2198049"/>
                      <a:pt x="3147633" y="374601"/>
                      <a:pt x="3147633" y="286523"/>
                    </a:cubicBezTo>
                    <a:cubicBezTo>
                      <a:pt x="3145093" y="212729"/>
                      <a:pt x="3142553" y="136553"/>
                      <a:pt x="3140013" y="63500"/>
                    </a:cubicBezTo>
                    <a:cubicBezTo>
                      <a:pt x="3138743" y="44450"/>
                      <a:pt x="3137473" y="43180"/>
                      <a:pt x="3112669" y="41910"/>
                    </a:cubicBezTo>
                    <a:cubicBezTo>
                      <a:pt x="3105350" y="41910"/>
                      <a:pt x="3100470" y="41910"/>
                      <a:pt x="3093151" y="40640"/>
                    </a:cubicBezTo>
                    <a:cubicBezTo>
                      <a:pt x="3032156" y="36830"/>
                      <a:pt x="2968721" y="31750"/>
                      <a:pt x="2907726" y="30480"/>
                    </a:cubicBezTo>
                    <a:cubicBezTo>
                      <a:pt x="2758898" y="26670"/>
                      <a:pt x="2607631" y="25400"/>
                      <a:pt x="2458803" y="22860"/>
                    </a:cubicBezTo>
                    <a:cubicBezTo>
                      <a:pt x="2436845" y="22860"/>
                      <a:pt x="2412447" y="22860"/>
                      <a:pt x="2390489" y="22860"/>
                    </a:cubicBezTo>
                    <a:cubicBezTo>
                      <a:pt x="2353892" y="22860"/>
                      <a:pt x="2317295" y="22860"/>
                      <a:pt x="2283138" y="22860"/>
                    </a:cubicBezTo>
                    <a:cubicBezTo>
                      <a:pt x="2205064" y="22860"/>
                      <a:pt x="2126990" y="22860"/>
                      <a:pt x="2051357" y="24130"/>
                    </a:cubicBezTo>
                    <a:cubicBezTo>
                      <a:pt x="1985482" y="25400"/>
                      <a:pt x="875374" y="29210"/>
                      <a:pt x="809499" y="29210"/>
                    </a:cubicBezTo>
                    <a:cubicBezTo>
                      <a:pt x="702148" y="29210"/>
                      <a:pt x="594797" y="26670"/>
                      <a:pt x="487446" y="33020"/>
                    </a:cubicBezTo>
                    <a:cubicBezTo>
                      <a:pt x="431330" y="36830"/>
                      <a:pt x="377655" y="36830"/>
                      <a:pt x="323979" y="38100"/>
                    </a:cubicBezTo>
                    <a:cubicBezTo>
                      <a:pt x="231267" y="41910"/>
                      <a:pt x="138555" y="45720"/>
                      <a:pt x="49530" y="50800"/>
                    </a:cubicBezTo>
                    <a:cubicBezTo>
                      <a:pt x="36830" y="50800"/>
                      <a:pt x="34290" y="53340"/>
                      <a:pt x="33020" y="72280"/>
                    </a:cubicBezTo>
                    <a:cubicBezTo>
                      <a:pt x="31750" y="115129"/>
                      <a:pt x="31750" y="157978"/>
                      <a:pt x="30480" y="200826"/>
                    </a:cubicBezTo>
                    <a:cubicBezTo>
                      <a:pt x="29210" y="272241"/>
                      <a:pt x="26670" y="341275"/>
                      <a:pt x="25400" y="412689"/>
                    </a:cubicBezTo>
                    <a:cubicBezTo>
                      <a:pt x="20320" y="488864"/>
                      <a:pt x="26670" y="2350399"/>
                      <a:pt x="29210" y="2426575"/>
                    </a:cubicBezTo>
                    <a:cubicBezTo>
                      <a:pt x="29210" y="2507511"/>
                      <a:pt x="29210" y="2590828"/>
                      <a:pt x="30480" y="2671764"/>
                    </a:cubicBezTo>
                    <a:cubicBezTo>
                      <a:pt x="30480" y="2731276"/>
                      <a:pt x="33020" y="2790788"/>
                      <a:pt x="33020" y="2850300"/>
                    </a:cubicBezTo>
                    <a:cubicBezTo>
                      <a:pt x="33020" y="2914573"/>
                      <a:pt x="33020" y="2978846"/>
                      <a:pt x="31750" y="3040998"/>
                    </a:cubicBezTo>
                    <a:cubicBezTo>
                      <a:pt x="31750" y="3044808"/>
                      <a:pt x="31750" y="3047348"/>
                      <a:pt x="31750" y="3051158"/>
                    </a:cubicBezTo>
                    <a:cubicBezTo>
                      <a:pt x="31750" y="3061318"/>
                      <a:pt x="35560" y="3065128"/>
                      <a:pt x="44450" y="3065128"/>
                    </a:cubicBezTo>
                    <a:cubicBezTo>
                      <a:pt x="67801" y="3065128"/>
                      <a:pt x="101958" y="3066398"/>
                      <a:pt x="133675" y="3066398"/>
                    </a:cubicBezTo>
                    <a:cubicBezTo>
                      <a:pt x="180031" y="3066398"/>
                      <a:pt x="228827" y="3063858"/>
                      <a:pt x="275183" y="3066398"/>
                    </a:cubicBezTo>
                    <a:cubicBezTo>
                      <a:pt x="350817" y="3070208"/>
                      <a:pt x="426451" y="3072748"/>
                      <a:pt x="502085" y="3071478"/>
                    </a:cubicBezTo>
                    <a:cubicBezTo>
                      <a:pt x="550881" y="3070208"/>
                      <a:pt x="597237" y="3072748"/>
                      <a:pt x="646033" y="3072748"/>
                    </a:cubicBezTo>
                    <a:cubicBezTo>
                      <a:pt x="716787" y="3072748"/>
                      <a:pt x="787541" y="3071478"/>
                      <a:pt x="858295" y="3072748"/>
                    </a:cubicBezTo>
                    <a:cubicBezTo>
                      <a:pt x="963207" y="3074018"/>
                      <a:pt x="2114791" y="3063858"/>
                      <a:pt x="2222143" y="3066398"/>
                    </a:cubicBezTo>
                    <a:cubicBezTo>
                      <a:pt x="2268499" y="3067668"/>
                      <a:pt x="2314855" y="3068938"/>
                      <a:pt x="2358771" y="3068938"/>
                    </a:cubicBezTo>
                    <a:cubicBezTo>
                      <a:pt x="2439285" y="3071478"/>
                      <a:pt x="2517358" y="3067668"/>
                      <a:pt x="2597872" y="3071478"/>
                    </a:cubicBezTo>
                    <a:cubicBezTo>
                      <a:pt x="2663746" y="3074018"/>
                      <a:pt x="2729621" y="3074018"/>
                      <a:pt x="2795495" y="3076558"/>
                    </a:cubicBezTo>
                    <a:cubicBezTo>
                      <a:pt x="2893087" y="3080368"/>
                      <a:pt x="2990679" y="3082908"/>
                      <a:pt x="3088271" y="3084178"/>
                    </a:cubicBezTo>
                    <a:cubicBezTo>
                      <a:pt x="3124868" y="3084178"/>
                      <a:pt x="3145093" y="3082908"/>
                      <a:pt x="3165413" y="3082908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</p:sp>
        </p:grpSp>
        <p:sp>
          <p:nvSpPr>
            <p:cNvPr id="16" name="Rectangle 15"/>
            <p:cNvSpPr/>
            <p:nvPr/>
          </p:nvSpPr>
          <p:spPr>
            <a:xfrm>
              <a:off x="7398167" y="4529268"/>
              <a:ext cx="4360209" cy="1824923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40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Hoàn thành các bài tập trong SBT. 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12421737" y="3506287"/>
            <a:ext cx="5422223" cy="3185107"/>
            <a:chOff x="12644694" y="3479846"/>
            <a:chExt cx="5422223" cy="4709752"/>
          </a:xfrm>
          <a:solidFill>
            <a:srgbClr val="FFFF93"/>
          </a:solidFill>
        </p:grpSpPr>
        <p:grpSp>
          <p:nvGrpSpPr>
            <p:cNvPr id="20" name="Group 3"/>
            <p:cNvGrpSpPr/>
            <p:nvPr/>
          </p:nvGrpSpPr>
          <p:grpSpPr>
            <a:xfrm>
              <a:off x="12644694" y="3479846"/>
              <a:ext cx="5422223" cy="4709752"/>
              <a:chOff x="-3810" y="0"/>
              <a:chExt cx="3189543" cy="3444242"/>
            </a:xfrm>
            <a:grpFill/>
          </p:grpSpPr>
          <p:sp>
            <p:nvSpPr>
              <p:cNvPr id="22" name="Freeform 4"/>
              <p:cNvSpPr/>
              <p:nvPr/>
            </p:nvSpPr>
            <p:spPr>
              <a:xfrm>
                <a:off x="10160" y="16510"/>
                <a:ext cx="3160333" cy="3427732"/>
              </a:xfrm>
              <a:custGeom>
                <a:avLst/>
                <a:gdLst/>
                <a:ahLst/>
                <a:cxnLst/>
                <a:rect l="l" t="t" r="r" b="b"/>
                <a:pathLst>
                  <a:path w="3160333" h="3074018">
                    <a:moveTo>
                      <a:pt x="3160333" y="3074018"/>
                    </a:moveTo>
                    <a:lnTo>
                      <a:pt x="0" y="3066398"/>
                    </a:lnTo>
                    <a:lnTo>
                      <a:pt x="0" y="1079377"/>
                    </a:lnTo>
                    <a:lnTo>
                      <a:pt x="17780" y="19050"/>
                    </a:lnTo>
                    <a:lnTo>
                      <a:pt x="1573825" y="0"/>
                    </a:lnTo>
                    <a:lnTo>
                      <a:pt x="3141283" y="5080"/>
                    </a:ln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</p:sp>
          <p:sp>
            <p:nvSpPr>
              <p:cNvPr id="23" name="Freeform 5"/>
              <p:cNvSpPr/>
              <p:nvPr/>
            </p:nvSpPr>
            <p:spPr>
              <a:xfrm>
                <a:off x="-3810" y="0"/>
                <a:ext cx="3189543" cy="3444242"/>
              </a:xfrm>
              <a:custGeom>
                <a:avLst/>
                <a:gdLst/>
                <a:ahLst/>
                <a:cxnLst/>
                <a:rect l="l" t="t" r="r" b="b"/>
                <a:pathLst>
                  <a:path w="3189543" h="3100688">
                    <a:moveTo>
                      <a:pt x="3155253" y="21590"/>
                    </a:moveTo>
                    <a:cubicBezTo>
                      <a:pt x="3156523" y="34290"/>
                      <a:pt x="3156523" y="44450"/>
                      <a:pt x="3157793" y="54610"/>
                    </a:cubicBezTo>
                    <a:cubicBezTo>
                      <a:pt x="3160333" y="110368"/>
                      <a:pt x="3161603" y="177021"/>
                      <a:pt x="3164143" y="241294"/>
                    </a:cubicBezTo>
                    <a:cubicBezTo>
                      <a:pt x="3164143" y="334133"/>
                      <a:pt x="3176843" y="2164722"/>
                      <a:pt x="3183193" y="2257561"/>
                    </a:cubicBezTo>
                    <a:cubicBezTo>
                      <a:pt x="3189543" y="2398009"/>
                      <a:pt x="3185733" y="2540838"/>
                      <a:pt x="3185733" y="2681286"/>
                    </a:cubicBezTo>
                    <a:cubicBezTo>
                      <a:pt x="3185733" y="2805071"/>
                      <a:pt x="3187003" y="2919334"/>
                      <a:pt x="3188273" y="3039728"/>
                    </a:cubicBezTo>
                    <a:cubicBezTo>
                      <a:pt x="3188273" y="3061318"/>
                      <a:pt x="3188273" y="3075288"/>
                      <a:pt x="3188273" y="3099418"/>
                    </a:cubicBezTo>
                    <a:cubicBezTo>
                      <a:pt x="3165413" y="3099418"/>
                      <a:pt x="3145093" y="3100688"/>
                      <a:pt x="3119988" y="3099418"/>
                    </a:cubicBezTo>
                    <a:cubicBezTo>
                      <a:pt x="2961402" y="3094338"/>
                      <a:pt x="2800375" y="3100688"/>
                      <a:pt x="2641788" y="3095608"/>
                    </a:cubicBezTo>
                    <a:cubicBezTo>
                      <a:pt x="2546636" y="3091798"/>
                      <a:pt x="2453923" y="3094338"/>
                      <a:pt x="2358771" y="3091798"/>
                    </a:cubicBezTo>
                    <a:cubicBezTo>
                      <a:pt x="2314855" y="3090528"/>
                      <a:pt x="2270938" y="3089258"/>
                      <a:pt x="2227022" y="3087988"/>
                    </a:cubicBezTo>
                    <a:cubicBezTo>
                      <a:pt x="2200184" y="3087988"/>
                      <a:pt x="2175786" y="3089258"/>
                      <a:pt x="2148949" y="3089258"/>
                    </a:cubicBezTo>
                    <a:cubicBezTo>
                      <a:pt x="2080634" y="3087988"/>
                      <a:pt x="1892770" y="3089258"/>
                      <a:pt x="1824455" y="3087988"/>
                    </a:cubicBezTo>
                    <a:cubicBezTo>
                      <a:pt x="1775659" y="3086718"/>
                      <a:pt x="799740" y="3095608"/>
                      <a:pt x="750944" y="3094338"/>
                    </a:cubicBezTo>
                    <a:cubicBezTo>
                      <a:pt x="738745" y="3094338"/>
                      <a:pt x="724106" y="3095608"/>
                      <a:pt x="711907" y="3095608"/>
                    </a:cubicBezTo>
                    <a:cubicBezTo>
                      <a:pt x="682630" y="3095608"/>
                      <a:pt x="655792" y="3096878"/>
                      <a:pt x="626514" y="3096878"/>
                    </a:cubicBezTo>
                    <a:cubicBezTo>
                      <a:pt x="553320" y="3096878"/>
                      <a:pt x="482566" y="3095608"/>
                      <a:pt x="409372" y="3094338"/>
                    </a:cubicBezTo>
                    <a:cubicBezTo>
                      <a:pt x="365456" y="3093068"/>
                      <a:pt x="321540" y="3091798"/>
                      <a:pt x="280063" y="3090528"/>
                    </a:cubicBezTo>
                    <a:cubicBezTo>
                      <a:pt x="201989" y="3089258"/>
                      <a:pt x="123916" y="3087988"/>
                      <a:pt x="48260" y="3087988"/>
                    </a:cubicBezTo>
                    <a:cubicBezTo>
                      <a:pt x="38100" y="3087988"/>
                      <a:pt x="29210" y="3087988"/>
                      <a:pt x="19050" y="3086718"/>
                    </a:cubicBezTo>
                    <a:cubicBezTo>
                      <a:pt x="10160" y="3085448"/>
                      <a:pt x="5080" y="3079098"/>
                      <a:pt x="7620" y="3070208"/>
                    </a:cubicBezTo>
                    <a:cubicBezTo>
                      <a:pt x="16510" y="3038358"/>
                      <a:pt x="12700" y="2978846"/>
                      <a:pt x="11430" y="2916954"/>
                    </a:cubicBezTo>
                    <a:cubicBezTo>
                      <a:pt x="10160" y="2790788"/>
                      <a:pt x="6350" y="2667003"/>
                      <a:pt x="7620" y="2540838"/>
                    </a:cubicBezTo>
                    <a:cubicBezTo>
                      <a:pt x="5080" y="2383726"/>
                      <a:pt x="0" y="438874"/>
                      <a:pt x="7620" y="279382"/>
                    </a:cubicBezTo>
                    <a:cubicBezTo>
                      <a:pt x="8890" y="248436"/>
                      <a:pt x="7620" y="215109"/>
                      <a:pt x="8890" y="184163"/>
                    </a:cubicBezTo>
                    <a:cubicBezTo>
                      <a:pt x="10160" y="134173"/>
                      <a:pt x="12700" y="79422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62921" y="30480"/>
                      <a:pt x="101958" y="29210"/>
                    </a:cubicBezTo>
                    <a:cubicBezTo>
                      <a:pt x="167832" y="25400"/>
                      <a:pt x="233707" y="22860"/>
                      <a:pt x="302021" y="20320"/>
                    </a:cubicBezTo>
                    <a:cubicBezTo>
                      <a:pt x="348377" y="17780"/>
                      <a:pt x="394733" y="16510"/>
                      <a:pt x="438650" y="13970"/>
                    </a:cubicBezTo>
                    <a:cubicBezTo>
                      <a:pt x="482566" y="11430"/>
                      <a:pt x="528922" y="8890"/>
                      <a:pt x="572839" y="8890"/>
                    </a:cubicBezTo>
                    <a:cubicBezTo>
                      <a:pt x="621635" y="7620"/>
                      <a:pt x="670431" y="10160"/>
                      <a:pt x="719227" y="8890"/>
                    </a:cubicBezTo>
                    <a:cubicBezTo>
                      <a:pt x="780222" y="8890"/>
                      <a:pt x="1885450" y="6350"/>
                      <a:pt x="1946445" y="5080"/>
                    </a:cubicBezTo>
                    <a:cubicBezTo>
                      <a:pt x="2005000" y="3810"/>
                      <a:pt x="2063556" y="2540"/>
                      <a:pt x="2124551" y="2540"/>
                    </a:cubicBezTo>
                    <a:cubicBezTo>
                      <a:pt x="2224582" y="1270"/>
                      <a:pt x="2322174" y="0"/>
                      <a:pt x="2422206" y="0"/>
                    </a:cubicBezTo>
                    <a:cubicBezTo>
                      <a:pt x="2463683" y="0"/>
                      <a:pt x="2507599" y="2540"/>
                      <a:pt x="2549076" y="2540"/>
                    </a:cubicBezTo>
                    <a:cubicBezTo>
                      <a:pt x="2663746" y="3810"/>
                      <a:pt x="2780856" y="5080"/>
                      <a:pt x="2895527" y="7620"/>
                    </a:cubicBezTo>
                    <a:cubicBezTo>
                      <a:pt x="2956522" y="8890"/>
                      <a:pt x="3017517" y="12700"/>
                      <a:pt x="3078512" y="16510"/>
                    </a:cubicBezTo>
                    <a:cubicBezTo>
                      <a:pt x="3093151" y="16510"/>
                      <a:pt x="3107789" y="16510"/>
                      <a:pt x="3119988" y="16510"/>
                    </a:cubicBezTo>
                    <a:cubicBezTo>
                      <a:pt x="3136203" y="17780"/>
                      <a:pt x="3145093" y="20320"/>
                      <a:pt x="3155253" y="21590"/>
                    </a:cubicBezTo>
                    <a:close/>
                    <a:moveTo>
                      <a:pt x="3165413" y="3082908"/>
                    </a:moveTo>
                    <a:cubicBezTo>
                      <a:pt x="3166683" y="3066398"/>
                      <a:pt x="3167953" y="3053698"/>
                      <a:pt x="3167953" y="3040998"/>
                    </a:cubicBezTo>
                    <a:cubicBezTo>
                      <a:pt x="3166683" y="2907432"/>
                      <a:pt x="3165413" y="2781266"/>
                      <a:pt x="3165413" y="2645579"/>
                    </a:cubicBezTo>
                    <a:cubicBezTo>
                      <a:pt x="3165413" y="2583686"/>
                      <a:pt x="3167953" y="2521794"/>
                      <a:pt x="3166683" y="2459901"/>
                    </a:cubicBezTo>
                    <a:cubicBezTo>
                      <a:pt x="3166683" y="2402770"/>
                      <a:pt x="3165413" y="2343258"/>
                      <a:pt x="3164143" y="2286126"/>
                    </a:cubicBezTo>
                    <a:cubicBezTo>
                      <a:pt x="3159063" y="2198049"/>
                      <a:pt x="3147633" y="374601"/>
                      <a:pt x="3147633" y="286523"/>
                    </a:cubicBezTo>
                    <a:cubicBezTo>
                      <a:pt x="3145093" y="212729"/>
                      <a:pt x="3142553" y="136553"/>
                      <a:pt x="3140013" y="63500"/>
                    </a:cubicBezTo>
                    <a:cubicBezTo>
                      <a:pt x="3138743" y="44450"/>
                      <a:pt x="3137473" y="43180"/>
                      <a:pt x="3112669" y="41910"/>
                    </a:cubicBezTo>
                    <a:cubicBezTo>
                      <a:pt x="3105350" y="41910"/>
                      <a:pt x="3100470" y="41910"/>
                      <a:pt x="3093151" y="40640"/>
                    </a:cubicBezTo>
                    <a:cubicBezTo>
                      <a:pt x="3032156" y="36830"/>
                      <a:pt x="2968721" y="31750"/>
                      <a:pt x="2907726" y="30480"/>
                    </a:cubicBezTo>
                    <a:cubicBezTo>
                      <a:pt x="2758898" y="26670"/>
                      <a:pt x="2607631" y="25400"/>
                      <a:pt x="2458803" y="22860"/>
                    </a:cubicBezTo>
                    <a:cubicBezTo>
                      <a:pt x="2436845" y="22860"/>
                      <a:pt x="2412447" y="22860"/>
                      <a:pt x="2390489" y="22860"/>
                    </a:cubicBezTo>
                    <a:cubicBezTo>
                      <a:pt x="2353892" y="22860"/>
                      <a:pt x="2317295" y="22860"/>
                      <a:pt x="2283138" y="22860"/>
                    </a:cubicBezTo>
                    <a:cubicBezTo>
                      <a:pt x="2205064" y="22860"/>
                      <a:pt x="2126990" y="22860"/>
                      <a:pt x="2051357" y="24130"/>
                    </a:cubicBezTo>
                    <a:cubicBezTo>
                      <a:pt x="1985482" y="25400"/>
                      <a:pt x="875374" y="29210"/>
                      <a:pt x="809499" y="29210"/>
                    </a:cubicBezTo>
                    <a:cubicBezTo>
                      <a:pt x="702148" y="29210"/>
                      <a:pt x="594797" y="26670"/>
                      <a:pt x="487446" y="33020"/>
                    </a:cubicBezTo>
                    <a:cubicBezTo>
                      <a:pt x="431330" y="36830"/>
                      <a:pt x="377655" y="36830"/>
                      <a:pt x="323979" y="38100"/>
                    </a:cubicBezTo>
                    <a:cubicBezTo>
                      <a:pt x="231267" y="41910"/>
                      <a:pt x="138555" y="45720"/>
                      <a:pt x="49530" y="50800"/>
                    </a:cubicBezTo>
                    <a:cubicBezTo>
                      <a:pt x="36830" y="50800"/>
                      <a:pt x="34290" y="53340"/>
                      <a:pt x="33020" y="72280"/>
                    </a:cubicBezTo>
                    <a:cubicBezTo>
                      <a:pt x="31750" y="115129"/>
                      <a:pt x="31750" y="157978"/>
                      <a:pt x="30480" y="200826"/>
                    </a:cubicBezTo>
                    <a:cubicBezTo>
                      <a:pt x="29210" y="272241"/>
                      <a:pt x="26670" y="341275"/>
                      <a:pt x="25400" y="412689"/>
                    </a:cubicBezTo>
                    <a:cubicBezTo>
                      <a:pt x="20320" y="488864"/>
                      <a:pt x="26670" y="2350399"/>
                      <a:pt x="29210" y="2426575"/>
                    </a:cubicBezTo>
                    <a:cubicBezTo>
                      <a:pt x="29210" y="2507511"/>
                      <a:pt x="29210" y="2590828"/>
                      <a:pt x="30480" y="2671764"/>
                    </a:cubicBezTo>
                    <a:cubicBezTo>
                      <a:pt x="30480" y="2731276"/>
                      <a:pt x="33020" y="2790788"/>
                      <a:pt x="33020" y="2850300"/>
                    </a:cubicBezTo>
                    <a:cubicBezTo>
                      <a:pt x="33020" y="2914573"/>
                      <a:pt x="33020" y="2978846"/>
                      <a:pt x="31750" y="3040998"/>
                    </a:cubicBezTo>
                    <a:cubicBezTo>
                      <a:pt x="31750" y="3044808"/>
                      <a:pt x="31750" y="3047348"/>
                      <a:pt x="31750" y="3051158"/>
                    </a:cubicBezTo>
                    <a:cubicBezTo>
                      <a:pt x="31750" y="3061318"/>
                      <a:pt x="35560" y="3065128"/>
                      <a:pt x="44450" y="3065128"/>
                    </a:cubicBezTo>
                    <a:cubicBezTo>
                      <a:pt x="67801" y="3065128"/>
                      <a:pt x="101958" y="3066398"/>
                      <a:pt x="133675" y="3066398"/>
                    </a:cubicBezTo>
                    <a:cubicBezTo>
                      <a:pt x="180031" y="3066398"/>
                      <a:pt x="228827" y="3063858"/>
                      <a:pt x="275183" y="3066398"/>
                    </a:cubicBezTo>
                    <a:cubicBezTo>
                      <a:pt x="350817" y="3070208"/>
                      <a:pt x="426451" y="3072748"/>
                      <a:pt x="502085" y="3071478"/>
                    </a:cubicBezTo>
                    <a:cubicBezTo>
                      <a:pt x="550881" y="3070208"/>
                      <a:pt x="597237" y="3072748"/>
                      <a:pt x="646033" y="3072748"/>
                    </a:cubicBezTo>
                    <a:cubicBezTo>
                      <a:pt x="716787" y="3072748"/>
                      <a:pt x="787541" y="3071478"/>
                      <a:pt x="858295" y="3072748"/>
                    </a:cubicBezTo>
                    <a:cubicBezTo>
                      <a:pt x="963207" y="3074018"/>
                      <a:pt x="2114791" y="3063858"/>
                      <a:pt x="2222143" y="3066398"/>
                    </a:cubicBezTo>
                    <a:cubicBezTo>
                      <a:pt x="2268499" y="3067668"/>
                      <a:pt x="2314855" y="3068938"/>
                      <a:pt x="2358771" y="3068938"/>
                    </a:cubicBezTo>
                    <a:cubicBezTo>
                      <a:pt x="2439285" y="3071478"/>
                      <a:pt x="2517358" y="3067668"/>
                      <a:pt x="2597872" y="3071478"/>
                    </a:cubicBezTo>
                    <a:cubicBezTo>
                      <a:pt x="2663746" y="3074018"/>
                      <a:pt x="2729621" y="3074018"/>
                      <a:pt x="2795495" y="3076558"/>
                    </a:cubicBezTo>
                    <a:cubicBezTo>
                      <a:pt x="2893087" y="3080368"/>
                      <a:pt x="2990679" y="3082908"/>
                      <a:pt x="3088271" y="3084178"/>
                    </a:cubicBezTo>
                    <a:cubicBezTo>
                      <a:pt x="3124868" y="3084178"/>
                      <a:pt x="3145093" y="3082908"/>
                      <a:pt x="3165413" y="3082908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</p:sp>
        </p:grpSp>
        <p:sp>
          <p:nvSpPr>
            <p:cNvPr id="21" name="Rectangle 20"/>
            <p:cNvSpPr/>
            <p:nvPr/>
          </p:nvSpPr>
          <p:spPr>
            <a:xfrm>
              <a:off x="12780208" y="4270318"/>
              <a:ext cx="5196871" cy="18214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vi-VN" sz="40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Chuẩn </a:t>
              </a:r>
              <a:r>
                <a:rPr kumimoji="0" lang="vi-VN" sz="4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bị trước </a:t>
              </a:r>
              <a:endPara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endParaRPr>
            </a:p>
            <a:p>
              <a:pPr lvl="0" algn="ctr">
                <a:lnSpc>
                  <a:spcPct val="150000"/>
                </a:lnSpc>
                <a:buClr>
                  <a:srgbClr val="000000"/>
                </a:buClr>
              </a:pPr>
              <a:r>
                <a:rPr lang="vi-VN" sz="4000" b="1" kern="0">
                  <a:solidFill>
                    <a:prstClr val="black"/>
                  </a:solidFill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Bài 2. Đa thức</a:t>
              </a:r>
              <a:endParaRPr kumimoji="0" lang="pt-BR" sz="4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4322848" y="692097"/>
            <a:ext cx="9601198" cy="3332248"/>
            <a:chOff x="3493413" y="2763753"/>
            <a:chExt cx="9601198" cy="3332248"/>
          </a:xfrm>
        </p:grpSpPr>
        <p:grpSp>
          <p:nvGrpSpPr>
            <p:cNvPr id="26" name="Group 5"/>
            <p:cNvGrpSpPr/>
            <p:nvPr/>
          </p:nvGrpSpPr>
          <p:grpSpPr>
            <a:xfrm>
              <a:off x="3493413" y="2865239"/>
              <a:ext cx="9601198" cy="3230762"/>
              <a:chOff x="-550010" y="-38100"/>
              <a:chExt cx="3304202" cy="850900"/>
            </a:xfrm>
          </p:grpSpPr>
          <p:sp>
            <p:nvSpPr>
              <p:cNvPr id="28" name="Freeform 6"/>
              <p:cNvSpPr/>
              <p:nvPr/>
            </p:nvSpPr>
            <p:spPr>
              <a:xfrm>
                <a:off x="-550010" y="13202"/>
                <a:ext cx="3304202" cy="341175"/>
              </a:xfrm>
              <a:custGeom>
                <a:avLst/>
                <a:gdLst/>
                <a:ahLst/>
                <a:cxnLst/>
                <a:rect l="l" t="t" r="r" b="b"/>
                <a:pathLst>
                  <a:path w="2175804" h="376692">
                    <a:moveTo>
                      <a:pt x="47794" y="0"/>
                    </a:moveTo>
                    <a:lnTo>
                      <a:pt x="2128010" y="0"/>
                    </a:lnTo>
                    <a:cubicBezTo>
                      <a:pt x="2140686" y="0"/>
                      <a:pt x="2152842" y="5035"/>
                      <a:pt x="2161805" y="13999"/>
                    </a:cubicBezTo>
                    <a:cubicBezTo>
                      <a:pt x="2170768" y="22962"/>
                      <a:pt x="2175804" y="35118"/>
                      <a:pt x="2175804" y="47794"/>
                    </a:cubicBezTo>
                    <a:lnTo>
                      <a:pt x="2175804" y="328898"/>
                    </a:lnTo>
                    <a:cubicBezTo>
                      <a:pt x="2175804" y="341574"/>
                      <a:pt x="2170768" y="353730"/>
                      <a:pt x="2161805" y="362694"/>
                    </a:cubicBezTo>
                    <a:cubicBezTo>
                      <a:pt x="2152842" y="371657"/>
                      <a:pt x="2140686" y="376692"/>
                      <a:pt x="2128010" y="376692"/>
                    </a:cubicBezTo>
                    <a:lnTo>
                      <a:pt x="47794" y="376692"/>
                    </a:lnTo>
                    <a:cubicBezTo>
                      <a:pt x="35118" y="376692"/>
                      <a:pt x="22962" y="371657"/>
                      <a:pt x="13999" y="362694"/>
                    </a:cubicBezTo>
                    <a:cubicBezTo>
                      <a:pt x="5035" y="353730"/>
                      <a:pt x="0" y="341574"/>
                      <a:pt x="0" y="328898"/>
                    </a:cubicBezTo>
                    <a:lnTo>
                      <a:pt x="0" y="47794"/>
                    </a:lnTo>
                    <a:cubicBezTo>
                      <a:pt x="0" y="35118"/>
                      <a:pt x="5035" y="22962"/>
                      <a:pt x="13999" y="13999"/>
                    </a:cubicBezTo>
                    <a:cubicBezTo>
                      <a:pt x="22962" y="5035"/>
                      <a:pt x="35118" y="0"/>
                      <a:pt x="47794" y="0"/>
                    </a:cubicBezTo>
                    <a:close/>
                  </a:path>
                </a:pathLst>
              </a:custGeom>
              <a:solidFill>
                <a:srgbClr val="AD5545"/>
              </a:solidFill>
            </p:spPr>
          </p:sp>
          <p:sp>
            <p:nvSpPr>
              <p:cNvPr id="29" name="TextBox 7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7" name="Rectangle 26"/>
            <p:cNvSpPr/>
            <p:nvPr/>
          </p:nvSpPr>
          <p:spPr>
            <a:xfrm>
              <a:off x="4174114" y="2763753"/>
              <a:ext cx="8191666" cy="150823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>
                <a:lnSpc>
                  <a:spcPts val="12880"/>
                </a:lnSpc>
              </a:pPr>
              <a:r>
                <a:rPr lang="vi-VN" sz="6000" b="1">
                  <a:solidFill>
                    <a:schemeClr val="bg1"/>
                  </a:solidFill>
                  <a:cs typeface="Arial" panose="020B0604020202020204" pitchFamily="34" charset="0"/>
                </a:rPr>
                <a:t>HƯỚNG DẪN VỀ NHÀ</a:t>
              </a:r>
            </a:p>
          </p:txBody>
        </p:sp>
      </p:grpSp>
      <p:pic>
        <p:nvPicPr>
          <p:cNvPr id="31" name="Picture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327135">
            <a:off x="15275228" y="-1180896"/>
            <a:ext cx="3895682" cy="3615241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1758" y="7648764"/>
            <a:ext cx="4078577" cy="22191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randomBar dir="vert"/>
      </p:transition>
    </mc:Choice>
    <mc:Fallback>
      <p:transition spd="med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>
          <a:xfrm>
            <a:off x="7685840" y="0"/>
            <a:ext cx="10602160" cy="10602160"/>
          </a:xfrm>
          <a:custGeom>
            <a:avLst/>
            <a:gdLst/>
            <a:ahLst/>
            <a:cxnLst/>
            <a:rect l="l" t="t" r="r" b="b"/>
            <a:pathLst>
              <a:path w="10602160" h="10602160">
                <a:moveTo>
                  <a:pt x="0" y="0"/>
                </a:moveTo>
                <a:lnTo>
                  <a:pt x="10602160" y="0"/>
                </a:lnTo>
                <a:lnTo>
                  <a:pt x="10602160" y="10602160"/>
                </a:lnTo>
                <a:lnTo>
                  <a:pt x="0" y="106021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8999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" name="Freeform 2"/>
          <p:cNvSpPr/>
          <p:nvPr/>
        </p:nvSpPr>
        <p:spPr>
          <a:xfrm>
            <a:off x="-2916319" y="0"/>
            <a:ext cx="10602160" cy="10602160"/>
          </a:xfrm>
          <a:custGeom>
            <a:avLst/>
            <a:gdLst/>
            <a:ahLst/>
            <a:cxnLst/>
            <a:rect l="l" t="t" r="r" b="b"/>
            <a:pathLst>
              <a:path w="10602160" h="10602160">
                <a:moveTo>
                  <a:pt x="0" y="0"/>
                </a:moveTo>
                <a:lnTo>
                  <a:pt x="10602159" y="0"/>
                </a:lnTo>
                <a:lnTo>
                  <a:pt x="10602159" y="10602160"/>
                </a:lnTo>
                <a:lnTo>
                  <a:pt x="0" y="106021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8999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246596" y="0"/>
            <a:ext cx="782104" cy="3400454"/>
          </a:xfrm>
          <a:custGeom>
            <a:avLst/>
            <a:gdLst/>
            <a:ahLst/>
            <a:cxnLst/>
            <a:rect l="l" t="t" r="r" b="b"/>
            <a:pathLst>
              <a:path w="782104" h="3400454">
                <a:moveTo>
                  <a:pt x="0" y="0"/>
                </a:moveTo>
                <a:lnTo>
                  <a:pt x="782104" y="0"/>
                </a:lnTo>
                <a:lnTo>
                  <a:pt x="782104" y="3400454"/>
                </a:lnTo>
                <a:lnTo>
                  <a:pt x="0" y="340045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50045" y="1960554"/>
            <a:ext cx="13708343" cy="648854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7329" y="6743700"/>
            <a:ext cx="2658086" cy="271905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149611">
            <a:off x="14428898" y="6781680"/>
            <a:ext cx="2572735" cy="2572735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3565416" y="3162300"/>
            <a:ext cx="11277600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sz="7500" b="1">
                <a:latin typeface="Arial" panose="020B0604020202020204" pitchFamily="34" charset="0"/>
                <a:cs typeface="Arial" panose="020B0604020202020204" pitchFamily="34" charset="0"/>
              </a:rPr>
              <a:t>CẢM ƠN CÁC EM </a:t>
            </a:r>
          </a:p>
          <a:p>
            <a:pPr lvl="0" algn="ctr">
              <a:lnSpc>
                <a:spcPct val="150000"/>
              </a:lnSpc>
            </a:pPr>
            <a:r>
              <a:rPr lang="en-US" sz="7500" b="1">
                <a:latin typeface="Arial" panose="020B0604020202020204" pitchFamily="34" charset="0"/>
                <a:cs typeface="Arial" panose="020B0604020202020204" pitchFamily="34" charset="0"/>
              </a:rPr>
              <a:t>ĐÃ THEO DÕI BÀI HỌC</a:t>
            </a:r>
            <a:r>
              <a:rPr lang="vi-VN" sz="7500" b="1">
                <a:cs typeface="Arial" panose="020B0604020202020204" pitchFamily="34" charset="0"/>
              </a:rPr>
              <a:t>!</a:t>
            </a:r>
            <a:endParaRPr lang="en-US" sz="7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85800" y="-2552700"/>
            <a:ext cx="19461855" cy="7890897"/>
          </a:xfrm>
          <a:custGeom>
            <a:avLst/>
            <a:gdLst/>
            <a:ahLst/>
            <a:cxnLst/>
            <a:rect l="l" t="t" r="r" b="b"/>
            <a:pathLst>
              <a:path w="19461855" h="7890897">
                <a:moveTo>
                  <a:pt x="0" y="0"/>
                </a:moveTo>
                <a:lnTo>
                  <a:pt x="19461855" y="0"/>
                </a:lnTo>
                <a:lnTo>
                  <a:pt x="19461855" y="7890897"/>
                </a:lnTo>
                <a:lnTo>
                  <a:pt x="0" y="78908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2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590800" y="3390900"/>
            <a:ext cx="12440720" cy="5750092"/>
          </a:xfrm>
          <a:custGeom>
            <a:avLst/>
            <a:gdLst/>
            <a:ahLst/>
            <a:cxnLst/>
            <a:rect l="l" t="t" r="r" b="b"/>
            <a:pathLst>
              <a:path w="12440720" h="5750092">
                <a:moveTo>
                  <a:pt x="0" y="0"/>
                </a:moveTo>
                <a:lnTo>
                  <a:pt x="12440721" y="0"/>
                </a:lnTo>
                <a:lnTo>
                  <a:pt x="12440721" y="5750092"/>
                </a:lnTo>
                <a:lnTo>
                  <a:pt x="0" y="57500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2590800" y="3722271"/>
            <a:ext cx="1812131" cy="14012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8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590800" y="6846471"/>
            <a:ext cx="1812131" cy="14012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8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</a:p>
        </p:txBody>
      </p:sp>
      <p:pic>
        <p:nvPicPr>
          <p:cNvPr id="13" name="Picture 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19560340" flipH="1">
            <a:off x="712195" y="348078"/>
            <a:ext cx="2089282" cy="2374184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5105399" y="744452"/>
            <a:ext cx="8305802" cy="3332248"/>
            <a:chOff x="4103011" y="2763753"/>
            <a:chExt cx="8305802" cy="3332248"/>
          </a:xfrm>
        </p:grpSpPr>
        <p:grpSp>
          <p:nvGrpSpPr>
            <p:cNvPr id="15" name="Group 5"/>
            <p:cNvGrpSpPr/>
            <p:nvPr/>
          </p:nvGrpSpPr>
          <p:grpSpPr>
            <a:xfrm>
              <a:off x="4103011" y="2865239"/>
              <a:ext cx="8305802" cy="3230762"/>
              <a:chOff x="-340220" y="-38100"/>
              <a:chExt cx="2858398" cy="850900"/>
            </a:xfrm>
          </p:grpSpPr>
          <p:sp>
            <p:nvSpPr>
              <p:cNvPr id="17" name="Freeform 6"/>
              <p:cNvSpPr/>
              <p:nvPr/>
            </p:nvSpPr>
            <p:spPr>
              <a:xfrm>
                <a:off x="-340220" y="-6242"/>
                <a:ext cx="2858398" cy="397804"/>
              </a:xfrm>
              <a:custGeom>
                <a:avLst/>
                <a:gdLst/>
                <a:ahLst/>
                <a:cxnLst/>
                <a:rect l="l" t="t" r="r" b="b"/>
                <a:pathLst>
                  <a:path w="2175804" h="376692">
                    <a:moveTo>
                      <a:pt x="47794" y="0"/>
                    </a:moveTo>
                    <a:lnTo>
                      <a:pt x="2128010" y="0"/>
                    </a:lnTo>
                    <a:cubicBezTo>
                      <a:pt x="2140686" y="0"/>
                      <a:pt x="2152842" y="5035"/>
                      <a:pt x="2161805" y="13999"/>
                    </a:cubicBezTo>
                    <a:cubicBezTo>
                      <a:pt x="2170768" y="22962"/>
                      <a:pt x="2175804" y="35118"/>
                      <a:pt x="2175804" y="47794"/>
                    </a:cubicBezTo>
                    <a:lnTo>
                      <a:pt x="2175804" y="328898"/>
                    </a:lnTo>
                    <a:cubicBezTo>
                      <a:pt x="2175804" y="341574"/>
                      <a:pt x="2170768" y="353730"/>
                      <a:pt x="2161805" y="362694"/>
                    </a:cubicBezTo>
                    <a:cubicBezTo>
                      <a:pt x="2152842" y="371657"/>
                      <a:pt x="2140686" y="376692"/>
                      <a:pt x="2128010" y="376692"/>
                    </a:cubicBezTo>
                    <a:lnTo>
                      <a:pt x="47794" y="376692"/>
                    </a:lnTo>
                    <a:cubicBezTo>
                      <a:pt x="35118" y="376692"/>
                      <a:pt x="22962" y="371657"/>
                      <a:pt x="13999" y="362694"/>
                    </a:cubicBezTo>
                    <a:cubicBezTo>
                      <a:pt x="5035" y="353730"/>
                      <a:pt x="0" y="341574"/>
                      <a:pt x="0" y="328898"/>
                    </a:cubicBezTo>
                    <a:lnTo>
                      <a:pt x="0" y="47794"/>
                    </a:lnTo>
                    <a:cubicBezTo>
                      <a:pt x="0" y="35118"/>
                      <a:pt x="5035" y="22962"/>
                      <a:pt x="13999" y="13999"/>
                    </a:cubicBezTo>
                    <a:cubicBezTo>
                      <a:pt x="22962" y="5035"/>
                      <a:pt x="35118" y="0"/>
                      <a:pt x="47794" y="0"/>
                    </a:cubicBezTo>
                    <a:close/>
                  </a:path>
                </a:pathLst>
              </a:custGeom>
              <a:solidFill>
                <a:srgbClr val="AD5545"/>
              </a:solidFill>
            </p:spPr>
          </p:sp>
          <p:sp>
            <p:nvSpPr>
              <p:cNvPr id="18" name="TextBox 7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6" name="Rectangle 15"/>
            <p:cNvSpPr/>
            <p:nvPr/>
          </p:nvSpPr>
          <p:spPr>
            <a:xfrm>
              <a:off x="4522767" y="2763753"/>
              <a:ext cx="7494360" cy="150823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>
                <a:lnSpc>
                  <a:spcPts val="12880"/>
                </a:lnSpc>
              </a:pPr>
              <a:r>
                <a:rPr lang="en-US" sz="60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NỘI DUNG BÀI HỌC</a:t>
              </a:r>
            </a:p>
          </p:txBody>
        </p:sp>
      </p:grpSp>
      <p:sp>
        <p:nvSpPr>
          <p:cNvPr id="19" name="Rectangle 18"/>
          <p:cNvSpPr/>
          <p:nvPr/>
        </p:nvSpPr>
        <p:spPr>
          <a:xfrm>
            <a:off x="5583726" y="4039608"/>
            <a:ext cx="7447873" cy="11038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nl-NL" sz="50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Cộng và trừ hai đa thức</a:t>
            </a:r>
            <a:endParaRPr lang="en-US" sz="500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696200" y="7163808"/>
            <a:ext cx="3207929" cy="11038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nl-NL" sz="5000" b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Luyện tập</a:t>
            </a:r>
            <a:endParaRPr lang="en-US" sz="500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372592" y="7020117"/>
            <a:ext cx="3196569" cy="2801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5318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split orient="vert"/>
      </p:transition>
    </mc:Choice>
    <mc:Fallback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5252"/>
            <a:ext cx="12121496" cy="10292252"/>
          </a:xfrm>
          <a:custGeom>
            <a:avLst/>
            <a:gdLst/>
            <a:ahLst/>
            <a:cxnLst/>
            <a:rect l="l" t="t" r="r" b="b"/>
            <a:pathLst>
              <a:path w="12121496" h="10292252">
                <a:moveTo>
                  <a:pt x="0" y="0"/>
                </a:moveTo>
                <a:lnTo>
                  <a:pt x="12121496" y="0"/>
                </a:lnTo>
                <a:lnTo>
                  <a:pt x="12121496" y="10292252"/>
                </a:lnTo>
                <a:lnTo>
                  <a:pt x="0" y="1029225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6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55970" y="393821"/>
            <a:ext cx="2592030" cy="895428"/>
          </a:xfrm>
          <a:custGeom>
            <a:avLst/>
            <a:gdLst/>
            <a:ahLst/>
            <a:cxnLst/>
            <a:rect l="l" t="t" r="r" b="b"/>
            <a:pathLst>
              <a:path w="2592030" h="895428">
                <a:moveTo>
                  <a:pt x="0" y="0"/>
                </a:moveTo>
                <a:lnTo>
                  <a:pt x="2592030" y="0"/>
                </a:lnTo>
                <a:lnTo>
                  <a:pt x="2592030" y="895428"/>
                </a:lnTo>
                <a:lnTo>
                  <a:pt x="0" y="89542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227252" y="133272"/>
            <a:ext cx="12121496" cy="10292252"/>
          </a:xfrm>
          <a:custGeom>
            <a:avLst/>
            <a:gdLst/>
            <a:ahLst/>
            <a:cxnLst/>
            <a:rect l="l" t="t" r="r" b="b"/>
            <a:pathLst>
              <a:path w="12121496" h="10292252">
                <a:moveTo>
                  <a:pt x="0" y="0"/>
                </a:moveTo>
                <a:lnTo>
                  <a:pt x="12121496" y="0"/>
                </a:lnTo>
                <a:lnTo>
                  <a:pt x="12121496" y="10292251"/>
                </a:lnTo>
                <a:lnTo>
                  <a:pt x="0" y="1029225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6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17922571">
            <a:off x="-1528753" y="7702854"/>
            <a:ext cx="5395669" cy="7964048"/>
          </a:xfrm>
          <a:custGeom>
            <a:avLst/>
            <a:gdLst/>
            <a:ahLst/>
            <a:cxnLst/>
            <a:rect l="l" t="t" r="r" b="b"/>
            <a:pathLst>
              <a:path w="5395669" h="7964048">
                <a:moveTo>
                  <a:pt x="0" y="0"/>
                </a:moveTo>
                <a:lnTo>
                  <a:pt x="5395669" y="0"/>
                </a:lnTo>
                <a:lnTo>
                  <a:pt x="5395669" y="7964048"/>
                </a:lnTo>
                <a:lnTo>
                  <a:pt x="0" y="796404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233315" y="8755951"/>
            <a:ext cx="3462828" cy="1859441"/>
          </a:xfrm>
          <a:prstGeom prst="rect">
            <a:avLst/>
          </a:prstGeom>
        </p:spPr>
      </p:pic>
      <p:grpSp>
        <p:nvGrpSpPr>
          <p:cNvPr id="31" name="Group 30"/>
          <p:cNvGrpSpPr/>
          <p:nvPr/>
        </p:nvGrpSpPr>
        <p:grpSpPr>
          <a:xfrm>
            <a:off x="1803451" y="2095500"/>
            <a:ext cx="14655749" cy="10144833"/>
            <a:chOff x="2308980" y="2327727"/>
            <a:chExt cx="14655749" cy="10144833"/>
          </a:xfrm>
        </p:grpSpPr>
        <p:grpSp>
          <p:nvGrpSpPr>
            <p:cNvPr id="27" name="Group 26"/>
            <p:cNvGrpSpPr/>
            <p:nvPr/>
          </p:nvGrpSpPr>
          <p:grpSpPr>
            <a:xfrm>
              <a:off x="2308980" y="2663413"/>
              <a:ext cx="14655749" cy="9809147"/>
              <a:chOff x="2308980" y="2663413"/>
              <a:chExt cx="13670039" cy="3507296"/>
            </a:xfrm>
          </p:grpSpPr>
          <p:grpSp>
            <p:nvGrpSpPr>
              <p:cNvPr id="6" name="Group 6"/>
              <p:cNvGrpSpPr/>
              <p:nvPr/>
            </p:nvGrpSpPr>
            <p:grpSpPr>
              <a:xfrm>
                <a:off x="2743687" y="2877032"/>
                <a:ext cx="13235332" cy="3293677"/>
                <a:chOff x="0" y="-38100"/>
                <a:chExt cx="2602724" cy="647700"/>
              </a:xfrm>
            </p:grpSpPr>
            <p:sp>
              <p:nvSpPr>
                <p:cNvPr id="7" name="Freeform 7"/>
                <p:cNvSpPr/>
                <p:nvPr/>
              </p:nvSpPr>
              <p:spPr>
                <a:xfrm>
                  <a:off x="0" y="-28956"/>
                  <a:ext cx="2602724" cy="348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2724" h="348275">
                      <a:moveTo>
                        <a:pt x="203200" y="0"/>
                      </a:moveTo>
                      <a:lnTo>
                        <a:pt x="2602724" y="0"/>
                      </a:lnTo>
                      <a:lnTo>
                        <a:pt x="2399524" y="348275"/>
                      </a:lnTo>
                      <a:lnTo>
                        <a:pt x="0" y="348275"/>
                      </a:lnTo>
                      <a:lnTo>
                        <a:pt x="203200" y="0"/>
                      </a:lnTo>
                      <a:close/>
                    </a:path>
                  </a:pathLst>
                </a:custGeom>
                <a:solidFill>
                  <a:srgbClr val="A64B23"/>
                </a:solidFill>
              </p:spPr>
            </p:sp>
            <p:sp>
              <p:nvSpPr>
                <p:cNvPr id="8" name="TextBox 8"/>
                <p:cNvSpPr txBox="1"/>
                <p:nvPr/>
              </p:nvSpPr>
              <p:spPr>
                <a:xfrm>
                  <a:off x="101600" y="-38100"/>
                  <a:ext cx="609600" cy="64770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ts val="2659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9" name="Group 9"/>
              <p:cNvGrpSpPr/>
              <p:nvPr/>
            </p:nvGrpSpPr>
            <p:grpSpPr>
              <a:xfrm>
                <a:off x="2308980" y="2663413"/>
                <a:ext cx="13235332" cy="1771044"/>
                <a:chOff x="0" y="0"/>
                <a:chExt cx="2602724" cy="348275"/>
              </a:xfrm>
            </p:grpSpPr>
            <p:sp>
              <p:nvSpPr>
                <p:cNvPr id="10" name="Freeform 10"/>
                <p:cNvSpPr/>
                <p:nvPr/>
              </p:nvSpPr>
              <p:spPr>
                <a:xfrm>
                  <a:off x="0" y="0"/>
                  <a:ext cx="2602724" cy="348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2724" h="348275">
                      <a:moveTo>
                        <a:pt x="203200" y="0"/>
                      </a:moveTo>
                      <a:lnTo>
                        <a:pt x="2602724" y="0"/>
                      </a:lnTo>
                      <a:lnTo>
                        <a:pt x="2399524" y="348275"/>
                      </a:lnTo>
                      <a:lnTo>
                        <a:pt x="0" y="348275"/>
                      </a:lnTo>
                      <a:lnTo>
                        <a:pt x="203200" y="0"/>
                      </a:lnTo>
                      <a:close/>
                    </a:path>
                  </a:pathLst>
                </a:custGeom>
                <a:solidFill>
                  <a:srgbClr val="EEB7B0"/>
                </a:solidFill>
              </p:spPr>
            </p:sp>
            <p:sp>
              <p:nvSpPr>
                <p:cNvPr id="11" name="TextBox 11"/>
                <p:cNvSpPr txBox="1"/>
                <p:nvPr/>
              </p:nvSpPr>
              <p:spPr>
                <a:xfrm>
                  <a:off x="101600" y="-38100"/>
                  <a:ext cx="609600" cy="64770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ts val="2659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12" name="Freeform 12"/>
            <p:cNvSpPr/>
            <p:nvPr/>
          </p:nvSpPr>
          <p:spPr>
            <a:xfrm flipH="1">
              <a:off x="3328942" y="2327727"/>
              <a:ext cx="1071204" cy="814730"/>
            </a:xfrm>
            <a:custGeom>
              <a:avLst/>
              <a:gdLst/>
              <a:ahLst/>
              <a:cxnLst/>
              <a:rect l="l" t="t" r="r" b="b"/>
              <a:pathLst>
                <a:path w="985710" h="646984">
                  <a:moveTo>
                    <a:pt x="0" y="0"/>
                  </a:moveTo>
                  <a:lnTo>
                    <a:pt x="985710" y="0"/>
                  </a:lnTo>
                  <a:lnTo>
                    <a:pt x="985710" y="646984"/>
                  </a:lnTo>
                  <a:lnTo>
                    <a:pt x="0" y="6469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5" name="Freeform 25"/>
            <p:cNvSpPr/>
            <p:nvPr/>
          </p:nvSpPr>
          <p:spPr>
            <a:xfrm>
              <a:off x="14273467" y="6711172"/>
              <a:ext cx="985710" cy="646984"/>
            </a:xfrm>
            <a:custGeom>
              <a:avLst/>
              <a:gdLst/>
              <a:ahLst/>
              <a:cxnLst/>
              <a:rect l="l" t="t" r="r" b="b"/>
              <a:pathLst>
                <a:path w="985710" h="646984">
                  <a:moveTo>
                    <a:pt x="0" y="0"/>
                  </a:moveTo>
                  <a:lnTo>
                    <a:pt x="985710" y="0"/>
                  </a:lnTo>
                  <a:lnTo>
                    <a:pt x="985710" y="646984"/>
                  </a:lnTo>
                  <a:lnTo>
                    <a:pt x="0" y="6469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9" name="Rectangle 28"/>
            <p:cNvSpPr/>
            <p:nvPr/>
          </p:nvSpPr>
          <p:spPr>
            <a:xfrm>
              <a:off x="3440059" y="4445093"/>
              <a:ext cx="11818813" cy="15927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0"/>
                </a:spcAft>
              </a:pPr>
              <a:r>
                <a:rPr lang="nl-NL" sz="6500" b="1" smtClean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CỘNG VÀ TRỪ HAI ĐA THỨC</a:t>
              </a:r>
              <a:endParaRPr lang="en-US" sz="65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16306800" y="304123"/>
            <a:ext cx="1671687" cy="1628744"/>
            <a:chOff x="16640814" y="304123"/>
            <a:chExt cx="1451143" cy="1422565"/>
          </a:xfrm>
        </p:grpSpPr>
        <p:sp>
          <p:nvSpPr>
            <p:cNvPr id="33" name="Cross 32"/>
            <p:cNvSpPr/>
            <p:nvPr/>
          </p:nvSpPr>
          <p:spPr>
            <a:xfrm>
              <a:off x="17177557" y="304123"/>
              <a:ext cx="914400" cy="914400"/>
            </a:xfrm>
            <a:prstGeom prst="plus">
              <a:avLst>
                <a:gd name="adj" fmla="val 37500"/>
              </a:avLst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16640814" y="1421888"/>
              <a:ext cx="1073485" cy="30480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6280352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med" p14:dur="700">
        <p15:prstTrans prst="pageCurlDouble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8"/>
          <p:cNvSpPr/>
          <p:nvPr/>
        </p:nvSpPr>
        <p:spPr>
          <a:xfrm>
            <a:off x="6004560" y="10096500"/>
            <a:ext cx="649224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ectangle 14"/>
              <p:cNvSpPr/>
              <p:nvPr/>
            </p:nvSpPr>
            <p:spPr>
              <a:xfrm>
                <a:off x="1544380" y="266700"/>
                <a:ext cx="13792200" cy="19273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Cho hai đa thức</a:t>
                </a:r>
                <a:endParaRPr lang="en-US" sz="4000" smtClean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r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nl-NL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nl-NL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=5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+5</m:t>
                    </m:r>
                    <m:r>
                      <m:rPr>
                        <m:sty m:val="p"/>
                      </m:rP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nl-NL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3</m:t>
                    </m:r>
                  </m:oMath>
                </a14:m>
                <a:r>
                  <a:rPr lang="nl-NL" sz="40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;</a:t>
                </a:r>
                <a14:m>
                  <m:oMath xmlns:m="http://schemas.openxmlformats.org/officeDocument/2006/math">
                    <m:r>
                      <a:rPr lang="en-US" sz="4000" b="0" i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      </m:t>
                    </m:r>
                    <m:r>
                      <m:rPr>
                        <m:sty m:val="p"/>
                      </m:rP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lang="nl-NL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4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+5</m:t>
                    </m:r>
                    <m:r>
                      <m:rPr>
                        <m:sty m:val="p"/>
                      </m:rP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nl-NL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nl-NL" sz="40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4380" y="266700"/>
                <a:ext cx="13792200" cy="1927322"/>
              </a:xfrm>
              <a:prstGeom prst="rect">
                <a:avLst/>
              </a:prstGeom>
              <a:blipFill>
                <a:blip r:embed="rId2"/>
                <a:stretch>
                  <a:fillRect l="-1547" b="-126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1544380" y="2338572"/>
            <a:ext cx="3581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HĐ 1: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10147" y="2171700"/>
            <a:ext cx="975445" cy="914479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248980" y="3390900"/>
            <a:ext cx="177342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4000">
                <a:solidFill>
                  <a:srgbClr val="000000"/>
                </a:solidFill>
                <a:latin typeface="Arial" panose="020B0604020202020204" pitchFamily="34" charset="0"/>
                <a:ea typeface="Open Sans"/>
              </a:rPr>
              <a:t>Thực hiện phép cộng hai đa thức A và B bằng cách tiến hành các bước sau:</a:t>
            </a:r>
            <a:endParaRPr lang="en-US" altLang="en-US" sz="40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Rectangle 19"/>
              <p:cNvSpPr/>
              <p:nvPr/>
            </p:nvSpPr>
            <p:spPr>
              <a:xfrm>
                <a:off x="-87904" y="4482822"/>
                <a:ext cx="16034084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571500" lvl="0" indent="-5715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</a:pPr>
                <a:r>
                  <a:rPr lang="en-US" altLang="en-US" sz="4000">
                    <a:solidFill>
                      <a:srgbClr val="000000"/>
                    </a:solidFill>
                    <a:latin typeface="Arial" panose="020B0604020202020204" pitchFamily="34" charset="0"/>
                    <a:ea typeface="Open Sans"/>
                  </a:rPr>
                  <a:t>Lập tổng </a:t>
                </a:r>
                <a14:m>
                  <m:oMath xmlns:m="http://schemas.openxmlformats.org/officeDocument/2006/math">
                    <m:r>
                      <a:rPr lang="en-US" alt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Open Sans"/>
                      </a:rPr>
                      <m:t>𝐴</m:t>
                    </m:r>
                    <m:r>
                      <a:rPr lang="en-US" alt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Open Sans"/>
                      </a:rPr>
                      <m:t> + </m:t>
                    </m:r>
                    <m:r>
                      <a:rPr lang="en-US" alt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Open Sans"/>
                      </a:rPr>
                      <m:t>𝐵</m:t>
                    </m:r>
                    <m:r>
                      <a:rPr lang="en-US" alt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Open Sans"/>
                      </a:rPr>
                      <m:t> = (5</m:t>
                    </m:r>
                    <m:r>
                      <a:rPr lang="en-US" alt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Open Sans"/>
                      </a:rPr>
                      <m:t>𝑥</m:t>
                    </m:r>
                    <m:r>
                      <a:rPr lang="en-US" altLang="en-US" sz="4000" i="1" baseline="30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Open Sans"/>
                      </a:rPr>
                      <m:t>2</m:t>
                    </m:r>
                    <m:r>
                      <a:rPr lang="en-US" alt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Open Sans"/>
                      </a:rPr>
                      <m:t>𝑦</m:t>
                    </m:r>
                    <m:r>
                      <a:rPr lang="en-US" alt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Open Sans"/>
                      </a:rPr>
                      <m:t> + 5</m:t>
                    </m:r>
                    <m:r>
                      <a:rPr lang="en-US" alt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Open Sans"/>
                      </a:rPr>
                      <m:t>𝑥</m:t>
                    </m:r>
                    <m:r>
                      <a:rPr lang="en-US" alt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Open Sans"/>
                      </a:rPr>
                      <m:t> – 3) + (</m:t>
                    </m:r>
                    <m:r>
                      <a:rPr lang="en-US" alt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Open Sans"/>
                      </a:rPr>
                      <m:t>𝑥𝑦</m:t>
                    </m:r>
                    <m:r>
                      <a:rPr lang="en-US" alt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Open Sans"/>
                      </a:rPr>
                      <m:t> – 4</m:t>
                    </m:r>
                    <m:r>
                      <a:rPr lang="en-US" alt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Open Sans"/>
                      </a:rPr>
                      <m:t>𝑥</m:t>
                    </m:r>
                    <m:r>
                      <a:rPr lang="en-US" altLang="en-US" sz="4000" i="1" baseline="30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Open Sans"/>
                      </a:rPr>
                      <m:t>2</m:t>
                    </m:r>
                    <m:r>
                      <a:rPr lang="en-US" alt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Open Sans"/>
                      </a:rPr>
                      <m:t>𝑦</m:t>
                    </m:r>
                    <m:r>
                      <a:rPr lang="en-US" alt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Open Sans"/>
                      </a:rPr>
                      <m:t> + 5</m:t>
                    </m:r>
                    <m:r>
                      <a:rPr lang="en-US" alt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Open Sans"/>
                      </a:rPr>
                      <m:t>𝑥</m:t>
                    </m:r>
                    <m:r>
                      <a:rPr lang="en-US" alt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Open Sans"/>
                      </a:rPr>
                      <m:t> – 1).</m:t>
                    </m:r>
                  </m:oMath>
                </a14:m>
                <a:endParaRPr lang="en-US" altLang="en-US" sz="4000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7904" y="4482822"/>
                <a:ext cx="16034084" cy="707886"/>
              </a:xfrm>
              <a:prstGeom prst="rect">
                <a:avLst/>
              </a:prstGeom>
              <a:blipFill>
                <a:blip r:embed="rId4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20"/>
          <p:cNvSpPr/>
          <p:nvPr/>
        </p:nvSpPr>
        <p:spPr>
          <a:xfrm>
            <a:off x="607120" y="5622786"/>
            <a:ext cx="124173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en-US" sz="4000">
                <a:solidFill>
                  <a:srgbClr val="000000"/>
                </a:solidFill>
                <a:latin typeface="Arial" panose="020B0604020202020204" pitchFamily="34" charset="0"/>
                <a:ea typeface="Open Sans"/>
              </a:rPr>
              <a:t>Bỏ dấu ngoặc và thu gọn đa thức nhận được</a:t>
            </a:r>
            <a:endParaRPr lang="en-US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14096" y="-205136"/>
            <a:ext cx="2158913" cy="210633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466360" y="-227750"/>
            <a:ext cx="1914160" cy="1027850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8150849" y="6651574"/>
            <a:ext cx="2002343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00" b="1" i="1" u="sng" smtClean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Trả lời:</a:t>
            </a:r>
            <a:endParaRPr lang="en-US" sz="4200" b="1" i="1" u="sng">
              <a:solidFill>
                <a:schemeClr val="tx2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Rectangle 25"/>
              <p:cNvSpPr/>
              <p:nvPr/>
            </p:nvSpPr>
            <p:spPr>
              <a:xfrm>
                <a:off x="3733800" y="7595833"/>
                <a:ext cx="10836442" cy="21954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nl-NL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nl-NL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nl-NL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nl-NL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  <m:sSup>
                          <m:sSupPr>
                            <m:ctrlPr>
                              <a:rPr lang="en-US" sz="40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nl-NL" sz="40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nl-NL" sz="40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  <m: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+5</m:t>
                        </m:r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nl-NL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d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+(</m:t>
                    </m:r>
                    <m:r>
                      <m:rPr>
                        <m:sty m:val="p"/>
                      </m:rP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lang="nl-NL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4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+5</m:t>
                    </m:r>
                    <m:r>
                      <m:rPr>
                        <m:sty m:val="p"/>
                      </m:rP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nl-NL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1)</m:t>
                    </m:r>
                  </m:oMath>
                </a14:m>
                <a:r>
                  <a:rPr lang="nl-NL" sz="40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800"/>
                  </a:spcAft>
                </a:pPr>
                <a:r>
                  <a:rPr lang="nl-NL" sz="4000" smtClean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           </a:t>
                </a:r>
                <a14:m>
                  <m:oMath xmlns:m="http://schemas.openxmlformats.org/officeDocument/2006/math"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+10</m:t>
                    </m:r>
                    <m:r>
                      <m:rPr>
                        <m:sty m:val="p"/>
                      </m:rP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nl-NL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4+</m:t>
                    </m:r>
                    <m:r>
                      <m:rPr>
                        <m:sty m:val="p"/>
                      </m:rP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</m:t>
                    </m:r>
                  </m:oMath>
                </a14:m>
                <a:r>
                  <a:rPr lang="nl-NL" sz="40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3800" y="7595833"/>
                <a:ext cx="10836442" cy="219547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7" name="Picture 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638826" y="8218356"/>
            <a:ext cx="1430172" cy="1878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7989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split orient="vert"/>
      </p:transition>
    </mc:Choice>
    <mc:Fallback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9" grpId="0"/>
      <p:bldP spid="20" grpId="0"/>
      <p:bldP spid="21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8"/>
          <p:cNvSpPr/>
          <p:nvPr/>
        </p:nvSpPr>
        <p:spPr>
          <a:xfrm>
            <a:off x="6004560" y="10096500"/>
            <a:ext cx="649224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ectangle 14"/>
              <p:cNvSpPr/>
              <p:nvPr/>
            </p:nvSpPr>
            <p:spPr>
              <a:xfrm>
                <a:off x="1544380" y="266700"/>
                <a:ext cx="13792200" cy="19273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Cho hai đa thức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nl-NL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kumimoji="0" lang="nl-NL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=5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nl-NL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kumimoji="0" lang="nl-NL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kumimoji="0" lang="nl-NL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kumimoji="0" lang="nl-NL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+5</m:t>
                    </m:r>
                    <m:r>
                      <m:rPr>
                        <m:sty m:val="p"/>
                      </m:rPr>
                      <a:rPr kumimoji="0" lang="nl-NL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kumimoji="0" lang="nl-NL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0" lang="nl-NL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3</m:t>
                    </m:r>
                  </m:oMath>
                </a14:m>
                <a:r>
                  <a:rPr kumimoji="0" lang="nl-NL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;</a:t>
                </a:r>
                <a14:m>
                  <m:oMath xmlns:m="http://schemas.openxmlformats.org/officeDocument/2006/math">
                    <m:r>
                      <a:rPr kumimoji="0" lang="en-US" sz="40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      </m:t>
                    </m:r>
                    <m:r>
                      <m:rPr>
                        <m:sty m:val="p"/>
                      </m:rPr>
                      <a:rPr kumimoji="0" lang="nl-NL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kumimoji="0" lang="nl-NL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kumimoji="0" lang="nl-NL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kumimoji="0" lang="nl-NL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0" lang="nl-NL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4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nl-NL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kumimoji="0" lang="nl-NL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kumimoji="0" lang="nl-NL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kumimoji="0" lang="nl-NL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+5</m:t>
                    </m:r>
                    <m:r>
                      <m:rPr>
                        <m:sty m:val="p"/>
                      </m:rPr>
                      <a:rPr kumimoji="0" lang="nl-NL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kumimoji="0" lang="nl-NL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0" lang="nl-NL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kumimoji="0" lang="nl-NL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4380" y="266700"/>
                <a:ext cx="13792200" cy="1927322"/>
              </a:xfrm>
              <a:prstGeom prst="rect">
                <a:avLst/>
              </a:prstGeom>
              <a:blipFill>
                <a:blip r:embed="rId2"/>
                <a:stretch>
                  <a:fillRect l="-1547" b="-126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2727002" y="2338572"/>
            <a:ext cx="3581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HĐ </a:t>
            </a:r>
            <a:r>
              <a:rPr kumimoji="0" lang="nl-NL" sz="40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2: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692769" y="2171700"/>
            <a:ext cx="975445" cy="914479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1696780" y="3314700"/>
            <a:ext cx="18039020" cy="2748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vi-VN" sz="4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 hiện phép trừ hai đa thức A và B bằng cách lập hiệu</a:t>
            </a:r>
          </a:p>
          <a:p>
            <a:pPr algn="ctr" fontAlgn="base">
              <a:lnSpc>
                <a:spcPct val="150000"/>
              </a:lnSpc>
            </a:pPr>
            <a:r>
              <a:rPr lang="vi-VN" sz="4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– B = (5x</a:t>
            </a:r>
            <a:r>
              <a:rPr lang="vi-VN" sz="4000" baseline="30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vi-VN" sz="4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+ 5x – 3) – (xy – 4x</a:t>
            </a:r>
            <a:r>
              <a:rPr lang="vi-VN" sz="4000" baseline="30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vi-VN" sz="4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+ 5x </a:t>
            </a:r>
            <a:r>
              <a:rPr lang="vi-VN" sz="4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vi-VN" sz="400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</a:t>
            </a:r>
            <a:endParaRPr lang="en-US" sz="40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>
              <a:lnSpc>
                <a:spcPct val="150000"/>
              </a:lnSpc>
            </a:pPr>
            <a:r>
              <a:rPr lang="en-US" sz="4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vi-VN" sz="400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ỏ </a:t>
            </a:r>
            <a:r>
              <a:rPr lang="vi-VN" sz="4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dấu ngoặc rồi thu gọn đa thức nhận được.</a:t>
            </a:r>
            <a:endParaRPr lang="vi-VN" sz="4000" b="0" i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14096" y="-205136"/>
            <a:ext cx="2158913" cy="210633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466360" y="-227750"/>
            <a:ext cx="1914160" cy="1027850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8150849" y="6515100"/>
            <a:ext cx="2002343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1" u="sng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Trả lời:</a:t>
            </a:r>
            <a:endParaRPr kumimoji="0" lang="en-US" sz="4200" b="1" i="1" u="sng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Rectangle 25"/>
              <p:cNvSpPr/>
              <p:nvPr/>
            </p:nvSpPr>
            <p:spPr>
              <a:xfrm>
                <a:off x="3870158" y="7556820"/>
                <a:ext cx="10836442" cy="19300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 fontAlgn="base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  <m:sSup>
                          <m:sSupPr>
                            <m:ctrlPr>
                              <a:rPr lang="en-US" sz="40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nl-NL" sz="40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nl-NL" sz="40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  <m: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+5</m:t>
                        </m:r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nl-NL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d>
                    <m:r>
                      <a:rPr lang="nl-NL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lang="nl-NL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4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nl-NL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+5</m:t>
                    </m:r>
                    <m:r>
                      <m:rPr>
                        <m:sty m:val="p"/>
                      </m:rP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nl-NL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nl-NL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1)</m:t>
                    </m:r>
                  </m:oMath>
                </a14:m>
                <a:r>
                  <a:rPr lang="en-US" sz="40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400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algn="just" fontAlgn="base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400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40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          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=9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xy</m:t>
                    </m:r>
                  </m:oMath>
                </a14:m>
                <a:r>
                  <a:rPr lang="en-US" sz="40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400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0158" y="7556820"/>
                <a:ext cx="10836442" cy="193008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7" name="Picture 2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2783" y="8205336"/>
            <a:ext cx="1430172" cy="1878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2058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726247"/>
            <a:ext cx="16230600" cy="6770053"/>
            <a:chOff x="0" y="0"/>
            <a:chExt cx="4274726" cy="198375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1983751"/>
            </a:xfrm>
            <a:custGeom>
              <a:avLst/>
              <a:gdLst/>
              <a:ahLst/>
              <a:cxnLst/>
              <a:rect l="l" t="t" r="r" b="b"/>
              <a:pathLst>
                <a:path w="4274726" h="1983751">
                  <a:moveTo>
                    <a:pt x="0" y="0"/>
                  </a:moveTo>
                  <a:lnTo>
                    <a:pt x="4274726" y="0"/>
                  </a:lnTo>
                  <a:lnTo>
                    <a:pt x="4274726" y="1983751"/>
                  </a:lnTo>
                  <a:lnTo>
                    <a:pt x="0" y="1983751"/>
                  </a:lnTo>
                  <a:close/>
                </a:path>
              </a:pathLst>
            </a:custGeom>
            <a:solidFill>
              <a:srgbClr val="DCC3AC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013372" y="1028700"/>
            <a:ext cx="8261255" cy="1430253"/>
            <a:chOff x="0" y="0"/>
            <a:chExt cx="2175804" cy="37669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75804" cy="376692"/>
            </a:xfrm>
            <a:custGeom>
              <a:avLst/>
              <a:gdLst/>
              <a:ahLst/>
              <a:cxnLst/>
              <a:rect l="l" t="t" r="r" b="b"/>
              <a:pathLst>
                <a:path w="2175804" h="376692">
                  <a:moveTo>
                    <a:pt x="47794" y="0"/>
                  </a:moveTo>
                  <a:lnTo>
                    <a:pt x="2128010" y="0"/>
                  </a:lnTo>
                  <a:cubicBezTo>
                    <a:pt x="2140686" y="0"/>
                    <a:pt x="2152842" y="5035"/>
                    <a:pt x="2161805" y="13999"/>
                  </a:cubicBezTo>
                  <a:cubicBezTo>
                    <a:pt x="2170768" y="22962"/>
                    <a:pt x="2175804" y="35118"/>
                    <a:pt x="2175804" y="47794"/>
                  </a:cubicBezTo>
                  <a:lnTo>
                    <a:pt x="2175804" y="328898"/>
                  </a:lnTo>
                  <a:cubicBezTo>
                    <a:pt x="2175804" y="341574"/>
                    <a:pt x="2170768" y="353730"/>
                    <a:pt x="2161805" y="362694"/>
                  </a:cubicBezTo>
                  <a:cubicBezTo>
                    <a:pt x="2152842" y="371657"/>
                    <a:pt x="2140686" y="376692"/>
                    <a:pt x="2128010" y="376692"/>
                  </a:cubicBezTo>
                  <a:lnTo>
                    <a:pt x="47794" y="376692"/>
                  </a:lnTo>
                  <a:cubicBezTo>
                    <a:pt x="35118" y="376692"/>
                    <a:pt x="22962" y="371657"/>
                    <a:pt x="13999" y="362694"/>
                  </a:cubicBezTo>
                  <a:cubicBezTo>
                    <a:pt x="5035" y="353730"/>
                    <a:pt x="0" y="341574"/>
                    <a:pt x="0" y="328898"/>
                  </a:cubicBezTo>
                  <a:lnTo>
                    <a:pt x="0" y="47794"/>
                  </a:lnTo>
                  <a:cubicBezTo>
                    <a:pt x="0" y="35118"/>
                    <a:pt x="5035" y="22962"/>
                    <a:pt x="13999" y="13999"/>
                  </a:cubicBezTo>
                  <a:cubicBezTo>
                    <a:pt x="22962" y="5035"/>
                    <a:pt x="35118" y="0"/>
                    <a:pt x="47794" y="0"/>
                  </a:cubicBezTo>
                  <a:close/>
                </a:path>
              </a:pathLst>
            </a:custGeom>
            <a:solidFill>
              <a:srgbClr val="AD5545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8" name="AutoShape 8"/>
          <p:cNvSpPr/>
          <p:nvPr/>
        </p:nvSpPr>
        <p:spPr>
          <a:xfrm rot="-5400000">
            <a:off x="-2087707" y="5207806"/>
            <a:ext cx="6834211" cy="0"/>
          </a:xfrm>
          <a:prstGeom prst="line">
            <a:avLst/>
          </a:prstGeom>
          <a:ln w="19050" cap="flat">
            <a:solidFill>
              <a:srgbClr val="000000"/>
            </a:solidFill>
            <a:prstDash val="lgDash"/>
            <a:headEnd type="none" w="sm" len="sm"/>
            <a:tailEnd type="none" w="sm" len="sm"/>
          </a:ln>
        </p:spPr>
      </p:sp>
      <p:sp>
        <p:nvSpPr>
          <p:cNvPr id="9" name="AutoShape 9"/>
          <p:cNvSpPr/>
          <p:nvPr/>
        </p:nvSpPr>
        <p:spPr>
          <a:xfrm rot="-5400000">
            <a:off x="13519898" y="5207806"/>
            <a:ext cx="6834211" cy="0"/>
          </a:xfrm>
          <a:prstGeom prst="line">
            <a:avLst/>
          </a:prstGeom>
          <a:ln w="19050" cap="flat">
            <a:solidFill>
              <a:srgbClr val="000000"/>
            </a:solidFill>
            <a:prstDash val="lgDash"/>
            <a:headEnd type="none" w="sm" len="sm"/>
            <a:tailEnd type="none" w="sm" len="sm"/>
          </a:ln>
        </p:spPr>
      </p:sp>
      <p:sp>
        <p:nvSpPr>
          <p:cNvPr id="11" name="Freeform 11"/>
          <p:cNvSpPr/>
          <p:nvPr/>
        </p:nvSpPr>
        <p:spPr>
          <a:xfrm rot="-5400000">
            <a:off x="2261802" y="6944856"/>
            <a:ext cx="1169118" cy="5083122"/>
          </a:xfrm>
          <a:custGeom>
            <a:avLst/>
            <a:gdLst/>
            <a:ahLst/>
            <a:cxnLst/>
            <a:rect l="l" t="t" r="r" b="b"/>
            <a:pathLst>
              <a:path w="1169118" h="5083122">
                <a:moveTo>
                  <a:pt x="0" y="0"/>
                </a:moveTo>
                <a:lnTo>
                  <a:pt x="1169118" y="0"/>
                </a:lnTo>
                <a:lnTo>
                  <a:pt x="1169118" y="5083122"/>
                </a:lnTo>
                <a:lnTo>
                  <a:pt x="0" y="50831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5638800" y="800100"/>
            <a:ext cx="6850802" cy="1415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ts val="12880"/>
              </a:lnSpc>
            </a:pPr>
            <a:r>
              <a:rPr lang="en-US" sz="60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 LUẬN</a:t>
            </a:r>
            <a:endParaRPr lang="en-US" sz="6000" b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79996" y="398326"/>
            <a:ext cx="2627604" cy="206062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1571623" y="3323636"/>
            <a:ext cx="14963777" cy="3572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75000"/>
              </a:lnSpc>
              <a:spcBef>
                <a:spcPts val="1200"/>
              </a:spcBef>
              <a:spcAft>
                <a:spcPts val="600"/>
              </a:spcAft>
              <a:defRPr/>
            </a:pPr>
            <a:r>
              <a:rPr lang="vi-VN" sz="4500" b="1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Cộng (hay trừ) hai đa thức tức là thu gọn đa thức nhận được sau khi nối hai đa thức đã cho bởi dấu “+” (hay </a:t>
            </a:r>
            <a:r>
              <a:rPr lang="vi-VN" sz="4500" b="1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dấu </a:t>
            </a:r>
            <a:r>
              <a:rPr lang="vi-VN" sz="4500" b="1" smtClean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“-</a:t>
            </a:r>
            <a:r>
              <a:rPr lang="en-US" sz="4500" b="1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”</a:t>
            </a:r>
            <a:r>
              <a:rPr lang="vi-VN" sz="4500" b="1" smtClean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).</a:t>
            </a:r>
            <a:endParaRPr kumimoji="0" lang="vi-VN" sz="4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557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randomBar dir="vert"/>
      </p:transition>
    </mc:Choice>
    <mc:Fallback>
      <p:transition spd="med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38200" y="1026235"/>
            <a:ext cx="16687800" cy="8368825"/>
          </a:xfrm>
          <a:custGeom>
            <a:avLst/>
            <a:gdLst/>
            <a:ahLst/>
            <a:cxnLst/>
            <a:rect l="l" t="t" r="r" b="b"/>
            <a:pathLst>
              <a:path w="7315200" h="3300153">
                <a:moveTo>
                  <a:pt x="0" y="0"/>
                </a:moveTo>
                <a:lnTo>
                  <a:pt x="7315200" y="0"/>
                </a:lnTo>
                <a:lnTo>
                  <a:pt x="7315200" y="3300153"/>
                </a:lnTo>
                <a:lnTo>
                  <a:pt x="0" y="33001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ectangle 14"/>
              <p:cNvSpPr/>
              <p:nvPr/>
            </p:nvSpPr>
            <p:spPr>
              <a:xfrm>
                <a:off x="1527506" y="1714270"/>
                <a:ext cx="15388894" cy="66018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 fontAlgn="base">
                  <a:lnSpc>
                    <a:spcPct val="150000"/>
                  </a:lnSpc>
                  <a:spcBef>
                    <a:spcPts val="1800"/>
                  </a:spcBef>
                </a:pPr>
                <a:r>
                  <a:rPr lang="en-US" sz="4200" b="1" i="1" u="sng" smtClean="0">
                    <a:solidFill>
                      <a:srgbClr val="C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Chú ý:</a:t>
                </a:r>
                <a:endParaRPr lang="en-US" sz="4200" b="1" i="1" u="sng">
                  <a:solidFill>
                    <a:srgbClr val="C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571500" indent="-571500" algn="just" fontAlgn="base">
                  <a:lnSpc>
                    <a:spcPct val="150000"/>
                  </a:lnSpc>
                  <a:spcBef>
                    <a:spcPts val="1800"/>
                  </a:spcBef>
                  <a:buFontTx/>
                  <a:buChar char="-"/>
                </a:pPr>
                <a:r>
                  <a:rPr lang="en-US" sz="4000" smtClean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Phép </a:t>
                </a:r>
                <a:r>
                  <a:rPr lang="en-US" sz="40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cộng đa thức cũng có các tính chất giao hoán và kết hợp tương tự như phép cộng </a:t>
                </a:r>
                <a:r>
                  <a:rPr lang="en-US" sz="40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các </a:t>
                </a:r>
                <a:r>
                  <a:rPr lang="en-US" sz="4000" smtClean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số.</a:t>
                </a:r>
              </a:p>
              <a:p>
                <a:pPr marL="571500" indent="-571500" algn="just" fontAlgn="base">
                  <a:lnSpc>
                    <a:spcPct val="150000"/>
                  </a:lnSpc>
                  <a:spcBef>
                    <a:spcPts val="1800"/>
                  </a:spcBef>
                  <a:buFontTx/>
                  <a:buChar char="-"/>
                </a:pPr>
                <a:r>
                  <a:rPr lang="en-US" sz="4000" smtClean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Với </a:t>
                </a:r>
                <a:r>
                  <a:rPr lang="en-US" sz="40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A, B, C là những đa thức tùy ý, ta có: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 fontAlgn="base">
                  <a:lnSpc>
                    <a:spcPct val="150000"/>
                  </a:lnSpc>
                  <a:spcBef>
                    <a:spcPts val="1800"/>
                  </a:spcBef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C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A</m:t>
                        </m:r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</m:d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C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+(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C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40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 fontAlgn="base">
                  <a:lnSpc>
                    <a:spcPct val="150000"/>
                  </a:lnSpc>
                  <a:spcBef>
                    <a:spcPts val="1800"/>
                  </a:spcBef>
                </a:pPr>
                <a:r>
                  <a:rPr lang="en-US" sz="40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Nếu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C</m:t>
                    </m:r>
                  </m:oMath>
                </a14:m>
                <a:r>
                  <a:rPr lang="en-US" sz="40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thì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C</m:t>
                    </m:r>
                  </m:oMath>
                </a14:m>
                <a:r>
                  <a:rPr lang="en-US" sz="40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; ngược lại nếu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4000" b="0" i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C</m:t>
                    </m:r>
                  </m:oMath>
                </a14:m>
                <a:r>
                  <a:rPr lang="en-US" sz="40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thì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C</m:t>
                    </m:r>
                  </m:oMath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7506" y="1714270"/>
                <a:ext cx="15388894" cy="6601807"/>
              </a:xfrm>
              <a:prstGeom prst="rect">
                <a:avLst/>
              </a:prstGeom>
              <a:blipFill>
                <a:blip r:embed="rId4"/>
                <a:stretch>
                  <a:fillRect l="-1545" r="-1387" b="-12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08118" y="7822250"/>
            <a:ext cx="3031410" cy="295758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9995" y="342900"/>
            <a:ext cx="1955022" cy="190218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925800" y="628062"/>
            <a:ext cx="1465021" cy="2172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7231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split orient="vert"/>
      </p:transition>
    </mc:Choice>
    <mc:Fallback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1136</Words>
  <Application>Microsoft Office PowerPoint</Application>
  <PresentationFormat>Custom</PresentationFormat>
  <Paragraphs>242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2" baseType="lpstr">
      <vt:lpstr>Arial</vt:lpstr>
      <vt:lpstr>Cambria Math</vt:lpstr>
      <vt:lpstr>Calibri</vt:lpstr>
      <vt:lpstr>Times New Roman</vt:lpstr>
      <vt:lpstr>Open Sans</vt:lpstr>
      <vt:lpstr>Kavoon</vt:lpstr>
      <vt:lpstr>Dotum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Brown Aesthetic Group Project Presentation</dc:title>
  <cp:lastModifiedBy>Admin</cp:lastModifiedBy>
  <cp:revision>29</cp:revision>
  <dcterms:created xsi:type="dcterms:W3CDTF">2006-08-16T00:00:00Z</dcterms:created>
  <dcterms:modified xsi:type="dcterms:W3CDTF">2023-07-04T06:36:16Z</dcterms:modified>
  <dc:identifier>DAFnAROGUss</dc:identifier>
</cp:coreProperties>
</file>