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6" r:id="rId2"/>
    <p:sldId id="258" r:id="rId3"/>
    <p:sldId id="278" r:id="rId4"/>
    <p:sldId id="256" r:id="rId5"/>
    <p:sldId id="257" r:id="rId6"/>
    <p:sldId id="259" r:id="rId7"/>
    <p:sldId id="280" r:id="rId8"/>
    <p:sldId id="275" r:id="rId9"/>
    <p:sldId id="281" r:id="rId10"/>
    <p:sldId id="264" r:id="rId11"/>
    <p:sldId id="282" r:id="rId12"/>
    <p:sldId id="283" r:id="rId13"/>
    <p:sldId id="279" r:id="rId14"/>
    <p:sldId id="273" r:id="rId15"/>
    <p:sldId id="270" r:id="rId16"/>
    <p:sldId id="284" r:id="rId17"/>
    <p:sldId id="272" r:id="rId18"/>
    <p:sldId id="261" r:id="rId19"/>
    <p:sldId id="285" r:id="rId20"/>
    <p:sldId id="260" r:id="rId21"/>
    <p:sldId id="286" r:id="rId22"/>
    <p:sldId id="277" r:id="rId23"/>
    <p:sldId id="274" r:id="rId24"/>
    <p:sldId id="289" r:id="rId25"/>
    <p:sldId id="290" r:id="rId26"/>
    <p:sldId id="265" r:id="rId27"/>
    <p:sldId id="291" r:id="rId28"/>
    <p:sldId id="292" r:id="rId29"/>
    <p:sldId id="263" r:id="rId30"/>
    <p:sldId id="297" r:id="rId31"/>
    <p:sldId id="298" r:id="rId32"/>
    <p:sldId id="299" r:id="rId33"/>
    <p:sldId id="300" r:id="rId34"/>
    <p:sldId id="293" r:id="rId35"/>
    <p:sldId id="294" r:id="rId36"/>
    <p:sldId id="295" r:id="rId37"/>
    <p:sldId id="296" r:id="rId38"/>
    <p:sldId id="271" r:id="rId39"/>
    <p:sldId id="288" r:id="rId40"/>
  </p:sldIdLst>
  <p:sldSz cx="18288000" cy="10287000"/>
  <p:notesSz cx="6858000" cy="9144000"/>
  <p:embeddedFontLst>
    <p:embeddedFont>
      <p:font typeface="Calibri" panose="020F0502020204030204" pitchFamily="34" charset="0"/>
      <p:regular r:id="rId41"/>
      <p:bold r:id="rId42"/>
      <p:italic r:id="rId43"/>
      <p:boldItalic r:id="rId44"/>
    </p:embeddedFont>
    <p:embeddedFont>
      <p:font typeface="Cambria Math" panose="02040503050406030204" pitchFamily="18" charset="0"/>
      <p:regular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7A571"/>
    <a:srgbClr val="000000"/>
    <a:srgbClr val="C19BFF"/>
    <a:srgbClr val="F25C37"/>
    <a:srgbClr val="42778A"/>
    <a:srgbClr val="E4E98D"/>
    <a:srgbClr val="5697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22" autoAdjust="0"/>
  </p:normalViewPr>
  <p:slideViewPr>
    <p:cSldViewPr>
      <p:cViewPr varScale="1">
        <p:scale>
          <a:sx n="48" d="100"/>
          <a:sy n="48" d="100"/>
        </p:scale>
        <p:origin x="27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12/26/2022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12" Type="http://schemas.openxmlformats.org/officeDocument/2006/relationships/image" Target="../media/image160.sv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208.svg"/><Relationship Id="rId4" Type="http://schemas.openxmlformats.org/officeDocument/2006/relationships/image" Target="../media/image196.svg"/></Relationships>
</file>

<file path=ppt/slides/_rels/slide10.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8.svg"/><Relationship Id="rId7" Type="http://schemas.microsoft.com/office/2007/relationships/hdphoto" Target="../media/hdphoto3.wdp"/><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0.sv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8.svg"/><Relationship Id="rId7" Type="http://schemas.microsoft.com/office/2007/relationships/hdphoto" Target="../media/hdphoto3.wdp"/><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0.sv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7" Type="http://schemas.openxmlformats.org/officeDocument/2006/relationships/image" Target="../media/image40.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14.sv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8" Type="http://schemas.openxmlformats.org/officeDocument/2006/relationships/image" Target="../media/image184.svg"/><Relationship Id="rId3" Type="http://schemas.openxmlformats.org/officeDocument/2006/relationships/image" Target="../media/image44.png"/><Relationship Id="rId7" Type="http://schemas.openxmlformats.org/officeDocument/2006/relationships/image" Target="../media/image46.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182.svg"/><Relationship Id="rId5" Type="http://schemas.openxmlformats.org/officeDocument/2006/relationships/image" Target="../media/image45.png"/><Relationship Id="rId4" Type="http://schemas.openxmlformats.org/officeDocument/2006/relationships/image" Target="../media/image180.svg"/><Relationship Id="rId9" Type="http://schemas.openxmlformats.org/officeDocument/2006/relationships/image" Target="../media/image47.png"/></Relationships>
</file>

<file path=ppt/slides/_rels/slide15.xml.rels><?xml version="1.0" encoding="UTF-8" standalone="yes"?>
<Relationships xmlns="http://schemas.openxmlformats.org/package/2006/relationships"><Relationship Id="rId12" Type="http://schemas.openxmlformats.org/officeDocument/2006/relationships/image" Target="../media/image4.png"/><Relationship Id="rId17" Type="http://schemas.openxmlformats.org/officeDocument/2006/relationships/image" Target="../media/image51.png"/><Relationship Id="rId2" Type="http://schemas.openxmlformats.org/officeDocument/2006/relationships/image" Target="../media/image48.png"/><Relationship Id="rId16"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156.svg"/><Relationship Id="rId5" Type="http://schemas.openxmlformats.org/officeDocument/2006/relationships/image" Target="../media/image150.svg"/><Relationship Id="rId15" Type="http://schemas.openxmlformats.org/officeDocument/2006/relationships/image" Target="../media/image160.svg"/></Relationships>
</file>

<file path=ppt/slides/_rels/slide16.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42.svg"/><Relationship Id="rId4" Type="http://schemas.openxmlformats.org/officeDocument/2006/relationships/image" Target="../media/image53.png"/></Relationships>
</file>

<file path=ppt/slides/_rels/slide17.xml.rels><?xml version="1.0" encoding="UTF-8" standalone="yes"?>
<Relationships xmlns="http://schemas.openxmlformats.org/package/2006/relationships"><Relationship Id="rId8" Type="http://schemas.openxmlformats.org/officeDocument/2006/relationships/image" Target="../media/image174.svg"/><Relationship Id="rId3" Type="http://schemas.openxmlformats.org/officeDocument/2006/relationships/image" Target="../media/image55.pn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58.png"/><Relationship Id="rId10" Type="http://schemas.openxmlformats.org/officeDocument/2006/relationships/image" Target="../media/image56.jpg"/><Relationship Id="rId9" Type="http://schemas.openxmlformats.org/officeDocument/2006/relationships/image" Target="../media/image57.png"/></Relationships>
</file>

<file path=ppt/slides/_rels/slide18.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34.svg"/><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8" Type="http://schemas.openxmlformats.org/officeDocument/2006/relationships/image" Target="../media/image174.svg"/><Relationship Id="rId3" Type="http://schemas.openxmlformats.org/officeDocument/2006/relationships/image" Target="../media/image55.pn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65.jpg"/><Relationship Id="rId10" Type="http://schemas.openxmlformats.org/officeDocument/2006/relationships/image" Target="../media/image64.png"/><Relationship Id="rId9" Type="http://schemas.openxmlformats.org/officeDocument/2006/relationships/image" Target="../media/image63.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8.sv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30.svg"/><Relationship Id="rId19" Type="http://schemas.openxmlformats.org/officeDocument/2006/relationships/image" Target="../media/image26.sv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65.jp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30.sv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13" Type="http://schemas.openxmlformats.org/officeDocument/2006/relationships/image" Target="../media/image220.svg"/><Relationship Id="rId18" Type="http://schemas.openxmlformats.org/officeDocument/2006/relationships/image" Target="../media/image72.png"/><Relationship Id="rId3" Type="http://schemas.openxmlformats.org/officeDocument/2006/relationships/image" Target="../media/image210.svg"/><Relationship Id="rId21" Type="http://schemas.openxmlformats.org/officeDocument/2006/relationships/image" Target="../media/image228.svg"/><Relationship Id="rId17" Type="http://schemas.openxmlformats.org/officeDocument/2006/relationships/image" Target="../media/image224.svg"/><Relationship Id="rId2" Type="http://schemas.openxmlformats.org/officeDocument/2006/relationships/image" Target="../media/image67.png"/><Relationship Id="rId16" Type="http://schemas.openxmlformats.org/officeDocument/2006/relationships/image" Target="../media/image71.png"/><Relationship Id="rId20" Type="http://schemas.openxmlformats.org/officeDocument/2006/relationships/image" Target="../media/image73.png"/><Relationship Id="rId1" Type="http://schemas.openxmlformats.org/officeDocument/2006/relationships/slideLayout" Target="../slideLayouts/slideLayout7.xml"/><Relationship Id="rId15" Type="http://schemas.openxmlformats.org/officeDocument/2006/relationships/image" Target="../media/image222.svg"/><Relationship Id="rId23" Type="http://schemas.openxmlformats.org/officeDocument/2006/relationships/image" Target="../media/image76.png"/><Relationship Id="rId19" Type="http://schemas.openxmlformats.org/officeDocument/2006/relationships/image" Target="../media/image226.svg"/><Relationship Id="rId4" Type="http://schemas.openxmlformats.org/officeDocument/2006/relationships/image" Target="../media/image69.png"/><Relationship Id="rId14" Type="http://schemas.openxmlformats.org/officeDocument/2006/relationships/image" Target="../media/image70.png"/><Relationship Id="rId22" Type="http://schemas.openxmlformats.org/officeDocument/2006/relationships/image" Target="../media/image74.png"/></Relationships>
</file>

<file path=ppt/slides/_rels/slide23.xml.rels><?xml version="1.0" encoding="UTF-8" standalone="yes"?>
<Relationships xmlns="http://schemas.openxmlformats.org/package/2006/relationships"><Relationship Id="rId13" Type="http://schemas.openxmlformats.org/officeDocument/2006/relationships/image" Target="../media/image79.png"/><Relationship Id="rId12" Type="http://schemas.openxmlformats.org/officeDocument/2006/relationships/image" Target="../media/image78.jp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77.png"/><Relationship Id="rId11" Type="http://schemas.openxmlformats.org/officeDocument/2006/relationships/image" Target="../media/image194.svg"/><Relationship Id="rId5" Type="http://schemas.openxmlformats.org/officeDocument/2006/relationships/image" Target="../media/image188.svg"/></Relationships>
</file>

<file path=ppt/slides/_rels/slide24.xml.rels><?xml version="1.0" encoding="UTF-8" standalone="yes"?>
<Relationships xmlns="http://schemas.openxmlformats.org/package/2006/relationships"><Relationship Id="rId7" Type="http://schemas.openxmlformats.org/officeDocument/2006/relationships/image" Target="../media/image81.pn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78.jpg"/><Relationship Id="rId5" Type="http://schemas.openxmlformats.org/officeDocument/2006/relationships/image" Target="../media/image188.svg"/></Relationships>
</file>

<file path=ppt/slides/_rels/slide25.xml.rels><?xml version="1.0" encoding="UTF-8" standalone="yes"?>
<Relationships xmlns="http://schemas.openxmlformats.org/package/2006/relationships"><Relationship Id="rId8" Type="http://schemas.openxmlformats.org/officeDocument/2006/relationships/image" Target="../media/image80.jp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34.svg"/><Relationship Id="rId4" Type="http://schemas.openxmlformats.org/officeDocument/2006/relationships/image" Target="../media/image60.png"/><Relationship Id="rId9" Type="http://schemas.openxmlformats.org/officeDocument/2006/relationships/image" Target="../media/image83.png"/></Relationships>
</file>

<file path=ppt/slides/_rels/slide26.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82.png"/><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48.svg"/><Relationship Id="rId4" Type="http://schemas.openxmlformats.org/officeDocument/2006/relationships/image" Target="../media/image84.png"/></Relationships>
</file>

<file path=ppt/slides/_rels/slide2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42.svg"/><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20.sv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88.png"/><Relationship Id="rId5" Type="http://schemas.openxmlformats.org/officeDocument/2006/relationships/image" Target="../media/image42.svg"/><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40.svg"/><Relationship Id="rId7" Type="http://schemas.openxmlformats.org/officeDocument/2006/relationships/image" Target="../media/image90.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89.png"/><Relationship Id="rId5" Type="http://schemas.openxmlformats.org/officeDocument/2006/relationships/image" Target="../media/image42.svg"/><Relationship Id="rId10" Type="http://schemas.openxmlformats.org/officeDocument/2006/relationships/image" Target="../media/image88.png"/><Relationship Id="rId4" Type="http://schemas.openxmlformats.org/officeDocument/2006/relationships/image" Target="../media/image53.png"/><Relationship Id="rId9" Type="http://schemas.openxmlformats.org/officeDocument/2006/relationships/image" Target="../media/image92.png"/></Relationships>
</file>

<file path=ppt/slides/_rels/slide32.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40.svg"/><Relationship Id="rId7" Type="http://schemas.openxmlformats.org/officeDocument/2006/relationships/image" Target="../media/image94.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93.png"/><Relationship Id="rId5" Type="http://schemas.openxmlformats.org/officeDocument/2006/relationships/image" Target="../media/image42.svg"/><Relationship Id="rId10" Type="http://schemas.openxmlformats.org/officeDocument/2006/relationships/image" Target="../media/image88.png"/><Relationship Id="rId4" Type="http://schemas.openxmlformats.org/officeDocument/2006/relationships/image" Target="../media/image53.png"/><Relationship Id="rId9" Type="http://schemas.openxmlformats.org/officeDocument/2006/relationships/image" Target="../media/image95.png"/></Relationships>
</file>

<file path=ppt/slides/_rels/slide33.xml.rels><?xml version="1.0" encoding="UTF-8" standalone="yes"?>
<Relationships xmlns="http://schemas.openxmlformats.org/package/2006/relationships"><Relationship Id="rId8" Type="http://schemas.openxmlformats.org/officeDocument/2006/relationships/image" Target="../media/image98.png"/><Relationship Id="rId3" Type="http://schemas.openxmlformats.org/officeDocument/2006/relationships/image" Target="../media/image40.svg"/><Relationship Id="rId7" Type="http://schemas.openxmlformats.org/officeDocument/2006/relationships/image" Target="../media/image97.png"/><Relationship Id="rId2"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96.png"/><Relationship Id="rId5" Type="http://schemas.openxmlformats.org/officeDocument/2006/relationships/image" Target="../media/image42.svg"/><Relationship Id="rId4" Type="http://schemas.openxmlformats.org/officeDocument/2006/relationships/image" Target="../media/image53.png"/><Relationship Id="rId9" Type="http://schemas.openxmlformats.org/officeDocument/2006/relationships/image" Target="../media/image88.png"/></Relationships>
</file>

<file path=ppt/slides/_rels/slide34.xml.rels><?xml version="1.0" encoding="UTF-8" standalone="yes"?>
<Relationships xmlns="http://schemas.openxmlformats.org/package/2006/relationships"><Relationship Id="rId2" Type="http://schemas.openxmlformats.org/officeDocument/2006/relationships/image" Target="../media/image70.png"/><Relationship Id="rId16" Type="http://schemas.openxmlformats.org/officeDocument/2006/relationships/image" Target="../media/image99.png"/><Relationship Id="rId1" Type="http://schemas.openxmlformats.org/officeDocument/2006/relationships/slideLayout" Target="../slideLayouts/slideLayout7.xml"/><Relationship Id="rId15" Type="http://schemas.openxmlformats.org/officeDocument/2006/relationships/image" Target="../media/image222.svg"/></Relationships>
</file>

<file path=ppt/slides/_rels/slide35.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100.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900.png"/><Relationship Id="rId5" Type="http://schemas.openxmlformats.org/officeDocument/2006/relationships/image" Target="../media/image30.svg"/><Relationship Id="rId4" Type="http://schemas.openxmlformats.org/officeDocument/2006/relationships/image" Target="../media/image35.png"/></Relationships>
</file>

<file path=ppt/slides/_rels/slide3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04.png"/><Relationship Id="rId4" Type="http://schemas.openxmlformats.org/officeDocument/2006/relationships/image" Target="../media/image103.png"/></Relationships>
</file>

<file path=ppt/slides/_rels/slide38.xml.rels><?xml version="1.0" encoding="UTF-8" standalone="yes"?>
<Relationships xmlns="http://schemas.openxmlformats.org/package/2006/relationships"><Relationship Id="rId8" Type="http://schemas.openxmlformats.org/officeDocument/2006/relationships/image" Target="../media/image167.svg"/><Relationship Id="rId3" Type="http://schemas.openxmlformats.org/officeDocument/2006/relationships/image" Target="../media/image105.png"/><Relationship Id="rId7" Type="http://schemas.openxmlformats.org/officeDocument/2006/relationships/image" Target="../media/image107.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165.svg"/><Relationship Id="rId5" Type="http://schemas.openxmlformats.org/officeDocument/2006/relationships/image" Target="../media/image106.png"/><Relationship Id="rId4" Type="http://schemas.openxmlformats.org/officeDocument/2006/relationships/image" Target="../media/image163.svg"/></Relationships>
</file>

<file path=ppt/slides/_rels/slide39.xml.rels><?xml version="1.0" encoding="UTF-8" standalone="yes"?>
<Relationships xmlns="http://schemas.openxmlformats.org/package/2006/relationships"><Relationship Id="rId3" Type="http://schemas.openxmlformats.org/officeDocument/2006/relationships/image" Target="../media/image186.svg"/><Relationship Id="rId2" Type="http://schemas.openxmlformats.org/officeDocument/2006/relationships/image" Target="../media/image108.png"/><Relationship Id="rId1" Type="http://schemas.openxmlformats.org/officeDocument/2006/relationships/slideLayout" Target="../slideLayouts/slideLayout7.xml"/><Relationship Id="rId6" Type="http://schemas.openxmlformats.org/officeDocument/2006/relationships/image" Target="../media/image109.png"/><Relationship Id="rId11" Type="http://schemas.openxmlformats.org/officeDocument/2006/relationships/image" Target="../media/image194.svg"/><Relationship Id="rId5" Type="http://schemas.openxmlformats.org/officeDocument/2006/relationships/image" Target="../media/image188.svg"/><Relationship Id="rId10" Type="http://schemas.openxmlformats.org/officeDocument/2006/relationships/image" Target="../media/image77.png"/><Relationship Id="rId4" Type="http://schemas.openxmlformats.org/officeDocument/2006/relationships/image" Target="../media/image75.png"/><Relationship Id="rId9" Type="http://schemas.openxmlformats.org/officeDocument/2006/relationships/image" Target="../media/image192.sv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image" Target="../media/image8.sv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8.png"/><Relationship Id="rId3" Type="http://schemas.openxmlformats.org/officeDocument/2006/relationships/image" Target="../media/image12.svg"/><Relationship Id="rId7" Type="http://schemas.openxmlformats.org/officeDocument/2006/relationships/image" Target="../media/image16.svg"/><Relationship Id="rId12" Type="http://schemas.openxmlformats.org/officeDocument/2006/relationships/image" Target="../media/image11.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4.sv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2.svg"/><Relationship Id="rId4" Type="http://schemas.openxmlformats.org/officeDocument/2006/relationships/image" Target="../media/image20.png"/><Relationship Id="rId9" Type="http://schemas.openxmlformats.org/officeDocument/2006/relationships/image" Target="../media/image26.sv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8.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2.svg"/><Relationship Id="rId4" Type="http://schemas.openxmlformats.org/officeDocument/2006/relationships/image" Target="../media/image20.png"/><Relationship Id="rId9" Type="http://schemas.openxmlformats.org/officeDocument/2006/relationships/image" Target="../media/image26.svg"/></Relationships>
</file>

<file path=ppt/slides/_rels/slide8.xml.rels><?xml version="1.0" encoding="UTF-8" standalone="yes"?>
<Relationships xmlns="http://schemas.openxmlformats.org/package/2006/relationships"><Relationship Id="rId8" Type="http://schemas.openxmlformats.org/officeDocument/2006/relationships/image" Target="../media/image160.svg"/><Relationship Id="rId13" Type="http://schemas.openxmlformats.org/officeDocument/2006/relationships/image" Target="../media/image25.png"/><Relationship Id="rId3" Type="http://schemas.openxmlformats.org/officeDocument/2006/relationships/image" Target="../media/image2.png"/><Relationship Id="rId12" Type="http://schemas.openxmlformats.org/officeDocument/2006/relationships/image" Target="../media/image202.sv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24.png"/><Relationship Id="rId5" Type="http://schemas.openxmlformats.org/officeDocument/2006/relationships/image" Target="../media/image4.png"/><Relationship Id="rId10" Type="http://schemas.openxmlformats.org/officeDocument/2006/relationships/image" Target="../media/image200.svg"/><Relationship Id="rId4" Type="http://schemas.openxmlformats.org/officeDocument/2006/relationships/image" Target="../media/image196.svg"/><Relationship Id="rId9" Type="http://schemas.openxmlformats.org/officeDocument/2006/relationships/image" Target="../media/image23.png"/><Relationship Id="rId1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38.svg"/><Relationship Id="rId7" Type="http://schemas.openxmlformats.org/officeDocument/2006/relationships/image" Target="../media/image30.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8343" b="28343"/>
          <a:stretch>
            <a:fillRect/>
          </a:stretch>
        </p:blipFill>
        <p:spPr>
          <a:xfrm>
            <a:off x="0" y="0"/>
            <a:ext cx="18288000" cy="10287000"/>
          </a:xfrm>
          <a:prstGeom prst="rect">
            <a:avLst/>
          </a:prstGeom>
        </p:spPr>
      </p:pic>
      <p:grpSp>
        <p:nvGrpSpPr>
          <p:cNvPr id="3" name="Group 3"/>
          <p:cNvGrpSpPr/>
          <p:nvPr/>
        </p:nvGrpSpPr>
        <p:grpSpPr>
          <a:xfrm rot="-5400000">
            <a:off x="3884781" y="4515725"/>
            <a:ext cx="10289752" cy="18516686"/>
            <a:chOff x="0" y="0"/>
            <a:chExt cx="13719669" cy="24688915"/>
          </a:xfrm>
        </p:grpSpPr>
        <p:sp>
          <p:nvSpPr>
            <p:cNvPr id="4" name="AutoShape 4"/>
            <p:cNvSpPr/>
            <p:nvPr/>
          </p:nvSpPr>
          <p:spPr>
            <a:xfrm>
              <a:off x="310810" y="0"/>
              <a:ext cx="13408859" cy="24544023"/>
            </a:xfrm>
            <a:prstGeom prst="rect">
              <a:avLst/>
            </a:prstGeom>
            <a:solidFill>
              <a:srgbClr val="FDFCF5"/>
            </a:solidFill>
          </p:spPr>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5400000">
              <a:off x="-5335427" y="5633819"/>
              <a:ext cx="24390522" cy="13719669"/>
            </a:xfrm>
            <a:prstGeom prst="rect">
              <a:avLst/>
            </a:prstGeom>
          </p:spPr>
        </p:pic>
      </p:grpSp>
      <p:pic>
        <p:nvPicPr>
          <p:cNvPr id="55" name="Picture 55"/>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8529351">
            <a:off x="15018809" y="1334412"/>
            <a:ext cx="2178536" cy="1014009"/>
          </a:xfrm>
          <a:prstGeom prst="rect">
            <a:avLst/>
          </a:prstGeom>
        </p:spPr>
      </p:pic>
      <p:pic>
        <p:nvPicPr>
          <p:cNvPr id="56" name="Picture 56"/>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2405824">
            <a:off x="1823126" y="7889080"/>
            <a:ext cx="2178536" cy="1014009"/>
          </a:xfrm>
          <a:prstGeom prst="rect">
            <a:avLst/>
          </a:prstGeom>
        </p:spPr>
      </p:pic>
      <p:grpSp>
        <p:nvGrpSpPr>
          <p:cNvPr id="57" name="Group 57"/>
          <p:cNvGrpSpPr>
            <a:grpSpLocks noChangeAspect="1"/>
          </p:cNvGrpSpPr>
          <p:nvPr/>
        </p:nvGrpSpPr>
        <p:grpSpPr>
          <a:xfrm rot="779473">
            <a:off x="805210" y="928043"/>
            <a:ext cx="874973" cy="757727"/>
            <a:chOff x="0" y="0"/>
            <a:chExt cx="6350000" cy="5499100"/>
          </a:xfrm>
        </p:grpSpPr>
        <p:sp>
          <p:nvSpPr>
            <p:cNvPr id="58" name="Freeform 5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F9DA6A"/>
            </a:solidFill>
          </p:spPr>
        </p:sp>
      </p:grpSp>
      <p:grpSp>
        <p:nvGrpSpPr>
          <p:cNvPr id="59" name="Group 59"/>
          <p:cNvGrpSpPr>
            <a:grpSpLocks noChangeAspect="1"/>
          </p:cNvGrpSpPr>
          <p:nvPr/>
        </p:nvGrpSpPr>
        <p:grpSpPr>
          <a:xfrm rot="-1177462">
            <a:off x="17022441" y="3395457"/>
            <a:ext cx="911144" cy="789051"/>
            <a:chOff x="0" y="0"/>
            <a:chExt cx="6350000" cy="5499100"/>
          </a:xfrm>
        </p:grpSpPr>
        <p:sp>
          <p:nvSpPr>
            <p:cNvPr id="60" name="Freeform 6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93BCCB"/>
            </a:solidFill>
          </p:spPr>
        </p:sp>
      </p:grpSp>
      <p:grpSp>
        <p:nvGrpSpPr>
          <p:cNvPr id="61" name="Group 61"/>
          <p:cNvGrpSpPr/>
          <p:nvPr/>
        </p:nvGrpSpPr>
        <p:grpSpPr>
          <a:xfrm>
            <a:off x="10363200" y="543429"/>
            <a:ext cx="1243907" cy="1243907"/>
            <a:chOff x="0" y="0"/>
            <a:chExt cx="6350000" cy="6350000"/>
          </a:xfrm>
        </p:grpSpPr>
        <p:sp>
          <p:nvSpPr>
            <p:cNvPr id="62" name="Freeform 6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25C37"/>
            </a:solidFill>
          </p:spPr>
        </p:sp>
      </p:grpSp>
      <p:sp>
        <p:nvSpPr>
          <p:cNvPr id="64" name="Rectangle 63"/>
          <p:cNvSpPr/>
          <p:nvPr/>
        </p:nvSpPr>
        <p:spPr>
          <a:xfrm rot="20809302">
            <a:off x="4671529" y="7500416"/>
            <a:ext cx="891071" cy="891071"/>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1639298" y="2320396"/>
            <a:ext cx="15392400" cy="3988400"/>
          </a:xfrm>
          <a:prstGeom prst="rect">
            <a:avLst/>
          </a:prstGeom>
          <a:noFill/>
        </p:spPr>
        <p:txBody>
          <a:bodyPr wrap="square" rtlCol="0">
            <a:spAutoFit/>
          </a:bodyPr>
          <a:lstStyle/>
          <a:p>
            <a:pPr algn="ctr">
              <a:lnSpc>
                <a:spcPct val="170000"/>
              </a:lnSpc>
            </a:pPr>
            <a:r>
              <a:rPr lang="en-US" sz="8000" b="1" dirty="0" smtClean="0">
                <a:solidFill>
                  <a:schemeClr val="accent4">
                    <a:lumMod val="50000"/>
                  </a:schemeClr>
                </a:solidFill>
                <a:latin typeface="Arial" panose="020B0604020202020204" pitchFamily="34" charset="0"/>
                <a:cs typeface="Arial" panose="020B0604020202020204" pitchFamily="34" charset="0"/>
              </a:rPr>
              <a:t>CHÀO MỪNG CÁC EM </a:t>
            </a:r>
          </a:p>
          <a:p>
            <a:pPr algn="ctr">
              <a:lnSpc>
                <a:spcPct val="170000"/>
              </a:lnSpc>
            </a:pPr>
            <a:r>
              <a:rPr lang="en-US" sz="8000" b="1" dirty="0" smtClean="0">
                <a:solidFill>
                  <a:schemeClr val="accent4">
                    <a:lumMod val="50000"/>
                  </a:schemeClr>
                </a:solidFill>
                <a:latin typeface="Arial" panose="020B0604020202020204" pitchFamily="34" charset="0"/>
                <a:cs typeface="Arial" panose="020B0604020202020204" pitchFamily="34" charset="0"/>
              </a:rPr>
              <a:t>ĐẾN VỚI BÀI HỌC HÔM NAY!</a:t>
            </a:r>
            <a:endParaRPr lang="en-US" sz="8000" b="1" dirty="0">
              <a:solidFill>
                <a:schemeClr val="accent4">
                  <a:lumMod val="50000"/>
                </a:scheme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BE5F4"/>
        </a:solidFill>
        <a:effectLst/>
      </p:bgPr>
    </p:bg>
    <p:spTree>
      <p:nvGrpSpPr>
        <p:cNvPr id="1" name=""/>
        <p:cNvGrpSpPr/>
        <p:nvPr/>
      </p:nvGrpSpPr>
      <p:grpSpPr>
        <a:xfrm>
          <a:off x="0" y="0"/>
          <a:ext cx="0" cy="0"/>
          <a:chOff x="0" y="0"/>
          <a:chExt cx="0" cy="0"/>
        </a:xfrm>
      </p:grpSpPr>
      <p:grpSp>
        <p:nvGrpSpPr>
          <p:cNvPr id="18" name="Group 17"/>
          <p:cNvGrpSpPr/>
          <p:nvPr/>
        </p:nvGrpSpPr>
        <p:grpSpPr>
          <a:xfrm>
            <a:off x="57629" y="1602148"/>
            <a:ext cx="6647971" cy="5803807"/>
            <a:chOff x="381000" y="1104900"/>
            <a:chExt cx="6781800" cy="6324600"/>
          </a:xfrm>
        </p:grpSpPr>
        <p:grpSp>
          <p:nvGrpSpPr>
            <p:cNvPr id="16" name="Group 15"/>
            <p:cNvGrpSpPr/>
            <p:nvPr/>
          </p:nvGrpSpPr>
          <p:grpSpPr>
            <a:xfrm>
              <a:off x="381000" y="1104900"/>
              <a:ext cx="6781800" cy="6324600"/>
              <a:chOff x="381000" y="1028700"/>
              <a:chExt cx="5791200" cy="5496375"/>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381000" y="1028700"/>
                <a:ext cx="5791200" cy="5496375"/>
              </a:xfrm>
              <a:prstGeom prst="rect">
                <a:avLst/>
              </a:prstGeom>
            </p:spPr>
          </p:pic>
          <p:sp>
            <p:nvSpPr>
              <p:cNvPr id="15" name="Rectangle 14"/>
              <p:cNvSpPr/>
              <p:nvPr/>
            </p:nvSpPr>
            <p:spPr>
              <a:xfrm rot="408618">
                <a:off x="830407" y="1553585"/>
                <a:ext cx="4282270" cy="4059959"/>
              </a:xfrm>
              <a:prstGeom prst="rect">
                <a:avLst/>
              </a:prstGeom>
              <a:solidFill>
                <a:srgbClr val="E4E98D"/>
              </a:solidFill>
              <a:ln>
                <a:solidFill>
                  <a:srgbClr val="E4E98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a:p>
            </p:txBody>
          </p:sp>
        </p:grpSp>
        <p:sp>
          <p:nvSpPr>
            <p:cNvPr id="17" name="Rectangle 16"/>
            <p:cNvSpPr/>
            <p:nvPr/>
          </p:nvSpPr>
          <p:spPr>
            <a:xfrm rot="359762">
              <a:off x="1093342" y="1574839"/>
              <a:ext cx="4843246" cy="4939814"/>
            </a:xfrm>
            <a:prstGeom prst="rect">
              <a:avLst/>
            </a:prstGeom>
          </p:spPr>
          <p:txBody>
            <a:bodyPr wrap="square">
              <a:spAutoFit/>
            </a:bodyPr>
            <a:lstStyle/>
            <a:p>
              <a:pPr algn="just">
                <a:lnSpc>
                  <a:spcPct val="140000"/>
                </a:lnSpc>
              </a:pPr>
              <a:r>
                <a:rPr lang="vi-VN" sz="4000" dirty="0">
                  <a:latin typeface="Arial" panose="020B0604020202020204" pitchFamily="34" charset="0"/>
                  <a:cs typeface="Arial" panose="020B0604020202020204" pitchFamily="34" charset="0"/>
                </a:rPr>
                <a:t>Xác suất của một biến cố được viết dưới dạng phân số, số thập phân, hoặc phần trăm.</a:t>
              </a:r>
              <a:endParaRPr lang="en-US" sz="4000" dirty="0">
                <a:latin typeface="Arial" panose="020B0604020202020204" pitchFamily="34" charset="0"/>
                <a:cs typeface="Arial" panose="020B0604020202020204" pitchFamily="34" charset="0"/>
              </a:endParaRPr>
            </a:p>
          </p:txBody>
        </p:sp>
      </p:grpSp>
      <p:grpSp>
        <p:nvGrpSpPr>
          <p:cNvPr id="22" name="Group 21"/>
          <p:cNvGrpSpPr/>
          <p:nvPr/>
        </p:nvGrpSpPr>
        <p:grpSpPr>
          <a:xfrm>
            <a:off x="152400" y="-269793"/>
            <a:ext cx="2895600" cy="2469170"/>
            <a:chOff x="152400" y="-269793"/>
            <a:chExt cx="2895600" cy="2469170"/>
          </a:xfrm>
        </p:grpSpPr>
        <p:pic>
          <p:nvPicPr>
            <p:cNvPr id="20" name="Picture 19"/>
            <p:cNvPicPr>
              <a:picLocks noChangeAspect="1"/>
            </p:cNvPicPr>
            <p:nvPr/>
          </p:nvPicPr>
          <p:blipFill>
            <a:blip r:embed="rId4"/>
            <a:stretch>
              <a:fillRect/>
            </a:stretch>
          </p:blipFill>
          <p:spPr>
            <a:xfrm>
              <a:off x="152400" y="-269793"/>
              <a:ext cx="2895600" cy="2469170"/>
            </a:xfrm>
            <a:prstGeom prst="rect">
              <a:avLst/>
            </a:prstGeom>
          </p:spPr>
        </p:pic>
        <p:sp>
          <p:nvSpPr>
            <p:cNvPr id="21" name="TextBox 20"/>
            <p:cNvSpPr txBox="1"/>
            <p:nvPr/>
          </p:nvSpPr>
          <p:spPr>
            <a:xfrm rot="21078344">
              <a:off x="692644" y="593571"/>
              <a:ext cx="1942823" cy="738664"/>
            </a:xfrm>
            <a:prstGeom prst="rect">
              <a:avLst/>
            </a:prstGeom>
            <a:noFill/>
          </p:spPr>
          <p:txBody>
            <a:bodyPr wrap="square" rtlCol="0">
              <a:spAutoFit/>
            </a:bodyPr>
            <a:lstStyle/>
            <a:p>
              <a:pPr algn="ctr"/>
              <a:r>
                <a:rPr lang="en-US" sz="4200" b="1" dirty="0" err="1" smtClean="0">
                  <a:solidFill>
                    <a:srgbClr val="C00000"/>
                  </a:solidFill>
                  <a:latin typeface="Arial" panose="020B0604020202020204" pitchFamily="34" charset="0"/>
                  <a:cs typeface="Arial" panose="020B0604020202020204" pitchFamily="34" charset="0"/>
                </a:rPr>
                <a:t>Chú</a:t>
              </a:r>
              <a:r>
                <a:rPr lang="en-US" sz="4200" b="1" dirty="0" smtClean="0">
                  <a:solidFill>
                    <a:srgbClr val="C00000"/>
                  </a:solidFill>
                  <a:latin typeface="Arial" panose="020B0604020202020204" pitchFamily="34" charset="0"/>
                  <a:cs typeface="Arial" panose="020B0604020202020204" pitchFamily="34" charset="0"/>
                </a:rPr>
                <a:t> ý</a:t>
              </a:r>
              <a:endParaRPr lang="en-US" sz="4200" b="1" dirty="0">
                <a:solidFill>
                  <a:srgbClr val="C00000"/>
                </a:solidFill>
                <a:latin typeface="Arial" panose="020B0604020202020204" pitchFamily="34" charset="0"/>
                <a:cs typeface="Arial" panose="020B0604020202020204" pitchFamily="34" charset="0"/>
              </a:endParaRPr>
            </a:p>
          </p:txBody>
        </p:sp>
      </p:grpSp>
      <p:sp>
        <p:nvSpPr>
          <p:cNvPr id="24" name="TextBox 23"/>
          <p:cNvSpPr txBox="1"/>
          <p:nvPr/>
        </p:nvSpPr>
        <p:spPr>
          <a:xfrm>
            <a:off x="10972800" y="645092"/>
            <a:ext cx="2905022" cy="707886"/>
          </a:xfrm>
          <a:prstGeom prst="rect">
            <a:avLst/>
          </a:prstGeom>
          <a:noFill/>
        </p:spPr>
        <p:txBody>
          <a:bodyPr wrap="square" rtlCol="0">
            <a:spAutoFit/>
          </a:bodyPr>
          <a:lstStyle/>
          <a:p>
            <a:pPr algn="ctr"/>
            <a:r>
              <a:rPr lang="en-US" sz="4000" b="1" u="sng" dirty="0" err="1" smtClean="0">
                <a:solidFill>
                  <a:srgbClr val="002060"/>
                </a:solidFill>
                <a:latin typeface="Arial" panose="020B0604020202020204" pitchFamily="34" charset="0"/>
                <a:cs typeface="Arial" panose="020B0604020202020204" pitchFamily="34" charset="0"/>
              </a:rPr>
              <a:t>Ví</a:t>
            </a:r>
            <a:r>
              <a:rPr lang="en-US" sz="4000" b="1" u="sng" dirty="0" smtClean="0">
                <a:solidFill>
                  <a:srgbClr val="002060"/>
                </a:solidFill>
                <a:latin typeface="Arial" panose="020B0604020202020204" pitchFamily="34" charset="0"/>
                <a:cs typeface="Arial" panose="020B0604020202020204" pitchFamily="34" charset="0"/>
              </a:rPr>
              <a:t> </a:t>
            </a:r>
            <a:r>
              <a:rPr lang="en-US" sz="4000" b="1" u="sng" dirty="0" err="1" smtClean="0">
                <a:solidFill>
                  <a:srgbClr val="002060"/>
                </a:solidFill>
                <a:latin typeface="Arial" panose="020B0604020202020204" pitchFamily="34" charset="0"/>
                <a:cs typeface="Arial" panose="020B0604020202020204" pitchFamily="34" charset="0"/>
              </a:rPr>
              <a:t>dụ</a:t>
            </a:r>
            <a:r>
              <a:rPr lang="en-US" sz="4000" b="1" u="sng" dirty="0" smtClean="0">
                <a:solidFill>
                  <a:srgbClr val="002060"/>
                </a:solidFill>
                <a:latin typeface="Arial" panose="020B0604020202020204" pitchFamily="34" charset="0"/>
                <a:cs typeface="Arial" panose="020B0604020202020204" pitchFamily="34" charset="0"/>
              </a:rPr>
              <a:t> 2</a:t>
            </a:r>
            <a:endParaRPr lang="en-US" sz="4000" b="1" u="sng" dirty="0">
              <a:solidFill>
                <a:srgbClr val="002060"/>
              </a:solidFill>
              <a:latin typeface="Arial" panose="020B0604020202020204" pitchFamily="34" charset="0"/>
              <a:cs typeface="Arial" panose="020B0604020202020204" pitchFamily="34" charset="0"/>
            </a:endParaRPr>
          </a:p>
        </p:txBody>
      </p:sp>
      <p:sp>
        <p:nvSpPr>
          <p:cNvPr id="26" name="Rectangle 25"/>
          <p:cNvSpPr/>
          <p:nvPr/>
        </p:nvSpPr>
        <p:spPr>
          <a:xfrm>
            <a:off x="6734072" y="1383756"/>
            <a:ext cx="10924593" cy="4594912"/>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Các chuyên gia bóng đá nhận định trong trận bóng đá ngày mai giữa đội A và đội B, xác suất thắng của đội A là 60%, xác suất thua là 35% và xác suất hoà là 5%. Theo nhận định trên, đội nào có khả năng thắng cao hơn?</a:t>
            </a:r>
            <a:endParaRPr lang="en-US" sz="4000" dirty="0">
              <a:latin typeface="Arial" panose="020B0604020202020204" pitchFamily="34" charset="0"/>
              <a:cs typeface="Arial" panose="020B0604020202020204" pitchFamily="34" charset="0"/>
            </a:endParaRPr>
          </a:p>
        </p:txBody>
      </p:sp>
      <p:grpSp>
        <p:nvGrpSpPr>
          <p:cNvPr id="3" name="Group 2"/>
          <p:cNvGrpSpPr/>
          <p:nvPr/>
        </p:nvGrpSpPr>
        <p:grpSpPr>
          <a:xfrm>
            <a:off x="647977" y="6364686"/>
            <a:ext cx="17739639" cy="4023376"/>
            <a:chOff x="647977" y="6364686"/>
            <a:chExt cx="17739639" cy="4023376"/>
          </a:xfrm>
        </p:grpSpPr>
        <p:sp>
          <p:nvSpPr>
            <p:cNvPr id="28" name="Round Same Side Corner Rectangle 27"/>
            <p:cNvSpPr/>
            <p:nvPr/>
          </p:nvSpPr>
          <p:spPr>
            <a:xfrm>
              <a:off x="14478000" y="6364686"/>
              <a:ext cx="2438400" cy="886665"/>
            </a:xfrm>
            <a:prstGeom prst="round2SameRect">
              <a:avLst>
                <a:gd name="adj1" fmla="val 44597"/>
                <a:gd name="adj2" fmla="val 0"/>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smtClean="0">
                  <a:latin typeface="Arial" panose="020B0604020202020204" pitchFamily="34" charset="0"/>
                  <a:cs typeface="Arial" panose="020B0604020202020204" pitchFamily="34" charset="0"/>
                </a:rPr>
                <a:t>Giải</a:t>
              </a:r>
              <a:endParaRPr lang="en-US" sz="4000" b="1" dirty="0">
                <a:latin typeface="Arial" panose="020B0604020202020204" pitchFamily="34" charset="0"/>
                <a:cs typeface="Arial" panose="020B0604020202020204" pitchFamily="34" charset="0"/>
              </a:endParaRPr>
            </a:p>
          </p:txBody>
        </p:sp>
        <p:sp>
          <p:nvSpPr>
            <p:cNvPr id="27" name="Round Same Side Corner Rectangle 26"/>
            <p:cNvSpPr/>
            <p:nvPr/>
          </p:nvSpPr>
          <p:spPr>
            <a:xfrm>
              <a:off x="647977" y="7251351"/>
              <a:ext cx="17116045" cy="3035649"/>
            </a:xfrm>
            <a:prstGeom prst="round2SameRect">
              <a:avLst/>
            </a:prstGeom>
            <a:solidFill>
              <a:schemeClr val="bg1"/>
            </a:solidFill>
            <a:ln w="38100">
              <a:solidFill>
                <a:srgbClr val="C1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1319299" y="7333583"/>
              <a:ext cx="15216101" cy="2677656"/>
            </a:xfrm>
            <a:prstGeom prst="rect">
              <a:avLst/>
            </a:prstGeom>
          </p:spPr>
          <p:txBody>
            <a:bodyPr wrap="square">
              <a:spAutoFit/>
            </a:bodyPr>
            <a:lstStyle/>
            <a:p>
              <a:pPr algn="just">
                <a:lnSpc>
                  <a:spcPct val="140000"/>
                </a:lnSpc>
              </a:pPr>
              <a:r>
                <a:rPr lang="vi-VN" sz="4000" dirty="0">
                  <a:latin typeface="Arial" panose="020B0604020202020204" pitchFamily="34" charset="0"/>
                  <a:cs typeface="Arial" panose="020B0604020202020204" pitchFamily="34" charset="0"/>
                </a:rPr>
                <a:t>Xác suất thua của đội A là 35%, tức là xác suất thắng của đội B là 35%. </a:t>
              </a:r>
              <a:r>
                <a:rPr lang="vi-VN" sz="4000" dirty="0" smtClean="0">
                  <a:latin typeface="Arial" panose="020B0604020202020204" pitchFamily="34" charset="0"/>
                  <a:cs typeface="Arial" panose="020B0604020202020204" pitchFamily="34" charset="0"/>
                </a:rPr>
                <a:t>Xác </a:t>
              </a:r>
              <a:r>
                <a:rPr lang="vi-VN" sz="4000" dirty="0">
                  <a:latin typeface="Arial" panose="020B0604020202020204" pitchFamily="34" charset="0"/>
                  <a:cs typeface="Arial" panose="020B0604020202020204" pitchFamily="34" charset="0"/>
                </a:rPr>
                <a:t>suất thắng của đội A lớn hơn xác suất thắng của đội B. </a:t>
              </a:r>
            </a:p>
            <a:p>
              <a:pPr algn="just">
                <a:lnSpc>
                  <a:spcPct val="140000"/>
                </a:lnSpc>
              </a:pPr>
              <a:r>
                <a:rPr lang="vi-VN" sz="4000" dirty="0">
                  <a:latin typeface="Arial" panose="020B0604020202020204" pitchFamily="34" charset="0"/>
                  <a:cs typeface="Arial" panose="020B0604020202020204" pitchFamily="34" charset="0"/>
                </a:rPr>
                <a:t>Vậy đội A có khả năng thắng cao hơn.</a:t>
              </a:r>
            </a:p>
          </p:txBody>
        </p:sp>
        <p:pic>
          <p:nvPicPr>
            <p:cNvPr id="30" name="Picture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782477" y="7782923"/>
              <a:ext cx="2605139" cy="2605139"/>
            </a:xfrm>
            <a:prstGeom prst="rect">
              <a:avLst/>
            </a:prstGeom>
          </p:spPr>
        </p:pic>
      </p:gr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dissolve">
                                      <p:cBhvr>
                                        <p:cTn id="14" dur="500"/>
                                        <p:tgtEl>
                                          <p:spTgt spid="18"/>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p:tgtEl>
                                          <p:spTgt spid="24"/>
                                        </p:tgtEl>
                                        <p:attrNameLst>
                                          <p:attrName>ppt_y</p:attrName>
                                        </p:attrNameLst>
                                      </p:cBhvr>
                                      <p:tavLst>
                                        <p:tav tm="0">
                                          <p:val>
                                            <p:strVal val="#ppt_y+#ppt_h*1.125000"/>
                                          </p:val>
                                        </p:tav>
                                        <p:tav tm="100000">
                                          <p:val>
                                            <p:strVal val="#ppt_y"/>
                                          </p:val>
                                        </p:tav>
                                      </p:tavLst>
                                    </p:anim>
                                    <p:animEffect transition="in" filter="wipe(up)">
                                      <p:cBhvr>
                                        <p:cTn id="20" dur="500"/>
                                        <p:tgtEl>
                                          <p:spTgt spid="2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left)">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additive="base">
                                        <p:cTn id="30" dur="500" fill="hold"/>
                                        <p:tgtEl>
                                          <p:spTgt spid="3"/>
                                        </p:tgtEl>
                                        <p:attrNameLst>
                                          <p:attrName>ppt_x</p:attrName>
                                        </p:attrNameLst>
                                      </p:cBhvr>
                                      <p:tavLst>
                                        <p:tav tm="0">
                                          <p:val>
                                            <p:strVal val="#ppt_x"/>
                                          </p:val>
                                        </p:tav>
                                        <p:tav tm="100000">
                                          <p:val>
                                            <p:strVal val="#ppt_x"/>
                                          </p:val>
                                        </p:tav>
                                      </p:tavLst>
                                    </p:anim>
                                    <p:anim calcmode="lin" valueType="num">
                                      <p:cBhvr additive="base">
                                        <p:cTn id="31"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02146">
            <a:off x="-606195" y="-303205"/>
            <a:ext cx="4297449" cy="3914586"/>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89624">
            <a:off x="15851197" y="5947937"/>
            <a:ext cx="4873606" cy="5339609"/>
          </a:xfrm>
          <a:prstGeom prst="rect">
            <a:avLst/>
          </a:prstGeom>
        </p:spPr>
      </p:pic>
      <p:sp>
        <p:nvSpPr>
          <p:cNvPr id="7" name="Rounded Rectangle 6"/>
          <p:cNvSpPr/>
          <p:nvPr/>
        </p:nvSpPr>
        <p:spPr>
          <a:xfrm>
            <a:off x="666749" y="1485900"/>
            <a:ext cx="16947162" cy="9067800"/>
          </a:xfrm>
          <a:prstGeom prst="roundRect">
            <a:avLst>
              <a:gd name="adj" fmla="val 2268"/>
            </a:avLst>
          </a:prstGeom>
          <a:solidFill>
            <a:schemeClr val="bg1"/>
          </a:solid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409434" y="356275"/>
            <a:ext cx="11461792" cy="1061829"/>
          </a:xfrm>
          <a:prstGeom prst="rect">
            <a:avLst/>
          </a:prstGeom>
        </p:spPr>
        <p:txBody>
          <a:bodyPr wrap="none">
            <a:spAutoFit/>
          </a:bodyPr>
          <a:lstStyle/>
          <a:p>
            <a:pPr algn="just">
              <a:lnSpc>
                <a:spcPct val="150000"/>
              </a:lnSpc>
              <a:spcAft>
                <a:spcPts val="800"/>
              </a:spcAft>
            </a:pPr>
            <a:r>
              <a:rPr lang="en-US" sz="4200" i="1" dirty="0">
                <a:solidFill>
                  <a:srgbClr val="000000"/>
                </a:solidFill>
                <a:latin typeface="Arial" panose="020B0604020202020204" pitchFamily="34" charset="0"/>
                <a:ea typeface="Calibri" panose="020F0502020204030204" pitchFamily="34" charset="0"/>
                <a:cs typeface="Arial" panose="020B0604020202020204" pitchFamily="34" charset="0"/>
              </a:rPr>
              <a:t>HS </a:t>
            </a:r>
            <a:r>
              <a:rPr lang="en-US" sz="4200" i="1" dirty="0" err="1">
                <a:solidFill>
                  <a:srgbClr val="000000"/>
                </a:solidFill>
                <a:latin typeface="Arial" panose="020B0604020202020204" pitchFamily="34" charset="0"/>
                <a:ea typeface="Calibri" panose="020F0502020204030204" pitchFamily="34" charset="0"/>
                <a:cs typeface="Arial" panose="020B0604020202020204" pitchFamily="34" charset="0"/>
              </a:rPr>
              <a:t>vận</a:t>
            </a:r>
            <a:r>
              <a:rPr lang="en-US" sz="4200"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200" i="1" dirty="0" err="1">
                <a:solidFill>
                  <a:srgbClr val="000000"/>
                </a:solidFill>
                <a:latin typeface="Arial" panose="020B0604020202020204" pitchFamily="34" charset="0"/>
                <a:ea typeface="Calibri" panose="020F0502020204030204" pitchFamily="34" charset="0"/>
                <a:cs typeface="Arial" panose="020B0604020202020204" pitchFamily="34" charset="0"/>
              </a:rPr>
              <a:t>dụng</a:t>
            </a:r>
            <a:r>
              <a:rPr lang="en-US" sz="4200"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200" i="1" dirty="0" err="1">
                <a:solidFill>
                  <a:srgbClr val="000000"/>
                </a:solidFill>
                <a:latin typeface="Arial" panose="020B0604020202020204" pitchFamily="34" charset="0"/>
                <a:ea typeface="Calibri" panose="020F0502020204030204" pitchFamily="34" charset="0"/>
                <a:cs typeface="Arial" panose="020B0604020202020204" pitchFamily="34" charset="0"/>
              </a:rPr>
              <a:t>kiến</a:t>
            </a:r>
            <a:r>
              <a:rPr lang="en-US" sz="4200"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200" i="1" dirty="0" err="1" smtClean="0">
                <a:solidFill>
                  <a:srgbClr val="000000"/>
                </a:solidFill>
                <a:latin typeface="Arial" panose="020B0604020202020204" pitchFamily="34" charset="0"/>
                <a:ea typeface="Calibri" panose="020F0502020204030204" pitchFamily="34" charset="0"/>
                <a:cs typeface="Arial" panose="020B0604020202020204" pitchFamily="34" charset="0"/>
              </a:rPr>
              <a:t>thức</a:t>
            </a:r>
            <a:r>
              <a:rPr lang="en-US" sz="4200" i="1" dirty="0" smtClean="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200" i="1" dirty="0" err="1">
                <a:solidFill>
                  <a:srgbClr val="000000"/>
                </a:solidFill>
                <a:latin typeface="Arial" panose="020B0604020202020204" pitchFamily="34" charset="0"/>
                <a:ea typeface="Calibri" panose="020F0502020204030204" pitchFamily="34" charset="0"/>
                <a:cs typeface="Arial" panose="020B0604020202020204" pitchFamily="34" charset="0"/>
              </a:rPr>
              <a:t>thực</a:t>
            </a:r>
            <a:r>
              <a:rPr lang="en-US" sz="4200"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200" i="1" dirty="0" err="1">
                <a:solidFill>
                  <a:srgbClr val="000000"/>
                </a:solidFill>
                <a:latin typeface="Arial" panose="020B0604020202020204" pitchFamily="34" charset="0"/>
                <a:ea typeface="Calibri" panose="020F0502020204030204" pitchFamily="34" charset="0"/>
                <a:cs typeface="Arial" panose="020B0604020202020204" pitchFamily="34" charset="0"/>
              </a:rPr>
              <a:t>hiện</a:t>
            </a:r>
            <a:r>
              <a:rPr lang="en-US" sz="4200"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200" b="1" i="1" dirty="0" err="1">
                <a:solidFill>
                  <a:srgbClr val="000000"/>
                </a:solidFill>
                <a:latin typeface="Arial" panose="020B0604020202020204" pitchFamily="34" charset="0"/>
                <a:ea typeface="Calibri" panose="020F0502020204030204" pitchFamily="34" charset="0"/>
                <a:cs typeface="Arial" panose="020B0604020202020204" pitchFamily="34" charset="0"/>
              </a:rPr>
              <a:t>Luyện</a:t>
            </a:r>
            <a:r>
              <a:rPr lang="en-US" sz="4200" b="1"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200" b="1" i="1" dirty="0" err="1">
                <a:solidFill>
                  <a:srgbClr val="000000"/>
                </a:solidFill>
                <a:latin typeface="Arial" panose="020B0604020202020204" pitchFamily="34" charset="0"/>
                <a:ea typeface="Calibri" panose="020F0502020204030204" pitchFamily="34" charset="0"/>
                <a:cs typeface="Arial" panose="020B0604020202020204" pitchFamily="34" charset="0"/>
              </a:rPr>
              <a:t>tập</a:t>
            </a:r>
            <a:r>
              <a:rPr lang="en-US" sz="4200" b="1"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200" b="1" i="1" dirty="0" smtClean="0">
                <a:solidFill>
                  <a:srgbClr val="000000"/>
                </a:solidFill>
                <a:latin typeface="Arial" panose="020B0604020202020204" pitchFamily="34" charset="0"/>
                <a:ea typeface="Calibri" panose="020F0502020204030204" pitchFamily="34" charset="0"/>
                <a:cs typeface="Arial" panose="020B0604020202020204" pitchFamily="34" charset="0"/>
              </a:rPr>
              <a:t>1</a:t>
            </a:r>
            <a:endParaRPr lang="en-US" sz="4200" i="1" dirty="0">
              <a:effectLst/>
              <a:latin typeface="Arial" panose="020B0604020202020204" pitchFamily="34" charset="0"/>
              <a:ea typeface="Calibri" panose="020F0502020204030204" pitchFamily="34" charset="0"/>
              <a:cs typeface="Arial" panose="020B0604020202020204" pitchFamily="34" charset="0"/>
            </a:endParaRPr>
          </a:p>
        </p:txBody>
      </p:sp>
      <p:grpSp>
        <p:nvGrpSpPr>
          <p:cNvPr id="9" name="Group 8"/>
          <p:cNvGrpSpPr/>
          <p:nvPr/>
        </p:nvGrpSpPr>
        <p:grpSpPr>
          <a:xfrm>
            <a:off x="1219200" y="1485900"/>
            <a:ext cx="4038600" cy="1144596"/>
            <a:chOff x="2286000" y="1714500"/>
            <a:chExt cx="5105400" cy="1144596"/>
          </a:xfrm>
        </p:grpSpPr>
        <p:sp>
          <p:nvSpPr>
            <p:cNvPr id="10" name="Round Same Side Corner Rectangle 9"/>
            <p:cNvSpPr/>
            <p:nvPr/>
          </p:nvSpPr>
          <p:spPr>
            <a:xfrm flipV="1">
              <a:off x="2286000" y="1714500"/>
              <a:ext cx="5105400" cy="1144596"/>
            </a:xfrm>
            <a:prstGeom prst="round2SameRect">
              <a:avLst>
                <a:gd name="adj1" fmla="val 46625"/>
                <a:gd name="adj2" fmla="val 0"/>
              </a:avLst>
            </a:prstGeom>
            <a:solidFill>
              <a:schemeClr val="accent6">
                <a:lumMod val="60000"/>
                <a:lumOff val="40000"/>
              </a:schemeClr>
            </a:solidFill>
            <a:ln w="38100">
              <a:solidFill>
                <a:srgbClr val="C1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670322" y="1890347"/>
              <a:ext cx="4419600"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Luyện</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tập</a:t>
              </a:r>
              <a:r>
                <a:rPr lang="en-US" sz="4400" b="1" dirty="0" smtClean="0">
                  <a:latin typeface="Arial" panose="020B0604020202020204" pitchFamily="34" charset="0"/>
                  <a:cs typeface="Arial" panose="020B0604020202020204" pitchFamily="34" charset="0"/>
                </a:rPr>
                <a:t> 1</a:t>
              </a:r>
              <a:endParaRPr lang="en-US" sz="4400" b="1" dirty="0">
                <a:latin typeface="Arial" panose="020B0604020202020204" pitchFamily="34" charset="0"/>
                <a:cs typeface="Arial" panose="020B0604020202020204" pitchFamily="34" charset="0"/>
              </a:endParaRPr>
            </a:p>
          </p:txBody>
        </p:sp>
      </p:grpSp>
      <p:sp>
        <p:nvSpPr>
          <p:cNvPr id="12" name="Rectangle 11"/>
          <p:cNvSpPr/>
          <p:nvPr/>
        </p:nvSpPr>
        <p:spPr>
          <a:xfrm>
            <a:off x="1544987" y="2515613"/>
            <a:ext cx="15221471" cy="1798441"/>
          </a:xfrm>
          <a:prstGeom prst="rect">
            <a:avLst/>
          </a:prstGeom>
        </p:spPr>
        <p:txBody>
          <a:bodyPr wrap="square">
            <a:spAutoFit/>
          </a:bodyPr>
          <a:lstStyle/>
          <a:p>
            <a:pPr algn="just">
              <a:lnSpc>
                <a:spcPct val="140000"/>
              </a:lnSpc>
            </a:pPr>
            <a:r>
              <a:rPr lang="en-US" sz="4200" dirty="0" err="1">
                <a:latin typeface="Arial" panose="020B0604020202020204" pitchFamily="34" charset="0"/>
                <a:cs typeface="Arial" panose="020B0604020202020204" pitchFamily="34" charset="0"/>
              </a:rPr>
              <a:t>Hình</a:t>
            </a:r>
            <a:r>
              <a:rPr lang="en-US" sz="4200" dirty="0">
                <a:latin typeface="Arial" panose="020B0604020202020204" pitchFamily="34" charset="0"/>
                <a:cs typeface="Arial" panose="020B0604020202020204" pitchFamily="34" charset="0"/>
              </a:rPr>
              <a:t> 8.2 </a:t>
            </a:r>
            <a:r>
              <a:rPr lang="en-US" sz="4200" dirty="0" err="1">
                <a:latin typeface="Arial" panose="020B0604020202020204" pitchFamily="34" charset="0"/>
                <a:cs typeface="Arial" panose="020B0604020202020204" pitchFamily="34" charset="0"/>
              </a:rPr>
              <a:t>cho</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biết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thông</a:t>
            </a:r>
            <a:r>
              <a:rPr lang="en-US" sz="4200" dirty="0">
                <a:latin typeface="Arial" panose="020B0604020202020204" pitchFamily="34" charset="0"/>
                <a:cs typeface="Arial" panose="020B0604020202020204" pitchFamily="34" charset="0"/>
              </a:rPr>
              <a:t> tin </a:t>
            </a:r>
            <a:r>
              <a:rPr lang="en-US" sz="4200" dirty="0" err="1">
                <a:latin typeface="Arial" panose="020B0604020202020204" pitchFamily="34" charset="0"/>
                <a:cs typeface="Arial" panose="020B0604020202020204" pitchFamily="34" charset="0"/>
              </a:rPr>
              <a:t>dự</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báo</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thời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tiết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tại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thành</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phố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Hà</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Nội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trong</a:t>
            </a:r>
            <a:r>
              <a:rPr lang="en-US" sz="4200" dirty="0">
                <a:latin typeface="Arial" panose="020B0604020202020204" pitchFamily="34" charset="0"/>
                <a:cs typeface="Arial" panose="020B0604020202020204" pitchFamily="34" charset="0"/>
              </a:rPr>
              <a:t> 5 </a:t>
            </a:r>
            <a:r>
              <a:rPr lang="en-US" sz="4200" dirty="0" err="1">
                <a:latin typeface="Arial" panose="020B0604020202020204" pitchFamily="34" charset="0"/>
                <a:cs typeface="Arial" panose="020B0604020202020204" pitchFamily="34" charset="0"/>
              </a:rPr>
              <a:t>ngày</a:t>
            </a:r>
            <a:r>
              <a:rPr lang="en-US" sz="4200" dirty="0">
                <a:latin typeface="Arial" panose="020B0604020202020204" pitchFamily="34" charset="0"/>
                <a:cs typeface="Arial" panose="020B0604020202020204" pitchFamily="34" charset="0"/>
              </a:rPr>
              <a:t>.</a:t>
            </a:r>
          </a:p>
        </p:txBody>
      </p:sp>
      <p:pic>
        <p:nvPicPr>
          <p:cNvPr id="13" name="Picture 12"/>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tretch>
            <a:fillRect/>
          </a:stretch>
        </p:blipFill>
        <p:spPr>
          <a:xfrm>
            <a:off x="3144270" y="4339148"/>
            <a:ext cx="12737987" cy="4012069"/>
          </a:xfrm>
          <a:prstGeom prst="rect">
            <a:avLst/>
          </a:prstGeom>
          <a:noFill/>
          <a:ln>
            <a:noFill/>
          </a:ln>
        </p:spPr>
      </p:pic>
      <p:sp>
        <p:nvSpPr>
          <p:cNvPr id="14" name="Rectangle 13"/>
          <p:cNvSpPr/>
          <p:nvPr/>
        </p:nvSpPr>
        <p:spPr>
          <a:xfrm>
            <a:off x="1566758" y="8127237"/>
            <a:ext cx="15199700" cy="1798441"/>
          </a:xfrm>
          <a:prstGeom prst="rect">
            <a:avLst/>
          </a:prstGeom>
        </p:spPr>
        <p:txBody>
          <a:bodyPr wrap="square">
            <a:spAutoFit/>
          </a:bodyPr>
          <a:lstStyle/>
          <a:p>
            <a:pPr algn="just">
              <a:lnSpc>
                <a:spcPct val="140000"/>
              </a:lnSpc>
            </a:pPr>
            <a:r>
              <a:rPr lang="vi-VN" sz="4200" dirty="0">
                <a:latin typeface="Arial" panose="020B0604020202020204" pitchFamily="34" charset="0"/>
                <a:cs typeface="Arial" panose="020B0604020202020204" pitchFamily="34" charset="0"/>
              </a:rPr>
              <a:t>Quan sát hình trên, em hãy cho biết ngày nào có khả năng (hay xác suất) mưa nhiều nhất, ít nhất.</a:t>
            </a:r>
            <a:endParaRPr lang="en-US" sz="4200" dirty="0">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8"/>
          <a:stretch>
            <a:fillRect/>
          </a:stretch>
        </p:blipFill>
        <p:spPr>
          <a:xfrm>
            <a:off x="14860340" y="208442"/>
            <a:ext cx="989260" cy="1123752"/>
          </a:xfrm>
          <a:prstGeom prst="rect">
            <a:avLst/>
          </a:prstGeom>
        </p:spPr>
      </p:pic>
    </p:spTree>
    <p:extLst>
      <p:ext uri="{BB962C8B-B14F-4D97-AF65-F5344CB8AC3E}">
        <p14:creationId xmlns:p14="http://schemas.microsoft.com/office/powerpoint/2010/main" val="1919663856"/>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anim calcmode="lin" valueType="num">
                                      <p:cBhvr>
                                        <p:cTn id="21" dur="500" fill="hold"/>
                                        <p:tgtEl>
                                          <p:spTgt spid="12"/>
                                        </p:tgtEl>
                                        <p:attrNameLst>
                                          <p:attrName>ppt_x</p:attrName>
                                        </p:attrNameLst>
                                      </p:cBhvr>
                                      <p:tavLst>
                                        <p:tav tm="0">
                                          <p:val>
                                            <p:strVal val="#ppt_x"/>
                                          </p:val>
                                        </p:tav>
                                        <p:tav tm="100000">
                                          <p:val>
                                            <p:strVal val="#ppt_x"/>
                                          </p:val>
                                        </p:tav>
                                      </p:tavLst>
                                    </p:anim>
                                    <p:anim calcmode="lin" valueType="num">
                                      <p:cBhvr>
                                        <p:cTn id="22" dur="500" fill="hold"/>
                                        <p:tgtEl>
                                          <p:spTgt spid="12"/>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anim calcmode="lin" valueType="num">
                                      <p:cBhvr>
                                        <p:cTn id="26" dur="500" fill="hold"/>
                                        <p:tgtEl>
                                          <p:spTgt spid="13"/>
                                        </p:tgtEl>
                                        <p:attrNameLst>
                                          <p:attrName>ppt_x</p:attrName>
                                        </p:attrNameLst>
                                      </p:cBhvr>
                                      <p:tavLst>
                                        <p:tav tm="0">
                                          <p:val>
                                            <p:strVal val="#ppt_x"/>
                                          </p:val>
                                        </p:tav>
                                        <p:tav tm="100000">
                                          <p:val>
                                            <p:strVal val="#ppt_x"/>
                                          </p:val>
                                        </p:tav>
                                      </p:tavLst>
                                    </p:anim>
                                    <p:anim calcmode="lin" valueType="num">
                                      <p:cBhvr>
                                        <p:cTn id="27" dur="500" fill="hold"/>
                                        <p:tgtEl>
                                          <p:spTgt spid="13"/>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anim calcmode="lin" valueType="num">
                                      <p:cBhvr>
                                        <p:cTn id="31" dur="500" fill="hold"/>
                                        <p:tgtEl>
                                          <p:spTgt spid="14"/>
                                        </p:tgtEl>
                                        <p:attrNameLst>
                                          <p:attrName>ppt_x</p:attrName>
                                        </p:attrNameLst>
                                      </p:cBhvr>
                                      <p:tavLst>
                                        <p:tav tm="0">
                                          <p:val>
                                            <p:strVal val="#ppt_x"/>
                                          </p:val>
                                        </p:tav>
                                        <p:tav tm="100000">
                                          <p:val>
                                            <p:strVal val="#ppt_x"/>
                                          </p:val>
                                        </p:tav>
                                      </p:tavLst>
                                    </p:anim>
                                    <p:anim calcmode="lin" valueType="num">
                                      <p:cBhvr>
                                        <p:cTn id="32"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02146">
            <a:off x="-606195" y="-303205"/>
            <a:ext cx="4297449" cy="3914586"/>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89624">
            <a:off x="15851197" y="5947937"/>
            <a:ext cx="4873606" cy="5339609"/>
          </a:xfrm>
          <a:prstGeom prst="rect">
            <a:avLst/>
          </a:prstGeom>
        </p:spPr>
      </p:pic>
      <p:sp>
        <p:nvSpPr>
          <p:cNvPr id="7" name="Rounded Rectangle 6"/>
          <p:cNvSpPr/>
          <p:nvPr/>
        </p:nvSpPr>
        <p:spPr>
          <a:xfrm>
            <a:off x="666749" y="1485900"/>
            <a:ext cx="16947162" cy="9067800"/>
          </a:xfrm>
          <a:prstGeom prst="roundRect">
            <a:avLst>
              <a:gd name="adj" fmla="val 2268"/>
            </a:avLst>
          </a:prstGeom>
          <a:solidFill>
            <a:schemeClr val="bg1"/>
          </a:solid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409434" y="356275"/>
            <a:ext cx="11461792" cy="1061829"/>
          </a:xfrm>
          <a:prstGeom prst="rect">
            <a:avLst/>
          </a:prstGeom>
        </p:spPr>
        <p:txBody>
          <a:bodyPr wrap="none">
            <a:spAutoFit/>
          </a:bodyPr>
          <a:lstStyle/>
          <a:p>
            <a:pPr algn="just">
              <a:lnSpc>
                <a:spcPct val="150000"/>
              </a:lnSpc>
              <a:spcAft>
                <a:spcPts val="800"/>
              </a:spcAft>
            </a:pPr>
            <a:r>
              <a:rPr lang="en-US" sz="4200" i="1" dirty="0">
                <a:solidFill>
                  <a:srgbClr val="000000"/>
                </a:solidFill>
                <a:latin typeface="Arial" panose="020B0604020202020204" pitchFamily="34" charset="0"/>
                <a:ea typeface="Calibri" panose="020F0502020204030204" pitchFamily="34" charset="0"/>
                <a:cs typeface="Arial" panose="020B0604020202020204" pitchFamily="34" charset="0"/>
              </a:rPr>
              <a:t>HS </a:t>
            </a:r>
            <a:r>
              <a:rPr lang="en-US" sz="4200" i="1" dirty="0" err="1">
                <a:solidFill>
                  <a:srgbClr val="000000"/>
                </a:solidFill>
                <a:latin typeface="Arial" panose="020B0604020202020204" pitchFamily="34" charset="0"/>
                <a:ea typeface="Calibri" panose="020F0502020204030204" pitchFamily="34" charset="0"/>
                <a:cs typeface="Arial" panose="020B0604020202020204" pitchFamily="34" charset="0"/>
              </a:rPr>
              <a:t>vận</a:t>
            </a:r>
            <a:r>
              <a:rPr lang="en-US" sz="4200"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200" i="1" dirty="0" err="1">
                <a:solidFill>
                  <a:srgbClr val="000000"/>
                </a:solidFill>
                <a:latin typeface="Arial" panose="020B0604020202020204" pitchFamily="34" charset="0"/>
                <a:ea typeface="Calibri" panose="020F0502020204030204" pitchFamily="34" charset="0"/>
                <a:cs typeface="Arial" panose="020B0604020202020204" pitchFamily="34" charset="0"/>
              </a:rPr>
              <a:t>dụng</a:t>
            </a:r>
            <a:r>
              <a:rPr lang="en-US" sz="4200"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200" i="1" dirty="0" err="1">
                <a:solidFill>
                  <a:srgbClr val="000000"/>
                </a:solidFill>
                <a:latin typeface="Arial" panose="020B0604020202020204" pitchFamily="34" charset="0"/>
                <a:ea typeface="Calibri" panose="020F0502020204030204" pitchFamily="34" charset="0"/>
                <a:cs typeface="Arial" panose="020B0604020202020204" pitchFamily="34" charset="0"/>
              </a:rPr>
              <a:t>kiến</a:t>
            </a:r>
            <a:r>
              <a:rPr lang="en-US" sz="4200"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200" i="1" dirty="0" err="1" smtClean="0">
                <a:solidFill>
                  <a:srgbClr val="000000"/>
                </a:solidFill>
                <a:latin typeface="Arial" panose="020B0604020202020204" pitchFamily="34" charset="0"/>
                <a:ea typeface="Calibri" panose="020F0502020204030204" pitchFamily="34" charset="0"/>
                <a:cs typeface="Arial" panose="020B0604020202020204" pitchFamily="34" charset="0"/>
              </a:rPr>
              <a:t>thức</a:t>
            </a:r>
            <a:r>
              <a:rPr lang="en-US" sz="4200" i="1" dirty="0" smtClean="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200" i="1" dirty="0" err="1">
                <a:solidFill>
                  <a:srgbClr val="000000"/>
                </a:solidFill>
                <a:latin typeface="Arial" panose="020B0604020202020204" pitchFamily="34" charset="0"/>
                <a:ea typeface="Calibri" panose="020F0502020204030204" pitchFamily="34" charset="0"/>
                <a:cs typeface="Arial" panose="020B0604020202020204" pitchFamily="34" charset="0"/>
              </a:rPr>
              <a:t>thực</a:t>
            </a:r>
            <a:r>
              <a:rPr lang="en-US" sz="4200"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200" i="1" dirty="0" err="1">
                <a:solidFill>
                  <a:srgbClr val="000000"/>
                </a:solidFill>
                <a:latin typeface="Arial" panose="020B0604020202020204" pitchFamily="34" charset="0"/>
                <a:ea typeface="Calibri" panose="020F0502020204030204" pitchFamily="34" charset="0"/>
                <a:cs typeface="Arial" panose="020B0604020202020204" pitchFamily="34" charset="0"/>
              </a:rPr>
              <a:t>hiện</a:t>
            </a:r>
            <a:r>
              <a:rPr lang="en-US" sz="4200"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200" b="1" i="1" dirty="0" err="1">
                <a:solidFill>
                  <a:srgbClr val="000000"/>
                </a:solidFill>
                <a:latin typeface="Arial" panose="020B0604020202020204" pitchFamily="34" charset="0"/>
                <a:ea typeface="Calibri" panose="020F0502020204030204" pitchFamily="34" charset="0"/>
                <a:cs typeface="Arial" panose="020B0604020202020204" pitchFamily="34" charset="0"/>
              </a:rPr>
              <a:t>Luyện</a:t>
            </a:r>
            <a:r>
              <a:rPr lang="en-US" sz="4200" b="1"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200" b="1" i="1" dirty="0" err="1">
                <a:solidFill>
                  <a:srgbClr val="000000"/>
                </a:solidFill>
                <a:latin typeface="Arial" panose="020B0604020202020204" pitchFamily="34" charset="0"/>
                <a:ea typeface="Calibri" panose="020F0502020204030204" pitchFamily="34" charset="0"/>
                <a:cs typeface="Arial" panose="020B0604020202020204" pitchFamily="34" charset="0"/>
              </a:rPr>
              <a:t>tập</a:t>
            </a:r>
            <a:r>
              <a:rPr lang="en-US" sz="4200" b="1" i="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en-US" sz="4200" b="1" i="1" dirty="0" smtClean="0">
                <a:solidFill>
                  <a:srgbClr val="000000"/>
                </a:solidFill>
                <a:latin typeface="Arial" panose="020B0604020202020204" pitchFamily="34" charset="0"/>
                <a:ea typeface="Calibri" panose="020F0502020204030204" pitchFamily="34" charset="0"/>
                <a:cs typeface="Arial" panose="020B0604020202020204" pitchFamily="34" charset="0"/>
              </a:rPr>
              <a:t>1</a:t>
            </a:r>
            <a:endParaRPr lang="en-US" sz="4200" i="1" dirty="0">
              <a:effectLst/>
              <a:latin typeface="Arial" panose="020B0604020202020204" pitchFamily="34" charset="0"/>
              <a:ea typeface="Calibri" panose="020F0502020204030204" pitchFamily="34" charset="0"/>
              <a:cs typeface="Arial" panose="020B0604020202020204" pitchFamily="34" charset="0"/>
            </a:endParaRPr>
          </a:p>
        </p:txBody>
      </p:sp>
      <p:pic>
        <p:nvPicPr>
          <p:cNvPr id="13" name="Picture 12"/>
          <p:cNvPicPr>
            <a:picLocks noChangeAspect="1"/>
          </p:cNvPicPr>
          <p:nvPr/>
        </p:nvPicPr>
        <p:blipFill rotWithShape="1">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b="12405"/>
          <a:stretch/>
        </p:blipFill>
        <p:spPr>
          <a:xfrm>
            <a:off x="2438400" y="3256506"/>
            <a:ext cx="14296645" cy="3944393"/>
          </a:xfrm>
          <a:prstGeom prst="rect">
            <a:avLst/>
          </a:prstGeom>
        </p:spPr>
      </p:pic>
      <p:pic>
        <p:nvPicPr>
          <p:cNvPr id="15" name="Picture 14"/>
          <p:cNvPicPr>
            <a:picLocks noChangeAspect="1"/>
          </p:cNvPicPr>
          <p:nvPr/>
        </p:nvPicPr>
        <p:blipFill>
          <a:blip r:embed="rId8"/>
          <a:stretch>
            <a:fillRect/>
          </a:stretch>
        </p:blipFill>
        <p:spPr>
          <a:xfrm>
            <a:off x="14860340" y="208442"/>
            <a:ext cx="989260" cy="1123752"/>
          </a:xfrm>
          <a:prstGeom prst="rect">
            <a:avLst/>
          </a:prstGeom>
        </p:spPr>
      </p:pic>
      <p:sp>
        <p:nvSpPr>
          <p:cNvPr id="4" name="Oval Callout 3"/>
          <p:cNvSpPr/>
          <p:nvPr/>
        </p:nvSpPr>
        <p:spPr>
          <a:xfrm>
            <a:off x="8229600" y="1745430"/>
            <a:ext cx="1905000" cy="1216405"/>
          </a:xfrm>
          <a:prstGeom prst="wedgeEllipse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
        <p:nvSpPr>
          <p:cNvPr id="5" name="Rectangle 4"/>
          <p:cNvSpPr/>
          <p:nvPr/>
        </p:nvSpPr>
        <p:spPr>
          <a:xfrm>
            <a:off x="1553415" y="7609374"/>
            <a:ext cx="5718542" cy="1911549"/>
          </a:xfrm>
          <a:prstGeom prst="rect">
            <a:avLst/>
          </a:prstGeom>
        </p:spPr>
        <p:txBody>
          <a:bodyPr wrap="square">
            <a:spAutoFit/>
          </a:bodyPr>
          <a:lstStyle/>
          <a:p>
            <a:pPr algn="just">
              <a:lnSpc>
                <a:spcPct val="150000"/>
              </a:lnSpc>
            </a:pPr>
            <a:r>
              <a:rPr lang="en-US" sz="4200" dirty="0" err="1">
                <a:latin typeface="Arial" panose="020B0604020202020204" pitchFamily="34" charset="0"/>
                <a:cs typeface="Arial" panose="020B0604020202020204" pitchFamily="34" charset="0"/>
              </a:rPr>
              <a:t>Hôm</a:t>
            </a:r>
            <a:r>
              <a:rPr lang="en-US" sz="4200" dirty="0">
                <a:latin typeface="Arial" panose="020B0604020202020204" pitchFamily="34" charset="0"/>
                <a:cs typeface="Arial" panose="020B0604020202020204" pitchFamily="34" charset="0"/>
              </a:rPr>
              <a:t> nay </a:t>
            </a:r>
            <a:r>
              <a:rPr lang="en-US" sz="4200" dirty="0" err="1">
                <a:latin typeface="Arial" panose="020B0604020202020204" pitchFamily="34" charset="0"/>
                <a:cs typeface="Arial" panose="020B0604020202020204" pitchFamily="34" charset="0"/>
              </a:rPr>
              <a:t>có</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khả</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năng</a:t>
            </a:r>
            <a:r>
              <a:rPr lang="en-US" sz="4200" dirty="0">
                <a:latin typeface="Arial" panose="020B0604020202020204" pitchFamily="34" charset="0"/>
                <a:cs typeface="Arial" panose="020B0604020202020204" pitchFamily="34" charset="0"/>
              </a:rPr>
              <a:t> </a:t>
            </a:r>
            <a:r>
              <a:rPr lang="en-US" sz="4200" dirty="0" err="1" smtClean="0">
                <a:latin typeface="Arial" panose="020B0604020202020204" pitchFamily="34" charset="0"/>
                <a:cs typeface="Arial" panose="020B0604020202020204" pitchFamily="34" charset="0"/>
              </a:rPr>
              <a:t>mưa</a:t>
            </a:r>
            <a:r>
              <a:rPr lang="en-US" sz="4200" dirty="0" smtClean="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nhiều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nhất</a:t>
            </a:r>
            <a:r>
              <a:rPr lang="en-US" sz="4200" dirty="0">
                <a:latin typeface="Arial" panose="020B0604020202020204" pitchFamily="34" charset="0"/>
                <a:cs typeface="Arial" panose="020B0604020202020204" pitchFamily="34" charset="0"/>
              </a:rPr>
              <a:t> (40</a:t>
            </a:r>
            <a:r>
              <a:rPr lang="en-US" sz="4200" dirty="0" smtClean="0">
                <a:latin typeface="Arial" panose="020B0604020202020204" pitchFamily="34" charset="0"/>
                <a:cs typeface="Arial" panose="020B0604020202020204" pitchFamily="34" charset="0"/>
              </a:rPr>
              <a:t>%)</a:t>
            </a:r>
            <a:endParaRPr lang="en-US" sz="4200" dirty="0">
              <a:latin typeface="Arial" panose="020B0604020202020204" pitchFamily="34" charset="0"/>
              <a:cs typeface="Arial" panose="020B0604020202020204" pitchFamily="34" charset="0"/>
            </a:endParaRPr>
          </a:p>
        </p:txBody>
      </p:sp>
      <p:cxnSp>
        <p:nvCxnSpPr>
          <p:cNvPr id="16" name="Straight Arrow Connector 15"/>
          <p:cNvCxnSpPr/>
          <p:nvPr/>
        </p:nvCxnSpPr>
        <p:spPr>
          <a:xfrm flipH="1">
            <a:off x="2971800" y="6683165"/>
            <a:ext cx="609600" cy="105138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8853108" y="7631376"/>
            <a:ext cx="5433779" cy="2031325"/>
          </a:xfrm>
          <a:prstGeom prst="rect">
            <a:avLst/>
          </a:prstGeom>
        </p:spPr>
        <p:txBody>
          <a:bodyPr wrap="square">
            <a:spAutoFit/>
          </a:bodyPr>
          <a:lstStyle/>
          <a:p>
            <a:pPr algn="just">
              <a:lnSpc>
                <a:spcPct val="150000"/>
              </a:lnSpc>
            </a:pPr>
            <a:r>
              <a:rPr lang="en-US" sz="4200" dirty="0" err="1">
                <a:latin typeface="Arial" panose="020B0604020202020204" pitchFamily="34" charset="0"/>
                <a:cs typeface="Arial" panose="020B0604020202020204" pitchFamily="34" charset="0"/>
              </a:rPr>
              <a:t>Thứ</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có</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khả</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năng</a:t>
            </a:r>
            <a:r>
              <a:rPr lang="en-US" sz="4200" dirty="0">
                <a:latin typeface="Arial" panose="020B0604020202020204" pitchFamily="34" charset="0"/>
                <a:cs typeface="Arial" panose="020B0604020202020204" pitchFamily="34" charset="0"/>
              </a:rPr>
              <a:t> </a:t>
            </a:r>
            <a:r>
              <a:rPr lang="en-US" sz="4200" dirty="0" err="1" smtClean="0">
                <a:latin typeface="Arial" panose="020B0604020202020204" pitchFamily="34" charset="0"/>
                <a:cs typeface="Arial" panose="020B0604020202020204" pitchFamily="34" charset="0"/>
              </a:rPr>
              <a:t>mưa</a:t>
            </a:r>
            <a:r>
              <a:rPr lang="en-US" sz="4200" dirty="0" smtClean="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ít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nhất</a:t>
            </a:r>
            <a:r>
              <a:rPr lang="en-US" sz="4200" dirty="0">
                <a:latin typeface="Arial" panose="020B0604020202020204" pitchFamily="34" charset="0"/>
                <a:cs typeface="Arial" panose="020B0604020202020204" pitchFamily="34" charset="0"/>
              </a:rPr>
              <a:t> (13%).</a:t>
            </a:r>
          </a:p>
        </p:txBody>
      </p:sp>
      <p:cxnSp>
        <p:nvCxnSpPr>
          <p:cNvPr id="21" name="Straight Arrow Connector 20"/>
          <p:cNvCxnSpPr/>
          <p:nvPr/>
        </p:nvCxnSpPr>
        <p:spPr>
          <a:xfrm>
            <a:off x="9829800" y="6683165"/>
            <a:ext cx="1371600" cy="105138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905413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anim calcmode="lin" valueType="num">
                                      <p:cBhvr>
                                        <p:cTn id="18" dur="500" fill="hold"/>
                                        <p:tgtEl>
                                          <p:spTgt spid="16"/>
                                        </p:tgtEl>
                                        <p:attrNameLst>
                                          <p:attrName>ppt_x</p:attrName>
                                        </p:attrNameLst>
                                      </p:cBhvr>
                                      <p:tavLst>
                                        <p:tav tm="0">
                                          <p:val>
                                            <p:strVal val="#ppt_x"/>
                                          </p:val>
                                        </p:tav>
                                        <p:tav tm="100000">
                                          <p:val>
                                            <p:strVal val="#ppt_x"/>
                                          </p:val>
                                        </p:tav>
                                      </p:tavLst>
                                    </p:anim>
                                    <p:anim calcmode="lin" valueType="num">
                                      <p:cBhvr>
                                        <p:cTn id="19" dur="500" fill="hold"/>
                                        <p:tgtEl>
                                          <p:spTgt spid="16"/>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anim calcmode="lin" valueType="num">
                                      <p:cBhvr>
                                        <p:cTn id="23" dur="500" fill="hold"/>
                                        <p:tgtEl>
                                          <p:spTgt spid="5"/>
                                        </p:tgtEl>
                                        <p:attrNameLst>
                                          <p:attrName>ppt_x</p:attrName>
                                        </p:attrNameLst>
                                      </p:cBhvr>
                                      <p:tavLst>
                                        <p:tav tm="0">
                                          <p:val>
                                            <p:strVal val="#ppt_x"/>
                                          </p:val>
                                        </p:tav>
                                        <p:tav tm="100000">
                                          <p:val>
                                            <p:strVal val="#ppt_x"/>
                                          </p:val>
                                        </p:tav>
                                      </p:tavLst>
                                    </p:anim>
                                    <p:anim calcmode="lin" valueType="num">
                                      <p:cBhvr>
                                        <p:cTn id="24"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anim calcmode="lin" valueType="num">
                                      <p:cBhvr>
                                        <p:cTn id="30" dur="500" fill="hold"/>
                                        <p:tgtEl>
                                          <p:spTgt spid="21"/>
                                        </p:tgtEl>
                                        <p:attrNameLst>
                                          <p:attrName>ppt_x</p:attrName>
                                        </p:attrNameLst>
                                      </p:cBhvr>
                                      <p:tavLst>
                                        <p:tav tm="0">
                                          <p:val>
                                            <p:strVal val="#ppt_x"/>
                                          </p:val>
                                        </p:tav>
                                        <p:tav tm="100000">
                                          <p:val>
                                            <p:strVal val="#ppt_x"/>
                                          </p:val>
                                        </p:tav>
                                      </p:tavLst>
                                    </p:anim>
                                    <p:anim calcmode="lin" valueType="num">
                                      <p:cBhvr>
                                        <p:cTn id="31" dur="500" fill="hold"/>
                                        <p:tgtEl>
                                          <p:spTgt spid="21"/>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anim calcmode="lin" valueType="num">
                                      <p:cBhvr>
                                        <p:cTn id="35" dur="500" fill="hold"/>
                                        <p:tgtEl>
                                          <p:spTgt spid="19"/>
                                        </p:tgtEl>
                                        <p:attrNameLst>
                                          <p:attrName>ppt_x</p:attrName>
                                        </p:attrNameLst>
                                      </p:cBhvr>
                                      <p:tavLst>
                                        <p:tav tm="0">
                                          <p:val>
                                            <p:strVal val="#ppt_x"/>
                                          </p:val>
                                        </p:tav>
                                        <p:tav tm="100000">
                                          <p:val>
                                            <p:strVal val="#ppt_x"/>
                                          </p:val>
                                        </p:tav>
                                      </p:tavLst>
                                    </p:anim>
                                    <p:anim calcmode="lin" valueType="num">
                                      <p:cBhvr>
                                        <p:cTn id="36"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BE5F4"/>
        </a:solidFill>
        <a:effectLst/>
      </p:bgPr>
    </p:bg>
    <p:spTree>
      <p:nvGrpSpPr>
        <p:cNvPr id="1" name=""/>
        <p:cNvGrpSpPr/>
        <p:nvPr/>
      </p:nvGrpSpPr>
      <p:grpSpPr>
        <a:xfrm>
          <a:off x="0" y="0"/>
          <a:ext cx="0" cy="0"/>
          <a:chOff x="0" y="0"/>
          <a:chExt cx="0" cy="0"/>
        </a:xfrm>
      </p:grpSpPr>
      <p:grpSp>
        <p:nvGrpSpPr>
          <p:cNvPr id="12" name="Group 12"/>
          <p:cNvGrpSpPr/>
          <p:nvPr/>
        </p:nvGrpSpPr>
        <p:grpSpPr>
          <a:xfrm>
            <a:off x="609600" y="670034"/>
            <a:ext cx="17145001" cy="9426466"/>
            <a:chOff x="0" y="0"/>
            <a:chExt cx="1771677" cy="911608"/>
          </a:xfrm>
        </p:grpSpPr>
        <p:sp>
          <p:nvSpPr>
            <p:cNvPr id="13" name="Freeform 13"/>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14" name="Freeform 14"/>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pic>
        <p:nvPicPr>
          <p:cNvPr id="15" name="Picture 1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8991600" y="103538"/>
            <a:ext cx="533400" cy="1078566"/>
          </a:xfrm>
          <a:prstGeom prst="rect">
            <a:avLst/>
          </a:prstGeom>
        </p:spPr>
      </p:pic>
      <p:sp>
        <p:nvSpPr>
          <p:cNvPr id="35" name="Rectangle 34"/>
          <p:cNvSpPr/>
          <p:nvPr/>
        </p:nvSpPr>
        <p:spPr>
          <a:xfrm>
            <a:off x="1981200" y="1274118"/>
            <a:ext cx="14592340" cy="5164299"/>
          </a:xfrm>
          <a:prstGeom prst="rect">
            <a:avLst/>
          </a:prstGeom>
        </p:spPr>
        <p:txBody>
          <a:bodyPr wrap="square">
            <a:spAutoFit/>
          </a:bodyPr>
          <a:lstStyle/>
          <a:p>
            <a:pPr algn="just">
              <a:lnSpc>
                <a:spcPct val="140000"/>
              </a:lnSpc>
            </a:pPr>
            <a:r>
              <a:rPr lang="vi-VN" sz="4000" dirty="0">
                <a:latin typeface="Arial" panose="020B0604020202020204" pitchFamily="34" charset="0"/>
                <a:cs typeface="Arial" panose="020B0604020202020204" pitchFamily="34" charset="0"/>
              </a:rPr>
              <a:t>Xét hai biến cố:</a:t>
            </a:r>
          </a:p>
          <a:p>
            <a:pPr algn="just">
              <a:lnSpc>
                <a:spcPct val="140000"/>
              </a:lnSpc>
            </a:pPr>
            <a:r>
              <a:rPr lang="vi-VN" sz="4000" dirty="0">
                <a:latin typeface="Arial" panose="020B0604020202020204" pitchFamily="34" charset="0"/>
                <a:cs typeface="Arial" panose="020B0604020202020204" pitchFamily="34" charset="0"/>
              </a:rPr>
              <a:t>A: “Gieo một đồng xu liên tiếp 5 lần thì cả 5 lần gieo đồng xu xuất hiện mặt sấp</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endParaRPr lang="vi-VN" sz="4000" dirty="0">
              <a:latin typeface="Arial" panose="020B0604020202020204" pitchFamily="34" charset="0"/>
              <a:cs typeface="Arial" panose="020B0604020202020204" pitchFamily="34" charset="0"/>
            </a:endParaRPr>
          </a:p>
          <a:p>
            <a:pPr algn="just">
              <a:lnSpc>
                <a:spcPct val="140000"/>
              </a:lnSpc>
            </a:pPr>
            <a:r>
              <a:rPr lang="vi-VN" sz="4000" dirty="0">
                <a:latin typeface="Arial" panose="020B0604020202020204" pitchFamily="34" charset="0"/>
                <a:cs typeface="Arial" panose="020B0604020202020204" pitchFamily="34" charset="0"/>
              </a:rPr>
              <a:t>B: “Gieo một con xúc xắc cân đối liên tiếp hai lần thì cả hai lần gieo số chấm xuất hiện trên con xúc xắc đều là 6”.</a:t>
            </a:r>
          </a:p>
          <a:p>
            <a:pPr algn="just">
              <a:lnSpc>
                <a:spcPct val="140000"/>
              </a:lnSpc>
            </a:pPr>
            <a:r>
              <a:rPr lang="vi-VN" sz="4000" dirty="0">
                <a:latin typeface="Arial" panose="020B0604020202020204" pitchFamily="34" charset="0"/>
                <a:cs typeface="Arial" panose="020B0604020202020204" pitchFamily="34" charset="0"/>
              </a:rPr>
              <a:t>Theo em, biến cố nào có khả năng xảy ra cao hơn?</a:t>
            </a:r>
          </a:p>
        </p:txBody>
      </p:sp>
      <p:pic>
        <p:nvPicPr>
          <p:cNvPr id="36" name="Picture 35"/>
          <p:cNvPicPr>
            <a:picLocks noChangeAspect="1"/>
          </p:cNvPicPr>
          <p:nvPr/>
        </p:nvPicPr>
        <p:blipFill>
          <a:blip r:embed="rId6"/>
          <a:stretch>
            <a:fillRect/>
          </a:stretch>
        </p:blipFill>
        <p:spPr>
          <a:xfrm>
            <a:off x="636857" y="1940060"/>
            <a:ext cx="1126710" cy="1733795"/>
          </a:xfrm>
          <a:prstGeom prst="rect">
            <a:avLst/>
          </a:prstGeom>
        </p:spPr>
      </p:pic>
      <p:pic>
        <p:nvPicPr>
          <p:cNvPr id="37" name="Picture 36"/>
          <p:cNvPicPr>
            <a:picLocks noChangeAspect="1"/>
          </p:cNvPicPr>
          <p:nvPr/>
        </p:nvPicPr>
        <p:blipFill>
          <a:blip r:embed="rId7"/>
          <a:stretch>
            <a:fillRect/>
          </a:stretch>
        </p:blipFill>
        <p:spPr>
          <a:xfrm>
            <a:off x="14811090" y="5032247"/>
            <a:ext cx="1527687" cy="1303308"/>
          </a:xfrm>
          <a:prstGeom prst="rect">
            <a:avLst/>
          </a:prstGeom>
        </p:spPr>
      </p:pic>
      <p:grpSp>
        <p:nvGrpSpPr>
          <p:cNvPr id="40" name="Group 39"/>
          <p:cNvGrpSpPr/>
          <p:nvPr/>
        </p:nvGrpSpPr>
        <p:grpSpPr>
          <a:xfrm rot="21335870">
            <a:off x="-35219" y="6612025"/>
            <a:ext cx="3597573" cy="2496466"/>
            <a:chOff x="-383536" y="7267998"/>
            <a:chExt cx="3597573" cy="2496466"/>
          </a:xfrm>
        </p:grpSpPr>
        <p:pic>
          <p:nvPicPr>
            <p:cNvPr id="38" name="Picture 37"/>
            <p:cNvPicPr>
              <a:picLocks noChangeAspect="1"/>
            </p:cNvPicPr>
            <p:nvPr/>
          </p:nvPicPr>
          <p:blipFill>
            <a:blip r:embed="rId8"/>
            <a:stretch>
              <a:fillRect/>
            </a:stretch>
          </p:blipFill>
          <p:spPr>
            <a:xfrm>
              <a:off x="-383536" y="7267998"/>
              <a:ext cx="3597573" cy="2496466"/>
            </a:xfrm>
            <a:prstGeom prst="rect">
              <a:avLst/>
            </a:prstGeom>
          </p:spPr>
        </p:pic>
        <p:sp>
          <p:nvSpPr>
            <p:cNvPr id="39" name="TextBox 38"/>
            <p:cNvSpPr txBox="1"/>
            <p:nvPr/>
          </p:nvSpPr>
          <p:spPr>
            <a:xfrm>
              <a:off x="281583" y="7874091"/>
              <a:ext cx="2411361" cy="1061829"/>
            </a:xfrm>
            <a:prstGeom prst="rect">
              <a:avLst/>
            </a:prstGeom>
            <a:noFill/>
          </p:spPr>
          <p:txBody>
            <a:bodyPr wrap="square" rtlCol="0">
              <a:spAutoFit/>
            </a:bodyPr>
            <a:lstStyle/>
            <a:p>
              <a:pPr algn="ctr">
                <a:lnSpc>
                  <a:spcPct val="150000"/>
                </a:lnSpc>
              </a:pPr>
              <a:r>
                <a:rPr lang="en-US" sz="4200" b="1" dirty="0" err="1" smtClean="0">
                  <a:solidFill>
                    <a:srgbClr val="C00000"/>
                  </a:solidFill>
                  <a:latin typeface="Arial" panose="020B0604020202020204" pitchFamily="34" charset="0"/>
                  <a:cs typeface="Arial" panose="020B0604020202020204" pitchFamily="34" charset="0"/>
                </a:rPr>
                <a:t>Mở</a:t>
              </a:r>
              <a:r>
                <a:rPr lang="en-US" sz="4200" b="1" dirty="0" smtClean="0">
                  <a:solidFill>
                    <a:srgbClr val="C00000"/>
                  </a:solidFill>
                  <a:latin typeface="Arial" panose="020B0604020202020204" pitchFamily="34" charset="0"/>
                  <a:cs typeface="Arial" panose="020B0604020202020204" pitchFamily="34" charset="0"/>
                </a:rPr>
                <a:t> </a:t>
              </a:r>
              <a:r>
                <a:rPr lang="en-US" sz="4200" b="1" dirty="0" err="1" smtClean="0">
                  <a:solidFill>
                    <a:srgbClr val="C00000"/>
                  </a:solidFill>
                  <a:latin typeface="Arial" panose="020B0604020202020204" pitchFamily="34" charset="0"/>
                  <a:cs typeface="Arial" panose="020B0604020202020204" pitchFamily="34" charset="0"/>
                </a:rPr>
                <a:t>rộng</a:t>
              </a:r>
              <a:endParaRPr lang="en-US" sz="4200" b="1" dirty="0">
                <a:solidFill>
                  <a:srgbClr val="C00000"/>
                </a:solidFill>
                <a:latin typeface="Arial" panose="020B0604020202020204" pitchFamily="34" charset="0"/>
                <a:cs typeface="Arial" panose="020B0604020202020204" pitchFamily="34" charset="0"/>
              </a:endParaRPr>
            </a:p>
          </p:txBody>
        </p:sp>
      </p:grpSp>
      <p:pic>
        <p:nvPicPr>
          <p:cNvPr id="44" name="Picture 43"/>
          <p:cNvPicPr>
            <a:picLocks noChangeAspect="1"/>
          </p:cNvPicPr>
          <p:nvPr/>
        </p:nvPicPr>
        <p:blipFill>
          <a:blip r:embed="rId9"/>
          <a:stretch>
            <a:fillRect/>
          </a:stretch>
        </p:blipFill>
        <p:spPr>
          <a:xfrm>
            <a:off x="3430829" y="6927453"/>
            <a:ext cx="14369517" cy="3029975"/>
          </a:xfrm>
          <a:prstGeom prst="rect">
            <a:avLst/>
          </a:prstGeom>
        </p:spPr>
      </p:pic>
      <p:grpSp>
        <p:nvGrpSpPr>
          <p:cNvPr id="6" name="Group 5"/>
          <p:cNvGrpSpPr/>
          <p:nvPr/>
        </p:nvGrpSpPr>
        <p:grpSpPr>
          <a:xfrm>
            <a:off x="14147094" y="150700"/>
            <a:ext cx="3605982" cy="2004945"/>
            <a:chOff x="14147094" y="150700"/>
            <a:chExt cx="3605982" cy="2004945"/>
          </a:xfrm>
        </p:grpSpPr>
        <p:sp>
          <p:nvSpPr>
            <p:cNvPr id="3" name="Cloud Callout 2"/>
            <p:cNvSpPr/>
            <p:nvPr/>
          </p:nvSpPr>
          <p:spPr>
            <a:xfrm>
              <a:off x="14147094" y="150700"/>
              <a:ext cx="3605982" cy="2004945"/>
            </a:xfrm>
            <a:prstGeom prst="cloudCallout">
              <a:avLst>
                <a:gd name="adj1" fmla="val -66266"/>
                <a:gd name="adj2" fmla="val 37446"/>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TextBox 3"/>
            <p:cNvSpPr txBox="1"/>
            <p:nvPr/>
          </p:nvSpPr>
          <p:spPr>
            <a:xfrm>
              <a:off x="14630400" y="292480"/>
              <a:ext cx="2622524" cy="1609480"/>
            </a:xfrm>
            <a:prstGeom prst="rect">
              <a:avLst/>
            </a:prstGeom>
            <a:noFill/>
          </p:spPr>
          <p:txBody>
            <a:bodyPr wrap="square" rtlCol="0">
              <a:spAutoFit/>
            </a:bodyPr>
            <a:lstStyle/>
            <a:p>
              <a:pPr algn="ctr">
                <a:lnSpc>
                  <a:spcPct val="130000"/>
                </a:lnSpc>
              </a:pPr>
              <a:r>
                <a:rPr lang="en-US" sz="4000" b="1" dirty="0" err="1" smtClean="0">
                  <a:solidFill>
                    <a:srgbClr val="002060"/>
                  </a:solidFill>
                  <a:latin typeface="Arial" panose="020B0604020202020204" pitchFamily="34" charset="0"/>
                  <a:cs typeface="Arial" panose="020B0604020202020204" pitchFamily="34" charset="0"/>
                </a:rPr>
                <a:t>Bài</a:t>
              </a:r>
              <a:r>
                <a:rPr lang="en-US" sz="4000" b="1" dirty="0" smtClean="0">
                  <a:solidFill>
                    <a:srgbClr val="002060"/>
                  </a:solidFill>
                  <a:latin typeface="Arial" panose="020B0604020202020204" pitchFamily="34" charset="0"/>
                  <a:cs typeface="Arial" panose="020B0604020202020204" pitchFamily="34" charset="0"/>
                </a:rPr>
                <a:t> </a:t>
              </a:r>
              <a:r>
                <a:rPr lang="en-US" sz="4000" b="1" dirty="0" err="1" smtClean="0">
                  <a:solidFill>
                    <a:srgbClr val="002060"/>
                  </a:solidFill>
                  <a:latin typeface="Arial" panose="020B0604020202020204" pitchFamily="34" charset="0"/>
                  <a:cs typeface="Arial" panose="020B0604020202020204" pitchFamily="34" charset="0"/>
                </a:rPr>
                <a:t>tập</a:t>
              </a:r>
              <a:r>
                <a:rPr lang="en-US" sz="4000" b="1" dirty="0" smtClean="0">
                  <a:solidFill>
                    <a:srgbClr val="002060"/>
                  </a:solidFill>
                  <a:latin typeface="Arial" panose="020B0604020202020204" pitchFamily="34" charset="0"/>
                  <a:cs typeface="Arial" panose="020B0604020202020204" pitchFamily="34" charset="0"/>
                </a:rPr>
                <a:t> </a:t>
              </a:r>
              <a:r>
                <a:rPr lang="en-US" sz="4000" b="1" dirty="0" err="1" smtClean="0">
                  <a:solidFill>
                    <a:srgbClr val="002060"/>
                  </a:solidFill>
                  <a:latin typeface="Arial" panose="020B0604020202020204" pitchFamily="34" charset="0"/>
                  <a:cs typeface="Arial" panose="020B0604020202020204" pitchFamily="34" charset="0"/>
                </a:rPr>
                <a:t>thêm</a:t>
              </a:r>
              <a:endParaRPr lang="en-US" sz="4000" b="1" dirty="0">
                <a:solidFill>
                  <a:srgbClr val="00206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251521343"/>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5" fill="hold" grpId="0" nodeType="click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blinds(vertical)">
                                      <p:cBhvr>
                                        <p:cTn id="13" dur="500"/>
                                        <p:tgtEl>
                                          <p:spTgt spid="35"/>
                                        </p:tgtEl>
                                      </p:cBhvr>
                                    </p:animEffect>
                                  </p:childTnLst>
                                </p:cTn>
                              </p:par>
                              <p:par>
                                <p:cTn id="14" presetID="10" presetClass="entr" presetSubtype="0" fill="hold" nodeType="with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fade">
                                      <p:cBhvr>
                                        <p:cTn id="16" dur="500"/>
                                        <p:tgtEl>
                                          <p:spTgt spid="36"/>
                                        </p:tgtEl>
                                      </p:cBhvr>
                                    </p:animEffect>
                                  </p:childTnLst>
                                </p:cTn>
                              </p:par>
                              <p:par>
                                <p:cTn id="17" presetID="10" presetClass="entr" presetSubtype="0"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500"/>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40"/>
                                        </p:tgtEl>
                                        <p:attrNameLst>
                                          <p:attrName>style.visibility</p:attrName>
                                        </p:attrNameLst>
                                      </p:cBhvr>
                                      <p:to>
                                        <p:strVal val="visible"/>
                                      </p:to>
                                    </p:set>
                                    <p:anim calcmode="lin" valueType="num">
                                      <p:cBhvr>
                                        <p:cTn id="24" dur="500" fill="hold"/>
                                        <p:tgtEl>
                                          <p:spTgt spid="40"/>
                                        </p:tgtEl>
                                        <p:attrNameLst>
                                          <p:attrName>ppt_w</p:attrName>
                                        </p:attrNameLst>
                                      </p:cBhvr>
                                      <p:tavLst>
                                        <p:tav tm="0">
                                          <p:val>
                                            <p:fltVal val="0"/>
                                          </p:val>
                                        </p:tav>
                                        <p:tav tm="100000">
                                          <p:val>
                                            <p:strVal val="#ppt_w"/>
                                          </p:val>
                                        </p:tav>
                                      </p:tavLst>
                                    </p:anim>
                                    <p:anim calcmode="lin" valueType="num">
                                      <p:cBhvr>
                                        <p:cTn id="25" dur="500" fill="hold"/>
                                        <p:tgtEl>
                                          <p:spTgt spid="40"/>
                                        </p:tgtEl>
                                        <p:attrNameLst>
                                          <p:attrName>ppt_h</p:attrName>
                                        </p:attrNameLst>
                                      </p:cBhvr>
                                      <p:tavLst>
                                        <p:tav tm="0">
                                          <p:val>
                                            <p:fltVal val="0"/>
                                          </p:val>
                                        </p:tav>
                                        <p:tav tm="100000">
                                          <p:val>
                                            <p:strVal val="#ppt_h"/>
                                          </p:val>
                                        </p:tav>
                                      </p:tavLst>
                                    </p:anim>
                                    <p:animEffect transition="in" filter="fade">
                                      <p:cBhvr>
                                        <p:cTn id="26" dur="500"/>
                                        <p:tgtEl>
                                          <p:spTgt spid="40"/>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500"/>
                                        <p:tgtEl>
                                          <p:spTgt spid="44"/>
                                        </p:tgtEl>
                                      </p:cBhvr>
                                    </p:animEffect>
                                    <p:anim calcmode="lin" valueType="num">
                                      <p:cBhvr>
                                        <p:cTn id="32" dur="500" fill="hold"/>
                                        <p:tgtEl>
                                          <p:spTgt spid="44"/>
                                        </p:tgtEl>
                                        <p:attrNameLst>
                                          <p:attrName>ppt_x</p:attrName>
                                        </p:attrNameLst>
                                      </p:cBhvr>
                                      <p:tavLst>
                                        <p:tav tm="0">
                                          <p:val>
                                            <p:strVal val="#ppt_x"/>
                                          </p:val>
                                        </p:tav>
                                        <p:tav tm="100000">
                                          <p:val>
                                            <p:strVal val="#ppt_x"/>
                                          </p:val>
                                        </p:tav>
                                      </p:tavLst>
                                    </p:anim>
                                    <p:anim calcmode="lin" valueType="num">
                                      <p:cBhvr>
                                        <p:cTn id="33" dur="5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8343" b="28343"/>
          <a:stretch>
            <a:fillRect/>
          </a:stretch>
        </p:blipFill>
        <p:spPr>
          <a:xfrm>
            <a:off x="0" y="0"/>
            <a:ext cx="18288000" cy="10287000"/>
          </a:xfrm>
          <a:prstGeom prst="rect">
            <a:avLst/>
          </a:prstGeom>
        </p:spPr>
      </p:pic>
      <p:grpSp>
        <p:nvGrpSpPr>
          <p:cNvPr id="3" name="Group 3"/>
          <p:cNvGrpSpPr/>
          <p:nvPr/>
        </p:nvGrpSpPr>
        <p:grpSpPr>
          <a:xfrm>
            <a:off x="1143000" y="1619610"/>
            <a:ext cx="15925799" cy="8216864"/>
            <a:chOff x="0" y="0"/>
            <a:chExt cx="3629432" cy="1913890"/>
          </a:xfrm>
        </p:grpSpPr>
        <p:sp>
          <p:nvSpPr>
            <p:cNvPr id="4" name="Freeform 4"/>
            <p:cNvSpPr/>
            <p:nvPr/>
          </p:nvSpPr>
          <p:spPr>
            <a:xfrm>
              <a:off x="0" y="0"/>
              <a:ext cx="3629432" cy="1913890"/>
            </a:xfrm>
            <a:custGeom>
              <a:avLst/>
              <a:gdLst/>
              <a:ahLst/>
              <a:cxnLst/>
              <a:rect l="l" t="t" r="r" b="b"/>
              <a:pathLst>
                <a:path w="3629432" h="1913890">
                  <a:moveTo>
                    <a:pt x="0" y="0"/>
                  </a:moveTo>
                  <a:lnTo>
                    <a:pt x="3629432" y="0"/>
                  </a:lnTo>
                  <a:lnTo>
                    <a:pt x="3629432" y="1913890"/>
                  </a:lnTo>
                  <a:lnTo>
                    <a:pt x="0" y="1913890"/>
                  </a:lnTo>
                  <a:close/>
                </a:path>
              </a:pathLst>
            </a:custGeom>
            <a:solidFill>
              <a:srgbClr val="F9DA6A"/>
            </a:solidFill>
          </p:spPr>
        </p:sp>
      </p:grpSp>
      <p:grpSp>
        <p:nvGrpSpPr>
          <p:cNvPr id="6" name="Group 6"/>
          <p:cNvGrpSpPr/>
          <p:nvPr/>
        </p:nvGrpSpPr>
        <p:grpSpPr>
          <a:xfrm>
            <a:off x="0" y="10061737"/>
            <a:ext cx="18298532" cy="450526"/>
            <a:chOff x="0" y="0"/>
            <a:chExt cx="6189874" cy="152400"/>
          </a:xfrm>
        </p:grpSpPr>
        <p:sp>
          <p:nvSpPr>
            <p:cNvPr id="7" name="Freeform 7"/>
            <p:cNvSpPr/>
            <p:nvPr/>
          </p:nvSpPr>
          <p:spPr>
            <a:xfrm>
              <a:off x="0" y="0"/>
              <a:ext cx="6189874" cy="152400"/>
            </a:xfrm>
            <a:custGeom>
              <a:avLst/>
              <a:gdLst/>
              <a:ahLst/>
              <a:cxnLst/>
              <a:rect l="l" t="t" r="r" b="b"/>
              <a:pathLst>
                <a:path w="6189874" h="152400">
                  <a:moveTo>
                    <a:pt x="0" y="0"/>
                  </a:moveTo>
                  <a:lnTo>
                    <a:pt x="6189874" y="0"/>
                  </a:lnTo>
                  <a:lnTo>
                    <a:pt x="6189874" y="152400"/>
                  </a:lnTo>
                  <a:lnTo>
                    <a:pt x="0" y="152400"/>
                  </a:lnTo>
                  <a:close/>
                </a:path>
              </a:pathLst>
            </a:custGeom>
            <a:solidFill>
              <a:srgbClr val="93BCCB"/>
            </a:solidFill>
          </p:spPr>
        </p:sp>
      </p:grpSp>
      <p:grpSp>
        <p:nvGrpSpPr>
          <p:cNvPr id="8" name="Group 8"/>
          <p:cNvGrpSpPr/>
          <p:nvPr/>
        </p:nvGrpSpPr>
        <p:grpSpPr>
          <a:xfrm rot="125207">
            <a:off x="-35996" y="1715330"/>
            <a:ext cx="7833503" cy="1155175"/>
            <a:chOff x="0" y="-54803"/>
            <a:chExt cx="10444671" cy="1540233"/>
          </a:xfrm>
        </p:grpSpPr>
        <p:sp>
          <p:nvSpPr>
            <p:cNvPr id="9" name="AutoShape 9"/>
            <p:cNvSpPr/>
            <p:nvPr/>
          </p:nvSpPr>
          <p:spPr>
            <a:xfrm>
              <a:off x="0" y="0"/>
              <a:ext cx="10444671" cy="1485430"/>
            </a:xfrm>
            <a:prstGeom prst="rect">
              <a:avLst/>
            </a:prstGeom>
            <a:solidFill>
              <a:srgbClr val="F25C37"/>
            </a:solidFill>
          </p:spPr>
        </p:sp>
        <p:sp>
          <p:nvSpPr>
            <p:cNvPr id="10" name="TextBox 10"/>
            <p:cNvSpPr txBox="1"/>
            <p:nvPr/>
          </p:nvSpPr>
          <p:spPr>
            <a:xfrm>
              <a:off x="810017" y="-54803"/>
              <a:ext cx="9010747" cy="1333698"/>
            </a:xfrm>
            <a:prstGeom prst="rect">
              <a:avLst/>
            </a:prstGeom>
          </p:spPr>
          <p:txBody>
            <a:bodyPr lIns="0" tIns="0" rIns="0" bIns="0" rtlCol="0" anchor="t">
              <a:spAutoFit/>
            </a:bodyPr>
            <a:lstStyle/>
            <a:p>
              <a:pPr marL="0" lvl="0" indent="0" algn="ctr">
                <a:lnSpc>
                  <a:spcPts val="7800"/>
                </a:lnSpc>
                <a:spcBef>
                  <a:spcPct val="0"/>
                </a:spcBef>
              </a:pPr>
              <a:r>
                <a:rPr lang="en-US" sz="4800" b="1" dirty="0" err="1" smtClean="0">
                  <a:solidFill>
                    <a:srgbClr val="FDFCF5"/>
                  </a:solidFill>
                  <a:latin typeface="Arial" panose="020B0604020202020204" pitchFamily="34" charset="0"/>
                  <a:cs typeface="Arial" panose="020B0604020202020204" pitchFamily="34" charset="0"/>
                </a:rPr>
                <a:t>Đọc</a:t>
              </a:r>
              <a:r>
                <a:rPr lang="en-US" sz="4800" b="1" dirty="0" smtClean="0">
                  <a:solidFill>
                    <a:srgbClr val="FDFCF5"/>
                  </a:solidFill>
                  <a:latin typeface="Arial" panose="020B0604020202020204" pitchFamily="34" charset="0"/>
                  <a:cs typeface="Arial" panose="020B0604020202020204" pitchFamily="34" charset="0"/>
                </a:rPr>
                <a:t> </a:t>
              </a:r>
              <a:r>
                <a:rPr lang="en-US" sz="4800" b="1" dirty="0" err="1" smtClean="0">
                  <a:solidFill>
                    <a:srgbClr val="FDFCF5"/>
                  </a:solidFill>
                  <a:latin typeface="Arial" panose="020B0604020202020204" pitchFamily="34" charset="0"/>
                  <a:cs typeface="Arial" panose="020B0604020202020204" pitchFamily="34" charset="0"/>
                </a:rPr>
                <a:t>hiểu</a:t>
              </a:r>
              <a:r>
                <a:rPr lang="en-US" sz="4800" b="1" dirty="0" smtClean="0">
                  <a:solidFill>
                    <a:srgbClr val="FDFCF5"/>
                  </a:solidFill>
                  <a:latin typeface="Arial" panose="020B0604020202020204" pitchFamily="34" charset="0"/>
                  <a:cs typeface="Arial" panose="020B0604020202020204" pitchFamily="34" charset="0"/>
                </a:rPr>
                <a:t> - </a:t>
              </a:r>
              <a:r>
                <a:rPr lang="en-US" sz="4800" b="1" dirty="0" err="1">
                  <a:solidFill>
                    <a:srgbClr val="FDFCF5"/>
                  </a:solidFill>
                  <a:latin typeface="Arial" panose="020B0604020202020204" pitchFamily="34" charset="0"/>
                  <a:cs typeface="Arial" panose="020B0604020202020204" pitchFamily="34" charset="0"/>
                </a:rPr>
                <a:t>N</a:t>
              </a:r>
              <a:r>
                <a:rPr lang="en-US" sz="4800" b="1" dirty="0" err="1" smtClean="0">
                  <a:solidFill>
                    <a:srgbClr val="FDFCF5"/>
                  </a:solidFill>
                  <a:latin typeface="Arial" panose="020B0604020202020204" pitchFamily="34" charset="0"/>
                  <a:cs typeface="Arial" panose="020B0604020202020204" pitchFamily="34" charset="0"/>
                </a:rPr>
                <a:t>ghe</a:t>
              </a:r>
              <a:r>
                <a:rPr lang="en-US" sz="4800" b="1" dirty="0" smtClean="0">
                  <a:solidFill>
                    <a:srgbClr val="FDFCF5"/>
                  </a:solidFill>
                  <a:latin typeface="Arial" panose="020B0604020202020204" pitchFamily="34" charset="0"/>
                  <a:cs typeface="Arial" panose="020B0604020202020204" pitchFamily="34" charset="0"/>
                </a:rPr>
                <a:t> </a:t>
              </a:r>
              <a:r>
                <a:rPr lang="en-US" sz="4800" b="1" dirty="0" err="1" smtClean="0">
                  <a:solidFill>
                    <a:srgbClr val="FDFCF5"/>
                  </a:solidFill>
                  <a:latin typeface="Arial" panose="020B0604020202020204" pitchFamily="34" charset="0"/>
                  <a:cs typeface="Arial" panose="020B0604020202020204" pitchFamily="34" charset="0"/>
                </a:rPr>
                <a:t>hiểu</a:t>
              </a:r>
              <a:endParaRPr lang="en-US" sz="4800" b="1" u="none" dirty="0">
                <a:solidFill>
                  <a:srgbClr val="FDFCF5"/>
                </a:solidFill>
                <a:latin typeface="Arial" panose="020B0604020202020204" pitchFamily="34" charset="0"/>
                <a:cs typeface="Arial" panose="020B0604020202020204" pitchFamily="34" charset="0"/>
              </a:endParaRPr>
            </a:p>
          </p:txBody>
        </p:sp>
      </p:gr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553431">
            <a:off x="15094530" y="7954985"/>
            <a:ext cx="2506271" cy="838462"/>
          </a:xfrm>
          <a:prstGeom prst="rect">
            <a:avLst/>
          </a:prstGeom>
        </p:spPr>
      </p:pic>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3587870">
            <a:off x="16078717" y="954083"/>
            <a:ext cx="2686707" cy="2007703"/>
          </a:xfrm>
          <a:prstGeom prst="rect">
            <a:avLst/>
          </a:prstGeom>
        </p:spPr>
      </p:pic>
      <p:pic>
        <p:nvPicPr>
          <p:cNvPr id="13" name="Picture 13"/>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3462605">
            <a:off x="-466177" y="6906743"/>
            <a:ext cx="2446711" cy="2282114"/>
          </a:xfrm>
          <a:prstGeom prst="rect">
            <a:avLst/>
          </a:prstGeom>
        </p:spPr>
      </p:pic>
      <p:sp>
        <p:nvSpPr>
          <p:cNvPr id="18" name="Rectangle 17"/>
          <p:cNvSpPr/>
          <p:nvPr/>
        </p:nvSpPr>
        <p:spPr>
          <a:xfrm>
            <a:off x="2038038" y="534835"/>
            <a:ext cx="14211923" cy="830997"/>
          </a:xfrm>
          <a:prstGeom prst="rect">
            <a:avLst/>
          </a:prstGeom>
        </p:spPr>
        <p:txBody>
          <a:bodyPr wrap="square">
            <a:spAutoFit/>
          </a:bodyPr>
          <a:lstStyle/>
          <a:p>
            <a:pPr algn="ctr"/>
            <a:r>
              <a:rPr lang="en-US" sz="4800" b="1" dirty="0" smtClean="0">
                <a:solidFill>
                  <a:srgbClr val="002060"/>
                </a:solidFill>
                <a:latin typeface="Arial" panose="020B0604020202020204" pitchFamily="34" charset="0"/>
                <a:cs typeface="Arial" panose="020B0604020202020204" pitchFamily="34" charset="0"/>
              </a:rPr>
              <a:t>2. XÁC SUẤT CỦA MỘT SỐ BIẾN CỐ ĐƠN GIẢN</a:t>
            </a:r>
            <a:endParaRPr lang="en-US" sz="4800" b="1" dirty="0">
              <a:solidFill>
                <a:srgbClr val="002060"/>
              </a:solidFill>
              <a:latin typeface="Arial" panose="020B0604020202020204" pitchFamily="34" charset="0"/>
              <a:cs typeface="Arial" panose="020B0604020202020204" pitchFamily="34" charset="0"/>
            </a:endParaRPr>
          </a:p>
        </p:txBody>
      </p:sp>
      <p:sp>
        <p:nvSpPr>
          <p:cNvPr id="19" name="Rectangle 18"/>
          <p:cNvSpPr/>
          <p:nvPr/>
        </p:nvSpPr>
        <p:spPr>
          <a:xfrm>
            <a:off x="1819117" y="3401650"/>
            <a:ext cx="13834236" cy="769441"/>
          </a:xfrm>
          <a:prstGeom prst="rect">
            <a:avLst/>
          </a:prstGeom>
        </p:spPr>
        <p:txBody>
          <a:bodyPr wrap="none">
            <a:spAutoFit/>
          </a:bodyPr>
          <a:lstStyle/>
          <a:p>
            <a:r>
              <a:rPr lang="en-US" sz="4400" b="1" dirty="0" err="1" smtClean="0">
                <a:latin typeface="Arial" panose="020B0604020202020204" pitchFamily="34" charset="0"/>
                <a:cs typeface="Arial" panose="020B0604020202020204" pitchFamily="34" charset="0"/>
              </a:rPr>
              <a:t>Xác</a:t>
            </a:r>
            <a:r>
              <a:rPr lang="en-US" sz="4400" b="1" dirty="0" smtClean="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suất</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của</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biến</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cố</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chắc</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chắn</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biến</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cố</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không</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thể</a:t>
            </a:r>
            <a:endParaRPr lang="en-US" sz="4400" b="1" dirty="0">
              <a:latin typeface="Arial" panose="020B0604020202020204" pitchFamily="34" charset="0"/>
              <a:cs typeface="Arial" panose="020B0604020202020204" pitchFamily="34" charset="0"/>
            </a:endParaRPr>
          </a:p>
        </p:txBody>
      </p:sp>
      <p:sp>
        <p:nvSpPr>
          <p:cNvPr id="20" name="Rectangle 19"/>
          <p:cNvSpPr/>
          <p:nvPr/>
        </p:nvSpPr>
        <p:spPr>
          <a:xfrm>
            <a:off x="1819117" y="4356196"/>
            <a:ext cx="14649763" cy="1998176"/>
          </a:xfrm>
          <a:prstGeom prst="rect">
            <a:avLst/>
          </a:prstGeom>
        </p:spPr>
        <p:txBody>
          <a:bodyPr wrap="square">
            <a:spAutoFit/>
          </a:bodyPr>
          <a:lstStyle/>
          <a:p>
            <a:pPr marL="571500" indent="-571500" algn="just">
              <a:lnSpc>
                <a:spcPct val="150000"/>
              </a:lnSpc>
              <a:buFont typeface="Wingdings" panose="05000000000000000000" pitchFamily="2" charset="2"/>
              <a:buChar char="§"/>
            </a:pPr>
            <a:r>
              <a:rPr lang="en-US" sz="4400" dirty="0" err="1">
                <a:latin typeface="Arial" panose="020B0604020202020204" pitchFamily="34" charset="0"/>
                <a:cs typeface="Arial" panose="020B0604020202020204" pitchFamily="34" charset="0"/>
              </a:rPr>
              <a:t>Khả</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năng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chắc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chắn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100%. </a:t>
            </a:r>
            <a:r>
              <a:rPr lang="en-US" sz="4400" dirty="0" err="1">
                <a:latin typeface="Arial" panose="020B0604020202020204" pitchFamily="34" charset="0"/>
                <a:cs typeface="Arial" panose="020B0604020202020204" pitchFamily="34" charset="0"/>
              </a:rPr>
              <a:t>Vậy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chắc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chắn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xác</a:t>
            </a:r>
            <a:r>
              <a:rPr lang="en-US" sz="4400" dirty="0">
                <a:solidFill>
                  <a:srgbClr val="C00000"/>
                </a:solidFill>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suất</a:t>
            </a:r>
            <a:r>
              <a:rPr lang="en-US" sz="4400" dirty="0">
                <a:solidFill>
                  <a:srgbClr val="C00000"/>
                </a:solidFill>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bằng</a:t>
            </a:r>
            <a:r>
              <a:rPr lang="en-US" sz="4400" dirty="0">
                <a:solidFill>
                  <a:srgbClr val="C00000"/>
                </a:solidFill>
                <a:latin typeface="Arial" panose="020B0604020202020204" pitchFamily="34" charset="0"/>
                <a:cs typeface="Arial" panose="020B0604020202020204" pitchFamily="34" charset="0"/>
              </a:rPr>
              <a:t> 1</a:t>
            </a:r>
            <a:r>
              <a:rPr lang="en-US" sz="4400" dirty="0" smtClean="0">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p:txBody>
      </p:sp>
      <p:sp>
        <p:nvSpPr>
          <p:cNvPr id="21" name="Rectangle 20"/>
          <p:cNvSpPr/>
          <p:nvPr/>
        </p:nvSpPr>
        <p:spPr>
          <a:xfrm>
            <a:off x="1819117" y="6579635"/>
            <a:ext cx="14649763" cy="2123658"/>
          </a:xfrm>
          <a:prstGeom prst="rect">
            <a:avLst/>
          </a:prstGeom>
        </p:spPr>
        <p:txBody>
          <a:bodyPr wrap="square">
            <a:spAutoFit/>
          </a:bodyPr>
          <a:lstStyle/>
          <a:p>
            <a:pPr marL="571500" lvl="0" indent="-571500" algn="just">
              <a:lnSpc>
                <a:spcPct val="150000"/>
              </a:lnSpc>
              <a:buFont typeface="Wingdings" panose="05000000000000000000" pitchFamily="2" charset="2"/>
              <a:buChar char="§"/>
            </a:pPr>
            <a:r>
              <a:rPr lang="en-US" sz="4400" dirty="0" err="1">
                <a:solidFill>
                  <a:prstClr val="black"/>
                </a:solidFill>
                <a:latin typeface="Arial" panose="020B0604020202020204" pitchFamily="34" charset="0"/>
                <a:cs typeface="Arial" panose="020B0604020202020204" pitchFamily="34" charset="0"/>
              </a:rPr>
              <a:t>Khả</a:t>
            </a:r>
            <a:r>
              <a:rPr lang="en-US" sz="4400" dirty="0">
                <a:solidFill>
                  <a:prstClr val="black"/>
                </a:solidFill>
                <a:latin typeface="Arial" panose="020B0604020202020204" pitchFamily="34" charset="0"/>
                <a:cs typeface="Arial" panose="020B0604020202020204" pitchFamily="34" charset="0"/>
              </a:rPr>
              <a:t> </a:t>
            </a:r>
            <a:r>
              <a:rPr lang="en-US" sz="4400" dirty="0" err="1">
                <a:solidFill>
                  <a:prstClr val="black"/>
                </a:solidFill>
                <a:latin typeface="Arial" panose="020B0604020202020204" pitchFamily="34" charset="0"/>
                <a:cs typeface="Arial" panose="020B0604020202020204" pitchFamily="34" charset="0"/>
              </a:rPr>
              <a:t>năng</a:t>
            </a:r>
            <a:r>
              <a:rPr lang="en-US" sz="4400" dirty="0">
                <a:solidFill>
                  <a:prstClr val="black"/>
                </a:solidFill>
                <a:latin typeface="Arial" panose="020B0604020202020204" pitchFamily="34" charset="0"/>
                <a:cs typeface="Arial" panose="020B0604020202020204" pitchFamily="34" charset="0"/>
              </a:rPr>
              <a:t> </a:t>
            </a:r>
            <a:r>
              <a:rPr lang="en-US" sz="4400" dirty="0" err="1">
                <a:solidFill>
                  <a:prstClr val="black"/>
                </a:solidFill>
                <a:latin typeface="Arial" panose="020B0604020202020204" pitchFamily="34" charset="0"/>
                <a:cs typeface="Arial" panose="020B0604020202020204" pitchFamily="34" charset="0"/>
              </a:rPr>
              <a:t>xảy</a:t>
            </a:r>
            <a:r>
              <a:rPr lang="en-US" sz="4400" dirty="0">
                <a:solidFill>
                  <a:prstClr val="black"/>
                </a:solidFill>
                <a:latin typeface="Arial" panose="020B0604020202020204" pitchFamily="34" charset="0"/>
                <a:cs typeface="Arial" panose="020B0604020202020204" pitchFamily="34" charset="0"/>
              </a:rPr>
              <a:t> </a:t>
            </a:r>
            <a:r>
              <a:rPr lang="en-US" sz="4400" dirty="0" err="1">
                <a:solidFill>
                  <a:prstClr val="black"/>
                </a:solidFill>
                <a:latin typeface="Arial" panose="020B0604020202020204" pitchFamily="34" charset="0"/>
                <a:cs typeface="Arial" panose="020B0604020202020204" pitchFamily="34" charset="0"/>
              </a:rPr>
              <a:t>ra</a:t>
            </a:r>
            <a:r>
              <a:rPr lang="en-US" sz="4400" dirty="0">
                <a:solidFill>
                  <a:prstClr val="black"/>
                </a:solidFill>
                <a:latin typeface="Arial" panose="020B0604020202020204" pitchFamily="34" charset="0"/>
                <a:cs typeface="Arial" panose="020B0604020202020204" pitchFamily="34" charset="0"/>
              </a:rPr>
              <a:t> </a:t>
            </a:r>
            <a:r>
              <a:rPr lang="en-US" sz="4400" dirty="0" err="1">
                <a:solidFill>
                  <a:prstClr val="black"/>
                </a:solidFill>
                <a:latin typeface="Arial" panose="020B0604020202020204" pitchFamily="34" charset="0"/>
                <a:cs typeface="Arial" panose="020B0604020202020204" pitchFamily="34" charset="0"/>
              </a:rPr>
              <a:t>của</a:t>
            </a:r>
            <a:r>
              <a:rPr lang="en-US" sz="4400" dirty="0">
                <a:solidFill>
                  <a:prstClr val="black"/>
                </a:solidFill>
                <a:latin typeface="Arial" panose="020B0604020202020204" pitchFamily="34" charset="0"/>
                <a:cs typeface="Arial" panose="020B0604020202020204" pitchFamily="34" charset="0"/>
              </a:rPr>
              <a:t> </a:t>
            </a:r>
            <a:r>
              <a:rPr lang="en-US" sz="4400" dirty="0" err="1">
                <a:solidFill>
                  <a:prstClr val="black"/>
                </a:solidFill>
                <a:latin typeface="Arial" panose="020B0604020202020204" pitchFamily="34" charset="0"/>
                <a:cs typeface="Arial" panose="020B0604020202020204" pitchFamily="34" charset="0"/>
              </a:rPr>
              <a:t>biến</a:t>
            </a:r>
            <a:r>
              <a:rPr lang="en-US" sz="4400" dirty="0">
                <a:solidFill>
                  <a:prstClr val="black"/>
                </a:solidFill>
                <a:latin typeface="Arial" panose="020B0604020202020204" pitchFamily="34" charset="0"/>
                <a:cs typeface="Arial" panose="020B0604020202020204" pitchFamily="34" charset="0"/>
              </a:rPr>
              <a:t> </a:t>
            </a:r>
            <a:r>
              <a:rPr lang="en-US" sz="4400" dirty="0" err="1">
                <a:solidFill>
                  <a:prstClr val="black"/>
                </a:solidFill>
                <a:latin typeface="Arial" panose="020B0604020202020204" pitchFamily="34" charset="0"/>
                <a:cs typeface="Arial" panose="020B0604020202020204" pitchFamily="34" charset="0"/>
              </a:rPr>
              <a:t>cố</a:t>
            </a:r>
            <a:r>
              <a:rPr lang="en-US" sz="4400" dirty="0">
                <a:solidFill>
                  <a:prstClr val="black"/>
                </a:solidFill>
                <a:latin typeface="Arial" panose="020B0604020202020204" pitchFamily="34" charset="0"/>
                <a:cs typeface="Arial" panose="020B0604020202020204" pitchFamily="34" charset="0"/>
              </a:rPr>
              <a:t> </a:t>
            </a:r>
            <a:r>
              <a:rPr lang="en-US" sz="4400" dirty="0" err="1">
                <a:solidFill>
                  <a:prstClr val="black"/>
                </a:solidFill>
                <a:latin typeface="Arial" panose="020B0604020202020204" pitchFamily="34" charset="0"/>
                <a:cs typeface="Arial" panose="020B0604020202020204" pitchFamily="34" charset="0"/>
              </a:rPr>
              <a:t>không</a:t>
            </a:r>
            <a:r>
              <a:rPr lang="en-US" sz="4400" dirty="0">
                <a:solidFill>
                  <a:prstClr val="black"/>
                </a:solidFill>
                <a:latin typeface="Arial" panose="020B0604020202020204" pitchFamily="34" charset="0"/>
                <a:cs typeface="Arial" panose="020B0604020202020204" pitchFamily="34" charset="0"/>
              </a:rPr>
              <a:t> </a:t>
            </a:r>
            <a:r>
              <a:rPr lang="en-US" sz="4400" dirty="0" err="1">
                <a:solidFill>
                  <a:prstClr val="black"/>
                </a:solidFill>
                <a:latin typeface="Arial" panose="020B0604020202020204" pitchFamily="34" charset="0"/>
                <a:cs typeface="Arial" panose="020B0604020202020204" pitchFamily="34" charset="0"/>
              </a:rPr>
              <a:t>thể</a:t>
            </a:r>
            <a:r>
              <a:rPr lang="en-US" sz="4400" dirty="0">
                <a:solidFill>
                  <a:prstClr val="black"/>
                </a:solidFill>
                <a:latin typeface="Arial" panose="020B0604020202020204" pitchFamily="34" charset="0"/>
                <a:cs typeface="Arial" panose="020B0604020202020204" pitchFamily="34" charset="0"/>
              </a:rPr>
              <a:t> </a:t>
            </a:r>
            <a:r>
              <a:rPr lang="en-US" sz="4400" dirty="0" err="1">
                <a:solidFill>
                  <a:prstClr val="black"/>
                </a:solidFill>
                <a:latin typeface="Arial" panose="020B0604020202020204" pitchFamily="34" charset="0"/>
                <a:cs typeface="Arial" panose="020B0604020202020204" pitchFamily="34" charset="0"/>
              </a:rPr>
              <a:t>là</a:t>
            </a:r>
            <a:r>
              <a:rPr lang="en-US" sz="4400" dirty="0">
                <a:solidFill>
                  <a:prstClr val="black"/>
                </a:solidFill>
                <a:latin typeface="Arial" panose="020B0604020202020204" pitchFamily="34" charset="0"/>
                <a:cs typeface="Arial" panose="020B0604020202020204" pitchFamily="34" charset="0"/>
              </a:rPr>
              <a:t> 0%. </a:t>
            </a:r>
            <a:r>
              <a:rPr lang="en-US" sz="4400" dirty="0" err="1">
                <a:solidFill>
                  <a:prstClr val="black"/>
                </a:solidFill>
                <a:latin typeface="Arial" panose="020B0604020202020204" pitchFamily="34" charset="0"/>
                <a:cs typeface="Arial" panose="020B0604020202020204" pitchFamily="34" charset="0"/>
              </a:rPr>
              <a:t>Vậy</a:t>
            </a:r>
            <a:r>
              <a:rPr lang="en-US" sz="4400" dirty="0">
                <a:solidFill>
                  <a:prstClr val="black"/>
                </a:solidFill>
                <a:latin typeface="Arial" panose="020B0604020202020204" pitchFamily="34" charset="0"/>
                <a:cs typeface="Arial" panose="020B0604020202020204" pitchFamily="34" charset="0"/>
              </a:rPr>
              <a:t> </a:t>
            </a:r>
            <a:r>
              <a:rPr lang="en-US" sz="4400" dirty="0" err="1">
                <a:solidFill>
                  <a:prstClr val="black"/>
                </a:solidFill>
                <a:latin typeface="Arial" panose="020B0604020202020204" pitchFamily="34" charset="0"/>
                <a:cs typeface="Arial" panose="020B0604020202020204" pitchFamily="34" charset="0"/>
              </a:rPr>
              <a:t>biến</a:t>
            </a:r>
            <a:r>
              <a:rPr lang="en-US" sz="4400" dirty="0">
                <a:solidFill>
                  <a:prstClr val="black"/>
                </a:solidFill>
                <a:latin typeface="Arial" panose="020B0604020202020204" pitchFamily="34" charset="0"/>
                <a:cs typeface="Arial" panose="020B0604020202020204" pitchFamily="34" charset="0"/>
              </a:rPr>
              <a:t> </a:t>
            </a:r>
            <a:r>
              <a:rPr lang="en-US" sz="4400" dirty="0" err="1">
                <a:solidFill>
                  <a:prstClr val="black"/>
                </a:solidFill>
                <a:latin typeface="Arial" panose="020B0604020202020204" pitchFamily="34" charset="0"/>
                <a:cs typeface="Arial" panose="020B0604020202020204" pitchFamily="34" charset="0"/>
              </a:rPr>
              <a:t>cố</a:t>
            </a:r>
            <a:r>
              <a:rPr lang="en-US" sz="4400" dirty="0">
                <a:solidFill>
                  <a:prstClr val="black"/>
                </a:solidFill>
                <a:latin typeface="Arial" panose="020B0604020202020204" pitchFamily="34" charset="0"/>
                <a:cs typeface="Arial" panose="020B0604020202020204" pitchFamily="34" charset="0"/>
              </a:rPr>
              <a:t> </a:t>
            </a:r>
            <a:r>
              <a:rPr lang="en-US" sz="4400" dirty="0" err="1">
                <a:solidFill>
                  <a:prstClr val="black"/>
                </a:solidFill>
                <a:latin typeface="Arial" panose="020B0604020202020204" pitchFamily="34" charset="0"/>
                <a:cs typeface="Arial" panose="020B0604020202020204" pitchFamily="34" charset="0"/>
              </a:rPr>
              <a:t>không</a:t>
            </a:r>
            <a:r>
              <a:rPr lang="en-US" sz="4400" dirty="0">
                <a:solidFill>
                  <a:prstClr val="black"/>
                </a:solidFill>
                <a:latin typeface="Arial" panose="020B0604020202020204" pitchFamily="34" charset="0"/>
                <a:cs typeface="Arial" panose="020B0604020202020204" pitchFamily="34" charset="0"/>
              </a:rPr>
              <a:t> </a:t>
            </a:r>
            <a:r>
              <a:rPr lang="en-US" sz="4400" dirty="0" err="1">
                <a:solidFill>
                  <a:prstClr val="black"/>
                </a:solidFill>
                <a:latin typeface="Arial" panose="020B0604020202020204" pitchFamily="34" charset="0"/>
                <a:cs typeface="Arial" panose="020B0604020202020204" pitchFamily="34" charset="0"/>
              </a:rPr>
              <a:t>thể</a:t>
            </a:r>
            <a:r>
              <a:rPr lang="en-US" sz="4400" dirty="0">
                <a:solidFill>
                  <a:prstClr val="black"/>
                </a:solidFill>
                <a:latin typeface="Arial" panose="020B0604020202020204" pitchFamily="34" charset="0"/>
                <a:cs typeface="Arial" panose="020B0604020202020204" pitchFamily="34" charset="0"/>
              </a:rPr>
              <a:t> </a:t>
            </a:r>
            <a:r>
              <a:rPr lang="en-US" sz="4400" dirty="0" err="1">
                <a:solidFill>
                  <a:prstClr val="black"/>
                </a:solidFill>
                <a:latin typeface="Arial" panose="020B0604020202020204" pitchFamily="34" charset="0"/>
                <a:cs typeface="Arial" panose="020B0604020202020204" pitchFamily="34" charset="0"/>
              </a:rPr>
              <a:t>có</a:t>
            </a:r>
            <a:r>
              <a:rPr lang="en-US" sz="4400" dirty="0">
                <a:solidFill>
                  <a:prstClr val="black"/>
                </a:solidFill>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xác</a:t>
            </a:r>
            <a:r>
              <a:rPr lang="en-US" sz="4400" dirty="0">
                <a:solidFill>
                  <a:srgbClr val="C00000"/>
                </a:solidFill>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suất</a:t>
            </a:r>
            <a:r>
              <a:rPr lang="en-US" sz="4400" dirty="0">
                <a:solidFill>
                  <a:srgbClr val="C00000"/>
                </a:solidFill>
                <a:latin typeface="Arial" panose="020B0604020202020204" pitchFamily="34" charset="0"/>
                <a:cs typeface="Arial" panose="020B0604020202020204" pitchFamily="34" charset="0"/>
              </a:rPr>
              <a:t> </a:t>
            </a:r>
            <a:r>
              <a:rPr lang="en-US" sz="4400" dirty="0" err="1">
                <a:solidFill>
                  <a:srgbClr val="C00000"/>
                </a:solidFill>
                <a:latin typeface="Arial" panose="020B0604020202020204" pitchFamily="34" charset="0"/>
                <a:cs typeface="Arial" panose="020B0604020202020204" pitchFamily="34" charset="0"/>
              </a:rPr>
              <a:t>bằng</a:t>
            </a:r>
            <a:r>
              <a:rPr lang="en-US" sz="4400" dirty="0">
                <a:solidFill>
                  <a:srgbClr val="C00000"/>
                </a:solidFill>
                <a:latin typeface="Arial" panose="020B0604020202020204" pitchFamily="34" charset="0"/>
                <a:cs typeface="Arial" panose="020B0604020202020204" pitchFamily="34" charset="0"/>
              </a:rPr>
              <a:t> 0</a:t>
            </a:r>
            <a:r>
              <a:rPr lang="en-US" sz="4400" dirty="0">
                <a:solidFill>
                  <a:prstClr val="black"/>
                </a:solidFill>
                <a:latin typeface="Arial" panose="020B0604020202020204" pitchFamily="34" charset="0"/>
                <a:cs typeface="Arial" panose="020B0604020202020204" pitchFamily="34" charset="0"/>
              </a:rPr>
              <a:t>.</a:t>
            </a:r>
          </a:p>
        </p:txBody>
      </p:sp>
      <p:pic>
        <p:nvPicPr>
          <p:cNvPr id="23" name="Picture 22"/>
          <p:cNvPicPr>
            <a:picLocks noChangeAspect="1"/>
          </p:cNvPicPr>
          <p:nvPr/>
        </p:nvPicPr>
        <p:blipFill>
          <a:blip r:embed="rId9"/>
          <a:stretch>
            <a:fillRect/>
          </a:stretch>
        </p:blipFill>
        <p:spPr>
          <a:xfrm>
            <a:off x="11223580" y="8225420"/>
            <a:ext cx="3389483" cy="1463301"/>
          </a:xfrm>
          <a:prstGeom prst="rect">
            <a:avLst/>
          </a:prstGeom>
        </p:spPr>
      </p:pic>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out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anim calcmode="lin" valueType="num">
                                      <p:cBhvr>
                                        <p:cTn id="18" dur="500" fill="hold"/>
                                        <p:tgtEl>
                                          <p:spTgt spid="19"/>
                                        </p:tgtEl>
                                        <p:attrNameLst>
                                          <p:attrName>ppt_x</p:attrName>
                                        </p:attrNameLst>
                                      </p:cBhvr>
                                      <p:tavLst>
                                        <p:tav tm="0">
                                          <p:val>
                                            <p:strVal val="#ppt_x"/>
                                          </p:val>
                                        </p:tav>
                                        <p:tav tm="100000">
                                          <p:val>
                                            <p:strVal val="#ppt_x"/>
                                          </p:val>
                                        </p:tav>
                                      </p:tavLst>
                                    </p:anim>
                                    <p:anim calcmode="lin" valueType="num">
                                      <p:cBhvr>
                                        <p:cTn id="1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left)">
                                      <p:cBhvr>
                                        <p:cTn id="2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9DA6A"/>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400000">
            <a:off x="3918570" y="-698782"/>
            <a:ext cx="11107742" cy="15868202"/>
          </a:xfrm>
          <a:prstGeom prst="rect">
            <a:avLst/>
          </a:prstGeom>
        </p:spPr>
      </p:pic>
      <p:grpSp>
        <p:nvGrpSpPr>
          <p:cNvPr id="13" name="Group 13"/>
          <p:cNvGrpSpPr/>
          <p:nvPr/>
        </p:nvGrpSpPr>
        <p:grpSpPr>
          <a:xfrm rot="-296783">
            <a:off x="-318117" y="950892"/>
            <a:ext cx="6962806" cy="1123399"/>
            <a:chOff x="0" y="-12435"/>
            <a:chExt cx="9283741" cy="1497865"/>
          </a:xfrm>
        </p:grpSpPr>
        <p:sp>
          <p:nvSpPr>
            <p:cNvPr id="14" name="AutoShape 14"/>
            <p:cNvSpPr/>
            <p:nvPr/>
          </p:nvSpPr>
          <p:spPr>
            <a:xfrm>
              <a:off x="0" y="0"/>
              <a:ext cx="9283741" cy="1485430"/>
            </a:xfrm>
            <a:prstGeom prst="rect">
              <a:avLst/>
            </a:prstGeom>
            <a:solidFill>
              <a:srgbClr val="97A571"/>
            </a:solidFill>
          </p:spPr>
        </p:sp>
        <p:sp>
          <p:nvSpPr>
            <p:cNvPr id="15" name="TextBox 15"/>
            <p:cNvSpPr txBox="1"/>
            <p:nvPr/>
          </p:nvSpPr>
          <p:spPr>
            <a:xfrm>
              <a:off x="651257" y="-12435"/>
              <a:ext cx="8009198" cy="1187077"/>
            </a:xfrm>
            <a:prstGeom prst="rect">
              <a:avLst/>
            </a:prstGeom>
          </p:spPr>
          <p:txBody>
            <a:bodyPr lIns="0" tIns="0" rIns="0" bIns="0" rtlCol="0" anchor="t">
              <a:spAutoFit/>
            </a:bodyPr>
            <a:lstStyle/>
            <a:p>
              <a:pPr marL="0" lvl="0" indent="0" algn="ctr">
                <a:lnSpc>
                  <a:spcPts val="7800"/>
                </a:lnSpc>
                <a:spcBef>
                  <a:spcPct val="0"/>
                </a:spcBef>
              </a:pPr>
              <a:r>
                <a:rPr lang="en-US" sz="4800" b="1" u="none" dirty="0" err="1" smtClean="0">
                  <a:solidFill>
                    <a:srgbClr val="FDFCF5"/>
                  </a:solidFill>
                  <a:latin typeface="Arial" panose="020B0604020202020204" pitchFamily="34" charset="0"/>
                  <a:cs typeface="Arial" panose="020B0604020202020204" pitchFamily="34" charset="0"/>
                </a:rPr>
                <a:t>Ví</a:t>
              </a:r>
              <a:r>
                <a:rPr lang="en-US" sz="4800" b="1" u="none" dirty="0" smtClean="0">
                  <a:solidFill>
                    <a:srgbClr val="FDFCF5"/>
                  </a:solidFill>
                  <a:latin typeface="Arial" panose="020B0604020202020204" pitchFamily="34" charset="0"/>
                  <a:cs typeface="Arial" panose="020B0604020202020204" pitchFamily="34" charset="0"/>
                </a:rPr>
                <a:t> </a:t>
              </a:r>
              <a:r>
                <a:rPr lang="en-US" sz="4800" b="1" u="none" dirty="0" err="1" smtClean="0">
                  <a:solidFill>
                    <a:srgbClr val="FDFCF5"/>
                  </a:solidFill>
                  <a:latin typeface="Arial" panose="020B0604020202020204" pitchFamily="34" charset="0"/>
                  <a:cs typeface="Arial" panose="020B0604020202020204" pitchFamily="34" charset="0"/>
                </a:rPr>
                <a:t>dụ</a:t>
              </a:r>
              <a:r>
                <a:rPr lang="en-US" sz="4800" b="1" u="none" dirty="0" smtClean="0">
                  <a:solidFill>
                    <a:srgbClr val="FDFCF5"/>
                  </a:solidFill>
                  <a:latin typeface="Arial" panose="020B0604020202020204" pitchFamily="34" charset="0"/>
                  <a:cs typeface="Arial" panose="020B0604020202020204" pitchFamily="34" charset="0"/>
                </a:rPr>
                <a:t> 3</a:t>
              </a:r>
              <a:endParaRPr lang="en-US" sz="4800" b="1" u="none" dirty="0">
                <a:solidFill>
                  <a:srgbClr val="FDFCF5"/>
                </a:solidFill>
                <a:latin typeface="Arial" panose="020B0604020202020204" pitchFamily="34" charset="0"/>
                <a:cs typeface="Arial" panose="020B0604020202020204" pitchFamily="34" charset="0"/>
              </a:endParaRPr>
            </a:p>
          </p:txBody>
        </p:sp>
      </p:grpSp>
      <p:pic>
        <p:nvPicPr>
          <p:cNvPr id="16" name="Picture 1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379000">
            <a:off x="8297951" y="1066682"/>
            <a:ext cx="2612405" cy="873968"/>
          </a:xfrm>
          <a:prstGeom prst="rect">
            <a:avLst/>
          </a:prstGeom>
        </p:spPr>
      </p:pic>
      <p:pic>
        <p:nvPicPr>
          <p:cNvPr id="18" name="Picture 18"/>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2018029">
            <a:off x="286233" y="5708648"/>
            <a:ext cx="1803613" cy="839500"/>
          </a:xfrm>
          <a:prstGeom prst="rect">
            <a:avLst/>
          </a:prstGeom>
        </p:spPr>
      </p:pic>
      <p:grpSp>
        <p:nvGrpSpPr>
          <p:cNvPr id="20" name="Group 20"/>
          <p:cNvGrpSpPr>
            <a:grpSpLocks noChangeAspect="1"/>
          </p:cNvGrpSpPr>
          <p:nvPr/>
        </p:nvGrpSpPr>
        <p:grpSpPr>
          <a:xfrm rot="1371687">
            <a:off x="16969055" y="9037973"/>
            <a:ext cx="874973" cy="757727"/>
            <a:chOff x="0" y="0"/>
            <a:chExt cx="6350000" cy="5499100"/>
          </a:xfrm>
        </p:grpSpPr>
        <p:sp>
          <p:nvSpPr>
            <p:cNvPr id="21" name="Freeform 21"/>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F25C37"/>
            </a:solidFill>
          </p:spPr>
        </p:sp>
      </p:grpSp>
      <p:sp>
        <p:nvSpPr>
          <p:cNvPr id="25" name="Rectangle 24"/>
          <p:cNvSpPr/>
          <p:nvPr/>
        </p:nvSpPr>
        <p:spPr>
          <a:xfrm>
            <a:off x="2133600" y="2372379"/>
            <a:ext cx="13868400" cy="3970318"/>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4200" dirty="0">
                <a:latin typeface="Arial" panose="020B0604020202020204" pitchFamily="34" charset="0"/>
                <a:cs typeface="Arial" panose="020B0604020202020204" pitchFamily="34" charset="0"/>
              </a:rPr>
              <a:t>Xác suất của biến cố A: </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Ngày </a:t>
            </a:r>
            <a:r>
              <a:rPr lang="vi-VN" sz="4200" dirty="0">
                <a:latin typeface="Arial" panose="020B0604020202020204" pitchFamily="34" charset="0"/>
                <a:cs typeface="Arial" panose="020B0604020202020204" pitchFamily="34" charset="0"/>
              </a:rPr>
              <a:t>mai, Mặt Trời mọc ở phía </a:t>
            </a:r>
            <a:r>
              <a:rPr lang="vi-VN" sz="4200" dirty="0" smtClean="0">
                <a:latin typeface="Arial" panose="020B0604020202020204" pitchFamily="34" charset="0"/>
                <a:cs typeface="Arial" panose="020B0604020202020204" pitchFamily="34" charset="0"/>
              </a:rPr>
              <a:t>Tây</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 </a:t>
            </a:r>
            <a:r>
              <a:rPr lang="vi-VN" sz="4200" dirty="0">
                <a:solidFill>
                  <a:srgbClr val="0070C0"/>
                </a:solidFill>
                <a:latin typeface="Arial" panose="020B0604020202020204" pitchFamily="34" charset="0"/>
                <a:cs typeface="Arial" panose="020B0604020202020204" pitchFamily="34" charset="0"/>
              </a:rPr>
              <a:t>bằng 0</a:t>
            </a:r>
            <a:r>
              <a:rPr lang="vi-VN" sz="4200" dirty="0">
                <a:latin typeface="Arial" panose="020B0604020202020204" pitchFamily="34" charset="0"/>
                <a:cs typeface="Arial" panose="020B0604020202020204" pitchFamily="34" charset="0"/>
              </a:rPr>
              <a:t> vì A là </a:t>
            </a:r>
            <a:r>
              <a:rPr lang="vi-VN" sz="4200" dirty="0">
                <a:solidFill>
                  <a:srgbClr val="0070C0"/>
                </a:solidFill>
                <a:latin typeface="Arial" panose="020B0604020202020204" pitchFamily="34" charset="0"/>
                <a:cs typeface="Arial" panose="020B0604020202020204" pitchFamily="34" charset="0"/>
              </a:rPr>
              <a:t>biến cố không thể</a:t>
            </a:r>
            <a:r>
              <a:rPr lang="vi-VN" sz="4200" dirty="0">
                <a:latin typeface="Arial" panose="020B0604020202020204" pitchFamily="34" charset="0"/>
                <a:cs typeface="Arial" panose="020B0604020202020204" pitchFamily="34" charset="0"/>
              </a:rPr>
              <a:t>.</a:t>
            </a:r>
          </a:p>
          <a:p>
            <a:pPr marL="571500" indent="-571500" algn="just">
              <a:lnSpc>
                <a:spcPct val="150000"/>
              </a:lnSpc>
              <a:buFont typeface="Arial" panose="020B0604020202020204" pitchFamily="34" charset="0"/>
              <a:buChar char="•"/>
            </a:pPr>
            <a:r>
              <a:rPr lang="vi-VN" sz="4200" dirty="0">
                <a:latin typeface="Arial" panose="020B0604020202020204" pitchFamily="34" charset="0"/>
                <a:cs typeface="Arial" panose="020B0604020202020204" pitchFamily="34" charset="0"/>
              </a:rPr>
              <a:t>Xác suất của biến cố B: </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Tháng </a:t>
            </a:r>
            <a:r>
              <a:rPr lang="vi-VN" sz="4200" dirty="0">
                <a:latin typeface="Arial" panose="020B0604020202020204" pitchFamily="34" charset="0"/>
                <a:cs typeface="Arial" panose="020B0604020202020204" pitchFamily="34" charset="0"/>
              </a:rPr>
              <a:t>Ba có ít hơn 32 </a:t>
            </a:r>
            <a:r>
              <a:rPr lang="vi-VN" sz="4200" dirty="0" smtClean="0">
                <a:latin typeface="Arial" panose="020B0604020202020204" pitchFamily="34" charset="0"/>
                <a:cs typeface="Arial" panose="020B0604020202020204" pitchFamily="34" charset="0"/>
              </a:rPr>
              <a:t>ngày</a:t>
            </a:r>
            <a:r>
              <a:rPr lang="en-US" sz="4200" dirty="0" smtClean="0">
                <a:latin typeface="Arial" panose="020B0604020202020204" pitchFamily="34" charset="0"/>
                <a:cs typeface="Arial" panose="020B0604020202020204" pitchFamily="34" charset="0"/>
              </a:rPr>
              <a:t>”</a:t>
            </a:r>
            <a:r>
              <a:rPr lang="vi-VN" sz="4200" dirty="0" smtClean="0">
                <a:latin typeface="Arial" panose="020B0604020202020204" pitchFamily="34" charset="0"/>
                <a:cs typeface="Arial" panose="020B0604020202020204" pitchFamily="34" charset="0"/>
              </a:rPr>
              <a:t> </a:t>
            </a:r>
            <a:r>
              <a:rPr lang="vi-VN" sz="4200" dirty="0">
                <a:solidFill>
                  <a:srgbClr val="0070C0"/>
                </a:solidFill>
                <a:latin typeface="Arial" panose="020B0604020202020204" pitchFamily="34" charset="0"/>
                <a:cs typeface="Arial" panose="020B0604020202020204" pitchFamily="34" charset="0"/>
              </a:rPr>
              <a:t>bằng 1 </a:t>
            </a:r>
            <a:r>
              <a:rPr lang="vi-VN" sz="4200" dirty="0">
                <a:latin typeface="Arial" panose="020B0604020202020204" pitchFamily="34" charset="0"/>
                <a:cs typeface="Arial" panose="020B0604020202020204" pitchFamily="34" charset="0"/>
              </a:rPr>
              <a:t>vì B là </a:t>
            </a:r>
            <a:r>
              <a:rPr lang="vi-VN" sz="4200" dirty="0">
                <a:solidFill>
                  <a:srgbClr val="0070C0"/>
                </a:solidFill>
                <a:latin typeface="Arial" panose="020B0604020202020204" pitchFamily="34" charset="0"/>
                <a:cs typeface="Arial" panose="020B0604020202020204" pitchFamily="34" charset="0"/>
              </a:rPr>
              <a:t>biến </a:t>
            </a:r>
            <a:r>
              <a:rPr lang="vi-VN" sz="4200" dirty="0" smtClean="0">
                <a:solidFill>
                  <a:srgbClr val="0070C0"/>
                </a:solidFill>
                <a:latin typeface="Arial" panose="020B0604020202020204" pitchFamily="34" charset="0"/>
                <a:cs typeface="Arial" panose="020B0604020202020204" pitchFamily="34" charset="0"/>
              </a:rPr>
              <a:t>cố</a:t>
            </a:r>
            <a:r>
              <a:rPr lang="en-US" sz="4200" dirty="0" smtClean="0">
                <a:solidFill>
                  <a:srgbClr val="0070C0"/>
                </a:solidFill>
                <a:latin typeface="Arial" panose="020B0604020202020204" pitchFamily="34" charset="0"/>
                <a:cs typeface="Arial" panose="020B0604020202020204" pitchFamily="34" charset="0"/>
              </a:rPr>
              <a:t> </a:t>
            </a:r>
            <a:r>
              <a:rPr lang="en-US" sz="4200" dirty="0" err="1" smtClean="0">
                <a:solidFill>
                  <a:srgbClr val="0070C0"/>
                </a:solidFill>
                <a:latin typeface="Arial" panose="020B0604020202020204" pitchFamily="34" charset="0"/>
                <a:cs typeface="Arial" panose="020B0604020202020204" pitchFamily="34" charset="0"/>
              </a:rPr>
              <a:t>chắc</a:t>
            </a:r>
            <a:r>
              <a:rPr lang="en-US" sz="4200" dirty="0" smtClean="0">
                <a:solidFill>
                  <a:srgbClr val="0070C0"/>
                </a:solidFill>
                <a:latin typeface="Arial" panose="020B0604020202020204" pitchFamily="34" charset="0"/>
                <a:cs typeface="Arial" panose="020B0604020202020204" pitchFamily="34" charset="0"/>
              </a:rPr>
              <a:t> </a:t>
            </a:r>
            <a:r>
              <a:rPr lang="en-US" sz="4200" dirty="0" err="1" smtClean="0">
                <a:solidFill>
                  <a:srgbClr val="0070C0"/>
                </a:solidFill>
                <a:latin typeface="Arial" panose="020B0604020202020204" pitchFamily="34" charset="0"/>
                <a:cs typeface="Arial" panose="020B0604020202020204" pitchFamily="34" charset="0"/>
              </a:rPr>
              <a:t>chắn</a:t>
            </a:r>
            <a:r>
              <a:rPr lang="vi-VN" sz="4200" dirty="0" smtClean="0">
                <a:latin typeface="Arial" panose="020B0604020202020204" pitchFamily="34" charset="0"/>
                <a:cs typeface="Arial" panose="020B0604020202020204" pitchFamily="34" charset="0"/>
              </a:rPr>
              <a:t>.</a:t>
            </a:r>
            <a:endParaRPr lang="vi-VN" sz="4200" dirty="0">
              <a:latin typeface="Arial" panose="020B0604020202020204" pitchFamily="34" charset="0"/>
              <a:cs typeface="Arial" panose="020B0604020202020204" pitchFamily="34" charset="0"/>
            </a:endParaRPr>
          </a:p>
        </p:txBody>
      </p:sp>
      <p:grpSp>
        <p:nvGrpSpPr>
          <p:cNvPr id="28" name="Group 27"/>
          <p:cNvGrpSpPr/>
          <p:nvPr/>
        </p:nvGrpSpPr>
        <p:grpSpPr>
          <a:xfrm>
            <a:off x="2344309" y="6740746"/>
            <a:ext cx="10591800" cy="2895600"/>
            <a:chOff x="2344309" y="6633366"/>
            <a:chExt cx="10591800" cy="2895600"/>
          </a:xfrm>
        </p:grpSpPr>
        <p:sp>
          <p:nvSpPr>
            <p:cNvPr id="26" name="Rounded Rectangular Callout 25"/>
            <p:cNvSpPr/>
            <p:nvPr/>
          </p:nvSpPr>
          <p:spPr>
            <a:xfrm>
              <a:off x="2344309" y="6633366"/>
              <a:ext cx="10591800" cy="2895600"/>
            </a:xfrm>
            <a:prstGeom prst="wedgeRoundRectCallout">
              <a:avLst>
                <a:gd name="adj1" fmla="val 59238"/>
                <a:gd name="adj2" fmla="val 18139"/>
                <a:gd name="adj3" fmla="val 16667"/>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2590723" y="6740746"/>
              <a:ext cx="10169214" cy="2703304"/>
            </a:xfrm>
            <a:prstGeom prst="rect">
              <a:avLst/>
            </a:prstGeom>
          </p:spPr>
          <p:txBody>
            <a:bodyPr wrap="square">
              <a:spAutoFit/>
            </a:bodyPr>
            <a:lstStyle/>
            <a:p>
              <a:pPr algn="just">
                <a:lnSpc>
                  <a:spcPct val="140000"/>
                </a:lnSpc>
              </a:pPr>
              <a:r>
                <a:rPr lang="en-US" sz="4200" dirty="0" err="1" smtClean="0">
                  <a:latin typeface="Arial" panose="020B0604020202020204" pitchFamily="34" charset="0"/>
                  <a:cs typeface="Arial" panose="020B0604020202020204" pitchFamily="34" charset="0"/>
                </a:rPr>
                <a:t>Em</a:t>
              </a:r>
              <a:r>
                <a:rPr lang="en-US" sz="4200" dirty="0" smtClean="0">
                  <a:latin typeface="Arial" panose="020B0604020202020204" pitchFamily="34" charset="0"/>
                  <a:cs typeface="Arial" panose="020B0604020202020204" pitchFamily="34" charset="0"/>
                </a:rPr>
                <a:t> </a:t>
              </a:r>
              <a:r>
                <a:rPr lang="en-US" sz="4200" dirty="0" err="1" smtClean="0">
                  <a:latin typeface="Arial" panose="020B0604020202020204" pitchFamily="34" charset="0"/>
                  <a:cs typeface="Arial" panose="020B0604020202020204" pitchFamily="34" charset="0"/>
                </a:rPr>
                <a:t>hãy</a:t>
              </a:r>
              <a:r>
                <a:rPr lang="en-US" sz="4200" dirty="0" smtClean="0">
                  <a:latin typeface="Arial" panose="020B0604020202020204" pitchFamily="34" charset="0"/>
                  <a:cs typeface="Arial" panose="020B0604020202020204" pitchFamily="34" charset="0"/>
                </a:rPr>
                <a:t> </a:t>
              </a:r>
              <a:r>
                <a:rPr lang="en-US" sz="4200" dirty="0" err="1" smtClean="0">
                  <a:latin typeface="Arial" panose="020B0604020202020204" pitchFamily="34" charset="0"/>
                  <a:cs typeface="Arial" panose="020B0604020202020204" pitchFamily="34" charset="0"/>
                </a:rPr>
                <a:t>lấy</a:t>
              </a:r>
              <a:r>
                <a:rPr lang="en-US" sz="4200" dirty="0" smtClean="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thêm</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ví</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dụ</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khác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về</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xác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suất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của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biến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chắc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chắn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xác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suất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của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biến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không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thể</a:t>
              </a:r>
              <a:r>
                <a:rPr lang="en-US" sz="4200" dirty="0">
                  <a:latin typeface="Arial" panose="020B0604020202020204" pitchFamily="34" charset="0"/>
                  <a:cs typeface="Arial" panose="020B0604020202020204" pitchFamily="34" charset="0"/>
                </a:rPr>
                <a:t>.</a:t>
              </a:r>
            </a:p>
          </p:txBody>
        </p:sp>
      </p:grpSp>
      <p:grpSp>
        <p:nvGrpSpPr>
          <p:cNvPr id="31" name="Group 30"/>
          <p:cNvGrpSpPr/>
          <p:nvPr/>
        </p:nvGrpSpPr>
        <p:grpSpPr>
          <a:xfrm>
            <a:off x="14139283" y="6303007"/>
            <a:ext cx="1862716" cy="3511647"/>
            <a:chOff x="14139283" y="6303007"/>
            <a:chExt cx="1862716" cy="3511647"/>
          </a:xfrm>
        </p:grpSpPr>
        <p:pic>
          <p:nvPicPr>
            <p:cNvPr id="29" name="Picture 28"/>
            <p:cNvPicPr>
              <a:picLocks noChangeAspect="1"/>
            </p:cNvPicPr>
            <p:nvPr/>
          </p:nvPicPr>
          <p:blipFill>
            <a:blip r:embed="rId16">
              <a:clrChange>
                <a:clrFrom>
                  <a:srgbClr val="FFFFFF"/>
                </a:clrFrom>
                <a:clrTo>
                  <a:srgbClr val="FFFFFF">
                    <a:alpha val="0"/>
                  </a:srgbClr>
                </a:clrTo>
              </a:clrChange>
            </a:blip>
            <a:stretch>
              <a:fillRect/>
            </a:stretch>
          </p:blipFill>
          <p:spPr>
            <a:xfrm flipH="1">
              <a:off x="14139283" y="7331034"/>
              <a:ext cx="1862716" cy="2483620"/>
            </a:xfrm>
            <a:prstGeom prst="rect">
              <a:avLst/>
            </a:prstGeom>
          </p:spPr>
        </p:pic>
        <p:pic>
          <p:nvPicPr>
            <p:cNvPr id="30" name="Picture 29"/>
            <p:cNvPicPr>
              <a:picLocks noChangeAspect="1"/>
            </p:cNvPicPr>
            <p:nvPr/>
          </p:nvPicPr>
          <p:blipFill>
            <a:blip r:embed="rId17"/>
            <a:stretch>
              <a:fillRect/>
            </a:stretch>
          </p:blipFill>
          <p:spPr>
            <a:xfrm>
              <a:off x="15070641" y="6303007"/>
              <a:ext cx="566997" cy="875478"/>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5">
                                            <p:txEl>
                                              <p:pRg st="0" end="0"/>
                                            </p:txEl>
                                          </p:spTgt>
                                        </p:tgtEl>
                                        <p:attrNameLst>
                                          <p:attrName>style.visibility</p:attrName>
                                        </p:attrNameLst>
                                      </p:cBhvr>
                                      <p:to>
                                        <p:strVal val="visible"/>
                                      </p:to>
                                    </p:set>
                                    <p:animEffect transition="in" filter="wipe(left)">
                                      <p:cBhvr>
                                        <p:cTn id="12" dur="500"/>
                                        <p:tgtEl>
                                          <p:spTgt spid="2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nodeType="clickEffect">
                                  <p:stCondLst>
                                    <p:cond delay="0"/>
                                  </p:stCondLst>
                                  <p:childTnLst>
                                    <p:set>
                                      <p:cBhvr>
                                        <p:cTn id="16" dur="1" fill="hold">
                                          <p:stCondLst>
                                            <p:cond delay="0"/>
                                          </p:stCondLst>
                                        </p:cTn>
                                        <p:tgtEl>
                                          <p:spTgt spid="25">
                                            <p:txEl>
                                              <p:pRg st="1" end="1"/>
                                            </p:txEl>
                                          </p:spTgt>
                                        </p:tgtEl>
                                        <p:attrNameLst>
                                          <p:attrName>style.visibility</p:attrName>
                                        </p:attrNameLst>
                                      </p:cBhvr>
                                      <p:to>
                                        <p:strVal val="visible"/>
                                      </p:to>
                                    </p:set>
                                    <p:animEffect transition="in" filter="fade">
                                      <p:cBhvr>
                                        <p:cTn id="17" dur="500"/>
                                        <p:tgtEl>
                                          <p:spTgt spid="25">
                                            <p:txEl>
                                              <p:pRg st="1" end="1"/>
                                            </p:txEl>
                                          </p:spTgt>
                                        </p:tgtEl>
                                      </p:cBhvr>
                                    </p:animEffect>
                                    <p:anim calcmode="lin" valueType="num">
                                      <p:cBhvr>
                                        <p:cTn id="18" dur="500" fill="hold"/>
                                        <p:tgtEl>
                                          <p:spTgt spid="25">
                                            <p:txEl>
                                              <p:pRg st="1" end="1"/>
                                            </p:txEl>
                                          </p:spTgt>
                                        </p:tgtEl>
                                        <p:attrNameLst>
                                          <p:attrName>ppt_x</p:attrName>
                                        </p:attrNameLst>
                                      </p:cBhvr>
                                      <p:tavLst>
                                        <p:tav tm="0">
                                          <p:val>
                                            <p:strVal val="#ppt_x"/>
                                          </p:val>
                                        </p:tav>
                                        <p:tav tm="100000">
                                          <p:val>
                                            <p:strVal val="#ppt_x"/>
                                          </p:val>
                                        </p:tav>
                                      </p:tavLst>
                                    </p:anim>
                                    <p:anim calcmode="lin" valueType="num">
                                      <p:cBhvr>
                                        <p:cTn id="19" dur="500" fill="hold"/>
                                        <p:tgtEl>
                                          <p:spTgt spid="2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par>
                                <p:cTn id="25" presetID="22" presetClass="entr" presetSubtype="2"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right)">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sp>
        <p:nvSpPr>
          <p:cNvPr id="49" name="Rounded Rectangle 48"/>
          <p:cNvSpPr/>
          <p:nvPr/>
        </p:nvSpPr>
        <p:spPr>
          <a:xfrm>
            <a:off x="666749" y="723900"/>
            <a:ext cx="16947162" cy="9829800"/>
          </a:xfrm>
          <a:prstGeom prst="roundRect">
            <a:avLst>
              <a:gd name="adj" fmla="val 2268"/>
            </a:avLst>
          </a:prstGeom>
          <a:solidFill>
            <a:schemeClr val="bg1"/>
          </a:solid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4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8472232" flipV="1">
            <a:off x="681018" y="6590414"/>
            <a:ext cx="1637078" cy="3966488"/>
          </a:xfrm>
          <a:prstGeom prst="rect">
            <a:avLst/>
          </a:prstGeom>
        </p:spPr>
      </p:pic>
      <p:pic>
        <p:nvPicPr>
          <p:cNvPr id="48" name="Picture 4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16091">
            <a:off x="17372051" y="143796"/>
            <a:ext cx="2577613" cy="3229356"/>
          </a:xfrm>
          <a:prstGeom prst="rect">
            <a:avLst/>
          </a:prstGeom>
        </p:spPr>
      </p:pic>
      <p:grpSp>
        <p:nvGrpSpPr>
          <p:cNvPr id="50" name="Group 13"/>
          <p:cNvGrpSpPr/>
          <p:nvPr/>
        </p:nvGrpSpPr>
        <p:grpSpPr>
          <a:xfrm rot="-296783">
            <a:off x="-342402" y="568459"/>
            <a:ext cx="5280487" cy="1123399"/>
            <a:chOff x="0" y="-12435"/>
            <a:chExt cx="9283741" cy="1497865"/>
          </a:xfrm>
        </p:grpSpPr>
        <p:sp>
          <p:nvSpPr>
            <p:cNvPr id="51" name="AutoShape 14"/>
            <p:cNvSpPr/>
            <p:nvPr/>
          </p:nvSpPr>
          <p:spPr>
            <a:xfrm>
              <a:off x="0" y="0"/>
              <a:ext cx="9283741" cy="1485430"/>
            </a:xfrm>
            <a:prstGeom prst="rect">
              <a:avLst/>
            </a:prstGeom>
            <a:solidFill>
              <a:schemeClr val="accent5">
                <a:lumMod val="75000"/>
              </a:schemeClr>
            </a:solidFill>
          </p:spPr>
        </p:sp>
        <p:sp>
          <p:nvSpPr>
            <p:cNvPr id="52" name="TextBox 15"/>
            <p:cNvSpPr txBox="1"/>
            <p:nvPr/>
          </p:nvSpPr>
          <p:spPr>
            <a:xfrm>
              <a:off x="651257" y="-12435"/>
              <a:ext cx="8009198" cy="1187077"/>
            </a:xfrm>
            <a:prstGeom prst="rect">
              <a:avLst/>
            </a:prstGeom>
          </p:spPr>
          <p:txBody>
            <a:bodyPr lIns="0" tIns="0" rIns="0" bIns="0" rtlCol="0" anchor="t">
              <a:spAutoFit/>
            </a:bodyPr>
            <a:lstStyle/>
            <a:p>
              <a:pPr marL="0" lvl="0" indent="0" algn="ctr">
                <a:lnSpc>
                  <a:spcPts val="7800"/>
                </a:lnSpc>
                <a:spcBef>
                  <a:spcPct val="0"/>
                </a:spcBef>
              </a:pPr>
              <a:r>
                <a:rPr lang="en-US" sz="4800" b="1" u="none" dirty="0" err="1" smtClean="0">
                  <a:solidFill>
                    <a:srgbClr val="FDFCF5"/>
                  </a:solidFill>
                  <a:latin typeface="Arial" panose="020B0604020202020204" pitchFamily="34" charset="0"/>
                  <a:cs typeface="Arial" panose="020B0604020202020204" pitchFamily="34" charset="0"/>
                </a:rPr>
                <a:t>Luyện</a:t>
              </a:r>
              <a:r>
                <a:rPr lang="en-US" sz="4800" b="1" u="none" dirty="0" smtClean="0">
                  <a:solidFill>
                    <a:srgbClr val="FDFCF5"/>
                  </a:solidFill>
                  <a:latin typeface="Arial" panose="020B0604020202020204" pitchFamily="34" charset="0"/>
                  <a:cs typeface="Arial" panose="020B0604020202020204" pitchFamily="34" charset="0"/>
                </a:rPr>
                <a:t> </a:t>
              </a:r>
              <a:r>
                <a:rPr lang="en-US" sz="4800" b="1" u="none" dirty="0" err="1" smtClean="0">
                  <a:solidFill>
                    <a:srgbClr val="FDFCF5"/>
                  </a:solidFill>
                  <a:latin typeface="Arial" panose="020B0604020202020204" pitchFamily="34" charset="0"/>
                  <a:cs typeface="Arial" panose="020B0604020202020204" pitchFamily="34" charset="0"/>
                </a:rPr>
                <a:t>tập</a:t>
              </a:r>
              <a:r>
                <a:rPr lang="en-US" sz="4800" b="1" u="none" dirty="0" smtClean="0">
                  <a:solidFill>
                    <a:srgbClr val="FDFCF5"/>
                  </a:solidFill>
                  <a:latin typeface="Arial" panose="020B0604020202020204" pitchFamily="34" charset="0"/>
                  <a:cs typeface="Arial" panose="020B0604020202020204" pitchFamily="34" charset="0"/>
                </a:rPr>
                <a:t> 2</a:t>
              </a:r>
              <a:endParaRPr lang="en-US" sz="4800" b="1" u="none" dirty="0">
                <a:solidFill>
                  <a:srgbClr val="FDFCF5"/>
                </a:solidFill>
                <a:latin typeface="Arial" panose="020B0604020202020204" pitchFamily="34" charset="0"/>
                <a:cs typeface="Arial" panose="020B0604020202020204" pitchFamily="34" charset="0"/>
              </a:endParaRPr>
            </a:p>
          </p:txBody>
        </p:sp>
      </p:grpSp>
      <p:sp>
        <p:nvSpPr>
          <p:cNvPr id="53" name="Rectangle 52"/>
          <p:cNvSpPr/>
          <p:nvPr/>
        </p:nvSpPr>
        <p:spPr>
          <a:xfrm>
            <a:off x="1295400" y="1750324"/>
            <a:ext cx="16114354" cy="3000821"/>
          </a:xfrm>
          <a:prstGeom prst="rect">
            <a:avLst/>
          </a:prstGeom>
        </p:spPr>
        <p:txBody>
          <a:bodyPr wrap="square">
            <a:spAutoFit/>
          </a:bodyPr>
          <a:lstStyle/>
          <a:p>
            <a:pPr algn="just">
              <a:lnSpc>
                <a:spcPct val="150000"/>
              </a:lnSpc>
            </a:pPr>
            <a:r>
              <a:rPr lang="vi-VN" sz="4200" dirty="0" smtClean="0">
                <a:latin typeface="Arial" panose="020B0604020202020204" pitchFamily="34" charset="0"/>
                <a:cs typeface="Arial" panose="020B0604020202020204" pitchFamily="34" charset="0"/>
              </a:rPr>
              <a:t>Gieo </a:t>
            </a:r>
            <a:r>
              <a:rPr lang="vi-VN" sz="4200" dirty="0">
                <a:latin typeface="Arial" panose="020B0604020202020204" pitchFamily="34" charset="0"/>
                <a:cs typeface="Arial" panose="020B0604020202020204" pitchFamily="34" charset="0"/>
              </a:rPr>
              <a:t>đồng thời hai con xúc xắc. Tìm xác suất của các biến cố sau:</a:t>
            </a:r>
          </a:p>
          <a:p>
            <a:pPr algn="just">
              <a:lnSpc>
                <a:spcPct val="150000"/>
              </a:lnSpc>
            </a:pPr>
            <a:r>
              <a:rPr lang="vi-VN" sz="4200" dirty="0">
                <a:latin typeface="Arial" panose="020B0604020202020204" pitchFamily="34" charset="0"/>
                <a:cs typeface="Arial" panose="020B0604020202020204" pitchFamily="34" charset="0"/>
              </a:rPr>
              <a:t>a) Tổng số chấm xuất hiện trên hai con xúc xắc nhỏ hơn 13.</a:t>
            </a:r>
          </a:p>
          <a:p>
            <a:pPr algn="just">
              <a:lnSpc>
                <a:spcPct val="150000"/>
              </a:lnSpc>
            </a:pPr>
            <a:r>
              <a:rPr lang="vi-VN" sz="4200" dirty="0">
                <a:latin typeface="Arial" panose="020B0604020202020204" pitchFamily="34" charset="0"/>
                <a:cs typeface="Arial" panose="020B0604020202020204" pitchFamily="34" charset="0"/>
              </a:rPr>
              <a:t>b) Tổng số chấm xuất hiện trên hai con xúc xắc bằng 1.</a:t>
            </a:r>
          </a:p>
        </p:txBody>
      </p:sp>
      <p:pic>
        <p:nvPicPr>
          <p:cNvPr id="54" name="Picture 53"/>
          <p:cNvPicPr>
            <a:picLocks noChangeAspect="1"/>
          </p:cNvPicPr>
          <p:nvPr/>
        </p:nvPicPr>
        <p:blipFill>
          <a:blip r:embed="rId6"/>
          <a:stretch>
            <a:fillRect/>
          </a:stretch>
        </p:blipFill>
        <p:spPr>
          <a:xfrm>
            <a:off x="15117924" y="3821790"/>
            <a:ext cx="2068598" cy="1728620"/>
          </a:xfrm>
          <a:prstGeom prst="rect">
            <a:avLst/>
          </a:prstGeom>
        </p:spPr>
      </p:pic>
      <p:sp>
        <p:nvSpPr>
          <p:cNvPr id="55" name="Oval Callout 54"/>
          <p:cNvSpPr/>
          <p:nvPr/>
        </p:nvSpPr>
        <p:spPr>
          <a:xfrm>
            <a:off x="8400077" y="4838984"/>
            <a:ext cx="1905000" cy="1216405"/>
          </a:xfrm>
          <a:prstGeom prst="wedgeEllipseCallout">
            <a:avLst>
              <a:gd name="adj1" fmla="val 38596"/>
              <a:gd name="adj2" fmla="val 55341"/>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
        <p:nvSpPr>
          <p:cNvPr id="56" name="Rectangle 55"/>
          <p:cNvSpPr/>
          <p:nvPr/>
        </p:nvSpPr>
        <p:spPr>
          <a:xfrm>
            <a:off x="3048001" y="6133905"/>
            <a:ext cx="13030200" cy="3970318"/>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a) Xác suất của biến cố “Tổng số chấm xuất hiện trên hai con xúc xắc nhỏ hơn 13” là 1 (biến cố chắc chắn).</a:t>
            </a:r>
          </a:p>
          <a:p>
            <a:pPr algn="just">
              <a:lnSpc>
                <a:spcPct val="150000"/>
              </a:lnSpc>
            </a:pPr>
            <a:r>
              <a:rPr lang="vi-VN" sz="4200" dirty="0">
                <a:latin typeface="Arial" panose="020B0604020202020204" pitchFamily="34" charset="0"/>
                <a:cs typeface="Arial" panose="020B0604020202020204" pitchFamily="34" charset="0"/>
              </a:rPr>
              <a:t>b) Xác suất của biến cố “Tổng số chấm xuất hiện trên hai con xúc xắc bằng 1” là 0 (biến cố không thể).</a:t>
            </a:r>
          </a:p>
        </p:txBody>
      </p:sp>
    </p:spTree>
    <p:extLst>
      <p:ext uri="{BB962C8B-B14F-4D97-AF65-F5344CB8AC3E}">
        <p14:creationId xmlns:p14="http://schemas.microsoft.com/office/powerpoint/2010/main" val="121084777"/>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 calcmode="lin" valueType="num">
                                      <p:cBhvr>
                                        <p:cTn id="7" dur="500" fill="hold"/>
                                        <p:tgtEl>
                                          <p:spTgt spid="50"/>
                                        </p:tgtEl>
                                        <p:attrNameLst>
                                          <p:attrName>ppt_w</p:attrName>
                                        </p:attrNameLst>
                                      </p:cBhvr>
                                      <p:tavLst>
                                        <p:tav tm="0">
                                          <p:val>
                                            <p:fltVal val="0"/>
                                          </p:val>
                                        </p:tav>
                                        <p:tav tm="100000">
                                          <p:val>
                                            <p:strVal val="#ppt_w"/>
                                          </p:val>
                                        </p:tav>
                                      </p:tavLst>
                                    </p:anim>
                                    <p:anim calcmode="lin" valueType="num">
                                      <p:cBhvr>
                                        <p:cTn id="8" dur="500" fill="hold"/>
                                        <p:tgtEl>
                                          <p:spTgt spid="50"/>
                                        </p:tgtEl>
                                        <p:attrNameLst>
                                          <p:attrName>ppt_h</p:attrName>
                                        </p:attrNameLst>
                                      </p:cBhvr>
                                      <p:tavLst>
                                        <p:tav tm="0">
                                          <p:val>
                                            <p:fltVal val="0"/>
                                          </p:val>
                                        </p:tav>
                                        <p:tav tm="100000">
                                          <p:val>
                                            <p:strVal val="#ppt_h"/>
                                          </p:val>
                                        </p:tav>
                                      </p:tavLst>
                                    </p:anim>
                                    <p:animEffect transition="in" filter="fade">
                                      <p:cBhvr>
                                        <p:cTn id="9" dur="500"/>
                                        <p:tgtEl>
                                          <p:spTgt spid="50"/>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53"/>
                                        </p:tgtEl>
                                        <p:attrNameLst>
                                          <p:attrName>style.visibility</p:attrName>
                                        </p:attrNameLst>
                                      </p:cBhvr>
                                      <p:to>
                                        <p:strVal val="visible"/>
                                      </p:to>
                                    </p:set>
                                    <p:animEffect transition="in" filter="dissolve">
                                      <p:cBhvr>
                                        <p:cTn id="14" dur="500"/>
                                        <p:tgtEl>
                                          <p:spTgt spid="53"/>
                                        </p:tgtEl>
                                      </p:cBhvr>
                                    </p:animEffect>
                                  </p:childTnLst>
                                </p:cTn>
                              </p:par>
                              <p:par>
                                <p:cTn id="15" presetID="9" presetClass="entr" presetSubtype="0" fill="hold" nodeType="withEffect">
                                  <p:stCondLst>
                                    <p:cond delay="0"/>
                                  </p:stCondLst>
                                  <p:childTnLst>
                                    <p:set>
                                      <p:cBhvr>
                                        <p:cTn id="16" dur="1" fill="hold">
                                          <p:stCondLst>
                                            <p:cond delay="0"/>
                                          </p:stCondLst>
                                        </p:cTn>
                                        <p:tgtEl>
                                          <p:spTgt spid="54"/>
                                        </p:tgtEl>
                                        <p:attrNameLst>
                                          <p:attrName>style.visibility</p:attrName>
                                        </p:attrNameLst>
                                      </p:cBhvr>
                                      <p:to>
                                        <p:strVal val="visible"/>
                                      </p:to>
                                    </p:set>
                                    <p:animEffect transition="in" filter="dissolve">
                                      <p:cBhvr>
                                        <p:cTn id="17" dur="500"/>
                                        <p:tgtEl>
                                          <p:spTgt spid="5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wipe(down)">
                                      <p:cBhvr>
                                        <p:cTn id="22" dur="500"/>
                                        <p:tgtEl>
                                          <p:spTgt spid="5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6">
                                            <p:txEl>
                                              <p:pRg st="0" end="0"/>
                                            </p:txEl>
                                          </p:spTgt>
                                        </p:tgtEl>
                                        <p:attrNameLst>
                                          <p:attrName>style.visibility</p:attrName>
                                        </p:attrNameLst>
                                      </p:cBhvr>
                                      <p:to>
                                        <p:strVal val="visible"/>
                                      </p:to>
                                    </p:set>
                                    <p:animEffect transition="in" filter="wipe(left)">
                                      <p:cBhvr>
                                        <p:cTn id="27" dur="500"/>
                                        <p:tgtEl>
                                          <p:spTgt spid="5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5" fill="hold" nodeType="clickEffect">
                                  <p:stCondLst>
                                    <p:cond delay="0"/>
                                  </p:stCondLst>
                                  <p:childTnLst>
                                    <p:set>
                                      <p:cBhvr>
                                        <p:cTn id="31" dur="1" fill="hold">
                                          <p:stCondLst>
                                            <p:cond delay="0"/>
                                          </p:stCondLst>
                                        </p:cTn>
                                        <p:tgtEl>
                                          <p:spTgt spid="56">
                                            <p:txEl>
                                              <p:pRg st="1" end="1"/>
                                            </p:txEl>
                                          </p:spTgt>
                                        </p:tgtEl>
                                        <p:attrNameLst>
                                          <p:attrName>style.visibility</p:attrName>
                                        </p:attrNameLst>
                                      </p:cBhvr>
                                      <p:to>
                                        <p:strVal val="visible"/>
                                      </p:to>
                                    </p:set>
                                    <p:animEffect transition="in" filter="blinds(vertical)">
                                      <p:cBhvr>
                                        <p:cTn id="32" dur="500"/>
                                        <p:tgtEl>
                                          <p:spTgt spid="5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8343" b="28343"/>
          <a:stretch>
            <a:fillRect/>
          </a:stretch>
        </p:blipFill>
        <p:spPr>
          <a:xfrm>
            <a:off x="0" y="0"/>
            <a:ext cx="18288000" cy="10287000"/>
          </a:xfrm>
          <a:prstGeom prst="rect">
            <a:avLst/>
          </a:prstGeom>
        </p:spPr>
      </p:pic>
      <p:grpSp>
        <p:nvGrpSpPr>
          <p:cNvPr id="9" name="Group 9"/>
          <p:cNvGrpSpPr/>
          <p:nvPr/>
        </p:nvGrpSpPr>
        <p:grpSpPr>
          <a:xfrm>
            <a:off x="5227248" y="342900"/>
            <a:ext cx="7833503" cy="1121539"/>
            <a:chOff x="0" y="-9955"/>
            <a:chExt cx="10444671" cy="1495385"/>
          </a:xfrm>
        </p:grpSpPr>
        <p:sp>
          <p:nvSpPr>
            <p:cNvPr id="10" name="AutoShape 10"/>
            <p:cNvSpPr/>
            <p:nvPr/>
          </p:nvSpPr>
          <p:spPr>
            <a:xfrm>
              <a:off x="0" y="0"/>
              <a:ext cx="10444671" cy="1485430"/>
            </a:xfrm>
            <a:prstGeom prst="rect">
              <a:avLst/>
            </a:prstGeom>
            <a:solidFill>
              <a:srgbClr val="F25C37"/>
            </a:solidFill>
          </p:spPr>
        </p:sp>
        <p:sp>
          <p:nvSpPr>
            <p:cNvPr id="11" name="TextBox 11"/>
            <p:cNvSpPr txBox="1"/>
            <p:nvPr/>
          </p:nvSpPr>
          <p:spPr>
            <a:xfrm>
              <a:off x="729721" y="-9955"/>
              <a:ext cx="9010747" cy="1210502"/>
            </a:xfrm>
            <a:prstGeom prst="rect">
              <a:avLst/>
            </a:prstGeom>
          </p:spPr>
          <p:txBody>
            <a:bodyPr lIns="0" tIns="0" rIns="0" bIns="0" rtlCol="0" anchor="t">
              <a:spAutoFit/>
            </a:bodyPr>
            <a:lstStyle/>
            <a:p>
              <a:pPr marL="0" lvl="0" indent="0" algn="ctr">
                <a:lnSpc>
                  <a:spcPts val="7800"/>
                </a:lnSpc>
                <a:spcBef>
                  <a:spcPct val="0"/>
                </a:spcBef>
              </a:pPr>
              <a:r>
                <a:rPr lang="en-US" sz="4400" b="1" dirty="0" err="1" smtClean="0">
                  <a:solidFill>
                    <a:srgbClr val="FDFCF5"/>
                  </a:solidFill>
                  <a:latin typeface="Arial" panose="020B0604020202020204" pitchFamily="34" charset="0"/>
                  <a:cs typeface="Arial" panose="020B0604020202020204" pitchFamily="34" charset="0"/>
                </a:rPr>
                <a:t>Đọc</a:t>
              </a:r>
              <a:r>
                <a:rPr lang="en-US" sz="4400" b="1" dirty="0" smtClean="0">
                  <a:solidFill>
                    <a:srgbClr val="FDFCF5"/>
                  </a:solidFill>
                  <a:latin typeface="Arial" panose="020B0604020202020204" pitchFamily="34" charset="0"/>
                  <a:cs typeface="Arial" panose="020B0604020202020204" pitchFamily="34" charset="0"/>
                </a:rPr>
                <a:t> </a:t>
              </a:r>
              <a:r>
                <a:rPr lang="en-US" sz="4400" b="1" dirty="0" err="1" smtClean="0">
                  <a:solidFill>
                    <a:srgbClr val="FDFCF5"/>
                  </a:solidFill>
                  <a:latin typeface="Arial" panose="020B0604020202020204" pitchFamily="34" charset="0"/>
                  <a:cs typeface="Arial" panose="020B0604020202020204" pitchFamily="34" charset="0"/>
                </a:rPr>
                <a:t>hiểu</a:t>
              </a:r>
              <a:r>
                <a:rPr lang="en-US" sz="4400" b="1" dirty="0" smtClean="0">
                  <a:solidFill>
                    <a:srgbClr val="FDFCF5"/>
                  </a:solidFill>
                  <a:latin typeface="Arial" panose="020B0604020202020204" pitchFamily="34" charset="0"/>
                  <a:cs typeface="Arial" panose="020B0604020202020204" pitchFamily="34" charset="0"/>
                </a:rPr>
                <a:t> - </a:t>
              </a:r>
              <a:r>
                <a:rPr lang="en-US" sz="4400" b="1" dirty="0" err="1" smtClean="0">
                  <a:solidFill>
                    <a:srgbClr val="FDFCF5"/>
                  </a:solidFill>
                  <a:latin typeface="Arial" panose="020B0604020202020204" pitchFamily="34" charset="0"/>
                  <a:cs typeface="Arial" panose="020B0604020202020204" pitchFamily="34" charset="0"/>
                </a:rPr>
                <a:t>Nghe</a:t>
              </a:r>
              <a:r>
                <a:rPr lang="en-US" sz="4400" b="1" dirty="0" smtClean="0">
                  <a:solidFill>
                    <a:srgbClr val="FDFCF5"/>
                  </a:solidFill>
                  <a:latin typeface="Arial" panose="020B0604020202020204" pitchFamily="34" charset="0"/>
                  <a:cs typeface="Arial" panose="020B0604020202020204" pitchFamily="34" charset="0"/>
                </a:rPr>
                <a:t> </a:t>
              </a:r>
              <a:r>
                <a:rPr lang="en-US" sz="4400" b="1" dirty="0" err="1" smtClean="0">
                  <a:solidFill>
                    <a:srgbClr val="FDFCF5"/>
                  </a:solidFill>
                  <a:latin typeface="Arial" panose="020B0604020202020204" pitchFamily="34" charset="0"/>
                  <a:cs typeface="Arial" panose="020B0604020202020204" pitchFamily="34" charset="0"/>
                </a:rPr>
                <a:t>hiểu</a:t>
              </a:r>
              <a:endParaRPr lang="en-US" sz="4400" b="1" u="none" dirty="0">
                <a:solidFill>
                  <a:srgbClr val="FDFCF5"/>
                </a:solidFill>
                <a:latin typeface="Arial" panose="020B0604020202020204" pitchFamily="34" charset="0"/>
                <a:cs typeface="Arial" panose="020B0604020202020204" pitchFamily="34" charset="0"/>
              </a:endParaRPr>
            </a:p>
          </p:txBody>
        </p:sp>
      </p:gr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515812">
            <a:off x="-120438" y="8756293"/>
            <a:ext cx="2069676" cy="778951"/>
          </a:xfrm>
          <a:prstGeom prst="rect">
            <a:avLst/>
          </a:prstGeom>
        </p:spPr>
      </p:pic>
      <p:grpSp>
        <p:nvGrpSpPr>
          <p:cNvPr id="22" name="Group 22"/>
          <p:cNvGrpSpPr>
            <a:grpSpLocks noChangeAspect="1"/>
          </p:cNvGrpSpPr>
          <p:nvPr/>
        </p:nvGrpSpPr>
        <p:grpSpPr>
          <a:xfrm rot="-1499875">
            <a:off x="17003169" y="8878350"/>
            <a:ext cx="617593" cy="534836"/>
            <a:chOff x="0" y="0"/>
            <a:chExt cx="6350000" cy="5499100"/>
          </a:xfrm>
        </p:grpSpPr>
        <p:sp>
          <p:nvSpPr>
            <p:cNvPr id="23" name="Freeform 23"/>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F25C37"/>
            </a:solidFill>
          </p:spPr>
        </p:sp>
      </p:grpSp>
      <p:sp>
        <p:nvSpPr>
          <p:cNvPr id="25" name="Rectangle 24"/>
          <p:cNvSpPr/>
          <p:nvPr/>
        </p:nvSpPr>
        <p:spPr>
          <a:xfrm>
            <a:off x="1601128" y="1728560"/>
            <a:ext cx="11041805" cy="769441"/>
          </a:xfrm>
          <a:prstGeom prst="rect">
            <a:avLst/>
          </a:prstGeom>
        </p:spPr>
        <p:txBody>
          <a:bodyPr wrap="none">
            <a:spAutoFit/>
          </a:bodyPr>
          <a:lstStyle/>
          <a:p>
            <a:r>
              <a:rPr lang="en-US" sz="4400" b="1" dirty="0" err="1" smtClean="0">
                <a:solidFill>
                  <a:srgbClr val="002060"/>
                </a:solidFill>
                <a:latin typeface="Arial" panose="020B0604020202020204" pitchFamily="34" charset="0"/>
                <a:cs typeface="Arial" panose="020B0604020202020204" pitchFamily="34" charset="0"/>
              </a:rPr>
              <a:t>Xác</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suất</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của</a:t>
            </a:r>
            <a:r>
              <a:rPr lang="en-US" sz="4400" b="1" dirty="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các</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biến</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cố</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đồng</a:t>
            </a:r>
            <a:r>
              <a:rPr lang="en-US" sz="4400" b="1" dirty="0">
                <a:solidFill>
                  <a:srgbClr val="002060"/>
                </a:solidFill>
                <a:latin typeface="Arial" panose="020B0604020202020204" pitchFamily="34" charset="0"/>
                <a:cs typeface="Arial" panose="020B0604020202020204" pitchFamily="34" charset="0"/>
              </a:rPr>
              <a:t> </a:t>
            </a:r>
            <a:r>
              <a:rPr lang="en-US" sz="4400" b="1" dirty="0" err="1">
                <a:solidFill>
                  <a:srgbClr val="002060"/>
                </a:solidFill>
                <a:latin typeface="Arial" panose="020B0604020202020204" pitchFamily="34" charset="0"/>
                <a:cs typeface="Arial" panose="020B0604020202020204" pitchFamily="34" charset="0"/>
              </a:rPr>
              <a:t>khả</a:t>
            </a:r>
            <a:r>
              <a:rPr lang="en-US" sz="4400" b="1" dirty="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năng</a:t>
            </a:r>
            <a:endParaRPr lang="en-US" sz="4400" b="1" dirty="0">
              <a:solidFill>
                <a:srgbClr val="00206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6" name="Rectangle 25"/>
              <p:cNvSpPr/>
              <p:nvPr/>
            </p:nvSpPr>
            <p:spPr>
              <a:xfrm>
                <a:off x="1601128" y="2836737"/>
                <a:ext cx="15161816" cy="6434005"/>
              </a:xfrm>
              <a:prstGeom prst="rect">
                <a:avLst/>
              </a:prstGeom>
            </p:spPr>
            <p:txBody>
              <a:bodyPr wrap="square">
                <a:spAutoFit/>
              </a:bodyPr>
              <a:lstStyle/>
              <a:p>
                <a:pPr algn="just">
                  <a:lnSpc>
                    <a:spcPct val="13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Gieo một đồng xu cân đối. Xét hai biến cố sau:</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Aft>
                    <a:spcPts val="800"/>
                  </a:spcAft>
                </a:pPr>
                <a:r>
                  <a:rPr lang="nl-NL" sz="4000" dirty="0" smtClean="0">
                    <a:effectLst/>
                    <a:latin typeface="Arial" panose="020B0604020202020204" pitchFamily="34" charset="0"/>
                    <a:ea typeface="Calibri" panose="020F0502020204030204" pitchFamily="34" charset="0"/>
                    <a:cs typeface="Arial" panose="020B0604020202020204" pitchFamily="34" charset="0"/>
                  </a:rPr>
                  <a:t>A: </a:t>
                </a:r>
                <a:r>
                  <a:rPr lang="nl-NL" sz="4000" dirty="0">
                    <a:effectLst/>
                    <a:latin typeface="Arial" panose="020B0604020202020204" pitchFamily="34" charset="0"/>
                    <a:ea typeface="Calibri" panose="020F0502020204030204" pitchFamily="34" charset="0"/>
                    <a:cs typeface="Arial" panose="020B0604020202020204" pitchFamily="34" charset="0"/>
                  </a:rPr>
                  <a:t>“Đồng xu xuất hiện mặt ngửa”.</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Aft>
                    <a:spcPts val="800"/>
                  </a:spcAft>
                </a:pPr>
                <a:r>
                  <a:rPr lang="nl-NL" sz="4000" dirty="0">
                    <a:effectLst/>
                    <a:latin typeface="Arial" panose="020B0604020202020204" pitchFamily="34" charset="0"/>
                    <a:ea typeface="Calibri" panose="020F0502020204030204" pitchFamily="34" charset="0"/>
                    <a:cs typeface="Arial" panose="020B0604020202020204" pitchFamily="34" charset="0"/>
                  </a:rPr>
                  <a:t>B: “Đồng xu xuất hiện mặt sấp”</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Aft>
                    <a:spcPts val="800"/>
                  </a:spcAft>
                </a:pPr>
                <a:r>
                  <a:rPr lang="nl-NL" sz="4000" dirty="0">
                    <a:effectLst/>
                    <a:latin typeface="Arial" panose="020B0604020202020204" pitchFamily="34" charset="0"/>
                    <a:ea typeface="Calibri" panose="020F0502020204030204" pitchFamily="34" charset="0"/>
                    <a:cs typeface="Arial" panose="020B0604020202020204" pitchFamily="34" charset="0"/>
                  </a:rPr>
                  <a:t>Do đồng xu cân đối nên biến cố A và biến cố B có khả năng xảy ra như nhau. Ta nói hai biến cố A và B là đồng khả năng.</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Aft>
                    <a:spcPts val="800"/>
                  </a:spcAft>
                </a:pPr>
                <a:r>
                  <a:rPr lang="nl-NL" sz="4000" dirty="0">
                    <a:effectLst/>
                    <a:latin typeface="Arial" panose="020B0604020202020204" pitchFamily="34" charset="0"/>
                    <a:ea typeface="Calibri" panose="020F0502020204030204" pitchFamily="34" charset="0"/>
                    <a:cs typeface="Arial" panose="020B0604020202020204" pitchFamily="34" charset="0"/>
                  </a:rPr>
                  <a:t>Vì chỉ xảy ra hoặc biến cố A hoặc biến cố B nên xác suất của biến cố A và xác suất của biến cố B bằng nhau và bằng </a:t>
                </a: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nl-NL" sz="4000">
                            <a:effectLst/>
                            <a:latin typeface="Cambria Math" panose="02040503050406030204" pitchFamily="18" charset="0"/>
                            <a:ea typeface="Calibri" panose="020F0502020204030204" pitchFamily="34" charset="0"/>
                            <a:cs typeface="Arial" panose="020B0604020202020204" pitchFamily="34" charset="0"/>
                          </a:rPr>
                          <m:t>1</m:t>
                        </m:r>
                      </m:num>
                      <m:den>
                        <m:r>
                          <a:rPr lang="nl-NL" sz="4000">
                            <a:effectLst/>
                            <a:latin typeface="Cambria Math" panose="02040503050406030204" pitchFamily="18" charset="0"/>
                            <a:ea typeface="Calibri" panose="020F0502020204030204" pitchFamily="34" charset="0"/>
                            <a:cs typeface="Arial" panose="020B0604020202020204" pitchFamily="34" charset="0"/>
                          </a:rPr>
                          <m:t>2</m:t>
                        </m:r>
                      </m:den>
                    </m:f>
                  </m:oMath>
                </a14:m>
                <a:r>
                  <a:rPr lang="nl-NL" sz="4000" dirty="0">
                    <a:effectLst/>
                    <a:latin typeface="Arial" panose="020B0604020202020204" pitchFamily="34" charset="0"/>
                    <a:ea typeface="Calibri" panose="020F0502020204030204" pitchFamily="34" charset="0"/>
                    <a:cs typeface="Arial" panose="020B0604020202020204" pitchFamily="34" charset="0"/>
                  </a:rPr>
                  <a:t> (hay 50%).</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6" name="Rectangle 25"/>
              <p:cNvSpPr>
                <a:spLocks noRot="1" noChangeAspect="1" noMove="1" noResize="1" noEditPoints="1" noAdjustHandles="1" noChangeArrowheads="1" noChangeShapeType="1" noTextEdit="1"/>
              </p:cNvSpPr>
              <p:nvPr/>
            </p:nvSpPr>
            <p:spPr>
              <a:xfrm>
                <a:off x="1601128" y="2836737"/>
                <a:ext cx="15161816" cy="6434005"/>
              </a:xfrm>
              <a:prstGeom prst="rect">
                <a:avLst/>
              </a:prstGeom>
              <a:blipFill rotWithShape="0">
                <a:blip r:embed="rId9"/>
                <a:stretch>
                  <a:fillRect l="-1448" t="-95" r="-1407"/>
                </a:stretch>
              </a:blipFill>
            </p:spPr>
            <p:txBody>
              <a:bodyPr/>
              <a:lstStyle/>
              <a:p>
                <a:r>
                  <a:rPr lang="en-US">
                    <a:noFill/>
                  </a:rPr>
                  <a:t> </a:t>
                </a:r>
              </a:p>
            </p:txBody>
          </p:sp>
        </mc:Fallback>
      </mc:AlternateContent>
      <p:pic>
        <p:nvPicPr>
          <p:cNvPr id="28" name="Picture 27"/>
          <p:cNvPicPr>
            <a:picLocks noChangeAspect="1"/>
          </p:cNvPicPr>
          <p:nvPr/>
        </p:nvPicPr>
        <p:blipFill>
          <a:blip r:embed="rId10">
            <a:clrChange>
              <a:clrFrom>
                <a:srgbClr val="EEF9FD"/>
              </a:clrFrom>
              <a:clrTo>
                <a:srgbClr val="EEF9FD">
                  <a:alpha val="0"/>
                </a:srgbClr>
              </a:clrTo>
            </a:clrChange>
            <a:extLst>
              <a:ext uri="{28A0092B-C50C-407E-A947-70E740481C1C}">
                <a14:useLocalDpi xmlns:a14="http://schemas.microsoft.com/office/drawing/2010/main" val="0"/>
              </a:ext>
            </a:extLst>
          </a:blip>
          <a:stretch>
            <a:fillRect/>
          </a:stretch>
        </p:blipFill>
        <p:spPr>
          <a:xfrm>
            <a:off x="13214616" y="2878708"/>
            <a:ext cx="3693587" cy="2264792"/>
          </a:xfrm>
          <a:prstGeom prst="rect">
            <a:avLst/>
          </a:prstGeom>
        </p:spPr>
      </p:pic>
      <p:pic>
        <p:nvPicPr>
          <p:cNvPr id="29" name="Picture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29445" y="255318"/>
            <a:ext cx="1099785" cy="1216576"/>
          </a:xfrm>
          <a:prstGeom prst="rect">
            <a:avLst/>
          </a:prstGeom>
        </p:spPr>
      </p:pic>
    </p:spTree>
  </p:cSld>
  <p:clrMapOvr>
    <a:masterClrMapping/>
  </p:clrMapOvr>
  <p:transition spd="med">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anim calcmode="lin" valueType="num">
                                      <p:cBhvr>
                                        <p:cTn id="21" dur="500" fill="hold"/>
                                        <p:tgtEl>
                                          <p:spTgt spid="26"/>
                                        </p:tgtEl>
                                        <p:attrNameLst>
                                          <p:attrName>ppt_x</p:attrName>
                                        </p:attrNameLst>
                                      </p:cBhvr>
                                      <p:tavLst>
                                        <p:tav tm="0">
                                          <p:val>
                                            <p:strVal val="#ppt_x"/>
                                          </p:val>
                                        </p:tav>
                                        <p:tav tm="100000">
                                          <p:val>
                                            <p:strVal val="#ppt_x"/>
                                          </p:val>
                                        </p:tav>
                                      </p:tavLst>
                                    </p:anim>
                                    <p:anim calcmode="lin" valueType="num">
                                      <p:cBhvr>
                                        <p:cTn id="22" dur="500" fill="hold"/>
                                        <p:tgtEl>
                                          <p:spTgt spid="26"/>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anim calcmode="lin" valueType="num">
                                      <p:cBhvr>
                                        <p:cTn id="26" dur="500" fill="hold"/>
                                        <p:tgtEl>
                                          <p:spTgt spid="28"/>
                                        </p:tgtEl>
                                        <p:attrNameLst>
                                          <p:attrName>ppt_x</p:attrName>
                                        </p:attrNameLst>
                                      </p:cBhvr>
                                      <p:tavLst>
                                        <p:tav tm="0">
                                          <p:val>
                                            <p:strVal val="#ppt_x"/>
                                          </p:val>
                                        </p:tav>
                                        <p:tav tm="100000">
                                          <p:val>
                                            <p:strVal val="#ppt_x"/>
                                          </p:val>
                                        </p:tav>
                                      </p:tavLst>
                                    </p:anim>
                                    <p:anim calcmode="lin" valueType="num">
                                      <p:cBhvr>
                                        <p:cTn id="27"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BE5F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491932">
            <a:off x="-433867" y="-238405"/>
            <a:ext cx="4137391" cy="3591486"/>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955290">
            <a:off x="14592942" y="-238405"/>
            <a:ext cx="4137391" cy="359148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331177" y="5382467"/>
            <a:ext cx="4137391" cy="3591486"/>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4234206" y="7988263"/>
            <a:ext cx="4137391" cy="3591486"/>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093203">
            <a:off x="16004768" y="5807234"/>
            <a:ext cx="4137391" cy="3591486"/>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3528209">
            <a:off x="11976873" y="7843203"/>
            <a:ext cx="4137391" cy="3591486"/>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155734">
            <a:off x="5006609" y="-2562786"/>
            <a:ext cx="4137391" cy="3591486"/>
          </a:xfrm>
          <a:prstGeom prst="rect">
            <a:avLst/>
          </a:prstGeom>
        </p:spPr>
      </p:pic>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263600" flipV="1">
            <a:off x="9810323" y="-2924553"/>
            <a:ext cx="4137391" cy="3591486"/>
          </a:xfrm>
          <a:prstGeom prst="rect">
            <a:avLst/>
          </a:prstGeom>
        </p:spPr>
      </p:pic>
      <p:sp>
        <p:nvSpPr>
          <p:cNvPr id="13" name="Rounded Rectangle 12"/>
          <p:cNvSpPr/>
          <p:nvPr/>
        </p:nvSpPr>
        <p:spPr>
          <a:xfrm>
            <a:off x="914400" y="876301"/>
            <a:ext cx="16383000" cy="8610599"/>
          </a:xfrm>
          <a:prstGeom prst="roundRect">
            <a:avLst>
              <a:gd name="adj" fmla="val 8454"/>
            </a:avLst>
          </a:prstGeom>
          <a:solidFill>
            <a:schemeClr val="bg1"/>
          </a:solidFill>
          <a:ln w="38100">
            <a:solidFill>
              <a:srgbClr val="C1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grpSp>
        <p:nvGrpSpPr>
          <p:cNvPr id="4" name="Group 3"/>
          <p:cNvGrpSpPr/>
          <p:nvPr/>
        </p:nvGrpSpPr>
        <p:grpSpPr>
          <a:xfrm>
            <a:off x="2600593" y="956665"/>
            <a:ext cx="13164043" cy="1808225"/>
            <a:chOff x="2600593" y="956665"/>
            <a:chExt cx="13164043" cy="1808225"/>
          </a:xfrm>
        </p:grpSpPr>
        <p:grpSp>
          <p:nvGrpSpPr>
            <p:cNvPr id="22" name="Group 21"/>
            <p:cNvGrpSpPr/>
            <p:nvPr/>
          </p:nvGrpSpPr>
          <p:grpSpPr>
            <a:xfrm>
              <a:off x="2806214" y="2460044"/>
              <a:ext cx="12247529" cy="304846"/>
              <a:chOff x="2840071" y="2171677"/>
              <a:chExt cx="12247529" cy="304846"/>
            </a:xfrm>
          </p:grpSpPr>
          <p:cxnSp>
            <p:nvCxnSpPr>
              <p:cNvPr id="15" name="Straight Connector 14"/>
              <p:cNvCxnSpPr/>
              <p:nvPr/>
            </p:nvCxnSpPr>
            <p:spPr>
              <a:xfrm>
                <a:off x="2840071" y="2324100"/>
                <a:ext cx="12247529"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8963835" y="2171677"/>
                <a:ext cx="0" cy="304846"/>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2840071" y="2171677"/>
                <a:ext cx="0" cy="304846"/>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5087600" y="2171677"/>
                <a:ext cx="0" cy="304846"/>
              </a:xfrm>
              <a:prstGeom prst="line">
                <a:avLst/>
              </a:prstGeom>
              <a:ln w="57150">
                <a:solidFill>
                  <a:srgbClr val="000000"/>
                </a:solidFill>
              </a:ln>
            </p:spPr>
            <p:style>
              <a:lnRef idx="1">
                <a:schemeClr val="accent1"/>
              </a:lnRef>
              <a:fillRef idx="0">
                <a:schemeClr val="accent1"/>
              </a:fillRef>
              <a:effectRef idx="0">
                <a:schemeClr val="accent1"/>
              </a:effectRef>
              <a:fontRef idx="minor">
                <a:schemeClr val="tx1"/>
              </a:fontRef>
            </p:style>
          </p:cxnSp>
        </p:grpSp>
        <p:sp>
          <p:nvSpPr>
            <p:cNvPr id="23" name="TextBox 22"/>
            <p:cNvSpPr txBox="1"/>
            <p:nvPr/>
          </p:nvSpPr>
          <p:spPr>
            <a:xfrm>
              <a:off x="2600593" y="1430759"/>
              <a:ext cx="889359" cy="769441"/>
            </a:xfrm>
            <a:prstGeom prst="rect">
              <a:avLst/>
            </a:prstGeom>
            <a:noFill/>
          </p:spPr>
          <p:txBody>
            <a:bodyPr wrap="square" rtlCol="0">
              <a:spAutoFit/>
            </a:bodyPr>
            <a:lstStyle/>
            <a:p>
              <a:r>
                <a:rPr lang="en-US" sz="4400" dirty="0" smtClean="0">
                  <a:latin typeface="Arial" panose="020B0604020202020204" pitchFamily="34" charset="0"/>
                  <a:cs typeface="Arial" panose="020B0604020202020204" pitchFamily="34" charset="0"/>
                </a:rPr>
                <a:t>0</a:t>
              </a:r>
              <a:endParaRPr lang="en-US" sz="4400" dirty="0">
                <a:latin typeface="Arial" panose="020B0604020202020204" pitchFamily="34" charset="0"/>
                <a:cs typeface="Arial" panose="020B0604020202020204" pitchFamily="34" charset="0"/>
              </a:endParaRPr>
            </a:p>
          </p:txBody>
        </p:sp>
        <p:sp>
          <p:nvSpPr>
            <p:cNvPr id="24" name="TextBox 23"/>
            <p:cNvSpPr txBox="1"/>
            <p:nvPr/>
          </p:nvSpPr>
          <p:spPr>
            <a:xfrm>
              <a:off x="14875277" y="1495880"/>
              <a:ext cx="889359" cy="769441"/>
            </a:xfrm>
            <a:prstGeom prst="rect">
              <a:avLst/>
            </a:prstGeom>
            <a:noFill/>
          </p:spPr>
          <p:txBody>
            <a:bodyPr wrap="square" rtlCol="0">
              <a:spAutoFit/>
            </a:bodyPr>
            <a:lstStyle/>
            <a:p>
              <a:r>
                <a:rPr lang="en-US" sz="4400" dirty="0">
                  <a:latin typeface="Arial" panose="020B0604020202020204" pitchFamily="34" charset="0"/>
                  <a:cs typeface="Arial" panose="020B0604020202020204" pitchFamily="34" charset="0"/>
                </a:rPr>
                <a:t>1</a:t>
              </a:r>
            </a:p>
          </p:txBody>
        </p:sp>
        <p:grpSp>
          <p:nvGrpSpPr>
            <p:cNvPr id="31" name="Group 30"/>
            <p:cNvGrpSpPr/>
            <p:nvPr/>
          </p:nvGrpSpPr>
          <p:grpSpPr>
            <a:xfrm>
              <a:off x="8638252" y="956665"/>
              <a:ext cx="935295" cy="1427168"/>
              <a:chOff x="8581726" y="956501"/>
              <a:chExt cx="935295" cy="1427168"/>
            </a:xfrm>
          </p:grpSpPr>
          <p:sp>
            <p:nvSpPr>
              <p:cNvPr id="25" name="TextBox 24"/>
              <p:cNvSpPr txBox="1"/>
              <p:nvPr/>
            </p:nvSpPr>
            <p:spPr>
              <a:xfrm>
                <a:off x="8604694" y="956501"/>
                <a:ext cx="889359" cy="769441"/>
              </a:xfrm>
              <a:prstGeom prst="rect">
                <a:avLst/>
              </a:prstGeom>
              <a:noFill/>
            </p:spPr>
            <p:txBody>
              <a:bodyPr wrap="square" rtlCol="0">
                <a:spAutoFit/>
              </a:bodyPr>
              <a:lstStyle/>
              <a:p>
                <a:r>
                  <a:rPr lang="en-US" sz="4400" dirty="0">
                    <a:latin typeface="Arial" panose="020B0604020202020204" pitchFamily="34" charset="0"/>
                    <a:cs typeface="Arial" panose="020B0604020202020204" pitchFamily="34" charset="0"/>
                  </a:rPr>
                  <a:t>1</a:t>
                </a:r>
              </a:p>
            </p:txBody>
          </p:sp>
          <p:sp>
            <p:nvSpPr>
              <p:cNvPr id="26" name="TextBox 25"/>
              <p:cNvSpPr txBox="1"/>
              <p:nvPr/>
            </p:nvSpPr>
            <p:spPr>
              <a:xfrm>
                <a:off x="8627662" y="1614228"/>
                <a:ext cx="889359" cy="769441"/>
              </a:xfrm>
              <a:prstGeom prst="rect">
                <a:avLst/>
              </a:prstGeom>
              <a:noFill/>
            </p:spPr>
            <p:txBody>
              <a:bodyPr wrap="square" rtlCol="0">
                <a:spAutoFit/>
              </a:bodyPr>
              <a:lstStyle/>
              <a:p>
                <a:r>
                  <a:rPr lang="en-US" sz="4400" dirty="0" smtClean="0">
                    <a:latin typeface="Arial" panose="020B0604020202020204" pitchFamily="34" charset="0"/>
                    <a:cs typeface="Arial" panose="020B0604020202020204" pitchFamily="34" charset="0"/>
                  </a:rPr>
                  <a:t>2</a:t>
                </a:r>
                <a:endParaRPr lang="en-US" sz="4400" dirty="0">
                  <a:latin typeface="Arial" panose="020B0604020202020204" pitchFamily="34" charset="0"/>
                  <a:cs typeface="Arial" panose="020B0604020202020204" pitchFamily="34" charset="0"/>
                </a:endParaRPr>
              </a:p>
            </p:txBody>
          </p:sp>
          <p:cxnSp>
            <p:nvCxnSpPr>
              <p:cNvPr id="28" name="Straight Connector 27"/>
              <p:cNvCxnSpPr/>
              <p:nvPr/>
            </p:nvCxnSpPr>
            <p:spPr>
              <a:xfrm>
                <a:off x="8581726" y="1659030"/>
                <a:ext cx="562274" cy="1"/>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grpSp>
      </p:grpSp>
      <p:cxnSp>
        <p:nvCxnSpPr>
          <p:cNvPr id="33" name="Elbow Connector 32"/>
          <p:cNvCxnSpPr/>
          <p:nvPr/>
        </p:nvCxnSpPr>
        <p:spPr>
          <a:xfrm rot="16200000" flipV="1">
            <a:off x="2541732" y="3266276"/>
            <a:ext cx="1212703" cy="683738"/>
          </a:xfrm>
          <a:prstGeom prst="bentConnector3">
            <a:avLst>
              <a:gd name="adj1" fmla="val -268"/>
            </a:avLst>
          </a:prstGeom>
          <a:ln w="57150">
            <a:solidFill>
              <a:srgbClr val="0070C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3711015" y="3673687"/>
            <a:ext cx="3070785" cy="769441"/>
          </a:xfrm>
          <a:prstGeom prst="rect">
            <a:avLst/>
          </a:prstGeom>
          <a:noFill/>
        </p:spPr>
        <p:txBody>
          <a:bodyPr wrap="square" rtlCol="0">
            <a:spAutoFit/>
          </a:bodyPr>
          <a:lstStyle/>
          <a:p>
            <a:r>
              <a:rPr lang="en-US" sz="4400" dirty="0" err="1" smtClean="0">
                <a:latin typeface="Arial" panose="020B0604020202020204" pitchFamily="34" charset="0"/>
                <a:cs typeface="Arial" panose="020B0604020202020204" pitchFamily="34" charset="0"/>
              </a:rPr>
              <a:t>Không</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thể</a:t>
            </a:r>
            <a:endParaRPr lang="en-US" sz="4400" dirty="0">
              <a:latin typeface="Arial" panose="020B0604020202020204" pitchFamily="34" charset="0"/>
              <a:cs typeface="Arial" panose="020B0604020202020204" pitchFamily="34" charset="0"/>
            </a:endParaRPr>
          </a:p>
        </p:txBody>
      </p:sp>
      <p:sp>
        <p:nvSpPr>
          <p:cNvPr id="38" name="TextBox 37"/>
          <p:cNvSpPr txBox="1"/>
          <p:nvPr/>
        </p:nvSpPr>
        <p:spPr>
          <a:xfrm>
            <a:off x="6998997" y="3673686"/>
            <a:ext cx="3978614" cy="769441"/>
          </a:xfrm>
          <a:prstGeom prst="rect">
            <a:avLst/>
          </a:prstGeom>
          <a:noFill/>
        </p:spPr>
        <p:txBody>
          <a:bodyPr wrap="square" rtlCol="0">
            <a:spAutoFit/>
          </a:bodyPr>
          <a:lstStyle/>
          <a:p>
            <a:r>
              <a:rPr lang="en-US" sz="4400" dirty="0" err="1" smtClean="0">
                <a:latin typeface="Arial" panose="020B0604020202020204" pitchFamily="34" charset="0"/>
                <a:cs typeface="Arial" panose="020B0604020202020204" pitchFamily="34" charset="0"/>
              </a:rPr>
              <a:t>Đồng</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khả</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năng</a:t>
            </a:r>
            <a:endParaRPr lang="en-US" sz="4400" dirty="0">
              <a:latin typeface="Arial" panose="020B0604020202020204" pitchFamily="34" charset="0"/>
              <a:cs typeface="Arial" panose="020B0604020202020204" pitchFamily="34" charset="0"/>
            </a:endParaRPr>
          </a:p>
        </p:txBody>
      </p:sp>
      <p:cxnSp>
        <p:nvCxnSpPr>
          <p:cNvPr id="40" name="Straight Arrow Connector 39"/>
          <p:cNvCxnSpPr/>
          <p:nvPr/>
        </p:nvCxnSpPr>
        <p:spPr>
          <a:xfrm flipV="1">
            <a:off x="8929978" y="2917313"/>
            <a:ext cx="0" cy="750284"/>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Elbow Connector 40"/>
          <p:cNvCxnSpPr/>
          <p:nvPr/>
        </p:nvCxnSpPr>
        <p:spPr>
          <a:xfrm rot="5400000" flipH="1" flipV="1">
            <a:off x="14107645" y="3215109"/>
            <a:ext cx="1212703" cy="683738"/>
          </a:xfrm>
          <a:prstGeom prst="bentConnector3">
            <a:avLst>
              <a:gd name="adj1" fmla="val -268"/>
            </a:avLst>
          </a:prstGeom>
          <a:ln w="57150">
            <a:solidFill>
              <a:srgbClr val="0070C0"/>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11486789" y="3720273"/>
            <a:ext cx="3070785" cy="769441"/>
          </a:xfrm>
          <a:prstGeom prst="rect">
            <a:avLst/>
          </a:prstGeom>
          <a:noFill/>
        </p:spPr>
        <p:txBody>
          <a:bodyPr wrap="square" rtlCol="0">
            <a:spAutoFit/>
          </a:bodyPr>
          <a:lstStyle/>
          <a:p>
            <a:r>
              <a:rPr lang="en-US" sz="4400" dirty="0" err="1" smtClean="0">
                <a:latin typeface="Arial" panose="020B0604020202020204" pitchFamily="34" charset="0"/>
                <a:cs typeface="Arial" panose="020B0604020202020204" pitchFamily="34" charset="0"/>
              </a:rPr>
              <a:t>Chắc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chắn</a:t>
            </a:r>
            <a:endParaRPr lang="en-US" sz="4400" dirty="0">
              <a:latin typeface="Arial" panose="020B0604020202020204" pitchFamily="34" charset="0"/>
              <a:cs typeface="Arial" panose="020B0604020202020204" pitchFamily="34" charset="0"/>
            </a:endParaRPr>
          </a:p>
        </p:txBody>
      </p:sp>
      <p:sp>
        <p:nvSpPr>
          <p:cNvPr id="43" name="Rectangle 42"/>
          <p:cNvSpPr/>
          <p:nvPr/>
        </p:nvSpPr>
        <p:spPr>
          <a:xfrm>
            <a:off x="2003423" y="5060564"/>
            <a:ext cx="1941557" cy="769441"/>
          </a:xfrm>
          <a:prstGeom prst="rect">
            <a:avLst/>
          </a:prstGeom>
        </p:spPr>
        <p:txBody>
          <a:bodyPr wrap="none">
            <a:spAutoFit/>
          </a:bodyPr>
          <a:lstStyle/>
          <a:p>
            <a:r>
              <a:rPr lang="vi-VN" sz="4400" b="1" u="sng" dirty="0">
                <a:solidFill>
                  <a:srgbClr val="C00000"/>
                </a:solidFill>
                <a:latin typeface="Arial" panose="020B0604020202020204" pitchFamily="34" charset="0"/>
                <a:cs typeface="Arial" panose="020B0604020202020204" pitchFamily="34" charset="0"/>
              </a:rPr>
              <a:t>Lưu ý:</a:t>
            </a:r>
            <a:endParaRPr lang="en-US" sz="4400" b="1" u="sng" dirty="0">
              <a:solidFill>
                <a:srgbClr val="C00000"/>
              </a:solidFill>
              <a:latin typeface="Arial" panose="020B0604020202020204" pitchFamily="34" charset="0"/>
              <a:cs typeface="Arial" panose="020B0604020202020204" pitchFamily="34" charset="0"/>
            </a:endParaRPr>
          </a:p>
        </p:txBody>
      </p:sp>
      <p:sp>
        <p:nvSpPr>
          <p:cNvPr id="44" name="Rectangle 43"/>
          <p:cNvSpPr/>
          <p:nvPr/>
        </p:nvSpPr>
        <p:spPr>
          <a:xfrm>
            <a:off x="1945130" y="5861835"/>
            <a:ext cx="12511443" cy="3139321"/>
          </a:xfrm>
          <a:prstGeom prst="rect">
            <a:avLst/>
          </a:prstGeom>
        </p:spPr>
        <p:txBody>
          <a:bodyPr wrap="square">
            <a:spAutoFit/>
          </a:bodyPr>
          <a:lstStyle/>
          <a:p>
            <a:pPr algn="just">
              <a:lnSpc>
                <a:spcPct val="150000"/>
              </a:lnSpc>
            </a:pPr>
            <a:r>
              <a:rPr lang="en-US" sz="4400" dirty="0" err="1">
                <a:latin typeface="Arial" panose="020B0604020202020204" pitchFamily="34" charset="0"/>
                <a:cs typeface="Arial" panose="020B0604020202020204" pitchFamily="34" charset="0"/>
              </a:rPr>
              <a:t>Nếu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chỉ</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xảy</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ra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hoặc</a:t>
            </a:r>
            <a:r>
              <a:rPr lang="en-US" sz="4400" dirty="0">
                <a:latin typeface="Arial" panose="020B0604020202020204" pitchFamily="34" charset="0"/>
                <a:cs typeface="Arial" panose="020B0604020202020204" pitchFamily="34" charset="0"/>
              </a:rPr>
              <a:t> A </a:t>
            </a:r>
            <a:r>
              <a:rPr lang="en-US" sz="4400" dirty="0" err="1">
                <a:latin typeface="Arial" panose="020B0604020202020204" pitchFamily="34" charset="0"/>
                <a:cs typeface="Arial" panose="020B0604020202020204" pitchFamily="34" charset="0"/>
              </a:rPr>
              <a:t>hoặc</a:t>
            </a:r>
            <a:r>
              <a:rPr lang="en-US" sz="4400" dirty="0">
                <a:latin typeface="Arial" panose="020B0604020202020204" pitchFamily="34" charset="0"/>
                <a:cs typeface="Arial" panose="020B0604020202020204" pitchFamily="34" charset="0"/>
              </a:rPr>
              <a:t> B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hai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 B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đồng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khả</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năng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thì</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chúng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nhau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0,5.</a:t>
            </a:r>
          </a:p>
        </p:txBody>
      </p:sp>
      <p:pic>
        <p:nvPicPr>
          <p:cNvPr id="45" name="Picture 44"/>
          <p:cNvPicPr>
            <a:picLocks noChangeAspect="1"/>
          </p:cNvPicPr>
          <p:nvPr/>
        </p:nvPicPr>
        <p:blipFill>
          <a:blip r:embed="rId8"/>
          <a:stretch>
            <a:fillRect/>
          </a:stretch>
        </p:blipFill>
        <p:spPr>
          <a:xfrm>
            <a:off x="14087347" y="5961665"/>
            <a:ext cx="4026292" cy="3320143"/>
          </a:xfrm>
          <a:prstGeom prst="rect">
            <a:avLst/>
          </a:prstGeom>
        </p:spPr>
      </p:pic>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down)">
                                      <p:cBhvr>
                                        <p:cTn id="12" dur="500"/>
                                        <p:tgtEl>
                                          <p:spTgt spid="3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fade">
                                      <p:cBhvr>
                                        <p:cTn id="20" dur="500"/>
                                        <p:tgtEl>
                                          <p:spTgt spid="40"/>
                                        </p:tgtEl>
                                      </p:cBhvr>
                                    </p:animEffect>
                                    <p:anim calcmode="lin" valueType="num">
                                      <p:cBhvr>
                                        <p:cTn id="21" dur="500" fill="hold"/>
                                        <p:tgtEl>
                                          <p:spTgt spid="40"/>
                                        </p:tgtEl>
                                        <p:attrNameLst>
                                          <p:attrName>ppt_x</p:attrName>
                                        </p:attrNameLst>
                                      </p:cBhvr>
                                      <p:tavLst>
                                        <p:tav tm="0">
                                          <p:val>
                                            <p:strVal val="#ppt_x"/>
                                          </p:val>
                                        </p:tav>
                                        <p:tav tm="100000">
                                          <p:val>
                                            <p:strVal val="#ppt_x"/>
                                          </p:val>
                                        </p:tav>
                                      </p:tavLst>
                                    </p:anim>
                                    <p:anim calcmode="lin" valueType="num">
                                      <p:cBhvr>
                                        <p:cTn id="22" dur="500" fill="hold"/>
                                        <p:tgtEl>
                                          <p:spTgt spid="4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anim calcmode="lin" valueType="num">
                                      <p:cBhvr>
                                        <p:cTn id="26" dur="500" fill="hold"/>
                                        <p:tgtEl>
                                          <p:spTgt spid="38"/>
                                        </p:tgtEl>
                                        <p:attrNameLst>
                                          <p:attrName>ppt_x</p:attrName>
                                        </p:attrNameLst>
                                      </p:cBhvr>
                                      <p:tavLst>
                                        <p:tav tm="0">
                                          <p:val>
                                            <p:strVal val="#ppt_x"/>
                                          </p:val>
                                        </p:tav>
                                        <p:tav tm="100000">
                                          <p:val>
                                            <p:strVal val="#ppt_x"/>
                                          </p:val>
                                        </p:tav>
                                      </p:tavLst>
                                    </p:anim>
                                    <p:anim calcmode="lin" valueType="num">
                                      <p:cBhvr>
                                        <p:cTn id="27" dur="5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2"/>
                                        </p:tgtEl>
                                        <p:attrNameLst>
                                          <p:attrName>style.visibility</p:attrName>
                                        </p:attrNameLst>
                                      </p:cBhvr>
                                      <p:to>
                                        <p:strVal val="visible"/>
                                      </p:to>
                                    </p:set>
                                    <p:animEffect transition="in" filter="fade">
                                      <p:cBhvr>
                                        <p:cTn id="32" dur="500"/>
                                        <p:tgtEl>
                                          <p:spTgt spid="42"/>
                                        </p:tgtEl>
                                      </p:cBhvr>
                                    </p:animEffect>
                                  </p:childTnLst>
                                </p:cTn>
                              </p:par>
                              <p:par>
                                <p:cTn id="33" presetID="22" presetClass="entr" presetSubtype="4" fill="hold"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wipe(down)">
                                      <p:cBhvr>
                                        <p:cTn id="35" dur="500"/>
                                        <p:tgtEl>
                                          <p:spTgt spid="41"/>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43"/>
                                        </p:tgtEl>
                                        <p:attrNameLst>
                                          <p:attrName>style.visibility</p:attrName>
                                        </p:attrNameLst>
                                      </p:cBhvr>
                                      <p:to>
                                        <p:strVal val="visible"/>
                                      </p:to>
                                    </p:set>
                                    <p:anim calcmode="lin" valueType="num">
                                      <p:cBhvr>
                                        <p:cTn id="40" dur="500" fill="hold"/>
                                        <p:tgtEl>
                                          <p:spTgt spid="43"/>
                                        </p:tgtEl>
                                        <p:attrNameLst>
                                          <p:attrName>ppt_w</p:attrName>
                                        </p:attrNameLst>
                                      </p:cBhvr>
                                      <p:tavLst>
                                        <p:tav tm="0">
                                          <p:val>
                                            <p:fltVal val="0"/>
                                          </p:val>
                                        </p:tav>
                                        <p:tav tm="100000">
                                          <p:val>
                                            <p:strVal val="#ppt_w"/>
                                          </p:val>
                                        </p:tav>
                                      </p:tavLst>
                                    </p:anim>
                                    <p:anim calcmode="lin" valueType="num">
                                      <p:cBhvr>
                                        <p:cTn id="41" dur="500" fill="hold"/>
                                        <p:tgtEl>
                                          <p:spTgt spid="43"/>
                                        </p:tgtEl>
                                        <p:attrNameLst>
                                          <p:attrName>ppt_h</p:attrName>
                                        </p:attrNameLst>
                                      </p:cBhvr>
                                      <p:tavLst>
                                        <p:tav tm="0">
                                          <p:val>
                                            <p:fltVal val="0"/>
                                          </p:val>
                                        </p:tav>
                                        <p:tav tm="100000">
                                          <p:val>
                                            <p:strVal val="#ppt_h"/>
                                          </p:val>
                                        </p:tav>
                                      </p:tavLst>
                                    </p:anim>
                                    <p:animEffect transition="in" filter="fade">
                                      <p:cBhvr>
                                        <p:cTn id="42" dur="500"/>
                                        <p:tgtEl>
                                          <p:spTgt spid="4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44"/>
                                        </p:tgtEl>
                                        <p:attrNameLst>
                                          <p:attrName>style.visibility</p:attrName>
                                        </p:attrNameLst>
                                      </p:cBhvr>
                                      <p:to>
                                        <p:strVal val="visible"/>
                                      </p:to>
                                    </p:set>
                                    <p:animEffect transition="in" filter="wipe(left)">
                                      <p:cBhvr>
                                        <p:cTn id="47" dur="500"/>
                                        <p:tgtEl>
                                          <p:spTgt spid="44"/>
                                        </p:tgtEl>
                                      </p:cBhvr>
                                    </p:animEffect>
                                  </p:childTnLst>
                                </p:cTn>
                              </p:par>
                              <p:par>
                                <p:cTn id="48" presetID="10" presetClass="entr" presetSubtype="0" fill="hold" nodeType="with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fade">
                                      <p:cBhvr>
                                        <p:cTn id="5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p:bldP spid="42" grpId="0"/>
      <p:bldP spid="43" grpId="0"/>
      <p:bldP spid="4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8343" b="28343"/>
          <a:stretch>
            <a:fillRect/>
          </a:stretch>
        </p:blipFill>
        <p:spPr>
          <a:xfrm>
            <a:off x="0" y="0"/>
            <a:ext cx="18288000" cy="10287000"/>
          </a:xfrm>
          <a:prstGeom prst="rect">
            <a:avLst/>
          </a:prstGeom>
        </p:spPr>
      </p:pic>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20043385">
            <a:off x="-139949" y="9329164"/>
            <a:ext cx="2069676" cy="778951"/>
          </a:xfrm>
          <a:prstGeom prst="rect">
            <a:avLst/>
          </a:prstGeom>
        </p:spPr>
      </p:pic>
      <p:grpSp>
        <p:nvGrpSpPr>
          <p:cNvPr id="22" name="Group 22"/>
          <p:cNvGrpSpPr>
            <a:grpSpLocks noChangeAspect="1"/>
          </p:cNvGrpSpPr>
          <p:nvPr/>
        </p:nvGrpSpPr>
        <p:grpSpPr>
          <a:xfrm rot="-1499875">
            <a:off x="1593798" y="9764019"/>
            <a:ext cx="617593" cy="534836"/>
            <a:chOff x="0" y="0"/>
            <a:chExt cx="6350000" cy="5499100"/>
          </a:xfrm>
        </p:grpSpPr>
        <p:sp>
          <p:nvSpPr>
            <p:cNvPr id="23" name="Freeform 23"/>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F25C37"/>
            </a:solidFill>
          </p:spPr>
        </p:sp>
      </p:grpSp>
      <p:pic>
        <p:nvPicPr>
          <p:cNvPr id="3" name="Picture 2"/>
          <p:cNvPicPr>
            <a:picLocks noChangeAspect="1"/>
          </p:cNvPicPr>
          <p:nvPr/>
        </p:nvPicPr>
        <p:blipFill>
          <a:blip r:embed="rId9"/>
          <a:stretch>
            <a:fillRect/>
          </a:stretch>
        </p:blipFill>
        <p:spPr>
          <a:xfrm>
            <a:off x="16225689" y="392270"/>
            <a:ext cx="2062311" cy="1958745"/>
          </a:xfrm>
          <a:prstGeom prst="rect">
            <a:avLst/>
          </a:prstGeom>
        </p:spPr>
      </p:pic>
      <p:pic>
        <p:nvPicPr>
          <p:cNvPr id="4" name="Picture 3"/>
          <p:cNvPicPr>
            <a:picLocks noChangeAspect="1"/>
          </p:cNvPicPr>
          <p:nvPr/>
        </p:nvPicPr>
        <p:blipFill>
          <a:blip r:embed="rId10"/>
          <a:stretch>
            <a:fillRect/>
          </a:stretch>
        </p:blipFill>
        <p:spPr>
          <a:xfrm>
            <a:off x="1377218" y="392270"/>
            <a:ext cx="1237226" cy="1198175"/>
          </a:xfrm>
          <a:prstGeom prst="rect">
            <a:avLst/>
          </a:prstGeom>
        </p:spPr>
      </p:pic>
      <p:sp>
        <p:nvSpPr>
          <p:cNvPr id="5" name="Rectangle 4"/>
          <p:cNvSpPr/>
          <p:nvPr/>
        </p:nvSpPr>
        <p:spPr>
          <a:xfrm>
            <a:off x="2879271" y="735037"/>
            <a:ext cx="8797601" cy="707886"/>
          </a:xfrm>
          <a:prstGeom prst="rect">
            <a:avLst/>
          </a:prstGeom>
        </p:spPr>
        <p:txBody>
          <a:bodyPr wrap="none">
            <a:spAutoFit/>
          </a:bodyPr>
          <a:lstStyle/>
          <a:p>
            <a:r>
              <a:rPr lang="en-US" sz="4000" i="1" dirty="0" err="1" smtClean="0">
                <a:solidFill>
                  <a:srgbClr val="002060"/>
                </a:solidFill>
                <a:latin typeface="Arial" panose="020B0604020202020204" pitchFamily="34" charset="0"/>
                <a:cs typeface="Arial" panose="020B0604020202020204" pitchFamily="34" charset="0"/>
              </a:rPr>
              <a:t>Hoạt</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động</a:t>
            </a:r>
            <a:r>
              <a:rPr lang="en-US" sz="4000" i="1" dirty="0">
                <a:solidFill>
                  <a:srgbClr val="002060"/>
                </a:solidFill>
                <a:latin typeface="Arial" panose="020B0604020202020204" pitchFamily="34" charset="0"/>
                <a:cs typeface="Arial" panose="020B0604020202020204" pitchFamily="34" charset="0"/>
              </a:rPr>
              <a:t> </a:t>
            </a:r>
            <a:r>
              <a:rPr lang="en-US" sz="4000" i="1" dirty="0" err="1" smtClean="0">
                <a:solidFill>
                  <a:srgbClr val="002060"/>
                </a:solidFill>
                <a:latin typeface="Arial" panose="020B0604020202020204" pitchFamily="34" charset="0"/>
                <a:cs typeface="Arial" panose="020B0604020202020204" pitchFamily="34" charset="0"/>
              </a:rPr>
              <a:t>nhóm</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smtClean="0">
                <a:solidFill>
                  <a:srgbClr val="002060"/>
                </a:solidFill>
                <a:latin typeface="Arial" panose="020B0604020202020204" pitchFamily="34" charset="0"/>
                <a:cs typeface="Arial" panose="020B0604020202020204" pitchFamily="34" charset="0"/>
              </a:rPr>
              <a:t>hoàn</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thành</a:t>
            </a:r>
            <a:r>
              <a:rPr lang="en-US" sz="4000" i="1" dirty="0">
                <a:solidFill>
                  <a:srgbClr val="002060"/>
                </a:solidFill>
                <a:latin typeface="Arial" panose="020B0604020202020204" pitchFamily="34" charset="0"/>
                <a:cs typeface="Arial" panose="020B0604020202020204" pitchFamily="34" charset="0"/>
              </a:rPr>
              <a:t> </a:t>
            </a:r>
            <a:r>
              <a:rPr lang="en-US" sz="4000" b="1" i="1" dirty="0" err="1">
                <a:solidFill>
                  <a:srgbClr val="002060"/>
                </a:solidFill>
                <a:latin typeface="Arial" panose="020B0604020202020204" pitchFamily="34" charset="0"/>
                <a:cs typeface="Arial" panose="020B0604020202020204" pitchFamily="34" charset="0"/>
              </a:rPr>
              <a:t>Ví</a:t>
            </a:r>
            <a:r>
              <a:rPr lang="en-US" sz="4000" b="1" i="1" dirty="0">
                <a:solidFill>
                  <a:srgbClr val="002060"/>
                </a:solidFill>
                <a:latin typeface="Arial" panose="020B0604020202020204" pitchFamily="34" charset="0"/>
                <a:cs typeface="Arial" panose="020B0604020202020204" pitchFamily="34" charset="0"/>
              </a:rPr>
              <a:t> </a:t>
            </a:r>
            <a:r>
              <a:rPr lang="en-US" sz="4000" b="1" i="1" dirty="0" err="1">
                <a:solidFill>
                  <a:srgbClr val="002060"/>
                </a:solidFill>
                <a:latin typeface="Arial" panose="020B0604020202020204" pitchFamily="34" charset="0"/>
                <a:cs typeface="Arial" panose="020B0604020202020204" pitchFamily="34" charset="0"/>
              </a:rPr>
              <a:t>dụ</a:t>
            </a:r>
            <a:r>
              <a:rPr lang="en-US" sz="4000" b="1" i="1" dirty="0">
                <a:solidFill>
                  <a:srgbClr val="002060"/>
                </a:solidFill>
                <a:latin typeface="Arial" panose="020B0604020202020204" pitchFamily="34" charset="0"/>
                <a:cs typeface="Arial" panose="020B0604020202020204" pitchFamily="34" charset="0"/>
              </a:rPr>
              <a:t> 4</a:t>
            </a:r>
            <a:r>
              <a:rPr lang="en-US" sz="4000" i="1" dirty="0">
                <a:solidFill>
                  <a:srgbClr val="002060"/>
                </a:solidFill>
                <a:latin typeface="Arial" panose="020B0604020202020204" pitchFamily="34" charset="0"/>
                <a:cs typeface="Arial" panose="020B0604020202020204" pitchFamily="34" charset="0"/>
              </a:rPr>
              <a:t>.</a:t>
            </a:r>
          </a:p>
        </p:txBody>
      </p:sp>
      <p:sp>
        <p:nvSpPr>
          <p:cNvPr id="6" name="Rounded Rectangle 5"/>
          <p:cNvSpPr/>
          <p:nvPr/>
        </p:nvSpPr>
        <p:spPr>
          <a:xfrm>
            <a:off x="1377218" y="1937803"/>
            <a:ext cx="2514600" cy="958216"/>
          </a:xfrm>
          <a:prstGeom prst="roundRect">
            <a:avLst/>
          </a:prstGeom>
          <a:solidFill>
            <a:schemeClr val="accent3">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US" sz="4000" b="1" dirty="0" err="1" smtClean="0">
                <a:solidFill>
                  <a:schemeClr val="bg1"/>
                </a:solidFill>
                <a:latin typeface="Arial" panose="020B0604020202020204" pitchFamily="34" charset="0"/>
                <a:cs typeface="Arial" panose="020B0604020202020204" pitchFamily="34" charset="0"/>
              </a:rPr>
              <a:t>Ví</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dụ</a:t>
            </a:r>
            <a:r>
              <a:rPr lang="en-US" sz="4000" b="1" dirty="0" smtClean="0">
                <a:solidFill>
                  <a:schemeClr val="bg1"/>
                </a:solidFill>
                <a:latin typeface="Arial" panose="020B0604020202020204" pitchFamily="34" charset="0"/>
                <a:cs typeface="Arial" panose="020B0604020202020204" pitchFamily="34" charset="0"/>
              </a:rPr>
              <a:t> 4</a:t>
            </a:r>
            <a:endParaRPr lang="en-US" sz="4000" b="1" dirty="0">
              <a:solidFill>
                <a:schemeClr val="bg1"/>
              </a:solidFill>
              <a:latin typeface="Arial" panose="020B0604020202020204" pitchFamily="34" charset="0"/>
              <a:cs typeface="Arial" panose="020B0604020202020204" pitchFamily="34" charset="0"/>
            </a:endParaRPr>
          </a:p>
        </p:txBody>
      </p:sp>
      <p:sp>
        <p:nvSpPr>
          <p:cNvPr id="7" name="Rectangle 6"/>
          <p:cNvSpPr/>
          <p:nvPr/>
        </p:nvSpPr>
        <p:spPr>
          <a:xfrm>
            <a:off x="1377218" y="2896019"/>
            <a:ext cx="12033982" cy="6555641"/>
          </a:xfrm>
          <a:prstGeom prst="rect">
            <a:avLst/>
          </a:prstGeom>
        </p:spPr>
        <p:txBody>
          <a:bodyPr wrap="square">
            <a:spAutoFit/>
          </a:bodyPr>
          <a:lstStyle/>
          <a:p>
            <a:pPr algn="just">
              <a:lnSpc>
                <a:spcPct val="15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Trong buổi liên hoan, lớp 7A tổ chức trò chơi Rút phiếu trúng thưởng. Cô giáo đã chuẩn bị 10 lá phiếu giống nhau ghì các số từ 1 đến 10, được gấp lại và đặt trong hộp. Mỗi bạn lần lượt rút ngẫu nhiên một là phiếu và sẽ trúng thưởng nếu rút được phiếu ghi số 5. Bạn Mai rút phiếu đầu tiên. Tìm xác suất để Mai rút được lá phiếu trúng thưởng.</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240216" y="3314674"/>
            <a:ext cx="5253838" cy="5725336"/>
          </a:xfrm>
          <a:prstGeom prst="rect">
            <a:avLst/>
          </a:prstGeom>
        </p:spPr>
      </p:pic>
    </p:spTree>
    <p:extLst>
      <p:ext uri="{BB962C8B-B14F-4D97-AF65-F5344CB8AC3E}">
        <p14:creationId xmlns:p14="http://schemas.microsoft.com/office/powerpoint/2010/main" val="2723047900"/>
      </p:ext>
    </p:extLst>
  </p:cSld>
  <p:clrMapOvr>
    <a:masterClrMapping/>
  </p:clrMapOvr>
  <p:transition spd="med">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par>
                                <p:cTn id="25" presetID="10"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grpSp>
        <p:nvGrpSpPr>
          <p:cNvPr id="2" name="Group 2"/>
          <p:cNvGrpSpPr/>
          <p:nvPr/>
        </p:nvGrpSpPr>
        <p:grpSpPr>
          <a:xfrm>
            <a:off x="838200" y="2095500"/>
            <a:ext cx="16764000" cy="7848600"/>
            <a:chOff x="0" y="0"/>
            <a:chExt cx="4655413" cy="1786262"/>
          </a:xfrm>
        </p:grpSpPr>
        <p:sp>
          <p:nvSpPr>
            <p:cNvPr id="3" name="Freeform 3"/>
            <p:cNvSpPr/>
            <p:nvPr/>
          </p:nvSpPr>
          <p:spPr>
            <a:xfrm>
              <a:off x="10160" y="16510"/>
              <a:ext cx="4632553" cy="1758322"/>
            </a:xfrm>
            <a:custGeom>
              <a:avLst/>
              <a:gdLst/>
              <a:ahLst/>
              <a:cxnLst/>
              <a:rect l="l" t="t" r="r" b="b"/>
              <a:pathLst>
                <a:path w="4632553" h="1758322">
                  <a:moveTo>
                    <a:pt x="4632553" y="1758322"/>
                  </a:moveTo>
                  <a:lnTo>
                    <a:pt x="0" y="1750702"/>
                  </a:lnTo>
                  <a:lnTo>
                    <a:pt x="0" y="623059"/>
                  </a:lnTo>
                  <a:lnTo>
                    <a:pt x="17780" y="19050"/>
                  </a:lnTo>
                  <a:lnTo>
                    <a:pt x="2308042" y="0"/>
                  </a:lnTo>
                  <a:lnTo>
                    <a:pt x="4613503" y="5080"/>
                  </a:lnTo>
                  <a:close/>
                </a:path>
              </a:pathLst>
            </a:custGeom>
            <a:solidFill>
              <a:srgbClr val="FFFFFF"/>
            </a:solidFill>
          </p:spPr>
        </p:sp>
        <p:sp>
          <p:nvSpPr>
            <p:cNvPr id="4" name="Freeform 4"/>
            <p:cNvSpPr/>
            <p:nvPr/>
          </p:nvSpPr>
          <p:spPr>
            <a:xfrm>
              <a:off x="-3810" y="0"/>
              <a:ext cx="4661763" cy="1784991"/>
            </a:xfrm>
            <a:custGeom>
              <a:avLst/>
              <a:gdLst/>
              <a:ahLst/>
              <a:cxnLst/>
              <a:rect l="l" t="t" r="r" b="b"/>
              <a:pathLst>
                <a:path w="4661763" h="1784991">
                  <a:moveTo>
                    <a:pt x="4627473" y="21590"/>
                  </a:moveTo>
                  <a:cubicBezTo>
                    <a:pt x="4628743" y="34290"/>
                    <a:pt x="4628743" y="44450"/>
                    <a:pt x="4630013" y="54610"/>
                  </a:cubicBezTo>
                  <a:cubicBezTo>
                    <a:pt x="4632553" y="90010"/>
                    <a:pt x="4633823" y="127179"/>
                    <a:pt x="4636363" y="163019"/>
                  </a:cubicBezTo>
                  <a:cubicBezTo>
                    <a:pt x="4636363" y="214789"/>
                    <a:pt x="4649063" y="1235587"/>
                    <a:pt x="4655413" y="1287357"/>
                  </a:cubicBezTo>
                  <a:cubicBezTo>
                    <a:pt x="4661763" y="1365676"/>
                    <a:pt x="4657953" y="1445322"/>
                    <a:pt x="4657953" y="1523641"/>
                  </a:cubicBezTo>
                  <a:cubicBezTo>
                    <a:pt x="4657953" y="1592668"/>
                    <a:pt x="4659223" y="1656385"/>
                    <a:pt x="4660493" y="1724032"/>
                  </a:cubicBezTo>
                  <a:cubicBezTo>
                    <a:pt x="4660493" y="1745622"/>
                    <a:pt x="4660493" y="1759591"/>
                    <a:pt x="4660493" y="1783722"/>
                  </a:cubicBezTo>
                  <a:cubicBezTo>
                    <a:pt x="4637633" y="1783722"/>
                    <a:pt x="4617313" y="1784991"/>
                    <a:pt x="4587433" y="1783722"/>
                  </a:cubicBezTo>
                  <a:cubicBezTo>
                    <a:pt x="4352955" y="1778641"/>
                    <a:pt x="4114870" y="1784991"/>
                    <a:pt x="3880391" y="1779912"/>
                  </a:cubicBezTo>
                  <a:cubicBezTo>
                    <a:pt x="3739704" y="1776101"/>
                    <a:pt x="3602624" y="1778641"/>
                    <a:pt x="3461938" y="1776101"/>
                  </a:cubicBezTo>
                  <a:cubicBezTo>
                    <a:pt x="3397005" y="1774832"/>
                    <a:pt x="3332073" y="1773562"/>
                    <a:pt x="3267140" y="1772291"/>
                  </a:cubicBezTo>
                  <a:cubicBezTo>
                    <a:pt x="3227459" y="1772291"/>
                    <a:pt x="3191386" y="1773562"/>
                    <a:pt x="3151705" y="1773562"/>
                  </a:cubicBezTo>
                  <a:cubicBezTo>
                    <a:pt x="3050699" y="1772291"/>
                    <a:pt x="2772932" y="1773562"/>
                    <a:pt x="2671926" y="1772291"/>
                  </a:cubicBezTo>
                  <a:cubicBezTo>
                    <a:pt x="2599779" y="1771022"/>
                    <a:pt x="1156835" y="1779912"/>
                    <a:pt x="1084688" y="1778641"/>
                  </a:cubicBezTo>
                  <a:cubicBezTo>
                    <a:pt x="1066652" y="1778641"/>
                    <a:pt x="1045007" y="1779912"/>
                    <a:pt x="1026971" y="1779912"/>
                  </a:cubicBezTo>
                  <a:cubicBezTo>
                    <a:pt x="983682" y="1779912"/>
                    <a:pt x="944001" y="1781182"/>
                    <a:pt x="900713" y="1781182"/>
                  </a:cubicBezTo>
                  <a:cubicBezTo>
                    <a:pt x="792492" y="1781182"/>
                    <a:pt x="687879" y="1779912"/>
                    <a:pt x="579658" y="1778641"/>
                  </a:cubicBezTo>
                  <a:cubicBezTo>
                    <a:pt x="514726" y="1777372"/>
                    <a:pt x="449793" y="1776101"/>
                    <a:pt x="388468" y="1774832"/>
                  </a:cubicBezTo>
                  <a:cubicBezTo>
                    <a:pt x="273033" y="1773562"/>
                    <a:pt x="157597" y="1772291"/>
                    <a:pt x="48260" y="1772291"/>
                  </a:cubicBezTo>
                  <a:cubicBezTo>
                    <a:pt x="38100" y="1772291"/>
                    <a:pt x="29210" y="1772291"/>
                    <a:pt x="19050" y="1771022"/>
                  </a:cubicBezTo>
                  <a:cubicBezTo>
                    <a:pt x="10160" y="1769751"/>
                    <a:pt x="5080" y="1763401"/>
                    <a:pt x="7620" y="1754512"/>
                  </a:cubicBezTo>
                  <a:cubicBezTo>
                    <a:pt x="16510" y="1722756"/>
                    <a:pt x="12700" y="1689571"/>
                    <a:pt x="11430" y="1655057"/>
                  </a:cubicBezTo>
                  <a:cubicBezTo>
                    <a:pt x="10160" y="1584703"/>
                    <a:pt x="6350" y="1515676"/>
                    <a:pt x="7620" y="1445322"/>
                  </a:cubicBezTo>
                  <a:cubicBezTo>
                    <a:pt x="5080" y="1357712"/>
                    <a:pt x="0" y="273196"/>
                    <a:pt x="7620" y="184258"/>
                  </a:cubicBezTo>
                  <a:cubicBezTo>
                    <a:pt x="8890" y="167002"/>
                    <a:pt x="7620" y="148417"/>
                    <a:pt x="8890" y="131161"/>
                  </a:cubicBezTo>
                  <a:cubicBezTo>
                    <a:pt x="10160" y="103285"/>
                    <a:pt x="12700" y="72754"/>
                    <a:pt x="13970" y="44450"/>
                  </a:cubicBezTo>
                  <a:cubicBezTo>
                    <a:pt x="13970" y="41910"/>
                    <a:pt x="15240" y="39370"/>
                    <a:pt x="16510" y="38100"/>
                  </a:cubicBezTo>
                  <a:cubicBezTo>
                    <a:pt x="38100" y="35560"/>
                    <a:pt x="67413" y="30480"/>
                    <a:pt x="125131" y="29210"/>
                  </a:cubicBezTo>
                  <a:cubicBezTo>
                    <a:pt x="222530" y="25400"/>
                    <a:pt x="319928" y="22860"/>
                    <a:pt x="420934" y="20320"/>
                  </a:cubicBezTo>
                  <a:cubicBezTo>
                    <a:pt x="489474" y="17780"/>
                    <a:pt x="558014" y="16510"/>
                    <a:pt x="622946" y="13970"/>
                  </a:cubicBezTo>
                  <a:cubicBezTo>
                    <a:pt x="687879" y="11430"/>
                    <a:pt x="756419" y="8890"/>
                    <a:pt x="821351" y="8890"/>
                  </a:cubicBezTo>
                  <a:cubicBezTo>
                    <a:pt x="893498" y="7620"/>
                    <a:pt x="965645" y="10160"/>
                    <a:pt x="1037793" y="8890"/>
                  </a:cubicBezTo>
                  <a:cubicBezTo>
                    <a:pt x="1127977" y="8890"/>
                    <a:pt x="2762110" y="6350"/>
                    <a:pt x="2852294" y="5080"/>
                  </a:cubicBezTo>
                  <a:cubicBezTo>
                    <a:pt x="2938871" y="3810"/>
                    <a:pt x="3025447" y="2540"/>
                    <a:pt x="3115631" y="2540"/>
                  </a:cubicBezTo>
                  <a:cubicBezTo>
                    <a:pt x="3263533" y="1270"/>
                    <a:pt x="3407827" y="0"/>
                    <a:pt x="3555729" y="0"/>
                  </a:cubicBezTo>
                  <a:cubicBezTo>
                    <a:pt x="3617054" y="0"/>
                    <a:pt x="3681987" y="2540"/>
                    <a:pt x="3743312" y="2540"/>
                  </a:cubicBezTo>
                  <a:cubicBezTo>
                    <a:pt x="3912857" y="3810"/>
                    <a:pt x="4086011" y="5080"/>
                    <a:pt x="4255557" y="7620"/>
                  </a:cubicBezTo>
                  <a:cubicBezTo>
                    <a:pt x="4345740" y="8890"/>
                    <a:pt x="4435924" y="12700"/>
                    <a:pt x="4526108" y="16510"/>
                  </a:cubicBezTo>
                  <a:cubicBezTo>
                    <a:pt x="4547752" y="16510"/>
                    <a:pt x="4569397" y="16510"/>
                    <a:pt x="4587433" y="16510"/>
                  </a:cubicBezTo>
                  <a:cubicBezTo>
                    <a:pt x="4608423" y="17780"/>
                    <a:pt x="4617313" y="20320"/>
                    <a:pt x="4627473" y="21590"/>
                  </a:cubicBezTo>
                  <a:close/>
                  <a:moveTo>
                    <a:pt x="4637633" y="1767212"/>
                  </a:moveTo>
                  <a:cubicBezTo>
                    <a:pt x="4638903" y="1750701"/>
                    <a:pt x="4640173" y="1738001"/>
                    <a:pt x="4640173" y="1725301"/>
                  </a:cubicBezTo>
                  <a:cubicBezTo>
                    <a:pt x="4638903" y="1649747"/>
                    <a:pt x="4637633" y="1579393"/>
                    <a:pt x="4637633" y="1503730"/>
                  </a:cubicBezTo>
                  <a:cubicBezTo>
                    <a:pt x="4637633" y="1469216"/>
                    <a:pt x="4640173" y="1434703"/>
                    <a:pt x="4638903" y="1400190"/>
                  </a:cubicBezTo>
                  <a:cubicBezTo>
                    <a:pt x="4638903" y="1368331"/>
                    <a:pt x="4637633" y="1335145"/>
                    <a:pt x="4636363" y="1303287"/>
                  </a:cubicBezTo>
                  <a:cubicBezTo>
                    <a:pt x="4631283" y="1254172"/>
                    <a:pt x="4619853" y="237356"/>
                    <a:pt x="4619853" y="188241"/>
                  </a:cubicBezTo>
                  <a:cubicBezTo>
                    <a:pt x="4617313" y="147090"/>
                    <a:pt x="4614773" y="104612"/>
                    <a:pt x="4612233" y="63500"/>
                  </a:cubicBezTo>
                  <a:cubicBezTo>
                    <a:pt x="4610963" y="44450"/>
                    <a:pt x="4609693" y="43180"/>
                    <a:pt x="4576612" y="41910"/>
                  </a:cubicBezTo>
                  <a:cubicBezTo>
                    <a:pt x="4565789" y="41910"/>
                    <a:pt x="4558575" y="41910"/>
                    <a:pt x="4547753" y="40640"/>
                  </a:cubicBezTo>
                  <a:cubicBezTo>
                    <a:pt x="4457569" y="36830"/>
                    <a:pt x="4363777" y="31750"/>
                    <a:pt x="4273594" y="30480"/>
                  </a:cubicBezTo>
                  <a:cubicBezTo>
                    <a:pt x="4053545" y="26670"/>
                    <a:pt x="3829888" y="25400"/>
                    <a:pt x="3609840" y="22860"/>
                  </a:cubicBezTo>
                  <a:cubicBezTo>
                    <a:pt x="3577373" y="22860"/>
                    <a:pt x="3541300" y="22860"/>
                    <a:pt x="3508833" y="22860"/>
                  </a:cubicBezTo>
                  <a:cubicBezTo>
                    <a:pt x="3454723" y="22860"/>
                    <a:pt x="3400613" y="22860"/>
                    <a:pt x="3350110" y="22860"/>
                  </a:cubicBezTo>
                  <a:cubicBezTo>
                    <a:pt x="3234674" y="22860"/>
                    <a:pt x="3119239" y="22860"/>
                    <a:pt x="3007411" y="24130"/>
                  </a:cubicBezTo>
                  <a:cubicBezTo>
                    <a:pt x="2910012" y="25400"/>
                    <a:pt x="1268664" y="29210"/>
                    <a:pt x="1171265" y="29210"/>
                  </a:cubicBezTo>
                  <a:cubicBezTo>
                    <a:pt x="1012541" y="29210"/>
                    <a:pt x="853817" y="26670"/>
                    <a:pt x="695094" y="33020"/>
                  </a:cubicBezTo>
                  <a:cubicBezTo>
                    <a:pt x="612124" y="36830"/>
                    <a:pt x="532763" y="36830"/>
                    <a:pt x="453401" y="38100"/>
                  </a:cubicBezTo>
                  <a:cubicBezTo>
                    <a:pt x="316321" y="41910"/>
                    <a:pt x="179241" y="45720"/>
                    <a:pt x="49530" y="50800"/>
                  </a:cubicBezTo>
                  <a:cubicBezTo>
                    <a:pt x="36830" y="50800"/>
                    <a:pt x="34290" y="53340"/>
                    <a:pt x="33020" y="68771"/>
                  </a:cubicBezTo>
                  <a:cubicBezTo>
                    <a:pt x="31750" y="92665"/>
                    <a:pt x="31750" y="116559"/>
                    <a:pt x="30480" y="140453"/>
                  </a:cubicBezTo>
                  <a:cubicBezTo>
                    <a:pt x="29210" y="180276"/>
                    <a:pt x="26670" y="218772"/>
                    <a:pt x="25400" y="258595"/>
                  </a:cubicBezTo>
                  <a:cubicBezTo>
                    <a:pt x="20320" y="301073"/>
                    <a:pt x="26670" y="1339127"/>
                    <a:pt x="29210" y="1381605"/>
                  </a:cubicBezTo>
                  <a:cubicBezTo>
                    <a:pt x="29210" y="1426738"/>
                    <a:pt x="29210" y="1473198"/>
                    <a:pt x="30480" y="1518331"/>
                  </a:cubicBezTo>
                  <a:cubicBezTo>
                    <a:pt x="30480" y="1551517"/>
                    <a:pt x="33020" y="1584703"/>
                    <a:pt x="33020" y="1617889"/>
                  </a:cubicBezTo>
                  <a:cubicBezTo>
                    <a:pt x="33020" y="1653730"/>
                    <a:pt x="33020" y="1689571"/>
                    <a:pt x="31750" y="1725301"/>
                  </a:cubicBezTo>
                  <a:cubicBezTo>
                    <a:pt x="31750" y="1729112"/>
                    <a:pt x="31750" y="1731651"/>
                    <a:pt x="31750" y="1735462"/>
                  </a:cubicBezTo>
                  <a:cubicBezTo>
                    <a:pt x="31750" y="1745622"/>
                    <a:pt x="35560" y="1749432"/>
                    <a:pt x="44450" y="1749432"/>
                  </a:cubicBezTo>
                  <a:cubicBezTo>
                    <a:pt x="74628" y="1749432"/>
                    <a:pt x="125131" y="1750701"/>
                    <a:pt x="172027" y="1750701"/>
                  </a:cubicBezTo>
                  <a:cubicBezTo>
                    <a:pt x="240566" y="1750701"/>
                    <a:pt x="312714" y="1748162"/>
                    <a:pt x="381253" y="1750701"/>
                  </a:cubicBezTo>
                  <a:cubicBezTo>
                    <a:pt x="493082" y="1754512"/>
                    <a:pt x="604910" y="1757051"/>
                    <a:pt x="716738" y="1755782"/>
                  </a:cubicBezTo>
                  <a:cubicBezTo>
                    <a:pt x="788885" y="1754512"/>
                    <a:pt x="857425" y="1757051"/>
                    <a:pt x="929572" y="1757051"/>
                  </a:cubicBezTo>
                  <a:cubicBezTo>
                    <a:pt x="1034185" y="1757051"/>
                    <a:pt x="1138799" y="1755782"/>
                    <a:pt x="1243412" y="1757051"/>
                  </a:cubicBezTo>
                  <a:cubicBezTo>
                    <a:pt x="1398529" y="1758322"/>
                    <a:pt x="3101202" y="1748162"/>
                    <a:pt x="3259926" y="1750701"/>
                  </a:cubicBezTo>
                  <a:cubicBezTo>
                    <a:pt x="3328466" y="1751972"/>
                    <a:pt x="3397005" y="1753242"/>
                    <a:pt x="3461938" y="1753242"/>
                  </a:cubicBezTo>
                  <a:cubicBezTo>
                    <a:pt x="3580980" y="1755782"/>
                    <a:pt x="3696416" y="1751972"/>
                    <a:pt x="3815459" y="1755782"/>
                  </a:cubicBezTo>
                  <a:cubicBezTo>
                    <a:pt x="3912857" y="1758322"/>
                    <a:pt x="4010256" y="1758322"/>
                    <a:pt x="4107655" y="1760862"/>
                  </a:cubicBezTo>
                  <a:cubicBezTo>
                    <a:pt x="4251949" y="1764672"/>
                    <a:pt x="4396243" y="1767212"/>
                    <a:pt x="4540538" y="1768482"/>
                  </a:cubicBezTo>
                  <a:cubicBezTo>
                    <a:pt x="4594648" y="1768482"/>
                    <a:pt x="4617313" y="1767212"/>
                    <a:pt x="4637633" y="1767212"/>
                  </a:cubicBezTo>
                  <a:close/>
                </a:path>
              </a:pathLst>
            </a:custGeom>
            <a:solidFill>
              <a:srgbClr val="FFFFFF"/>
            </a:solidFill>
          </p:spPr>
        </p:sp>
      </p:grpSp>
      <p:pic>
        <p:nvPicPr>
          <p:cNvPr id="9" name="Picture 8"/>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1737124" y="3114544"/>
            <a:ext cx="15228817" cy="5832832"/>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47757">
            <a:off x="-458351" y="-60614"/>
            <a:ext cx="2707139" cy="3769434"/>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972499">
            <a:off x="16306528" y="6057851"/>
            <a:ext cx="1909357" cy="4626195"/>
          </a:xfrm>
          <a:prstGeom prst="rect">
            <a:avLst/>
          </a:prstGeom>
        </p:spPr>
      </p:pic>
      <p:sp>
        <p:nvSpPr>
          <p:cNvPr id="7" name="TextBox 7"/>
          <p:cNvSpPr txBox="1"/>
          <p:nvPr/>
        </p:nvSpPr>
        <p:spPr>
          <a:xfrm>
            <a:off x="2683007" y="808826"/>
            <a:ext cx="13065240" cy="1015278"/>
          </a:xfrm>
          <a:prstGeom prst="rect">
            <a:avLst/>
          </a:prstGeom>
        </p:spPr>
        <p:txBody>
          <a:bodyPr lIns="0" tIns="0" rIns="0" bIns="0" rtlCol="0" anchor="t">
            <a:spAutoFit/>
          </a:bodyPr>
          <a:lstStyle/>
          <a:p>
            <a:pPr algn="ctr">
              <a:lnSpc>
                <a:spcPts val="8399"/>
              </a:lnSpc>
            </a:pPr>
            <a:r>
              <a:rPr lang="en-US" sz="6600" b="1" dirty="0" smtClean="0">
                <a:solidFill>
                  <a:srgbClr val="303030"/>
                </a:solidFill>
                <a:latin typeface="Arial" panose="020B0604020202020204" pitchFamily="34" charset="0"/>
                <a:cs typeface="Arial" panose="020B0604020202020204" pitchFamily="34" charset="0"/>
              </a:rPr>
              <a:t>KHỞI ĐỘNG</a:t>
            </a:r>
            <a:endParaRPr lang="en-US" sz="6600" b="1" dirty="0">
              <a:solidFill>
                <a:srgbClr val="303030"/>
              </a:solidFill>
              <a:latin typeface="Arial" panose="020B0604020202020204" pitchFamily="34" charset="0"/>
              <a:cs typeface="Arial" panose="020B0604020202020204" pitchFamily="34" charset="0"/>
            </a:endParaRPr>
          </a:p>
        </p:txBody>
      </p:sp>
    </p:spTree>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02146">
            <a:off x="-322733" y="-107428"/>
            <a:ext cx="2937426" cy="267572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89624">
            <a:off x="16241110" y="6577287"/>
            <a:ext cx="3659545" cy="4009461"/>
          </a:xfrm>
          <a:prstGeom prst="rect">
            <a:avLst/>
          </a:prstGeom>
        </p:spPr>
      </p:pic>
      <p:sp>
        <p:nvSpPr>
          <p:cNvPr id="7" name="Rounded Rectangle 6"/>
          <p:cNvSpPr/>
          <p:nvPr/>
        </p:nvSpPr>
        <p:spPr>
          <a:xfrm>
            <a:off x="685800" y="729465"/>
            <a:ext cx="16947162" cy="9067800"/>
          </a:xfrm>
          <a:prstGeom prst="roundRect">
            <a:avLst>
              <a:gd name="adj" fmla="val 2268"/>
            </a:avLst>
          </a:prstGeom>
          <a:solidFill>
            <a:schemeClr val="bg1"/>
          </a:solid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Callout 7"/>
          <p:cNvSpPr/>
          <p:nvPr/>
        </p:nvSpPr>
        <p:spPr>
          <a:xfrm>
            <a:off x="8206881" y="342900"/>
            <a:ext cx="1905000" cy="1371600"/>
          </a:xfrm>
          <a:prstGeom prst="wedgeEllipseCallout">
            <a:avLst>
              <a:gd name="adj1" fmla="val -27690"/>
              <a:gd name="adj2" fmla="val 60103"/>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
        <p:nvSpPr>
          <p:cNvPr id="9" name="Rectangle 8"/>
          <p:cNvSpPr/>
          <p:nvPr/>
        </p:nvSpPr>
        <p:spPr>
          <a:xfrm>
            <a:off x="1145980" y="1714500"/>
            <a:ext cx="9144000" cy="6422271"/>
          </a:xfrm>
          <a:prstGeom prst="rect">
            <a:avLst/>
          </a:prstGeom>
        </p:spPr>
        <p:txBody>
          <a:bodyPr>
            <a:spAutoFit/>
          </a:bodyPr>
          <a:lstStyle/>
          <a:p>
            <a:pPr algn="just">
              <a:lnSpc>
                <a:spcPct val="150000"/>
              </a:lnSpc>
              <a:spcAft>
                <a:spcPts val="800"/>
              </a:spcAft>
            </a:pPr>
            <a:r>
              <a:rPr lang="nl-NL" sz="4200" dirty="0">
                <a:solidFill>
                  <a:srgbClr val="0070C0"/>
                </a:solidFill>
                <a:latin typeface="Arial" panose="020B0604020202020204" pitchFamily="34" charset="0"/>
                <a:ea typeface="Calibri" panose="020F0502020204030204" pitchFamily="34" charset="0"/>
                <a:cs typeface="Arial" panose="020B0604020202020204" pitchFamily="34" charset="0"/>
              </a:rPr>
              <a:t>Xét 10 biến cố sau:</a:t>
            </a:r>
            <a:endParaRPr lang="en-US" sz="4200" dirty="0">
              <a:solidFill>
                <a:srgbClr val="0070C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nl-NL" sz="4200" dirty="0">
                <a:latin typeface="Arial" panose="020B0604020202020204" pitchFamily="34" charset="0"/>
                <a:ea typeface="Calibri" panose="020F0502020204030204" pitchFamily="34" charset="0"/>
                <a:cs typeface="Arial" panose="020B0604020202020204" pitchFamily="34" charset="0"/>
              </a:rPr>
              <a:t>E</a:t>
            </a:r>
            <a:r>
              <a:rPr lang="nl-NL" sz="4200" baseline="-25000" dirty="0">
                <a:latin typeface="Arial" panose="020B0604020202020204" pitchFamily="34" charset="0"/>
                <a:ea typeface="Calibri" panose="020F0502020204030204" pitchFamily="34" charset="0"/>
                <a:cs typeface="Arial" panose="020B0604020202020204" pitchFamily="34" charset="0"/>
              </a:rPr>
              <a:t>1</a:t>
            </a:r>
            <a:r>
              <a:rPr lang="nl-NL" sz="4200" dirty="0">
                <a:latin typeface="Arial" panose="020B0604020202020204" pitchFamily="34" charset="0"/>
                <a:ea typeface="Calibri" panose="020F0502020204030204" pitchFamily="34" charset="0"/>
                <a:cs typeface="Arial" panose="020B0604020202020204" pitchFamily="34" charset="0"/>
              </a:rPr>
              <a:t>: “Rút được lá phiếu ghi số </a:t>
            </a:r>
            <a:r>
              <a:rPr lang="nl-NL" sz="4200" dirty="0" smtClean="0">
                <a:latin typeface="Arial" panose="020B0604020202020204" pitchFamily="34" charset="0"/>
                <a:ea typeface="Calibri" panose="020F0502020204030204" pitchFamily="34" charset="0"/>
                <a:cs typeface="Arial" panose="020B0604020202020204" pitchFamily="34" charset="0"/>
              </a:rPr>
              <a:t>1”;</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nl-NL" sz="4200" dirty="0">
                <a:latin typeface="Arial" panose="020B0604020202020204" pitchFamily="34" charset="0"/>
                <a:ea typeface="Calibri" panose="020F0502020204030204" pitchFamily="34" charset="0"/>
                <a:cs typeface="Arial" panose="020B0604020202020204" pitchFamily="34" charset="0"/>
              </a:rPr>
              <a:t>E</a:t>
            </a:r>
            <a:r>
              <a:rPr lang="nl-NL" sz="4200" baseline="-25000" dirty="0">
                <a:latin typeface="Arial" panose="020B0604020202020204" pitchFamily="34" charset="0"/>
                <a:ea typeface="Calibri" panose="020F0502020204030204" pitchFamily="34" charset="0"/>
                <a:cs typeface="Arial" panose="020B0604020202020204" pitchFamily="34" charset="0"/>
              </a:rPr>
              <a:t>2</a:t>
            </a:r>
            <a:r>
              <a:rPr lang="nl-NL" sz="4200" dirty="0">
                <a:latin typeface="Arial" panose="020B0604020202020204" pitchFamily="34" charset="0"/>
                <a:ea typeface="Calibri" panose="020F0502020204030204" pitchFamily="34" charset="0"/>
                <a:cs typeface="Arial" panose="020B0604020202020204" pitchFamily="34" charset="0"/>
              </a:rPr>
              <a:t>: </a:t>
            </a:r>
            <a:r>
              <a:rPr lang="nl-NL" sz="4200" dirty="0" smtClean="0">
                <a:latin typeface="Arial" panose="020B0604020202020204" pitchFamily="34" charset="0"/>
                <a:ea typeface="Calibri" panose="020F0502020204030204" pitchFamily="34" charset="0"/>
                <a:cs typeface="Arial" panose="020B0604020202020204" pitchFamily="34" charset="0"/>
              </a:rPr>
              <a:t>“Rút </a:t>
            </a:r>
            <a:r>
              <a:rPr lang="nl-NL" sz="4200" dirty="0">
                <a:latin typeface="Arial" panose="020B0604020202020204" pitchFamily="34" charset="0"/>
                <a:ea typeface="Calibri" panose="020F0502020204030204" pitchFamily="34" charset="0"/>
                <a:cs typeface="Arial" panose="020B0604020202020204" pitchFamily="34" charset="0"/>
              </a:rPr>
              <a:t>được lá phiếu ghi số </a:t>
            </a:r>
            <a:r>
              <a:rPr lang="nl-NL" sz="4200" dirty="0" smtClean="0">
                <a:latin typeface="Arial" panose="020B0604020202020204" pitchFamily="34" charset="0"/>
                <a:ea typeface="Calibri" panose="020F0502020204030204" pitchFamily="34" charset="0"/>
                <a:cs typeface="Arial" panose="020B0604020202020204" pitchFamily="34" charset="0"/>
              </a:rPr>
              <a:t>2”;</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nl-NL" sz="4200" dirty="0">
                <a:latin typeface="Arial" panose="020B0604020202020204" pitchFamily="34" charset="0"/>
                <a:ea typeface="Calibri" panose="020F0502020204030204" pitchFamily="34" charset="0"/>
                <a:cs typeface="Arial" panose="020B0604020202020204" pitchFamily="34" charset="0"/>
              </a:rPr>
              <a:t>E</a:t>
            </a:r>
            <a:r>
              <a:rPr lang="nl-NL" sz="4200" baseline="-25000" dirty="0">
                <a:latin typeface="Arial" panose="020B0604020202020204" pitchFamily="34" charset="0"/>
                <a:ea typeface="Calibri" panose="020F0502020204030204" pitchFamily="34" charset="0"/>
                <a:cs typeface="Arial" panose="020B0604020202020204" pitchFamily="34" charset="0"/>
              </a:rPr>
              <a:t>3</a:t>
            </a:r>
            <a:r>
              <a:rPr lang="nl-NL" sz="4200" dirty="0">
                <a:latin typeface="Arial" panose="020B0604020202020204" pitchFamily="34" charset="0"/>
                <a:ea typeface="Calibri" panose="020F0502020204030204" pitchFamily="34" charset="0"/>
                <a:cs typeface="Arial" panose="020B0604020202020204" pitchFamily="34" charset="0"/>
              </a:rPr>
              <a:t>: “Rút được lá phiếu ghi số </a:t>
            </a:r>
            <a:r>
              <a:rPr lang="nl-NL" sz="4200" dirty="0" smtClean="0">
                <a:latin typeface="Arial" panose="020B0604020202020204" pitchFamily="34" charset="0"/>
                <a:ea typeface="Calibri" panose="020F0502020204030204" pitchFamily="34" charset="0"/>
                <a:cs typeface="Arial" panose="020B0604020202020204" pitchFamily="34" charset="0"/>
              </a:rPr>
              <a:t>3”; </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nl-NL" sz="4200" dirty="0">
                <a:latin typeface="Arial" panose="020B0604020202020204" pitchFamily="34" charset="0"/>
                <a:ea typeface="Calibri" panose="020F0502020204030204" pitchFamily="34" charset="0"/>
                <a:cs typeface="Arial" panose="020B0604020202020204" pitchFamily="34" charset="0"/>
              </a:rPr>
              <a:t>E</a:t>
            </a:r>
            <a:r>
              <a:rPr lang="nl-NL" sz="4200" baseline="-25000" dirty="0">
                <a:latin typeface="Arial" panose="020B0604020202020204" pitchFamily="34" charset="0"/>
                <a:ea typeface="Calibri" panose="020F0502020204030204" pitchFamily="34" charset="0"/>
                <a:cs typeface="Arial" panose="020B0604020202020204" pitchFamily="34" charset="0"/>
              </a:rPr>
              <a:t>4</a:t>
            </a:r>
            <a:r>
              <a:rPr lang="nl-NL" sz="4200" dirty="0">
                <a:latin typeface="Arial" panose="020B0604020202020204" pitchFamily="34" charset="0"/>
                <a:ea typeface="Calibri" panose="020F0502020204030204" pitchFamily="34" charset="0"/>
                <a:cs typeface="Arial" panose="020B0604020202020204" pitchFamily="34" charset="0"/>
              </a:rPr>
              <a:t> “Rút được lá phiếu ghi số </a:t>
            </a:r>
            <a:r>
              <a:rPr lang="nl-NL" sz="4200" dirty="0" smtClean="0">
                <a:latin typeface="Arial" panose="020B0604020202020204" pitchFamily="34" charset="0"/>
                <a:ea typeface="Calibri" panose="020F0502020204030204" pitchFamily="34" charset="0"/>
                <a:cs typeface="Arial" panose="020B0604020202020204" pitchFamily="34" charset="0"/>
              </a:rPr>
              <a:t>4”;</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nl-NL" sz="4200" dirty="0">
                <a:latin typeface="Arial" panose="020B0604020202020204" pitchFamily="34" charset="0"/>
                <a:ea typeface="Calibri" panose="020F0502020204030204" pitchFamily="34" charset="0"/>
                <a:cs typeface="Arial" panose="020B0604020202020204" pitchFamily="34" charset="0"/>
              </a:rPr>
              <a:t>E</a:t>
            </a:r>
            <a:r>
              <a:rPr lang="nl-NL" sz="4200" baseline="-25000" dirty="0">
                <a:latin typeface="Arial" panose="020B0604020202020204" pitchFamily="34" charset="0"/>
                <a:ea typeface="Calibri" panose="020F0502020204030204" pitchFamily="34" charset="0"/>
                <a:cs typeface="Arial" panose="020B0604020202020204" pitchFamily="34" charset="0"/>
              </a:rPr>
              <a:t>5</a:t>
            </a:r>
            <a:r>
              <a:rPr lang="nl-NL" sz="4200" dirty="0">
                <a:latin typeface="Arial" panose="020B0604020202020204" pitchFamily="34" charset="0"/>
                <a:ea typeface="Calibri" panose="020F0502020204030204" pitchFamily="34" charset="0"/>
                <a:cs typeface="Arial" panose="020B0604020202020204" pitchFamily="34" charset="0"/>
              </a:rPr>
              <a:t>: “Rút được lá phiếu ghi số </a:t>
            </a:r>
            <a:r>
              <a:rPr lang="nl-NL" sz="4200" dirty="0" smtClean="0">
                <a:latin typeface="Arial" panose="020B0604020202020204" pitchFamily="34" charset="0"/>
                <a:ea typeface="Calibri" panose="020F0502020204030204" pitchFamily="34" charset="0"/>
                <a:cs typeface="Arial" panose="020B0604020202020204" pitchFamily="34" charset="0"/>
              </a:rPr>
              <a:t>5”;</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0" name="Rectangle 9"/>
          <p:cNvSpPr/>
          <p:nvPr/>
        </p:nvSpPr>
        <p:spPr>
          <a:xfrm>
            <a:off x="9372600" y="2803772"/>
            <a:ext cx="8915400" cy="5350183"/>
          </a:xfrm>
          <a:prstGeom prst="rect">
            <a:avLst/>
          </a:prstGeom>
        </p:spPr>
        <p:txBody>
          <a:bodyPr wrap="square">
            <a:spAutoFit/>
          </a:bodyPr>
          <a:lstStyle/>
          <a:p>
            <a:pPr algn="just">
              <a:lnSpc>
                <a:spcPct val="150000"/>
              </a:lnSpc>
              <a:spcAft>
                <a:spcPts val="800"/>
              </a:spcAft>
            </a:pPr>
            <a:r>
              <a:rPr lang="nl-NL" sz="4200" dirty="0">
                <a:latin typeface="Arial" panose="020B0604020202020204" pitchFamily="34" charset="0"/>
                <a:ea typeface="Calibri" panose="020F0502020204030204" pitchFamily="34" charset="0"/>
                <a:cs typeface="Arial" panose="020B0604020202020204" pitchFamily="34" charset="0"/>
              </a:rPr>
              <a:t>E</a:t>
            </a:r>
            <a:r>
              <a:rPr lang="nl-NL" sz="4200" baseline="-25000" dirty="0">
                <a:latin typeface="Arial" panose="020B0604020202020204" pitchFamily="34" charset="0"/>
                <a:ea typeface="Calibri" panose="020F0502020204030204" pitchFamily="34" charset="0"/>
                <a:cs typeface="Arial" panose="020B0604020202020204" pitchFamily="34" charset="0"/>
              </a:rPr>
              <a:t>6</a:t>
            </a:r>
            <a:r>
              <a:rPr lang="nl-NL" sz="4200" dirty="0">
                <a:latin typeface="Arial" panose="020B0604020202020204" pitchFamily="34" charset="0"/>
                <a:ea typeface="Calibri" panose="020F0502020204030204" pitchFamily="34" charset="0"/>
                <a:cs typeface="Arial" panose="020B0604020202020204" pitchFamily="34" charset="0"/>
              </a:rPr>
              <a:t>: "Rút được lá phiếu ghi số </a:t>
            </a:r>
            <a:r>
              <a:rPr lang="nl-NL" sz="4200" dirty="0" smtClean="0">
                <a:latin typeface="Arial" panose="020B0604020202020204" pitchFamily="34" charset="0"/>
                <a:ea typeface="Calibri" panose="020F0502020204030204" pitchFamily="34" charset="0"/>
                <a:cs typeface="Arial" panose="020B0604020202020204" pitchFamily="34" charset="0"/>
              </a:rPr>
              <a:t>6”;</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nl-NL" sz="4200" dirty="0">
                <a:latin typeface="Arial" panose="020B0604020202020204" pitchFamily="34" charset="0"/>
                <a:ea typeface="Calibri" panose="020F0502020204030204" pitchFamily="34" charset="0"/>
                <a:cs typeface="Arial" panose="020B0604020202020204" pitchFamily="34" charset="0"/>
              </a:rPr>
              <a:t>E</a:t>
            </a:r>
            <a:r>
              <a:rPr lang="nl-NL" sz="4200" baseline="-25000" dirty="0">
                <a:latin typeface="Arial" panose="020B0604020202020204" pitchFamily="34" charset="0"/>
                <a:ea typeface="Calibri" panose="020F0502020204030204" pitchFamily="34" charset="0"/>
                <a:cs typeface="Arial" panose="020B0604020202020204" pitchFamily="34" charset="0"/>
              </a:rPr>
              <a:t>7</a:t>
            </a:r>
            <a:r>
              <a:rPr lang="nl-NL" sz="4200" dirty="0">
                <a:latin typeface="Arial" panose="020B0604020202020204" pitchFamily="34" charset="0"/>
                <a:ea typeface="Calibri" panose="020F0502020204030204" pitchFamily="34" charset="0"/>
                <a:cs typeface="Arial" panose="020B0604020202020204" pitchFamily="34" charset="0"/>
              </a:rPr>
              <a:t>: “Rút được lá phiếu ghi số </a:t>
            </a:r>
            <a:r>
              <a:rPr lang="nl-NL" sz="4200" dirty="0" smtClean="0">
                <a:latin typeface="Arial" panose="020B0604020202020204" pitchFamily="34" charset="0"/>
                <a:ea typeface="Calibri" panose="020F0502020204030204" pitchFamily="34" charset="0"/>
                <a:cs typeface="Arial" panose="020B0604020202020204" pitchFamily="34" charset="0"/>
              </a:rPr>
              <a:t>7”;</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nl-NL" sz="4200" dirty="0">
                <a:latin typeface="Arial" panose="020B0604020202020204" pitchFamily="34" charset="0"/>
                <a:ea typeface="Calibri" panose="020F0502020204030204" pitchFamily="34" charset="0"/>
                <a:cs typeface="Arial" panose="020B0604020202020204" pitchFamily="34" charset="0"/>
              </a:rPr>
              <a:t>E</a:t>
            </a:r>
            <a:r>
              <a:rPr lang="nl-NL" sz="4200" baseline="-25000" dirty="0">
                <a:latin typeface="Arial" panose="020B0604020202020204" pitchFamily="34" charset="0"/>
                <a:ea typeface="Calibri" panose="020F0502020204030204" pitchFamily="34" charset="0"/>
                <a:cs typeface="Arial" panose="020B0604020202020204" pitchFamily="34" charset="0"/>
              </a:rPr>
              <a:t>8</a:t>
            </a:r>
            <a:r>
              <a:rPr lang="nl-NL" sz="4200" dirty="0">
                <a:latin typeface="Arial" panose="020B0604020202020204" pitchFamily="34" charset="0"/>
                <a:ea typeface="Calibri" panose="020F0502020204030204" pitchFamily="34" charset="0"/>
                <a:cs typeface="Arial" panose="020B0604020202020204" pitchFamily="34" charset="0"/>
              </a:rPr>
              <a:t>: “Rút được là phiếu ghi số </a:t>
            </a:r>
            <a:r>
              <a:rPr lang="nl-NL" sz="4200" dirty="0" smtClean="0">
                <a:latin typeface="Arial" panose="020B0604020202020204" pitchFamily="34" charset="0"/>
                <a:ea typeface="Calibri" panose="020F0502020204030204" pitchFamily="34" charset="0"/>
                <a:cs typeface="Arial" panose="020B0604020202020204" pitchFamily="34" charset="0"/>
              </a:rPr>
              <a:t>8”;</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nl-NL" sz="4200" dirty="0">
                <a:latin typeface="Arial" panose="020B0604020202020204" pitchFamily="34" charset="0"/>
                <a:ea typeface="Calibri" panose="020F0502020204030204" pitchFamily="34" charset="0"/>
                <a:cs typeface="Arial" panose="020B0604020202020204" pitchFamily="34" charset="0"/>
              </a:rPr>
              <a:t>E</a:t>
            </a:r>
            <a:r>
              <a:rPr lang="nl-NL" sz="4200" baseline="-25000" dirty="0">
                <a:latin typeface="Arial" panose="020B0604020202020204" pitchFamily="34" charset="0"/>
                <a:ea typeface="Calibri" panose="020F0502020204030204" pitchFamily="34" charset="0"/>
                <a:cs typeface="Arial" panose="020B0604020202020204" pitchFamily="34" charset="0"/>
              </a:rPr>
              <a:t>9</a:t>
            </a:r>
            <a:r>
              <a:rPr lang="nl-NL" sz="4200" dirty="0">
                <a:latin typeface="Arial" panose="020B0604020202020204" pitchFamily="34" charset="0"/>
                <a:ea typeface="Calibri" panose="020F0502020204030204" pitchFamily="34" charset="0"/>
                <a:cs typeface="Arial" panose="020B0604020202020204" pitchFamily="34" charset="0"/>
              </a:rPr>
              <a:t>: “Rút được là phiếu ghi số </a:t>
            </a:r>
            <a:r>
              <a:rPr lang="nl-NL" sz="4200" dirty="0" smtClean="0">
                <a:latin typeface="Arial" panose="020B0604020202020204" pitchFamily="34" charset="0"/>
                <a:ea typeface="Calibri" panose="020F0502020204030204" pitchFamily="34" charset="0"/>
                <a:cs typeface="Arial" panose="020B0604020202020204" pitchFamily="34" charset="0"/>
              </a:rPr>
              <a:t>9”;</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nl-NL" sz="4200" dirty="0">
                <a:latin typeface="Arial" panose="020B0604020202020204" pitchFamily="34" charset="0"/>
                <a:ea typeface="Calibri" panose="020F0502020204030204" pitchFamily="34" charset="0"/>
                <a:cs typeface="Arial" panose="020B0604020202020204" pitchFamily="34" charset="0"/>
              </a:rPr>
              <a:t>E</a:t>
            </a:r>
            <a:r>
              <a:rPr lang="nl-NL" sz="4200" baseline="-25000" dirty="0">
                <a:latin typeface="Arial" panose="020B0604020202020204" pitchFamily="34" charset="0"/>
                <a:ea typeface="Calibri" panose="020F0502020204030204" pitchFamily="34" charset="0"/>
                <a:cs typeface="Arial" panose="020B0604020202020204" pitchFamily="34" charset="0"/>
              </a:rPr>
              <a:t>10</a:t>
            </a:r>
            <a:r>
              <a:rPr lang="nl-NL" sz="4200" dirty="0">
                <a:latin typeface="Arial" panose="020B0604020202020204" pitchFamily="34" charset="0"/>
                <a:ea typeface="Calibri" panose="020F0502020204030204" pitchFamily="34" charset="0"/>
                <a:cs typeface="Arial" panose="020B0604020202020204" pitchFamily="34" charset="0"/>
              </a:rPr>
              <a:t>: “Rút được là phiếu ghi số </a:t>
            </a:r>
            <a:r>
              <a:rPr lang="nl-NL" sz="4200" dirty="0" smtClean="0">
                <a:latin typeface="Arial" panose="020B0604020202020204" pitchFamily="34" charset="0"/>
                <a:ea typeface="Calibri" panose="020F0502020204030204" pitchFamily="34" charset="0"/>
                <a:cs typeface="Arial" panose="020B0604020202020204" pitchFamily="34" charset="0"/>
              </a:rPr>
              <a:t>10”.</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1" name="Picture 11"/>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14928220">
            <a:off x="7867203" y="8350012"/>
            <a:ext cx="1157742" cy="1653917"/>
          </a:xfrm>
          <a:prstGeom prst="rect">
            <a:avLst/>
          </a:prstGeom>
        </p:spPr>
      </p:pic>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anim calcmode="lin" valueType="num">
                                      <p:cBhvr>
                                        <p:cTn id="15" dur="500" fill="hold"/>
                                        <p:tgtEl>
                                          <p:spTgt spid="10"/>
                                        </p:tgtEl>
                                        <p:attrNameLst>
                                          <p:attrName>ppt_x</p:attrName>
                                        </p:attrNameLst>
                                      </p:cBhvr>
                                      <p:tavLst>
                                        <p:tav tm="0">
                                          <p:val>
                                            <p:strVal val="#ppt_x"/>
                                          </p:val>
                                        </p:tav>
                                        <p:tav tm="100000">
                                          <p:val>
                                            <p:strVal val="#ppt_x"/>
                                          </p:val>
                                        </p:tav>
                                      </p:tavLst>
                                    </p:anim>
                                    <p:anim calcmode="lin" valueType="num">
                                      <p:cBhvr>
                                        <p:cTn id="16" dur="5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anim calcmode="lin" valueType="num">
                                      <p:cBhvr>
                                        <p:cTn id="20" dur="500" fill="hold"/>
                                        <p:tgtEl>
                                          <p:spTgt spid="9"/>
                                        </p:tgtEl>
                                        <p:attrNameLst>
                                          <p:attrName>ppt_x</p:attrName>
                                        </p:attrNameLst>
                                      </p:cBhvr>
                                      <p:tavLst>
                                        <p:tav tm="0">
                                          <p:val>
                                            <p:strVal val="#ppt_x"/>
                                          </p:val>
                                        </p:tav>
                                        <p:tav tm="100000">
                                          <p:val>
                                            <p:strVal val="#ppt_x"/>
                                          </p:val>
                                        </p:tav>
                                      </p:tavLst>
                                    </p:anim>
                                    <p:anim calcmode="lin" valueType="num">
                                      <p:cBhvr>
                                        <p:cTn id="21"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02146">
            <a:off x="-322733" y="-107428"/>
            <a:ext cx="2937426" cy="267572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89624">
            <a:off x="16241110" y="6577287"/>
            <a:ext cx="3659545" cy="4009461"/>
          </a:xfrm>
          <a:prstGeom prst="rect">
            <a:avLst/>
          </a:prstGeom>
        </p:spPr>
      </p:pic>
      <p:sp>
        <p:nvSpPr>
          <p:cNvPr id="7" name="Rounded Rectangle 6"/>
          <p:cNvSpPr/>
          <p:nvPr/>
        </p:nvSpPr>
        <p:spPr>
          <a:xfrm>
            <a:off x="685800" y="729465"/>
            <a:ext cx="16947162" cy="9067800"/>
          </a:xfrm>
          <a:prstGeom prst="roundRect">
            <a:avLst>
              <a:gd name="adj" fmla="val 2268"/>
            </a:avLst>
          </a:prstGeom>
          <a:solidFill>
            <a:schemeClr val="bg1"/>
          </a:solid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Callout 7"/>
          <p:cNvSpPr/>
          <p:nvPr/>
        </p:nvSpPr>
        <p:spPr>
          <a:xfrm>
            <a:off x="8206881" y="342900"/>
            <a:ext cx="1905000" cy="1371600"/>
          </a:xfrm>
          <a:prstGeom prst="wedgeEllipseCallout">
            <a:avLst>
              <a:gd name="adj1" fmla="val -27690"/>
              <a:gd name="adj2" fmla="val 60103"/>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4" name="Rectangle 3"/>
              <p:cNvSpPr/>
              <p:nvPr/>
            </p:nvSpPr>
            <p:spPr>
              <a:xfrm>
                <a:off x="1194340" y="4070278"/>
                <a:ext cx="12115800" cy="4666727"/>
              </a:xfrm>
              <a:prstGeom prst="rect">
                <a:avLst/>
              </a:prstGeom>
            </p:spPr>
            <p:txBody>
              <a:bodyPr wrap="square">
                <a:spAutoFit/>
              </a:bodyPr>
              <a:lstStyle/>
              <a:p>
                <a:pPr algn="just">
                  <a:lnSpc>
                    <a:spcPct val="150000"/>
                  </a:lnSpc>
                  <a:spcAft>
                    <a:spcPts val="800"/>
                  </a:spcAft>
                </a:pPr>
                <a:r>
                  <a:rPr lang="nl-NL" sz="4200" dirty="0" smtClean="0">
                    <a:effectLst/>
                    <a:latin typeface="Arial" panose="020B0604020202020204" pitchFamily="34" charset="0"/>
                    <a:ea typeface="Calibri" panose="020F0502020204030204" pitchFamily="34" charset="0"/>
                    <a:cs typeface="Arial" panose="020B0604020202020204" pitchFamily="34" charset="0"/>
                  </a:rPr>
                  <a:t>Mặt </a:t>
                </a:r>
                <a:r>
                  <a:rPr lang="nl-NL" sz="4200" dirty="0">
                    <a:effectLst/>
                    <a:latin typeface="Arial" panose="020B0604020202020204" pitchFamily="34" charset="0"/>
                    <a:ea typeface="Calibri" panose="020F0502020204030204" pitchFamily="34" charset="0"/>
                    <a:cs typeface="Arial" panose="020B0604020202020204" pitchFamily="34" charset="0"/>
                  </a:rPr>
                  <a:t>khác, trong mỗi lượt rút phiếu luôn xảy ra duy nhất một trong các biến cố này nên xác suất của chúng bằng nhau và </a:t>
                </a:r>
                <a:r>
                  <a:rPr lang="nl-NL" sz="4200" dirty="0" smtClean="0">
                    <a:effectLst/>
                    <a:latin typeface="Arial" panose="020B0604020202020204" pitchFamily="34" charset="0"/>
                    <a:ea typeface="Calibri" panose="020F0502020204030204" pitchFamily="34" charset="0"/>
                    <a:cs typeface="Arial" panose="020B0604020202020204" pitchFamily="34" charset="0"/>
                  </a:rPr>
                  <a:t>bằng </a:t>
                </a:r>
                <a14:m>
                  <m:oMath xmlns:m="http://schemas.openxmlformats.org/officeDocument/2006/math">
                    <m:f>
                      <m:fPr>
                        <m:ctrlPr>
                          <a:rPr lang="nl-NL" sz="4200" i="1" smtClean="0">
                            <a:effectLst/>
                            <a:latin typeface="Cambria Math" panose="02040503050406030204" pitchFamily="18" charset="0"/>
                            <a:cs typeface="Arial" panose="020B0604020202020204" pitchFamily="34" charset="0"/>
                          </a:rPr>
                        </m:ctrlPr>
                      </m:fPr>
                      <m:num>
                        <m:r>
                          <a:rPr lang="en-US" sz="4200" b="0" i="1" smtClean="0">
                            <a:effectLst/>
                            <a:latin typeface="Cambria Math" panose="02040503050406030204" pitchFamily="18" charset="0"/>
                            <a:cs typeface="Arial" panose="020B0604020202020204" pitchFamily="34" charset="0"/>
                          </a:rPr>
                          <m:t>1</m:t>
                        </m:r>
                      </m:num>
                      <m:den>
                        <m:r>
                          <a:rPr lang="en-US" sz="4200" b="0" i="1" smtClean="0">
                            <a:effectLst/>
                            <a:latin typeface="Cambria Math" panose="02040503050406030204" pitchFamily="18" charset="0"/>
                            <a:cs typeface="Arial" panose="020B0604020202020204" pitchFamily="34" charset="0"/>
                          </a:rPr>
                          <m:t>10</m:t>
                        </m:r>
                      </m:den>
                    </m:f>
                  </m:oMath>
                </a14:m>
                <a:r>
                  <a:rPr lang="nl-NL" sz="4200" dirty="0" smtClean="0">
                    <a:effectLst/>
                    <a:latin typeface="Arial" panose="020B0604020202020204" pitchFamily="34" charset="0"/>
                    <a:ea typeface="Calibri" panose="020F0502020204030204" pitchFamily="34" charset="0"/>
                    <a:cs typeface="Arial" panose="020B0604020202020204" pitchFamily="34" charset="0"/>
                  </a:rPr>
                  <a:t>. </a:t>
                </a:r>
                <a:r>
                  <a:rPr lang="nl-NL" sz="4200" dirty="0">
                    <a:effectLst/>
                    <a:latin typeface="Arial" panose="020B0604020202020204" pitchFamily="34" charset="0"/>
                    <a:ea typeface="Calibri" panose="020F0502020204030204" pitchFamily="34" charset="0"/>
                    <a:cs typeface="Arial" panose="020B0604020202020204" pitchFamily="34" charset="0"/>
                  </a:rPr>
                  <a:t>Vậy xác suất để Mai rút được là phiếu trúng thưởng </a:t>
                </a:r>
                <a:r>
                  <a:rPr lang="nl-NL" sz="4200" dirty="0" smtClean="0">
                    <a:effectLst/>
                    <a:latin typeface="Arial" panose="020B0604020202020204" pitchFamily="34" charset="0"/>
                    <a:ea typeface="Calibri" panose="020F0502020204030204" pitchFamily="34" charset="0"/>
                    <a:cs typeface="Arial" panose="020B0604020202020204" pitchFamily="34" charset="0"/>
                  </a:rPr>
                  <a:t>là </a:t>
                </a:r>
                <a14:m>
                  <m:oMath xmlns:m="http://schemas.openxmlformats.org/officeDocument/2006/math">
                    <m:f>
                      <m:fPr>
                        <m:ctrlPr>
                          <a:rPr lang="nl-NL" sz="4200" i="1" smtClean="0">
                            <a:effectLst/>
                            <a:latin typeface="Cambria Math" panose="02040503050406030204" pitchFamily="18" charset="0"/>
                            <a:cs typeface="Arial" panose="020B0604020202020204" pitchFamily="34" charset="0"/>
                          </a:rPr>
                        </m:ctrlPr>
                      </m:fPr>
                      <m:num>
                        <m:r>
                          <a:rPr lang="en-US" sz="4200" b="0" i="1" smtClean="0">
                            <a:effectLst/>
                            <a:latin typeface="Cambria Math" panose="02040503050406030204" pitchFamily="18" charset="0"/>
                            <a:cs typeface="Arial" panose="020B0604020202020204" pitchFamily="34" charset="0"/>
                          </a:rPr>
                          <m:t>1</m:t>
                        </m:r>
                      </m:num>
                      <m:den>
                        <m:r>
                          <a:rPr lang="en-US" sz="4200" b="0" i="1" smtClean="0">
                            <a:effectLst/>
                            <a:latin typeface="Cambria Math" panose="02040503050406030204" pitchFamily="18" charset="0"/>
                            <a:cs typeface="Arial" panose="020B0604020202020204" pitchFamily="34" charset="0"/>
                          </a:rPr>
                          <m:t>10</m:t>
                        </m:r>
                      </m:den>
                    </m:f>
                  </m:oMath>
                </a14:m>
                <a:endParaRPr lang="en-US" sz="42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194340" y="4070278"/>
                <a:ext cx="12115800" cy="4666727"/>
              </a:xfrm>
              <a:prstGeom prst="rect">
                <a:avLst/>
              </a:prstGeom>
              <a:blipFill rotWithShape="0">
                <a:blip r:embed="rId6"/>
                <a:stretch>
                  <a:fillRect l="-1963" r="-1912" b="-1830"/>
                </a:stretch>
              </a:blipFill>
            </p:spPr>
            <p:txBody>
              <a:bodyPr/>
              <a:lstStyle/>
              <a:p>
                <a:r>
                  <a:rPr lang="en-US">
                    <a:noFill/>
                  </a:rPr>
                  <a:t> </a:t>
                </a:r>
              </a:p>
            </p:txBody>
          </p:sp>
        </mc:Fallback>
      </mc:AlternateContent>
      <p:pic>
        <p:nvPicPr>
          <p:cNvPr id="12" name="Picture 11"/>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119302" y="4031808"/>
            <a:ext cx="4589860" cy="5001770"/>
          </a:xfrm>
          <a:prstGeom prst="rect">
            <a:avLst/>
          </a:prstGeom>
        </p:spPr>
      </p:pic>
      <p:sp>
        <p:nvSpPr>
          <p:cNvPr id="5" name="Rectangle 4"/>
          <p:cNvSpPr/>
          <p:nvPr/>
        </p:nvSpPr>
        <p:spPr>
          <a:xfrm>
            <a:off x="1205226" y="1991216"/>
            <a:ext cx="15613203" cy="2031325"/>
          </a:xfrm>
          <a:prstGeom prst="rect">
            <a:avLst/>
          </a:prstGeom>
        </p:spPr>
        <p:txBody>
          <a:bodyPr wrap="square">
            <a:spAutoFit/>
          </a:bodyPr>
          <a:lstStyle/>
          <a:p>
            <a:pPr lvl="0" algn="just">
              <a:lnSpc>
                <a:spcPct val="150000"/>
              </a:lnSpc>
              <a:spcAft>
                <a:spcPts val="800"/>
              </a:spcAft>
            </a:pPr>
            <a:r>
              <a:rPr lang="nl-NL" sz="4200" dirty="0">
                <a:solidFill>
                  <a:prstClr val="black"/>
                </a:solidFill>
                <a:latin typeface="Arial" panose="020B0604020202020204" pitchFamily="34" charset="0"/>
                <a:ea typeface="Calibri" panose="020F0502020204030204" pitchFamily="34" charset="0"/>
                <a:cs typeface="Arial" panose="020B0604020202020204" pitchFamily="34" charset="0"/>
              </a:rPr>
              <a:t>Vì Mai rút phiếu ngẫu nhiên nên khả năng xảy ra của mỗi biến cố E</a:t>
            </a:r>
            <a:r>
              <a:rPr lang="nl-NL" sz="4200" baseline="-25000" dirty="0">
                <a:solidFill>
                  <a:prstClr val="black"/>
                </a:solidFill>
                <a:latin typeface="Arial" panose="020B0604020202020204" pitchFamily="34" charset="0"/>
                <a:ea typeface="Calibri" panose="020F0502020204030204" pitchFamily="34" charset="0"/>
                <a:cs typeface="Arial" panose="020B0604020202020204" pitchFamily="34" charset="0"/>
              </a:rPr>
              <a:t>1</a:t>
            </a:r>
            <a:r>
              <a:rPr lang="nl-NL" sz="4200" dirty="0">
                <a:solidFill>
                  <a:prstClr val="black"/>
                </a:solidFill>
                <a:latin typeface="Arial" panose="020B0604020202020204" pitchFamily="34" charset="0"/>
                <a:ea typeface="Calibri" panose="020F0502020204030204" pitchFamily="34" charset="0"/>
                <a:cs typeface="Arial" panose="020B0604020202020204" pitchFamily="34" charset="0"/>
              </a:rPr>
              <a:t>, E</a:t>
            </a:r>
            <a:r>
              <a:rPr lang="nl-NL" sz="4200" baseline="-25000" dirty="0">
                <a:solidFill>
                  <a:prstClr val="black"/>
                </a:solidFill>
                <a:latin typeface="Arial" panose="020B0604020202020204" pitchFamily="34" charset="0"/>
                <a:ea typeface="Calibri" panose="020F0502020204030204" pitchFamily="34" charset="0"/>
                <a:cs typeface="Arial" panose="020B0604020202020204" pitchFamily="34" charset="0"/>
              </a:rPr>
              <a:t>2</a:t>
            </a:r>
            <a:r>
              <a:rPr lang="nl-NL" sz="4200" dirty="0">
                <a:solidFill>
                  <a:prstClr val="black"/>
                </a:solidFill>
                <a:latin typeface="Arial" panose="020B0604020202020204" pitchFamily="34" charset="0"/>
                <a:ea typeface="Calibri" panose="020F0502020204030204" pitchFamily="34" charset="0"/>
                <a:cs typeface="Arial" panose="020B0604020202020204" pitchFamily="34" charset="0"/>
              </a:rPr>
              <a:t>,..., E</a:t>
            </a:r>
            <a:r>
              <a:rPr lang="nl-NL" sz="4200" baseline="-25000" dirty="0">
                <a:solidFill>
                  <a:prstClr val="black"/>
                </a:solidFill>
                <a:latin typeface="Arial" panose="020B0604020202020204" pitchFamily="34" charset="0"/>
                <a:ea typeface="Calibri" panose="020F0502020204030204" pitchFamily="34" charset="0"/>
                <a:cs typeface="Arial" panose="020B0604020202020204" pitchFamily="34" charset="0"/>
              </a:rPr>
              <a:t>10</a:t>
            </a:r>
            <a:r>
              <a:rPr lang="nl-NL" sz="4200" dirty="0">
                <a:solidFill>
                  <a:prstClr val="black"/>
                </a:solidFill>
                <a:latin typeface="Arial" panose="020B0604020202020204" pitchFamily="34" charset="0"/>
                <a:ea typeface="Calibri" panose="020F0502020204030204" pitchFamily="34" charset="0"/>
                <a:cs typeface="Arial" panose="020B0604020202020204" pitchFamily="34" charset="0"/>
              </a:rPr>
              <a:t> là như nhau. Ta nói 10 biến cố này đồng khả năng. </a:t>
            </a:r>
          </a:p>
        </p:txBody>
      </p:sp>
    </p:spTree>
    <p:extLst>
      <p:ext uri="{BB962C8B-B14F-4D97-AF65-F5344CB8AC3E}">
        <p14:creationId xmlns:p14="http://schemas.microsoft.com/office/powerpoint/2010/main" val="2987043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anim calcmode="lin" valueType="num">
                                      <p:cBhvr>
                                        <p:cTn id="16" dur="500" fill="hold"/>
                                        <p:tgtEl>
                                          <p:spTgt spid="4"/>
                                        </p:tgtEl>
                                        <p:attrNameLst>
                                          <p:attrName>ppt_x</p:attrName>
                                        </p:attrNameLst>
                                      </p:cBhvr>
                                      <p:tavLst>
                                        <p:tav tm="0">
                                          <p:val>
                                            <p:strVal val="#ppt_x"/>
                                          </p:val>
                                        </p:tav>
                                        <p:tav tm="100000">
                                          <p:val>
                                            <p:strVal val="#ppt_x"/>
                                          </p:val>
                                        </p:tav>
                                      </p:tavLst>
                                    </p:anim>
                                    <p:anim calcmode="lin" valueType="num">
                                      <p:cBhvr>
                                        <p:cTn id="17"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AE8DD"/>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5400000">
            <a:off x="4601549" y="-2523083"/>
            <a:ext cx="9084901" cy="15333167"/>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238888" flipH="1">
            <a:off x="15548781" y="5462145"/>
            <a:ext cx="2187420" cy="3724708"/>
          </a:xfrm>
          <a:prstGeom prst="rect">
            <a:avLst/>
          </a:prstGeom>
        </p:spPr>
      </p:pic>
      <p:pic>
        <p:nvPicPr>
          <p:cNvPr id="8" name="Picture 8"/>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7417745">
            <a:off x="399132" y="1038651"/>
            <a:ext cx="3265547" cy="1609024"/>
          </a:xfrm>
          <a:prstGeom prst="rect">
            <a:avLst/>
          </a:prstGeom>
        </p:spPr>
      </p:pic>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1693697">
            <a:off x="13994896" y="528061"/>
            <a:ext cx="3066978" cy="1605981"/>
          </a:xfrm>
          <a:prstGeom prst="rect">
            <a:avLst/>
          </a:prstGeom>
        </p:spPr>
      </p:pic>
      <p:pic>
        <p:nvPicPr>
          <p:cNvPr id="10" name="Picture 10"/>
          <p:cNvPicPr>
            <a:picLocks noChangeAspect="1"/>
          </p:cNvPicPr>
          <p:nvPr/>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1456381">
            <a:off x="689640" y="7039976"/>
            <a:ext cx="2433104" cy="2980416"/>
          </a:xfrm>
          <a:prstGeom prst="rect">
            <a:avLst/>
          </a:prstGeom>
        </p:spPr>
      </p:pic>
      <p:pic>
        <p:nvPicPr>
          <p:cNvPr id="16" name="Picture 16"/>
          <p:cNvPicPr>
            <a:picLocks noChangeAspect="1"/>
          </p:cNvPicPr>
          <p:nvPr/>
        </p:nvPicPr>
        <p:blipFill>
          <a:blip r:embed="rId20">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16332689" y="8490502"/>
            <a:ext cx="1587552" cy="1535595"/>
          </a:xfrm>
          <a:prstGeom prst="rect">
            <a:avLst/>
          </a:prstGeom>
        </p:spPr>
      </p:pic>
      <p:pic>
        <p:nvPicPr>
          <p:cNvPr id="17" name="Picture 17"/>
          <p:cNvPicPr>
            <a:picLocks noChangeAspect="1"/>
          </p:cNvPicPr>
          <p:nvPr/>
        </p:nvPicPr>
        <p:blipFill>
          <a:blip r:embed="rId20">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a:off x="-558852" y="556227"/>
            <a:ext cx="1587552" cy="1535595"/>
          </a:xfrm>
          <a:prstGeom prst="rect">
            <a:avLst/>
          </a:prstGeom>
        </p:spPr>
      </p:pic>
      <p:grpSp>
        <p:nvGrpSpPr>
          <p:cNvPr id="20" name="Group 19"/>
          <p:cNvGrpSpPr/>
          <p:nvPr/>
        </p:nvGrpSpPr>
        <p:grpSpPr>
          <a:xfrm>
            <a:off x="6903630" y="780468"/>
            <a:ext cx="4316512" cy="2210153"/>
            <a:chOff x="6828498" y="490159"/>
            <a:chExt cx="4316512" cy="2210153"/>
          </a:xfrm>
        </p:grpSpPr>
        <p:pic>
          <p:nvPicPr>
            <p:cNvPr id="18" name="Picture 17"/>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6828498" y="490159"/>
              <a:ext cx="4316512" cy="2210153"/>
            </a:xfrm>
            <a:prstGeom prst="rect">
              <a:avLst/>
            </a:prstGeom>
          </p:spPr>
        </p:pic>
        <p:sp>
          <p:nvSpPr>
            <p:cNvPr id="19" name="TextBox 18"/>
            <p:cNvSpPr txBox="1"/>
            <p:nvPr/>
          </p:nvSpPr>
          <p:spPr>
            <a:xfrm>
              <a:off x="7537886" y="1073722"/>
              <a:ext cx="3048000" cy="769441"/>
            </a:xfrm>
            <a:prstGeom prst="rect">
              <a:avLst/>
            </a:prstGeom>
            <a:noFill/>
          </p:spPr>
          <p:txBody>
            <a:bodyPr wrap="square" rtlCol="0">
              <a:spAutoFit/>
            </a:bodyPr>
            <a:lstStyle/>
            <a:p>
              <a:pPr algn="ctr"/>
              <a:r>
                <a:rPr lang="en-US" sz="4400" b="1" dirty="0" smtClean="0">
                  <a:latin typeface="Arial" panose="020B0604020202020204" pitchFamily="34" charset="0"/>
                  <a:cs typeface="Arial" panose="020B0604020202020204" pitchFamily="34" charset="0"/>
                </a:rPr>
                <a:t>KẾT LUẬN</a:t>
              </a:r>
              <a:endParaRPr lang="en-US" sz="4400" b="1" dirty="0">
                <a:latin typeface="Arial" panose="020B060402020202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21" name="Rectangle 20"/>
              <p:cNvSpPr/>
              <p:nvPr/>
            </p:nvSpPr>
            <p:spPr>
              <a:xfrm>
                <a:off x="3471777" y="3170039"/>
                <a:ext cx="11180218" cy="5170967"/>
              </a:xfrm>
              <a:prstGeom prst="rect">
                <a:avLst/>
              </a:prstGeom>
            </p:spPr>
            <p:txBody>
              <a:bodyPr wrap="square">
                <a:spAutoFit/>
              </a:bodyPr>
              <a:lstStyle/>
              <a:p>
                <a:pPr algn="just">
                  <a:lnSpc>
                    <a:spcPct val="170000"/>
                  </a:lnSpc>
                  <a:spcAft>
                    <a:spcPts val="800"/>
                  </a:spcAft>
                </a:pPr>
                <a:r>
                  <a:rPr lang="nl-NL" sz="4400" dirty="0">
                    <a:latin typeface="Arial" panose="020B0604020202020204" pitchFamily="34" charset="0"/>
                    <a:ea typeface="Calibri" panose="020F0502020204030204" pitchFamily="34" charset="0"/>
                    <a:cs typeface="Arial" panose="020B0604020202020204" pitchFamily="34" charset="0"/>
                  </a:rPr>
                  <a:t>Trong một trò chơi hay thí nghiệm, nếu có k biến cố </a:t>
                </a:r>
                <a:r>
                  <a:rPr lang="nl-NL" sz="4400" b="1" dirty="0">
                    <a:solidFill>
                      <a:srgbClr val="C00000"/>
                    </a:solidFill>
                    <a:effectLst/>
                    <a:latin typeface="Arial" panose="020B0604020202020204" pitchFamily="34" charset="0"/>
                    <a:ea typeface="Calibri" panose="020F0502020204030204" pitchFamily="34" charset="0"/>
                    <a:cs typeface="Arial" panose="020B0604020202020204" pitchFamily="34" charset="0"/>
                  </a:rPr>
                  <a:t>đồng khả năng</a:t>
                </a:r>
                <a:r>
                  <a:rPr lang="nl-NL" sz="4400" dirty="0">
                    <a:solidFill>
                      <a:srgbClr val="C00000"/>
                    </a:solidFill>
                    <a:effectLst/>
                    <a:latin typeface="Arial" panose="020B0604020202020204" pitchFamily="34" charset="0"/>
                    <a:ea typeface="Calibri" panose="020F0502020204030204" pitchFamily="34" charset="0"/>
                    <a:cs typeface="Arial" panose="020B0604020202020204" pitchFamily="34" charset="0"/>
                  </a:rPr>
                  <a:t> </a:t>
                </a:r>
                <a:r>
                  <a:rPr lang="nl-NL" sz="4400" dirty="0">
                    <a:effectLst/>
                    <a:latin typeface="Arial" panose="020B0604020202020204" pitchFamily="34" charset="0"/>
                    <a:ea typeface="Calibri" panose="020F0502020204030204" pitchFamily="34" charset="0"/>
                    <a:cs typeface="Arial" panose="020B0604020202020204" pitchFamily="34" charset="0"/>
                  </a:rPr>
                  <a:t>và luôn xảy ra duy nhất một biến cố trong k biến cố này thì xác suất của mỗi biến cố đó đều bằng </a:t>
                </a:r>
                <a14:m>
                  <m:oMath xmlns:m="http://schemas.openxmlformats.org/officeDocument/2006/math">
                    <m:f>
                      <m:fPr>
                        <m:ctrlPr>
                          <a:rPr lang="en-US" sz="4400" i="1">
                            <a:effectLst/>
                            <a:latin typeface="Cambria Math" panose="02040503050406030204" pitchFamily="18" charset="0"/>
                            <a:ea typeface="Calibri" panose="020F0502020204030204" pitchFamily="34" charset="0"/>
                            <a:cs typeface="Arial" panose="020B0604020202020204" pitchFamily="34" charset="0"/>
                          </a:rPr>
                        </m:ctrlPr>
                      </m:fPr>
                      <m:num>
                        <m:r>
                          <a:rPr lang="nl-NL" sz="4400" i="0">
                            <a:effectLst/>
                            <a:latin typeface="Cambria Math" panose="02040503050406030204" pitchFamily="18" charset="0"/>
                            <a:ea typeface="Calibri" panose="020F0502020204030204" pitchFamily="34" charset="0"/>
                            <a:cs typeface="Arial" panose="020B0604020202020204" pitchFamily="34" charset="0"/>
                          </a:rPr>
                          <m:t>1</m:t>
                        </m:r>
                      </m:num>
                      <m:den>
                        <m:r>
                          <m:rPr>
                            <m:sty m:val="p"/>
                          </m:rPr>
                          <a:rPr lang="nl-NL" sz="4400" i="0">
                            <a:effectLst/>
                            <a:latin typeface="Cambria Math" panose="02040503050406030204" pitchFamily="18" charset="0"/>
                            <a:ea typeface="Calibri" panose="020F0502020204030204" pitchFamily="34" charset="0"/>
                            <a:cs typeface="Arial" panose="020B0604020202020204" pitchFamily="34" charset="0"/>
                          </a:rPr>
                          <m:t>k</m:t>
                        </m:r>
                      </m:den>
                    </m:f>
                  </m:oMath>
                </a14:m>
                <a:r>
                  <a:rPr lang="nl-NL" sz="4400" dirty="0">
                    <a:effectLst/>
                    <a:latin typeface="Arial" panose="020B0604020202020204" pitchFamily="34" charset="0"/>
                    <a:ea typeface="Calibri" panose="020F0502020204030204" pitchFamily="34" charset="0"/>
                    <a:cs typeface="Arial" panose="020B0604020202020204" pitchFamily="34" charset="0"/>
                  </a:rPr>
                  <a:t>.</a:t>
                </a:r>
                <a:endParaRPr lang="en-US" sz="44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3471777" y="3170039"/>
                <a:ext cx="11180218" cy="5170967"/>
              </a:xfrm>
              <a:prstGeom prst="rect">
                <a:avLst/>
              </a:prstGeom>
              <a:blipFill rotWithShape="0">
                <a:blip r:embed="rId23"/>
                <a:stretch>
                  <a:fillRect l="-2236" r="-2181"/>
                </a:stretch>
              </a:blipFill>
            </p:spPr>
            <p:txBody>
              <a:bodyPr/>
              <a:lstStyle/>
              <a:p>
                <a:r>
                  <a:rPr lang="en-US">
                    <a:noFill/>
                  </a:rPr>
                  <a:t> </a:t>
                </a:r>
              </a:p>
            </p:txBody>
          </p:sp>
        </mc:Fallback>
      </mc:AlternateContent>
    </p:spTree>
  </p:cSld>
  <p:clrMapOvr>
    <a:masterClrMapping/>
  </p:clrMapOvr>
  <mc:AlternateContent xmlns:mc="http://schemas.openxmlformats.org/markup-compatibility/2006">
    <mc:Choice xmlns:p14="http://schemas.microsoft.com/office/powerpoint/2010/main" Requires="p14">
      <p:transition spd="slow" p14:dur="800">
        <p:diamond/>
      </p:transition>
    </mc:Choice>
    <mc:Fallback>
      <p:transition spd="slow">
        <p:diamon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strVal val="#ppt_w+.3"/>
                                          </p:val>
                                        </p:tav>
                                        <p:tav tm="100000">
                                          <p:val>
                                            <p:strVal val="#ppt_w"/>
                                          </p:val>
                                        </p:tav>
                                      </p:tavLst>
                                    </p:anim>
                                    <p:anim calcmode="lin" valueType="num">
                                      <p:cBhvr>
                                        <p:cTn id="8" dur="500" fill="hold"/>
                                        <p:tgtEl>
                                          <p:spTgt spid="21"/>
                                        </p:tgtEl>
                                        <p:attrNameLst>
                                          <p:attrName>ppt_h</p:attrName>
                                        </p:attrNameLst>
                                      </p:cBhvr>
                                      <p:tavLst>
                                        <p:tav tm="0">
                                          <p:val>
                                            <p:strVal val="#ppt_h"/>
                                          </p:val>
                                        </p:tav>
                                        <p:tav tm="100000">
                                          <p:val>
                                            <p:strVal val="#ppt_h"/>
                                          </p:val>
                                        </p:tav>
                                      </p:tavLst>
                                    </p:anim>
                                    <p:animEffect transition="in" filter="fade">
                                      <p:cBhvr>
                                        <p:cTn id="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9DA6A"/>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400000">
            <a:off x="3289317" y="-1158957"/>
            <a:ext cx="12102111" cy="17461546"/>
          </a:xfrm>
          <a:prstGeom prst="rect">
            <a:avLst/>
          </a:prstGeom>
        </p:spPr>
      </p:pic>
      <p:grpSp>
        <p:nvGrpSpPr>
          <p:cNvPr id="8" name="Group 8"/>
          <p:cNvGrpSpPr/>
          <p:nvPr/>
        </p:nvGrpSpPr>
        <p:grpSpPr>
          <a:xfrm rot="89776">
            <a:off x="-354851" y="767274"/>
            <a:ext cx="5916049" cy="1130186"/>
            <a:chOff x="0" y="-21484"/>
            <a:chExt cx="11528589" cy="1506914"/>
          </a:xfrm>
        </p:grpSpPr>
        <p:sp>
          <p:nvSpPr>
            <p:cNvPr id="9" name="AutoShape 9"/>
            <p:cNvSpPr/>
            <p:nvPr/>
          </p:nvSpPr>
          <p:spPr>
            <a:xfrm>
              <a:off x="0" y="0"/>
              <a:ext cx="11528589" cy="1485430"/>
            </a:xfrm>
            <a:prstGeom prst="rect">
              <a:avLst/>
            </a:prstGeom>
            <a:solidFill>
              <a:srgbClr val="97A571"/>
            </a:solidFill>
          </p:spPr>
        </p:sp>
        <p:sp>
          <p:nvSpPr>
            <p:cNvPr id="10" name="TextBox 10"/>
            <p:cNvSpPr txBox="1"/>
            <p:nvPr/>
          </p:nvSpPr>
          <p:spPr>
            <a:xfrm>
              <a:off x="822477" y="-21484"/>
              <a:ext cx="9945857" cy="1171517"/>
            </a:xfrm>
            <a:prstGeom prst="rect">
              <a:avLst/>
            </a:prstGeom>
          </p:spPr>
          <p:txBody>
            <a:bodyPr lIns="0" tIns="0" rIns="0" bIns="0" rtlCol="0" anchor="t">
              <a:spAutoFit/>
            </a:bodyPr>
            <a:lstStyle/>
            <a:p>
              <a:pPr marL="0" lvl="0" indent="0" algn="ctr">
                <a:lnSpc>
                  <a:spcPts val="7800"/>
                </a:lnSpc>
                <a:spcBef>
                  <a:spcPct val="0"/>
                </a:spcBef>
              </a:pPr>
              <a:r>
                <a:rPr lang="en-US" sz="4400" b="1" u="none" dirty="0" err="1" smtClean="0">
                  <a:solidFill>
                    <a:srgbClr val="FDFCF5"/>
                  </a:solidFill>
                  <a:latin typeface="Arial" panose="020B0604020202020204" pitchFamily="34" charset="0"/>
                  <a:cs typeface="Arial" panose="020B0604020202020204" pitchFamily="34" charset="0"/>
                </a:rPr>
                <a:t>Luyện</a:t>
              </a:r>
              <a:r>
                <a:rPr lang="en-US" sz="4400" b="1" u="none" dirty="0" smtClean="0">
                  <a:solidFill>
                    <a:srgbClr val="FDFCF5"/>
                  </a:solidFill>
                  <a:latin typeface="Arial" panose="020B0604020202020204" pitchFamily="34" charset="0"/>
                  <a:cs typeface="Arial" panose="020B0604020202020204" pitchFamily="34" charset="0"/>
                </a:rPr>
                <a:t> </a:t>
              </a:r>
              <a:r>
                <a:rPr lang="en-US" sz="4400" b="1" u="none" dirty="0" err="1" smtClean="0">
                  <a:solidFill>
                    <a:srgbClr val="FDFCF5"/>
                  </a:solidFill>
                  <a:latin typeface="Arial" panose="020B0604020202020204" pitchFamily="34" charset="0"/>
                  <a:cs typeface="Arial" panose="020B0604020202020204" pitchFamily="34" charset="0"/>
                </a:rPr>
                <a:t>tập</a:t>
              </a:r>
              <a:r>
                <a:rPr lang="en-US" sz="4400" b="1" u="none" dirty="0" smtClean="0">
                  <a:solidFill>
                    <a:srgbClr val="FDFCF5"/>
                  </a:solidFill>
                  <a:latin typeface="Arial" panose="020B0604020202020204" pitchFamily="34" charset="0"/>
                  <a:cs typeface="Arial" panose="020B0604020202020204" pitchFamily="34" charset="0"/>
                </a:rPr>
                <a:t> 3</a:t>
              </a:r>
              <a:endParaRPr lang="en-US" sz="4400" b="1" u="none" dirty="0">
                <a:solidFill>
                  <a:srgbClr val="FDFCF5"/>
                </a:solidFill>
                <a:latin typeface="Arial" panose="020B0604020202020204" pitchFamily="34" charset="0"/>
                <a:cs typeface="Arial" panose="020B0604020202020204" pitchFamily="34" charset="0"/>
              </a:endParaRPr>
            </a:p>
          </p:txBody>
        </p:sp>
      </p:grpSp>
      <p:pic>
        <p:nvPicPr>
          <p:cNvPr id="12" name="Picture 12"/>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8624413">
            <a:off x="16042565" y="93665"/>
            <a:ext cx="1949024" cy="907182"/>
          </a:xfrm>
          <a:prstGeom prst="rect">
            <a:avLst/>
          </a:prstGeom>
        </p:spPr>
      </p:pic>
      <p:grpSp>
        <p:nvGrpSpPr>
          <p:cNvPr id="21" name="Group 21"/>
          <p:cNvGrpSpPr>
            <a:grpSpLocks noChangeAspect="1"/>
          </p:cNvGrpSpPr>
          <p:nvPr/>
        </p:nvGrpSpPr>
        <p:grpSpPr>
          <a:xfrm rot="1798248">
            <a:off x="383852" y="9169663"/>
            <a:ext cx="831735" cy="720282"/>
            <a:chOff x="0" y="0"/>
            <a:chExt cx="6350000" cy="5499100"/>
          </a:xfrm>
        </p:grpSpPr>
        <p:sp>
          <p:nvSpPr>
            <p:cNvPr id="22" name="Freeform 22"/>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F25C37"/>
            </a:solidFill>
          </p:spPr>
        </p:sp>
      </p:grpSp>
      <p:sp>
        <p:nvSpPr>
          <p:cNvPr id="26" name="Rectangle 25"/>
          <p:cNvSpPr/>
          <p:nvPr/>
        </p:nvSpPr>
        <p:spPr>
          <a:xfrm>
            <a:off x="1143000" y="2496356"/>
            <a:ext cx="9727728" cy="4939814"/>
          </a:xfrm>
          <a:prstGeom prst="rect">
            <a:avLst/>
          </a:prstGeom>
        </p:spPr>
        <p:txBody>
          <a:bodyPr wrap="square">
            <a:spAutoFit/>
          </a:bodyPr>
          <a:lstStyle/>
          <a:p>
            <a:pPr algn="just">
              <a:lnSpc>
                <a:spcPct val="150000"/>
              </a:lnSpc>
            </a:pPr>
            <a:r>
              <a:rPr lang="vi-VN" sz="4200" dirty="0">
                <a:latin typeface="Arial" panose="020B0604020202020204" pitchFamily="34" charset="0"/>
                <a:cs typeface="Arial" panose="020B0604020202020204" pitchFamily="34" charset="0"/>
              </a:rPr>
              <a:t>Trong trò chơi Ô cửa bí mật, có ba ô cửa 1, 2, 3 và người ta đặt phần thưởng sau một ô cửa. Người chơi sẽ chọn ngẫu nhiên một ô cửa trong ba ô cửa và nhận phần thưởng sau ô cửa đó. </a:t>
            </a:r>
            <a:endParaRPr lang="en-US" sz="4200" dirty="0">
              <a:latin typeface="Arial" panose="020B0604020202020204" pitchFamily="34" charset="0"/>
              <a:cs typeface="Arial" panose="020B0604020202020204" pitchFamily="34" charset="0"/>
            </a:endParaRPr>
          </a:p>
        </p:txBody>
      </p:sp>
      <p:pic>
        <p:nvPicPr>
          <p:cNvPr id="27" name="Picture 26"/>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527447" y="2460752"/>
            <a:ext cx="6896500" cy="5161323"/>
          </a:xfrm>
          <a:prstGeom prst="rect">
            <a:avLst/>
          </a:prstGeom>
        </p:spPr>
      </p:pic>
      <p:sp>
        <p:nvSpPr>
          <p:cNvPr id="28" name="Rectangle 27"/>
          <p:cNvSpPr/>
          <p:nvPr/>
        </p:nvSpPr>
        <p:spPr>
          <a:xfrm>
            <a:off x="3918297" y="7498479"/>
            <a:ext cx="12125135" cy="2031325"/>
          </a:xfrm>
          <a:prstGeom prst="rect">
            <a:avLst/>
          </a:prstGeom>
        </p:spPr>
        <p:txBody>
          <a:bodyPr wrap="square">
            <a:spAutoFit/>
          </a:bodyPr>
          <a:lstStyle/>
          <a:p>
            <a:pPr lvl="0" algn="just">
              <a:lnSpc>
                <a:spcPct val="150000"/>
              </a:lnSpc>
            </a:pPr>
            <a:r>
              <a:rPr lang="vi-VN" sz="4200" dirty="0">
                <a:solidFill>
                  <a:prstClr val="black"/>
                </a:solidFill>
                <a:cs typeface="Arial" panose="020B0604020202020204" pitchFamily="34" charset="0"/>
              </a:rPr>
              <a:t>Tìm xác suất để người chơi chọn được ô cửa có phần thưởng.</a:t>
            </a:r>
            <a:endParaRPr lang="en-US" sz="4200" dirty="0">
              <a:solidFill>
                <a:prstClr val="black"/>
              </a:solidFill>
              <a:latin typeface="Arial" panose="020B0604020202020204" pitchFamily="34" charset="0"/>
              <a:cs typeface="Arial" panose="020B0604020202020204" pitchFamily="34" charset="0"/>
            </a:endParaRPr>
          </a:p>
        </p:txBody>
      </p:sp>
      <p:pic>
        <p:nvPicPr>
          <p:cNvPr id="29" name="Picture 28"/>
          <p:cNvPicPr>
            <a:picLocks noChangeAspect="1"/>
          </p:cNvPicPr>
          <p:nvPr/>
        </p:nvPicPr>
        <p:blipFill>
          <a:blip r:embed="rId13"/>
          <a:stretch>
            <a:fillRect/>
          </a:stretch>
        </p:blipFill>
        <p:spPr>
          <a:xfrm>
            <a:off x="1576869" y="7668906"/>
            <a:ext cx="2052611" cy="1642088"/>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500"/>
                                        <p:tgtEl>
                                          <p:spTgt spid="26"/>
                                        </p:tgtEl>
                                      </p:cBhvr>
                                    </p:animEffect>
                                  </p:childTnLst>
                                </p:cTn>
                              </p:par>
                              <p:par>
                                <p:cTn id="15" presetID="10"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anim calcmode="lin" valueType="num">
                                      <p:cBhvr>
                                        <p:cTn id="23" dur="500" fill="hold"/>
                                        <p:tgtEl>
                                          <p:spTgt spid="29"/>
                                        </p:tgtEl>
                                        <p:attrNameLst>
                                          <p:attrName>ppt_x</p:attrName>
                                        </p:attrNameLst>
                                      </p:cBhvr>
                                      <p:tavLst>
                                        <p:tav tm="0">
                                          <p:val>
                                            <p:strVal val="#ppt_x"/>
                                          </p:val>
                                        </p:tav>
                                        <p:tav tm="100000">
                                          <p:val>
                                            <p:strVal val="#ppt_x"/>
                                          </p:val>
                                        </p:tav>
                                      </p:tavLst>
                                    </p:anim>
                                    <p:anim calcmode="lin" valueType="num">
                                      <p:cBhvr>
                                        <p:cTn id="24" dur="500" fill="hold"/>
                                        <p:tgtEl>
                                          <p:spTgt spid="29"/>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anim calcmode="lin" valueType="num">
                                      <p:cBhvr>
                                        <p:cTn id="28" dur="500" fill="hold"/>
                                        <p:tgtEl>
                                          <p:spTgt spid="28"/>
                                        </p:tgtEl>
                                        <p:attrNameLst>
                                          <p:attrName>ppt_x</p:attrName>
                                        </p:attrNameLst>
                                      </p:cBhvr>
                                      <p:tavLst>
                                        <p:tav tm="0">
                                          <p:val>
                                            <p:strVal val="#ppt_x"/>
                                          </p:val>
                                        </p:tav>
                                        <p:tav tm="100000">
                                          <p:val>
                                            <p:strVal val="#ppt_x"/>
                                          </p:val>
                                        </p:tav>
                                      </p:tavLst>
                                    </p:anim>
                                    <p:anim calcmode="lin" valueType="num">
                                      <p:cBhvr>
                                        <p:cTn id="29"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pic>
        <p:nvPicPr>
          <p:cNvPr id="24"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400000">
            <a:off x="3289317" y="-2336818"/>
            <a:ext cx="12102111" cy="17461546"/>
          </a:xfrm>
          <a:prstGeom prst="rect">
            <a:avLst/>
          </a:prstGeom>
        </p:spPr>
      </p:pic>
      <p:sp>
        <p:nvSpPr>
          <p:cNvPr id="25" name="Oval Callout 24"/>
          <p:cNvSpPr/>
          <p:nvPr/>
        </p:nvSpPr>
        <p:spPr>
          <a:xfrm>
            <a:off x="8216637" y="544286"/>
            <a:ext cx="1746728" cy="1299306"/>
          </a:xfrm>
          <a:prstGeom prst="wedgeEllipseCallout">
            <a:avLst>
              <a:gd name="adj1" fmla="val -27690"/>
              <a:gd name="adj2" fmla="val 60103"/>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grpSp>
        <p:nvGrpSpPr>
          <p:cNvPr id="29" name="Group 28"/>
          <p:cNvGrpSpPr/>
          <p:nvPr/>
        </p:nvGrpSpPr>
        <p:grpSpPr>
          <a:xfrm>
            <a:off x="1203301" y="1807974"/>
            <a:ext cx="15773400" cy="6966010"/>
            <a:chOff x="1143000" y="1870806"/>
            <a:chExt cx="15773400" cy="6966010"/>
          </a:xfrm>
        </p:grpSpPr>
        <p:sp>
          <p:nvSpPr>
            <p:cNvPr id="26" name="Rectangle 25"/>
            <p:cNvSpPr/>
            <p:nvPr/>
          </p:nvSpPr>
          <p:spPr>
            <a:xfrm>
              <a:off x="1143000" y="1870806"/>
              <a:ext cx="15773400" cy="6966010"/>
            </a:xfrm>
            <a:prstGeom prst="rect">
              <a:avLst/>
            </a:prstGeom>
          </p:spPr>
          <p:txBody>
            <a:bodyPr wrap="square">
              <a:spAutoFit/>
            </a:bodyPr>
            <a:lstStyle/>
            <a:p>
              <a:pPr algn="just">
                <a:lnSpc>
                  <a:spcPct val="150000"/>
                </a:lnSpc>
                <a:spcAft>
                  <a:spcPts val="800"/>
                </a:spcAft>
              </a:pPr>
              <a:r>
                <a:rPr lang="nl-NL" sz="40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Xét các biến cố sau:</a:t>
              </a:r>
              <a:endParaRPr lang="en-US" sz="40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nl-NL" sz="40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O</a:t>
              </a:r>
              <a:r>
                <a:rPr lang="nl-NL" sz="4000" baseline="-250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nl-NL" sz="40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“Vào ô cửa 1”</a:t>
              </a:r>
              <a:endParaRPr lang="en-US" sz="40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Aft>
                  <a:spcPts val="800"/>
                </a:spcAft>
              </a:pPr>
              <a:r>
                <a:rPr lang="nl-NL" sz="40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O</a:t>
              </a:r>
              <a:r>
                <a:rPr lang="nl-NL" sz="4000" baseline="-250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nl-NL" sz="40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nl-NL"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“Vào ô cửa 2”</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Aft>
                  <a:spcPts val="800"/>
                </a:spcAft>
              </a:pPr>
              <a:r>
                <a:rPr lang="nl-NL" sz="40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O</a:t>
              </a:r>
              <a:r>
                <a:rPr lang="nl-NL" sz="4000" baseline="-250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3</a:t>
              </a:r>
              <a:r>
                <a:rPr lang="nl-NL"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“Vào ô cửa 3”</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nl-NL"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Vì người chơi chọn ngẫu nhiên nên khả năng xảy ra của một trong trong ba biến cố là như nhau. Trong mỗi lần người chơi chỉ được chọn 1 ô cửa duy nhất và chỉ một trong 3 ô cửa có phần thưởng</a:t>
              </a:r>
              <a:r>
                <a:rPr lang="nl-NL"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27" name="Picture 26"/>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038600" y="2976186"/>
              <a:ext cx="4043610" cy="3026228"/>
            </a:xfrm>
            <a:prstGeom prst="rect">
              <a:avLst/>
            </a:prstGeom>
          </p:spPr>
        </p:pic>
      </p:grpSp>
      <mc:AlternateContent xmlns:mc="http://schemas.openxmlformats.org/markup-compatibility/2006" xmlns:a14="http://schemas.microsoft.com/office/drawing/2010/main">
        <mc:Choice Requires="a14">
          <p:sp>
            <p:nvSpPr>
              <p:cNvPr id="28" name="Rectangle 27"/>
              <p:cNvSpPr/>
              <p:nvPr/>
            </p:nvSpPr>
            <p:spPr>
              <a:xfrm>
                <a:off x="1203301" y="8691863"/>
                <a:ext cx="15773400" cy="1139094"/>
              </a:xfrm>
              <a:prstGeom prst="rect">
                <a:avLst/>
              </a:prstGeom>
            </p:spPr>
            <p:txBody>
              <a:bodyPr wrap="square">
                <a:spAutoFit/>
              </a:bodyPr>
              <a:lstStyle/>
              <a:p>
                <a14:m>
                  <m:oMath xmlns:m="http://schemas.openxmlformats.org/officeDocument/2006/math">
                    <m:r>
                      <a:rPr lang="nl-NL" sz="4000" i="1">
                        <a:solidFill>
                          <a:prstClr val="black"/>
                        </a:solidFill>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Xác xuất người chơi chọn được ô cửa có phần thưởng là </a:t>
                </a:r>
                <a14:m>
                  <m:oMath xmlns:m="http://schemas.openxmlformats.org/officeDocument/2006/math">
                    <m:f>
                      <m:fPr>
                        <m:ctrlPr>
                          <a:rPr lang="en-US" sz="48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nl-NL" sz="48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nl-NL" sz="4800" i="1">
                            <a:solidFill>
                              <a:prstClr val="black"/>
                            </a:solidFill>
                            <a:latin typeface="Cambria Math" panose="02040503050406030204" pitchFamily="18" charset="0"/>
                            <a:ea typeface="Calibri" panose="020F0502020204030204" pitchFamily="34" charset="0"/>
                            <a:cs typeface="Arial" panose="020B0604020202020204" pitchFamily="34" charset="0"/>
                          </a:rPr>
                          <m:t>3</m:t>
                        </m:r>
                      </m:den>
                    </m:f>
                  </m:oMath>
                </a14:m>
                <a:endParaRPr lang="en-US" sz="2400" dirty="0"/>
              </a:p>
            </p:txBody>
          </p:sp>
        </mc:Choice>
        <mc:Fallback xmlns="">
          <p:sp>
            <p:nvSpPr>
              <p:cNvPr id="28" name="Rectangle 27"/>
              <p:cNvSpPr>
                <a:spLocks noRot="1" noChangeAspect="1" noMove="1" noResize="1" noEditPoints="1" noAdjustHandles="1" noChangeArrowheads="1" noChangeShapeType="1" noTextEdit="1"/>
              </p:cNvSpPr>
              <p:nvPr/>
            </p:nvSpPr>
            <p:spPr>
              <a:xfrm>
                <a:off x="1203301" y="8691863"/>
                <a:ext cx="15773400" cy="1139094"/>
              </a:xfrm>
              <a:prstGeom prst="rect">
                <a:avLst/>
              </a:prstGeom>
              <a:blipFill rotWithShape="0">
                <a:blip r:embed="rId7"/>
                <a:stretch>
                  <a:fillRect b="-4813"/>
                </a:stretch>
              </a:blipFill>
            </p:spPr>
            <p:txBody>
              <a:bodyPr/>
              <a:lstStyle/>
              <a:p>
                <a:r>
                  <a:rPr lang="en-US">
                    <a:noFill/>
                  </a:rPr>
                  <a:t> </a:t>
                </a:r>
              </a:p>
            </p:txBody>
          </p:sp>
        </mc:Fallback>
      </mc:AlternateContent>
    </p:spTree>
    <p:extLst>
      <p:ext uri="{BB962C8B-B14F-4D97-AF65-F5344CB8AC3E}">
        <p14:creationId xmlns:p14="http://schemas.microsoft.com/office/powerpoint/2010/main" val="2028081452"/>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down)">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ppt_x"/>
                                          </p:val>
                                        </p:tav>
                                        <p:tav tm="100000">
                                          <p:val>
                                            <p:strVal val="#ppt_x"/>
                                          </p:val>
                                        </p:tav>
                                      </p:tavLst>
                                    </p:anim>
                                    <p:anim calcmode="lin" valueType="num">
                                      <p:cBhvr additive="base">
                                        <p:cTn id="1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8"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BE5F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491932">
            <a:off x="-433867" y="-238405"/>
            <a:ext cx="4137391" cy="3591486"/>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955290">
            <a:off x="14592942" y="-238405"/>
            <a:ext cx="4137391" cy="359148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331177" y="5382467"/>
            <a:ext cx="4137391" cy="3591486"/>
          </a:xfrm>
          <a:prstGeom prst="rect">
            <a:avLst/>
          </a:prstGeom>
        </p:spPr>
      </p:pic>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4234206" y="7988263"/>
            <a:ext cx="4137391" cy="3591486"/>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093203">
            <a:off x="16004768" y="5807234"/>
            <a:ext cx="4137391" cy="3591486"/>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3528209">
            <a:off x="11976873" y="7843203"/>
            <a:ext cx="4137391" cy="3591486"/>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155734">
            <a:off x="5006609" y="-2562786"/>
            <a:ext cx="4137391" cy="3591486"/>
          </a:xfrm>
          <a:prstGeom prst="rect">
            <a:avLst/>
          </a:prstGeom>
        </p:spPr>
      </p:pic>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263600" flipV="1">
            <a:off x="9810323" y="-2924553"/>
            <a:ext cx="4137391" cy="3591486"/>
          </a:xfrm>
          <a:prstGeom prst="rect">
            <a:avLst/>
          </a:prstGeom>
        </p:spPr>
      </p:pic>
      <p:grpSp>
        <p:nvGrpSpPr>
          <p:cNvPr id="39" name="Group 12"/>
          <p:cNvGrpSpPr/>
          <p:nvPr/>
        </p:nvGrpSpPr>
        <p:grpSpPr>
          <a:xfrm>
            <a:off x="609600" y="800100"/>
            <a:ext cx="17373600" cy="9220200"/>
            <a:chOff x="0" y="0"/>
            <a:chExt cx="1771677" cy="911608"/>
          </a:xfrm>
        </p:grpSpPr>
        <p:sp>
          <p:nvSpPr>
            <p:cNvPr id="46" name="Freeform 13"/>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47" name="Freeform 14"/>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34" name="Group 9"/>
          <p:cNvGrpSpPr/>
          <p:nvPr/>
        </p:nvGrpSpPr>
        <p:grpSpPr>
          <a:xfrm>
            <a:off x="6690324" y="414126"/>
            <a:ext cx="4907351" cy="1121539"/>
            <a:chOff x="0" y="-9955"/>
            <a:chExt cx="10444671" cy="1495385"/>
          </a:xfrm>
        </p:grpSpPr>
        <p:sp>
          <p:nvSpPr>
            <p:cNvPr id="35" name="AutoShape 10"/>
            <p:cNvSpPr/>
            <p:nvPr/>
          </p:nvSpPr>
          <p:spPr>
            <a:xfrm>
              <a:off x="0" y="0"/>
              <a:ext cx="10444671" cy="1485430"/>
            </a:xfrm>
            <a:prstGeom prst="rect">
              <a:avLst/>
            </a:prstGeom>
            <a:solidFill>
              <a:srgbClr val="F25C37"/>
            </a:solidFill>
          </p:spPr>
        </p:sp>
        <p:sp>
          <p:nvSpPr>
            <p:cNvPr id="36" name="TextBox 11"/>
            <p:cNvSpPr txBox="1"/>
            <p:nvPr/>
          </p:nvSpPr>
          <p:spPr>
            <a:xfrm>
              <a:off x="729721" y="-9955"/>
              <a:ext cx="9010746" cy="1163737"/>
            </a:xfrm>
            <a:prstGeom prst="rect">
              <a:avLst/>
            </a:prstGeom>
          </p:spPr>
          <p:txBody>
            <a:bodyPr lIns="0" tIns="0" rIns="0" bIns="0" rtlCol="0" anchor="t">
              <a:spAutoFit/>
            </a:bodyPr>
            <a:lstStyle/>
            <a:p>
              <a:pPr marL="0" lvl="0" indent="0" algn="ctr">
                <a:lnSpc>
                  <a:spcPts val="7800"/>
                </a:lnSpc>
                <a:spcBef>
                  <a:spcPct val="0"/>
                </a:spcBef>
              </a:pPr>
              <a:r>
                <a:rPr lang="en-US" sz="4200" b="1" u="none" dirty="0" err="1" smtClean="0">
                  <a:solidFill>
                    <a:srgbClr val="FDFCF5"/>
                  </a:solidFill>
                  <a:latin typeface="Arial" panose="020B0604020202020204" pitchFamily="34" charset="0"/>
                  <a:cs typeface="Arial" panose="020B0604020202020204" pitchFamily="34" charset="0"/>
                </a:rPr>
                <a:t>Luyện</a:t>
              </a:r>
              <a:r>
                <a:rPr lang="en-US" sz="4200" b="1" u="none" dirty="0" smtClean="0">
                  <a:solidFill>
                    <a:srgbClr val="FDFCF5"/>
                  </a:solidFill>
                  <a:latin typeface="Arial" panose="020B0604020202020204" pitchFamily="34" charset="0"/>
                  <a:cs typeface="Arial" panose="020B0604020202020204" pitchFamily="34" charset="0"/>
                </a:rPr>
                <a:t> </a:t>
              </a:r>
              <a:r>
                <a:rPr lang="en-US" sz="4200" b="1" u="none" dirty="0" err="1" smtClean="0">
                  <a:solidFill>
                    <a:srgbClr val="FDFCF5"/>
                  </a:solidFill>
                  <a:latin typeface="Arial" panose="020B0604020202020204" pitchFamily="34" charset="0"/>
                  <a:cs typeface="Arial" panose="020B0604020202020204" pitchFamily="34" charset="0"/>
                </a:rPr>
                <a:t>tập</a:t>
              </a:r>
              <a:r>
                <a:rPr lang="en-US" sz="4200" b="1" u="none" dirty="0" smtClean="0">
                  <a:solidFill>
                    <a:srgbClr val="FDFCF5"/>
                  </a:solidFill>
                  <a:latin typeface="Arial" panose="020B0604020202020204" pitchFamily="34" charset="0"/>
                  <a:cs typeface="Arial" panose="020B0604020202020204" pitchFamily="34" charset="0"/>
                </a:rPr>
                <a:t> 4</a:t>
              </a:r>
              <a:endParaRPr lang="en-US" sz="4200" b="1" u="none" dirty="0">
                <a:solidFill>
                  <a:srgbClr val="FDFCF5"/>
                </a:solidFill>
                <a:latin typeface="Arial" panose="020B0604020202020204" pitchFamily="34" charset="0"/>
                <a:cs typeface="Arial" panose="020B0604020202020204" pitchFamily="34" charset="0"/>
              </a:endParaRPr>
            </a:p>
          </p:txBody>
        </p:sp>
      </p:grpSp>
      <p:sp>
        <p:nvSpPr>
          <p:cNvPr id="4" name="Rectangle 3"/>
          <p:cNvSpPr/>
          <p:nvPr/>
        </p:nvSpPr>
        <p:spPr>
          <a:xfrm>
            <a:off x="1484616" y="1630059"/>
            <a:ext cx="13354751" cy="1609480"/>
          </a:xfrm>
          <a:prstGeom prst="rect">
            <a:avLst/>
          </a:prstGeom>
        </p:spPr>
        <p:txBody>
          <a:bodyPr wrap="square">
            <a:spAutoFit/>
          </a:bodyPr>
          <a:lstStyle/>
          <a:p>
            <a:pPr algn="just">
              <a:lnSpc>
                <a:spcPct val="130000"/>
              </a:lnSpc>
            </a:pPr>
            <a:r>
              <a:rPr lang="vi-VN" sz="4000" dirty="0">
                <a:solidFill>
                  <a:srgbClr val="002060"/>
                </a:solidFill>
                <a:latin typeface="Arial" panose="020B0604020202020204" pitchFamily="34" charset="0"/>
                <a:cs typeface="Arial" panose="020B0604020202020204" pitchFamily="34" charset="0"/>
              </a:rPr>
              <a:t>Gieo một con xúc xắc được chế tạo cân đối. Tìm xác suất để số chấm xuất hiện trên con xúc xắc là 2.</a:t>
            </a:r>
            <a:endParaRPr lang="en-US" sz="4000" dirty="0">
              <a:solidFill>
                <a:srgbClr val="002060"/>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rotWithShape="1">
          <a:blip r:embed="rId8">
            <a:extLst>
              <a:ext uri="{28A0092B-C50C-407E-A947-70E740481C1C}">
                <a14:useLocalDpi xmlns:a14="http://schemas.microsoft.com/office/drawing/2010/main" val="0"/>
              </a:ext>
            </a:extLst>
          </a:blip>
          <a:srcRect l="10590" r="21337"/>
          <a:stretch/>
        </p:blipFill>
        <p:spPr>
          <a:xfrm>
            <a:off x="14804321" y="1121851"/>
            <a:ext cx="2687783" cy="2391774"/>
          </a:xfrm>
          <a:prstGeom prst="rect">
            <a:avLst/>
          </a:prstGeom>
        </p:spPr>
      </p:pic>
      <p:sp>
        <p:nvSpPr>
          <p:cNvPr id="48" name="Oval Callout 47"/>
          <p:cNvSpPr/>
          <p:nvPr/>
        </p:nvSpPr>
        <p:spPr>
          <a:xfrm>
            <a:off x="975854" y="3495537"/>
            <a:ext cx="1830360" cy="1235865"/>
          </a:xfrm>
          <a:prstGeom prst="wedgeEllipseCallout">
            <a:avLst>
              <a:gd name="adj1" fmla="val 35877"/>
              <a:gd name="adj2" fmla="val 50049"/>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000" b="1" dirty="0" err="1" smtClean="0">
                <a:solidFill>
                  <a:srgbClr val="C00000"/>
                </a:solidFill>
                <a:latin typeface="Arial" panose="020B0604020202020204" pitchFamily="34" charset="0"/>
                <a:cs typeface="Arial" panose="020B0604020202020204" pitchFamily="34" charset="0"/>
              </a:rPr>
              <a:t>Giải</a:t>
            </a:r>
            <a:endParaRPr lang="en-US" sz="4000" b="1" dirty="0">
              <a:solidFill>
                <a:srgbClr val="C00000"/>
              </a:solidFill>
              <a:latin typeface="Arial" panose="020B0604020202020204" pitchFamily="34" charset="0"/>
              <a:cs typeface="Arial" panose="020B0604020202020204" pitchFamily="34" charset="0"/>
            </a:endParaRPr>
          </a:p>
        </p:txBody>
      </p:sp>
      <p:grpSp>
        <p:nvGrpSpPr>
          <p:cNvPr id="13" name="Group 12"/>
          <p:cNvGrpSpPr/>
          <p:nvPr/>
        </p:nvGrpSpPr>
        <p:grpSpPr>
          <a:xfrm>
            <a:off x="3051065" y="3372923"/>
            <a:ext cx="14441039" cy="3578447"/>
            <a:chOff x="3051065" y="3372923"/>
            <a:chExt cx="14441039" cy="3578447"/>
          </a:xfrm>
        </p:grpSpPr>
        <p:sp>
          <p:nvSpPr>
            <p:cNvPr id="10" name="Rectangle 9"/>
            <p:cNvSpPr/>
            <p:nvPr/>
          </p:nvSpPr>
          <p:spPr>
            <a:xfrm>
              <a:off x="3051065" y="3372923"/>
              <a:ext cx="14441039" cy="3517694"/>
            </a:xfrm>
            <a:prstGeom prst="rect">
              <a:avLst/>
            </a:prstGeom>
          </p:spPr>
          <p:txBody>
            <a:bodyPr wrap="square">
              <a:spAutoFit/>
            </a:bodyPr>
            <a:lstStyle/>
            <a:p>
              <a:pPr algn="just">
                <a:lnSpc>
                  <a:spcPct val="130000"/>
                </a:lnSpc>
                <a:spcAft>
                  <a:spcPts val="800"/>
                </a:spcAft>
              </a:pPr>
              <a:r>
                <a:rPr lang="nl-NL" sz="40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Xét các biến cố sau:</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30000"/>
                </a:lnSpc>
                <a:spcAft>
                  <a:spcPts val="800"/>
                </a:spcAft>
              </a:pP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S</a:t>
              </a:r>
              <a:r>
                <a:rPr lang="en-US" sz="40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Gieo</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được</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mặt</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1 </a:t>
              </a:r>
              <a:r>
                <a:rPr lang="en-US" sz="40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chấm</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p>
            <a:p>
              <a:pPr algn="just">
                <a:lnSpc>
                  <a:spcPct val="130000"/>
                </a:lnSpc>
                <a:spcAft>
                  <a:spcPts val="800"/>
                </a:spcAft>
              </a:pP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S</a:t>
              </a:r>
              <a:r>
                <a:rPr lang="en-US" sz="40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Gieo</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được</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mặt</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2 </a:t>
              </a:r>
              <a:r>
                <a:rPr lang="en-US" sz="40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chấm</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p>
            <a:p>
              <a:pPr algn="just">
                <a:lnSpc>
                  <a:spcPct val="130000"/>
                </a:lnSpc>
                <a:spcAft>
                  <a:spcPts val="800"/>
                </a:spcAft>
              </a:pP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S</a:t>
              </a:r>
              <a:r>
                <a:rPr lang="en-US" sz="4000" baseline="-25000" dirty="0">
                  <a:solidFill>
                    <a:schemeClr val="tx1"/>
                  </a:solidFill>
                  <a:effectLst/>
                  <a:latin typeface="Arial" panose="020B0604020202020204" pitchFamily="34" charset="0"/>
                  <a:ea typeface="Calibri" panose="020F0502020204030204" pitchFamily="34" charset="0"/>
                  <a:cs typeface="Arial" panose="020B0604020202020204" pitchFamily="34" charset="0"/>
                </a:rPr>
                <a:t>3</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Gieo</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được</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mặt</a:t>
              </a:r>
              <a:r>
                <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rPr>
                <a:t> 3 </a:t>
              </a:r>
              <a:r>
                <a:rPr lang="en-US" sz="4000" dirty="0" err="1">
                  <a:solidFill>
                    <a:schemeClr val="tx1"/>
                  </a:solidFill>
                  <a:effectLst/>
                  <a:latin typeface="Arial" panose="020B0604020202020204" pitchFamily="34" charset="0"/>
                  <a:ea typeface="Calibri" panose="020F0502020204030204" pitchFamily="34" charset="0"/>
                  <a:cs typeface="Arial" panose="020B0604020202020204" pitchFamily="34" charset="0"/>
                </a:rPr>
                <a:t>chấm</a:t>
              </a:r>
              <a:r>
                <a:rPr lang="en-US" sz="40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4" name="Rectangle 13"/>
            <p:cNvSpPr/>
            <p:nvPr/>
          </p:nvSpPr>
          <p:spPr>
            <a:xfrm>
              <a:off x="9886417" y="4253195"/>
              <a:ext cx="7605687" cy="2698175"/>
            </a:xfrm>
            <a:prstGeom prst="rect">
              <a:avLst/>
            </a:prstGeom>
          </p:spPr>
          <p:txBody>
            <a:bodyPr wrap="square">
              <a:spAutoFit/>
            </a:bodyPr>
            <a:lstStyle/>
            <a:p>
              <a:pPr lvl="0" algn="ctr">
                <a:lnSpc>
                  <a:spcPct val="130000"/>
                </a:lnSpc>
                <a:spcAft>
                  <a:spcPts val="8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S</a:t>
              </a:r>
              <a:r>
                <a:rPr lang="en-US" sz="4000" baseline="-25000" dirty="0">
                  <a:solidFill>
                    <a:prstClr val="black"/>
                  </a:solidFill>
                  <a:latin typeface="Arial" panose="020B0604020202020204" pitchFamily="34" charset="0"/>
                  <a:ea typeface="Calibri" panose="020F0502020204030204" pitchFamily="34" charset="0"/>
                  <a:cs typeface="Arial" panose="020B0604020202020204" pitchFamily="34" charset="0"/>
                </a:rPr>
                <a:t>4</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Gieo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được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mặt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4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chấm</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p>
            <a:p>
              <a:pPr lvl="0" algn="ctr">
                <a:lnSpc>
                  <a:spcPct val="130000"/>
                </a:lnSpc>
                <a:spcAft>
                  <a:spcPts val="8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S</a:t>
              </a:r>
              <a:r>
                <a:rPr lang="en-US" sz="4000" baseline="-25000" dirty="0">
                  <a:solidFill>
                    <a:prstClr val="black"/>
                  </a:solidFill>
                  <a:latin typeface="Arial" panose="020B0604020202020204" pitchFamily="34" charset="0"/>
                  <a:ea typeface="Calibri" panose="020F0502020204030204" pitchFamily="34" charset="0"/>
                  <a:cs typeface="Arial" panose="020B0604020202020204" pitchFamily="34" charset="0"/>
                </a:rPr>
                <a:t>5</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Gieo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được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mặt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5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chấm</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p>
            <a:p>
              <a:pPr lvl="0" algn="ctr">
                <a:lnSpc>
                  <a:spcPct val="130000"/>
                </a:lnSpc>
                <a:spcAft>
                  <a:spcPts val="8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S</a:t>
              </a:r>
              <a:r>
                <a:rPr lang="en-US" sz="4000" baseline="-25000" dirty="0">
                  <a:solidFill>
                    <a:prstClr val="black"/>
                  </a:solidFill>
                  <a:latin typeface="Arial" panose="020B0604020202020204" pitchFamily="34" charset="0"/>
                  <a:ea typeface="Calibri" panose="020F0502020204030204" pitchFamily="34" charset="0"/>
                  <a:cs typeface="Arial" panose="020B0604020202020204" pitchFamily="34" charset="0"/>
                </a:rPr>
                <a:t>6</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Gieo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được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mặt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6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chấm</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p>
          </p:txBody>
        </p:sp>
      </p:grpSp>
      <mc:AlternateContent xmlns:mc="http://schemas.openxmlformats.org/markup-compatibility/2006" xmlns:a14="http://schemas.microsoft.com/office/drawing/2010/main">
        <mc:Choice Requires="a14">
          <p:sp>
            <p:nvSpPr>
              <p:cNvPr id="16" name="Rectangle 15"/>
              <p:cNvSpPr/>
              <p:nvPr/>
            </p:nvSpPr>
            <p:spPr>
              <a:xfrm>
                <a:off x="1712861" y="6939581"/>
                <a:ext cx="15142170" cy="3003194"/>
              </a:xfrm>
              <a:prstGeom prst="rect">
                <a:avLst/>
              </a:prstGeom>
            </p:spPr>
            <p:txBody>
              <a:bodyPr wrap="square">
                <a:spAutoFit/>
              </a:bodyPr>
              <a:lstStyle/>
              <a:p>
                <a:pPr lvl="0" algn="just">
                  <a:lnSpc>
                    <a:spcPct val="130000"/>
                  </a:lnSpc>
                  <a:spcAft>
                    <a:spcPts val="800"/>
                  </a:spcAft>
                </a:pP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Vì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mỗi</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lần</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gieo</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sẽ</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chỉ</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ra</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được</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một</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mặt</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duy</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nhất</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nên</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xác</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suất</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các</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biến</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cố</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bằng</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nhau</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bằng</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6</m:t>
                        </m:r>
                      </m:den>
                    </m:f>
                  </m:oMath>
                </a14:m>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spcAft>
                    <a:spcPts val="800"/>
                  </a:spcAft>
                </a:pPr>
                <a:r>
                  <a:rPr lang="en-US" sz="4000" dirty="0" err="1" smtClean="0">
                    <a:solidFill>
                      <a:prstClr val="black"/>
                    </a:solidFill>
                    <a:latin typeface="Arial" panose="020B0604020202020204" pitchFamily="34" charset="0"/>
                    <a:ea typeface="Times New Roman" panose="02020603050405020304" pitchFamily="18" charset="0"/>
                    <a:cs typeface="Arial" panose="020B0604020202020204" pitchFamily="34" charset="0"/>
                  </a:rPr>
                  <a:t>Vậy</a:t>
                </a:r>
                <a:r>
                  <a:rPr lang="en-US"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prstClr val="black"/>
                    </a:solidFill>
                    <a:latin typeface="Arial" panose="020B0604020202020204" pitchFamily="34" charset="0"/>
                    <a:ea typeface="Times New Roman" panose="02020603050405020304" pitchFamily="18" charset="0"/>
                    <a:cs typeface="Arial" panose="020B0604020202020204" pitchFamily="34" charset="0"/>
                  </a:rPr>
                  <a:t>xác</a:t>
                </a:r>
                <a:r>
                  <a:rPr lang="en-US"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suất</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để</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chấm</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xuất</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hiện</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trên</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con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xúc</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xắc</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2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6</m:t>
                        </m:r>
                      </m:den>
                    </m:f>
                  </m:oMath>
                </a14:m>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6" name="Rectangle 15"/>
              <p:cNvSpPr>
                <a:spLocks noRot="1" noChangeAspect="1" noMove="1" noResize="1" noEditPoints="1" noAdjustHandles="1" noChangeArrowheads="1" noChangeShapeType="1" noTextEdit="1"/>
              </p:cNvSpPr>
              <p:nvPr/>
            </p:nvSpPr>
            <p:spPr>
              <a:xfrm>
                <a:off x="1712861" y="6939581"/>
                <a:ext cx="15142170" cy="3003194"/>
              </a:xfrm>
              <a:prstGeom prst="rect">
                <a:avLst/>
              </a:prstGeom>
              <a:blipFill rotWithShape="0">
                <a:blip r:embed="rId9"/>
                <a:stretch>
                  <a:fillRect l="-1449" t="-203" r="-1409" b="-2840"/>
                </a:stretch>
              </a:blipFill>
            </p:spPr>
            <p:txBody>
              <a:bodyPr/>
              <a:lstStyle/>
              <a:p>
                <a:r>
                  <a:rPr lang="en-US">
                    <a:noFill/>
                  </a:rPr>
                  <a:t> </a:t>
                </a:r>
              </a:p>
            </p:txBody>
          </p:sp>
        </mc:Fallback>
      </mc:AlternateContent>
    </p:spTree>
    <p:extLst>
      <p:ext uri="{BB962C8B-B14F-4D97-AF65-F5344CB8AC3E}">
        <p14:creationId xmlns:p14="http://schemas.microsoft.com/office/powerpoint/2010/main" val="2774153825"/>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48"/>
                                        </p:tgtEl>
                                        <p:attrNameLst>
                                          <p:attrName>style.visibility</p:attrName>
                                        </p:attrNameLst>
                                      </p:cBhvr>
                                      <p:to>
                                        <p:strVal val="visible"/>
                                      </p:to>
                                    </p:set>
                                    <p:animEffect transition="in" filter="wipe(down)">
                                      <p:cBhvr>
                                        <p:cTn id="21" dur="500"/>
                                        <p:tgtEl>
                                          <p:spTgt spid="4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arn(inVertical)">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8" grpId="0" animBg="1"/>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grpSp>
        <p:nvGrpSpPr>
          <p:cNvPr id="2" name="Group 2"/>
          <p:cNvGrpSpPr/>
          <p:nvPr/>
        </p:nvGrpSpPr>
        <p:grpSpPr>
          <a:xfrm>
            <a:off x="1002434" y="1983270"/>
            <a:ext cx="16447365" cy="7656029"/>
            <a:chOff x="0" y="0"/>
            <a:chExt cx="4655413" cy="1786262"/>
          </a:xfrm>
        </p:grpSpPr>
        <p:sp>
          <p:nvSpPr>
            <p:cNvPr id="3" name="Freeform 3"/>
            <p:cNvSpPr/>
            <p:nvPr/>
          </p:nvSpPr>
          <p:spPr>
            <a:xfrm>
              <a:off x="10160" y="16510"/>
              <a:ext cx="4632553" cy="1758322"/>
            </a:xfrm>
            <a:custGeom>
              <a:avLst/>
              <a:gdLst/>
              <a:ahLst/>
              <a:cxnLst/>
              <a:rect l="l" t="t" r="r" b="b"/>
              <a:pathLst>
                <a:path w="4632553" h="1758322">
                  <a:moveTo>
                    <a:pt x="4632553" y="1758322"/>
                  </a:moveTo>
                  <a:lnTo>
                    <a:pt x="0" y="1750702"/>
                  </a:lnTo>
                  <a:lnTo>
                    <a:pt x="0" y="623059"/>
                  </a:lnTo>
                  <a:lnTo>
                    <a:pt x="17780" y="19050"/>
                  </a:lnTo>
                  <a:lnTo>
                    <a:pt x="2308042" y="0"/>
                  </a:lnTo>
                  <a:lnTo>
                    <a:pt x="4613503" y="5080"/>
                  </a:lnTo>
                  <a:close/>
                </a:path>
              </a:pathLst>
            </a:custGeom>
            <a:solidFill>
              <a:srgbClr val="FFFFFF"/>
            </a:solidFill>
          </p:spPr>
        </p:sp>
        <p:sp>
          <p:nvSpPr>
            <p:cNvPr id="4" name="Freeform 4"/>
            <p:cNvSpPr/>
            <p:nvPr/>
          </p:nvSpPr>
          <p:spPr>
            <a:xfrm>
              <a:off x="-3810" y="0"/>
              <a:ext cx="4661763" cy="1784991"/>
            </a:xfrm>
            <a:custGeom>
              <a:avLst/>
              <a:gdLst/>
              <a:ahLst/>
              <a:cxnLst/>
              <a:rect l="l" t="t" r="r" b="b"/>
              <a:pathLst>
                <a:path w="4661763" h="1784991">
                  <a:moveTo>
                    <a:pt x="4627473" y="21590"/>
                  </a:moveTo>
                  <a:cubicBezTo>
                    <a:pt x="4628743" y="34290"/>
                    <a:pt x="4628743" y="44450"/>
                    <a:pt x="4630013" y="54610"/>
                  </a:cubicBezTo>
                  <a:cubicBezTo>
                    <a:pt x="4632553" y="90010"/>
                    <a:pt x="4633823" y="127179"/>
                    <a:pt x="4636363" y="163019"/>
                  </a:cubicBezTo>
                  <a:cubicBezTo>
                    <a:pt x="4636363" y="214789"/>
                    <a:pt x="4649063" y="1235587"/>
                    <a:pt x="4655413" y="1287357"/>
                  </a:cubicBezTo>
                  <a:cubicBezTo>
                    <a:pt x="4661763" y="1365676"/>
                    <a:pt x="4657953" y="1445322"/>
                    <a:pt x="4657953" y="1523641"/>
                  </a:cubicBezTo>
                  <a:cubicBezTo>
                    <a:pt x="4657953" y="1592668"/>
                    <a:pt x="4659223" y="1656385"/>
                    <a:pt x="4660493" y="1724032"/>
                  </a:cubicBezTo>
                  <a:cubicBezTo>
                    <a:pt x="4660493" y="1745622"/>
                    <a:pt x="4660493" y="1759591"/>
                    <a:pt x="4660493" y="1783722"/>
                  </a:cubicBezTo>
                  <a:cubicBezTo>
                    <a:pt x="4637633" y="1783722"/>
                    <a:pt x="4617313" y="1784991"/>
                    <a:pt x="4587433" y="1783722"/>
                  </a:cubicBezTo>
                  <a:cubicBezTo>
                    <a:pt x="4352955" y="1778641"/>
                    <a:pt x="4114870" y="1784991"/>
                    <a:pt x="3880391" y="1779912"/>
                  </a:cubicBezTo>
                  <a:cubicBezTo>
                    <a:pt x="3739704" y="1776101"/>
                    <a:pt x="3602624" y="1778641"/>
                    <a:pt x="3461938" y="1776101"/>
                  </a:cubicBezTo>
                  <a:cubicBezTo>
                    <a:pt x="3397005" y="1774832"/>
                    <a:pt x="3332073" y="1773562"/>
                    <a:pt x="3267140" y="1772291"/>
                  </a:cubicBezTo>
                  <a:cubicBezTo>
                    <a:pt x="3227459" y="1772291"/>
                    <a:pt x="3191386" y="1773562"/>
                    <a:pt x="3151705" y="1773562"/>
                  </a:cubicBezTo>
                  <a:cubicBezTo>
                    <a:pt x="3050699" y="1772291"/>
                    <a:pt x="2772932" y="1773562"/>
                    <a:pt x="2671926" y="1772291"/>
                  </a:cubicBezTo>
                  <a:cubicBezTo>
                    <a:pt x="2599779" y="1771022"/>
                    <a:pt x="1156835" y="1779912"/>
                    <a:pt x="1084688" y="1778641"/>
                  </a:cubicBezTo>
                  <a:cubicBezTo>
                    <a:pt x="1066652" y="1778641"/>
                    <a:pt x="1045007" y="1779912"/>
                    <a:pt x="1026971" y="1779912"/>
                  </a:cubicBezTo>
                  <a:cubicBezTo>
                    <a:pt x="983682" y="1779912"/>
                    <a:pt x="944001" y="1781182"/>
                    <a:pt x="900713" y="1781182"/>
                  </a:cubicBezTo>
                  <a:cubicBezTo>
                    <a:pt x="792492" y="1781182"/>
                    <a:pt x="687879" y="1779912"/>
                    <a:pt x="579658" y="1778641"/>
                  </a:cubicBezTo>
                  <a:cubicBezTo>
                    <a:pt x="514726" y="1777372"/>
                    <a:pt x="449793" y="1776101"/>
                    <a:pt x="388468" y="1774832"/>
                  </a:cubicBezTo>
                  <a:cubicBezTo>
                    <a:pt x="273033" y="1773562"/>
                    <a:pt x="157597" y="1772291"/>
                    <a:pt x="48260" y="1772291"/>
                  </a:cubicBezTo>
                  <a:cubicBezTo>
                    <a:pt x="38100" y="1772291"/>
                    <a:pt x="29210" y="1772291"/>
                    <a:pt x="19050" y="1771022"/>
                  </a:cubicBezTo>
                  <a:cubicBezTo>
                    <a:pt x="10160" y="1769751"/>
                    <a:pt x="5080" y="1763401"/>
                    <a:pt x="7620" y="1754512"/>
                  </a:cubicBezTo>
                  <a:cubicBezTo>
                    <a:pt x="16510" y="1722756"/>
                    <a:pt x="12700" y="1689571"/>
                    <a:pt x="11430" y="1655057"/>
                  </a:cubicBezTo>
                  <a:cubicBezTo>
                    <a:pt x="10160" y="1584703"/>
                    <a:pt x="6350" y="1515676"/>
                    <a:pt x="7620" y="1445322"/>
                  </a:cubicBezTo>
                  <a:cubicBezTo>
                    <a:pt x="5080" y="1357712"/>
                    <a:pt x="0" y="273196"/>
                    <a:pt x="7620" y="184258"/>
                  </a:cubicBezTo>
                  <a:cubicBezTo>
                    <a:pt x="8890" y="167002"/>
                    <a:pt x="7620" y="148417"/>
                    <a:pt x="8890" y="131161"/>
                  </a:cubicBezTo>
                  <a:cubicBezTo>
                    <a:pt x="10160" y="103285"/>
                    <a:pt x="12700" y="72754"/>
                    <a:pt x="13970" y="44450"/>
                  </a:cubicBezTo>
                  <a:cubicBezTo>
                    <a:pt x="13970" y="41910"/>
                    <a:pt x="15240" y="39370"/>
                    <a:pt x="16510" y="38100"/>
                  </a:cubicBezTo>
                  <a:cubicBezTo>
                    <a:pt x="38100" y="35560"/>
                    <a:pt x="67413" y="30480"/>
                    <a:pt x="125131" y="29210"/>
                  </a:cubicBezTo>
                  <a:cubicBezTo>
                    <a:pt x="222530" y="25400"/>
                    <a:pt x="319928" y="22860"/>
                    <a:pt x="420934" y="20320"/>
                  </a:cubicBezTo>
                  <a:cubicBezTo>
                    <a:pt x="489474" y="17780"/>
                    <a:pt x="558014" y="16510"/>
                    <a:pt x="622946" y="13970"/>
                  </a:cubicBezTo>
                  <a:cubicBezTo>
                    <a:pt x="687879" y="11430"/>
                    <a:pt x="756419" y="8890"/>
                    <a:pt x="821351" y="8890"/>
                  </a:cubicBezTo>
                  <a:cubicBezTo>
                    <a:pt x="893498" y="7620"/>
                    <a:pt x="965645" y="10160"/>
                    <a:pt x="1037793" y="8890"/>
                  </a:cubicBezTo>
                  <a:cubicBezTo>
                    <a:pt x="1127977" y="8890"/>
                    <a:pt x="2762110" y="6350"/>
                    <a:pt x="2852294" y="5080"/>
                  </a:cubicBezTo>
                  <a:cubicBezTo>
                    <a:pt x="2938871" y="3810"/>
                    <a:pt x="3025447" y="2540"/>
                    <a:pt x="3115631" y="2540"/>
                  </a:cubicBezTo>
                  <a:cubicBezTo>
                    <a:pt x="3263533" y="1270"/>
                    <a:pt x="3407827" y="0"/>
                    <a:pt x="3555729" y="0"/>
                  </a:cubicBezTo>
                  <a:cubicBezTo>
                    <a:pt x="3617054" y="0"/>
                    <a:pt x="3681987" y="2540"/>
                    <a:pt x="3743312" y="2540"/>
                  </a:cubicBezTo>
                  <a:cubicBezTo>
                    <a:pt x="3912857" y="3810"/>
                    <a:pt x="4086011" y="5080"/>
                    <a:pt x="4255557" y="7620"/>
                  </a:cubicBezTo>
                  <a:cubicBezTo>
                    <a:pt x="4345740" y="8890"/>
                    <a:pt x="4435924" y="12700"/>
                    <a:pt x="4526108" y="16510"/>
                  </a:cubicBezTo>
                  <a:cubicBezTo>
                    <a:pt x="4547752" y="16510"/>
                    <a:pt x="4569397" y="16510"/>
                    <a:pt x="4587433" y="16510"/>
                  </a:cubicBezTo>
                  <a:cubicBezTo>
                    <a:pt x="4608423" y="17780"/>
                    <a:pt x="4617313" y="20320"/>
                    <a:pt x="4627473" y="21590"/>
                  </a:cubicBezTo>
                  <a:close/>
                  <a:moveTo>
                    <a:pt x="4637633" y="1767212"/>
                  </a:moveTo>
                  <a:cubicBezTo>
                    <a:pt x="4638903" y="1750701"/>
                    <a:pt x="4640173" y="1738001"/>
                    <a:pt x="4640173" y="1725301"/>
                  </a:cubicBezTo>
                  <a:cubicBezTo>
                    <a:pt x="4638903" y="1649747"/>
                    <a:pt x="4637633" y="1579393"/>
                    <a:pt x="4637633" y="1503730"/>
                  </a:cubicBezTo>
                  <a:cubicBezTo>
                    <a:pt x="4637633" y="1469216"/>
                    <a:pt x="4640173" y="1434703"/>
                    <a:pt x="4638903" y="1400190"/>
                  </a:cubicBezTo>
                  <a:cubicBezTo>
                    <a:pt x="4638903" y="1368331"/>
                    <a:pt x="4637633" y="1335145"/>
                    <a:pt x="4636363" y="1303287"/>
                  </a:cubicBezTo>
                  <a:cubicBezTo>
                    <a:pt x="4631283" y="1254172"/>
                    <a:pt x="4619853" y="237356"/>
                    <a:pt x="4619853" y="188241"/>
                  </a:cubicBezTo>
                  <a:cubicBezTo>
                    <a:pt x="4617313" y="147090"/>
                    <a:pt x="4614773" y="104612"/>
                    <a:pt x="4612233" y="63500"/>
                  </a:cubicBezTo>
                  <a:cubicBezTo>
                    <a:pt x="4610963" y="44450"/>
                    <a:pt x="4609693" y="43180"/>
                    <a:pt x="4576612" y="41910"/>
                  </a:cubicBezTo>
                  <a:cubicBezTo>
                    <a:pt x="4565789" y="41910"/>
                    <a:pt x="4558575" y="41910"/>
                    <a:pt x="4547753" y="40640"/>
                  </a:cubicBezTo>
                  <a:cubicBezTo>
                    <a:pt x="4457569" y="36830"/>
                    <a:pt x="4363777" y="31750"/>
                    <a:pt x="4273594" y="30480"/>
                  </a:cubicBezTo>
                  <a:cubicBezTo>
                    <a:pt x="4053545" y="26670"/>
                    <a:pt x="3829888" y="25400"/>
                    <a:pt x="3609840" y="22860"/>
                  </a:cubicBezTo>
                  <a:cubicBezTo>
                    <a:pt x="3577373" y="22860"/>
                    <a:pt x="3541300" y="22860"/>
                    <a:pt x="3508833" y="22860"/>
                  </a:cubicBezTo>
                  <a:cubicBezTo>
                    <a:pt x="3454723" y="22860"/>
                    <a:pt x="3400613" y="22860"/>
                    <a:pt x="3350110" y="22860"/>
                  </a:cubicBezTo>
                  <a:cubicBezTo>
                    <a:pt x="3234674" y="22860"/>
                    <a:pt x="3119239" y="22860"/>
                    <a:pt x="3007411" y="24130"/>
                  </a:cubicBezTo>
                  <a:cubicBezTo>
                    <a:pt x="2910012" y="25400"/>
                    <a:pt x="1268664" y="29210"/>
                    <a:pt x="1171265" y="29210"/>
                  </a:cubicBezTo>
                  <a:cubicBezTo>
                    <a:pt x="1012541" y="29210"/>
                    <a:pt x="853817" y="26670"/>
                    <a:pt x="695094" y="33020"/>
                  </a:cubicBezTo>
                  <a:cubicBezTo>
                    <a:pt x="612124" y="36830"/>
                    <a:pt x="532763" y="36830"/>
                    <a:pt x="453401" y="38100"/>
                  </a:cubicBezTo>
                  <a:cubicBezTo>
                    <a:pt x="316321" y="41910"/>
                    <a:pt x="179241" y="45720"/>
                    <a:pt x="49530" y="50800"/>
                  </a:cubicBezTo>
                  <a:cubicBezTo>
                    <a:pt x="36830" y="50800"/>
                    <a:pt x="34290" y="53340"/>
                    <a:pt x="33020" y="68771"/>
                  </a:cubicBezTo>
                  <a:cubicBezTo>
                    <a:pt x="31750" y="92665"/>
                    <a:pt x="31750" y="116559"/>
                    <a:pt x="30480" y="140453"/>
                  </a:cubicBezTo>
                  <a:cubicBezTo>
                    <a:pt x="29210" y="180276"/>
                    <a:pt x="26670" y="218772"/>
                    <a:pt x="25400" y="258595"/>
                  </a:cubicBezTo>
                  <a:cubicBezTo>
                    <a:pt x="20320" y="301073"/>
                    <a:pt x="26670" y="1339127"/>
                    <a:pt x="29210" y="1381605"/>
                  </a:cubicBezTo>
                  <a:cubicBezTo>
                    <a:pt x="29210" y="1426738"/>
                    <a:pt x="29210" y="1473198"/>
                    <a:pt x="30480" y="1518331"/>
                  </a:cubicBezTo>
                  <a:cubicBezTo>
                    <a:pt x="30480" y="1551517"/>
                    <a:pt x="33020" y="1584703"/>
                    <a:pt x="33020" y="1617889"/>
                  </a:cubicBezTo>
                  <a:cubicBezTo>
                    <a:pt x="33020" y="1653730"/>
                    <a:pt x="33020" y="1689571"/>
                    <a:pt x="31750" y="1725301"/>
                  </a:cubicBezTo>
                  <a:cubicBezTo>
                    <a:pt x="31750" y="1729112"/>
                    <a:pt x="31750" y="1731651"/>
                    <a:pt x="31750" y="1735462"/>
                  </a:cubicBezTo>
                  <a:cubicBezTo>
                    <a:pt x="31750" y="1745622"/>
                    <a:pt x="35560" y="1749432"/>
                    <a:pt x="44450" y="1749432"/>
                  </a:cubicBezTo>
                  <a:cubicBezTo>
                    <a:pt x="74628" y="1749432"/>
                    <a:pt x="125131" y="1750701"/>
                    <a:pt x="172027" y="1750701"/>
                  </a:cubicBezTo>
                  <a:cubicBezTo>
                    <a:pt x="240566" y="1750701"/>
                    <a:pt x="312714" y="1748162"/>
                    <a:pt x="381253" y="1750701"/>
                  </a:cubicBezTo>
                  <a:cubicBezTo>
                    <a:pt x="493082" y="1754512"/>
                    <a:pt x="604910" y="1757051"/>
                    <a:pt x="716738" y="1755782"/>
                  </a:cubicBezTo>
                  <a:cubicBezTo>
                    <a:pt x="788885" y="1754512"/>
                    <a:pt x="857425" y="1757051"/>
                    <a:pt x="929572" y="1757051"/>
                  </a:cubicBezTo>
                  <a:cubicBezTo>
                    <a:pt x="1034185" y="1757051"/>
                    <a:pt x="1138799" y="1755782"/>
                    <a:pt x="1243412" y="1757051"/>
                  </a:cubicBezTo>
                  <a:cubicBezTo>
                    <a:pt x="1398529" y="1758322"/>
                    <a:pt x="3101202" y="1748162"/>
                    <a:pt x="3259926" y="1750701"/>
                  </a:cubicBezTo>
                  <a:cubicBezTo>
                    <a:pt x="3328466" y="1751972"/>
                    <a:pt x="3397005" y="1753242"/>
                    <a:pt x="3461938" y="1753242"/>
                  </a:cubicBezTo>
                  <a:cubicBezTo>
                    <a:pt x="3580980" y="1755782"/>
                    <a:pt x="3696416" y="1751972"/>
                    <a:pt x="3815459" y="1755782"/>
                  </a:cubicBezTo>
                  <a:cubicBezTo>
                    <a:pt x="3912857" y="1758322"/>
                    <a:pt x="4010256" y="1758322"/>
                    <a:pt x="4107655" y="1760862"/>
                  </a:cubicBezTo>
                  <a:cubicBezTo>
                    <a:pt x="4251949" y="1764672"/>
                    <a:pt x="4396243" y="1767212"/>
                    <a:pt x="4540538" y="1768482"/>
                  </a:cubicBezTo>
                  <a:cubicBezTo>
                    <a:pt x="4594648" y="1768482"/>
                    <a:pt x="4617313" y="1767212"/>
                    <a:pt x="4637633" y="1767212"/>
                  </a:cubicBezTo>
                  <a:close/>
                </a:path>
              </a:pathLst>
            </a:custGeom>
            <a:solidFill>
              <a:srgbClr val="FFFFFF"/>
            </a:solidFill>
          </p:spPr>
        </p:sp>
      </p:gr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7403966">
            <a:off x="902730" y="-1650498"/>
            <a:ext cx="865915" cy="5879668"/>
          </a:xfrm>
          <a:prstGeom prst="rect">
            <a:avLst/>
          </a:prstGeom>
        </p:spPr>
      </p:pic>
      <p:sp>
        <p:nvSpPr>
          <p:cNvPr id="7" name="TextBox 7"/>
          <p:cNvSpPr txBox="1"/>
          <p:nvPr/>
        </p:nvSpPr>
        <p:spPr>
          <a:xfrm>
            <a:off x="2482883" y="710934"/>
            <a:ext cx="13065240" cy="1015278"/>
          </a:xfrm>
          <a:prstGeom prst="rect">
            <a:avLst/>
          </a:prstGeom>
        </p:spPr>
        <p:txBody>
          <a:bodyPr lIns="0" tIns="0" rIns="0" bIns="0" rtlCol="0" anchor="t">
            <a:spAutoFit/>
          </a:bodyPr>
          <a:lstStyle/>
          <a:p>
            <a:pPr algn="ctr">
              <a:lnSpc>
                <a:spcPts val="8399"/>
              </a:lnSpc>
            </a:pPr>
            <a:r>
              <a:rPr lang="en-US" sz="6600" b="1" dirty="0" smtClean="0">
                <a:solidFill>
                  <a:srgbClr val="303030"/>
                </a:solidFill>
                <a:latin typeface="Arial" panose="020B0604020202020204" pitchFamily="34" charset="0"/>
                <a:cs typeface="Arial" panose="020B0604020202020204" pitchFamily="34" charset="0"/>
              </a:rPr>
              <a:t>LUYỆN TẬP</a:t>
            </a:r>
            <a:endParaRPr lang="en-US" sz="6600" b="1" dirty="0">
              <a:solidFill>
                <a:srgbClr val="303030"/>
              </a:solidFill>
              <a:latin typeface="Arial" panose="020B0604020202020204" pitchFamily="34" charset="0"/>
              <a:cs typeface="Arial" panose="020B0604020202020204" pitchFamily="34" charset="0"/>
            </a:endParaRPr>
          </a:p>
        </p:txBody>
      </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652128">
            <a:off x="15908464" y="399102"/>
            <a:ext cx="2744807" cy="2177662"/>
          </a:xfrm>
          <a:prstGeom prst="rect">
            <a:avLst/>
          </a:prstGeom>
        </p:spPr>
      </p:pic>
      <p:sp>
        <p:nvSpPr>
          <p:cNvPr id="11" name="Rectangle 10"/>
          <p:cNvSpPr/>
          <p:nvPr/>
        </p:nvSpPr>
        <p:spPr>
          <a:xfrm>
            <a:off x="1399143" y="2423224"/>
            <a:ext cx="15232719" cy="3139321"/>
          </a:xfrm>
          <a:prstGeom prst="rect">
            <a:avLst/>
          </a:prstGeom>
        </p:spPr>
        <p:txBody>
          <a:bodyPr wrap="square">
            <a:spAutoFit/>
          </a:bodyPr>
          <a:lstStyle/>
          <a:p>
            <a:pPr algn="just">
              <a:lnSpc>
                <a:spcPct val="150000"/>
              </a:lnSpc>
            </a:pPr>
            <a:r>
              <a:rPr lang="vi-VN" sz="4400" b="1" dirty="0">
                <a:solidFill>
                  <a:srgbClr val="C00000"/>
                </a:solidFill>
                <a:latin typeface="Arial" panose="020B0604020202020204" pitchFamily="34" charset="0"/>
                <a:cs typeface="Arial" panose="020B0604020202020204" pitchFamily="34" charset="0"/>
              </a:rPr>
              <a:t>Bài </a:t>
            </a:r>
            <a:r>
              <a:rPr lang="vi-VN" sz="4400" b="1" dirty="0" smtClean="0">
                <a:solidFill>
                  <a:srgbClr val="C00000"/>
                </a:solidFill>
                <a:latin typeface="Arial" panose="020B0604020202020204" pitchFamily="34" charset="0"/>
                <a:cs typeface="Arial" panose="020B0604020202020204" pitchFamily="34" charset="0"/>
              </a:rPr>
              <a:t>8.4</a:t>
            </a:r>
            <a:r>
              <a:rPr lang="en-US" sz="4400" b="1" dirty="0" smtClean="0">
                <a:solidFill>
                  <a:srgbClr val="C00000"/>
                </a:solidFill>
                <a:latin typeface="Arial" panose="020B0604020202020204" pitchFamily="34" charset="0"/>
                <a:cs typeface="Arial" panose="020B0604020202020204" pitchFamily="34" charset="0"/>
              </a:rPr>
              <a:t> (SGK - tr55)</a:t>
            </a:r>
            <a:r>
              <a:rPr lang="vi-VN" sz="4400" b="1" dirty="0" smtClean="0">
                <a:solidFill>
                  <a:srgbClr val="C00000"/>
                </a:solidFill>
                <a:latin typeface="Arial" panose="020B0604020202020204" pitchFamily="34" charset="0"/>
                <a:cs typeface="Arial" panose="020B0604020202020204" pitchFamily="34" charset="0"/>
              </a:rPr>
              <a:t>. </a:t>
            </a:r>
            <a:r>
              <a:rPr lang="vi-VN" sz="4400" dirty="0">
                <a:latin typeface="Arial" panose="020B0604020202020204" pitchFamily="34" charset="0"/>
                <a:cs typeface="Arial" panose="020B0604020202020204" pitchFamily="34" charset="0"/>
              </a:rPr>
              <a:t>Mai và Việt mỗi người gieo một con xúc xắc. Tìm xác suất của các biến cố sau:</a:t>
            </a:r>
          </a:p>
          <a:p>
            <a:pPr algn="just">
              <a:lnSpc>
                <a:spcPct val="150000"/>
              </a:lnSpc>
            </a:pPr>
            <a:r>
              <a:rPr lang="vi-VN" sz="4400" dirty="0">
                <a:latin typeface="Arial" panose="020B0604020202020204" pitchFamily="34" charset="0"/>
                <a:cs typeface="Arial" panose="020B0604020202020204" pitchFamily="34" charset="0"/>
              </a:rPr>
              <a:t>a) Tổng số chấm xuất hiện trên hai con xúc xắc lớn hơn 1</a:t>
            </a:r>
            <a:r>
              <a:rPr lang="vi-VN" sz="4400" dirty="0" smtClean="0">
                <a:latin typeface="Arial" panose="020B0604020202020204" pitchFamily="34" charset="0"/>
                <a:cs typeface="Arial" panose="020B0604020202020204" pitchFamily="34" charset="0"/>
              </a:rPr>
              <a:t>;</a:t>
            </a:r>
            <a:endParaRPr lang="vi-VN" sz="4400"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6"/>
          <a:stretch>
            <a:fillRect/>
          </a:stretch>
        </p:blipFill>
        <p:spPr>
          <a:xfrm>
            <a:off x="15768315" y="6468431"/>
            <a:ext cx="2519685" cy="3673406"/>
          </a:xfrm>
          <a:prstGeom prst="rect">
            <a:avLst/>
          </a:prstGeom>
        </p:spPr>
      </p:pic>
      <p:sp>
        <p:nvSpPr>
          <p:cNvPr id="13" name="Rectangle 12"/>
          <p:cNvSpPr/>
          <p:nvPr/>
        </p:nvSpPr>
        <p:spPr>
          <a:xfrm>
            <a:off x="1399143" y="6468431"/>
            <a:ext cx="14962086" cy="1107996"/>
          </a:xfrm>
          <a:prstGeom prst="rect">
            <a:avLst/>
          </a:prstGeom>
        </p:spPr>
        <p:txBody>
          <a:bodyPr wrap="square">
            <a:spAutoFit/>
          </a:bodyPr>
          <a:lstStyle/>
          <a:p>
            <a:pPr lvl="0" algn="just">
              <a:lnSpc>
                <a:spcPct val="150000"/>
              </a:lnSpc>
            </a:pPr>
            <a:r>
              <a:rPr lang="vi-VN" sz="4400" dirty="0">
                <a:solidFill>
                  <a:prstClr val="black"/>
                </a:solidFill>
                <a:cs typeface="Arial" panose="020B0604020202020204" pitchFamily="34" charset="0"/>
              </a:rPr>
              <a:t>b) Tích số chấm xuất hiện trên hai con xúc xắc lớn hơn 36.</a:t>
            </a:r>
          </a:p>
        </p:txBody>
      </p:sp>
      <p:sp>
        <p:nvSpPr>
          <p:cNvPr id="14" name="Rectangle 13"/>
          <p:cNvSpPr/>
          <p:nvPr/>
        </p:nvSpPr>
        <p:spPr>
          <a:xfrm>
            <a:off x="3048000" y="5679536"/>
            <a:ext cx="10363201" cy="769441"/>
          </a:xfrm>
          <a:prstGeom prst="rect">
            <a:avLst/>
          </a:prstGeom>
        </p:spPr>
        <p:txBody>
          <a:bodyPr wrap="square">
            <a:spAutoFit/>
          </a:bodyPr>
          <a:lstStyle/>
          <a:p>
            <a:r>
              <a:rPr lang="nl-NL" sz="4400" dirty="0" smtClean="0">
                <a:solidFill>
                  <a:srgbClr val="0070C0"/>
                </a:solidFill>
                <a:latin typeface="Arial" panose="020B0604020202020204" pitchFamily="34" charset="0"/>
                <a:ea typeface="Calibri" panose="020F0502020204030204" pitchFamily="34" charset="0"/>
              </a:rPr>
              <a:t>→ Xác suất bằng 1</a:t>
            </a:r>
            <a:r>
              <a:rPr lang="nl-NL" sz="4400" dirty="0">
                <a:solidFill>
                  <a:srgbClr val="0070C0"/>
                </a:solidFill>
                <a:latin typeface="Arial" panose="020B0604020202020204" pitchFamily="34" charset="0"/>
                <a:ea typeface="Calibri" panose="020F0502020204030204" pitchFamily="34" charset="0"/>
              </a:rPr>
              <a:t> (Biến cố chắc chắn)</a:t>
            </a:r>
            <a:endParaRPr lang="en-US" sz="4400" dirty="0">
              <a:solidFill>
                <a:srgbClr val="0070C0"/>
              </a:solidFill>
            </a:endParaRPr>
          </a:p>
        </p:txBody>
      </p:sp>
      <p:sp>
        <p:nvSpPr>
          <p:cNvPr id="15" name="Rectangle 14"/>
          <p:cNvSpPr/>
          <p:nvPr/>
        </p:nvSpPr>
        <p:spPr>
          <a:xfrm>
            <a:off x="3088986" y="7917608"/>
            <a:ext cx="10363201" cy="769441"/>
          </a:xfrm>
          <a:prstGeom prst="rect">
            <a:avLst/>
          </a:prstGeom>
        </p:spPr>
        <p:txBody>
          <a:bodyPr wrap="square">
            <a:spAutoFit/>
          </a:bodyPr>
          <a:lstStyle/>
          <a:p>
            <a:r>
              <a:rPr lang="nl-NL" sz="4400" dirty="0" smtClean="0">
                <a:solidFill>
                  <a:srgbClr val="0070C0"/>
                </a:solidFill>
                <a:latin typeface="Arial" panose="020B0604020202020204" pitchFamily="34" charset="0"/>
                <a:ea typeface="Calibri" panose="020F0502020204030204" pitchFamily="34" charset="0"/>
              </a:rPr>
              <a:t>→ Xác suất bằng 0</a:t>
            </a:r>
            <a:r>
              <a:rPr lang="nl-NL" sz="4400" dirty="0">
                <a:solidFill>
                  <a:srgbClr val="0070C0"/>
                </a:solidFill>
                <a:latin typeface="Arial" panose="020B0604020202020204" pitchFamily="34" charset="0"/>
                <a:ea typeface="Calibri" panose="020F0502020204030204" pitchFamily="34" charset="0"/>
              </a:rPr>
              <a:t> (Biến cố </a:t>
            </a:r>
            <a:r>
              <a:rPr lang="nl-NL" sz="4400" dirty="0" smtClean="0">
                <a:solidFill>
                  <a:srgbClr val="0070C0"/>
                </a:solidFill>
                <a:latin typeface="Arial" panose="020B0604020202020204" pitchFamily="34" charset="0"/>
                <a:ea typeface="Calibri" panose="020F0502020204030204" pitchFamily="34" charset="0"/>
              </a:rPr>
              <a:t>không thể)</a:t>
            </a:r>
            <a:endParaRPr lang="en-US" sz="4400" dirty="0">
              <a:solidFill>
                <a:srgbClr val="0070C0"/>
              </a:solidFill>
            </a:endParaRPr>
          </a:p>
        </p:txBody>
      </p:sp>
    </p:spTree>
  </p:cSld>
  <p:clrMapOvr>
    <a:masterClrMapping/>
  </p:clrMapOvr>
  <p:transition spd="med">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ssolv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8343" b="28343"/>
          <a:stretch>
            <a:fillRect/>
          </a:stretch>
        </p:blipFill>
        <p:spPr>
          <a:xfrm>
            <a:off x="0" y="0"/>
            <a:ext cx="18288000" cy="10287000"/>
          </a:xfrm>
          <a:prstGeom prst="rect">
            <a:avLst/>
          </a:prstGeom>
        </p:spPr>
      </p:pic>
      <p:sp>
        <p:nvSpPr>
          <p:cNvPr id="3" name="Rectangle 2"/>
          <p:cNvSpPr/>
          <p:nvPr/>
        </p:nvSpPr>
        <p:spPr>
          <a:xfrm>
            <a:off x="952500" y="419100"/>
            <a:ext cx="16383000" cy="5247590"/>
          </a:xfrm>
          <a:prstGeom prst="rect">
            <a:avLst/>
          </a:prstGeom>
        </p:spPr>
        <p:txBody>
          <a:bodyPr wrap="square">
            <a:spAutoFit/>
          </a:bodyPr>
          <a:lstStyle/>
          <a:p>
            <a:pPr algn="just">
              <a:lnSpc>
                <a:spcPct val="150000"/>
              </a:lnSpc>
              <a:spcAft>
                <a:spcPts val="800"/>
              </a:spcAft>
            </a:pPr>
            <a:r>
              <a:rPr lang="nl-NL" sz="4200" b="1" dirty="0">
                <a:solidFill>
                  <a:srgbClr val="002060"/>
                </a:solidFill>
                <a:latin typeface="Arial" panose="020B0604020202020204" pitchFamily="34" charset="0"/>
                <a:ea typeface="Calibri" panose="020F0502020204030204" pitchFamily="34" charset="0"/>
                <a:cs typeface="Arial" panose="020B0604020202020204" pitchFamily="34" charset="0"/>
              </a:rPr>
              <a:t>Bài </a:t>
            </a:r>
            <a:r>
              <a:rPr lang="nl-NL" sz="4200" b="1" dirty="0" smtClean="0">
                <a:solidFill>
                  <a:srgbClr val="002060"/>
                </a:solidFill>
                <a:latin typeface="Arial" panose="020B0604020202020204" pitchFamily="34" charset="0"/>
                <a:ea typeface="Calibri" panose="020F0502020204030204" pitchFamily="34" charset="0"/>
                <a:cs typeface="Arial" panose="020B0604020202020204" pitchFamily="34" charset="0"/>
              </a:rPr>
              <a:t>8.7 (SGK-tr55). </a:t>
            </a:r>
            <a:r>
              <a:rPr lang="nl-NL" sz="4200" dirty="0">
                <a:latin typeface="Arial" panose="020B0604020202020204" pitchFamily="34" charset="0"/>
                <a:ea typeface="Calibri" panose="020F0502020204030204" pitchFamily="34" charset="0"/>
                <a:cs typeface="Arial" panose="020B0604020202020204" pitchFamily="34" charset="0"/>
              </a:rPr>
              <a:t>Gieo một con xúc xắc được chế tạo cân đối. Tìm xác suất của các biến cố sau:</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nl-NL" sz="4200" dirty="0">
                <a:latin typeface="Arial" panose="020B0604020202020204" pitchFamily="34" charset="0"/>
                <a:ea typeface="Times New Roman" panose="02020603050405020304" pitchFamily="18" charset="0"/>
                <a:cs typeface="Arial" panose="020B0604020202020204" pitchFamily="34" charset="0"/>
              </a:rPr>
              <a:t>A: “Số chấm xuất hiện trên con xúc xắc nhỏ hơn 7”;</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nl-NL" sz="4200" dirty="0">
                <a:latin typeface="Arial" panose="020B0604020202020204" pitchFamily="34" charset="0"/>
                <a:ea typeface="Times New Roman" panose="02020603050405020304" pitchFamily="18" charset="0"/>
                <a:cs typeface="Arial" panose="020B0604020202020204" pitchFamily="34" charset="0"/>
              </a:rPr>
              <a:t>B: “Số chấm xuất hiện trên con xúc xắc là 0”;</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nl-NL" sz="4200" dirty="0">
                <a:latin typeface="Arial" panose="020B0604020202020204" pitchFamily="34" charset="0"/>
                <a:ea typeface="Times New Roman" panose="02020603050405020304" pitchFamily="18" charset="0"/>
                <a:cs typeface="Arial" panose="020B0604020202020204" pitchFamily="34" charset="0"/>
              </a:rPr>
              <a:t>C: </a:t>
            </a:r>
            <a:r>
              <a:rPr lang="nl-NL" sz="4200" dirty="0" smtClean="0">
                <a:latin typeface="Arial" panose="020B0604020202020204" pitchFamily="34" charset="0"/>
                <a:ea typeface="Times New Roman" panose="02020603050405020304" pitchFamily="18" charset="0"/>
                <a:cs typeface="Arial" panose="020B0604020202020204" pitchFamily="34" charset="0"/>
              </a:rPr>
              <a:t>“Số </a:t>
            </a:r>
            <a:r>
              <a:rPr lang="nl-NL" sz="4200" dirty="0">
                <a:latin typeface="Arial" panose="020B0604020202020204" pitchFamily="34" charset="0"/>
                <a:ea typeface="Times New Roman" panose="02020603050405020304" pitchFamily="18" charset="0"/>
                <a:cs typeface="Arial" panose="020B0604020202020204" pitchFamily="34" charset="0"/>
              </a:rPr>
              <a:t>chấm xuất hiện trên con xúc xắc là 6”.</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Oval Callout 3"/>
          <p:cNvSpPr/>
          <p:nvPr/>
        </p:nvSpPr>
        <p:spPr>
          <a:xfrm>
            <a:off x="963386" y="6033745"/>
            <a:ext cx="1866900" cy="1295400"/>
          </a:xfrm>
          <a:prstGeom prst="wedgeEllipseCallout">
            <a:avLst>
              <a:gd name="adj1" fmla="val 38596"/>
              <a:gd name="adj2" fmla="val 55341"/>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p:sp>
        <p:nvSpPr>
          <p:cNvPr id="5" name="Rectangle 4"/>
          <p:cNvSpPr/>
          <p:nvPr/>
        </p:nvSpPr>
        <p:spPr>
          <a:xfrm>
            <a:off x="3962400" y="5693904"/>
            <a:ext cx="12496800" cy="4072910"/>
          </a:xfrm>
          <a:prstGeom prst="rect">
            <a:avLst/>
          </a:prstGeom>
        </p:spPr>
        <p:txBody>
          <a:bodyPr wrap="square">
            <a:spAutoFit/>
          </a:bodyPr>
          <a:lstStyle/>
          <a:p>
            <a:pPr algn="just">
              <a:lnSpc>
                <a:spcPct val="150000"/>
              </a:lnSpc>
              <a:spcAft>
                <a:spcPts val="800"/>
              </a:spcAft>
            </a:pPr>
            <a:r>
              <a:rPr lang="nl-NL" sz="4200" dirty="0">
                <a:latin typeface="Arial" panose="020B0604020202020204" pitchFamily="34" charset="0"/>
                <a:ea typeface="Calibri" panose="020F0502020204030204" pitchFamily="34" charset="0"/>
                <a:cs typeface="Arial" panose="020B0604020202020204" pitchFamily="34" charset="0"/>
              </a:rPr>
              <a:t>A: Xác xuất để “Số chấm xuất hiện trên con xúc xắc nhỏ hơn 7” là </a:t>
            </a:r>
            <a:r>
              <a:rPr lang="nl-NL" sz="4200" dirty="0">
                <a:solidFill>
                  <a:srgbClr val="C00000"/>
                </a:solidFill>
                <a:latin typeface="Arial" panose="020B0604020202020204" pitchFamily="34" charset="0"/>
                <a:ea typeface="Calibri" panose="020F0502020204030204" pitchFamily="34" charset="0"/>
                <a:cs typeface="Arial" panose="020B0604020202020204" pitchFamily="34" charset="0"/>
              </a:rPr>
              <a:t>1</a:t>
            </a:r>
            <a:r>
              <a:rPr lang="nl-NL" sz="4200" dirty="0">
                <a:latin typeface="Arial" panose="020B0604020202020204" pitchFamily="34" charset="0"/>
                <a:ea typeface="Calibri" panose="020F0502020204030204" pitchFamily="34" charset="0"/>
                <a:cs typeface="Arial" panose="020B0604020202020204" pitchFamily="34" charset="0"/>
              </a:rPr>
              <a:t> (Biến cố chắc chắn).</a:t>
            </a:r>
            <a:endParaRPr lang="en-US" sz="42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nl-NL" sz="4200" dirty="0">
                <a:latin typeface="Arial" panose="020B0604020202020204" pitchFamily="34" charset="0"/>
                <a:ea typeface="Calibri" panose="020F0502020204030204" pitchFamily="34" charset="0"/>
                <a:cs typeface="Arial" panose="020B0604020202020204" pitchFamily="34" charset="0"/>
              </a:rPr>
              <a:t>B: “Số chấm xuất hiện trên con xúc xắc là 0” là</a:t>
            </a:r>
            <a:r>
              <a:rPr lang="nl-NL" sz="4200" dirty="0">
                <a:solidFill>
                  <a:srgbClr val="C00000"/>
                </a:solidFill>
                <a:latin typeface="Arial" panose="020B0604020202020204" pitchFamily="34" charset="0"/>
                <a:ea typeface="Calibri" panose="020F0502020204030204" pitchFamily="34" charset="0"/>
                <a:cs typeface="Arial" panose="020B0604020202020204" pitchFamily="34" charset="0"/>
              </a:rPr>
              <a:t> 0</a:t>
            </a:r>
            <a:r>
              <a:rPr lang="nl-NL" sz="4200" dirty="0">
                <a:latin typeface="Arial" panose="020B0604020202020204" pitchFamily="34" charset="0"/>
                <a:ea typeface="Calibri" panose="020F0502020204030204" pitchFamily="34" charset="0"/>
                <a:cs typeface="Arial" panose="020B0604020202020204" pitchFamily="34" charset="0"/>
              </a:rPr>
              <a:t> (Biến cố không thể).</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6" name="Picture 5"/>
          <p:cNvPicPr>
            <a:picLocks noChangeAspect="1"/>
          </p:cNvPicPr>
          <p:nvPr/>
        </p:nvPicPr>
        <p:blipFill>
          <a:blip r:embed="rId3"/>
          <a:stretch>
            <a:fillRect/>
          </a:stretch>
        </p:blipFill>
        <p:spPr>
          <a:xfrm>
            <a:off x="15087600" y="3042895"/>
            <a:ext cx="2063721" cy="2063721"/>
          </a:xfrm>
          <a:prstGeom prst="rect">
            <a:avLst/>
          </a:prstGeom>
        </p:spPr>
      </p:pic>
    </p:spTree>
    <p:extLst>
      <p:ext uri="{BB962C8B-B14F-4D97-AF65-F5344CB8AC3E}">
        <p14:creationId xmlns:p14="http://schemas.microsoft.com/office/powerpoint/2010/main" val="15023261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vertical)">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9"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strips(up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wipe(left)">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wipe(left)">
                                      <p:cBhvr>
                                        <p:cTn id="25"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8343" b="28343"/>
          <a:stretch>
            <a:fillRect/>
          </a:stretch>
        </p:blipFill>
        <p:spPr>
          <a:xfrm>
            <a:off x="0" y="0"/>
            <a:ext cx="18288000" cy="10287000"/>
          </a:xfrm>
          <a:prstGeom prst="rect">
            <a:avLst/>
          </a:prstGeom>
        </p:spPr>
      </p:pic>
      <mc:AlternateContent xmlns:mc="http://schemas.openxmlformats.org/markup-compatibility/2006">
        <mc:Choice xmlns:a14="http://schemas.microsoft.com/office/drawing/2010/main" Requires="a14">
          <p:sp>
            <p:nvSpPr>
              <p:cNvPr id="7" name="Rectangle 6"/>
              <p:cNvSpPr/>
              <p:nvPr/>
            </p:nvSpPr>
            <p:spPr>
              <a:xfrm>
                <a:off x="1219200" y="419100"/>
                <a:ext cx="15316200" cy="9274847"/>
              </a:xfrm>
              <a:prstGeom prst="rect">
                <a:avLst/>
              </a:prstGeom>
            </p:spPr>
            <p:txBody>
              <a:bodyPr wrap="square">
                <a:spAutoFit/>
              </a:bodyPr>
              <a:lstStyle/>
              <a:p>
                <a:pPr algn="just">
                  <a:lnSpc>
                    <a:spcPct val="150000"/>
                  </a:lnSpc>
                  <a:spcAft>
                    <a:spcPts val="800"/>
                  </a:spcAft>
                </a:pPr>
                <a:r>
                  <a:rPr lang="nl-NL" sz="4200" dirty="0">
                    <a:solidFill>
                      <a:srgbClr val="002060"/>
                    </a:solidFill>
                    <a:latin typeface="Arial" panose="020B0604020202020204" pitchFamily="34" charset="0"/>
                    <a:ea typeface="Calibri" panose="020F0502020204030204" pitchFamily="34" charset="0"/>
                    <a:cs typeface="Arial" panose="020B0604020202020204" pitchFamily="34" charset="0"/>
                  </a:rPr>
                  <a:t>C: </a:t>
                </a:r>
                <a:r>
                  <a:rPr lang="nl-NL" sz="4200" dirty="0" smtClean="0">
                    <a:solidFill>
                      <a:srgbClr val="002060"/>
                    </a:solidFill>
                    <a:latin typeface="Arial" panose="020B0604020202020204" pitchFamily="34" charset="0"/>
                    <a:ea typeface="Calibri" panose="020F0502020204030204" pitchFamily="34" charset="0"/>
                    <a:cs typeface="Arial" panose="020B0604020202020204" pitchFamily="34" charset="0"/>
                  </a:rPr>
                  <a:t>“Số </a:t>
                </a:r>
                <a:r>
                  <a:rPr lang="nl-NL" sz="4200" dirty="0">
                    <a:solidFill>
                      <a:srgbClr val="002060"/>
                    </a:solidFill>
                    <a:latin typeface="Arial" panose="020B0604020202020204" pitchFamily="34" charset="0"/>
                    <a:ea typeface="Calibri" panose="020F0502020204030204" pitchFamily="34" charset="0"/>
                    <a:cs typeface="Arial" panose="020B0604020202020204" pitchFamily="34" charset="0"/>
                  </a:rPr>
                  <a:t>chấm xuất hiện trên con xúc xắc là 6” </a:t>
                </a:r>
                <a:endParaRPr lang="en-US" sz="4200"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nl-NL" sz="4200" dirty="0">
                    <a:effectLst/>
                    <a:latin typeface="Arial" panose="020B0604020202020204" pitchFamily="34" charset="0"/>
                    <a:ea typeface="Calibri" panose="020F0502020204030204" pitchFamily="34" charset="0"/>
                    <a:cs typeface="Arial" panose="020B0604020202020204" pitchFamily="34" charset="0"/>
                  </a:rPr>
                  <a:t>Xét các biến cố sau:</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200" dirty="0">
                    <a:effectLst/>
                    <a:latin typeface="Arial" panose="020B0604020202020204" pitchFamily="34" charset="0"/>
                    <a:ea typeface="Calibri" panose="020F0502020204030204" pitchFamily="34" charset="0"/>
                    <a:cs typeface="Arial" panose="020B0604020202020204" pitchFamily="34" charset="0"/>
                  </a:rPr>
                  <a:t>S</a:t>
                </a:r>
                <a:r>
                  <a:rPr lang="en-US" sz="4200" baseline="-25000" dirty="0">
                    <a:effectLst/>
                    <a:latin typeface="Arial" panose="020B0604020202020204" pitchFamily="34" charset="0"/>
                    <a:ea typeface="Calibri" panose="020F0502020204030204" pitchFamily="34" charset="0"/>
                    <a:cs typeface="Arial" panose="020B0604020202020204" pitchFamily="34" charset="0"/>
                  </a:rPr>
                  <a:t>1</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Gieo</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được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mặt</a:t>
                </a:r>
                <a:r>
                  <a:rPr lang="en-US" sz="4200" dirty="0">
                    <a:effectLst/>
                    <a:latin typeface="Arial" panose="020B0604020202020204" pitchFamily="34" charset="0"/>
                    <a:ea typeface="Calibri" panose="020F0502020204030204" pitchFamily="34" charset="0"/>
                    <a:cs typeface="Arial" panose="020B0604020202020204" pitchFamily="34" charset="0"/>
                  </a:rPr>
                  <a:t> 1 </a:t>
                </a:r>
                <a:r>
                  <a:rPr lang="en-US" sz="4200" dirty="0" err="1">
                    <a:effectLst/>
                    <a:latin typeface="Arial" panose="020B0604020202020204" pitchFamily="34" charset="0"/>
                    <a:ea typeface="Calibri" panose="020F0502020204030204" pitchFamily="34" charset="0"/>
                    <a:cs typeface="Arial" panose="020B0604020202020204" pitchFamily="34" charset="0"/>
                  </a:rPr>
                  <a:t>chấm</a:t>
                </a:r>
                <a:r>
                  <a:rPr lang="en-US" sz="4200" dirty="0">
                    <a:effectLst/>
                    <a:latin typeface="Arial" panose="020B0604020202020204" pitchFamily="34" charset="0"/>
                    <a:ea typeface="Calibri" panose="020F0502020204030204" pitchFamily="34"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200" dirty="0">
                    <a:effectLst/>
                    <a:latin typeface="Arial" panose="020B0604020202020204" pitchFamily="34" charset="0"/>
                    <a:ea typeface="Calibri" panose="020F0502020204030204" pitchFamily="34" charset="0"/>
                    <a:cs typeface="Arial" panose="020B0604020202020204" pitchFamily="34" charset="0"/>
                  </a:rPr>
                  <a:t>S</a:t>
                </a:r>
                <a:r>
                  <a:rPr lang="en-US" sz="4200" baseline="-25000" dirty="0">
                    <a:effectLst/>
                    <a:latin typeface="Arial" panose="020B0604020202020204" pitchFamily="34" charset="0"/>
                    <a:ea typeface="Calibri" panose="020F0502020204030204" pitchFamily="34" charset="0"/>
                    <a:cs typeface="Arial" panose="020B0604020202020204" pitchFamily="34" charset="0"/>
                  </a:rPr>
                  <a:t>2</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Gieo</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được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mặt</a:t>
                </a:r>
                <a:r>
                  <a:rPr lang="en-US" sz="4200" dirty="0">
                    <a:effectLst/>
                    <a:latin typeface="Arial" panose="020B0604020202020204" pitchFamily="34" charset="0"/>
                    <a:ea typeface="Calibri" panose="020F0502020204030204" pitchFamily="34" charset="0"/>
                    <a:cs typeface="Arial" panose="020B0604020202020204" pitchFamily="34" charset="0"/>
                  </a:rPr>
                  <a:t> 2 </a:t>
                </a:r>
                <a:r>
                  <a:rPr lang="en-US" sz="4200" dirty="0" err="1">
                    <a:effectLst/>
                    <a:latin typeface="Arial" panose="020B0604020202020204" pitchFamily="34" charset="0"/>
                    <a:ea typeface="Calibri" panose="020F0502020204030204" pitchFamily="34" charset="0"/>
                    <a:cs typeface="Arial" panose="020B0604020202020204" pitchFamily="34" charset="0"/>
                  </a:rPr>
                  <a:t>chấm</a:t>
                </a:r>
                <a:r>
                  <a:rPr lang="en-US" sz="4200" dirty="0">
                    <a:effectLst/>
                    <a:latin typeface="Arial" panose="020B0604020202020204" pitchFamily="34" charset="0"/>
                    <a:ea typeface="Calibri" panose="020F0502020204030204" pitchFamily="34"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200" dirty="0">
                    <a:effectLst/>
                    <a:latin typeface="Arial" panose="020B0604020202020204" pitchFamily="34" charset="0"/>
                    <a:ea typeface="Calibri" panose="020F0502020204030204" pitchFamily="34" charset="0"/>
                    <a:cs typeface="Arial" panose="020B0604020202020204" pitchFamily="34" charset="0"/>
                  </a:rPr>
                  <a:t>S</a:t>
                </a:r>
                <a:r>
                  <a:rPr lang="en-US" sz="4200" baseline="-25000" dirty="0">
                    <a:effectLst/>
                    <a:latin typeface="Arial" panose="020B0604020202020204" pitchFamily="34" charset="0"/>
                    <a:ea typeface="Calibri" panose="020F0502020204030204" pitchFamily="34" charset="0"/>
                    <a:cs typeface="Arial" panose="020B0604020202020204" pitchFamily="34" charset="0"/>
                  </a:rPr>
                  <a:t>3</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Gieo</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được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mặt</a:t>
                </a:r>
                <a:r>
                  <a:rPr lang="en-US" sz="4200" dirty="0">
                    <a:effectLst/>
                    <a:latin typeface="Arial" panose="020B0604020202020204" pitchFamily="34" charset="0"/>
                    <a:ea typeface="Calibri" panose="020F0502020204030204" pitchFamily="34" charset="0"/>
                    <a:cs typeface="Arial" panose="020B0604020202020204" pitchFamily="34" charset="0"/>
                  </a:rPr>
                  <a:t> 3 </a:t>
                </a:r>
                <a:r>
                  <a:rPr lang="en-US" sz="4200" dirty="0" err="1">
                    <a:effectLst/>
                    <a:latin typeface="Arial" panose="020B0604020202020204" pitchFamily="34" charset="0"/>
                    <a:ea typeface="Calibri" panose="020F0502020204030204" pitchFamily="34" charset="0"/>
                    <a:cs typeface="Arial" panose="020B0604020202020204" pitchFamily="34" charset="0"/>
                  </a:rPr>
                  <a:t>chấm</a:t>
                </a:r>
                <a:r>
                  <a:rPr lang="en-US" sz="4200" dirty="0">
                    <a:effectLst/>
                    <a:latin typeface="Arial" panose="020B0604020202020204" pitchFamily="34" charset="0"/>
                    <a:ea typeface="Calibri" panose="020F0502020204030204" pitchFamily="34"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200" dirty="0" err="1" smtClean="0">
                    <a:effectLst/>
                    <a:latin typeface="Arial" panose="020B0604020202020204" pitchFamily="34" charset="0"/>
                    <a:ea typeface="Calibri" panose="020F0502020204030204" pitchFamily="34" charset="0"/>
                    <a:cs typeface="Arial" panose="020B0604020202020204" pitchFamily="34" charset="0"/>
                  </a:rPr>
                  <a:t>Vì</a:t>
                </a:r>
                <a:r>
                  <a:rPr lang="en-US" sz="4200" dirty="0" smtClean="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mỗi</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lần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gieo</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sẽ</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chỉ</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ra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được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một</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mặt</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duy</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nhất</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nên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xác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suất</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của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các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biến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cố</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bằng</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nhau</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và</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bằng</a:t>
                </a:r>
                <a:r>
                  <a:rPr lang="en-US" sz="4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200" i="1">
                            <a:effectLst/>
                            <a:latin typeface="Cambria Math" panose="02040503050406030204" pitchFamily="18" charset="0"/>
                            <a:ea typeface="Calibri" panose="020F0502020204030204" pitchFamily="34" charset="0"/>
                            <a:cs typeface="Arial" panose="020B0604020202020204" pitchFamily="34" charset="0"/>
                          </a:rPr>
                        </m:ctrlPr>
                      </m:fPr>
                      <m:num>
                        <m:r>
                          <a:rPr lang="en-US" sz="4200" i="1">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effectLst/>
                            <a:latin typeface="Cambria Math" panose="02040503050406030204" pitchFamily="18" charset="0"/>
                            <a:ea typeface="Calibri" panose="020F0502020204030204" pitchFamily="34" charset="0"/>
                            <a:cs typeface="Arial" panose="020B0604020202020204" pitchFamily="34" charset="0"/>
                          </a:rPr>
                          <m:t>6</m:t>
                        </m:r>
                      </m:den>
                    </m:f>
                  </m:oMath>
                </a14:m>
                <a:r>
                  <a:rPr lang="en-US" sz="4200" dirty="0">
                    <a:effectLst/>
                    <a:latin typeface="Arial" panose="020B0604020202020204" pitchFamily="34" charset="0"/>
                    <a:ea typeface="Calibri" panose="020F0502020204030204" pitchFamily="34"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200" dirty="0" err="1">
                    <a:effectLst/>
                    <a:latin typeface="Arial" panose="020B0604020202020204" pitchFamily="34" charset="0"/>
                    <a:ea typeface="Calibri" panose="020F0502020204030204" pitchFamily="34" charset="0"/>
                    <a:cs typeface="Arial" panose="020B0604020202020204" pitchFamily="34" charset="0"/>
                  </a:rPr>
                  <a:t>Vậy</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Xác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suất</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để</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Số</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chấm</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xuất</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hiện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trên</a:t>
                </a:r>
                <a:r>
                  <a:rPr lang="en-US" sz="4200" dirty="0">
                    <a:effectLst/>
                    <a:latin typeface="Arial" panose="020B0604020202020204" pitchFamily="34" charset="0"/>
                    <a:ea typeface="Calibri" panose="020F0502020204030204" pitchFamily="34" charset="0"/>
                    <a:cs typeface="Arial" panose="020B0604020202020204" pitchFamily="34" charset="0"/>
                  </a:rPr>
                  <a:t> con </a:t>
                </a:r>
                <a:r>
                  <a:rPr lang="en-US" sz="4200" dirty="0" err="1">
                    <a:effectLst/>
                    <a:latin typeface="Arial" panose="020B0604020202020204" pitchFamily="34" charset="0"/>
                    <a:ea typeface="Calibri" panose="020F0502020204030204" pitchFamily="34" charset="0"/>
                    <a:cs typeface="Arial" panose="020B0604020202020204" pitchFamily="34" charset="0"/>
                  </a:rPr>
                  <a:t>xúc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xắc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là</a:t>
                </a:r>
                <a:r>
                  <a:rPr lang="en-US" sz="4200" dirty="0">
                    <a:effectLst/>
                    <a:latin typeface="Arial" panose="020B0604020202020204" pitchFamily="34" charset="0"/>
                    <a:ea typeface="Calibri" panose="020F0502020204030204" pitchFamily="34" charset="0"/>
                    <a:cs typeface="Arial" panose="020B0604020202020204" pitchFamily="34" charset="0"/>
                  </a:rPr>
                  <a:t> 6” </a:t>
                </a:r>
                <a:r>
                  <a:rPr lang="en-US" sz="4200" dirty="0" err="1">
                    <a:effectLst/>
                    <a:latin typeface="Arial" panose="020B0604020202020204" pitchFamily="34" charset="0"/>
                    <a:ea typeface="Calibri" panose="020F0502020204030204" pitchFamily="34" charset="0"/>
                    <a:cs typeface="Arial" panose="020B0604020202020204" pitchFamily="34" charset="0"/>
                  </a:rPr>
                  <a:t>là</a:t>
                </a:r>
                <a:r>
                  <a:rPr lang="en-US" sz="4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200" i="1">
                            <a:effectLst/>
                            <a:latin typeface="Cambria Math" panose="02040503050406030204" pitchFamily="18" charset="0"/>
                            <a:ea typeface="Calibri" panose="020F0502020204030204" pitchFamily="34" charset="0"/>
                            <a:cs typeface="Arial" panose="020B0604020202020204" pitchFamily="34" charset="0"/>
                          </a:rPr>
                        </m:ctrlPr>
                      </m:fPr>
                      <m:num>
                        <m:r>
                          <a:rPr lang="en-US" sz="4200" i="1">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effectLst/>
                            <a:latin typeface="Cambria Math" panose="02040503050406030204" pitchFamily="18" charset="0"/>
                            <a:ea typeface="Calibri" panose="020F0502020204030204" pitchFamily="34" charset="0"/>
                            <a:cs typeface="Arial" panose="020B0604020202020204" pitchFamily="34" charset="0"/>
                          </a:rPr>
                          <m:t>6</m:t>
                        </m:r>
                      </m:den>
                    </m:f>
                  </m:oMath>
                </a14:m>
                <a:r>
                  <a:rPr lang="en-US" sz="4200" dirty="0">
                    <a:effectLst/>
                    <a:latin typeface="Arial" panose="020B0604020202020204" pitchFamily="34" charset="0"/>
                    <a:ea typeface="Calibri" panose="020F0502020204030204" pitchFamily="34"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1219200" y="419100"/>
                <a:ext cx="15316200" cy="9274847"/>
              </a:xfrm>
              <a:prstGeom prst="rect">
                <a:avLst/>
              </a:prstGeom>
              <a:blipFill rotWithShape="0">
                <a:blip r:embed="rId3"/>
                <a:stretch>
                  <a:fillRect l="-1512" r="-1472"/>
                </a:stretch>
              </a:blipFill>
            </p:spPr>
            <p:txBody>
              <a:bodyPr/>
              <a:lstStyle/>
              <a:p>
                <a:r>
                  <a:rPr lang="en-US">
                    <a:noFill/>
                  </a:rPr>
                  <a:t> </a:t>
                </a:r>
              </a:p>
            </p:txBody>
          </p:sp>
        </mc:Fallback>
      </mc:AlternateContent>
      <p:sp>
        <p:nvSpPr>
          <p:cNvPr id="8" name="Rectangle 7"/>
          <p:cNvSpPr/>
          <p:nvPr/>
        </p:nvSpPr>
        <p:spPr>
          <a:xfrm>
            <a:off x="9448800" y="2552700"/>
            <a:ext cx="7620000" cy="3206006"/>
          </a:xfrm>
          <a:prstGeom prst="rect">
            <a:avLst/>
          </a:prstGeom>
        </p:spPr>
        <p:txBody>
          <a:bodyPr wrap="square">
            <a:spAutoFit/>
          </a:bodyPr>
          <a:lstStyle/>
          <a:p>
            <a:pPr lvl="0" algn="just">
              <a:lnSpc>
                <a:spcPct val="150000"/>
              </a:lnSpc>
              <a:spcAft>
                <a:spcPts val="800"/>
              </a:spcAft>
            </a:pP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S</a:t>
            </a:r>
            <a:r>
              <a:rPr lang="en-US" sz="4200" baseline="-25000" dirty="0">
                <a:solidFill>
                  <a:prstClr val="black"/>
                </a:solidFill>
                <a:latin typeface="Arial" panose="020B0604020202020204" pitchFamily="34" charset="0"/>
                <a:ea typeface="Calibri" panose="020F0502020204030204" pitchFamily="34" charset="0"/>
                <a:cs typeface="Arial" panose="020B0604020202020204" pitchFamily="34" charset="0"/>
              </a:rPr>
              <a:t>4</a:t>
            </a: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200" dirty="0" err="1">
                <a:solidFill>
                  <a:prstClr val="black"/>
                </a:solidFill>
                <a:latin typeface="Arial" panose="020B0604020202020204" pitchFamily="34" charset="0"/>
                <a:ea typeface="Calibri" panose="020F0502020204030204" pitchFamily="34" charset="0"/>
                <a:cs typeface="Arial" panose="020B0604020202020204" pitchFamily="34" charset="0"/>
              </a:rPr>
              <a:t>Gieo</a:t>
            </a: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200" dirty="0" err="1">
                <a:solidFill>
                  <a:prstClr val="black"/>
                </a:solidFill>
                <a:latin typeface="Arial" panose="020B0604020202020204" pitchFamily="34" charset="0"/>
                <a:ea typeface="Calibri" panose="020F0502020204030204" pitchFamily="34" charset="0"/>
                <a:cs typeface="Arial" panose="020B0604020202020204" pitchFamily="34" charset="0"/>
              </a:rPr>
              <a:t>được</a:t>
            </a: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200" dirty="0" err="1">
                <a:solidFill>
                  <a:prstClr val="black"/>
                </a:solidFill>
                <a:latin typeface="Arial" panose="020B0604020202020204" pitchFamily="34" charset="0"/>
                <a:ea typeface="Calibri" panose="020F0502020204030204" pitchFamily="34" charset="0"/>
                <a:cs typeface="Arial" panose="020B0604020202020204" pitchFamily="34" charset="0"/>
              </a:rPr>
              <a:t>mặt</a:t>
            </a: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 4 </a:t>
            </a:r>
            <a:r>
              <a:rPr lang="en-US" sz="4200" dirty="0" err="1">
                <a:solidFill>
                  <a:prstClr val="black"/>
                </a:solidFill>
                <a:latin typeface="Arial" panose="020B0604020202020204" pitchFamily="34" charset="0"/>
                <a:ea typeface="Calibri" panose="020F0502020204030204" pitchFamily="34" charset="0"/>
                <a:cs typeface="Arial" panose="020B0604020202020204" pitchFamily="34" charset="0"/>
              </a:rPr>
              <a:t>chấm</a:t>
            </a: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2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lvl="0" algn="just">
              <a:lnSpc>
                <a:spcPct val="150000"/>
              </a:lnSpc>
              <a:spcAft>
                <a:spcPts val="800"/>
              </a:spcAft>
            </a:pP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S</a:t>
            </a:r>
            <a:r>
              <a:rPr lang="en-US" sz="4200" baseline="-25000" dirty="0">
                <a:solidFill>
                  <a:prstClr val="black"/>
                </a:solidFill>
                <a:latin typeface="Arial" panose="020B0604020202020204" pitchFamily="34" charset="0"/>
                <a:ea typeface="Calibri" panose="020F0502020204030204" pitchFamily="34" charset="0"/>
                <a:cs typeface="Arial" panose="020B0604020202020204" pitchFamily="34" charset="0"/>
              </a:rPr>
              <a:t>5</a:t>
            </a: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200" dirty="0" err="1">
                <a:solidFill>
                  <a:prstClr val="black"/>
                </a:solidFill>
                <a:latin typeface="Arial" panose="020B0604020202020204" pitchFamily="34" charset="0"/>
                <a:ea typeface="Calibri" panose="020F0502020204030204" pitchFamily="34" charset="0"/>
                <a:cs typeface="Arial" panose="020B0604020202020204" pitchFamily="34" charset="0"/>
              </a:rPr>
              <a:t>Gieo</a:t>
            </a: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200" dirty="0" err="1">
                <a:solidFill>
                  <a:prstClr val="black"/>
                </a:solidFill>
                <a:latin typeface="Arial" panose="020B0604020202020204" pitchFamily="34" charset="0"/>
                <a:ea typeface="Calibri" panose="020F0502020204030204" pitchFamily="34" charset="0"/>
                <a:cs typeface="Arial" panose="020B0604020202020204" pitchFamily="34" charset="0"/>
              </a:rPr>
              <a:t>được</a:t>
            </a: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200" dirty="0" err="1">
                <a:solidFill>
                  <a:prstClr val="black"/>
                </a:solidFill>
                <a:latin typeface="Arial" panose="020B0604020202020204" pitchFamily="34" charset="0"/>
                <a:ea typeface="Calibri" panose="020F0502020204030204" pitchFamily="34" charset="0"/>
                <a:cs typeface="Arial" panose="020B0604020202020204" pitchFamily="34" charset="0"/>
              </a:rPr>
              <a:t>mặt</a:t>
            </a: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 5 </a:t>
            </a:r>
            <a:r>
              <a:rPr lang="en-US" sz="4200" dirty="0" err="1">
                <a:solidFill>
                  <a:prstClr val="black"/>
                </a:solidFill>
                <a:latin typeface="Arial" panose="020B0604020202020204" pitchFamily="34" charset="0"/>
                <a:ea typeface="Calibri" panose="020F0502020204030204" pitchFamily="34" charset="0"/>
                <a:cs typeface="Arial" panose="020B0604020202020204" pitchFamily="34" charset="0"/>
              </a:rPr>
              <a:t>chấm</a:t>
            </a: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2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lvl="0" algn="just">
              <a:lnSpc>
                <a:spcPct val="150000"/>
              </a:lnSpc>
              <a:spcAft>
                <a:spcPts val="800"/>
              </a:spcAft>
            </a:pP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S</a:t>
            </a:r>
            <a:r>
              <a:rPr lang="en-US" sz="4200" baseline="-25000" dirty="0">
                <a:solidFill>
                  <a:prstClr val="black"/>
                </a:solidFill>
                <a:latin typeface="Arial" panose="020B0604020202020204" pitchFamily="34" charset="0"/>
                <a:ea typeface="Calibri" panose="020F0502020204030204" pitchFamily="34" charset="0"/>
                <a:cs typeface="Arial" panose="020B0604020202020204" pitchFamily="34" charset="0"/>
              </a:rPr>
              <a:t>6</a:t>
            </a: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200" dirty="0" err="1">
                <a:solidFill>
                  <a:prstClr val="black"/>
                </a:solidFill>
                <a:latin typeface="Arial" panose="020B0604020202020204" pitchFamily="34" charset="0"/>
                <a:ea typeface="Calibri" panose="020F0502020204030204" pitchFamily="34" charset="0"/>
                <a:cs typeface="Arial" panose="020B0604020202020204" pitchFamily="34" charset="0"/>
              </a:rPr>
              <a:t>Gieo</a:t>
            </a: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200" dirty="0" err="1">
                <a:solidFill>
                  <a:prstClr val="black"/>
                </a:solidFill>
                <a:latin typeface="Arial" panose="020B0604020202020204" pitchFamily="34" charset="0"/>
                <a:ea typeface="Calibri" panose="020F0502020204030204" pitchFamily="34" charset="0"/>
                <a:cs typeface="Arial" panose="020B0604020202020204" pitchFamily="34" charset="0"/>
              </a:rPr>
              <a:t>được</a:t>
            </a: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200" dirty="0" err="1">
                <a:solidFill>
                  <a:prstClr val="black"/>
                </a:solidFill>
                <a:latin typeface="Arial" panose="020B0604020202020204" pitchFamily="34" charset="0"/>
                <a:ea typeface="Calibri" panose="020F0502020204030204" pitchFamily="34" charset="0"/>
                <a:cs typeface="Arial" panose="020B0604020202020204" pitchFamily="34" charset="0"/>
              </a:rPr>
              <a:t>mặt</a:t>
            </a: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 6 </a:t>
            </a:r>
            <a:r>
              <a:rPr lang="en-US" sz="4200" dirty="0" err="1">
                <a:solidFill>
                  <a:prstClr val="black"/>
                </a:solidFill>
                <a:latin typeface="Arial" panose="020B0604020202020204" pitchFamily="34" charset="0"/>
                <a:ea typeface="Calibri" panose="020F0502020204030204" pitchFamily="34" charset="0"/>
                <a:cs typeface="Arial" panose="020B0604020202020204" pitchFamily="34" charset="0"/>
              </a:rPr>
              <a:t>chấm</a:t>
            </a:r>
            <a:r>
              <a:rPr lang="en-US" sz="4200" dirty="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2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147979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anim calcmode="lin" valueType="num">
                                      <p:cBhvr>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7">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anim calcmode="lin" valueType="num">
                                      <p:cBhvr>
                                        <p:cTn id="18"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9" dur="500" fill="hold"/>
                                        <p:tgtEl>
                                          <p:spTgt spid="7">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anim calcmode="lin" valueType="num">
                                      <p:cBhvr>
                                        <p:cTn id="23" dur="5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24" dur="500" fill="hold"/>
                                        <p:tgtEl>
                                          <p:spTgt spid="7">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anim calcmode="lin" valueType="num">
                                      <p:cBhvr>
                                        <p:cTn id="28"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9" dur="500" fill="hold"/>
                                        <p:tgtEl>
                                          <p:spTgt spid="7">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anim calcmode="lin" valueType="num">
                                      <p:cBhvr>
                                        <p:cTn id="33" dur="500" fill="hold"/>
                                        <p:tgtEl>
                                          <p:spTgt spid="8"/>
                                        </p:tgtEl>
                                        <p:attrNameLst>
                                          <p:attrName>ppt_x</p:attrName>
                                        </p:attrNameLst>
                                      </p:cBhvr>
                                      <p:tavLst>
                                        <p:tav tm="0">
                                          <p:val>
                                            <p:strVal val="#ppt_x"/>
                                          </p:val>
                                        </p:tav>
                                        <p:tav tm="100000">
                                          <p:val>
                                            <p:strVal val="#ppt_x"/>
                                          </p:val>
                                        </p:tav>
                                      </p:tavLst>
                                    </p:anim>
                                    <p:anim calcmode="lin" valueType="num">
                                      <p:cBhvr>
                                        <p:cTn id="34"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7">
                                            <p:txEl>
                                              <p:pRg st="5" end="5"/>
                                            </p:txEl>
                                          </p:spTgt>
                                        </p:tgtEl>
                                        <p:attrNameLst>
                                          <p:attrName>style.visibility</p:attrName>
                                        </p:attrNameLst>
                                      </p:cBhvr>
                                      <p:to>
                                        <p:strVal val="visible"/>
                                      </p:to>
                                    </p:set>
                                    <p:animEffect transition="in" filter="fade">
                                      <p:cBhvr>
                                        <p:cTn id="39" dur="500"/>
                                        <p:tgtEl>
                                          <p:spTgt spid="7">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7">
                                            <p:txEl>
                                              <p:pRg st="6" end="6"/>
                                            </p:txEl>
                                          </p:spTgt>
                                        </p:tgtEl>
                                        <p:attrNameLst>
                                          <p:attrName>style.visibility</p:attrName>
                                        </p:attrNameLst>
                                      </p:cBhvr>
                                      <p:to>
                                        <p:strVal val="visible"/>
                                      </p:to>
                                    </p:set>
                                    <p:animEffect transition="in" filter="wipe(left)">
                                      <p:cBhvr>
                                        <p:cTn id="44"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sp>
        <p:nvSpPr>
          <p:cNvPr id="18" name="TextBox 18"/>
          <p:cNvSpPr txBox="1"/>
          <p:nvPr/>
        </p:nvSpPr>
        <p:spPr>
          <a:xfrm>
            <a:off x="4224551" y="541591"/>
            <a:ext cx="10042688" cy="1077218"/>
          </a:xfrm>
          <a:prstGeom prst="rect">
            <a:avLst/>
          </a:prstGeom>
        </p:spPr>
        <p:txBody>
          <a:bodyPr lIns="0" tIns="0" rIns="0" bIns="0" rtlCol="0" anchor="t">
            <a:spAutoFit/>
          </a:bodyPr>
          <a:lstStyle/>
          <a:p>
            <a:pPr algn="ctr">
              <a:lnSpc>
                <a:spcPts val="8399"/>
              </a:lnSpc>
            </a:pPr>
            <a:r>
              <a:rPr lang="en-US" sz="5400" b="1" dirty="0" err="1" smtClean="0">
                <a:solidFill>
                  <a:srgbClr val="303030"/>
                </a:solidFill>
                <a:latin typeface="Arial" panose="020B0604020202020204" pitchFamily="34" charset="0"/>
                <a:cs typeface="Arial" panose="020B0604020202020204" pitchFamily="34" charset="0"/>
              </a:rPr>
              <a:t>Trò</a:t>
            </a:r>
            <a:r>
              <a:rPr lang="en-US" sz="5400" b="1" dirty="0" smtClean="0">
                <a:solidFill>
                  <a:srgbClr val="303030"/>
                </a:solidFill>
                <a:latin typeface="Arial" panose="020B0604020202020204" pitchFamily="34" charset="0"/>
                <a:cs typeface="Arial" panose="020B0604020202020204" pitchFamily="34" charset="0"/>
              </a:rPr>
              <a:t> </a:t>
            </a:r>
            <a:r>
              <a:rPr lang="en-US" sz="5400" b="1" dirty="0" err="1" smtClean="0">
                <a:solidFill>
                  <a:srgbClr val="303030"/>
                </a:solidFill>
                <a:latin typeface="Arial" panose="020B0604020202020204" pitchFamily="34" charset="0"/>
                <a:cs typeface="Arial" panose="020B0604020202020204" pitchFamily="34" charset="0"/>
              </a:rPr>
              <a:t>chơi</a:t>
            </a:r>
            <a:r>
              <a:rPr lang="en-US" sz="5400" b="1" dirty="0" smtClean="0">
                <a:solidFill>
                  <a:srgbClr val="303030"/>
                </a:solidFill>
                <a:latin typeface="Arial" panose="020B0604020202020204" pitchFamily="34" charset="0"/>
                <a:cs typeface="Arial" panose="020B0604020202020204" pitchFamily="34" charset="0"/>
              </a:rPr>
              <a:t> </a:t>
            </a:r>
            <a:r>
              <a:rPr lang="en-US" sz="5400" b="1" dirty="0" err="1" smtClean="0">
                <a:solidFill>
                  <a:srgbClr val="303030"/>
                </a:solidFill>
                <a:latin typeface="Arial" panose="020B0604020202020204" pitchFamily="34" charset="0"/>
                <a:cs typeface="Arial" panose="020B0604020202020204" pitchFamily="34" charset="0"/>
              </a:rPr>
              <a:t>trắc</a:t>
            </a:r>
            <a:r>
              <a:rPr lang="en-US" sz="5400" b="1" dirty="0" smtClean="0">
                <a:solidFill>
                  <a:srgbClr val="303030"/>
                </a:solidFill>
                <a:latin typeface="Arial" panose="020B0604020202020204" pitchFamily="34" charset="0"/>
                <a:cs typeface="Arial" panose="020B0604020202020204" pitchFamily="34" charset="0"/>
              </a:rPr>
              <a:t> </a:t>
            </a:r>
            <a:r>
              <a:rPr lang="en-US" sz="5400" b="1" dirty="0" err="1" smtClean="0">
                <a:solidFill>
                  <a:srgbClr val="303030"/>
                </a:solidFill>
                <a:latin typeface="Arial" panose="020B0604020202020204" pitchFamily="34" charset="0"/>
                <a:cs typeface="Arial" panose="020B0604020202020204" pitchFamily="34" charset="0"/>
              </a:rPr>
              <a:t>nghiệm</a:t>
            </a:r>
            <a:endParaRPr lang="en-US" sz="5400" b="1" dirty="0">
              <a:solidFill>
                <a:srgbClr val="303030"/>
              </a:solidFill>
              <a:latin typeface="Arial" panose="020B0604020202020204" pitchFamily="34" charset="0"/>
              <a:cs typeface="Arial" panose="020B0604020202020204" pitchFamily="34" charset="0"/>
            </a:endParaRPr>
          </a:p>
        </p:txBody>
      </p:sp>
      <p:pic>
        <p:nvPicPr>
          <p:cNvPr id="47" name="Picture 4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8472232" flipV="1">
            <a:off x="-691761" y="5353170"/>
            <a:ext cx="2920079" cy="7075082"/>
          </a:xfrm>
          <a:prstGeom prst="rect">
            <a:avLst/>
          </a:prstGeom>
        </p:spPr>
      </p:pic>
      <p:pic>
        <p:nvPicPr>
          <p:cNvPr id="48" name="Picture 4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16091">
            <a:off x="16887715" y="-555399"/>
            <a:ext cx="4216594" cy="5282748"/>
          </a:xfrm>
          <a:prstGeom prst="rect">
            <a:avLst/>
          </a:prstGeom>
        </p:spPr>
      </p:pic>
      <p:sp>
        <p:nvSpPr>
          <p:cNvPr id="14" name="Rectangle 13"/>
          <p:cNvSpPr/>
          <p:nvPr/>
        </p:nvSpPr>
        <p:spPr>
          <a:xfrm>
            <a:off x="2505653" y="2597048"/>
            <a:ext cx="13907975" cy="769441"/>
          </a:xfrm>
          <a:prstGeom prst="rect">
            <a:avLst/>
          </a:prstGeom>
        </p:spPr>
        <p:txBody>
          <a:bodyPr wrap="none">
            <a:spAutoFit/>
          </a:bodyPr>
          <a:lstStyle/>
          <a:p>
            <a:r>
              <a:rPr lang="en-US" sz="4400" b="1" dirty="0" err="1">
                <a:latin typeface="Arial" panose="020B0604020202020204" pitchFamily="34" charset="0"/>
                <a:cs typeface="Arial" panose="020B0604020202020204" pitchFamily="34" charset="0"/>
              </a:rPr>
              <a:t>Câu</a:t>
            </a:r>
            <a:r>
              <a:rPr lang="en-US" sz="4400" b="1" dirty="0">
                <a:latin typeface="Arial" panose="020B0604020202020204" pitchFamily="34" charset="0"/>
                <a:cs typeface="Arial" panose="020B0604020202020204" pitchFamily="34" charset="0"/>
              </a:rPr>
              <a:t> 1.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không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thể</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bằng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bao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nhiêu</a:t>
            </a:r>
            <a:r>
              <a:rPr lang="en-US" sz="4400" dirty="0">
                <a:latin typeface="Arial" panose="020B0604020202020204" pitchFamily="34" charset="0"/>
                <a:cs typeface="Arial" panose="020B0604020202020204" pitchFamily="34" charset="0"/>
              </a:rPr>
              <a:t>?</a:t>
            </a:r>
          </a:p>
        </p:txBody>
      </p:sp>
      <p:grpSp>
        <p:nvGrpSpPr>
          <p:cNvPr id="22" name="Group 21"/>
          <p:cNvGrpSpPr/>
          <p:nvPr/>
        </p:nvGrpSpPr>
        <p:grpSpPr>
          <a:xfrm>
            <a:off x="2138099" y="4344729"/>
            <a:ext cx="6790500" cy="1581328"/>
            <a:chOff x="2138099" y="4344729"/>
            <a:chExt cx="6790500" cy="1581328"/>
          </a:xfrm>
        </p:grpSpPr>
        <p:grpSp>
          <p:nvGrpSpPr>
            <p:cNvPr id="11" name="Group 11"/>
            <p:cNvGrpSpPr/>
            <p:nvPr/>
          </p:nvGrpSpPr>
          <p:grpSpPr>
            <a:xfrm>
              <a:off x="3082064" y="4344729"/>
              <a:ext cx="5846535" cy="1581328"/>
              <a:chOff x="0" y="0"/>
              <a:chExt cx="1771677" cy="911608"/>
            </a:xfrm>
          </p:grpSpPr>
          <p:sp>
            <p:nvSpPr>
              <p:cNvPr id="12" name="Freeform 12"/>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13" name="Freeform 13"/>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39" name="Group 39"/>
            <p:cNvGrpSpPr/>
            <p:nvPr/>
          </p:nvGrpSpPr>
          <p:grpSpPr>
            <a:xfrm>
              <a:off x="2138099" y="4990744"/>
              <a:ext cx="443636" cy="443636"/>
              <a:chOff x="0" y="0"/>
              <a:chExt cx="6350000" cy="6350000"/>
            </a:xfrm>
            <a:solidFill>
              <a:schemeClr val="accent3">
                <a:lumMod val="75000"/>
              </a:schemeClr>
            </a:solidFill>
          </p:grpSpPr>
          <p:sp>
            <p:nvSpPr>
              <p:cNvPr id="40" name="Freeform 4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15" name="Rectangle 14"/>
            <p:cNvSpPr/>
            <p:nvPr/>
          </p:nvSpPr>
          <p:spPr>
            <a:xfrm>
              <a:off x="3519898" y="4778505"/>
              <a:ext cx="2666114" cy="769441"/>
            </a:xfrm>
            <a:prstGeom prst="rect">
              <a:avLst/>
            </a:prstGeom>
          </p:spPr>
          <p:txBody>
            <a:bodyPr wrap="none">
              <a:spAutoFit/>
            </a:bodyPr>
            <a:lstStyle/>
            <a:p>
              <a:r>
                <a:rPr lang="en-US" sz="4400" dirty="0">
                  <a:latin typeface="Arial" panose="020B0604020202020204" pitchFamily="34" charset="0"/>
                  <a:ea typeface="Times New Roman" panose="02020603050405020304" pitchFamily="18" charset="0"/>
                </a:rPr>
                <a:t>A. </a:t>
              </a:r>
              <a:r>
                <a:rPr lang="en-US" sz="4400" dirty="0" err="1">
                  <a:latin typeface="Arial" panose="020B0604020202020204" pitchFamily="34" charset="0"/>
                  <a:ea typeface="Times New Roman" panose="02020603050405020304" pitchFamily="18" charset="0"/>
                </a:rPr>
                <a:t>Bằng</a:t>
              </a:r>
              <a:r>
                <a:rPr lang="en-US" sz="4400" dirty="0">
                  <a:latin typeface="Arial" panose="020B0604020202020204" pitchFamily="34" charset="0"/>
                  <a:ea typeface="Times New Roman" panose="02020603050405020304" pitchFamily="18" charset="0"/>
                </a:rPr>
                <a:t> 1</a:t>
              </a:r>
              <a:endParaRPr lang="en-US" sz="4400" dirty="0"/>
            </a:p>
          </p:txBody>
        </p:sp>
      </p:grpSp>
      <p:grpSp>
        <p:nvGrpSpPr>
          <p:cNvPr id="17" name="Group 16"/>
          <p:cNvGrpSpPr/>
          <p:nvPr/>
        </p:nvGrpSpPr>
        <p:grpSpPr>
          <a:xfrm>
            <a:off x="9702106" y="4373368"/>
            <a:ext cx="6554580" cy="1581328"/>
            <a:chOff x="9702106" y="4373368"/>
            <a:chExt cx="6554580" cy="1581328"/>
          </a:xfrm>
        </p:grpSpPr>
        <p:grpSp>
          <p:nvGrpSpPr>
            <p:cNvPr id="5" name="Group 5"/>
            <p:cNvGrpSpPr/>
            <p:nvPr/>
          </p:nvGrpSpPr>
          <p:grpSpPr>
            <a:xfrm>
              <a:off x="10410151" y="4373368"/>
              <a:ext cx="5846535" cy="1581328"/>
              <a:chOff x="0" y="0"/>
              <a:chExt cx="1771677" cy="911608"/>
            </a:xfrm>
          </p:grpSpPr>
          <p:sp>
            <p:nvSpPr>
              <p:cNvPr id="6" name="Freeform 6"/>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7" name="Freeform 7"/>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41" name="Group 41"/>
            <p:cNvGrpSpPr/>
            <p:nvPr/>
          </p:nvGrpSpPr>
          <p:grpSpPr>
            <a:xfrm>
              <a:off x="9702106" y="4990744"/>
              <a:ext cx="443636" cy="443636"/>
              <a:chOff x="0" y="0"/>
              <a:chExt cx="6350000" cy="6350000"/>
            </a:xfrm>
            <a:solidFill>
              <a:schemeClr val="accent6">
                <a:lumMod val="75000"/>
              </a:schemeClr>
            </a:solidFill>
          </p:grpSpPr>
          <p:sp>
            <p:nvSpPr>
              <p:cNvPr id="42" name="Freeform 4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27" name="Rectangle 26"/>
            <p:cNvSpPr/>
            <p:nvPr/>
          </p:nvSpPr>
          <p:spPr>
            <a:xfrm>
              <a:off x="10910867" y="4789552"/>
              <a:ext cx="2666114" cy="769441"/>
            </a:xfrm>
            <a:prstGeom prst="rect">
              <a:avLst/>
            </a:prstGeom>
          </p:spPr>
          <p:txBody>
            <a:bodyPr wrap="none">
              <a:spAutoFit/>
            </a:bodyPr>
            <a:lstStyle/>
            <a:p>
              <a:r>
                <a:rPr lang="en-US" sz="4400" dirty="0" smtClean="0">
                  <a:latin typeface="Arial" panose="020B0604020202020204" pitchFamily="34" charset="0"/>
                  <a:ea typeface="Times New Roman" panose="02020603050405020304" pitchFamily="18" charset="0"/>
                </a:rPr>
                <a:t>B. </a:t>
              </a:r>
              <a:r>
                <a:rPr lang="en-US" sz="4400" dirty="0" err="1">
                  <a:latin typeface="Arial" panose="020B0604020202020204" pitchFamily="34" charset="0"/>
                  <a:ea typeface="Times New Roman" panose="02020603050405020304" pitchFamily="18" charset="0"/>
                </a:rPr>
                <a:t>Bằng</a:t>
              </a:r>
              <a:r>
                <a:rPr lang="en-US" sz="4400" dirty="0">
                  <a:latin typeface="Arial" panose="020B0604020202020204" pitchFamily="34" charset="0"/>
                  <a:ea typeface="Times New Roman" panose="02020603050405020304" pitchFamily="18" charset="0"/>
                </a:rPr>
                <a:t> </a:t>
              </a:r>
              <a:r>
                <a:rPr lang="en-US" sz="4400" dirty="0" smtClean="0">
                  <a:latin typeface="Arial" panose="020B0604020202020204" pitchFamily="34" charset="0"/>
                  <a:ea typeface="Times New Roman" panose="02020603050405020304" pitchFamily="18" charset="0"/>
                </a:rPr>
                <a:t>0</a:t>
              </a:r>
              <a:endParaRPr lang="en-US" sz="4400" dirty="0"/>
            </a:p>
          </p:txBody>
        </p:sp>
      </p:grpSp>
      <p:grpSp>
        <p:nvGrpSpPr>
          <p:cNvPr id="19" name="Group 18"/>
          <p:cNvGrpSpPr/>
          <p:nvPr/>
        </p:nvGrpSpPr>
        <p:grpSpPr>
          <a:xfrm>
            <a:off x="2137109" y="7309383"/>
            <a:ext cx="6749580" cy="1581328"/>
            <a:chOff x="2137109" y="7309383"/>
            <a:chExt cx="6749580" cy="1581328"/>
          </a:xfrm>
        </p:grpSpPr>
        <p:grpSp>
          <p:nvGrpSpPr>
            <p:cNvPr id="8" name="Group 8"/>
            <p:cNvGrpSpPr/>
            <p:nvPr/>
          </p:nvGrpSpPr>
          <p:grpSpPr>
            <a:xfrm>
              <a:off x="3040154" y="7309383"/>
              <a:ext cx="5846535" cy="1581328"/>
              <a:chOff x="0" y="0"/>
              <a:chExt cx="1771677" cy="911608"/>
            </a:xfrm>
          </p:grpSpPr>
          <p:sp>
            <p:nvSpPr>
              <p:cNvPr id="9" name="Freeform 9"/>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10" name="Freeform 10"/>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45" name="Group 45"/>
            <p:cNvGrpSpPr/>
            <p:nvPr/>
          </p:nvGrpSpPr>
          <p:grpSpPr>
            <a:xfrm>
              <a:off x="2137109" y="7983749"/>
              <a:ext cx="443636" cy="443636"/>
              <a:chOff x="0" y="0"/>
              <a:chExt cx="6350000" cy="6350000"/>
            </a:xfrm>
            <a:solidFill>
              <a:srgbClr val="7030A0"/>
            </a:solidFill>
          </p:grpSpPr>
          <p:sp>
            <p:nvSpPr>
              <p:cNvPr id="46" name="Freeform 4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28" name="Rectangle 27"/>
            <p:cNvSpPr/>
            <p:nvPr/>
          </p:nvSpPr>
          <p:spPr>
            <a:xfrm>
              <a:off x="3444562" y="7738807"/>
              <a:ext cx="3167855" cy="769441"/>
            </a:xfrm>
            <a:prstGeom prst="rect">
              <a:avLst/>
            </a:prstGeom>
          </p:spPr>
          <p:txBody>
            <a:bodyPr wrap="none">
              <a:spAutoFit/>
            </a:bodyPr>
            <a:lstStyle/>
            <a:p>
              <a:r>
                <a:rPr lang="en-US" sz="4400" dirty="0" smtClean="0">
                  <a:latin typeface="Arial" panose="020B0604020202020204" pitchFamily="34" charset="0"/>
                  <a:ea typeface="Times New Roman" panose="02020603050405020304" pitchFamily="18" charset="0"/>
                </a:rPr>
                <a:t>C. </a:t>
              </a:r>
              <a:r>
                <a:rPr lang="en-US" sz="4400" dirty="0" err="1">
                  <a:latin typeface="Arial" panose="020B0604020202020204" pitchFamily="34" charset="0"/>
                  <a:ea typeface="Times New Roman" panose="02020603050405020304" pitchFamily="18" charset="0"/>
                </a:rPr>
                <a:t>Bằng</a:t>
              </a:r>
              <a:r>
                <a:rPr lang="en-US" sz="4400" dirty="0">
                  <a:latin typeface="Arial" panose="020B0604020202020204" pitchFamily="34" charset="0"/>
                  <a:ea typeface="Times New Roman" panose="02020603050405020304" pitchFamily="18" charset="0"/>
                </a:rPr>
                <a:t> </a:t>
              </a:r>
              <a:r>
                <a:rPr lang="en-US" sz="4400" dirty="0" smtClean="0">
                  <a:latin typeface="Arial" panose="020B0604020202020204" pitchFamily="34" charset="0"/>
                  <a:ea typeface="Times New Roman" panose="02020603050405020304" pitchFamily="18" charset="0"/>
                </a:rPr>
                <a:t>0,5</a:t>
              </a:r>
              <a:endParaRPr lang="en-US" sz="4400" dirty="0"/>
            </a:p>
          </p:txBody>
        </p:sp>
      </p:grpSp>
      <p:grpSp>
        <p:nvGrpSpPr>
          <p:cNvPr id="20" name="Group 19"/>
          <p:cNvGrpSpPr/>
          <p:nvPr/>
        </p:nvGrpSpPr>
        <p:grpSpPr>
          <a:xfrm>
            <a:off x="9742602" y="7338022"/>
            <a:ext cx="6501511" cy="1581328"/>
            <a:chOff x="9742602" y="7338022"/>
            <a:chExt cx="6501511" cy="1581328"/>
          </a:xfrm>
        </p:grpSpPr>
        <p:grpSp>
          <p:nvGrpSpPr>
            <p:cNvPr id="2" name="Group 2"/>
            <p:cNvGrpSpPr/>
            <p:nvPr/>
          </p:nvGrpSpPr>
          <p:grpSpPr>
            <a:xfrm>
              <a:off x="10397578" y="7338022"/>
              <a:ext cx="5846535" cy="1581328"/>
              <a:chOff x="0" y="0"/>
              <a:chExt cx="1771677" cy="911608"/>
            </a:xfrm>
          </p:grpSpPr>
          <p:sp>
            <p:nvSpPr>
              <p:cNvPr id="3" name="Freeform 3"/>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4" name="Freeform 4"/>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43" name="Group 43"/>
            <p:cNvGrpSpPr/>
            <p:nvPr/>
          </p:nvGrpSpPr>
          <p:grpSpPr>
            <a:xfrm>
              <a:off x="9742602" y="7905766"/>
              <a:ext cx="443636" cy="443636"/>
              <a:chOff x="0" y="0"/>
              <a:chExt cx="6350000" cy="6350000"/>
            </a:xfrm>
            <a:solidFill>
              <a:schemeClr val="accent5">
                <a:lumMod val="75000"/>
              </a:schemeClr>
            </a:solidFill>
          </p:grpSpPr>
          <p:sp>
            <p:nvSpPr>
              <p:cNvPr id="44" name="Freeform 4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29" name="Rectangle 28"/>
            <p:cNvSpPr/>
            <p:nvPr/>
          </p:nvSpPr>
          <p:spPr>
            <a:xfrm>
              <a:off x="10910866" y="7714224"/>
              <a:ext cx="4786333" cy="769441"/>
            </a:xfrm>
            <a:prstGeom prst="rect">
              <a:avLst/>
            </a:prstGeom>
          </p:spPr>
          <p:txBody>
            <a:bodyPr wrap="square">
              <a:spAutoFit/>
            </a:bodyPr>
            <a:lstStyle/>
            <a:p>
              <a:r>
                <a:rPr lang="en-US" sz="4400" dirty="0" smtClean="0">
                  <a:latin typeface="Arial" panose="020B0604020202020204" pitchFamily="34" charset="0"/>
                  <a:ea typeface="Times New Roman" panose="02020603050405020304" pitchFamily="18" charset="0"/>
                </a:rPr>
                <a:t>D. </a:t>
              </a:r>
              <a:r>
                <a:rPr lang="en-US" sz="4400" dirty="0" err="1" smtClean="0">
                  <a:latin typeface="Arial" panose="020B0604020202020204" pitchFamily="34" charset="0"/>
                  <a:ea typeface="Times New Roman" panose="02020603050405020304" pitchFamily="18" charset="0"/>
                </a:rPr>
                <a:t>Đáp</a:t>
              </a:r>
              <a:r>
                <a:rPr lang="en-US" sz="4400" dirty="0" smtClean="0">
                  <a:latin typeface="Arial" panose="020B0604020202020204" pitchFamily="34" charset="0"/>
                  <a:ea typeface="Times New Roman" panose="02020603050405020304" pitchFamily="18" charset="0"/>
                </a:rPr>
                <a:t> </a:t>
              </a:r>
              <a:r>
                <a:rPr lang="en-US" sz="4400" dirty="0" err="1" smtClean="0">
                  <a:latin typeface="Arial" panose="020B0604020202020204" pitchFamily="34" charset="0"/>
                  <a:ea typeface="Times New Roman" panose="02020603050405020304" pitchFamily="18" charset="0"/>
                </a:rPr>
                <a:t>án</a:t>
              </a:r>
              <a:r>
                <a:rPr lang="en-US" sz="4400" dirty="0" smtClean="0">
                  <a:latin typeface="Arial" panose="020B0604020202020204" pitchFamily="34" charset="0"/>
                  <a:ea typeface="Times New Roman" panose="02020603050405020304" pitchFamily="18" charset="0"/>
                </a:rPr>
                <a:t> </a:t>
              </a:r>
              <a:r>
                <a:rPr lang="en-US" sz="4400" dirty="0" err="1" smtClean="0">
                  <a:latin typeface="Arial" panose="020B0604020202020204" pitchFamily="34" charset="0"/>
                  <a:ea typeface="Times New Roman" panose="02020603050405020304" pitchFamily="18" charset="0"/>
                </a:rPr>
                <a:t>khác</a:t>
              </a:r>
              <a:endParaRPr lang="en-US" sz="4400" dirty="0"/>
            </a:p>
          </p:txBody>
        </p:sp>
      </p:grpSp>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53019" y="3927815"/>
            <a:ext cx="1817183" cy="1833779"/>
          </a:xfrm>
          <a:prstGeom prst="rect">
            <a:avLst/>
          </a:prstGeom>
        </p:spPr>
      </p:pic>
    </p:spTree>
  </p:cSld>
  <p:clrMapOvr>
    <a:masterClrMapping/>
  </p:clrMapOvr>
  <p:transition spd="med">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grpSp>
        <p:nvGrpSpPr>
          <p:cNvPr id="2" name="Group 2"/>
          <p:cNvGrpSpPr/>
          <p:nvPr/>
        </p:nvGrpSpPr>
        <p:grpSpPr>
          <a:xfrm>
            <a:off x="838200" y="2095500"/>
            <a:ext cx="16764000" cy="7848600"/>
            <a:chOff x="0" y="0"/>
            <a:chExt cx="4655413" cy="1786262"/>
          </a:xfrm>
        </p:grpSpPr>
        <p:sp>
          <p:nvSpPr>
            <p:cNvPr id="3" name="Freeform 3"/>
            <p:cNvSpPr/>
            <p:nvPr/>
          </p:nvSpPr>
          <p:spPr>
            <a:xfrm>
              <a:off x="10160" y="16510"/>
              <a:ext cx="4632553" cy="1758322"/>
            </a:xfrm>
            <a:custGeom>
              <a:avLst/>
              <a:gdLst/>
              <a:ahLst/>
              <a:cxnLst/>
              <a:rect l="l" t="t" r="r" b="b"/>
              <a:pathLst>
                <a:path w="4632553" h="1758322">
                  <a:moveTo>
                    <a:pt x="4632553" y="1758322"/>
                  </a:moveTo>
                  <a:lnTo>
                    <a:pt x="0" y="1750702"/>
                  </a:lnTo>
                  <a:lnTo>
                    <a:pt x="0" y="623059"/>
                  </a:lnTo>
                  <a:lnTo>
                    <a:pt x="17780" y="19050"/>
                  </a:lnTo>
                  <a:lnTo>
                    <a:pt x="2308042" y="0"/>
                  </a:lnTo>
                  <a:lnTo>
                    <a:pt x="4613503" y="5080"/>
                  </a:lnTo>
                  <a:close/>
                </a:path>
              </a:pathLst>
            </a:custGeom>
            <a:solidFill>
              <a:srgbClr val="FFFFFF"/>
            </a:solidFill>
          </p:spPr>
        </p:sp>
        <p:sp>
          <p:nvSpPr>
            <p:cNvPr id="4" name="Freeform 4"/>
            <p:cNvSpPr/>
            <p:nvPr/>
          </p:nvSpPr>
          <p:spPr>
            <a:xfrm>
              <a:off x="-3810" y="0"/>
              <a:ext cx="4661763" cy="1784991"/>
            </a:xfrm>
            <a:custGeom>
              <a:avLst/>
              <a:gdLst/>
              <a:ahLst/>
              <a:cxnLst/>
              <a:rect l="l" t="t" r="r" b="b"/>
              <a:pathLst>
                <a:path w="4661763" h="1784991">
                  <a:moveTo>
                    <a:pt x="4627473" y="21590"/>
                  </a:moveTo>
                  <a:cubicBezTo>
                    <a:pt x="4628743" y="34290"/>
                    <a:pt x="4628743" y="44450"/>
                    <a:pt x="4630013" y="54610"/>
                  </a:cubicBezTo>
                  <a:cubicBezTo>
                    <a:pt x="4632553" y="90010"/>
                    <a:pt x="4633823" y="127179"/>
                    <a:pt x="4636363" y="163019"/>
                  </a:cubicBezTo>
                  <a:cubicBezTo>
                    <a:pt x="4636363" y="214789"/>
                    <a:pt x="4649063" y="1235587"/>
                    <a:pt x="4655413" y="1287357"/>
                  </a:cubicBezTo>
                  <a:cubicBezTo>
                    <a:pt x="4661763" y="1365676"/>
                    <a:pt x="4657953" y="1445322"/>
                    <a:pt x="4657953" y="1523641"/>
                  </a:cubicBezTo>
                  <a:cubicBezTo>
                    <a:pt x="4657953" y="1592668"/>
                    <a:pt x="4659223" y="1656385"/>
                    <a:pt x="4660493" y="1724032"/>
                  </a:cubicBezTo>
                  <a:cubicBezTo>
                    <a:pt x="4660493" y="1745622"/>
                    <a:pt x="4660493" y="1759591"/>
                    <a:pt x="4660493" y="1783722"/>
                  </a:cubicBezTo>
                  <a:cubicBezTo>
                    <a:pt x="4637633" y="1783722"/>
                    <a:pt x="4617313" y="1784991"/>
                    <a:pt x="4587433" y="1783722"/>
                  </a:cubicBezTo>
                  <a:cubicBezTo>
                    <a:pt x="4352955" y="1778641"/>
                    <a:pt x="4114870" y="1784991"/>
                    <a:pt x="3880391" y="1779912"/>
                  </a:cubicBezTo>
                  <a:cubicBezTo>
                    <a:pt x="3739704" y="1776101"/>
                    <a:pt x="3602624" y="1778641"/>
                    <a:pt x="3461938" y="1776101"/>
                  </a:cubicBezTo>
                  <a:cubicBezTo>
                    <a:pt x="3397005" y="1774832"/>
                    <a:pt x="3332073" y="1773562"/>
                    <a:pt x="3267140" y="1772291"/>
                  </a:cubicBezTo>
                  <a:cubicBezTo>
                    <a:pt x="3227459" y="1772291"/>
                    <a:pt x="3191386" y="1773562"/>
                    <a:pt x="3151705" y="1773562"/>
                  </a:cubicBezTo>
                  <a:cubicBezTo>
                    <a:pt x="3050699" y="1772291"/>
                    <a:pt x="2772932" y="1773562"/>
                    <a:pt x="2671926" y="1772291"/>
                  </a:cubicBezTo>
                  <a:cubicBezTo>
                    <a:pt x="2599779" y="1771022"/>
                    <a:pt x="1156835" y="1779912"/>
                    <a:pt x="1084688" y="1778641"/>
                  </a:cubicBezTo>
                  <a:cubicBezTo>
                    <a:pt x="1066652" y="1778641"/>
                    <a:pt x="1045007" y="1779912"/>
                    <a:pt x="1026971" y="1779912"/>
                  </a:cubicBezTo>
                  <a:cubicBezTo>
                    <a:pt x="983682" y="1779912"/>
                    <a:pt x="944001" y="1781182"/>
                    <a:pt x="900713" y="1781182"/>
                  </a:cubicBezTo>
                  <a:cubicBezTo>
                    <a:pt x="792492" y="1781182"/>
                    <a:pt x="687879" y="1779912"/>
                    <a:pt x="579658" y="1778641"/>
                  </a:cubicBezTo>
                  <a:cubicBezTo>
                    <a:pt x="514726" y="1777372"/>
                    <a:pt x="449793" y="1776101"/>
                    <a:pt x="388468" y="1774832"/>
                  </a:cubicBezTo>
                  <a:cubicBezTo>
                    <a:pt x="273033" y="1773562"/>
                    <a:pt x="157597" y="1772291"/>
                    <a:pt x="48260" y="1772291"/>
                  </a:cubicBezTo>
                  <a:cubicBezTo>
                    <a:pt x="38100" y="1772291"/>
                    <a:pt x="29210" y="1772291"/>
                    <a:pt x="19050" y="1771022"/>
                  </a:cubicBezTo>
                  <a:cubicBezTo>
                    <a:pt x="10160" y="1769751"/>
                    <a:pt x="5080" y="1763401"/>
                    <a:pt x="7620" y="1754512"/>
                  </a:cubicBezTo>
                  <a:cubicBezTo>
                    <a:pt x="16510" y="1722756"/>
                    <a:pt x="12700" y="1689571"/>
                    <a:pt x="11430" y="1655057"/>
                  </a:cubicBezTo>
                  <a:cubicBezTo>
                    <a:pt x="10160" y="1584703"/>
                    <a:pt x="6350" y="1515676"/>
                    <a:pt x="7620" y="1445322"/>
                  </a:cubicBezTo>
                  <a:cubicBezTo>
                    <a:pt x="5080" y="1357712"/>
                    <a:pt x="0" y="273196"/>
                    <a:pt x="7620" y="184258"/>
                  </a:cubicBezTo>
                  <a:cubicBezTo>
                    <a:pt x="8890" y="167002"/>
                    <a:pt x="7620" y="148417"/>
                    <a:pt x="8890" y="131161"/>
                  </a:cubicBezTo>
                  <a:cubicBezTo>
                    <a:pt x="10160" y="103285"/>
                    <a:pt x="12700" y="72754"/>
                    <a:pt x="13970" y="44450"/>
                  </a:cubicBezTo>
                  <a:cubicBezTo>
                    <a:pt x="13970" y="41910"/>
                    <a:pt x="15240" y="39370"/>
                    <a:pt x="16510" y="38100"/>
                  </a:cubicBezTo>
                  <a:cubicBezTo>
                    <a:pt x="38100" y="35560"/>
                    <a:pt x="67413" y="30480"/>
                    <a:pt x="125131" y="29210"/>
                  </a:cubicBezTo>
                  <a:cubicBezTo>
                    <a:pt x="222530" y="25400"/>
                    <a:pt x="319928" y="22860"/>
                    <a:pt x="420934" y="20320"/>
                  </a:cubicBezTo>
                  <a:cubicBezTo>
                    <a:pt x="489474" y="17780"/>
                    <a:pt x="558014" y="16510"/>
                    <a:pt x="622946" y="13970"/>
                  </a:cubicBezTo>
                  <a:cubicBezTo>
                    <a:pt x="687879" y="11430"/>
                    <a:pt x="756419" y="8890"/>
                    <a:pt x="821351" y="8890"/>
                  </a:cubicBezTo>
                  <a:cubicBezTo>
                    <a:pt x="893498" y="7620"/>
                    <a:pt x="965645" y="10160"/>
                    <a:pt x="1037793" y="8890"/>
                  </a:cubicBezTo>
                  <a:cubicBezTo>
                    <a:pt x="1127977" y="8890"/>
                    <a:pt x="2762110" y="6350"/>
                    <a:pt x="2852294" y="5080"/>
                  </a:cubicBezTo>
                  <a:cubicBezTo>
                    <a:pt x="2938871" y="3810"/>
                    <a:pt x="3025447" y="2540"/>
                    <a:pt x="3115631" y="2540"/>
                  </a:cubicBezTo>
                  <a:cubicBezTo>
                    <a:pt x="3263533" y="1270"/>
                    <a:pt x="3407827" y="0"/>
                    <a:pt x="3555729" y="0"/>
                  </a:cubicBezTo>
                  <a:cubicBezTo>
                    <a:pt x="3617054" y="0"/>
                    <a:pt x="3681987" y="2540"/>
                    <a:pt x="3743312" y="2540"/>
                  </a:cubicBezTo>
                  <a:cubicBezTo>
                    <a:pt x="3912857" y="3810"/>
                    <a:pt x="4086011" y="5080"/>
                    <a:pt x="4255557" y="7620"/>
                  </a:cubicBezTo>
                  <a:cubicBezTo>
                    <a:pt x="4345740" y="8890"/>
                    <a:pt x="4435924" y="12700"/>
                    <a:pt x="4526108" y="16510"/>
                  </a:cubicBezTo>
                  <a:cubicBezTo>
                    <a:pt x="4547752" y="16510"/>
                    <a:pt x="4569397" y="16510"/>
                    <a:pt x="4587433" y="16510"/>
                  </a:cubicBezTo>
                  <a:cubicBezTo>
                    <a:pt x="4608423" y="17780"/>
                    <a:pt x="4617313" y="20320"/>
                    <a:pt x="4627473" y="21590"/>
                  </a:cubicBezTo>
                  <a:close/>
                  <a:moveTo>
                    <a:pt x="4637633" y="1767212"/>
                  </a:moveTo>
                  <a:cubicBezTo>
                    <a:pt x="4638903" y="1750701"/>
                    <a:pt x="4640173" y="1738001"/>
                    <a:pt x="4640173" y="1725301"/>
                  </a:cubicBezTo>
                  <a:cubicBezTo>
                    <a:pt x="4638903" y="1649747"/>
                    <a:pt x="4637633" y="1579393"/>
                    <a:pt x="4637633" y="1503730"/>
                  </a:cubicBezTo>
                  <a:cubicBezTo>
                    <a:pt x="4637633" y="1469216"/>
                    <a:pt x="4640173" y="1434703"/>
                    <a:pt x="4638903" y="1400190"/>
                  </a:cubicBezTo>
                  <a:cubicBezTo>
                    <a:pt x="4638903" y="1368331"/>
                    <a:pt x="4637633" y="1335145"/>
                    <a:pt x="4636363" y="1303287"/>
                  </a:cubicBezTo>
                  <a:cubicBezTo>
                    <a:pt x="4631283" y="1254172"/>
                    <a:pt x="4619853" y="237356"/>
                    <a:pt x="4619853" y="188241"/>
                  </a:cubicBezTo>
                  <a:cubicBezTo>
                    <a:pt x="4617313" y="147090"/>
                    <a:pt x="4614773" y="104612"/>
                    <a:pt x="4612233" y="63500"/>
                  </a:cubicBezTo>
                  <a:cubicBezTo>
                    <a:pt x="4610963" y="44450"/>
                    <a:pt x="4609693" y="43180"/>
                    <a:pt x="4576612" y="41910"/>
                  </a:cubicBezTo>
                  <a:cubicBezTo>
                    <a:pt x="4565789" y="41910"/>
                    <a:pt x="4558575" y="41910"/>
                    <a:pt x="4547753" y="40640"/>
                  </a:cubicBezTo>
                  <a:cubicBezTo>
                    <a:pt x="4457569" y="36830"/>
                    <a:pt x="4363777" y="31750"/>
                    <a:pt x="4273594" y="30480"/>
                  </a:cubicBezTo>
                  <a:cubicBezTo>
                    <a:pt x="4053545" y="26670"/>
                    <a:pt x="3829888" y="25400"/>
                    <a:pt x="3609840" y="22860"/>
                  </a:cubicBezTo>
                  <a:cubicBezTo>
                    <a:pt x="3577373" y="22860"/>
                    <a:pt x="3541300" y="22860"/>
                    <a:pt x="3508833" y="22860"/>
                  </a:cubicBezTo>
                  <a:cubicBezTo>
                    <a:pt x="3454723" y="22860"/>
                    <a:pt x="3400613" y="22860"/>
                    <a:pt x="3350110" y="22860"/>
                  </a:cubicBezTo>
                  <a:cubicBezTo>
                    <a:pt x="3234674" y="22860"/>
                    <a:pt x="3119239" y="22860"/>
                    <a:pt x="3007411" y="24130"/>
                  </a:cubicBezTo>
                  <a:cubicBezTo>
                    <a:pt x="2910012" y="25400"/>
                    <a:pt x="1268664" y="29210"/>
                    <a:pt x="1171265" y="29210"/>
                  </a:cubicBezTo>
                  <a:cubicBezTo>
                    <a:pt x="1012541" y="29210"/>
                    <a:pt x="853817" y="26670"/>
                    <a:pt x="695094" y="33020"/>
                  </a:cubicBezTo>
                  <a:cubicBezTo>
                    <a:pt x="612124" y="36830"/>
                    <a:pt x="532763" y="36830"/>
                    <a:pt x="453401" y="38100"/>
                  </a:cubicBezTo>
                  <a:cubicBezTo>
                    <a:pt x="316321" y="41910"/>
                    <a:pt x="179241" y="45720"/>
                    <a:pt x="49530" y="50800"/>
                  </a:cubicBezTo>
                  <a:cubicBezTo>
                    <a:pt x="36830" y="50800"/>
                    <a:pt x="34290" y="53340"/>
                    <a:pt x="33020" y="68771"/>
                  </a:cubicBezTo>
                  <a:cubicBezTo>
                    <a:pt x="31750" y="92665"/>
                    <a:pt x="31750" y="116559"/>
                    <a:pt x="30480" y="140453"/>
                  </a:cubicBezTo>
                  <a:cubicBezTo>
                    <a:pt x="29210" y="180276"/>
                    <a:pt x="26670" y="218772"/>
                    <a:pt x="25400" y="258595"/>
                  </a:cubicBezTo>
                  <a:cubicBezTo>
                    <a:pt x="20320" y="301073"/>
                    <a:pt x="26670" y="1339127"/>
                    <a:pt x="29210" y="1381605"/>
                  </a:cubicBezTo>
                  <a:cubicBezTo>
                    <a:pt x="29210" y="1426738"/>
                    <a:pt x="29210" y="1473198"/>
                    <a:pt x="30480" y="1518331"/>
                  </a:cubicBezTo>
                  <a:cubicBezTo>
                    <a:pt x="30480" y="1551517"/>
                    <a:pt x="33020" y="1584703"/>
                    <a:pt x="33020" y="1617889"/>
                  </a:cubicBezTo>
                  <a:cubicBezTo>
                    <a:pt x="33020" y="1653730"/>
                    <a:pt x="33020" y="1689571"/>
                    <a:pt x="31750" y="1725301"/>
                  </a:cubicBezTo>
                  <a:cubicBezTo>
                    <a:pt x="31750" y="1729112"/>
                    <a:pt x="31750" y="1731651"/>
                    <a:pt x="31750" y="1735462"/>
                  </a:cubicBezTo>
                  <a:cubicBezTo>
                    <a:pt x="31750" y="1745622"/>
                    <a:pt x="35560" y="1749432"/>
                    <a:pt x="44450" y="1749432"/>
                  </a:cubicBezTo>
                  <a:cubicBezTo>
                    <a:pt x="74628" y="1749432"/>
                    <a:pt x="125131" y="1750701"/>
                    <a:pt x="172027" y="1750701"/>
                  </a:cubicBezTo>
                  <a:cubicBezTo>
                    <a:pt x="240566" y="1750701"/>
                    <a:pt x="312714" y="1748162"/>
                    <a:pt x="381253" y="1750701"/>
                  </a:cubicBezTo>
                  <a:cubicBezTo>
                    <a:pt x="493082" y="1754512"/>
                    <a:pt x="604910" y="1757051"/>
                    <a:pt x="716738" y="1755782"/>
                  </a:cubicBezTo>
                  <a:cubicBezTo>
                    <a:pt x="788885" y="1754512"/>
                    <a:pt x="857425" y="1757051"/>
                    <a:pt x="929572" y="1757051"/>
                  </a:cubicBezTo>
                  <a:cubicBezTo>
                    <a:pt x="1034185" y="1757051"/>
                    <a:pt x="1138799" y="1755782"/>
                    <a:pt x="1243412" y="1757051"/>
                  </a:cubicBezTo>
                  <a:cubicBezTo>
                    <a:pt x="1398529" y="1758322"/>
                    <a:pt x="3101202" y="1748162"/>
                    <a:pt x="3259926" y="1750701"/>
                  </a:cubicBezTo>
                  <a:cubicBezTo>
                    <a:pt x="3328466" y="1751972"/>
                    <a:pt x="3397005" y="1753242"/>
                    <a:pt x="3461938" y="1753242"/>
                  </a:cubicBezTo>
                  <a:cubicBezTo>
                    <a:pt x="3580980" y="1755782"/>
                    <a:pt x="3696416" y="1751972"/>
                    <a:pt x="3815459" y="1755782"/>
                  </a:cubicBezTo>
                  <a:cubicBezTo>
                    <a:pt x="3912857" y="1758322"/>
                    <a:pt x="4010256" y="1758322"/>
                    <a:pt x="4107655" y="1760862"/>
                  </a:cubicBezTo>
                  <a:cubicBezTo>
                    <a:pt x="4251949" y="1764672"/>
                    <a:pt x="4396243" y="1767212"/>
                    <a:pt x="4540538" y="1768482"/>
                  </a:cubicBezTo>
                  <a:cubicBezTo>
                    <a:pt x="4594648" y="1768482"/>
                    <a:pt x="4617313" y="1767212"/>
                    <a:pt x="4637633" y="1767212"/>
                  </a:cubicBezTo>
                  <a:close/>
                </a:path>
              </a:pathLst>
            </a:custGeom>
            <a:solidFill>
              <a:srgbClr val="FFFFFF"/>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47757">
            <a:off x="-458351" y="-60614"/>
            <a:ext cx="2707139" cy="3769434"/>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972499">
            <a:off x="16306528" y="6057851"/>
            <a:ext cx="1909357" cy="4626195"/>
          </a:xfrm>
          <a:prstGeom prst="rect">
            <a:avLst/>
          </a:prstGeom>
        </p:spPr>
      </p:pic>
      <p:sp>
        <p:nvSpPr>
          <p:cNvPr id="7" name="TextBox 7"/>
          <p:cNvSpPr txBox="1"/>
          <p:nvPr/>
        </p:nvSpPr>
        <p:spPr>
          <a:xfrm>
            <a:off x="2683007" y="808826"/>
            <a:ext cx="13065240" cy="1015278"/>
          </a:xfrm>
          <a:prstGeom prst="rect">
            <a:avLst/>
          </a:prstGeom>
        </p:spPr>
        <p:txBody>
          <a:bodyPr lIns="0" tIns="0" rIns="0" bIns="0" rtlCol="0" anchor="t">
            <a:spAutoFit/>
          </a:bodyPr>
          <a:lstStyle/>
          <a:p>
            <a:pPr algn="ctr">
              <a:lnSpc>
                <a:spcPts val="8399"/>
              </a:lnSpc>
            </a:pPr>
            <a:r>
              <a:rPr lang="en-US" sz="6600" b="1" dirty="0" smtClean="0">
                <a:solidFill>
                  <a:srgbClr val="303030"/>
                </a:solidFill>
                <a:latin typeface="Arial" panose="020B0604020202020204" pitchFamily="34" charset="0"/>
                <a:cs typeface="Arial" panose="020B0604020202020204" pitchFamily="34" charset="0"/>
              </a:rPr>
              <a:t>KHỞI ĐỘNG</a:t>
            </a:r>
            <a:endParaRPr lang="en-US" sz="6600" b="1" dirty="0">
              <a:solidFill>
                <a:srgbClr val="303030"/>
              </a:solidFill>
              <a:latin typeface="Arial" panose="020B0604020202020204" pitchFamily="34" charset="0"/>
              <a:cs typeface="Arial" panose="020B0604020202020204" pitchFamily="34" charset="0"/>
            </a:endParaRPr>
          </a:p>
        </p:txBody>
      </p:sp>
      <p:sp>
        <p:nvSpPr>
          <p:cNvPr id="8" name="Rectangle 7"/>
          <p:cNvSpPr/>
          <p:nvPr/>
        </p:nvSpPr>
        <p:spPr>
          <a:xfrm>
            <a:off x="1981200" y="2442588"/>
            <a:ext cx="14997695" cy="5417893"/>
          </a:xfrm>
          <a:prstGeom prst="rect">
            <a:avLst/>
          </a:prstGeom>
        </p:spPr>
        <p:txBody>
          <a:bodyPr wrap="square">
            <a:spAutoFit/>
          </a:bodyPr>
          <a:lstStyle/>
          <a:p>
            <a:pPr algn="just">
              <a:lnSpc>
                <a:spcPct val="140000"/>
              </a:lnSpc>
            </a:pPr>
            <a:r>
              <a:rPr lang="vi-VN" sz="4200" dirty="0">
                <a:latin typeface="Arial" panose="020B0604020202020204" pitchFamily="34" charset="0"/>
                <a:cs typeface="Arial" panose="020B0604020202020204" pitchFamily="34" charset="0"/>
              </a:rPr>
              <a:t>Trong cuộc sống ta thường gặp những câu mô tả khả năng xảy ra của biến cố ngẫu nhiên, chẳng hạn:</a:t>
            </a:r>
          </a:p>
          <a:p>
            <a:pPr marL="571500" indent="-571500" algn="just">
              <a:lnSpc>
                <a:spcPct val="140000"/>
              </a:lnSpc>
              <a:buFont typeface="Arial" panose="020B0604020202020204" pitchFamily="34" charset="0"/>
              <a:buChar char="•"/>
            </a:pPr>
            <a:r>
              <a:rPr lang="vi-VN" sz="4200" dirty="0" smtClean="0">
                <a:latin typeface="Arial" panose="020B0604020202020204" pitchFamily="34" charset="0"/>
                <a:cs typeface="Arial" panose="020B0604020202020204" pitchFamily="34" charset="0"/>
              </a:rPr>
              <a:t>Nhiều </a:t>
            </a:r>
            <a:r>
              <a:rPr lang="vi-VN" sz="4200" dirty="0">
                <a:latin typeface="Arial" panose="020B0604020202020204" pitchFamily="34" charset="0"/>
                <a:cs typeface="Arial" panose="020B0604020202020204" pitchFamily="34" charset="0"/>
              </a:rPr>
              <a:t>khả năng ngày mai trời sẽ có mưa. </a:t>
            </a:r>
          </a:p>
          <a:p>
            <a:pPr marL="571500" indent="-571500" algn="just">
              <a:lnSpc>
                <a:spcPct val="140000"/>
              </a:lnSpc>
              <a:buFont typeface="Arial" panose="020B0604020202020204" pitchFamily="34" charset="0"/>
              <a:buChar char="•"/>
            </a:pPr>
            <a:r>
              <a:rPr lang="vi-VN" sz="4200" dirty="0" smtClean="0">
                <a:latin typeface="Arial" panose="020B0604020202020204" pitchFamily="34" charset="0"/>
                <a:cs typeface="Arial" panose="020B0604020202020204" pitchFamily="34" charset="0"/>
              </a:rPr>
              <a:t>Ít </a:t>
            </a:r>
            <a:r>
              <a:rPr lang="vi-VN" sz="4200" dirty="0">
                <a:latin typeface="Arial" panose="020B0604020202020204" pitchFamily="34" charset="0"/>
                <a:cs typeface="Arial" panose="020B0604020202020204" pitchFamily="34" charset="0"/>
              </a:rPr>
              <a:t>khả năng xảy ra động đất ở Hà Nội.</a:t>
            </a:r>
          </a:p>
          <a:p>
            <a:pPr marL="571500" indent="-571500" algn="just">
              <a:lnSpc>
                <a:spcPct val="140000"/>
              </a:lnSpc>
              <a:buFont typeface="Arial" panose="020B0604020202020204" pitchFamily="34" charset="0"/>
              <a:buChar char="•"/>
            </a:pPr>
            <a:r>
              <a:rPr lang="vi-VN" sz="4200" dirty="0" smtClean="0">
                <a:latin typeface="Arial" panose="020B0604020202020204" pitchFamily="34" charset="0"/>
                <a:cs typeface="Arial" panose="020B0604020202020204" pitchFamily="34" charset="0"/>
              </a:rPr>
              <a:t>Nếu </a:t>
            </a:r>
            <a:r>
              <a:rPr lang="vi-VN" sz="4200" dirty="0">
                <a:latin typeface="Arial" panose="020B0604020202020204" pitchFamily="34" charset="0"/>
                <a:cs typeface="Arial" panose="020B0604020202020204" pitchFamily="34" charset="0"/>
              </a:rPr>
              <a:t>gieo hai con xúc xắc thì ít khả năng số chấm xuất hiện trên cả hai con xúc xắc đều là 6.</a:t>
            </a:r>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36834" y="7933024"/>
            <a:ext cx="1490549" cy="1365705"/>
          </a:xfrm>
          <a:prstGeom prst="rect">
            <a:avLst/>
          </a:prstGeom>
        </p:spPr>
      </p:pic>
      <p:sp>
        <p:nvSpPr>
          <p:cNvPr id="11" name="Rectangle 10"/>
          <p:cNvSpPr/>
          <p:nvPr/>
        </p:nvSpPr>
        <p:spPr>
          <a:xfrm>
            <a:off x="3563864" y="7914650"/>
            <a:ext cx="11887200" cy="1798441"/>
          </a:xfrm>
          <a:prstGeom prst="rect">
            <a:avLst/>
          </a:prstGeom>
        </p:spPr>
        <p:txBody>
          <a:bodyPr wrap="square">
            <a:spAutoFit/>
          </a:bodyPr>
          <a:lstStyle/>
          <a:p>
            <a:pPr algn="just">
              <a:lnSpc>
                <a:spcPct val="140000"/>
              </a:lnSpc>
            </a:pPr>
            <a:r>
              <a:rPr lang="vi-VN" sz="4200" i="1" dirty="0">
                <a:solidFill>
                  <a:srgbClr val="002060"/>
                </a:solidFill>
                <a:latin typeface="Arial" panose="020B0604020202020204" pitchFamily="34" charset="0"/>
                <a:cs typeface="Arial" panose="020B0604020202020204" pitchFamily="34" charset="0"/>
              </a:rPr>
              <a:t>Dựa vào các câu mô tả trên, theo em, khả năng xảy ra sự kiện nào của mỗi sự kiện cao hơn?</a:t>
            </a:r>
            <a:endParaRPr lang="en-US" sz="4200" i="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801226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pic>
        <p:nvPicPr>
          <p:cNvPr id="47" name="Picture 4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8472232" flipV="1">
            <a:off x="-691761" y="5353170"/>
            <a:ext cx="2920079" cy="7075082"/>
          </a:xfrm>
          <a:prstGeom prst="rect">
            <a:avLst/>
          </a:prstGeom>
        </p:spPr>
      </p:pic>
      <p:pic>
        <p:nvPicPr>
          <p:cNvPr id="48" name="Picture 4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16091">
            <a:off x="16887715" y="-555399"/>
            <a:ext cx="4216594" cy="5282748"/>
          </a:xfrm>
          <a:prstGeom prst="rect">
            <a:avLst/>
          </a:prstGeom>
        </p:spPr>
      </p:pic>
      <p:sp>
        <p:nvSpPr>
          <p:cNvPr id="14" name="Rectangle 13"/>
          <p:cNvSpPr/>
          <p:nvPr/>
        </p:nvSpPr>
        <p:spPr>
          <a:xfrm>
            <a:off x="1950544" y="900024"/>
            <a:ext cx="14633673" cy="3850541"/>
          </a:xfrm>
          <a:prstGeom prst="rect">
            <a:avLst/>
          </a:prstGeom>
        </p:spPr>
        <p:txBody>
          <a:bodyPr wrap="square">
            <a:spAutoFit/>
          </a:bodyPr>
          <a:lstStyle/>
          <a:p>
            <a:pPr algn="just">
              <a:lnSpc>
                <a:spcPct val="150000"/>
              </a:lnSpc>
            </a:pPr>
            <a:r>
              <a:rPr lang="en-US" sz="4200" b="1" dirty="0" err="1">
                <a:latin typeface="Arial" panose="020B0604020202020204" pitchFamily="34" charset="0"/>
                <a:cs typeface="Arial" panose="020B0604020202020204" pitchFamily="34" charset="0"/>
              </a:rPr>
              <a:t>Câu</a:t>
            </a:r>
            <a:r>
              <a:rPr lang="en-US" sz="4200" b="1" dirty="0">
                <a:latin typeface="Arial" panose="020B0604020202020204" pitchFamily="34" charset="0"/>
                <a:cs typeface="Arial" panose="020B0604020202020204" pitchFamily="34" charset="0"/>
              </a:rPr>
              <a:t> </a:t>
            </a:r>
            <a:r>
              <a:rPr lang="en-US" sz="4200" b="1" dirty="0" smtClean="0">
                <a:latin typeface="Arial" panose="020B0604020202020204" pitchFamily="34" charset="0"/>
                <a:cs typeface="Arial" panose="020B0604020202020204" pitchFamily="34" charset="0"/>
              </a:rPr>
              <a:t>2. </a:t>
            </a:r>
            <a:r>
              <a:rPr lang="vi-VN" sz="4200" dirty="0">
                <a:cs typeface="Arial" panose="020B0604020202020204" pitchFamily="34" charset="0"/>
              </a:rPr>
              <a:t>Một hộp có 20 tấm thẻ được đánh số từ 1 đến 20. Các tấm thẻ có kích thước như nhau. Lấy ngẫu nhiên một tấm thẻ từ hộp. Gọi X là biến cố: “Rút được tấm thẻ ghi số không lớn hơn 20”. Xác suất của biến cố X là:</a:t>
            </a:r>
            <a:endParaRPr lang="en-US" sz="4200" dirty="0">
              <a:latin typeface="Arial" panose="020B0604020202020204" pitchFamily="34" charset="0"/>
              <a:cs typeface="Arial" panose="020B0604020202020204" pitchFamily="34" charset="0"/>
            </a:endParaRPr>
          </a:p>
        </p:txBody>
      </p:sp>
      <p:grpSp>
        <p:nvGrpSpPr>
          <p:cNvPr id="16" name="Group 15"/>
          <p:cNvGrpSpPr/>
          <p:nvPr/>
        </p:nvGrpSpPr>
        <p:grpSpPr>
          <a:xfrm>
            <a:off x="2126641" y="5166423"/>
            <a:ext cx="6789685" cy="1581328"/>
            <a:chOff x="2138099" y="4400806"/>
            <a:chExt cx="6789685" cy="1581328"/>
          </a:xfrm>
        </p:grpSpPr>
        <p:grpSp>
          <p:nvGrpSpPr>
            <p:cNvPr id="11" name="Group 11"/>
            <p:cNvGrpSpPr/>
            <p:nvPr/>
          </p:nvGrpSpPr>
          <p:grpSpPr>
            <a:xfrm>
              <a:off x="3081249" y="4400806"/>
              <a:ext cx="5846535" cy="1581328"/>
              <a:chOff x="0" y="0"/>
              <a:chExt cx="1771677" cy="911608"/>
            </a:xfrm>
          </p:grpSpPr>
          <p:sp>
            <p:nvSpPr>
              <p:cNvPr id="12" name="Freeform 12"/>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13" name="Freeform 13"/>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39" name="Group 39"/>
            <p:cNvGrpSpPr/>
            <p:nvPr/>
          </p:nvGrpSpPr>
          <p:grpSpPr>
            <a:xfrm>
              <a:off x="2138099" y="4990744"/>
              <a:ext cx="443636" cy="443636"/>
              <a:chOff x="0" y="0"/>
              <a:chExt cx="6350000" cy="6350000"/>
            </a:xfrm>
            <a:solidFill>
              <a:schemeClr val="accent3">
                <a:lumMod val="75000"/>
              </a:schemeClr>
            </a:solidFill>
          </p:grpSpPr>
          <p:sp>
            <p:nvSpPr>
              <p:cNvPr id="40" name="Freeform 4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15" name="Rectangle 14"/>
            <p:cNvSpPr/>
            <p:nvPr/>
          </p:nvSpPr>
          <p:spPr>
            <a:xfrm>
              <a:off x="3519898" y="4778505"/>
              <a:ext cx="1189749" cy="769441"/>
            </a:xfrm>
            <a:prstGeom prst="rect">
              <a:avLst/>
            </a:prstGeom>
          </p:spPr>
          <p:txBody>
            <a:bodyPr wrap="none">
              <a:spAutoFit/>
            </a:bodyPr>
            <a:lstStyle/>
            <a:p>
              <a:r>
                <a:rPr lang="en-US" sz="4400" dirty="0">
                  <a:latin typeface="Arial" panose="020B0604020202020204" pitchFamily="34" charset="0"/>
                  <a:ea typeface="Times New Roman" panose="02020603050405020304" pitchFamily="18" charset="0"/>
                </a:rPr>
                <a:t>A. </a:t>
              </a:r>
              <a:r>
                <a:rPr lang="en-US" sz="4400" dirty="0" smtClean="0">
                  <a:latin typeface="Arial" panose="020B0604020202020204" pitchFamily="34" charset="0"/>
                  <a:ea typeface="Times New Roman" panose="02020603050405020304" pitchFamily="18" charset="0"/>
                </a:rPr>
                <a:t>0</a:t>
              </a:r>
              <a:endParaRPr lang="en-US" sz="4400" dirty="0"/>
            </a:p>
          </p:txBody>
        </p:sp>
      </p:grpSp>
      <p:grpSp>
        <p:nvGrpSpPr>
          <p:cNvPr id="17" name="Group 16"/>
          <p:cNvGrpSpPr/>
          <p:nvPr/>
        </p:nvGrpSpPr>
        <p:grpSpPr>
          <a:xfrm>
            <a:off x="9697915" y="5202036"/>
            <a:ext cx="6554580" cy="1581328"/>
            <a:chOff x="9702106" y="4373368"/>
            <a:chExt cx="6554580" cy="1581328"/>
          </a:xfrm>
        </p:grpSpPr>
        <p:grpSp>
          <p:nvGrpSpPr>
            <p:cNvPr id="5" name="Group 5"/>
            <p:cNvGrpSpPr/>
            <p:nvPr/>
          </p:nvGrpSpPr>
          <p:grpSpPr>
            <a:xfrm>
              <a:off x="10410151" y="4373368"/>
              <a:ext cx="5846535" cy="1581328"/>
              <a:chOff x="0" y="0"/>
              <a:chExt cx="1771677" cy="911608"/>
            </a:xfrm>
          </p:grpSpPr>
          <p:sp>
            <p:nvSpPr>
              <p:cNvPr id="6" name="Freeform 6"/>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7" name="Freeform 7"/>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41" name="Group 41"/>
            <p:cNvGrpSpPr/>
            <p:nvPr/>
          </p:nvGrpSpPr>
          <p:grpSpPr>
            <a:xfrm>
              <a:off x="9702106" y="4990744"/>
              <a:ext cx="443636" cy="443636"/>
              <a:chOff x="0" y="0"/>
              <a:chExt cx="6350000" cy="6350000"/>
            </a:xfrm>
            <a:solidFill>
              <a:schemeClr val="accent6">
                <a:lumMod val="75000"/>
              </a:schemeClr>
            </a:solidFill>
          </p:grpSpPr>
          <p:sp>
            <p:nvSpPr>
              <p:cNvPr id="42" name="Freeform 4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27" name="Rectangle 26"/>
            <p:cNvSpPr/>
            <p:nvPr/>
          </p:nvSpPr>
          <p:spPr>
            <a:xfrm>
              <a:off x="10910867" y="4789552"/>
              <a:ext cx="1818126" cy="769441"/>
            </a:xfrm>
            <a:prstGeom prst="rect">
              <a:avLst/>
            </a:prstGeom>
          </p:spPr>
          <p:txBody>
            <a:bodyPr wrap="none">
              <a:spAutoFit/>
            </a:bodyPr>
            <a:lstStyle/>
            <a:p>
              <a:r>
                <a:rPr lang="en-US" sz="4400" dirty="0" smtClean="0">
                  <a:latin typeface="Arial" panose="020B0604020202020204" pitchFamily="34" charset="0"/>
                  <a:ea typeface="Times New Roman" panose="02020603050405020304" pitchFamily="18" charset="0"/>
                </a:rPr>
                <a:t>B. 120</a:t>
              </a:r>
              <a:endParaRPr lang="en-US" sz="4400" dirty="0"/>
            </a:p>
          </p:txBody>
        </p:sp>
      </p:grpSp>
      <p:grpSp>
        <p:nvGrpSpPr>
          <p:cNvPr id="19" name="Group 18"/>
          <p:cNvGrpSpPr/>
          <p:nvPr/>
        </p:nvGrpSpPr>
        <p:grpSpPr>
          <a:xfrm>
            <a:off x="2137109" y="7309383"/>
            <a:ext cx="6749580" cy="1581328"/>
            <a:chOff x="2137109" y="7309383"/>
            <a:chExt cx="6749580" cy="1581328"/>
          </a:xfrm>
        </p:grpSpPr>
        <p:grpSp>
          <p:nvGrpSpPr>
            <p:cNvPr id="8" name="Group 8"/>
            <p:cNvGrpSpPr/>
            <p:nvPr/>
          </p:nvGrpSpPr>
          <p:grpSpPr>
            <a:xfrm>
              <a:off x="3040154" y="7309383"/>
              <a:ext cx="5846535" cy="1581328"/>
              <a:chOff x="0" y="0"/>
              <a:chExt cx="1771677" cy="911608"/>
            </a:xfrm>
          </p:grpSpPr>
          <p:sp>
            <p:nvSpPr>
              <p:cNvPr id="9" name="Freeform 9"/>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10" name="Freeform 10"/>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45" name="Group 45"/>
            <p:cNvGrpSpPr/>
            <p:nvPr/>
          </p:nvGrpSpPr>
          <p:grpSpPr>
            <a:xfrm>
              <a:off x="2137109" y="7983749"/>
              <a:ext cx="443636" cy="443636"/>
              <a:chOff x="0" y="0"/>
              <a:chExt cx="6350000" cy="6350000"/>
            </a:xfrm>
            <a:solidFill>
              <a:srgbClr val="7030A0"/>
            </a:solidFill>
          </p:grpSpPr>
          <p:sp>
            <p:nvSpPr>
              <p:cNvPr id="46" name="Freeform 4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28" name="Rectangle 27"/>
            <p:cNvSpPr/>
            <p:nvPr/>
          </p:nvSpPr>
          <p:spPr>
            <a:xfrm>
              <a:off x="3444562" y="7738807"/>
              <a:ext cx="1220206" cy="769441"/>
            </a:xfrm>
            <a:prstGeom prst="rect">
              <a:avLst/>
            </a:prstGeom>
          </p:spPr>
          <p:txBody>
            <a:bodyPr wrap="none">
              <a:spAutoFit/>
            </a:bodyPr>
            <a:lstStyle/>
            <a:p>
              <a:r>
                <a:rPr lang="en-US" sz="4400" dirty="0" smtClean="0">
                  <a:latin typeface="Arial" panose="020B0604020202020204" pitchFamily="34" charset="0"/>
                  <a:ea typeface="Times New Roman" panose="02020603050405020304" pitchFamily="18" charset="0"/>
                </a:rPr>
                <a:t>C. 1</a:t>
              </a:r>
              <a:endParaRPr lang="en-US" sz="4400" dirty="0"/>
            </a:p>
          </p:txBody>
        </p:sp>
      </p:grpSp>
      <p:grpSp>
        <p:nvGrpSpPr>
          <p:cNvPr id="20" name="Group 19"/>
          <p:cNvGrpSpPr/>
          <p:nvPr/>
        </p:nvGrpSpPr>
        <p:grpSpPr>
          <a:xfrm>
            <a:off x="9742602" y="7338022"/>
            <a:ext cx="6501511" cy="1581328"/>
            <a:chOff x="9742602" y="7338022"/>
            <a:chExt cx="6501511" cy="1581328"/>
          </a:xfrm>
        </p:grpSpPr>
        <p:grpSp>
          <p:nvGrpSpPr>
            <p:cNvPr id="2" name="Group 2"/>
            <p:cNvGrpSpPr/>
            <p:nvPr/>
          </p:nvGrpSpPr>
          <p:grpSpPr>
            <a:xfrm>
              <a:off x="10397578" y="7338022"/>
              <a:ext cx="5846535" cy="1581328"/>
              <a:chOff x="0" y="0"/>
              <a:chExt cx="1771677" cy="911608"/>
            </a:xfrm>
          </p:grpSpPr>
          <p:sp>
            <p:nvSpPr>
              <p:cNvPr id="3" name="Freeform 3"/>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4" name="Freeform 4"/>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43" name="Group 43"/>
            <p:cNvGrpSpPr/>
            <p:nvPr/>
          </p:nvGrpSpPr>
          <p:grpSpPr>
            <a:xfrm>
              <a:off x="9742602" y="7905766"/>
              <a:ext cx="443636" cy="443636"/>
              <a:chOff x="0" y="0"/>
              <a:chExt cx="6350000" cy="6350000"/>
            </a:xfrm>
            <a:solidFill>
              <a:schemeClr val="accent5">
                <a:lumMod val="75000"/>
              </a:schemeClr>
            </a:solidFill>
          </p:grpSpPr>
          <p:sp>
            <p:nvSpPr>
              <p:cNvPr id="44" name="Freeform 4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29" name="Rectangle 28"/>
            <p:cNvSpPr/>
            <p:nvPr/>
          </p:nvSpPr>
          <p:spPr>
            <a:xfrm>
              <a:off x="10910866" y="7714224"/>
              <a:ext cx="4786333" cy="769441"/>
            </a:xfrm>
            <a:prstGeom prst="rect">
              <a:avLst/>
            </a:prstGeom>
          </p:spPr>
          <p:txBody>
            <a:bodyPr wrap="square">
              <a:spAutoFit/>
            </a:bodyPr>
            <a:lstStyle/>
            <a:p>
              <a:r>
                <a:rPr lang="en-US" sz="4400" dirty="0" smtClean="0">
                  <a:latin typeface="Arial" panose="020B0604020202020204" pitchFamily="34" charset="0"/>
                  <a:ea typeface="Times New Roman" panose="02020603050405020304" pitchFamily="18" charset="0"/>
                </a:rPr>
                <a:t>D. 15</a:t>
              </a:r>
              <a:endParaRPr lang="en-US" sz="4400" dirty="0"/>
            </a:p>
          </p:txBody>
        </p:sp>
      </p:grpSp>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52742" y="6943179"/>
            <a:ext cx="1817183" cy="1833779"/>
          </a:xfrm>
          <a:prstGeom prst="rect">
            <a:avLst/>
          </a:prstGeom>
        </p:spPr>
      </p:pic>
    </p:spTree>
    <p:extLst>
      <p:ext uri="{BB962C8B-B14F-4D97-AF65-F5344CB8AC3E}">
        <p14:creationId xmlns:p14="http://schemas.microsoft.com/office/powerpoint/2010/main" val="6761133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pic>
        <p:nvPicPr>
          <p:cNvPr id="47" name="Picture 4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8472232" flipV="1">
            <a:off x="-691761" y="5353170"/>
            <a:ext cx="2920079" cy="7075082"/>
          </a:xfrm>
          <a:prstGeom prst="rect">
            <a:avLst/>
          </a:prstGeom>
        </p:spPr>
      </p:pic>
      <p:pic>
        <p:nvPicPr>
          <p:cNvPr id="48" name="Picture 4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16091">
            <a:off x="16887715" y="-555399"/>
            <a:ext cx="4216594" cy="5282748"/>
          </a:xfrm>
          <a:prstGeom prst="rect">
            <a:avLst/>
          </a:prstGeom>
        </p:spPr>
      </p:pic>
      <p:sp>
        <p:nvSpPr>
          <p:cNvPr id="14" name="Rectangle 13"/>
          <p:cNvSpPr/>
          <p:nvPr/>
        </p:nvSpPr>
        <p:spPr>
          <a:xfrm>
            <a:off x="2521528" y="1168166"/>
            <a:ext cx="13569568" cy="2123658"/>
          </a:xfrm>
          <a:prstGeom prst="rect">
            <a:avLst/>
          </a:prstGeom>
        </p:spPr>
        <p:txBody>
          <a:bodyPr wrap="square">
            <a:spAutoFit/>
          </a:bodyPr>
          <a:lstStyle/>
          <a:p>
            <a:pPr algn="just">
              <a:lnSpc>
                <a:spcPct val="150000"/>
              </a:lnSpc>
            </a:pPr>
            <a:r>
              <a:rPr lang="en-US" sz="4400" b="1" dirty="0" err="1">
                <a:latin typeface="Arial" panose="020B0604020202020204" pitchFamily="34" charset="0"/>
                <a:cs typeface="Arial" panose="020B0604020202020204" pitchFamily="34" charset="0"/>
              </a:rPr>
              <a:t>Câu</a:t>
            </a:r>
            <a:r>
              <a:rPr lang="en-US" sz="4400" b="1" dirty="0">
                <a:latin typeface="Arial" panose="020B0604020202020204" pitchFamily="34" charset="0"/>
                <a:cs typeface="Arial" panose="020B0604020202020204" pitchFamily="34" charset="0"/>
              </a:rPr>
              <a:t> </a:t>
            </a:r>
            <a:r>
              <a:rPr lang="en-US" sz="4400" b="1" dirty="0" smtClean="0">
                <a:latin typeface="Arial" panose="020B0604020202020204" pitchFamily="34" charset="0"/>
                <a:cs typeface="Arial" panose="020B0604020202020204" pitchFamily="34" charset="0"/>
              </a:rPr>
              <a:t>3. </a:t>
            </a:r>
            <a:r>
              <a:rPr lang="en-US" sz="4400" dirty="0" err="1">
                <a:latin typeface="Arial" panose="020B0604020202020204" pitchFamily="34" charset="0"/>
                <a:cs typeface="Arial" panose="020B0604020202020204" pitchFamily="34" charset="0"/>
              </a:rPr>
              <a:t>Thực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gieo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con </a:t>
            </a:r>
            <a:r>
              <a:rPr lang="en-US" sz="4400" dirty="0" err="1">
                <a:latin typeface="Arial" panose="020B0604020202020204" pitchFamily="34" charset="0"/>
                <a:cs typeface="Arial" panose="020B0604020202020204" pitchFamily="34" charset="0"/>
              </a:rPr>
              <a:t>xúc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xắc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của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biến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cố</a:t>
            </a:r>
            <a:r>
              <a:rPr lang="en-US" sz="4400" dirty="0">
                <a:latin typeface="Arial" panose="020B0604020202020204" pitchFamily="34" charset="0"/>
                <a:cs typeface="Arial" panose="020B0604020202020204" pitchFamily="34" charset="0"/>
              </a:rPr>
              <a:t> A: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chấm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hiện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nguyên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smtClean="0">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p:txBody>
      </p:sp>
      <p:grpSp>
        <p:nvGrpSpPr>
          <p:cNvPr id="16" name="Group 15"/>
          <p:cNvGrpSpPr/>
          <p:nvPr/>
        </p:nvGrpSpPr>
        <p:grpSpPr>
          <a:xfrm>
            <a:off x="2105386" y="4311558"/>
            <a:ext cx="6789685" cy="1581328"/>
            <a:chOff x="2138099" y="4400806"/>
            <a:chExt cx="6789685" cy="1581328"/>
          </a:xfrm>
        </p:grpSpPr>
        <p:grpSp>
          <p:nvGrpSpPr>
            <p:cNvPr id="11" name="Group 11"/>
            <p:cNvGrpSpPr/>
            <p:nvPr/>
          </p:nvGrpSpPr>
          <p:grpSpPr>
            <a:xfrm>
              <a:off x="3081249" y="4400806"/>
              <a:ext cx="5846535" cy="1581328"/>
              <a:chOff x="0" y="0"/>
              <a:chExt cx="1771677" cy="911608"/>
            </a:xfrm>
          </p:grpSpPr>
          <p:sp>
            <p:nvSpPr>
              <p:cNvPr id="12" name="Freeform 12"/>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13" name="Freeform 13"/>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39" name="Group 39"/>
            <p:cNvGrpSpPr/>
            <p:nvPr/>
          </p:nvGrpSpPr>
          <p:grpSpPr>
            <a:xfrm>
              <a:off x="2138099" y="4990744"/>
              <a:ext cx="443636" cy="443636"/>
              <a:chOff x="0" y="0"/>
              <a:chExt cx="6350000" cy="6350000"/>
            </a:xfrm>
            <a:solidFill>
              <a:schemeClr val="accent3">
                <a:lumMod val="75000"/>
              </a:schemeClr>
            </a:solidFill>
          </p:grpSpPr>
          <p:sp>
            <p:nvSpPr>
              <p:cNvPr id="40" name="Freeform 4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mc:AlternateContent xmlns:mc="http://schemas.openxmlformats.org/markup-compatibility/2006">
          <mc:Choice xmlns:a14="http://schemas.microsoft.com/office/drawing/2010/main" Requires="a14">
            <p:sp>
              <p:nvSpPr>
                <p:cNvPr id="15" name="Rectangle 14"/>
                <p:cNvSpPr/>
                <p:nvPr/>
              </p:nvSpPr>
              <p:spPr>
                <a:xfrm>
                  <a:off x="3571715" y="4516546"/>
                  <a:ext cx="1167307" cy="1265731"/>
                </a:xfrm>
                <a:prstGeom prst="rect">
                  <a:avLst/>
                </a:prstGeom>
              </p:spPr>
              <p:txBody>
                <a:bodyPr wrap="none">
                  <a:spAutoFit/>
                </a:bodyPr>
                <a:lstStyle/>
                <a:p>
                  <a:r>
                    <a:rPr lang="en-US" sz="4400" dirty="0" smtClean="0">
                      <a:latin typeface="Arial" panose="020B0604020202020204" pitchFamily="34" charset="0"/>
                      <a:ea typeface="Times New Roman" panose="02020603050405020304" pitchFamily="18" charset="0"/>
                    </a:rPr>
                    <a:t>A. </a:t>
                  </a:r>
                  <a14:m>
                    <m:oMath xmlns:m="http://schemas.openxmlformats.org/officeDocument/2006/math">
                      <m:f>
                        <m:fPr>
                          <m:ctrlPr>
                            <a:rPr lang="en-US" sz="5400" i="1" smtClean="0">
                              <a:latin typeface="Cambria Math" panose="02040503050406030204" pitchFamily="18" charset="0"/>
                            </a:rPr>
                          </m:ctrlPr>
                        </m:fPr>
                        <m:num>
                          <m:r>
                            <a:rPr lang="en-US" sz="5400" b="0" i="1" smtClean="0">
                              <a:latin typeface="Cambria Math" panose="02040503050406030204" pitchFamily="18" charset="0"/>
                            </a:rPr>
                            <m:t>1</m:t>
                          </m:r>
                        </m:num>
                        <m:den>
                          <m:r>
                            <a:rPr lang="en-US" sz="5400" b="0" i="1" smtClean="0">
                              <a:latin typeface="Cambria Math" panose="02040503050406030204" pitchFamily="18" charset="0"/>
                            </a:rPr>
                            <m:t>2</m:t>
                          </m:r>
                        </m:den>
                      </m:f>
                    </m:oMath>
                  </a14:m>
                  <a:endParaRPr lang="en-US" sz="5400" dirty="0"/>
                </a:p>
              </p:txBody>
            </p:sp>
          </mc:Choice>
          <mc:Fallback>
            <p:sp>
              <p:nvSpPr>
                <p:cNvPr id="15" name="Rectangle 14"/>
                <p:cNvSpPr>
                  <a:spLocks noRot="1" noChangeAspect="1" noMove="1" noResize="1" noEditPoints="1" noAdjustHandles="1" noChangeArrowheads="1" noChangeShapeType="1" noTextEdit="1"/>
                </p:cNvSpPr>
                <p:nvPr/>
              </p:nvSpPr>
              <p:spPr>
                <a:xfrm>
                  <a:off x="3571715" y="4516546"/>
                  <a:ext cx="1167307" cy="1265731"/>
                </a:xfrm>
                <a:prstGeom prst="rect">
                  <a:avLst/>
                </a:prstGeom>
                <a:blipFill rotWithShape="0">
                  <a:blip r:embed="rId6"/>
                  <a:stretch>
                    <a:fillRect l="-21466" b="-4327"/>
                  </a:stretch>
                </a:blipFill>
              </p:spPr>
              <p:txBody>
                <a:bodyPr/>
                <a:lstStyle/>
                <a:p>
                  <a:r>
                    <a:rPr lang="en-US">
                      <a:noFill/>
                    </a:rPr>
                    <a:t> </a:t>
                  </a:r>
                </a:p>
              </p:txBody>
            </p:sp>
          </mc:Fallback>
        </mc:AlternateContent>
      </p:grpSp>
      <p:grpSp>
        <p:nvGrpSpPr>
          <p:cNvPr id="17" name="Group 16"/>
          <p:cNvGrpSpPr/>
          <p:nvPr/>
        </p:nvGrpSpPr>
        <p:grpSpPr>
          <a:xfrm>
            <a:off x="9676660" y="4347171"/>
            <a:ext cx="6554580" cy="1581328"/>
            <a:chOff x="9702106" y="4373368"/>
            <a:chExt cx="6554580" cy="1581328"/>
          </a:xfrm>
        </p:grpSpPr>
        <p:grpSp>
          <p:nvGrpSpPr>
            <p:cNvPr id="5" name="Group 5"/>
            <p:cNvGrpSpPr/>
            <p:nvPr/>
          </p:nvGrpSpPr>
          <p:grpSpPr>
            <a:xfrm>
              <a:off x="10410151" y="4373368"/>
              <a:ext cx="5846535" cy="1581328"/>
              <a:chOff x="0" y="0"/>
              <a:chExt cx="1771677" cy="911608"/>
            </a:xfrm>
          </p:grpSpPr>
          <p:sp>
            <p:nvSpPr>
              <p:cNvPr id="6" name="Freeform 6"/>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7" name="Freeform 7"/>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41" name="Group 41"/>
            <p:cNvGrpSpPr/>
            <p:nvPr/>
          </p:nvGrpSpPr>
          <p:grpSpPr>
            <a:xfrm>
              <a:off x="9702106" y="4990744"/>
              <a:ext cx="443636" cy="443636"/>
              <a:chOff x="0" y="0"/>
              <a:chExt cx="6350000" cy="6350000"/>
            </a:xfrm>
            <a:solidFill>
              <a:schemeClr val="accent6">
                <a:lumMod val="75000"/>
              </a:schemeClr>
            </a:solidFill>
          </p:grpSpPr>
          <p:sp>
            <p:nvSpPr>
              <p:cNvPr id="42" name="Freeform 4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mc:AlternateContent xmlns:mc="http://schemas.openxmlformats.org/markup-compatibility/2006">
          <mc:Choice xmlns:a14="http://schemas.microsoft.com/office/drawing/2010/main" Requires="a14">
            <p:sp>
              <p:nvSpPr>
                <p:cNvPr id="27" name="Rectangle 26"/>
                <p:cNvSpPr/>
                <p:nvPr/>
              </p:nvSpPr>
              <p:spPr>
                <a:xfrm>
                  <a:off x="10917888" y="4514529"/>
                  <a:ext cx="1167307" cy="1269963"/>
                </a:xfrm>
                <a:prstGeom prst="rect">
                  <a:avLst/>
                </a:prstGeom>
              </p:spPr>
              <p:txBody>
                <a:bodyPr wrap="none">
                  <a:spAutoFit/>
                </a:bodyPr>
                <a:lstStyle/>
                <a:p>
                  <a:r>
                    <a:rPr lang="en-US" sz="4400" dirty="0" smtClean="0">
                      <a:latin typeface="Arial" panose="020B0604020202020204" pitchFamily="34" charset="0"/>
                      <a:ea typeface="Times New Roman" panose="02020603050405020304" pitchFamily="18" charset="0"/>
                    </a:rPr>
                    <a:t>B. </a:t>
                  </a:r>
                  <a14:m>
                    <m:oMath xmlns:m="http://schemas.openxmlformats.org/officeDocument/2006/math">
                      <m:f>
                        <m:fPr>
                          <m:ctrlPr>
                            <a:rPr lang="en-US" sz="5400" i="1" smtClean="0">
                              <a:latin typeface="Cambria Math" panose="02040503050406030204" pitchFamily="18" charset="0"/>
                            </a:rPr>
                          </m:ctrlPr>
                        </m:fPr>
                        <m:num>
                          <m:r>
                            <a:rPr lang="en-US" sz="5400" b="0" i="1" smtClean="0">
                              <a:latin typeface="Cambria Math" panose="02040503050406030204" pitchFamily="18" charset="0"/>
                            </a:rPr>
                            <m:t>1</m:t>
                          </m:r>
                        </m:num>
                        <m:den>
                          <m:r>
                            <a:rPr lang="en-US" sz="5400" b="0" i="1" smtClean="0">
                              <a:latin typeface="Cambria Math" panose="02040503050406030204" pitchFamily="18" charset="0"/>
                            </a:rPr>
                            <m:t>3</m:t>
                          </m:r>
                        </m:den>
                      </m:f>
                    </m:oMath>
                  </a14:m>
                  <a:endParaRPr lang="en-US" sz="5400" dirty="0"/>
                </a:p>
              </p:txBody>
            </p:sp>
          </mc:Choice>
          <mc:Fallback>
            <p:sp>
              <p:nvSpPr>
                <p:cNvPr id="27" name="Rectangle 26"/>
                <p:cNvSpPr>
                  <a:spLocks noRot="1" noChangeAspect="1" noMove="1" noResize="1" noEditPoints="1" noAdjustHandles="1" noChangeArrowheads="1" noChangeShapeType="1" noTextEdit="1"/>
                </p:cNvSpPr>
                <p:nvPr/>
              </p:nvSpPr>
              <p:spPr>
                <a:xfrm>
                  <a:off x="10917888" y="4514529"/>
                  <a:ext cx="1167307" cy="1269963"/>
                </a:xfrm>
                <a:prstGeom prst="rect">
                  <a:avLst/>
                </a:prstGeom>
                <a:blipFill rotWithShape="0">
                  <a:blip r:embed="rId7"/>
                  <a:stretch>
                    <a:fillRect l="-21466" b="-3828"/>
                  </a:stretch>
                </a:blipFill>
              </p:spPr>
              <p:txBody>
                <a:bodyPr/>
                <a:lstStyle/>
                <a:p>
                  <a:r>
                    <a:rPr lang="en-US">
                      <a:noFill/>
                    </a:rPr>
                    <a:t> </a:t>
                  </a:r>
                </a:p>
              </p:txBody>
            </p:sp>
          </mc:Fallback>
        </mc:AlternateContent>
      </p:grpSp>
      <p:grpSp>
        <p:nvGrpSpPr>
          <p:cNvPr id="19" name="Group 18"/>
          <p:cNvGrpSpPr/>
          <p:nvPr/>
        </p:nvGrpSpPr>
        <p:grpSpPr>
          <a:xfrm>
            <a:off x="2137109" y="7309383"/>
            <a:ext cx="6749580" cy="1581328"/>
            <a:chOff x="2137109" y="7309383"/>
            <a:chExt cx="6749580" cy="1581328"/>
          </a:xfrm>
        </p:grpSpPr>
        <p:grpSp>
          <p:nvGrpSpPr>
            <p:cNvPr id="8" name="Group 8"/>
            <p:cNvGrpSpPr/>
            <p:nvPr/>
          </p:nvGrpSpPr>
          <p:grpSpPr>
            <a:xfrm>
              <a:off x="3040154" y="7309383"/>
              <a:ext cx="5846535" cy="1581328"/>
              <a:chOff x="0" y="0"/>
              <a:chExt cx="1771677" cy="911608"/>
            </a:xfrm>
          </p:grpSpPr>
          <p:sp>
            <p:nvSpPr>
              <p:cNvPr id="9" name="Freeform 9"/>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10" name="Freeform 10"/>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45" name="Group 45"/>
            <p:cNvGrpSpPr/>
            <p:nvPr/>
          </p:nvGrpSpPr>
          <p:grpSpPr>
            <a:xfrm>
              <a:off x="2137109" y="7983749"/>
              <a:ext cx="443636" cy="443636"/>
              <a:chOff x="0" y="0"/>
              <a:chExt cx="6350000" cy="6350000"/>
            </a:xfrm>
            <a:solidFill>
              <a:srgbClr val="7030A0"/>
            </a:solidFill>
          </p:grpSpPr>
          <p:sp>
            <p:nvSpPr>
              <p:cNvPr id="46" name="Freeform 4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mc:AlternateContent xmlns:mc="http://schemas.openxmlformats.org/markup-compatibility/2006">
          <mc:Choice xmlns:a14="http://schemas.microsoft.com/office/drawing/2010/main" Requires="a14">
            <p:sp>
              <p:nvSpPr>
                <p:cNvPr id="28" name="Rectangle 27"/>
                <p:cNvSpPr/>
                <p:nvPr/>
              </p:nvSpPr>
              <p:spPr>
                <a:xfrm>
                  <a:off x="3470807" y="7466078"/>
                  <a:ext cx="1197764" cy="1265731"/>
                </a:xfrm>
                <a:prstGeom prst="rect">
                  <a:avLst/>
                </a:prstGeom>
              </p:spPr>
              <p:txBody>
                <a:bodyPr wrap="none">
                  <a:spAutoFit/>
                </a:bodyPr>
                <a:lstStyle/>
                <a:p>
                  <a:r>
                    <a:rPr lang="en-US" sz="4400" dirty="0" smtClean="0">
                      <a:latin typeface="Arial" panose="020B0604020202020204" pitchFamily="34" charset="0"/>
                      <a:ea typeface="Times New Roman" panose="02020603050405020304" pitchFamily="18" charset="0"/>
                    </a:rPr>
                    <a:t>C. </a:t>
                  </a:r>
                  <a14:m>
                    <m:oMath xmlns:m="http://schemas.openxmlformats.org/officeDocument/2006/math">
                      <m:f>
                        <m:fPr>
                          <m:ctrlPr>
                            <a:rPr lang="en-US" sz="5400" i="1" smtClean="0">
                              <a:latin typeface="Cambria Math" panose="02040503050406030204" pitchFamily="18" charset="0"/>
                            </a:rPr>
                          </m:ctrlPr>
                        </m:fPr>
                        <m:num>
                          <m:r>
                            <a:rPr lang="en-US" sz="5400" b="0" i="1" smtClean="0">
                              <a:latin typeface="Cambria Math" panose="02040503050406030204" pitchFamily="18" charset="0"/>
                            </a:rPr>
                            <m:t>1</m:t>
                          </m:r>
                        </m:num>
                        <m:den>
                          <m:r>
                            <a:rPr lang="en-US" sz="5400" b="0" i="1" smtClean="0">
                              <a:latin typeface="Cambria Math" panose="02040503050406030204" pitchFamily="18" charset="0"/>
                            </a:rPr>
                            <m:t>4</m:t>
                          </m:r>
                        </m:den>
                      </m:f>
                    </m:oMath>
                  </a14:m>
                  <a:endParaRPr lang="en-US" sz="5400" dirty="0"/>
                </a:p>
              </p:txBody>
            </p:sp>
          </mc:Choice>
          <mc:Fallback>
            <p:sp>
              <p:nvSpPr>
                <p:cNvPr id="28" name="Rectangle 27"/>
                <p:cNvSpPr>
                  <a:spLocks noRot="1" noChangeAspect="1" noMove="1" noResize="1" noEditPoints="1" noAdjustHandles="1" noChangeArrowheads="1" noChangeShapeType="1" noTextEdit="1"/>
                </p:cNvSpPr>
                <p:nvPr/>
              </p:nvSpPr>
              <p:spPr>
                <a:xfrm>
                  <a:off x="3470807" y="7466078"/>
                  <a:ext cx="1197764" cy="1265731"/>
                </a:xfrm>
                <a:prstGeom prst="rect">
                  <a:avLst/>
                </a:prstGeom>
                <a:blipFill rotWithShape="0">
                  <a:blip r:embed="rId8"/>
                  <a:stretch>
                    <a:fillRect l="-20305" b="-4831"/>
                  </a:stretch>
                </a:blipFill>
              </p:spPr>
              <p:txBody>
                <a:bodyPr/>
                <a:lstStyle/>
                <a:p>
                  <a:r>
                    <a:rPr lang="en-US">
                      <a:noFill/>
                    </a:rPr>
                    <a:t> </a:t>
                  </a:r>
                </a:p>
              </p:txBody>
            </p:sp>
          </mc:Fallback>
        </mc:AlternateContent>
      </p:grpSp>
      <p:grpSp>
        <p:nvGrpSpPr>
          <p:cNvPr id="20" name="Group 19"/>
          <p:cNvGrpSpPr/>
          <p:nvPr/>
        </p:nvGrpSpPr>
        <p:grpSpPr>
          <a:xfrm>
            <a:off x="9742602" y="7338022"/>
            <a:ext cx="6501511" cy="1581328"/>
            <a:chOff x="9742602" y="7338022"/>
            <a:chExt cx="6501511" cy="1581328"/>
          </a:xfrm>
        </p:grpSpPr>
        <p:grpSp>
          <p:nvGrpSpPr>
            <p:cNvPr id="2" name="Group 2"/>
            <p:cNvGrpSpPr/>
            <p:nvPr/>
          </p:nvGrpSpPr>
          <p:grpSpPr>
            <a:xfrm>
              <a:off x="10397578" y="7338022"/>
              <a:ext cx="5846535" cy="1581328"/>
              <a:chOff x="0" y="0"/>
              <a:chExt cx="1771677" cy="911608"/>
            </a:xfrm>
          </p:grpSpPr>
          <p:sp>
            <p:nvSpPr>
              <p:cNvPr id="3" name="Freeform 3"/>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4" name="Freeform 4"/>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43" name="Group 43"/>
            <p:cNvGrpSpPr/>
            <p:nvPr/>
          </p:nvGrpSpPr>
          <p:grpSpPr>
            <a:xfrm>
              <a:off x="9742602" y="7905766"/>
              <a:ext cx="443636" cy="443636"/>
              <a:chOff x="0" y="0"/>
              <a:chExt cx="6350000" cy="6350000"/>
            </a:xfrm>
            <a:solidFill>
              <a:schemeClr val="accent5">
                <a:lumMod val="75000"/>
              </a:schemeClr>
            </a:solidFill>
          </p:grpSpPr>
          <p:sp>
            <p:nvSpPr>
              <p:cNvPr id="44" name="Freeform 4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mc:AlternateContent xmlns:mc="http://schemas.openxmlformats.org/markup-compatibility/2006">
          <mc:Choice xmlns:a14="http://schemas.microsoft.com/office/drawing/2010/main" Requires="a14">
            <p:sp>
              <p:nvSpPr>
                <p:cNvPr id="29" name="Rectangle 28"/>
                <p:cNvSpPr/>
                <p:nvPr/>
              </p:nvSpPr>
              <p:spPr>
                <a:xfrm>
                  <a:off x="10910614" y="7481649"/>
                  <a:ext cx="4786333" cy="1271695"/>
                </a:xfrm>
                <a:prstGeom prst="rect">
                  <a:avLst/>
                </a:prstGeom>
              </p:spPr>
              <p:txBody>
                <a:bodyPr wrap="square">
                  <a:spAutoFit/>
                </a:bodyPr>
                <a:lstStyle/>
                <a:p>
                  <a:r>
                    <a:rPr lang="en-US" sz="4400" dirty="0" smtClean="0">
                      <a:latin typeface="Arial" panose="020B0604020202020204" pitchFamily="34" charset="0"/>
                      <a:ea typeface="Times New Roman" panose="02020603050405020304" pitchFamily="18" charset="0"/>
                    </a:rPr>
                    <a:t>D. </a:t>
                  </a:r>
                  <a14:m>
                    <m:oMath xmlns:m="http://schemas.openxmlformats.org/officeDocument/2006/math">
                      <m:f>
                        <m:fPr>
                          <m:ctrlPr>
                            <a:rPr lang="en-US" sz="5400" i="1" smtClean="0">
                              <a:latin typeface="Cambria Math" panose="02040503050406030204" pitchFamily="18" charset="0"/>
                            </a:rPr>
                          </m:ctrlPr>
                        </m:fPr>
                        <m:num>
                          <m:r>
                            <a:rPr lang="en-US" sz="5400" b="0" i="1" smtClean="0">
                              <a:latin typeface="Cambria Math" panose="02040503050406030204" pitchFamily="18" charset="0"/>
                            </a:rPr>
                            <m:t>2</m:t>
                          </m:r>
                        </m:num>
                        <m:den>
                          <m:r>
                            <a:rPr lang="en-US" sz="5400" b="0" i="1" smtClean="0">
                              <a:latin typeface="Cambria Math" panose="02040503050406030204" pitchFamily="18" charset="0"/>
                            </a:rPr>
                            <m:t>3</m:t>
                          </m:r>
                        </m:den>
                      </m:f>
                    </m:oMath>
                  </a14:m>
                  <a:endParaRPr lang="en-US" sz="5400" dirty="0"/>
                </a:p>
              </p:txBody>
            </p:sp>
          </mc:Choice>
          <mc:Fallback>
            <p:sp>
              <p:nvSpPr>
                <p:cNvPr id="29" name="Rectangle 28"/>
                <p:cNvSpPr>
                  <a:spLocks noRot="1" noChangeAspect="1" noMove="1" noResize="1" noEditPoints="1" noAdjustHandles="1" noChangeArrowheads="1" noChangeShapeType="1" noTextEdit="1"/>
                </p:cNvSpPr>
                <p:nvPr/>
              </p:nvSpPr>
              <p:spPr>
                <a:xfrm>
                  <a:off x="10910614" y="7481649"/>
                  <a:ext cx="4786333" cy="1271695"/>
                </a:xfrm>
                <a:prstGeom prst="rect">
                  <a:avLst/>
                </a:prstGeom>
                <a:blipFill rotWithShape="0">
                  <a:blip r:embed="rId9"/>
                  <a:stretch>
                    <a:fillRect l="-5223" b="-3828"/>
                  </a:stretch>
                </a:blipFill>
              </p:spPr>
              <p:txBody>
                <a:bodyPr/>
                <a:lstStyle/>
                <a:p>
                  <a:r>
                    <a:rPr lang="en-US">
                      <a:noFill/>
                    </a:rPr>
                    <a:t> </a:t>
                  </a:r>
                </a:p>
              </p:txBody>
            </p:sp>
          </mc:Fallback>
        </mc:AlternateContent>
      </p:grpSp>
      <p:pic>
        <p:nvPicPr>
          <p:cNvPr id="21" name="Picture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97948" y="3849365"/>
            <a:ext cx="1817183" cy="1833779"/>
          </a:xfrm>
          <a:prstGeom prst="rect">
            <a:avLst/>
          </a:prstGeom>
        </p:spPr>
      </p:pic>
    </p:spTree>
    <p:extLst>
      <p:ext uri="{BB962C8B-B14F-4D97-AF65-F5344CB8AC3E}">
        <p14:creationId xmlns:p14="http://schemas.microsoft.com/office/powerpoint/2010/main" val="2954966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pic>
        <p:nvPicPr>
          <p:cNvPr id="47" name="Picture 4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8472232" flipV="1">
            <a:off x="-691761" y="5353170"/>
            <a:ext cx="2920079" cy="7075082"/>
          </a:xfrm>
          <a:prstGeom prst="rect">
            <a:avLst/>
          </a:prstGeom>
        </p:spPr>
      </p:pic>
      <p:pic>
        <p:nvPicPr>
          <p:cNvPr id="48" name="Picture 4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16091">
            <a:off x="16887715" y="-555399"/>
            <a:ext cx="4216594" cy="5282748"/>
          </a:xfrm>
          <a:prstGeom prst="rect">
            <a:avLst/>
          </a:prstGeom>
        </p:spPr>
      </p:pic>
      <p:sp>
        <p:nvSpPr>
          <p:cNvPr id="14" name="Rectangle 13"/>
          <p:cNvSpPr/>
          <p:nvPr/>
        </p:nvSpPr>
        <p:spPr>
          <a:xfrm>
            <a:off x="2138099" y="1030976"/>
            <a:ext cx="14529891" cy="3139321"/>
          </a:xfrm>
          <a:prstGeom prst="rect">
            <a:avLst/>
          </a:prstGeom>
        </p:spPr>
        <p:txBody>
          <a:bodyPr wrap="square">
            <a:spAutoFit/>
          </a:bodyPr>
          <a:lstStyle/>
          <a:p>
            <a:pPr algn="just">
              <a:lnSpc>
                <a:spcPct val="150000"/>
              </a:lnSpc>
            </a:pPr>
            <a:r>
              <a:rPr lang="en-US" sz="4400" b="1" dirty="0" err="1">
                <a:latin typeface="Arial" panose="020B0604020202020204" pitchFamily="34" charset="0"/>
                <a:cs typeface="Arial" panose="020B0604020202020204" pitchFamily="34" charset="0"/>
              </a:rPr>
              <a:t>Câu</a:t>
            </a:r>
            <a:r>
              <a:rPr lang="en-US" sz="4400" b="1" dirty="0">
                <a:latin typeface="Arial" panose="020B0604020202020204" pitchFamily="34" charset="0"/>
                <a:cs typeface="Arial" panose="020B0604020202020204" pitchFamily="34" charset="0"/>
              </a:rPr>
              <a:t> 4</a:t>
            </a:r>
            <a:r>
              <a:rPr lang="en-US" sz="4400" b="1" dirty="0" smtClean="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lớp</a:t>
            </a:r>
            <a:r>
              <a:rPr lang="en-US" sz="4400" dirty="0">
                <a:latin typeface="Arial" panose="020B0604020202020204" pitchFamily="34" charset="0"/>
                <a:cs typeface="Arial" panose="020B0604020202020204" pitchFamily="34" charset="0"/>
              </a:rPr>
              <a:t> 7A </a:t>
            </a:r>
            <a:r>
              <a:rPr lang="en-US" sz="4400" dirty="0" err="1">
                <a:latin typeface="Arial" panose="020B0604020202020204" pitchFamily="34" charset="0"/>
                <a:cs typeface="Arial" panose="020B0604020202020204" pitchFamily="34" charset="0"/>
              </a:rPr>
              <a:t>có</a:t>
            </a:r>
            <a:r>
              <a:rPr lang="en-US" sz="4400" dirty="0">
                <a:latin typeface="Arial" panose="020B0604020202020204" pitchFamily="34" charset="0"/>
                <a:cs typeface="Arial" panose="020B0604020202020204" pitchFamily="34" charset="0"/>
              </a:rPr>
              <a:t> 20 </a:t>
            </a:r>
            <a:r>
              <a:rPr lang="en-US" sz="4400" dirty="0" err="1">
                <a:latin typeface="Arial" panose="020B0604020202020204" pitchFamily="34" charset="0"/>
                <a:cs typeface="Arial" panose="020B0604020202020204" pitchFamily="34" charset="0"/>
              </a:rPr>
              <a:t>học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sinh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nam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20 </a:t>
            </a:r>
            <a:r>
              <a:rPr lang="en-US" sz="4400" dirty="0" err="1">
                <a:latin typeface="Arial" panose="020B0604020202020204" pitchFamily="34" charset="0"/>
                <a:cs typeface="Arial" panose="020B0604020202020204" pitchFamily="34" charset="0"/>
              </a:rPr>
              <a:t>học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sinh</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nữ</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Trong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giờ</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kiểm</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tra</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bài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cũ</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giáo</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viên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gọi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ngẫu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nhiên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một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bạn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bảng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Xác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suất</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để</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cô</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gọi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bạn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nữ</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bảng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smtClean="0">
                <a:latin typeface="Arial" panose="020B0604020202020204" pitchFamily="34" charset="0"/>
                <a:cs typeface="Arial" panose="020B0604020202020204" pitchFamily="34" charset="0"/>
              </a:rPr>
              <a:t>:</a:t>
            </a:r>
            <a:endParaRPr lang="en-US" sz="4400" dirty="0">
              <a:latin typeface="Arial" panose="020B0604020202020204" pitchFamily="34" charset="0"/>
              <a:cs typeface="Arial" panose="020B0604020202020204" pitchFamily="34" charset="0"/>
            </a:endParaRPr>
          </a:p>
        </p:txBody>
      </p:sp>
      <p:grpSp>
        <p:nvGrpSpPr>
          <p:cNvPr id="16" name="Group 15"/>
          <p:cNvGrpSpPr/>
          <p:nvPr/>
        </p:nvGrpSpPr>
        <p:grpSpPr>
          <a:xfrm>
            <a:off x="2105386" y="4669446"/>
            <a:ext cx="6789685" cy="1581328"/>
            <a:chOff x="2138099" y="4400806"/>
            <a:chExt cx="6789685" cy="1581328"/>
          </a:xfrm>
        </p:grpSpPr>
        <p:grpSp>
          <p:nvGrpSpPr>
            <p:cNvPr id="11" name="Group 11"/>
            <p:cNvGrpSpPr/>
            <p:nvPr/>
          </p:nvGrpSpPr>
          <p:grpSpPr>
            <a:xfrm>
              <a:off x="3081249" y="4400806"/>
              <a:ext cx="5846535" cy="1581328"/>
              <a:chOff x="0" y="0"/>
              <a:chExt cx="1771677" cy="911608"/>
            </a:xfrm>
          </p:grpSpPr>
          <p:sp>
            <p:nvSpPr>
              <p:cNvPr id="12" name="Freeform 12"/>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13" name="Freeform 13"/>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39" name="Group 39"/>
            <p:cNvGrpSpPr/>
            <p:nvPr/>
          </p:nvGrpSpPr>
          <p:grpSpPr>
            <a:xfrm>
              <a:off x="2138099" y="4990744"/>
              <a:ext cx="443636" cy="443636"/>
              <a:chOff x="0" y="0"/>
              <a:chExt cx="6350000" cy="6350000"/>
            </a:xfrm>
            <a:solidFill>
              <a:schemeClr val="accent3">
                <a:lumMod val="75000"/>
              </a:schemeClr>
            </a:solidFill>
          </p:grpSpPr>
          <p:sp>
            <p:nvSpPr>
              <p:cNvPr id="40" name="Freeform 4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mc:AlternateContent xmlns:mc="http://schemas.openxmlformats.org/markup-compatibility/2006">
          <mc:Choice xmlns:a14="http://schemas.microsoft.com/office/drawing/2010/main" Requires="a14">
            <p:sp>
              <p:nvSpPr>
                <p:cNvPr id="15" name="Rectangle 14"/>
                <p:cNvSpPr/>
                <p:nvPr/>
              </p:nvSpPr>
              <p:spPr>
                <a:xfrm>
                  <a:off x="3571715" y="4516546"/>
                  <a:ext cx="1167307" cy="1265731"/>
                </a:xfrm>
                <a:prstGeom prst="rect">
                  <a:avLst/>
                </a:prstGeom>
              </p:spPr>
              <p:txBody>
                <a:bodyPr wrap="none">
                  <a:spAutoFit/>
                </a:bodyPr>
                <a:lstStyle/>
                <a:p>
                  <a:r>
                    <a:rPr lang="en-US" sz="4400" dirty="0" smtClean="0">
                      <a:latin typeface="Arial" panose="020B0604020202020204" pitchFamily="34" charset="0"/>
                      <a:ea typeface="Times New Roman" panose="02020603050405020304" pitchFamily="18" charset="0"/>
                    </a:rPr>
                    <a:t>A. </a:t>
                  </a:r>
                  <a14:m>
                    <m:oMath xmlns:m="http://schemas.openxmlformats.org/officeDocument/2006/math">
                      <m:f>
                        <m:fPr>
                          <m:ctrlPr>
                            <a:rPr lang="en-US" sz="5400" i="1" smtClean="0">
                              <a:latin typeface="Cambria Math" panose="02040503050406030204" pitchFamily="18" charset="0"/>
                            </a:rPr>
                          </m:ctrlPr>
                        </m:fPr>
                        <m:num>
                          <m:r>
                            <a:rPr lang="en-US" sz="5400" b="0" i="1" smtClean="0">
                              <a:latin typeface="Cambria Math" panose="02040503050406030204" pitchFamily="18" charset="0"/>
                            </a:rPr>
                            <m:t>1</m:t>
                          </m:r>
                        </m:num>
                        <m:den>
                          <m:r>
                            <a:rPr lang="en-US" sz="5400" b="0" i="1" smtClean="0">
                              <a:latin typeface="Cambria Math" panose="02040503050406030204" pitchFamily="18" charset="0"/>
                            </a:rPr>
                            <m:t>2</m:t>
                          </m:r>
                        </m:den>
                      </m:f>
                    </m:oMath>
                  </a14:m>
                  <a:endParaRPr lang="en-US" sz="5400" dirty="0"/>
                </a:p>
              </p:txBody>
            </p:sp>
          </mc:Choice>
          <mc:Fallback>
            <p:sp>
              <p:nvSpPr>
                <p:cNvPr id="15" name="Rectangle 14"/>
                <p:cNvSpPr>
                  <a:spLocks noRot="1" noChangeAspect="1" noMove="1" noResize="1" noEditPoints="1" noAdjustHandles="1" noChangeArrowheads="1" noChangeShapeType="1" noTextEdit="1"/>
                </p:cNvSpPr>
                <p:nvPr/>
              </p:nvSpPr>
              <p:spPr>
                <a:xfrm>
                  <a:off x="3571715" y="4516546"/>
                  <a:ext cx="1167307" cy="1265731"/>
                </a:xfrm>
                <a:prstGeom prst="rect">
                  <a:avLst/>
                </a:prstGeom>
                <a:blipFill rotWithShape="0">
                  <a:blip r:embed="rId6"/>
                  <a:stretch>
                    <a:fillRect l="-21466" b="-4327"/>
                  </a:stretch>
                </a:blipFill>
              </p:spPr>
              <p:txBody>
                <a:bodyPr/>
                <a:lstStyle/>
                <a:p>
                  <a:r>
                    <a:rPr lang="en-US">
                      <a:noFill/>
                    </a:rPr>
                    <a:t> </a:t>
                  </a:r>
                </a:p>
              </p:txBody>
            </p:sp>
          </mc:Fallback>
        </mc:AlternateContent>
      </p:grpSp>
      <p:grpSp>
        <p:nvGrpSpPr>
          <p:cNvPr id="17" name="Group 16"/>
          <p:cNvGrpSpPr/>
          <p:nvPr/>
        </p:nvGrpSpPr>
        <p:grpSpPr>
          <a:xfrm>
            <a:off x="9676660" y="4705059"/>
            <a:ext cx="6554580" cy="1581328"/>
            <a:chOff x="9702106" y="4373368"/>
            <a:chExt cx="6554580" cy="1581328"/>
          </a:xfrm>
        </p:grpSpPr>
        <p:grpSp>
          <p:nvGrpSpPr>
            <p:cNvPr id="5" name="Group 5"/>
            <p:cNvGrpSpPr/>
            <p:nvPr/>
          </p:nvGrpSpPr>
          <p:grpSpPr>
            <a:xfrm>
              <a:off x="10410151" y="4373368"/>
              <a:ext cx="5846535" cy="1581328"/>
              <a:chOff x="0" y="0"/>
              <a:chExt cx="1771677" cy="911608"/>
            </a:xfrm>
          </p:grpSpPr>
          <p:sp>
            <p:nvSpPr>
              <p:cNvPr id="6" name="Freeform 6"/>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7" name="Freeform 7"/>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41" name="Group 41"/>
            <p:cNvGrpSpPr/>
            <p:nvPr/>
          </p:nvGrpSpPr>
          <p:grpSpPr>
            <a:xfrm>
              <a:off x="9702106" y="4990744"/>
              <a:ext cx="443636" cy="443636"/>
              <a:chOff x="0" y="0"/>
              <a:chExt cx="6350000" cy="6350000"/>
            </a:xfrm>
            <a:solidFill>
              <a:schemeClr val="accent6">
                <a:lumMod val="75000"/>
              </a:schemeClr>
            </a:solidFill>
          </p:grpSpPr>
          <p:sp>
            <p:nvSpPr>
              <p:cNvPr id="42" name="Freeform 4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mc:AlternateContent xmlns:mc="http://schemas.openxmlformats.org/markup-compatibility/2006">
          <mc:Choice xmlns:a14="http://schemas.microsoft.com/office/drawing/2010/main" Requires="a14">
            <p:sp>
              <p:nvSpPr>
                <p:cNvPr id="27" name="Rectangle 26"/>
                <p:cNvSpPr/>
                <p:nvPr/>
              </p:nvSpPr>
              <p:spPr>
                <a:xfrm>
                  <a:off x="10917888" y="4514529"/>
                  <a:ext cx="1167307" cy="1269963"/>
                </a:xfrm>
                <a:prstGeom prst="rect">
                  <a:avLst/>
                </a:prstGeom>
              </p:spPr>
              <p:txBody>
                <a:bodyPr wrap="none">
                  <a:spAutoFit/>
                </a:bodyPr>
                <a:lstStyle/>
                <a:p>
                  <a:r>
                    <a:rPr lang="en-US" sz="4400" dirty="0" smtClean="0">
                      <a:latin typeface="Arial" panose="020B0604020202020204" pitchFamily="34" charset="0"/>
                      <a:ea typeface="Times New Roman" panose="02020603050405020304" pitchFamily="18" charset="0"/>
                    </a:rPr>
                    <a:t>B. </a:t>
                  </a:r>
                  <a14:m>
                    <m:oMath xmlns:m="http://schemas.openxmlformats.org/officeDocument/2006/math">
                      <m:f>
                        <m:fPr>
                          <m:ctrlPr>
                            <a:rPr lang="en-US" sz="5400" i="1" smtClean="0">
                              <a:latin typeface="Cambria Math" panose="02040503050406030204" pitchFamily="18" charset="0"/>
                            </a:rPr>
                          </m:ctrlPr>
                        </m:fPr>
                        <m:num>
                          <m:r>
                            <a:rPr lang="en-US" sz="5400" b="0" i="1" smtClean="0">
                              <a:latin typeface="Cambria Math" panose="02040503050406030204" pitchFamily="18" charset="0"/>
                            </a:rPr>
                            <m:t>1</m:t>
                          </m:r>
                        </m:num>
                        <m:den>
                          <m:r>
                            <a:rPr lang="en-US" sz="5400" b="0" i="1" smtClean="0">
                              <a:latin typeface="Cambria Math" panose="02040503050406030204" pitchFamily="18" charset="0"/>
                            </a:rPr>
                            <m:t>3</m:t>
                          </m:r>
                        </m:den>
                      </m:f>
                    </m:oMath>
                  </a14:m>
                  <a:endParaRPr lang="en-US" sz="5400" dirty="0"/>
                </a:p>
              </p:txBody>
            </p:sp>
          </mc:Choice>
          <mc:Fallback>
            <p:sp>
              <p:nvSpPr>
                <p:cNvPr id="27" name="Rectangle 26"/>
                <p:cNvSpPr>
                  <a:spLocks noRot="1" noChangeAspect="1" noMove="1" noResize="1" noEditPoints="1" noAdjustHandles="1" noChangeArrowheads="1" noChangeShapeType="1" noTextEdit="1"/>
                </p:cNvSpPr>
                <p:nvPr/>
              </p:nvSpPr>
              <p:spPr>
                <a:xfrm>
                  <a:off x="10917888" y="4514529"/>
                  <a:ext cx="1167307" cy="1269963"/>
                </a:xfrm>
                <a:prstGeom prst="rect">
                  <a:avLst/>
                </a:prstGeom>
                <a:blipFill rotWithShape="0">
                  <a:blip r:embed="rId7"/>
                  <a:stretch>
                    <a:fillRect l="-21466" b="-4327"/>
                  </a:stretch>
                </a:blipFill>
              </p:spPr>
              <p:txBody>
                <a:bodyPr/>
                <a:lstStyle/>
                <a:p>
                  <a:r>
                    <a:rPr lang="en-US">
                      <a:noFill/>
                    </a:rPr>
                    <a:t> </a:t>
                  </a:r>
                </a:p>
              </p:txBody>
            </p:sp>
          </mc:Fallback>
        </mc:AlternateContent>
      </p:grpSp>
      <p:grpSp>
        <p:nvGrpSpPr>
          <p:cNvPr id="19" name="Group 18"/>
          <p:cNvGrpSpPr/>
          <p:nvPr/>
        </p:nvGrpSpPr>
        <p:grpSpPr>
          <a:xfrm>
            <a:off x="2137109" y="7309383"/>
            <a:ext cx="6749580" cy="1581328"/>
            <a:chOff x="2137109" y="7309383"/>
            <a:chExt cx="6749580" cy="1581328"/>
          </a:xfrm>
        </p:grpSpPr>
        <p:grpSp>
          <p:nvGrpSpPr>
            <p:cNvPr id="8" name="Group 8"/>
            <p:cNvGrpSpPr/>
            <p:nvPr/>
          </p:nvGrpSpPr>
          <p:grpSpPr>
            <a:xfrm>
              <a:off x="3040154" y="7309383"/>
              <a:ext cx="5846535" cy="1581328"/>
              <a:chOff x="0" y="0"/>
              <a:chExt cx="1771677" cy="911608"/>
            </a:xfrm>
          </p:grpSpPr>
          <p:sp>
            <p:nvSpPr>
              <p:cNvPr id="9" name="Freeform 9"/>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10" name="Freeform 10"/>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45" name="Group 45"/>
            <p:cNvGrpSpPr/>
            <p:nvPr/>
          </p:nvGrpSpPr>
          <p:grpSpPr>
            <a:xfrm>
              <a:off x="2137109" y="7983749"/>
              <a:ext cx="443636" cy="443636"/>
              <a:chOff x="0" y="0"/>
              <a:chExt cx="6350000" cy="6350000"/>
            </a:xfrm>
            <a:solidFill>
              <a:srgbClr val="7030A0"/>
            </a:solidFill>
          </p:grpSpPr>
          <p:sp>
            <p:nvSpPr>
              <p:cNvPr id="46" name="Freeform 4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mc:AlternateContent xmlns:mc="http://schemas.openxmlformats.org/markup-compatibility/2006">
          <mc:Choice xmlns:a14="http://schemas.microsoft.com/office/drawing/2010/main" Requires="a14">
            <p:sp>
              <p:nvSpPr>
                <p:cNvPr id="28" name="Rectangle 27"/>
                <p:cNvSpPr/>
                <p:nvPr/>
              </p:nvSpPr>
              <p:spPr>
                <a:xfrm>
                  <a:off x="3470807" y="7466078"/>
                  <a:ext cx="1197764" cy="1265731"/>
                </a:xfrm>
                <a:prstGeom prst="rect">
                  <a:avLst/>
                </a:prstGeom>
              </p:spPr>
              <p:txBody>
                <a:bodyPr wrap="none">
                  <a:spAutoFit/>
                </a:bodyPr>
                <a:lstStyle/>
                <a:p>
                  <a:r>
                    <a:rPr lang="en-US" sz="4400" dirty="0" smtClean="0">
                      <a:latin typeface="Arial" panose="020B0604020202020204" pitchFamily="34" charset="0"/>
                      <a:ea typeface="Times New Roman" panose="02020603050405020304" pitchFamily="18" charset="0"/>
                    </a:rPr>
                    <a:t>C. </a:t>
                  </a:r>
                  <a14:m>
                    <m:oMath xmlns:m="http://schemas.openxmlformats.org/officeDocument/2006/math">
                      <m:f>
                        <m:fPr>
                          <m:ctrlPr>
                            <a:rPr lang="en-US" sz="5400" i="1" smtClean="0">
                              <a:latin typeface="Cambria Math" panose="02040503050406030204" pitchFamily="18" charset="0"/>
                            </a:rPr>
                          </m:ctrlPr>
                        </m:fPr>
                        <m:num>
                          <m:r>
                            <a:rPr lang="en-US" sz="5400" b="0" i="1" smtClean="0">
                              <a:latin typeface="Cambria Math" panose="02040503050406030204" pitchFamily="18" charset="0"/>
                            </a:rPr>
                            <m:t>1</m:t>
                          </m:r>
                        </m:num>
                        <m:den>
                          <m:r>
                            <a:rPr lang="en-US" sz="5400" b="0" i="1" smtClean="0">
                              <a:latin typeface="Cambria Math" panose="02040503050406030204" pitchFamily="18" charset="0"/>
                            </a:rPr>
                            <m:t>4</m:t>
                          </m:r>
                        </m:den>
                      </m:f>
                    </m:oMath>
                  </a14:m>
                  <a:endParaRPr lang="en-US" sz="5400" dirty="0"/>
                </a:p>
              </p:txBody>
            </p:sp>
          </mc:Choice>
          <mc:Fallback>
            <p:sp>
              <p:nvSpPr>
                <p:cNvPr id="28" name="Rectangle 27"/>
                <p:cNvSpPr>
                  <a:spLocks noRot="1" noChangeAspect="1" noMove="1" noResize="1" noEditPoints="1" noAdjustHandles="1" noChangeArrowheads="1" noChangeShapeType="1" noTextEdit="1"/>
                </p:cNvSpPr>
                <p:nvPr/>
              </p:nvSpPr>
              <p:spPr>
                <a:xfrm>
                  <a:off x="3470807" y="7466078"/>
                  <a:ext cx="1197764" cy="1265731"/>
                </a:xfrm>
                <a:prstGeom prst="rect">
                  <a:avLst/>
                </a:prstGeom>
                <a:blipFill rotWithShape="0">
                  <a:blip r:embed="rId8"/>
                  <a:stretch>
                    <a:fillRect l="-20305" b="-4831"/>
                  </a:stretch>
                </a:blipFill>
              </p:spPr>
              <p:txBody>
                <a:bodyPr/>
                <a:lstStyle/>
                <a:p>
                  <a:r>
                    <a:rPr lang="en-US">
                      <a:noFill/>
                    </a:rPr>
                    <a:t> </a:t>
                  </a:r>
                </a:p>
              </p:txBody>
            </p:sp>
          </mc:Fallback>
        </mc:AlternateContent>
      </p:grpSp>
      <p:grpSp>
        <p:nvGrpSpPr>
          <p:cNvPr id="20" name="Group 19"/>
          <p:cNvGrpSpPr/>
          <p:nvPr/>
        </p:nvGrpSpPr>
        <p:grpSpPr>
          <a:xfrm>
            <a:off x="9742602" y="7338022"/>
            <a:ext cx="6501511" cy="1581328"/>
            <a:chOff x="9742602" y="7338022"/>
            <a:chExt cx="6501511" cy="1581328"/>
          </a:xfrm>
        </p:grpSpPr>
        <p:grpSp>
          <p:nvGrpSpPr>
            <p:cNvPr id="2" name="Group 2"/>
            <p:cNvGrpSpPr/>
            <p:nvPr/>
          </p:nvGrpSpPr>
          <p:grpSpPr>
            <a:xfrm>
              <a:off x="10397578" y="7338022"/>
              <a:ext cx="5846535" cy="1581328"/>
              <a:chOff x="0" y="0"/>
              <a:chExt cx="1771677" cy="911608"/>
            </a:xfrm>
          </p:grpSpPr>
          <p:sp>
            <p:nvSpPr>
              <p:cNvPr id="3" name="Freeform 3"/>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4" name="Freeform 4"/>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43" name="Group 43"/>
            <p:cNvGrpSpPr/>
            <p:nvPr/>
          </p:nvGrpSpPr>
          <p:grpSpPr>
            <a:xfrm>
              <a:off x="9742602" y="7905766"/>
              <a:ext cx="443636" cy="443636"/>
              <a:chOff x="0" y="0"/>
              <a:chExt cx="6350000" cy="6350000"/>
            </a:xfrm>
            <a:solidFill>
              <a:schemeClr val="accent5">
                <a:lumMod val="75000"/>
              </a:schemeClr>
            </a:solidFill>
          </p:grpSpPr>
          <p:sp>
            <p:nvSpPr>
              <p:cNvPr id="44" name="Freeform 4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mc:AlternateContent xmlns:mc="http://schemas.openxmlformats.org/markup-compatibility/2006">
          <mc:Choice xmlns:a14="http://schemas.microsoft.com/office/drawing/2010/main" Requires="a14">
            <p:sp>
              <p:nvSpPr>
                <p:cNvPr id="29" name="Rectangle 28"/>
                <p:cNvSpPr/>
                <p:nvPr/>
              </p:nvSpPr>
              <p:spPr>
                <a:xfrm>
                  <a:off x="10910614" y="7481649"/>
                  <a:ext cx="4786333" cy="1269963"/>
                </a:xfrm>
                <a:prstGeom prst="rect">
                  <a:avLst/>
                </a:prstGeom>
              </p:spPr>
              <p:txBody>
                <a:bodyPr wrap="square">
                  <a:spAutoFit/>
                </a:bodyPr>
                <a:lstStyle/>
                <a:p>
                  <a:r>
                    <a:rPr lang="en-US" sz="4400" dirty="0" smtClean="0">
                      <a:latin typeface="Arial" panose="020B0604020202020204" pitchFamily="34" charset="0"/>
                      <a:ea typeface="Times New Roman" panose="02020603050405020304" pitchFamily="18" charset="0"/>
                    </a:rPr>
                    <a:t>D. </a:t>
                  </a:r>
                  <a14:m>
                    <m:oMath xmlns:m="http://schemas.openxmlformats.org/officeDocument/2006/math">
                      <m:f>
                        <m:fPr>
                          <m:ctrlPr>
                            <a:rPr lang="en-US" sz="5400" i="1" smtClean="0">
                              <a:latin typeface="Cambria Math" panose="02040503050406030204" pitchFamily="18" charset="0"/>
                            </a:rPr>
                          </m:ctrlPr>
                        </m:fPr>
                        <m:num>
                          <m:r>
                            <a:rPr lang="en-US" sz="5400" b="0" i="1" smtClean="0">
                              <a:latin typeface="Cambria Math" panose="02040503050406030204" pitchFamily="18" charset="0"/>
                            </a:rPr>
                            <m:t>1</m:t>
                          </m:r>
                        </m:num>
                        <m:den>
                          <m:r>
                            <a:rPr lang="en-US" sz="5400" b="0" i="1" smtClean="0">
                              <a:latin typeface="Cambria Math" panose="02040503050406030204" pitchFamily="18" charset="0"/>
                            </a:rPr>
                            <m:t>5</m:t>
                          </m:r>
                        </m:den>
                      </m:f>
                    </m:oMath>
                  </a14:m>
                  <a:endParaRPr lang="en-US" sz="5400" dirty="0"/>
                </a:p>
              </p:txBody>
            </p:sp>
          </mc:Choice>
          <mc:Fallback>
            <p:sp>
              <p:nvSpPr>
                <p:cNvPr id="29" name="Rectangle 28"/>
                <p:cNvSpPr>
                  <a:spLocks noRot="1" noChangeAspect="1" noMove="1" noResize="1" noEditPoints="1" noAdjustHandles="1" noChangeArrowheads="1" noChangeShapeType="1" noTextEdit="1"/>
                </p:cNvSpPr>
                <p:nvPr/>
              </p:nvSpPr>
              <p:spPr>
                <a:xfrm>
                  <a:off x="10910614" y="7481649"/>
                  <a:ext cx="4786333" cy="1269963"/>
                </a:xfrm>
                <a:prstGeom prst="rect">
                  <a:avLst/>
                </a:prstGeom>
                <a:blipFill rotWithShape="0">
                  <a:blip r:embed="rId9"/>
                  <a:stretch>
                    <a:fillRect l="-5223" b="-3828"/>
                  </a:stretch>
                </a:blipFill>
              </p:spPr>
              <p:txBody>
                <a:bodyPr/>
                <a:lstStyle/>
                <a:p>
                  <a:r>
                    <a:rPr lang="en-US">
                      <a:noFill/>
                    </a:rPr>
                    <a:t> </a:t>
                  </a:r>
                </a:p>
              </p:txBody>
            </p:sp>
          </mc:Fallback>
        </mc:AlternateContent>
      </p:grpSp>
      <p:pic>
        <p:nvPicPr>
          <p:cNvPr id="21" name="Picture 2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97948" y="4207253"/>
            <a:ext cx="1817183" cy="1833779"/>
          </a:xfrm>
          <a:prstGeom prst="rect">
            <a:avLst/>
          </a:prstGeom>
        </p:spPr>
      </p:pic>
    </p:spTree>
    <p:extLst>
      <p:ext uri="{BB962C8B-B14F-4D97-AF65-F5344CB8AC3E}">
        <p14:creationId xmlns:p14="http://schemas.microsoft.com/office/powerpoint/2010/main" val="2087477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pic>
        <p:nvPicPr>
          <p:cNvPr id="47" name="Picture 47"/>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8472232" flipV="1">
            <a:off x="-691761" y="5353170"/>
            <a:ext cx="2920079" cy="7075082"/>
          </a:xfrm>
          <a:prstGeom prst="rect">
            <a:avLst/>
          </a:prstGeom>
        </p:spPr>
      </p:pic>
      <p:pic>
        <p:nvPicPr>
          <p:cNvPr id="48" name="Picture 4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16091">
            <a:off x="16887715" y="-555399"/>
            <a:ext cx="4216594" cy="5282748"/>
          </a:xfrm>
          <a:prstGeom prst="rect">
            <a:avLst/>
          </a:prstGeom>
        </p:spPr>
      </p:pic>
      <p:sp>
        <p:nvSpPr>
          <p:cNvPr id="14" name="Rectangle 13"/>
          <p:cNvSpPr/>
          <p:nvPr/>
        </p:nvSpPr>
        <p:spPr>
          <a:xfrm>
            <a:off x="1718113" y="549943"/>
            <a:ext cx="14866104" cy="4939814"/>
          </a:xfrm>
          <a:prstGeom prst="rect">
            <a:avLst/>
          </a:prstGeom>
        </p:spPr>
        <p:txBody>
          <a:bodyPr wrap="square">
            <a:spAutoFit/>
          </a:bodyPr>
          <a:lstStyle/>
          <a:p>
            <a:pPr algn="just">
              <a:lnSpc>
                <a:spcPct val="150000"/>
              </a:lnSpc>
            </a:pPr>
            <a:r>
              <a:rPr lang="en-US" sz="4200" b="1" dirty="0" err="1">
                <a:latin typeface="Arial" panose="020B0604020202020204" pitchFamily="34" charset="0"/>
                <a:cs typeface="Arial" panose="020B0604020202020204" pitchFamily="34" charset="0"/>
              </a:rPr>
              <a:t>Câu</a:t>
            </a:r>
            <a:r>
              <a:rPr lang="en-US" sz="4200" b="1" dirty="0">
                <a:latin typeface="Arial" panose="020B0604020202020204" pitchFamily="34" charset="0"/>
                <a:cs typeface="Arial" panose="020B0604020202020204" pitchFamily="34" charset="0"/>
              </a:rPr>
              <a:t> </a:t>
            </a:r>
            <a:r>
              <a:rPr lang="en-US" sz="4200" b="1" dirty="0" smtClean="0">
                <a:latin typeface="Arial" panose="020B0604020202020204" pitchFamily="34" charset="0"/>
                <a:cs typeface="Arial" panose="020B0604020202020204" pitchFamily="34" charset="0"/>
              </a:rPr>
              <a:t>5. </a:t>
            </a:r>
            <a:r>
              <a:rPr lang="en-US" sz="4200" dirty="0" err="1">
                <a:latin typeface="Arial" panose="020B0604020202020204" pitchFamily="34" charset="0"/>
                <a:cs typeface="Arial" panose="020B0604020202020204" pitchFamily="34" charset="0"/>
              </a:rPr>
              <a:t>Khương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tham</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gia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chơi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bốc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thăm</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trúng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thưởng</a:t>
            </a:r>
            <a:r>
              <a:rPr lang="en-US" sz="4200" dirty="0">
                <a:latin typeface="Arial" panose="020B0604020202020204" pitchFamily="34" charset="0"/>
                <a:cs typeface="Arial" panose="020B0604020202020204" pitchFamily="34" charset="0"/>
              </a:rPr>
              <a:t>. Ban </a:t>
            </a:r>
            <a:r>
              <a:rPr lang="en-US" sz="4200" dirty="0" err="1">
                <a:latin typeface="Arial" panose="020B0604020202020204" pitchFamily="34" charset="0"/>
                <a:cs typeface="Arial" panose="020B0604020202020204" pitchFamily="34" charset="0"/>
              </a:rPr>
              <a:t>tổ</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chức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phát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cho</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mỗi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người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chơi</a:t>
            </a:r>
            <a:r>
              <a:rPr lang="en-US" sz="4200" dirty="0">
                <a:latin typeface="Arial" panose="020B0604020202020204" pitchFamily="34" charset="0"/>
                <a:cs typeface="Arial" panose="020B0604020202020204" pitchFamily="34" charset="0"/>
              </a:rPr>
              <a:t> 1 </a:t>
            </a:r>
            <a:r>
              <a:rPr lang="en-US" sz="4200" dirty="0" err="1">
                <a:latin typeface="Arial" panose="020B0604020202020204" pitchFamily="34" charset="0"/>
                <a:cs typeface="Arial" panose="020B0604020202020204" pitchFamily="34" charset="0"/>
              </a:rPr>
              <a:t>số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từ</a:t>
            </a:r>
            <a:r>
              <a:rPr lang="en-US" sz="4200" dirty="0">
                <a:latin typeface="Arial" panose="020B0604020202020204" pitchFamily="34" charset="0"/>
                <a:cs typeface="Arial" panose="020B0604020202020204" pitchFamily="34" charset="0"/>
              </a:rPr>
              <a:t> 1 </a:t>
            </a:r>
            <a:r>
              <a:rPr lang="en-US" sz="4200" dirty="0" err="1">
                <a:latin typeface="Arial" panose="020B0604020202020204" pitchFamily="34" charset="0"/>
                <a:cs typeface="Arial" panose="020B0604020202020204" pitchFamily="34" charset="0"/>
              </a:rPr>
              <a:t>đến</a:t>
            </a:r>
            <a:r>
              <a:rPr lang="en-US" sz="4200" dirty="0">
                <a:latin typeface="Arial" panose="020B0604020202020204" pitchFamily="34" charset="0"/>
                <a:cs typeface="Arial" panose="020B0604020202020204" pitchFamily="34" charset="0"/>
              </a:rPr>
              <a:t> 100. </a:t>
            </a:r>
            <a:r>
              <a:rPr lang="en-US" sz="4200" dirty="0" err="1">
                <a:latin typeface="Arial" panose="020B0604020202020204" pitchFamily="34" charset="0"/>
                <a:cs typeface="Arial" panose="020B0604020202020204" pitchFamily="34" charset="0"/>
              </a:rPr>
              <a:t>Chủ</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tọa</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bốc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ngẫu</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nhiên</a:t>
            </a:r>
            <a:r>
              <a:rPr lang="en-US" sz="4200" dirty="0">
                <a:latin typeface="Arial" panose="020B0604020202020204" pitchFamily="34" charset="0"/>
                <a:cs typeface="Arial" panose="020B0604020202020204" pitchFamily="34" charset="0"/>
              </a:rPr>
              <a:t> 1 </a:t>
            </a:r>
            <a:r>
              <a:rPr lang="en-US" sz="4200" dirty="0" err="1">
                <a:latin typeface="Arial" panose="020B0604020202020204" pitchFamily="34" charset="0"/>
                <a:cs typeface="Arial" panose="020B0604020202020204" pitchFamily="34" charset="0"/>
              </a:rPr>
              <a:t>quả</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bóng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có</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đánh</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số</a:t>
            </a:r>
            <a:r>
              <a:rPr lang="en-US" sz="4200" dirty="0">
                <a:latin typeface="Arial" panose="020B0604020202020204" pitchFamily="34" charset="0"/>
                <a:cs typeface="Arial" panose="020B0604020202020204" pitchFamily="34" charset="0"/>
              </a:rPr>
              <a:t>. Con </a:t>
            </a:r>
            <a:r>
              <a:rPr lang="en-US" sz="4200" dirty="0" err="1">
                <a:latin typeface="Arial" panose="020B0604020202020204" pitchFamily="34" charset="0"/>
                <a:cs typeface="Arial" panose="020B0604020202020204" pitchFamily="34" charset="0"/>
              </a:rPr>
              <a:t>số</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được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chọn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thuộc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về</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ai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thì</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người</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đó</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đạt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được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phần</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thưởng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Xác</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suất</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Khương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trúng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thưởng</a:t>
            </a:r>
            <a:r>
              <a:rPr lang="en-US" sz="4200" dirty="0">
                <a:latin typeface="Arial" panose="020B0604020202020204" pitchFamily="34" charset="0"/>
                <a:cs typeface="Arial" panose="020B0604020202020204" pitchFamily="34" charset="0"/>
              </a:rPr>
              <a:t> </a:t>
            </a:r>
            <a:r>
              <a:rPr lang="en-US" sz="4200" dirty="0" err="1">
                <a:latin typeface="Arial" panose="020B0604020202020204" pitchFamily="34" charset="0"/>
                <a:cs typeface="Arial" panose="020B0604020202020204" pitchFamily="34" charset="0"/>
              </a:rPr>
              <a:t>là</a:t>
            </a:r>
            <a:r>
              <a:rPr lang="en-US" sz="4200" dirty="0" smtClean="0">
                <a:latin typeface="Arial" panose="020B0604020202020204" pitchFamily="34" charset="0"/>
                <a:cs typeface="Arial" panose="020B0604020202020204" pitchFamily="34" charset="0"/>
              </a:rPr>
              <a:t>:</a:t>
            </a:r>
            <a:endParaRPr lang="en-US" sz="4200" dirty="0">
              <a:latin typeface="Arial" panose="020B0604020202020204" pitchFamily="34" charset="0"/>
              <a:cs typeface="Arial" panose="020B0604020202020204" pitchFamily="34" charset="0"/>
            </a:endParaRPr>
          </a:p>
        </p:txBody>
      </p:sp>
      <p:grpSp>
        <p:nvGrpSpPr>
          <p:cNvPr id="16" name="Group 15"/>
          <p:cNvGrpSpPr/>
          <p:nvPr/>
        </p:nvGrpSpPr>
        <p:grpSpPr>
          <a:xfrm>
            <a:off x="2081643" y="5622284"/>
            <a:ext cx="6789685" cy="1581328"/>
            <a:chOff x="2138099" y="4400806"/>
            <a:chExt cx="6789685" cy="1581328"/>
          </a:xfrm>
        </p:grpSpPr>
        <p:grpSp>
          <p:nvGrpSpPr>
            <p:cNvPr id="11" name="Group 11"/>
            <p:cNvGrpSpPr/>
            <p:nvPr/>
          </p:nvGrpSpPr>
          <p:grpSpPr>
            <a:xfrm>
              <a:off x="3081249" y="4400806"/>
              <a:ext cx="5846535" cy="1581328"/>
              <a:chOff x="0" y="0"/>
              <a:chExt cx="1771677" cy="911608"/>
            </a:xfrm>
          </p:grpSpPr>
          <p:sp>
            <p:nvSpPr>
              <p:cNvPr id="12" name="Freeform 12"/>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13" name="Freeform 13"/>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39" name="Group 39"/>
            <p:cNvGrpSpPr/>
            <p:nvPr/>
          </p:nvGrpSpPr>
          <p:grpSpPr>
            <a:xfrm>
              <a:off x="2138099" y="4990744"/>
              <a:ext cx="443636" cy="443636"/>
              <a:chOff x="0" y="0"/>
              <a:chExt cx="6350000" cy="6350000"/>
            </a:xfrm>
            <a:solidFill>
              <a:schemeClr val="accent3">
                <a:lumMod val="75000"/>
              </a:schemeClr>
            </a:solidFill>
          </p:grpSpPr>
          <p:sp>
            <p:nvSpPr>
              <p:cNvPr id="40" name="Freeform 4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
          <p:nvSpPr>
            <p:cNvPr id="15" name="Rectangle 14"/>
            <p:cNvSpPr/>
            <p:nvPr/>
          </p:nvSpPr>
          <p:spPr>
            <a:xfrm>
              <a:off x="3577541" y="4816958"/>
              <a:ext cx="1189749" cy="769441"/>
            </a:xfrm>
            <a:prstGeom prst="rect">
              <a:avLst/>
            </a:prstGeom>
          </p:spPr>
          <p:txBody>
            <a:bodyPr wrap="none">
              <a:spAutoFit/>
            </a:bodyPr>
            <a:lstStyle/>
            <a:p>
              <a:r>
                <a:rPr lang="en-US" sz="4400" dirty="0" smtClean="0">
                  <a:latin typeface="Arial" panose="020B0604020202020204" pitchFamily="34" charset="0"/>
                  <a:ea typeface="Times New Roman" panose="02020603050405020304" pitchFamily="18" charset="0"/>
                </a:rPr>
                <a:t>A. 1</a:t>
              </a:r>
              <a:endParaRPr lang="en-US" sz="5400" dirty="0"/>
            </a:p>
          </p:txBody>
        </p:sp>
      </p:grpSp>
      <p:grpSp>
        <p:nvGrpSpPr>
          <p:cNvPr id="17" name="Group 16"/>
          <p:cNvGrpSpPr/>
          <p:nvPr/>
        </p:nvGrpSpPr>
        <p:grpSpPr>
          <a:xfrm>
            <a:off x="9677649" y="5620081"/>
            <a:ext cx="6554580" cy="1581328"/>
            <a:chOff x="9702106" y="4373368"/>
            <a:chExt cx="6554580" cy="1581328"/>
          </a:xfrm>
        </p:grpSpPr>
        <p:grpSp>
          <p:nvGrpSpPr>
            <p:cNvPr id="5" name="Group 5"/>
            <p:cNvGrpSpPr/>
            <p:nvPr/>
          </p:nvGrpSpPr>
          <p:grpSpPr>
            <a:xfrm>
              <a:off x="10410151" y="4373368"/>
              <a:ext cx="5846535" cy="1581328"/>
              <a:chOff x="0" y="0"/>
              <a:chExt cx="1771677" cy="911608"/>
            </a:xfrm>
          </p:grpSpPr>
          <p:sp>
            <p:nvSpPr>
              <p:cNvPr id="6" name="Freeform 6"/>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7" name="Freeform 7"/>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41" name="Group 41"/>
            <p:cNvGrpSpPr/>
            <p:nvPr/>
          </p:nvGrpSpPr>
          <p:grpSpPr>
            <a:xfrm>
              <a:off x="9702106" y="4990744"/>
              <a:ext cx="443636" cy="443636"/>
              <a:chOff x="0" y="0"/>
              <a:chExt cx="6350000" cy="6350000"/>
            </a:xfrm>
            <a:solidFill>
              <a:schemeClr val="accent6">
                <a:lumMod val="75000"/>
              </a:schemeClr>
            </a:solidFill>
          </p:grpSpPr>
          <p:sp>
            <p:nvSpPr>
              <p:cNvPr id="42" name="Freeform 4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mc:AlternateContent xmlns:mc="http://schemas.openxmlformats.org/markup-compatibility/2006">
          <mc:Choice xmlns:a14="http://schemas.microsoft.com/office/drawing/2010/main" Requires="a14">
            <p:sp>
              <p:nvSpPr>
                <p:cNvPr id="27" name="Rectangle 26"/>
                <p:cNvSpPr/>
                <p:nvPr/>
              </p:nvSpPr>
              <p:spPr>
                <a:xfrm>
                  <a:off x="10917888" y="4514529"/>
                  <a:ext cx="1167307" cy="1265731"/>
                </a:xfrm>
                <a:prstGeom prst="rect">
                  <a:avLst/>
                </a:prstGeom>
              </p:spPr>
              <p:txBody>
                <a:bodyPr wrap="none">
                  <a:spAutoFit/>
                </a:bodyPr>
                <a:lstStyle/>
                <a:p>
                  <a:r>
                    <a:rPr lang="en-US" sz="4400" dirty="0" smtClean="0">
                      <a:latin typeface="Arial" panose="020B0604020202020204" pitchFamily="34" charset="0"/>
                      <a:ea typeface="Times New Roman" panose="02020603050405020304" pitchFamily="18" charset="0"/>
                    </a:rPr>
                    <a:t>B. </a:t>
                  </a:r>
                  <a14:m>
                    <m:oMath xmlns:m="http://schemas.openxmlformats.org/officeDocument/2006/math">
                      <m:f>
                        <m:fPr>
                          <m:ctrlPr>
                            <a:rPr lang="en-US" sz="5400" i="1" smtClean="0">
                              <a:latin typeface="Cambria Math" panose="02040503050406030204" pitchFamily="18" charset="0"/>
                            </a:rPr>
                          </m:ctrlPr>
                        </m:fPr>
                        <m:num>
                          <m:r>
                            <a:rPr lang="en-US" sz="5400" b="0" i="1" smtClean="0">
                              <a:latin typeface="Cambria Math" panose="02040503050406030204" pitchFamily="18" charset="0"/>
                            </a:rPr>
                            <m:t>1</m:t>
                          </m:r>
                        </m:num>
                        <m:den>
                          <m:r>
                            <a:rPr lang="en-US" sz="5400" b="0" i="1" smtClean="0">
                              <a:latin typeface="Cambria Math" panose="02040503050406030204" pitchFamily="18" charset="0"/>
                            </a:rPr>
                            <m:t>2</m:t>
                          </m:r>
                        </m:den>
                      </m:f>
                    </m:oMath>
                  </a14:m>
                  <a:endParaRPr lang="en-US" sz="5400" dirty="0"/>
                </a:p>
              </p:txBody>
            </p:sp>
          </mc:Choice>
          <mc:Fallback>
            <p:sp>
              <p:nvSpPr>
                <p:cNvPr id="27" name="Rectangle 26"/>
                <p:cNvSpPr>
                  <a:spLocks noRot="1" noChangeAspect="1" noMove="1" noResize="1" noEditPoints="1" noAdjustHandles="1" noChangeArrowheads="1" noChangeShapeType="1" noTextEdit="1"/>
                </p:cNvSpPr>
                <p:nvPr/>
              </p:nvSpPr>
              <p:spPr>
                <a:xfrm>
                  <a:off x="10917888" y="4514529"/>
                  <a:ext cx="1167307" cy="1265731"/>
                </a:xfrm>
                <a:prstGeom prst="rect">
                  <a:avLst/>
                </a:prstGeom>
                <a:blipFill rotWithShape="0">
                  <a:blip r:embed="rId6"/>
                  <a:stretch>
                    <a:fillRect l="-21466" b="-4327"/>
                  </a:stretch>
                </a:blipFill>
              </p:spPr>
              <p:txBody>
                <a:bodyPr/>
                <a:lstStyle/>
                <a:p>
                  <a:r>
                    <a:rPr lang="en-US">
                      <a:noFill/>
                    </a:rPr>
                    <a:t> </a:t>
                  </a:r>
                </a:p>
              </p:txBody>
            </p:sp>
          </mc:Fallback>
        </mc:AlternateContent>
      </p:grpSp>
      <p:grpSp>
        <p:nvGrpSpPr>
          <p:cNvPr id="19" name="Group 18"/>
          <p:cNvGrpSpPr/>
          <p:nvPr/>
        </p:nvGrpSpPr>
        <p:grpSpPr>
          <a:xfrm>
            <a:off x="2163658" y="7555210"/>
            <a:ext cx="6749580" cy="1581328"/>
            <a:chOff x="2137109" y="7309383"/>
            <a:chExt cx="6749580" cy="1581328"/>
          </a:xfrm>
        </p:grpSpPr>
        <p:grpSp>
          <p:nvGrpSpPr>
            <p:cNvPr id="8" name="Group 8"/>
            <p:cNvGrpSpPr/>
            <p:nvPr/>
          </p:nvGrpSpPr>
          <p:grpSpPr>
            <a:xfrm>
              <a:off x="3040154" y="7309383"/>
              <a:ext cx="5846535" cy="1581328"/>
              <a:chOff x="0" y="0"/>
              <a:chExt cx="1771677" cy="911608"/>
            </a:xfrm>
          </p:grpSpPr>
          <p:sp>
            <p:nvSpPr>
              <p:cNvPr id="9" name="Freeform 9"/>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10" name="Freeform 10"/>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45" name="Group 45"/>
            <p:cNvGrpSpPr/>
            <p:nvPr/>
          </p:nvGrpSpPr>
          <p:grpSpPr>
            <a:xfrm>
              <a:off x="2137109" y="7983749"/>
              <a:ext cx="443636" cy="443636"/>
              <a:chOff x="0" y="0"/>
              <a:chExt cx="6350000" cy="6350000"/>
            </a:xfrm>
            <a:solidFill>
              <a:srgbClr val="7030A0"/>
            </a:solidFill>
          </p:grpSpPr>
          <p:sp>
            <p:nvSpPr>
              <p:cNvPr id="46" name="Freeform 4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mc:AlternateContent xmlns:mc="http://schemas.openxmlformats.org/markup-compatibility/2006">
          <mc:Choice xmlns:a14="http://schemas.microsoft.com/office/drawing/2010/main" Requires="a14">
            <p:sp>
              <p:nvSpPr>
                <p:cNvPr id="28" name="Rectangle 27"/>
                <p:cNvSpPr/>
                <p:nvPr/>
              </p:nvSpPr>
              <p:spPr>
                <a:xfrm>
                  <a:off x="3470807" y="7466078"/>
                  <a:ext cx="1781257" cy="1270925"/>
                </a:xfrm>
                <a:prstGeom prst="rect">
                  <a:avLst/>
                </a:prstGeom>
              </p:spPr>
              <p:txBody>
                <a:bodyPr wrap="none">
                  <a:spAutoFit/>
                </a:bodyPr>
                <a:lstStyle/>
                <a:p>
                  <a:r>
                    <a:rPr lang="en-US" sz="4400" dirty="0" smtClean="0">
                      <a:latin typeface="Arial" panose="020B0604020202020204" pitchFamily="34" charset="0"/>
                      <a:ea typeface="Times New Roman" panose="02020603050405020304" pitchFamily="18" charset="0"/>
                    </a:rPr>
                    <a:t>C. </a:t>
                  </a:r>
                  <a14:m>
                    <m:oMath xmlns:m="http://schemas.openxmlformats.org/officeDocument/2006/math">
                      <m:f>
                        <m:fPr>
                          <m:ctrlPr>
                            <a:rPr lang="en-US" sz="5400" i="1" smtClean="0">
                              <a:latin typeface="Cambria Math" panose="02040503050406030204" pitchFamily="18" charset="0"/>
                            </a:rPr>
                          </m:ctrlPr>
                        </m:fPr>
                        <m:num>
                          <m:r>
                            <a:rPr lang="en-US" sz="5400" b="0" i="1" smtClean="0">
                              <a:latin typeface="Cambria Math" panose="02040503050406030204" pitchFamily="18" charset="0"/>
                            </a:rPr>
                            <m:t>1</m:t>
                          </m:r>
                        </m:num>
                        <m:den>
                          <m:r>
                            <a:rPr lang="en-US" sz="5400" b="0" i="1" smtClean="0">
                              <a:latin typeface="Cambria Math" panose="02040503050406030204" pitchFamily="18" charset="0"/>
                            </a:rPr>
                            <m:t>100</m:t>
                          </m:r>
                        </m:den>
                      </m:f>
                    </m:oMath>
                  </a14:m>
                  <a:endParaRPr lang="en-US" sz="5400" dirty="0"/>
                </a:p>
              </p:txBody>
            </p:sp>
          </mc:Choice>
          <mc:Fallback>
            <p:sp>
              <p:nvSpPr>
                <p:cNvPr id="28" name="Rectangle 27"/>
                <p:cNvSpPr>
                  <a:spLocks noRot="1" noChangeAspect="1" noMove="1" noResize="1" noEditPoints="1" noAdjustHandles="1" noChangeArrowheads="1" noChangeShapeType="1" noTextEdit="1"/>
                </p:cNvSpPr>
                <p:nvPr/>
              </p:nvSpPr>
              <p:spPr>
                <a:xfrm>
                  <a:off x="3470807" y="7466078"/>
                  <a:ext cx="1781257" cy="1270925"/>
                </a:xfrm>
                <a:prstGeom prst="rect">
                  <a:avLst/>
                </a:prstGeom>
                <a:blipFill rotWithShape="0">
                  <a:blip r:embed="rId7"/>
                  <a:stretch>
                    <a:fillRect l="-14041" b="-3828"/>
                  </a:stretch>
                </a:blipFill>
              </p:spPr>
              <p:txBody>
                <a:bodyPr/>
                <a:lstStyle/>
                <a:p>
                  <a:r>
                    <a:rPr lang="en-US">
                      <a:noFill/>
                    </a:rPr>
                    <a:t> </a:t>
                  </a:r>
                </a:p>
              </p:txBody>
            </p:sp>
          </mc:Fallback>
        </mc:AlternateContent>
      </p:grpSp>
      <p:grpSp>
        <p:nvGrpSpPr>
          <p:cNvPr id="20" name="Group 19"/>
          <p:cNvGrpSpPr/>
          <p:nvPr/>
        </p:nvGrpSpPr>
        <p:grpSpPr>
          <a:xfrm>
            <a:off x="9738111" y="7610265"/>
            <a:ext cx="6501511" cy="1581328"/>
            <a:chOff x="9742602" y="7338022"/>
            <a:chExt cx="6501511" cy="1581328"/>
          </a:xfrm>
        </p:grpSpPr>
        <p:grpSp>
          <p:nvGrpSpPr>
            <p:cNvPr id="2" name="Group 2"/>
            <p:cNvGrpSpPr/>
            <p:nvPr/>
          </p:nvGrpSpPr>
          <p:grpSpPr>
            <a:xfrm>
              <a:off x="10397578" y="7338022"/>
              <a:ext cx="5846535" cy="1581328"/>
              <a:chOff x="0" y="0"/>
              <a:chExt cx="1771677" cy="911608"/>
            </a:xfrm>
          </p:grpSpPr>
          <p:sp>
            <p:nvSpPr>
              <p:cNvPr id="3" name="Freeform 3"/>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4" name="Freeform 4"/>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43" name="Group 43"/>
            <p:cNvGrpSpPr/>
            <p:nvPr/>
          </p:nvGrpSpPr>
          <p:grpSpPr>
            <a:xfrm>
              <a:off x="9742602" y="7905766"/>
              <a:ext cx="443636" cy="443636"/>
              <a:chOff x="0" y="0"/>
              <a:chExt cx="6350000" cy="6350000"/>
            </a:xfrm>
            <a:solidFill>
              <a:schemeClr val="accent5">
                <a:lumMod val="75000"/>
              </a:schemeClr>
            </a:solidFill>
          </p:grpSpPr>
          <p:sp>
            <p:nvSpPr>
              <p:cNvPr id="44" name="Freeform 4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mc:AlternateContent xmlns:mc="http://schemas.openxmlformats.org/markup-compatibility/2006">
          <mc:Choice xmlns:a14="http://schemas.microsoft.com/office/drawing/2010/main" Requires="a14">
            <p:sp>
              <p:nvSpPr>
                <p:cNvPr id="29" name="Rectangle 28"/>
                <p:cNvSpPr/>
                <p:nvPr/>
              </p:nvSpPr>
              <p:spPr>
                <a:xfrm>
                  <a:off x="10910614" y="7481649"/>
                  <a:ext cx="4786333" cy="1269963"/>
                </a:xfrm>
                <a:prstGeom prst="rect">
                  <a:avLst/>
                </a:prstGeom>
              </p:spPr>
              <p:txBody>
                <a:bodyPr wrap="square">
                  <a:spAutoFit/>
                </a:bodyPr>
                <a:lstStyle/>
                <a:p>
                  <a:r>
                    <a:rPr lang="en-US" sz="4400" dirty="0" smtClean="0">
                      <a:latin typeface="Arial" panose="020B0604020202020204" pitchFamily="34" charset="0"/>
                      <a:ea typeface="Times New Roman" panose="02020603050405020304" pitchFamily="18" charset="0"/>
                    </a:rPr>
                    <a:t>D. </a:t>
                  </a:r>
                  <a14:m>
                    <m:oMath xmlns:m="http://schemas.openxmlformats.org/officeDocument/2006/math">
                      <m:f>
                        <m:fPr>
                          <m:ctrlPr>
                            <a:rPr lang="en-US" sz="5400" i="1" smtClean="0">
                              <a:latin typeface="Cambria Math" panose="02040503050406030204" pitchFamily="18" charset="0"/>
                            </a:rPr>
                          </m:ctrlPr>
                        </m:fPr>
                        <m:num>
                          <m:r>
                            <a:rPr lang="en-US" sz="5400" b="0" i="1" smtClean="0">
                              <a:latin typeface="Cambria Math" panose="02040503050406030204" pitchFamily="18" charset="0"/>
                            </a:rPr>
                            <m:t>1</m:t>
                          </m:r>
                        </m:num>
                        <m:den>
                          <m:r>
                            <a:rPr lang="en-US" sz="5400" b="0" i="1" smtClean="0">
                              <a:latin typeface="Cambria Math" panose="02040503050406030204" pitchFamily="18" charset="0"/>
                            </a:rPr>
                            <m:t>10</m:t>
                          </m:r>
                        </m:den>
                      </m:f>
                    </m:oMath>
                  </a14:m>
                  <a:endParaRPr lang="en-US" sz="5400" dirty="0"/>
                </a:p>
              </p:txBody>
            </p:sp>
          </mc:Choice>
          <mc:Fallback>
            <p:sp>
              <p:nvSpPr>
                <p:cNvPr id="29" name="Rectangle 28"/>
                <p:cNvSpPr>
                  <a:spLocks noRot="1" noChangeAspect="1" noMove="1" noResize="1" noEditPoints="1" noAdjustHandles="1" noChangeArrowheads="1" noChangeShapeType="1" noTextEdit="1"/>
                </p:cNvSpPr>
                <p:nvPr/>
              </p:nvSpPr>
              <p:spPr>
                <a:xfrm>
                  <a:off x="10910614" y="7481649"/>
                  <a:ext cx="4786333" cy="1269963"/>
                </a:xfrm>
                <a:prstGeom prst="rect">
                  <a:avLst/>
                </a:prstGeom>
                <a:blipFill rotWithShape="0">
                  <a:blip r:embed="rId8"/>
                  <a:stretch>
                    <a:fillRect l="-5096" b="-4327"/>
                  </a:stretch>
                </a:blipFill>
              </p:spPr>
              <p:txBody>
                <a:bodyPr/>
                <a:lstStyle/>
                <a:p>
                  <a:r>
                    <a:rPr lang="en-US">
                      <a:noFill/>
                    </a:rPr>
                    <a:t> </a:t>
                  </a:r>
                </a:p>
              </p:txBody>
            </p:sp>
          </mc:Fallback>
        </mc:AlternateContent>
      </p:grpSp>
      <p:pic>
        <p:nvPicPr>
          <p:cNvPr id="21" name="Picture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90276" y="7172686"/>
            <a:ext cx="1817183" cy="1833779"/>
          </a:xfrm>
          <a:prstGeom prst="rect">
            <a:avLst/>
          </a:prstGeom>
        </p:spPr>
      </p:pic>
    </p:spTree>
    <p:extLst>
      <p:ext uri="{BB962C8B-B14F-4D97-AF65-F5344CB8AC3E}">
        <p14:creationId xmlns:p14="http://schemas.microsoft.com/office/powerpoint/2010/main" val="3205014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 calcmode="lin" valueType="num">
                                      <p:cBhvr>
                                        <p:cTn id="28" dur="500" fill="hold"/>
                                        <p:tgtEl>
                                          <p:spTgt spid="21"/>
                                        </p:tgtEl>
                                        <p:attrNameLst>
                                          <p:attrName>ppt_w</p:attrName>
                                        </p:attrNameLst>
                                      </p:cBhvr>
                                      <p:tavLst>
                                        <p:tav tm="0">
                                          <p:val>
                                            <p:fltVal val="0"/>
                                          </p:val>
                                        </p:tav>
                                        <p:tav tm="100000">
                                          <p:val>
                                            <p:strVal val="#ppt_w"/>
                                          </p:val>
                                        </p:tav>
                                      </p:tavLst>
                                    </p:anim>
                                    <p:anim calcmode="lin" valueType="num">
                                      <p:cBhvr>
                                        <p:cTn id="29" dur="500" fill="hold"/>
                                        <p:tgtEl>
                                          <p:spTgt spid="21"/>
                                        </p:tgtEl>
                                        <p:attrNameLst>
                                          <p:attrName>ppt_h</p:attrName>
                                        </p:attrNameLst>
                                      </p:cBhvr>
                                      <p:tavLst>
                                        <p:tav tm="0">
                                          <p:val>
                                            <p:fltVal val="0"/>
                                          </p:val>
                                        </p:tav>
                                        <p:tav tm="100000">
                                          <p:val>
                                            <p:strVal val="#ppt_h"/>
                                          </p:val>
                                        </p:tav>
                                      </p:tavLst>
                                    </p:anim>
                                    <p:animEffect transition="in" filter="fade">
                                      <p:cBhvr>
                                        <p:cTn id="3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9BE5F4"/>
        </a:solidFill>
        <a:effectLst/>
      </p:bgPr>
    </p:bg>
    <p:spTree>
      <p:nvGrpSpPr>
        <p:cNvPr id="1" name=""/>
        <p:cNvGrpSpPr/>
        <p:nvPr/>
      </p:nvGrpSpPr>
      <p:grpSpPr>
        <a:xfrm>
          <a:off x="0" y="0"/>
          <a:ext cx="0" cy="0"/>
          <a:chOff x="0" y="0"/>
          <a:chExt cx="0" cy="0"/>
        </a:xfrm>
      </p:grpSpPr>
      <p:grpSp>
        <p:nvGrpSpPr>
          <p:cNvPr id="22" name="Group 2"/>
          <p:cNvGrpSpPr/>
          <p:nvPr/>
        </p:nvGrpSpPr>
        <p:grpSpPr>
          <a:xfrm>
            <a:off x="1002434" y="1983270"/>
            <a:ext cx="16447365" cy="7656029"/>
            <a:chOff x="0" y="0"/>
            <a:chExt cx="4655413" cy="1786262"/>
          </a:xfrm>
        </p:grpSpPr>
        <p:sp>
          <p:nvSpPr>
            <p:cNvPr id="23" name="Freeform 3"/>
            <p:cNvSpPr/>
            <p:nvPr/>
          </p:nvSpPr>
          <p:spPr>
            <a:xfrm>
              <a:off x="10160" y="16510"/>
              <a:ext cx="4632553" cy="1758322"/>
            </a:xfrm>
            <a:custGeom>
              <a:avLst/>
              <a:gdLst/>
              <a:ahLst/>
              <a:cxnLst/>
              <a:rect l="l" t="t" r="r" b="b"/>
              <a:pathLst>
                <a:path w="4632553" h="1758322">
                  <a:moveTo>
                    <a:pt x="4632553" y="1758322"/>
                  </a:moveTo>
                  <a:lnTo>
                    <a:pt x="0" y="1750702"/>
                  </a:lnTo>
                  <a:lnTo>
                    <a:pt x="0" y="623059"/>
                  </a:lnTo>
                  <a:lnTo>
                    <a:pt x="17780" y="19050"/>
                  </a:lnTo>
                  <a:lnTo>
                    <a:pt x="2308042" y="0"/>
                  </a:lnTo>
                  <a:lnTo>
                    <a:pt x="4613503" y="5080"/>
                  </a:lnTo>
                  <a:close/>
                </a:path>
              </a:pathLst>
            </a:custGeom>
            <a:solidFill>
              <a:srgbClr val="FFFFFF"/>
            </a:solidFill>
          </p:spPr>
        </p:sp>
        <p:sp>
          <p:nvSpPr>
            <p:cNvPr id="24" name="Freeform 4"/>
            <p:cNvSpPr/>
            <p:nvPr/>
          </p:nvSpPr>
          <p:spPr>
            <a:xfrm>
              <a:off x="-3810" y="0"/>
              <a:ext cx="4661763" cy="1784991"/>
            </a:xfrm>
            <a:custGeom>
              <a:avLst/>
              <a:gdLst/>
              <a:ahLst/>
              <a:cxnLst/>
              <a:rect l="l" t="t" r="r" b="b"/>
              <a:pathLst>
                <a:path w="4661763" h="1784991">
                  <a:moveTo>
                    <a:pt x="4627473" y="21590"/>
                  </a:moveTo>
                  <a:cubicBezTo>
                    <a:pt x="4628743" y="34290"/>
                    <a:pt x="4628743" y="44450"/>
                    <a:pt x="4630013" y="54610"/>
                  </a:cubicBezTo>
                  <a:cubicBezTo>
                    <a:pt x="4632553" y="90010"/>
                    <a:pt x="4633823" y="127179"/>
                    <a:pt x="4636363" y="163019"/>
                  </a:cubicBezTo>
                  <a:cubicBezTo>
                    <a:pt x="4636363" y="214789"/>
                    <a:pt x="4649063" y="1235587"/>
                    <a:pt x="4655413" y="1287357"/>
                  </a:cubicBezTo>
                  <a:cubicBezTo>
                    <a:pt x="4661763" y="1365676"/>
                    <a:pt x="4657953" y="1445322"/>
                    <a:pt x="4657953" y="1523641"/>
                  </a:cubicBezTo>
                  <a:cubicBezTo>
                    <a:pt x="4657953" y="1592668"/>
                    <a:pt x="4659223" y="1656385"/>
                    <a:pt x="4660493" y="1724032"/>
                  </a:cubicBezTo>
                  <a:cubicBezTo>
                    <a:pt x="4660493" y="1745622"/>
                    <a:pt x="4660493" y="1759591"/>
                    <a:pt x="4660493" y="1783722"/>
                  </a:cubicBezTo>
                  <a:cubicBezTo>
                    <a:pt x="4637633" y="1783722"/>
                    <a:pt x="4617313" y="1784991"/>
                    <a:pt x="4587433" y="1783722"/>
                  </a:cubicBezTo>
                  <a:cubicBezTo>
                    <a:pt x="4352955" y="1778641"/>
                    <a:pt x="4114870" y="1784991"/>
                    <a:pt x="3880391" y="1779912"/>
                  </a:cubicBezTo>
                  <a:cubicBezTo>
                    <a:pt x="3739704" y="1776101"/>
                    <a:pt x="3602624" y="1778641"/>
                    <a:pt x="3461938" y="1776101"/>
                  </a:cubicBezTo>
                  <a:cubicBezTo>
                    <a:pt x="3397005" y="1774832"/>
                    <a:pt x="3332073" y="1773562"/>
                    <a:pt x="3267140" y="1772291"/>
                  </a:cubicBezTo>
                  <a:cubicBezTo>
                    <a:pt x="3227459" y="1772291"/>
                    <a:pt x="3191386" y="1773562"/>
                    <a:pt x="3151705" y="1773562"/>
                  </a:cubicBezTo>
                  <a:cubicBezTo>
                    <a:pt x="3050699" y="1772291"/>
                    <a:pt x="2772932" y="1773562"/>
                    <a:pt x="2671926" y="1772291"/>
                  </a:cubicBezTo>
                  <a:cubicBezTo>
                    <a:pt x="2599779" y="1771022"/>
                    <a:pt x="1156835" y="1779912"/>
                    <a:pt x="1084688" y="1778641"/>
                  </a:cubicBezTo>
                  <a:cubicBezTo>
                    <a:pt x="1066652" y="1778641"/>
                    <a:pt x="1045007" y="1779912"/>
                    <a:pt x="1026971" y="1779912"/>
                  </a:cubicBezTo>
                  <a:cubicBezTo>
                    <a:pt x="983682" y="1779912"/>
                    <a:pt x="944001" y="1781182"/>
                    <a:pt x="900713" y="1781182"/>
                  </a:cubicBezTo>
                  <a:cubicBezTo>
                    <a:pt x="792492" y="1781182"/>
                    <a:pt x="687879" y="1779912"/>
                    <a:pt x="579658" y="1778641"/>
                  </a:cubicBezTo>
                  <a:cubicBezTo>
                    <a:pt x="514726" y="1777372"/>
                    <a:pt x="449793" y="1776101"/>
                    <a:pt x="388468" y="1774832"/>
                  </a:cubicBezTo>
                  <a:cubicBezTo>
                    <a:pt x="273033" y="1773562"/>
                    <a:pt x="157597" y="1772291"/>
                    <a:pt x="48260" y="1772291"/>
                  </a:cubicBezTo>
                  <a:cubicBezTo>
                    <a:pt x="38100" y="1772291"/>
                    <a:pt x="29210" y="1772291"/>
                    <a:pt x="19050" y="1771022"/>
                  </a:cubicBezTo>
                  <a:cubicBezTo>
                    <a:pt x="10160" y="1769751"/>
                    <a:pt x="5080" y="1763401"/>
                    <a:pt x="7620" y="1754512"/>
                  </a:cubicBezTo>
                  <a:cubicBezTo>
                    <a:pt x="16510" y="1722756"/>
                    <a:pt x="12700" y="1689571"/>
                    <a:pt x="11430" y="1655057"/>
                  </a:cubicBezTo>
                  <a:cubicBezTo>
                    <a:pt x="10160" y="1584703"/>
                    <a:pt x="6350" y="1515676"/>
                    <a:pt x="7620" y="1445322"/>
                  </a:cubicBezTo>
                  <a:cubicBezTo>
                    <a:pt x="5080" y="1357712"/>
                    <a:pt x="0" y="273196"/>
                    <a:pt x="7620" y="184258"/>
                  </a:cubicBezTo>
                  <a:cubicBezTo>
                    <a:pt x="8890" y="167002"/>
                    <a:pt x="7620" y="148417"/>
                    <a:pt x="8890" y="131161"/>
                  </a:cubicBezTo>
                  <a:cubicBezTo>
                    <a:pt x="10160" y="103285"/>
                    <a:pt x="12700" y="72754"/>
                    <a:pt x="13970" y="44450"/>
                  </a:cubicBezTo>
                  <a:cubicBezTo>
                    <a:pt x="13970" y="41910"/>
                    <a:pt x="15240" y="39370"/>
                    <a:pt x="16510" y="38100"/>
                  </a:cubicBezTo>
                  <a:cubicBezTo>
                    <a:pt x="38100" y="35560"/>
                    <a:pt x="67413" y="30480"/>
                    <a:pt x="125131" y="29210"/>
                  </a:cubicBezTo>
                  <a:cubicBezTo>
                    <a:pt x="222530" y="25400"/>
                    <a:pt x="319928" y="22860"/>
                    <a:pt x="420934" y="20320"/>
                  </a:cubicBezTo>
                  <a:cubicBezTo>
                    <a:pt x="489474" y="17780"/>
                    <a:pt x="558014" y="16510"/>
                    <a:pt x="622946" y="13970"/>
                  </a:cubicBezTo>
                  <a:cubicBezTo>
                    <a:pt x="687879" y="11430"/>
                    <a:pt x="756419" y="8890"/>
                    <a:pt x="821351" y="8890"/>
                  </a:cubicBezTo>
                  <a:cubicBezTo>
                    <a:pt x="893498" y="7620"/>
                    <a:pt x="965645" y="10160"/>
                    <a:pt x="1037793" y="8890"/>
                  </a:cubicBezTo>
                  <a:cubicBezTo>
                    <a:pt x="1127977" y="8890"/>
                    <a:pt x="2762110" y="6350"/>
                    <a:pt x="2852294" y="5080"/>
                  </a:cubicBezTo>
                  <a:cubicBezTo>
                    <a:pt x="2938871" y="3810"/>
                    <a:pt x="3025447" y="2540"/>
                    <a:pt x="3115631" y="2540"/>
                  </a:cubicBezTo>
                  <a:cubicBezTo>
                    <a:pt x="3263533" y="1270"/>
                    <a:pt x="3407827" y="0"/>
                    <a:pt x="3555729" y="0"/>
                  </a:cubicBezTo>
                  <a:cubicBezTo>
                    <a:pt x="3617054" y="0"/>
                    <a:pt x="3681987" y="2540"/>
                    <a:pt x="3743312" y="2540"/>
                  </a:cubicBezTo>
                  <a:cubicBezTo>
                    <a:pt x="3912857" y="3810"/>
                    <a:pt x="4086011" y="5080"/>
                    <a:pt x="4255557" y="7620"/>
                  </a:cubicBezTo>
                  <a:cubicBezTo>
                    <a:pt x="4345740" y="8890"/>
                    <a:pt x="4435924" y="12700"/>
                    <a:pt x="4526108" y="16510"/>
                  </a:cubicBezTo>
                  <a:cubicBezTo>
                    <a:pt x="4547752" y="16510"/>
                    <a:pt x="4569397" y="16510"/>
                    <a:pt x="4587433" y="16510"/>
                  </a:cubicBezTo>
                  <a:cubicBezTo>
                    <a:pt x="4608423" y="17780"/>
                    <a:pt x="4617313" y="20320"/>
                    <a:pt x="4627473" y="21590"/>
                  </a:cubicBezTo>
                  <a:close/>
                  <a:moveTo>
                    <a:pt x="4637633" y="1767212"/>
                  </a:moveTo>
                  <a:cubicBezTo>
                    <a:pt x="4638903" y="1750701"/>
                    <a:pt x="4640173" y="1738001"/>
                    <a:pt x="4640173" y="1725301"/>
                  </a:cubicBezTo>
                  <a:cubicBezTo>
                    <a:pt x="4638903" y="1649747"/>
                    <a:pt x="4637633" y="1579393"/>
                    <a:pt x="4637633" y="1503730"/>
                  </a:cubicBezTo>
                  <a:cubicBezTo>
                    <a:pt x="4637633" y="1469216"/>
                    <a:pt x="4640173" y="1434703"/>
                    <a:pt x="4638903" y="1400190"/>
                  </a:cubicBezTo>
                  <a:cubicBezTo>
                    <a:pt x="4638903" y="1368331"/>
                    <a:pt x="4637633" y="1335145"/>
                    <a:pt x="4636363" y="1303287"/>
                  </a:cubicBezTo>
                  <a:cubicBezTo>
                    <a:pt x="4631283" y="1254172"/>
                    <a:pt x="4619853" y="237356"/>
                    <a:pt x="4619853" y="188241"/>
                  </a:cubicBezTo>
                  <a:cubicBezTo>
                    <a:pt x="4617313" y="147090"/>
                    <a:pt x="4614773" y="104612"/>
                    <a:pt x="4612233" y="63500"/>
                  </a:cubicBezTo>
                  <a:cubicBezTo>
                    <a:pt x="4610963" y="44450"/>
                    <a:pt x="4609693" y="43180"/>
                    <a:pt x="4576612" y="41910"/>
                  </a:cubicBezTo>
                  <a:cubicBezTo>
                    <a:pt x="4565789" y="41910"/>
                    <a:pt x="4558575" y="41910"/>
                    <a:pt x="4547753" y="40640"/>
                  </a:cubicBezTo>
                  <a:cubicBezTo>
                    <a:pt x="4457569" y="36830"/>
                    <a:pt x="4363777" y="31750"/>
                    <a:pt x="4273594" y="30480"/>
                  </a:cubicBezTo>
                  <a:cubicBezTo>
                    <a:pt x="4053545" y="26670"/>
                    <a:pt x="3829888" y="25400"/>
                    <a:pt x="3609840" y="22860"/>
                  </a:cubicBezTo>
                  <a:cubicBezTo>
                    <a:pt x="3577373" y="22860"/>
                    <a:pt x="3541300" y="22860"/>
                    <a:pt x="3508833" y="22860"/>
                  </a:cubicBezTo>
                  <a:cubicBezTo>
                    <a:pt x="3454723" y="22860"/>
                    <a:pt x="3400613" y="22860"/>
                    <a:pt x="3350110" y="22860"/>
                  </a:cubicBezTo>
                  <a:cubicBezTo>
                    <a:pt x="3234674" y="22860"/>
                    <a:pt x="3119239" y="22860"/>
                    <a:pt x="3007411" y="24130"/>
                  </a:cubicBezTo>
                  <a:cubicBezTo>
                    <a:pt x="2910012" y="25400"/>
                    <a:pt x="1268664" y="29210"/>
                    <a:pt x="1171265" y="29210"/>
                  </a:cubicBezTo>
                  <a:cubicBezTo>
                    <a:pt x="1012541" y="29210"/>
                    <a:pt x="853817" y="26670"/>
                    <a:pt x="695094" y="33020"/>
                  </a:cubicBezTo>
                  <a:cubicBezTo>
                    <a:pt x="612124" y="36830"/>
                    <a:pt x="532763" y="36830"/>
                    <a:pt x="453401" y="38100"/>
                  </a:cubicBezTo>
                  <a:cubicBezTo>
                    <a:pt x="316321" y="41910"/>
                    <a:pt x="179241" y="45720"/>
                    <a:pt x="49530" y="50800"/>
                  </a:cubicBezTo>
                  <a:cubicBezTo>
                    <a:pt x="36830" y="50800"/>
                    <a:pt x="34290" y="53340"/>
                    <a:pt x="33020" y="68771"/>
                  </a:cubicBezTo>
                  <a:cubicBezTo>
                    <a:pt x="31750" y="92665"/>
                    <a:pt x="31750" y="116559"/>
                    <a:pt x="30480" y="140453"/>
                  </a:cubicBezTo>
                  <a:cubicBezTo>
                    <a:pt x="29210" y="180276"/>
                    <a:pt x="26670" y="218772"/>
                    <a:pt x="25400" y="258595"/>
                  </a:cubicBezTo>
                  <a:cubicBezTo>
                    <a:pt x="20320" y="301073"/>
                    <a:pt x="26670" y="1339127"/>
                    <a:pt x="29210" y="1381605"/>
                  </a:cubicBezTo>
                  <a:cubicBezTo>
                    <a:pt x="29210" y="1426738"/>
                    <a:pt x="29210" y="1473198"/>
                    <a:pt x="30480" y="1518331"/>
                  </a:cubicBezTo>
                  <a:cubicBezTo>
                    <a:pt x="30480" y="1551517"/>
                    <a:pt x="33020" y="1584703"/>
                    <a:pt x="33020" y="1617889"/>
                  </a:cubicBezTo>
                  <a:cubicBezTo>
                    <a:pt x="33020" y="1653730"/>
                    <a:pt x="33020" y="1689571"/>
                    <a:pt x="31750" y="1725301"/>
                  </a:cubicBezTo>
                  <a:cubicBezTo>
                    <a:pt x="31750" y="1729112"/>
                    <a:pt x="31750" y="1731651"/>
                    <a:pt x="31750" y="1735462"/>
                  </a:cubicBezTo>
                  <a:cubicBezTo>
                    <a:pt x="31750" y="1745622"/>
                    <a:pt x="35560" y="1749432"/>
                    <a:pt x="44450" y="1749432"/>
                  </a:cubicBezTo>
                  <a:cubicBezTo>
                    <a:pt x="74628" y="1749432"/>
                    <a:pt x="125131" y="1750701"/>
                    <a:pt x="172027" y="1750701"/>
                  </a:cubicBezTo>
                  <a:cubicBezTo>
                    <a:pt x="240566" y="1750701"/>
                    <a:pt x="312714" y="1748162"/>
                    <a:pt x="381253" y="1750701"/>
                  </a:cubicBezTo>
                  <a:cubicBezTo>
                    <a:pt x="493082" y="1754512"/>
                    <a:pt x="604910" y="1757051"/>
                    <a:pt x="716738" y="1755782"/>
                  </a:cubicBezTo>
                  <a:cubicBezTo>
                    <a:pt x="788885" y="1754512"/>
                    <a:pt x="857425" y="1757051"/>
                    <a:pt x="929572" y="1757051"/>
                  </a:cubicBezTo>
                  <a:cubicBezTo>
                    <a:pt x="1034185" y="1757051"/>
                    <a:pt x="1138799" y="1755782"/>
                    <a:pt x="1243412" y="1757051"/>
                  </a:cubicBezTo>
                  <a:cubicBezTo>
                    <a:pt x="1398529" y="1758322"/>
                    <a:pt x="3101202" y="1748162"/>
                    <a:pt x="3259926" y="1750701"/>
                  </a:cubicBezTo>
                  <a:cubicBezTo>
                    <a:pt x="3328466" y="1751972"/>
                    <a:pt x="3397005" y="1753242"/>
                    <a:pt x="3461938" y="1753242"/>
                  </a:cubicBezTo>
                  <a:cubicBezTo>
                    <a:pt x="3580980" y="1755782"/>
                    <a:pt x="3696416" y="1751972"/>
                    <a:pt x="3815459" y="1755782"/>
                  </a:cubicBezTo>
                  <a:cubicBezTo>
                    <a:pt x="3912857" y="1758322"/>
                    <a:pt x="4010256" y="1758322"/>
                    <a:pt x="4107655" y="1760862"/>
                  </a:cubicBezTo>
                  <a:cubicBezTo>
                    <a:pt x="4251949" y="1764672"/>
                    <a:pt x="4396243" y="1767212"/>
                    <a:pt x="4540538" y="1768482"/>
                  </a:cubicBezTo>
                  <a:cubicBezTo>
                    <a:pt x="4594648" y="1768482"/>
                    <a:pt x="4617313" y="1767212"/>
                    <a:pt x="4637633" y="1767212"/>
                  </a:cubicBezTo>
                  <a:close/>
                </a:path>
              </a:pathLst>
            </a:custGeom>
            <a:solidFill>
              <a:srgbClr val="FFFFFF"/>
            </a:solidFill>
          </p:spPr>
        </p:sp>
      </p:grpSp>
      <p:pic>
        <p:nvPicPr>
          <p:cNvPr id="27"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7417745">
            <a:off x="-67381" y="1149472"/>
            <a:ext cx="3751586" cy="1848509"/>
          </a:xfrm>
          <a:prstGeom prst="rect">
            <a:avLst/>
          </a:prstGeom>
        </p:spPr>
      </p:pic>
      <p:sp>
        <p:nvSpPr>
          <p:cNvPr id="28" name="TextBox 7"/>
          <p:cNvSpPr txBox="1"/>
          <p:nvPr/>
        </p:nvSpPr>
        <p:spPr>
          <a:xfrm>
            <a:off x="2482883" y="710934"/>
            <a:ext cx="13065240" cy="1015278"/>
          </a:xfrm>
          <a:prstGeom prst="rect">
            <a:avLst/>
          </a:prstGeom>
        </p:spPr>
        <p:txBody>
          <a:bodyPr lIns="0" tIns="0" rIns="0" bIns="0" rtlCol="0" anchor="t">
            <a:spAutoFit/>
          </a:bodyPr>
          <a:lstStyle/>
          <a:p>
            <a:pPr algn="ctr">
              <a:lnSpc>
                <a:spcPts val="8399"/>
              </a:lnSpc>
            </a:pPr>
            <a:r>
              <a:rPr lang="en-US" sz="6600" b="1" dirty="0" smtClean="0">
                <a:solidFill>
                  <a:srgbClr val="303030"/>
                </a:solidFill>
                <a:latin typeface="Arial" panose="020B0604020202020204" pitchFamily="34" charset="0"/>
                <a:cs typeface="Arial" panose="020B0604020202020204" pitchFamily="34" charset="0"/>
              </a:rPr>
              <a:t>VẬN DỤNG</a:t>
            </a:r>
            <a:endParaRPr lang="en-US" sz="6600" b="1" dirty="0">
              <a:solidFill>
                <a:srgbClr val="303030"/>
              </a:solidFill>
              <a:latin typeface="Arial" panose="020B0604020202020204" pitchFamily="34" charset="0"/>
              <a:cs typeface="Arial" panose="020B0604020202020204" pitchFamily="34" charset="0"/>
            </a:endParaRPr>
          </a:p>
        </p:txBody>
      </p:sp>
      <p:sp>
        <p:nvSpPr>
          <p:cNvPr id="13" name="Rectangle 12"/>
          <p:cNvSpPr/>
          <p:nvPr/>
        </p:nvSpPr>
        <p:spPr>
          <a:xfrm>
            <a:off x="1384981" y="2382768"/>
            <a:ext cx="15673297" cy="6878806"/>
          </a:xfrm>
          <a:prstGeom prst="rect">
            <a:avLst/>
          </a:prstGeom>
        </p:spPr>
        <p:txBody>
          <a:bodyPr wrap="square">
            <a:spAutoFit/>
          </a:bodyPr>
          <a:lstStyle/>
          <a:p>
            <a:pPr algn="just">
              <a:lnSpc>
                <a:spcPct val="150000"/>
              </a:lnSpc>
            </a:pPr>
            <a:r>
              <a:rPr lang="vi-VN" sz="4200" b="1" dirty="0">
                <a:solidFill>
                  <a:srgbClr val="C00000"/>
                </a:solidFill>
                <a:latin typeface="Arial" panose="020B0604020202020204" pitchFamily="34" charset="0"/>
                <a:cs typeface="Arial" panose="020B0604020202020204" pitchFamily="34" charset="0"/>
              </a:rPr>
              <a:t>Bài </a:t>
            </a:r>
            <a:r>
              <a:rPr lang="vi-VN" sz="4200" b="1" dirty="0" smtClean="0">
                <a:solidFill>
                  <a:srgbClr val="C00000"/>
                </a:solidFill>
                <a:latin typeface="Arial" panose="020B0604020202020204" pitchFamily="34" charset="0"/>
                <a:cs typeface="Arial" panose="020B0604020202020204" pitchFamily="34" charset="0"/>
              </a:rPr>
              <a:t>8.5</a:t>
            </a:r>
            <a:r>
              <a:rPr lang="en-US" sz="4200" b="1" dirty="0" smtClean="0">
                <a:solidFill>
                  <a:srgbClr val="C00000"/>
                </a:solidFill>
                <a:latin typeface="Arial" panose="020B0604020202020204" pitchFamily="34" charset="0"/>
                <a:cs typeface="Arial" panose="020B0604020202020204" pitchFamily="34" charset="0"/>
              </a:rPr>
              <a:t> (SGK-tr55)</a:t>
            </a:r>
            <a:r>
              <a:rPr lang="vi-VN" sz="4200" b="1" dirty="0" smtClean="0">
                <a:solidFill>
                  <a:srgbClr val="C00000"/>
                </a:solidFill>
                <a:latin typeface="Arial" panose="020B0604020202020204" pitchFamily="34" charset="0"/>
                <a:cs typeface="Arial" panose="020B0604020202020204" pitchFamily="34" charset="0"/>
              </a:rPr>
              <a:t>. </a:t>
            </a:r>
            <a:r>
              <a:rPr lang="vi-VN" sz="4200" dirty="0">
                <a:latin typeface="Arial" panose="020B0604020202020204" pitchFamily="34" charset="0"/>
                <a:cs typeface="Arial" panose="020B0604020202020204" pitchFamily="34" charset="0"/>
              </a:rPr>
              <a:t>Trước trận chung kết bóng đá World Cup năm 2010 giữa hai đội Hà Lan và Tây Ban Nha, để dự đoán kết quả người ta bỏ cùng loại thức ăn vào hai hộp giống nhau, một hộp có gắn cờ Hà Lan, một hộp gắn cờ Tây Ban Nha và cho Paul chọn hộp thức ăn. Người ta cho rằng nếu Paul chọn hộp gắn cờ nước nào thì đội bóng của nước đó thắng. Paul chọn ngẫu nhiên một hộp. Tính xác suất để Paul dự đoán đội Tây Ban Nha thắng.</a:t>
            </a:r>
            <a:endParaRPr lang="en-US" sz="4200" dirty="0">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16"/>
          <a:stretch>
            <a:fillRect/>
          </a:stretch>
        </p:blipFill>
        <p:spPr>
          <a:xfrm rot="312077">
            <a:off x="14555397" y="260227"/>
            <a:ext cx="3401863" cy="2261812"/>
          </a:xfrm>
          <a:prstGeom prst="rect">
            <a:avLst/>
          </a:prstGeom>
        </p:spPr>
      </p:pic>
    </p:spTree>
    <p:extLst>
      <p:ext uri="{BB962C8B-B14F-4D97-AF65-F5344CB8AC3E}">
        <p14:creationId xmlns:p14="http://schemas.microsoft.com/office/powerpoint/2010/main" val="2774535054"/>
      </p:ext>
    </p:extLst>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02146">
            <a:off x="-322733" y="-107428"/>
            <a:ext cx="2937426" cy="267572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89624">
            <a:off x="16241110" y="6577287"/>
            <a:ext cx="3659545" cy="4009461"/>
          </a:xfrm>
          <a:prstGeom prst="rect">
            <a:avLst/>
          </a:prstGeom>
        </p:spPr>
      </p:pic>
      <p:sp>
        <p:nvSpPr>
          <p:cNvPr id="7" name="Rounded Rectangle 6"/>
          <p:cNvSpPr/>
          <p:nvPr/>
        </p:nvSpPr>
        <p:spPr>
          <a:xfrm>
            <a:off x="685800" y="729465"/>
            <a:ext cx="16947162" cy="9067800"/>
          </a:xfrm>
          <a:prstGeom prst="roundRect">
            <a:avLst>
              <a:gd name="adj" fmla="val 2268"/>
            </a:avLst>
          </a:prstGeom>
          <a:solidFill>
            <a:schemeClr val="bg1"/>
          </a:solid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Callout 7"/>
          <p:cNvSpPr/>
          <p:nvPr/>
        </p:nvSpPr>
        <p:spPr>
          <a:xfrm>
            <a:off x="8206881" y="342900"/>
            <a:ext cx="1905000" cy="1371600"/>
          </a:xfrm>
          <a:prstGeom prst="wedgeEllipseCallout">
            <a:avLst>
              <a:gd name="adj1" fmla="val -27690"/>
              <a:gd name="adj2" fmla="val 60103"/>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 name="Rectangle 5"/>
              <p:cNvSpPr/>
              <p:nvPr/>
            </p:nvSpPr>
            <p:spPr>
              <a:xfrm>
                <a:off x="1145980" y="1741714"/>
                <a:ext cx="16154400" cy="7433702"/>
              </a:xfrm>
              <a:prstGeom prst="rect">
                <a:avLst/>
              </a:prstGeom>
            </p:spPr>
            <p:txBody>
              <a:bodyPr wrap="square">
                <a:spAutoFit/>
              </a:bodyPr>
              <a:lstStyle/>
              <a:p>
                <a:pPr algn="just">
                  <a:lnSpc>
                    <a:spcPct val="150000"/>
                  </a:lnSpc>
                  <a:spcAft>
                    <a:spcPts val="800"/>
                  </a:spcAft>
                </a:pPr>
                <a:r>
                  <a:rPr lang="en-US" sz="4400" dirty="0" err="1">
                    <a:latin typeface="Arial" panose="020B0604020202020204" pitchFamily="34" charset="0"/>
                    <a:ea typeface="Calibri" panose="020F0502020204030204" pitchFamily="34" charset="0"/>
                    <a:cs typeface="Arial" panose="020B0604020202020204" pitchFamily="34" charset="0"/>
                  </a:rPr>
                  <a:t>Xét</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các</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biến</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cố</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sau</a:t>
                </a:r>
                <a:r>
                  <a:rPr lang="en-US" sz="4400" dirty="0">
                    <a:latin typeface="Arial" panose="020B0604020202020204" pitchFamily="34" charset="0"/>
                    <a:ea typeface="Calibri" panose="020F0502020204030204" pitchFamily="34" charset="0"/>
                    <a:cs typeface="Arial" panose="020B0604020202020204" pitchFamily="34" charset="0"/>
                  </a:rPr>
                  <a:t>:</a:t>
                </a:r>
                <a:endParaRPr lang="en-US" sz="44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400" dirty="0">
                    <a:effectLst/>
                    <a:latin typeface="Arial" panose="020B0604020202020204" pitchFamily="34" charset="0"/>
                    <a:ea typeface="Calibri" panose="020F0502020204030204" pitchFamily="34" charset="0"/>
                    <a:cs typeface="Arial" panose="020B0604020202020204" pitchFamily="34" charset="0"/>
                  </a:rPr>
                  <a:t>A</a:t>
                </a:r>
                <a:r>
                  <a:rPr lang="en-US" sz="4400" baseline="-25000" dirty="0">
                    <a:effectLst/>
                    <a:latin typeface="Arial" panose="020B0604020202020204" pitchFamily="34" charset="0"/>
                    <a:ea typeface="Calibri" panose="020F0502020204030204" pitchFamily="34" charset="0"/>
                    <a:cs typeface="Arial" panose="020B0604020202020204" pitchFamily="34" charset="0"/>
                  </a:rPr>
                  <a:t>1</a:t>
                </a:r>
                <a:r>
                  <a:rPr lang="en-US" sz="4400" dirty="0">
                    <a:effectLst/>
                    <a:latin typeface="Arial" panose="020B0604020202020204" pitchFamily="34" charset="0"/>
                    <a:ea typeface="Calibri" panose="020F0502020204030204" pitchFamily="34" charset="0"/>
                    <a:cs typeface="Arial" panose="020B0604020202020204" pitchFamily="34" charset="0"/>
                  </a:rPr>
                  <a:t>: “Paul </a:t>
                </a:r>
                <a:r>
                  <a:rPr lang="en-US" sz="4400" dirty="0" err="1">
                    <a:effectLst/>
                    <a:latin typeface="Arial" panose="020B0604020202020204" pitchFamily="34" charset="0"/>
                    <a:ea typeface="Calibri" panose="020F0502020204030204" pitchFamily="34" charset="0"/>
                    <a:cs typeface="Arial" panose="020B0604020202020204" pitchFamily="34" charset="0"/>
                  </a:rPr>
                  <a:t>chọn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hộp</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thức</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ăn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gắn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cờ</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Tây</a:t>
                </a:r>
                <a:r>
                  <a:rPr lang="en-US" sz="4400" dirty="0">
                    <a:effectLst/>
                    <a:latin typeface="Arial" panose="020B0604020202020204" pitchFamily="34" charset="0"/>
                    <a:ea typeface="Calibri" panose="020F0502020204030204" pitchFamily="34" charset="0"/>
                    <a:cs typeface="Arial" panose="020B0604020202020204" pitchFamily="34" charset="0"/>
                  </a:rPr>
                  <a:t> Ban </a:t>
                </a:r>
                <a:r>
                  <a:rPr lang="en-US" sz="4400" dirty="0" err="1">
                    <a:effectLst/>
                    <a:latin typeface="Arial" panose="020B0604020202020204" pitchFamily="34" charset="0"/>
                    <a:ea typeface="Calibri" panose="020F0502020204030204" pitchFamily="34" charset="0"/>
                    <a:cs typeface="Arial" panose="020B0604020202020204" pitchFamily="34" charset="0"/>
                  </a:rPr>
                  <a:t>Nha</a:t>
                </a:r>
                <a:r>
                  <a:rPr lang="en-US" sz="44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spcAft>
                    <a:spcPts val="800"/>
                  </a:spcAft>
                </a:pPr>
                <a:r>
                  <a:rPr lang="en-US" sz="4400" dirty="0">
                    <a:effectLst/>
                    <a:latin typeface="Arial" panose="020B0604020202020204" pitchFamily="34" charset="0"/>
                    <a:ea typeface="Calibri" panose="020F0502020204030204" pitchFamily="34" charset="0"/>
                    <a:cs typeface="Arial" panose="020B0604020202020204" pitchFamily="34" charset="0"/>
                  </a:rPr>
                  <a:t>A</a:t>
                </a:r>
                <a:r>
                  <a:rPr lang="en-US" sz="4400" baseline="-25000" dirty="0">
                    <a:effectLst/>
                    <a:latin typeface="Arial" panose="020B0604020202020204" pitchFamily="34" charset="0"/>
                    <a:ea typeface="Calibri" panose="020F0502020204030204" pitchFamily="34" charset="0"/>
                    <a:cs typeface="Arial" panose="020B0604020202020204" pitchFamily="34" charset="0"/>
                  </a:rPr>
                  <a:t>2</a:t>
                </a:r>
                <a:r>
                  <a:rPr lang="en-US" sz="4400" dirty="0">
                    <a:effectLst/>
                    <a:latin typeface="Arial" panose="020B0604020202020204" pitchFamily="34" charset="0"/>
                    <a:ea typeface="Calibri" panose="020F0502020204030204" pitchFamily="34" charset="0"/>
                    <a:cs typeface="Arial" panose="020B0604020202020204" pitchFamily="34" charset="0"/>
                  </a:rPr>
                  <a:t>: “Paul </a:t>
                </a:r>
                <a:r>
                  <a:rPr lang="en-US" sz="4400" dirty="0" err="1">
                    <a:effectLst/>
                    <a:latin typeface="Arial" panose="020B0604020202020204" pitchFamily="34" charset="0"/>
                    <a:ea typeface="Calibri" panose="020F0502020204030204" pitchFamily="34" charset="0"/>
                    <a:cs typeface="Arial" panose="020B0604020202020204" pitchFamily="34" charset="0"/>
                  </a:rPr>
                  <a:t>chọn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hộp</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thức</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ăn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gắn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cờ</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Hà</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Lan</a:t>
                </a:r>
                <a:r>
                  <a:rPr lang="en-US" sz="44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spcAft>
                    <a:spcPts val="800"/>
                  </a:spcAft>
                </a:pPr>
                <a:r>
                  <a:rPr lang="en-US" sz="4400" dirty="0" err="1">
                    <a:effectLst/>
                    <a:latin typeface="Arial" panose="020B0604020202020204" pitchFamily="34" charset="0"/>
                    <a:ea typeface="Calibri" panose="020F0502020204030204" pitchFamily="34" charset="0"/>
                    <a:cs typeface="Arial" panose="020B0604020202020204" pitchFamily="34" charset="0"/>
                  </a:rPr>
                  <a:t>Vì</a:t>
                </a:r>
                <a:r>
                  <a:rPr lang="en-US" sz="4400" dirty="0">
                    <a:effectLst/>
                    <a:latin typeface="Arial" panose="020B0604020202020204" pitchFamily="34" charset="0"/>
                    <a:ea typeface="Calibri" panose="020F0502020204030204" pitchFamily="34" charset="0"/>
                    <a:cs typeface="Arial" panose="020B0604020202020204" pitchFamily="34" charset="0"/>
                  </a:rPr>
                  <a:t> Paul </a:t>
                </a:r>
                <a:r>
                  <a:rPr lang="en-US" sz="4400" dirty="0" err="1">
                    <a:effectLst/>
                    <a:latin typeface="Arial" panose="020B0604020202020204" pitchFamily="34" charset="0"/>
                    <a:ea typeface="Calibri" panose="020F0502020204030204" pitchFamily="34" charset="0"/>
                    <a:cs typeface="Arial" panose="020B0604020202020204" pitchFamily="34" charset="0"/>
                  </a:rPr>
                  <a:t>chỉ</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chọn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được</a:t>
                </a:r>
                <a:r>
                  <a:rPr lang="en-US" sz="4400" dirty="0">
                    <a:effectLst/>
                    <a:latin typeface="Arial" panose="020B0604020202020204" pitchFamily="34" charset="0"/>
                    <a:ea typeface="Calibri" panose="020F0502020204030204" pitchFamily="34" charset="0"/>
                    <a:cs typeface="Arial" panose="020B0604020202020204" pitchFamily="34" charset="0"/>
                  </a:rPr>
                  <a:t> 1 </a:t>
                </a:r>
                <a:r>
                  <a:rPr lang="en-US" sz="4400" dirty="0" err="1">
                    <a:effectLst/>
                    <a:latin typeface="Arial" panose="020B0604020202020204" pitchFamily="34" charset="0"/>
                    <a:ea typeface="Calibri" panose="020F0502020204030204" pitchFamily="34" charset="0"/>
                    <a:cs typeface="Arial" panose="020B0604020202020204" pitchFamily="34" charset="0"/>
                  </a:rPr>
                  <a:t>hộp</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duy</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nhất</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nên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xác</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suất</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của</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các</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biến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cố</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bằng</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nhau</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và</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bằng</a:t>
                </a:r>
                <a:r>
                  <a:rPr lang="en-US"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400" i="1">
                            <a:effectLst/>
                            <a:latin typeface="Cambria Math" panose="02040503050406030204" pitchFamily="18" charset="0"/>
                            <a:ea typeface="Calibri" panose="020F0502020204030204" pitchFamily="34" charset="0"/>
                            <a:cs typeface="Arial" panose="020B0604020202020204" pitchFamily="34" charset="0"/>
                          </a:rPr>
                        </m:ctrlPr>
                      </m:fPr>
                      <m:num>
                        <m:r>
                          <a:rPr lang="en-US" sz="4400" i="1">
                            <a:effectLst/>
                            <a:latin typeface="Cambria Math" panose="02040503050406030204" pitchFamily="18" charset="0"/>
                            <a:ea typeface="Calibri" panose="020F0502020204030204" pitchFamily="34" charset="0"/>
                            <a:cs typeface="Arial" panose="020B0604020202020204" pitchFamily="34" charset="0"/>
                          </a:rPr>
                          <m:t>1</m:t>
                        </m:r>
                      </m:num>
                      <m:den>
                        <m:r>
                          <a:rPr lang="en-US" sz="4400" i="1">
                            <a:effectLst/>
                            <a:latin typeface="Cambria Math" panose="02040503050406030204" pitchFamily="18" charset="0"/>
                            <a:ea typeface="Calibri" panose="020F0502020204030204" pitchFamily="34" charset="0"/>
                            <a:cs typeface="Arial" panose="020B0604020202020204" pitchFamily="34" charset="0"/>
                          </a:rPr>
                          <m:t>2</m:t>
                        </m:r>
                      </m:den>
                    </m:f>
                  </m:oMath>
                </a14:m>
                <a:r>
                  <a:rPr lang="en-US" sz="44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spcAft>
                    <a:spcPts val="800"/>
                  </a:spcAft>
                </a:pPr>
                <a:r>
                  <a:rPr lang="en-US" sz="4400" dirty="0" err="1" smtClean="0">
                    <a:effectLst/>
                    <a:latin typeface="Arial" panose="020B0604020202020204" pitchFamily="34" charset="0"/>
                    <a:ea typeface="Calibri" panose="020F0502020204030204" pitchFamily="34" charset="0"/>
                    <a:cs typeface="Arial" panose="020B0604020202020204" pitchFamily="34" charset="0"/>
                  </a:rPr>
                  <a:t>Vậy</a:t>
                </a:r>
                <a:r>
                  <a:rPr lang="en-US" sz="4400" dirty="0" smtClean="0">
                    <a:effectLst/>
                    <a:latin typeface="Arial" panose="020B0604020202020204" pitchFamily="34" charset="0"/>
                    <a:ea typeface="Calibri" panose="020F0502020204030204" pitchFamily="34" charset="0"/>
                    <a:cs typeface="Arial" panose="020B0604020202020204" pitchFamily="34" charset="0"/>
                  </a:rPr>
                  <a:t> </a:t>
                </a:r>
                <a:r>
                  <a:rPr lang="en-US" sz="4400" dirty="0" err="1" smtClean="0">
                    <a:effectLst/>
                    <a:latin typeface="Arial" panose="020B0604020202020204" pitchFamily="34" charset="0"/>
                    <a:ea typeface="Calibri" panose="020F0502020204030204" pitchFamily="34" charset="0"/>
                    <a:cs typeface="Arial" panose="020B0604020202020204" pitchFamily="34" charset="0"/>
                  </a:rPr>
                  <a:t>xác</a:t>
                </a:r>
                <a:r>
                  <a:rPr lang="en-US" sz="4400" dirty="0" smtClean="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suất</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để</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số</a:t>
                </a:r>
                <a:r>
                  <a:rPr lang="en-US" sz="4400" dirty="0">
                    <a:effectLst/>
                    <a:latin typeface="Arial" panose="020B0604020202020204" pitchFamily="34" charset="0"/>
                    <a:ea typeface="Calibri" panose="020F0502020204030204" pitchFamily="34" charset="0"/>
                    <a:cs typeface="Arial" panose="020B0604020202020204" pitchFamily="34" charset="0"/>
                  </a:rPr>
                  <a:t> Paul </a:t>
                </a:r>
                <a:r>
                  <a:rPr lang="en-US" sz="4400" dirty="0" err="1">
                    <a:effectLst/>
                    <a:latin typeface="Arial" panose="020B0604020202020204" pitchFamily="34" charset="0"/>
                    <a:ea typeface="Calibri" panose="020F0502020204030204" pitchFamily="34" charset="0"/>
                    <a:cs typeface="Arial" panose="020B0604020202020204" pitchFamily="34" charset="0"/>
                  </a:rPr>
                  <a:t>dự</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đoán</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đội</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Tây</a:t>
                </a:r>
                <a:r>
                  <a:rPr lang="en-US" sz="4400" dirty="0">
                    <a:effectLst/>
                    <a:latin typeface="Arial" panose="020B0604020202020204" pitchFamily="34" charset="0"/>
                    <a:ea typeface="Calibri" panose="020F0502020204030204" pitchFamily="34" charset="0"/>
                    <a:cs typeface="Arial" panose="020B0604020202020204" pitchFamily="34" charset="0"/>
                  </a:rPr>
                  <a:t> Ban </a:t>
                </a:r>
                <a:r>
                  <a:rPr lang="en-US" sz="4400" dirty="0" err="1">
                    <a:effectLst/>
                    <a:latin typeface="Arial" panose="020B0604020202020204" pitchFamily="34" charset="0"/>
                    <a:ea typeface="Calibri" panose="020F0502020204030204" pitchFamily="34" charset="0"/>
                    <a:cs typeface="Arial" panose="020B0604020202020204" pitchFamily="34" charset="0"/>
                  </a:rPr>
                  <a:t>Nha</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thắng</a:t>
                </a:r>
                <a:r>
                  <a:rPr lang="en-US" sz="4400" dirty="0">
                    <a:effectLst/>
                    <a:latin typeface="Arial" panose="020B0604020202020204" pitchFamily="34" charset="0"/>
                    <a:ea typeface="Calibri" panose="020F0502020204030204" pitchFamily="34" charset="0"/>
                    <a:cs typeface="Arial" panose="020B0604020202020204" pitchFamily="34" charset="0"/>
                  </a:rPr>
                  <a:t> </a:t>
                </a:r>
                <a:r>
                  <a:rPr lang="en-US" sz="4400" dirty="0" err="1">
                    <a:effectLst/>
                    <a:latin typeface="Arial" panose="020B0604020202020204" pitchFamily="34" charset="0"/>
                    <a:ea typeface="Calibri" panose="020F0502020204030204" pitchFamily="34" charset="0"/>
                    <a:cs typeface="Arial" panose="020B0604020202020204" pitchFamily="34" charset="0"/>
                  </a:rPr>
                  <a:t>là</a:t>
                </a:r>
                <a:r>
                  <a:rPr lang="en-US" sz="44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400" i="1">
                            <a:effectLst/>
                            <a:latin typeface="Cambria Math" panose="02040503050406030204" pitchFamily="18" charset="0"/>
                            <a:ea typeface="Calibri" panose="020F0502020204030204" pitchFamily="34" charset="0"/>
                            <a:cs typeface="Arial" panose="020B0604020202020204" pitchFamily="34" charset="0"/>
                          </a:rPr>
                        </m:ctrlPr>
                      </m:fPr>
                      <m:num>
                        <m:r>
                          <a:rPr lang="en-US" sz="4400" i="1">
                            <a:effectLst/>
                            <a:latin typeface="Cambria Math" panose="02040503050406030204" pitchFamily="18" charset="0"/>
                            <a:ea typeface="Calibri" panose="020F0502020204030204" pitchFamily="34" charset="0"/>
                            <a:cs typeface="Arial" panose="020B0604020202020204" pitchFamily="34" charset="0"/>
                          </a:rPr>
                          <m:t>1</m:t>
                        </m:r>
                      </m:num>
                      <m:den>
                        <m:r>
                          <a:rPr lang="en-US" sz="4400" i="1">
                            <a:effectLst/>
                            <a:latin typeface="Cambria Math" panose="02040503050406030204" pitchFamily="18" charset="0"/>
                            <a:ea typeface="Calibri" panose="020F0502020204030204" pitchFamily="34" charset="0"/>
                            <a:cs typeface="Arial" panose="020B0604020202020204" pitchFamily="34" charset="0"/>
                          </a:rPr>
                          <m:t>2</m:t>
                        </m:r>
                      </m:den>
                    </m:f>
                  </m:oMath>
                </a14:m>
                <a:r>
                  <a:rPr lang="en-US" sz="4400" dirty="0">
                    <a:effectLst/>
                    <a:latin typeface="Arial" panose="020B0604020202020204" pitchFamily="34" charset="0"/>
                    <a:ea typeface="Calibri" panose="020F0502020204030204" pitchFamily="34" charset="0"/>
                    <a:cs typeface="Arial" panose="020B0604020202020204" pitchFamily="34" charset="0"/>
                  </a:rPr>
                  <a:t>.</a:t>
                </a:r>
              </a:p>
            </p:txBody>
          </p:sp>
        </mc:Choice>
        <mc:Fallback xmlns="">
          <p:sp>
            <p:nvSpPr>
              <p:cNvPr id="6" name="Rectangle 5"/>
              <p:cNvSpPr>
                <a:spLocks noRot="1" noChangeAspect="1" noMove="1" noResize="1" noEditPoints="1" noAdjustHandles="1" noChangeArrowheads="1" noChangeShapeType="1" noTextEdit="1"/>
              </p:cNvSpPr>
              <p:nvPr/>
            </p:nvSpPr>
            <p:spPr>
              <a:xfrm>
                <a:off x="1145980" y="1741714"/>
                <a:ext cx="16154400" cy="7433702"/>
              </a:xfrm>
              <a:prstGeom prst="rect">
                <a:avLst/>
              </a:prstGeom>
              <a:blipFill rotWithShape="0">
                <a:blip r:embed="rId6"/>
                <a:stretch>
                  <a:fillRect l="-1547" r="-1509"/>
                </a:stretch>
              </a:blipFill>
            </p:spPr>
            <p:txBody>
              <a:bodyPr/>
              <a:lstStyle/>
              <a:p>
                <a:r>
                  <a:rPr lang="en-US">
                    <a:noFill/>
                  </a:rPr>
                  <a:t> </a:t>
                </a:r>
              </a:p>
            </p:txBody>
          </p:sp>
        </mc:Fallback>
      </mc:AlternateContent>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020800" y="1867600"/>
            <a:ext cx="2897796" cy="1931864"/>
          </a:xfrm>
          <a:prstGeom prst="rect">
            <a:avLst/>
          </a:prstGeom>
        </p:spPr>
      </p:pic>
    </p:spTree>
    <p:extLst>
      <p:ext uri="{BB962C8B-B14F-4D97-AF65-F5344CB8AC3E}">
        <p14:creationId xmlns:p14="http://schemas.microsoft.com/office/powerpoint/2010/main" val="2074100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anim calcmode="lin" valueType="num">
                                      <p:cBhvr>
                                        <p:cTn id="15" dur="500" fill="hold"/>
                                        <p:tgtEl>
                                          <p:spTgt spid="6"/>
                                        </p:tgtEl>
                                        <p:attrNameLst>
                                          <p:attrName>ppt_x</p:attrName>
                                        </p:attrNameLst>
                                      </p:cBhvr>
                                      <p:tavLst>
                                        <p:tav tm="0">
                                          <p:val>
                                            <p:strVal val="#ppt_x"/>
                                          </p:val>
                                        </p:tav>
                                        <p:tav tm="100000">
                                          <p:val>
                                            <p:strVal val="#ppt_x"/>
                                          </p:val>
                                        </p:tav>
                                      </p:tavLst>
                                    </p:anim>
                                    <p:anim calcmode="lin" valueType="num">
                                      <p:cBhvr>
                                        <p:cTn id="16" dur="5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anim calcmode="lin" valueType="num">
                                      <p:cBhvr>
                                        <p:cTn id="20" dur="500" fill="hold"/>
                                        <p:tgtEl>
                                          <p:spTgt spid="9"/>
                                        </p:tgtEl>
                                        <p:attrNameLst>
                                          <p:attrName>ppt_x</p:attrName>
                                        </p:attrNameLst>
                                      </p:cBhvr>
                                      <p:tavLst>
                                        <p:tav tm="0">
                                          <p:val>
                                            <p:strVal val="#ppt_x"/>
                                          </p:val>
                                        </p:tav>
                                        <p:tav tm="100000">
                                          <p:val>
                                            <p:strVal val="#ppt_x"/>
                                          </p:val>
                                        </p:tav>
                                      </p:tavLst>
                                    </p:anim>
                                    <p:anim calcmode="lin" valueType="num">
                                      <p:cBhvr>
                                        <p:cTn id="21"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8343" b="28343"/>
          <a:stretch>
            <a:fillRect/>
          </a:stretch>
        </p:blipFill>
        <p:spPr>
          <a:xfrm>
            <a:off x="0" y="0"/>
            <a:ext cx="18288000" cy="10287000"/>
          </a:xfrm>
          <a:prstGeom prst="rect">
            <a:avLst/>
          </a:prstGeom>
        </p:spPr>
      </p:pic>
      <p:sp>
        <p:nvSpPr>
          <p:cNvPr id="3" name="Rectangle 2"/>
          <p:cNvSpPr/>
          <p:nvPr/>
        </p:nvSpPr>
        <p:spPr>
          <a:xfrm>
            <a:off x="1028700" y="571500"/>
            <a:ext cx="16230600" cy="6494085"/>
          </a:xfrm>
          <a:prstGeom prst="rect">
            <a:avLst/>
          </a:prstGeom>
        </p:spPr>
        <p:txBody>
          <a:bodyPr wrap="square">
            <a:spAutoFit/>
          </a:bodyPr>
          <a:lstStyle/>
          <a:p>
            <a:pPr algn="just">
              <a:lnSpc>
                <a:spcPct val="150000"/>
              </a:lnSpc>
              <a:spcAft>
                <a:spcPts val="800"/>
              </a:spcAft>
            </a:pPr>
            <a:r>
              <a:rPr lang="en-US" sz="4400" b="1" dirty="0" err="1">
                <a:solidFill>
                  <a:srgbClr val="C00000"/>
                </a:solidFill>
                <a:latin typeface="Arial" panose="020B0604020202020204" pitchFamily="34" charset="0"/>
                <a:ea typeface="Calibri" panose="020F0502020204030204" pitchFamily="34" charset="0"/>
                <a:cs typeface="Arial" panose="020B0604020202020204" pitchFamily="34" charset="0"/>
              </a:rPr>
              <a:t>Bài</a:t>
            </a:r>
            <a:r>
              <a:rPr lang="en-US" sz="4400" b="1" dirty="0">
                <a:solidFill>
                  <a:srgbClr val="C00000"/>
                </a:solidFill>
                <a:latin typeface="Arial" panose="020B0604020202020204" pitchFamily="34" charset="0"/>
                <a:ea typeface="Calibri" panose="020F0502020204030204" pitchFamily="34" charset="0"/>
                <a:cs typeface="Arial" panose="020B0604020202020204" pitchFamily="34" charset="0"/>
              </a:rPr>
              <a:t> </a:t>
            </a:r>
            <a:r>
              <a:rPr lang="en-US" sz="4400" b="1" dirty="0" smtClean="0">
                <a:solidFill>
                  <a:srgbClr val="C00000"/>
                </a:solidFill>
                <a:latin typeface="Arial" panose="020B0604020202020204" pitchFamily="34" charset="0"/>
                <a:ea typeface="Calibri" panose="020F0502020204030204" pitchFamily="34" charset="0"/>
                <a:cs typeface="Arial" panose="020B0604020202020204" pitchFamily="34" charset="0"/>
              </a:rPr>
              <a:t>8.6 (SGK-tr55). </a:t>
            </a:r>
            <a:r>
              <a:rPr lang="en-US" sz="4400" dirty="0" err="1">
                <a:latin typeface="Arial" panose="020B0604020202020204" pitchFamily="34" charset="0"/>
                <a:ea typeface="Calibri" panose="020F0502020204030204" pitchFamily="34" charset="0"/>
                <a:cs typeface="Arial" panose="020B0604020202020204" pitchFamily="34" charset="0"/>
              </a:rPr>
              <a:t>Một</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tổ</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học</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sinh</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của</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lớp</a:t>
            </a:r>
            <a:r>
              <a:rPr lang="en-US" sz="4400" dirty="0">
                <a:latin typeface="Arial" panose="020B0604020202020204" pitchFamily="34" charset="0"/>
                <a:ea typeface="Calibri" panose="020F0502020204030204" pitchFamily="34" charset="0"/>
                <a:cs typeface="Arial" panose="020B0604020202020204" pitchFamily="34" charset="0"/>
              </a:rPr>
              <a:t> 7B </a:t>
            </a:r>
            <a:r>
              <a:rPr lang="en-US" sz="4400" dirty="0" err="1">
                <a:latin typeface="Arial" panose="020B0604020202020204" pitchFamily="34" charset="0"/>
                <a:ea typeface="Calibri" panose="020F0502020204030204" pitchFamily="34" charset="0"/>
                <a:cs typeface="Arial" panose="020B0604020202020204" pitchFamily="34" charset="0"/>
              </a:rPr>
              <a:t>có</a:t>
            </a:r>
            <a:r>
              <a:rPr lang="en-US" sz="4400" dirty="0">
                <a:latin typeface="Arial" panose="020B0604020202020204" pitchFamily="34" charset="0"/>
                <a:ea typeface="Calibri" panose="020F0502020204030204" pitchFamily="34" charset="0"/>
                <a:cs typeface="Arial" panose="020B0604020202020204" pitchFamily="34" charset="0"/>
              </a:rPr>
              <a:t> 5 </a:t>
            </a:r>
            <a:r>
              <a:rPr lang="en-US" sz="4400" dirty="0" err="1">
                <a:latin typeface="Arial" panose="020B0604020202020204" pitchFamily="34" charset="0"/>
                <a:ea typeface="Calibri" panose="020F0502020204030204" pitchFamily="34" charset="0"/>
                <a:cs typeface="Arial" panose="020B0604020202020204" pitchFamily="34" charset="0"/>
              </a:rPr>
              <a:t>bạn</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nam</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và</a:t>
            </a:r>
            <a:r>
              <a:rPr lang="en-US" sz="4400" dirty="0">
                <a:latin typeface="Arial" panose="020B0604020202020204" pitchFamily="34" charset="0"/>
                <a:ea typeface="Calibri" panose="020F0502020204030204" pitchFamily="34" charset="0"/>
                <a:cs typeface="Arial" panose="020B0604020202020204" pitchFamily="34" charset="0"/>
              </a:rPr>
              <a:t> 5 </a:t>
            </a:r>
            <a:r>
              <a:rPr lang="en-US" sz="4400" dirty="0" err="1">
                <a:latin typeface="Arial" panose="020B0604020202020204" pitchFamily="34" charset="0"/>
                <a:ea typeface="Calibri" panose="020F0502020204030204" pitchFamily="34" charset="0"/>
                <a:cs typeface="Arial" panose="020B0604020202020204" pitchFamily="34" charset="0"/>
              </a:rPr>
              <a:t>bạn</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nữ</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Giáo</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viên</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gọi</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ngẫu</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nhiên</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một</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bạn</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lên</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bảng</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để</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kiểm</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tra</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bài</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tập</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Xét</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hai</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biến</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cố</a:t>
            </a:r>
            <a:r>
              <a:rPr lang="en-US" sz="4400" dirty="0">
                <a:latin typeface="Arial" panose="020B0604020202020204" pitchFamily="34" charset="0"/>
                <a:ea typeface="Calibri" panose="020F0502020204030204" pitchFamily="34" charset="0"/>
                <a:cs typeface="Arial" panose="020B0604020202020204" pitchFamily="34" charset="0"/>
              </a:rPr>
              <a:t> </a:t>
            </a:r>
            <a:r>
              <a:rPr lang="en-US" sz="4400" dirty="0" err="1">
                <a:latin typeface="Arial" panose="020B0604020202020204" pitchFamily="34" charset="0"/>
                <a:ea typeface="Calibri" panose="020F0502020204030204" pitchFamily="34" charset="0"/>
                <a:cs typeface="Arial" panose="020B0604020202020204" pitchFamily="34" charset="0"/>
              </a:rPr>
              <a:t>sau</a:t>
            </a:r>
            <a:r>
              <a:rPr lang="en-US" sz="4400" dirty="0">
                <a:latin typeface="Arial" panose="020B0604020202020204" pitchFamily="34" charset="0"/>
                <a:ea typeface="Calibri" panose="020F0502020204030204" pitchFamily="34" charset="0"/>
                <a:cs typeface="Arial" panose="020B0604020202020204" pitchFamily="34" charset="0"/>
              </a:rPr>
              <a:t>:</a:t>
            </a:r>
            <a:endParaRPr lang="en-US" sz="44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400" dirty="0">
                <a:latin typeface="Arial" panose="020B0604020202020204" pitchFamily="34" charset="0"/>
                <a:ea typeface="Times New Roman" panose="02020603050405020304" pitchFamily="18" charset="0"/>
                <a:cs typeface="Arial" panose="020B0604020202020204" pitchFamily="34" charset="0"/>
              </a:rPr>
              <a:t>A: “</a:t>
            </a:r>
            <a:r>
              <a:rPr lang="en-US" sz="4400" dirty="0" err="1">
                <a:latin typeface="Arial" panose="020B0604020202020204" pitchFamily="34" charset="0"/>
                <a:ea typeface="Times New Roman" panose="02020603050405020304" pitchFamily="18" charset="0"/>
                <a:cs typeface="Arial" panose="020B0604020202020204" pitchFamily="34" charset="0"/>
              </a:rPr>
              <a:t>Bạn</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được</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gọi</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là</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bạn</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smtClean="0">
                <a:latin typeface="Arial" panose="020B0604020202020204" pitchFamily="34" charset="0"/>
                <a:ea typeface="Times New Roman" panose="02020603050405020304" pitchFamily="18" charset="0"/>
                <a:cs typeface="Arial" panose="020B0604020202020204" pitchFamily="34" charset="0"/>
              </a:rPr>
              <a:t>nam</a:t>
            </a:r>
            <a:r>
              <a:rPr lang="en-US" sz="4400" dirty="0" smtClean="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và</a:t>
            </a:r>
            <a:r>
              <a:rPr lang="en-US" sz="4400" dirty="0">
                <a:latin typeface="Arial" panose="020B0604020202020204" pitchFamily="34" charset="0"/>
                <a:ea typeface="Times New Roman" panose="02020603050405020304" pitchFamily="18" charset="0"/>
                <a:cs typeface="Arial" panose="020B0604020202020204" pitchFamily="34" charset="0"/>
              </a:rPr>
              <a:t> B: </a:t>
            </a:r>
            <a:r>
              <a:rPr lang="en-US" sz="4400" dirty="0" smtClean="0">
                <a:latin typeface="Arial" panose="020B0604020202020204" pitchFamily="34" charset="0"/>
                <a:ea typeface="Times New Roman" panose="02020603050405020304" pitchFamily="18" charset="0"/>
                <a:cs typeface="Arial" panose="020B0604020202020204" pitchFamily="34" charset="0"/>
              </a:rPr>
              <a:t>“</a:t>
            </a:r>
            <a:r>
              <a:rPr lang="en-US" sz="4400" dirty="0" err="1" smtClean="0">
                <a:latin typeface="Arial" panose="020B0604020202020204" pitchFamily="34" charset="0"/>
                <a:ea typeface="Times New Roman" panose="02020603050405020304" pitchFamily="18" charset="0"/>
                <a:cs typeface="Arial" panose="020B0604020202020204" pitchFamily="34" charset="0"/>
              </a:rPr>
              <a:t>Bạn</a:t>
            </a:r>
            <a:r>
              <a:rPr lang="en-US" sz="4400" dirty="0" smtClean="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được</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gọi</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là</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bạn</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nữ</a:t>
            </a:r>
            <a:r>
              <a:rPr lang="en-US" sz="4400" dirty="0">
                <a:latin typeface="Arial" panose="020B0604020202020204" pitchFamily="34" charset="0"/>
                <a:ea typeface="Times New Roman" panose="02020603050405020304" pitchFamily="18" charset="0"/>
                <a:cs typeface="Arial" panose="020B0604020202020204" pitchFamily="34" charset="0"/>
              </a:rPr>
              <a:t>”.</a:t>
            </a:r>
            <a:endParaRPr lang="en-US" sz="44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400" dirty="0">
                <a:latin typeface="Arial" panose="020B0604020202020204" pitchFamily="34" charset="0"/>
                <a:ea typeface="Times New Roman" panose="02020603050405020304" pitchFamily="18" charset="0"/>
                <a:cs typeface="Arial" panose="020B0604020202020204" pitchFamily="34" charset="0"/>
              </a:rPr>
              <a:t>a) </a:t>
            </a:r>
            <a:r>
              <a:rPr lang="en-US" sz="4400" dirty="0" err="1">
                <a:latin typeface="Arial" panose="020B0604020202020204" pitchFamily="34" charset="0"/>
                <a:ea typeface="Times New Roman" panose="02020603050405020304" pitchFamily="18" charset="0"/>
                <a:cs typeface="Arial" panose="020B0604020202020204" pitchFamily="34" charset="0"/>
              </a:rPr>
              <a:t>Hai</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biến</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cố</a:t>
            </a:r>
            <a:r>
              <a:rPr lang="en-US" sz="4400" dirty="0">
                <a:latin typeface="Arial" panose="020B0604020202020204" pitchFamily="34" charset="0"/>
                <a:ea typeface="Times New Roman" panose="02020603050405020304" pitchFamily="18" charset="0"/>
                <a:cs typeface="Arial" panose="020B0604020202020204" pitchFamily="34" charset="0"/>
              </a:rPr>
              <a:t> A </a:t>
            </a:r>
            <a:r>
              <a:rPr lang="en-US" sz="4400" dirty="0" err="1">
                <a:latin typeface="Arial" panose="020B0604020202020204" pitchFamily="34" charset="0"/>
                <a:ea typeface="Times New Roman" panose="02020603050405020304" pitchFamily="18" charset="0"/>
                <a:cs typeface="Arial" panose="020B0604020202020204" pitchFamily="34" charset="0"/>
              </a:rPr>
              <a:t>và</a:t>
            </a:r>
            <a:r>
              <a:rPr lang="en-US" sz="4400" dirty="0">
                <a:latin typeface="Arial" panose="020B0604020202020204" pitchFamily="34" charset="0"/>
                <a:ea typeface="Times New Roman" panose="02020603050405020304" pitchFamily="18" charset="0"/>
                <a:cs typeface="Arial" panose="020B0604020202020204" pitchFamily="34" charset="0"/>
              </a:rPr>
              <a:t> B </a:t>
            </a:r>
            <a:r>
              <a:rPr lang="en-US" sz="4400" dirty="0" err="1">
                <a:latin typeface="Arial" panose="020B0604020202020204" pitchFamily="34" charset="0"/>
                <a:ea typeface="Times New Roman" panose="02020603050405020304" pitchFamily="18" charset="0"/>
                <a:cs typeface="Arial" panose="020B0604020202020204" pitchFamily="34" charset="0"/>
              </a:rPr>
              <a:t>có</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đồng</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khả</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năng</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không</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Vì</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sao</a:t>
            </a:r>
            <a:r>
              <a:rPr lang="en-US" sz="4400" dirty="0">
                <a:latin typeface="Arial" panose="020B0604020202020204" pitchFamily="34" charset="0"/>
                <a:ea typeface="Times New Roman" panose="02020603050405020304" pitchFamily="18" charset="0"/>
                <a:cs typeface="Arial" panose="020B0604020202020204" pitchFamily="34" charset="0"/>
              </a:rPr>
              <a:t>?</a:t>
            </a:r>
            <a:endParaRPr lang="en-US" sz="44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400" dirty="0">
                <a:latin typeface="Arial" panose="020B0604020202020204" pitchFamily="34" charset="0"/>
                <a:ea typeface="Times New Roman" panose="02020603050405020304" pitchFamily="18" charset="0"/>
                <a:cs typeface="Arial" panose="020B0604020202020204" pitchFamily="34" charset="0"/>
              </a:rPr>
              <a:t>b) </a:t>
            </a:r>
            <a:r>
              <a:rPr lang="en-US" sz="4400" dirty="0" err="1">
                <a:latin typeface="Arial" panose="020B0604020202020204" pitchFamily="34" charset="0"/>
                <a:ea typeface="Times New Roman" panose="02020603050405020304" pitchFamily="18" charset="0"/>
                <a:cs typeface="Arial" panose="020B0604020202020204" pitchFamily="34" charset="0"/>
              </a:rPr>
              <a:t>Tìm</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xác</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suất</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của</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biến</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cố</a:t>
            </a:r>
            <a:r>
              <a:rPr lang="en-US" sz="4400" dirty="0">
                <a:latin typeface="Arial" panose="020B0604020202020204" pitchFamily="34" charset="0"/>
                <a:ea typeface="Times New Roman" panose="02020603050405020304" pitchFamily="18" charset="0"/>
                <a:cs typeface="Arial" panose="020B0604020202020204" pitchFamily="34" charset="0"/>
              </a:rPr>
              <a:t> A </a:t>
            </a:r>
            <a:r>
              <a:rPr lang="en-US" sz="4400" dirty="0" err="1">
                <a:latin typeface="Arial" panose="020B0604020202020204" pitchFamily="34" charset="0"/>
                <a:ea typeface="Times New Roman" panose="02020603050405020304" pitchFamily="18" charset="0"/>
                <a:cs typeface="Arial" panose="020B0604020202020204" pitchFamily="34" charset="0"/>
              </a:rPr>
              <a:t>và</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biến</a:t>
            </a:r>
            <a:r>
              <a:rPr lang="en-US" sz="4400" dirty="0">
                <a:latin typeface="Arial" panose="020B0604020202020204" pitchFamily="34" charset="0"/>
                <a:ea typeface="Times New Roman" panose="02020603050405020304" pitchFamily="18" charset="0"/>
                <a:cs typeface="Arial" panose="020B0604020202020204" pitchFamily="34" charset="0"/>
              </a:rPr>
              <a:t> </a:t>
            </a:r>
            <a:r>
              <a:rPr lang="en-US" sz="4400" dirty="0" err="1">
                <a:latin typeface="Arial" panose="020B0604020202020204" pitchFamily="34" charset="0"/>
                <a:ea typeface="Times New Roman" panose="02020603050405020304" pitchFamily="18" charset="0"/>
                <a:cs typeface="Arial" panose="020B0604020202020204" pitchFamily="34" charset="0"/>
              </a:rPr>
              <a:t>cố</a:t>
            </a:r>
            <a:r>
              <a:rPr lang="en-US" sz="4400" dirty="0">
                <a:latin typeface="Arial" panose="020B0604020202020204" pitchFamily="34" charset="0"/>
                <a:ea typeface="Times New Roman" panose="02020603050405020304" pitchFamily="18" charset="0"/>
                <a:cs typeface="Arial" panose="020B0604020202020204" pitchFamily="34" charset="0"/>
              </a:rPr>
              <a:t> B.</a:t>
            </a:r>
            <a:endParaRPr lang="en-US" sz="44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5562600" y="7081914"/>
            <a:ext cx="6624056" cy="3502749"/>
          </a:xfrm>
          <a:prstGeom prst="rect">
            <a:avLst/>
          </a:prstGeom>
        </p:spPr>
      </p:pic>
    </p:spTree>
    <p:extLst>
      <p:ext uri="{BB962C8B-B14F-4D97-AF65-F5344CB8AC3E}">
        <p14:creationId xmlns:p14="http://schemas.microsoft.com/office/powerpoint/2010/main" val="3930175159"/>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8343" b="28343"/>
          <a:stretch>
            <a:fillRect/>
          </a:stretch>
        </p:blipFill>
        <p:spPr>
          <a:xfrm>
            <a:off x="0" y="0"/>
            <a:ext cx="18288000" cy="10287000"/>
          </a:xfrm>
          <a:prstGeom prst="rect">
            <a:avLst/>
          </a:prstGeom>
        </p:spPr>
      </p:pic>
      <p:sp>
        <p:nvSpPr>
          <p:cNvPr id="3" name="Oval Callout 2"/>
          <p:cNvSpPr/>
          <p:nvPr/>
        </p:nvSpPr>
        <p:spPr>
          <a:xfrm>
            <a:off x="8210550" y="419100"/>
            <a:ext cx="1866900" cy="1295400"/>
          </a:xfrm>
          <a:prstGeom prst="wedgeEllipseCallout">
            <a:avLst>
              <a:gd name="adj1" fmla="val 38596"/>
              <a:gd name="adj2" fmla="val 5534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4200" b="1" dirty="0" err="1" smtClean="0">
                <a:solidFill>
                  <a:srgbClr val="C00000"/>
                </a:solidFill>
                <a:latin typeface="Arial" panose="020B0604020202020204" pitchFamily="34" charset="0"/>
                <a:cs typeface="Arial" panose="020B0604020202020204" pitchFamily="34" charset="0"/>
              </a:rPr>
              <a:t>Giải</a:t>
            </a:r>
            <a:endParaRPr lang="en-US" sz="42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4" name="Rectangle 3"/>
              <p:cNvSpPr/>
              <p:nvPr/>
            </p:nvSpPr>
            <p:spPr>
              <a:xfrm>
                <a:off x="821871" y="2133600"/>
                <a:ext cx="16687800" cy="6913431"/>
              </a:xfrm>
              <a:prstGeom prst="rect">
                <a:avLst/>
              </a:prstGeom>
            </p:spPr>
            <p:txBody>
              <a:bodyPr wrap="square">
                <a:spAutoFit/>
              </a:bodyPr>
              <a:lstStyle/>
              <a:p>
                <a:pPr algn="just">
                  <a:lnSpc>
                    <a:spcPct val="150000"/>
                  </a:lnSpc>
                  <a:spcAft>
                    <a:spcPts val="800"/>
                  </a:spcAft>
                </a:pPr>
                <a:r>
                  <a:rPr lang="en-US" sz="4200" dirty="0" err="1">
                    <a:latin typeface="Arial" panose="020B0604020202020204" pitchFamily="34" charset="0"/>
                    <a:ea typeface="Calibri" panose="020F0502020204030204" pitchFamily="34" charset="0"/>
                    <a:cs typeface="Arial" panose="020B0604020202020204" pitchFamily="34" charset="0"/>
                  </a:rPr>
                  <a:t>Vì</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giáo</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viên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gọi</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ngẫu</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nhiên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một</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bạn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và</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số</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học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sinh</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nam</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và</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nữ</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của</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tổ</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bằng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nhau</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nên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xác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suất</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của</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các</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biến</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cố</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bằng</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nhau</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và</a:t>
                </a:r>
                <a:r>
                  <a:rPr lang="en-US" sz="4200" dirty="0">
                    <a:latin typeface="Arial" panose="020B0604020202020204" pitchFamily="34" charset="0"/>
                    <a:ea typeface="Calibri" panose="020F0502020204030204" pitchFamily="34" charset="0"/>
                    <a:cs typeface="Arial" panose="020B0604020202020204" pitchFamily="34" charset="0"/>
                  </a:rPr>
                  <a:t> </a:t>
                </a:r>
                <a:r>
                  <a:rPr lang="en-US" sz="4200" dirty="0" err="1">
                    <a:latin typeface="Arial" panose="020B0604020202020204" pitchFamily="34" charset="0"/>
                    <a:ea typeface="Calibri" panose="020F0502020204030204" pitchFamily="34" charset="0"/>
                    <a:cs typeface="Arial" panose="020B0604020202020204" pitchFamily="34" charset="0"/>
                  </a:rPr>
                  <a:t>bằng</a:t>
                </a:r>
                <a:r>
                  <a:rPr lang="en-US" sz="42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200" i="1">
                            <a:effectLst/>
                            <a:latin typeface="Cambria Math" panose="02040503050406030204" pitchFamily="18" charset="0"/>
                            <a:ea typeface="Calibri" panose="020F0502020204030204" pitchFamily="34" charset="0"/>
                            <a:cs typeface="Arial" panose="020B0604020202020204" pitchFamily="34" charset="0"/>
                          </a:rPr>
                        </m:ctrlPr>
                      </m:fPr>
                      <m:num>
                        <m:r>
                          <a:rPr lang="en-US" sz="4200" i="1">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effectLst/>
                            <a:latin typeface="Cambria Math" panose="02040503050406030204" pitchFamily="18" charset="0"/>
                            <a:ea typeface="Calibri" panose="020F0502020204030204" pitchFamily="34" charset="0"/>
                            <a:cs typeface="Arial" panose="020B0604020202020204" pitchFamily="34" charset="0"/>
                          </a:rPr>
                          <m:t>2</m:t>
                        </m:r>
                      </m:den>
                    </m:f>
                  </m:oMath>
                </a14:m>
                <a:r>
                  <a:rPr lang="en-US" sz="42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spcAft>
                    <a:spcPts val="800"/>
                  </a:spcAft>
                </a:pPr>
                <a:r>
                  <a:rPr lang="en-US" sz="4200" dirty="0">
                    <a:effectLst/>
                    <a:latin typeface="Arial" panose="020B0604020202020204" pitchFamily="34" charset="0"/>
                    <a:ea typeface="Calibri" panose="020F0502020204030204" pitchFamily="34" charset="0"/>
                    <a:cs typeface="Arial" panose="020B0604020202020204" pitchFamily="34" charset="0"/>
                  </a:rPr>
                  <a:t>a) </a:t>
                </a:r>
                <a:r>
                  <a:rPr lang="en-US" sz="4200" dirty="0" err="1">
                    <a:effectLst/>
                    <a:latin typeface="Arial" panose="020B0604020202020204" pitchFamily="34" charset="0"/>
                    <a:ea typeface="Calibri" panose="020F0502020204030204" pitchFamily="34" charset="0"/>
                    <a:cs typeface="Arial" panose="020B0604020202020204" pitchFamily="34" charset="0"/>
                  </a:rPr>
                  <a:t>Hai</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biến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cố</a:t>
                </a:r>
                <a:r>
                  <a:rPr lang="en-US" sz="4200" dirty="0">
                    <a:effectLst/>
                    <a:latin typeface="Arial" panose="020B0604020202020204" pitchFamily="34" charset="0"/>
                    <a:ea typeface="Calibri" panose="020F0502020204030204" pitchFamily="34" charset="0"/>
                    <a:cs typeface="Arial" panose="020B0604020202020204" pitchFamily="34" charset="0"/>
                  </a:rPr>
                  <a:t> A </a:t>
                </a:r>
                <a:r>
                  <a:rPr lang="en-US" sz="4200" dirty="0" err="1">
                    <a:effectLst/>
                    <a:latin typeface="Arial" panose="020B0604020202020204" pitchFamily="34" charset="0"/>
                    <a:ea typeface="Calibri" panose="020F0502020204030204" pitchFamily="34" charset="0"/>
                    <a:cs typeface="Arial" panose="020B0604020202020204" pitchFamily="34" charset="0"/>
                  </a:rPr>
                  <a:t>và</a:t>
                </a:r>
                <a:r>
                  <a:rPr lang="en-US" sz="4200" dirty="0">
                    <a:effectLst/>
                    <a:latin typeface="Arial" panose="020B0604020202020204" pitchFamily="34" charset="0"/>
                    <a:ea typeface="Calibri" panose="020F0502020204030204" pitchFamily="34" charset="0"/>
                    <a:cs typeface="Arial" panose="020B0604020202020204" pitchFamily="34" charset="0"/>
                  </a:rPr>
                  <a:t> B </a:t>
                </a:r>
                <a:r>
                  <a:rPr lang="en-US" sz="4200" dirty="0" err="1">
                    <a:effectLst/>
                    <a:latin typeface="Arial" panose="020B0604020202020204" pitchFamily="34" charset="0"/>
                    <a:ea typeface="Calibri" panose="020F0502020204030204" pitchFamily="34" charset="0"/>
                    <a:cs typeface="Arial" panose="020B0604020202020204" pitchFamily="34" charset="0"/>
                  </a:rPr>
                  <a:t>có</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đồng</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khả</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năng</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Bởi</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vì</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số</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học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sinh</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nam</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và</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nữ</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của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tổ</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bằng</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nhau</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nên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xác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suất</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của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các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biến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cố</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bằng</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nhau</a:t>
                </a:r>
                <a:r>
                  <a:rPr lang="en-US" sz="42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spcAft>
                    <a:spcPts val="800"/>
                  </a:spcAft>
                </a:pPr>
                <a:r>
                  <a:rPr lang="en-US" sz="4200" dirty="0">
                    <a:effectLst/>
                    <a:latin typeface="Arial" panose="020B0604020202020204" pitchFamily="34" charset="0"/>
                    <a:ea typeface="Calibri" panose="020F0502020204030204" pitchFamily="34" charset="0"/>
                    <a:cs typeface="Arial" panose="020B0604020202020204" pitchFamily="34" charset="0"/>
                  </a:rPr>
                  <a:t>b) </a:t>
                </a:r>
                <a:r>
                  <a:rPr lang="en-US" sz="4200" dirty="0" err="1">
                    <a:effectLst/>
                    <a:latin typeface="Arial" panose="020B0604020202020204" pitchFamily="34" charset="0"/>
                    <a:ea typeface="Calibri" panose="020F0502020204030204" pitchFamily="34" charset="0"/>
                    <a:cs typeface="Arial" panose="020B0604020202020204" pitchFamily="34" charset="0"/>
                  </a:rPr>
                  <a:t>Bạn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được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gọi</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là</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nam</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hoặc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nữ</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tức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chỉ</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xảy</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ra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một</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trong</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hai</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biến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cố</a:t>
                </a:r>
                <a:r>
                  <a:rPr lang="en-US" sz="4200" dirty="0">
                    <a:effectLst/>
                    <a:latin typeface="Arial" panose="020B0604020202020204" pitchFamily="34" charset="0"/>
                    <a:ea typeface="Calibri" panose="020F0502020204030204" pitchFamily="34" charset="0"/>
                    <a:cs typeface="Arial" panose="020B0604020202020204" pitchFamily="34" charset="0"/>
                  </a:rPr>
                  <a:t> A, B. </a:t>
                </a:r>
                <a:r>
                  <a:rPr lang="en-US" sz="4200" dirty="0" err="1">
                    <a:effectLst/>
                    <a:latin typeface="Arial" panose="020B0604020202020204" pitchFamily="34" charset="0"/>
                    <a:ea typeface="Calibri" panose="020F0502020204030204" pitchFamily="34" charset="0"/>
                    <a:cs typeface="Arial" panose="020B0604020202020204" pitchFamily="34" charset="0"/>
                  </a:rPr>
                  <a:t>Vậy</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xác</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suất</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của</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biến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cố</a:t>
                </a:r>
                <a:r>
                  <a:rPr lang="en-US" sz="4200" dirty="0">
                    <a:effectLst/>
                    <a:latin typeface="Arial" panose="020B0604020202020204" pitchFamily="34" charset="0"/>
                    <a:ea typeface="Calibri" panose="020F0502020204030204" pitchFamily="34" charset="0"/>
                    <a:cs typeface="Arial" panose="020B0604020202020204" pitchFamily="34" charset="0"/>
                  </a:rPr>
                  <a:t> A </a:t>
                </a:r>
                <a:r>
                  <a:rPr lang="en-US" sz="4200" dirty="0" err="1">
                    <a:effectLst/>
                    <a:latin typeface="Arial" panose="020B0604020202020204" pitchFamily="34" charset="0"/>
                    <a:ea typeface="Calibri" panose="020F0502020204030204" pitchFamily="34" charset="0"/>
                    <a:cs typeface="Arial" panose="020B0604020202020204" pitchFamily="34" charset="0"/>
                  </a:rPr>
                  <a:t>và</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biến</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cố</a:t>
                </a:r>
                <a:r>
                  <a:rPr lang="en-US" sz="4200" dirty="0">
                    <a:effectLst/>
                    <a:latin typeface="Arial" panose="020B0604020202020204" pitchFamily="34" charset="0"/>
                    <a:ea typeface="Calibri" panose="020F0502020204030204" pitchFamily="34" charset="0"/>
                    <a:cs typeface="Arial" panose="020B0604020202020204" pitchFamily="34" charset="0"/>
                  </a:rPr>
                  <a:t> B </a:t>
                </a:r>
                <a:r>
                  <a:rPr lang="en-US" sz="4200" dirty="0" err="1">
                    <a:effectLst/>
                    <a:latin typeface="Arial" panose="020B0604020202020204" pitchFamily="34" charset="0"/>
                    <a:ea typeface="Calibri" panose="020F0502020204030204" pitchFamily="34" charset="0"/>
                    <a:cs typeface="Arial" panose="020B0604020202020204" pitchFamily="34" charset="0"/>
                  </a:rPr>
                  <a:t>đều</a:t>
                </a:r>
                <a:r>
                  <a:rPr lang="en-US" sz="4200" dirty="0">
                    <a:effectLst/>
                    <a:latin typeface="Arial" panose="020B0604020202020204" pitchFamily="34" charset="0"/>
                    <a:ea typeface="Calibri" panose="020F0502020204030204" pitchFamily="34" charset="0"/>
                    <a:cs typeface="Arial" panose="020B0604020202020204" pitchFamily="34" charset="0"/>
                  </a:rPr>
                  <a:t> </a:t>
                </a:r>
                <a:r>
                  <a:rPr lang="en-US" sz="4200" dirty="0" err="1">
                    <a:effectLst/>
                    <a:latin typeface="Arial" panose="020B0604020202020204" pitchFamily="34" charset="0"/>
                    <a:ea typeface="Calibri" panose="020F0502020204030204" pitchFamily="34" charset="0"/>
                    <a:cs typeface="Arial" panose="020B0604020202020204" pitchFamily="34" charset="0"/>
                  </a:rPr>
                  <a:t>bằng</a:t>
                </a:r>
                <a:r>
                  <a:rPr lang="en-US" sz="42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ctrlPr>
                          <a:rPr lang="en-US" sz="4200" i="1">
                            <a:effectLst/>
                            <a:latin typeface="Cambria Math" panose="02040503050406030204" pitchFamily="18" charset="0"/>
                            <a:ea typeface="Calibri" panose="020F0502020204030204" pitchFamily="34" charset="0"/>
                            <a:cs typeface="Arial" panose="020B0604020202020204" pitchFamily="34" charset="0"/>
                          </a:rPr>
                        </m:ctrlPr>
                      </m:fPr>
                      <m:num>
                        <m:r>
                          <a:rPr lang="en-US" sz="4200" i="1">
                            <a:effectLst/>
                            <a:latin typeface="Cambria Math" panose="02040503050406030204" pitchFamily="18" charset="0"/>
                            <a:ea typeface="Calibri" panose="020F0502020204030204" pitchFamily="34" charset="0"/>
                            <a:cs typeface="Arial" panose="020B0604020202020204" pitchFamily="34" charset="0"/>
                          </a:rPr>
                          <m:t>1</m:t>
                        </m:r>
                      </m:num>
                      <m:den>
                        <m:r>
                          <a:rPr lang="en-US" sz="4200" i="1">
                            <a:effectLst/>
                            <a:latin typeface="Cambria Math" panose="02040503050406030204" pitchFamily="18" charset="0"/>
                            <a:ea typeface="Calibri" panose="020F0502020204030204" pitchFamily="34" charset="0"/>
                            <a:cs typeface="Arial" panose="020B0604020202020204" pitchFamily="34" charset="0"/>
                          </a:rPr>
                          <m:t>2</m:t>
                        </m:r>
                      </m:den>
                    </m:f>
                  </m:oMath>
                </a14:m>
                <a:r>
                  <a:rPr lang="en-US" sz="4200" dirty="0" smtClean="0">
                    <a:effectLst/>
                    <a:latin typeface="Arial" panose="020B0604020202020204" pitchFamily="34" charset="0"/>
                    <a:ea typeface="Times New Roman" panose="02020603050405020304" pitchFamily="18" charset="0"/>
                    <a:cs typeface="Arial" panose="020B0604020202020204" pitchFamily="34" charset="0"/>
                  </a:rPr>
                  <a:t>.</a:t>
                </a:r>
                <a:endParaRPr lang="en-US" sz="4200" dirty="0">
                  <a:effectLst/>
                  <a:latin typeface="Arial" panose="020B0604020202020204" pitchFamily="34" charset="0"/>
                  <a:ea typeface="Calibri" panose="020F050202020403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821871" y="2133600"/>
                <a:ext cx="16687800" cy="6913431"/>
              </a:xfrm>
              <a:prstGeom prst="rect">
                <a:avLst/>
              </a:prstGeom>
              <a:blipFill rotWithShape="0">
                <a:blip r:embed="rId3"/>
                <a:stretch>
                  <a:fillRect l="-1425" r="-1388"/>
                </a:stretch>
              </a:blipFill>
            </p:spPr>
            <p:txBody>
              <a:bodyPr/>
              <a:lstStyle/>
              <a:p>
                <a:r>
                  <a:rPr lang="en-US">
                    <a:noFill/>
                  </a:rPr>
                  <a:t> </a:t>
                </a:r>
              </a:p>
            </p:txBody>
          </p:sp>
        </mc:Fallback>
      </mc:AlternateContent>
      <p:pic>
        <p:nvPicPr>
          <p:cNvPr id="5" name="Picture 4"/>
          <p:cNvPicPr>
            <a:picLocks noChangeAspect="1"/>
          </p:cNvPicPr>
          <p:nvPr/>
        </p:nvPicPr>
        <p:blipFill>
          <a:blip r:embed="rId4"/>
          <a:stretch>
            <a:fillRect/>
          </a:stretch>
        </p:blipFill>
        <p:spPr>
          <a:xfrm rot="925194">
            <a:off x="497933" y="-545599"/>
            <a:ext cx="1877731" cy="2280102"/>
          </a:xfrm>
          <a:prstGeom prst="rect">
            <a:avLst/>
          </a:prstGeom>
        </p:spPr>
      </p:pic>
      <p:pic>
        <p:nvPicPr>
          <p:cNvPr id="7" name="Picture 6"/>
          <p:cNvPicPr>
            <a:picLocks noChangeAspect="1"/>
          </p:cNvPicPr>
          <p:nvPr/>
        </p:nvPicPr>
        <p:blipFill>
          <a:blip r:embed="rId5"/>
          <a:stretch>
            <a:fillRect/>
          </a:stretch>
        </p:blipFill>
        <p:spPr>
          <a:xfrm>
            <a:off x="15778257" y="7900883"/>
            <a:ext cx="1731414" cy="2292295"/>
          </a:xfrm>
          <a:prstGeom prst="rect">
            <a:avLst/>
          </a:prstGeom>
        </p:spPr>
      </p:pic>
    </p:spTree>
    <p:extLst>
      <p:ext uri="{BB962C8B-B14F-4D97-AF65-F5344CB8AC3E}">
        <p14:creationId xmlns:p14="http://schemas.microsoft.com/office/powerpoint/2010/main" val="8626572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anim calcmode="lin" valueType="num">
                                      <p:cBhvr>
                                        <p:cTn id="18"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9" dur="5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fade">
                                      <p:cBhvr>
                                        <p:cTn id="24" dur="500"/>
                                        <p:tgtEl>
                                          <p:spTgt spid="4">
                                            <p:txEl>
                                              <p:pRg st="2" end="2"/>
                                            </p:txEl>
                                          </p:spTgt>
                                        </p:tgtEl>
                                      </p:cBhvr>
                                    </p:animEffect>
                                    <p:anim calcmode="lin" valueType="num">
                                      <p:cBhvr>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8343" b="28343"/>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269176" y="3524606"/>
            <a:ext cx="5027376" cy="5411070"/>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6630312" y="3524606"/>
            <a:ext cx="5027376" cy="5411070"/>
          </a:xfrm>
          <a:prstGeom prst="rect">
            <a:avLst/>
          </a:prstGeom>
        </p:spPr>
      </p:pic>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1991447" y="3524606"/>
            <a:ext cx="5027376" cy="5411070"/>
          </a:xfrm>
          <a:prstGeom prst="rect">
            <a:avLst/>
          </a:prstGeom>
        </p:spPr>
      </p:pic>
      <p:grpSp>
        <p:nvGrpSpPr>
          <p:cNvPr id="6" name="Group 6"/>
          <p:cNvGrpSpPr/>
          <p:nvPr/>
        </p:nvGrpSpPr>
        <p:grpSpPr>
          <a:xfrm rot="103055">
            <a:off x="4223927" y="1067280"/>
            <a:ext cx="9904076" cy="1599961"/>
            <a:chOff x="0" y="0"/>
            <a:chExt cx="9344082" cy="1485430"/>
          </a:xfrm>
        </p:grpSpPr>
        <p:sp>
          <p:nvSpPr>
            <p:cNvPr id="7" name="AutoShape 7"/>
            <p:cNvSpPr/>
            <p:nvPr/>
          </p:nvSpPr>
          <p:spPr>
            <a:xfrm>
              <a:off x="0" y="0"/>
              <a:ext cx="9283741" cy="1485430"/>
            </a:xfrm>
            <a:prstGeom prst="rect">
              <a:avLst/>
            </a:prstGeom>
            <a:solidFill>
              <a:srgbClr val="F9DA6A"/>
            </a:solidFill>
          </p:spPr>
        </p:sp>
        <p:sp>
          <p:nvSpPr>
            <p:cNvPr id="8" name="TextBox 8"/>
            <p:cNvSpPr txBox="1"/>
            <p:nvPr/>
          </p:nvSpPr>
          <p:spPr>
            <a:xfrm>
              <a:off x="41543" y="276876"/>
              <a:ext cx="9302539" cy="928671"/>
            </a:xfrm>
            <a:prstGeom prst="rect">
              <a:avLst/>
            </a:prstGeom>
          </p:spPr>
          <p:txBody>
            <a:bodyPr wrap="square" lIns="0" tIns="0" rIns="0" bIns="0" rtlCol="0" anchor="t">
              <a:spAutoFit/>
            </a:bodyPr>
            <a:lstStyle/>
            <a:p>
              <a:pPr marL="0" lvl="0" indent="0" algn="ctr">
                <a:lnSpc>
                  <a:spcPts val="7800"/>
                </a:lnSpc>
                <a:spcBef>
                  <a:spcPct val="0"/>
                </a:spcBef>
              </a:pPr>
              <a:r>
                <a:rPr lang="en-US" sz="6600" b="1" u="none" dirty="0" smtClean="0">
                  <a:latin typeface="Arial" panose="020B0604020202020204" pitchFamily="34" charset="0"/>
                  <a:cs typeface="Arial" panose="020B0604020202020204" pitchFamily="34" charset="0"/>
                </a:rPr>
                <a:t>HƯỚNG DẪN VỀ NHÀ</a:t>
              </a:r>
              <a:endParaRPr lang="en-US" sz="6600" b="1" u="none" dirty="0">
                <a:latin typeface="Arial" panose="020B0604020202020204" pitchFamily="34" charset="0"/>
                <a:cs typeface="Arial" panose="020B0604020202020204" pitchFamily="34" charset="0"/>
              </a:endParaRPr>
            </a:p>
          </p:txBody>
        </p:sp>
      </p:grpSp>
      <p:grpSp>
        <p:nvGrpSpPr>
          <p:cNvPr id="9" name="Group 9"/>
          <p:cNvGrpSpPr/>
          <p:nvPr/>
        </p:nvGrpSpPr>
        <p:grpSpPr>
          <a:xfrm>
            <a:off x="0" y="10061737"/>
            <a:ext cx="18298532" cy="450526"/>
            <a:chOff x="0" y="0"/>
            <a:chExt cx="6189874" cy="152400"/>
          </a:xfrm>
        </p:grpSpPr>
        <p:sp>
          <p:nvSpPr>
            <p:cNvPr id="10" name="Freeform 10"/>
            <p:cNvSpPr/>
            <p:nvPr/>
          </p:nvSpPr>
          <p:spPr>
            <a:xfrm>
              <a:off x="0" y="0"/>
              <a:ext cx="6189874" cy="152400"/>
            </a:xfrm>
            <a:custGeom>
              <a:avLst/>
              <a:gdLst/>
              <a:ahLst/>
              <a:cxnLst/>
              <a:rect l="l" t="t" r="r" b="b"/>
              <a:pathLst>
                <a:path w="6189874" h="152400">
                  <a:moveTo>
                    <a:pt x="0" y="0"/>
                  </a:moveTo>
                  <a:lnTo>
                    <a:pt x="6189874" y="0"/>
                  </a:lnTo>
                  <a:lnTo>
                    <a:pt x="6189874" y="152400"/>
                  </a:lnTo>
                  <a:lnTo>
                    <a:pt x="0" y="152400"/>
                  </a:lnTo>
                  <a:close/>
                </a:path>
              </a:pathLst>
            </a:custGeom>
            <a:solidFill>
              <a:srgbClr val="97A571"/>
            </a:solidFill>
          </p:spPr>
        </p:sp>
      </p:grpSp>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6"/>
              </a:ext>
            </a:extLst>
          </a:blip>
          <a:srcRect/>
          <a:stretch>
            <a:fillRect/>
          </a:stretch>
        </p:blipFill>
        <p:spPr>
          <a:xfrm rot="-275151">
            <a:off x="14846538" y="505931"/>
            <a:ext cx="2942428" cy="2198796"/>
          </a:xfrm>
          <a:prstGeom prst="rect">
            <a:avLst/>
          </a:prstGeom>
        </p:spPr>
      </p:pic>
      <p:pic>
        <p:nvPicPr>
          <p:cNvPr id="12" name="Picture 12"/>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3925250">
            <a:off x="775452" y="346997"/>
            <a:ext cx="3234921" cy="2687925"/>
          </a:xfrm>
          <a:prstGeom prst="rect">
            <a:avLst/>
          </a:prstGeom>
        </p:spPr>
      </p:pic>
      <p:sp>
        <p:nvSpPr>
          <p:cNvPr id="26" name="TextBox 25"/>
          <p:cNvSpPr txBox="1"/>
          <p:nvPr/>
        </p:nvSpPr>
        <p:spPr>
          <a:xfrm>
            <a:off x="1463574" y="5168312"/>
            <a:ext cx="4638580" cy="2123658"/>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Ôn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kiến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thức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đã</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học</a:t>
            </a:r>
            <a:endParaRPr lang="en-US" sz="4400" dirty="0">
              <a:latin typeface="Arial" panose="020B0604020202020204" pitchFamily="34" charset="0"/>
              <a:cs typeface="Arial" panose="020B0604020202020204" pitchFamily="34" charset="0"/>
            </a:endParaRPr>
          </a:p>
        </p:txBody>
      </p:sp>
      <p:sp>
        <p:nvSpPr>
          <p:cNvPr id="27" name="TextBox 26"/>
          <p:cNvSpPr txBox="1"/>
          <p:nvPr/>
        </p:nvSpPr>
        <p:spPr>
          <a:xfrm>
            <a:off x="6824710" y="5168312"/>
            <a:ext cx="4638580" cy="2123658"/>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Hoàn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thành</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tập</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vận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dụng</a:t>
            </a:r>
            <a:endParaRPr lang="en-US" sz="4400" dirty="0">
              <a:latin typeface="Arial" panose="020B0604020202020204" pitchFamily="34" charset="0"/>
              <a:cs typeface="Arial" panose="020B0604020202020204" pitchFamily="34" charset="0"/>
            </a:endParaRPr>
          </a:p>
        </p:txBody>
      </p:sp>
      <p:sp>
        <p:nvSpPr>
          <p:cNvPr id="28" name="TextBox 27"/>
          <p:cNvSpPr txBox="1"/>
          <p:nvPr/>
        </p:nvSpPr>
        <p:spPr>
          <a:xfrm>
            <a:off x="12185845" y="5168312"/>
            <a:ext cx="4832978" cy="2123658"/>
          </a:xfrm>
          <a:prstGeom prst="rect">
            <a:avLst/>
          </a:prstGeom>
          <a:noFill/>
        </p:spPr>
        <p:txBody>
          <a:bodyPr wrap="square" rtlCol="0">
            <a:spAutoFit/>
          </a:bodyPr>
          <a:lstStyle/>
          <a:p>
            <a:pPr algn="ctr">
              <a:lnSpc>
                <a:spcPct val="150000"/>
              </a:lnSpc>
            </a:pPr>
            <a:r>
              <a:rPr lang="en-US" sz="4400" dirty="0" err="1" smtClean="0">
                <a:latin typeface="Arial" panose="020B0604020202020204" pitchFamily="34" charset="0"/>
                <a:cs typeface="Arial" panose="020B0604020202020204" pitchFamily="34" charset="0"/>
              </a:rPr>
              <a:t>Chuẩn</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bị</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bài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sau</a:t>
            </a:r>
            <a:r>
              <a:rPr lang="en-US" sz="4400" dirty="0" smtClean="0">
                <a:latin typeface="Arial" panose="020B0604020202020204" pitchFamily="34" charset="0"/>
                <a:cs typeface="Arial" panose="020B0604020202020204" pitchFamily="34" charset="0"/>
              </a:rPr>
              <a:t> - </a:t>
            </a:r>
            <a:r>
              <a:rPr lang="en-US" sz="4400" b="1" dirty="0" err="1" smtClean="0">
                <a:latin typeface="Arial" panose="020B0604020202020204" pitchFamily="34" charset="0"/>
                <a:cs typeface="Arial" panose="020B0604020202020204" pitchFamily="34" charset="0"/>
              </a:rPr>
              <a:t>Luyện</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tập</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chung</a:t>
            </a:r>
            <a:endParaRPr lang="en-US" sz="4400" b="1" dirty="0">
              <a:latin typeface="Arial" panose="020B0604020202020204" pitchFamily="34" charset="0"/>
              <a:cs typeface="Arial" panose="020B0604020202020204" pitchFamily="34"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p:cTn id="13" dur="500" fill="hold"/>
                                        <p:tgtEl>
                                          <p:spTgt spid="27"/>
                                        </p:tgtEl>
                                        <p:attrNameLst>
                                          <p:attrName>ppt_w</p:attrName>
                                        </p:attrNameLst>
                                      </p:cBhvr>
                                      <p:tavLst>
                                        <p:tav tm="0">
                                          <p:val>
                                            <p:fltVal val="0"/>
                                          </p:val>
                                        </p:tav>
                                        <p:tav tm="100000">
                                          <p:val>
                                            <p:strVal val="#ppt_w"/>
                                          </p:val>
                                        </p:tav>
                                      </p:tavLst>
                                    </p:anim>
                                    <p:anim calcmode="lin" valueType="num">
                                      <p:cBhvr>
                                        <p:cTn id="14" dur="500" fill="hold"/>
                                        <p:tgtEl>
                                          <p:spTgt spid="27"/>
                                        </p:tgtEl>
                                        <p:attrNameLst>
                                          <p:attrName>ppt_h</p:attrName>
                                        </p:attrNameLst>
                                      </p:cBhvr>
                                      <p:tavLst>
                                        <p:tav tm="0">
                                          <p:val>
                                            <p:fltVal val="0"/>
                                          </p:val>
                                        </p:tav>
                                        <p:tav tm="100000">
                                          <p:val>
                                            <p:strVal val="#ppt_h"/>
                                          </p:val>
                                        </p:tav>
                                      </p:tavLst>
                                    </p:anim>
                                    <p:animEffect transition="in" filter="fade">
                                      <p:cBhvr>
                                        <p:cTn id="15" dur="500"/>
                                        <p:tgtEl>
                                          <p:spTgt spid="27"/>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p:cTn id="19" dur="500" fill="hold"/>
                                        <p:tgtEl>
                                          <p:spTgt spid="28"/>
                                        </p:tgtEl>
                                        <p:attrNameLst>
                                          <p:attrName>ppt_w</p:attrName>
                                        </p:attrNameLst>
                                      </p:cBhvr>
                                      <p:tavLst>
                                        <p:tav tm="0">
                                          <p:val>
                                            <p:fltVal val="0"/>
                                          </p:val>
                                        </p:tav>
                                        <p:tav tm="100000">
                                          <p:val>
                                            <p:strVal val="#ppt_w"/>
                                          </p:val>
                                        </p:tav>
                                      </p:tavLst>
                                    </p:anim>
                                    <p:anim calcmode="lin" valueType="num">
                                      <p:cBhvr>
                                        <p:cTn id="20" dur="500" fill="hold"/>
                                        <p:tgtEl>
                                          <p:spTgt spid="28"/>
                                        </p:tgtEl>
                                        <p:attrNameLst>
                                          <p:attrName>ppt_h</p:attrName>
                                        </p:attrNameLst>
                                      </p:cBhvr>
                                      <p:tavLst>
                                        <p:tav tm="0">
                                          <p:val>
                                            <p:fltVal val="0"/>
                                          </p:val>
                                        </p:tav>
                                        <p:tav tm="100000">
                                          <p:val>
                                            <p:strVal val="#ppt_h"/>
                                          </p:val>
                                        </p:tav>
                                      </p:tavLst>
                                    </p:anim>
                                    <p:animEffect transition="in" filter="fade">
                                      <p:cBhvr>
                                        <p:cTn id="2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9DA6A"/>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5659935" y="-4243215"/>
            <a:ext cx="10614313" cy="19100743"/>
            <a:chOff x="0" y="0"/>
            <a:chExt cx="14152417" cy="25467657"/>
          </a:xfrm>
        </p:grpSpPr>
        <p:sp>
          <p:nvSpPr>
            <p:cNvPr id="3" name="AutoShape 3"/>
            <p:cNvSpPr/>
            <p:nvPr/>
          </p:nvSpPr>
          <p:spPr>
            <a:xfrm>
              <a:off x="320614" y="0"/>
              <a:ext cx="13831803" cy="25318195"/>
            </a:xfrm>
            <a:prstGeom prst="rect">
              <a:avLst/>
            </a:prstGeom>
            <a:solidFill>
              <a:srgbClr val="FDFCF5"/>
            </a:solidFill>
          </p:spPr>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5400000">
              <a:off x="-5503718" y="5811522"/>
              <a:ext cx="25159853" cy="14152417"/>
            </a:xfrm>
            <a:prstGeom prst="rect">
              <a:avLst/>
            </a:prstGeom>
          </p:spPr>
        </p:pic>
      </p:grpSp>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400000">
            <a:off x="3307778" y="-732806"/>
            <a:ext cx="12102111" cy="17288730"/>
          </a:xfrm>
          <a:prstGeom prst="rect">
            <a:avLst/>
          </a:prstGeom>
        </p:spPr>
      </p:pic>
      <p:grpSp>
        <p:nvGrpSpPr>
          <p:cNvPr id="8" name="Group 8"/>
          <p:cNvGrpSpPr/>
          <p:nvPr/>
        </p:nvGrpSpPr>
        <p:grpSpPr>
          <a:xfrm rot="89776">
            <a:off x="348983" y="743993"/>
            <a:ext cx="8954314" cy="1116691"/>
            <a:chOff x="-1" y="-3491"/>
            <a:chExt cx="11939085" cy="1488921"/>
          </a:xfrm>
        </p:grpSpPr>
        <p:sp>
          <p:nvSpPr>
            <p:cNvPr id="9" name="AutoShape 9"/>
            <p:cNvSpPr/>
            <p:nvPr/>
          </p:nvSpPr>
          <p:spPr>
            <a:xfrm>
              <a:off x="-1" y="0"/>
              <a:ext cx="11939085" cy="1485430"/>
            </a:xfrm>
            <a:prstGeom prst="rect">
              <a:avLst/>
            </a:prstGeom>
            <a:solidFill>
              <a:srgbClr val="F25C37"/>
            </a:solidFill>
          </p:spPr>
        </p:sp>
        <p:sp>
          <p:nvSpPr>
            <p:cNvPr id="10" name="TextBox 10"/>
            <p:cNvSpPr txBox="1"/>
            <p:nvPr/>
          </p:nvSpPr>
          <p:spPr>
            <a:xfrm>
              <a:off x="133572" y="-3491"/>
              <a:ext cx="11779025" cy="1333698"/>
            </a:xfrm>
            <a:prstGeom prst="rect">
              <a:avLst/>
            </a:prstGeom>
          </p:spPr>
          <p:txBody>
            <a:bodyPr wrap="square" lIns="0" tIns="0" rIns="0" bIns="0" rtlCol="0" anchor="t">
              <a:spAutoFit/>
            </a:bodyPr>
            <a:lstStyle/>
            <a:p>
              <a:pPr marL="0" lvl="0" indent="0" algn="ctr">
                <a:lnSpc>
                  <a:spcPts val="7800"/>
                </a:lnSpc>
                <a:spcBef>
                  <a:spcPct val="0"/>
                </a:spcBef>
              </a:pPr>
              <a:r>
                <a:rPr lang="en-US" sz="4400" b="1" u="none" dirty="0" err="1" smtClean="0">
                  <a:solidFill>
                    <a:srgbClr val="FDFCF5"/>
                  </a:solidFill>
                  <a:latin typeface="Arial" panose="020B0604020202020204" pitchFamily="34" charset="0"/>
                  <a:cs typeface="Arial" panose="020B0604020202020204" pitchFamily="34" charset="0"/>
                </a:rPr>
                <a:t>Các</a:t>
              </a:r>
              <a:r>
                <a:rPr lang="en-US" sz="4400" b="1" u="none" dirty="0" smtClean="0">
                  <a:solidFill>
                    <a:srgbClr val="FDFCF5"/>
                  </a:solidFill>
                  <a:latin typeface="Arial" panose="020B0604020202020204" pitchFamily="34" charset="0"/>
                  <a:cs typeface="Arial" panose="020B0604020202020204" pitchFamily="34" charset="0"/>
                </a:rPr>
                <a:t> </a:t>
              </a:r>
              <a:r>
                <a:rPr lang="en-US" sz="4400" b="1" u="none" dirty="0" err="1" smtClean="0">
                  <a:solidFill>
                    <a:srgbClr val="FDFCF5"/>
                  </a:solidFill>
                  <a:latin typeface="Arial" panose="020B0604020202020204" pitchFamily="34" charset="0"/>
                  <a:cs typeface="Arial" panose="020B0604020202020204" pitchFamily="34" charset="0"/>
                </a:rPr>
                <a:t>em</a:t>
              </a:r>
              <a:r>
                <a:rPr lang="en-US" sz="4400" b="1" u="none" dirty="0" smtClean="0">
                  <a:solidFill>
                    <a:srgbClr val="FDFCF5"/>
                  </a:solidFill>
                  <a:latin typeface="Arial" panose="020B0604020202020204" pitchFamily="34" charset="0"/>
                  <a:cs typeface="Arial" panose="020B0604020202020204" pitchFamily="34" charset="0"/>
                </a:rPr>
                <a:t> </a:t>
              </a:r>
              <a:r>
                <a:rPr lang="en-US" sz="4400" b="1" u="none" dirty="0" err="1" smtClean="0">
                  <a:solidFill>
                    <a:srgbClr val="FDFCF5"/>
                  </a:solidFill>
                  <a:latin typeface="Arial" panose="020B0604020202020204" pitchFamily="34" charset="0"/>
                  <a:cs typeface="Arial" panose="020B0604020202020204" pitchFamily="34" charset="0"/>
                </a:rPr>
                <a:t>còn</a:t>
              </a:r>
              <a:r>
                <a:rPr lang="en-US" sz="4400" b="1" u="none" dirty="0" smtClean="0">
                  <a:solidFill>
                    <a:srgbClr val="FDFCF5"/>
                  </a:solidFill>
                  <a:latin typeface="Arial" panose="020B0604020202020204" pitchFamily="34" charset="0"/>
                  <a:cs typeface="Arial" panose="020B0604020202020204" pitchFamily="34" charset="0"/>
                </a:rPr>
                <a:t> </a:t>
              </a:r>
              <a:r>
                <a:rPr lang="en-US" sz="4400" b="1" u="none" dirty="0" err="1" smtClean="0">
                  <a:solidFill>
                    <a:srgbClr val="FDFCF5"/>
                  </a:solidFill>
                  <a:latin typeface="Arial" panose="020B0604020202020204" pitchFamily="34" charset="0"/>
                  <a:cs typeface="Arial" panose="020B0604020202020204" pitchFamily="34" charset="0"/>
                </a:rPr>
                <a:t>câu</a:t>
              </a:r>
              <a:r>
                <a:rPr lang="en-US" sz="4400" b="1" u="none" dirty="0" smtClean="0">
                  <a:solidFill>
                    <a:srgbClr val="FDFCF5"/>
                  </a:solidFill>
                  <a:latin typeface="Arial" panose="020B0604020202020204" pitchFamily="34" charset="0"/>
                  <a:cs typeface="Arial" panose="020B0604020202020204" pitchFamily="34" charset="0"/>
                </a:rPr>
                <a:t> </a:t>
              </a:r>
              <a:r>
                <a:rPr lang="en-US" sz="4400" b="1" u="none" dirty="0" err="1" smtClean="0">
                  <a:solidFill>
                    <a:srgbClr val="FDFCF5"/>
                  </a:solidFill>
                  <a:latin typeface="Arial" panose="020B0604020202020204" pitchFamily="34" charset="0"/>
                  <a:cs typeface="Arial" panose="020B0604020202020204" pitchFamily="34" charset="0"/>
                </a:rPr>
                <a:t>hỏi</a:t>
              </a:r>
              <a:r>
                <a:rPr lang="en-US" sz="4400" b="1" u="none" dirty="0" smtClean="0">
                  <a:solidFill>
                    <a:srgbClr val="FDFCF5"/>
                  </a:solidFill>
                  <a:latin typeface="Arial" panose="020B0604020202020204" pitchFamily="34" charset="0"/>
                  <a:cs typeface="Arial" panose="020B0604020202020204" pitchFamily="34" charset="0"/>
                </a:rPr>
                <a:t> </a:t>
              </a:r>
              <a:r>
                <a:rPr lang="en-US" sz="4400" b="1" u="none" dirty="0" err="1" smtClean="0">
                  <a:solidFill>
                    <a:srgbClr val="FDFCF5"/>
                  </a:solidFill>
                  <a:latin typeface="Arial" panose="020B0604020202020204" pitchFamily="34" charset="0"/>
                  <a:cs typeface="Arial" panose="020B0604020202020204" pitchFamily="34" charset="0"/>
                </a:rPr>
                <a:t>nào</a:t>
              </a:r>
              <a:r>
                <a:rPr lang="en-US" sz="4400" b="1" u="none" dirty="0" smtClean="0">
                  <a:solidFill>
                    <a:srgbClr val="FDFCF5"/>
                  </a:solidFill>
                  <a:latin typeface="Arial" panose="020B0604020202020204" pitchFamily="34" charset="0"/>
                  <a:cs typeface="Arial" panose="020B0604020202020204" pitchFamily="34" charset="0"/>
                </a:rPr>
                <a:t> </a:t>
              </a:r>
              <a:r>
                <a:rPr lang="en-US" sz="4400" b="1" u="none" dirty="0" err="1" smtClean="0">
                  <a:solidFill>
                    <a:srgbClr val="FDFCF5"/>
                  </a:solidFill>
                  <a:latin typeface="Arial" panose="020B0604020202020204" pitchFamily="34" charset="0"/>
                  <a:cs typeface="Arial" panose="020B0604020202020204" pitchFamily="34" charset="0"/>
                </a:rPr>
                <a:t>không</a:t>
              </a:r>
              <a:r>
                <a:rPr lang="en-US" sz="4400" b="1" u="none" dirty="0" smtClean="0">
                  <a:solidFill>
                    <a:srgbClr val="FDFCF5"/>
                  </a:solidFill>
                  <a:latin typeface="Arial" panose="020B0604020202020204" pitchFamily="34" charset="0"/>
                  <a:cs typeface="Arial" panose="020B0604020202020204" pitchFamily="34" charset="0"/>
                </a:rPr>
                <a:t>?</a:t>
              </a:r>
              <a:endParaRPr lang="en-US" sz="4400" b="1" u="none" dirty="0">
                <a:solidFill>
                  <a:srgbClr val="FDFCF5"/>
                </a:solidFill>
                <a:latin typeface="Arial" panose="020B0604020202020204" pitchFamily="34" charset="0"/>
                <a:cs typeface="Arial" panose="020B0604020202020204" pitchFamily="34" charset="0"/>
              </a:endParaRPr>
            </a:p>
          </p:txBody>
        </p:sp>
      </p:grpSp>
      <p:pic>
        <p:nvPicPr>
          <p:cNvPr id="11" name="Picture 11"/>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338924">
            <a:off x="15888424" y="6972911"/>
            <a:ext cx="2199117" cy="2235701"/>
          </a:xfrm>
          <a:prstGeom prst="rect">
            <a:avLst/>
          </a:prstGeom>
        </p:spPr>
      </p:pic>
      <p:pic>
        <p:nvPicPr>
          <p:cNvPr id="12"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8624413">
            <a:off x="16042565" y="93665"/>
            <a:ext cx="1949024" cy="907182"/>
          </a:xfrm>
          <a:prstGeom prst="rect">
            <a:avLst/>
          </a:prstGeom>
        </p:spPr>
      </p:pic>
      <p:grpSp>
        <p:nvGrpSpPr>
          <p:cNvPr id="21" name="Group 21"/>
          <p:cNvGrpSpPr>
            <a:grpSpLocks noChangeAspect="1"/>
          </p:cNvGrpSpPr>
          <p:nvPr/>
        </p:nvGrpSpPr>
        <p:grpSpPr>
          <a:xfrm rot="1798248">
            <a:off x="410864" y="8951272"/>
            <a:ext cx="831735" cy="720282"/>
            <a:chOff x="0" y="0"/>
            <a:chExt cx="6350000" cy="5499100"/>
          </a:xfrm>
        </p:grpSpPr>
        <p:sp>
          <p:nvSpPr>
            <p:cNvPr id="22" name="Freeform 22"/>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F25C37"/>
            </a:solidFill>
          </p:spPr>
        </p:sp>
      </p:grpSp>
      <p:sp>
        <p:nvSpPr>
          <p:cNvPr id="26" name="TextBox 25"/>
          <p:cNvSpPr txBox="1"/>
          <p:nvPr/>
        </p:nvSpPr>
        <p:spPr>
          <a:xfrm>
            <a:off x="1600200" y="3252835"/>
            <a:ext cx="14630400" cy="3988400"/>
          </a:xfrm>
          <a:prstGeom prst="rect">
            <a:avLst/>
          </a:prstGeom>
          <a:noFill/>
        </p:spPr>
        <p:txBody>
          <a:bodyPr wrap="square" rtlCol="0">
            <a:spAutoFit/>
          </a:bodyPr>
          <a:lstStyle/>
          <a:p>
            <a:pPr algn="ctr">
              <a:lnSpc>
                <a:spcPct val="170000"/>
              </a:lnSpc>
            </a:pPr>
            <a:r>
              <a:rPr lang="en-US" sz="8000" b="1" dirty="0" smtClean="0">
                <a:solidFill>
                  <a:srgbClr val="002060"/>
                </a:solidFill>
                <a:latin typeface="Arial" panose="020B0604020202020204" pitchFamily="34" charset="0"/>
                <a:cs typeface="Arial" panose="020B0604020202020204" pitchFamily="34" charset="0"/>
              </a:rPr>
              <a:t>CẢM ƠN CÁC EM ĐÃ </a:t>
            </a:r>
          </a:p>
          <a:p>
            <a:pPr algn="ctr">
              <a:lnSpc>
                <a:spcPct val="170000"/>
              </a:lnSpc>
            </a:pPr>
            <a:r>
              <a:rPr lang="en-US" sz="8000" b="1" dirty="0" smtClean="0">
                <a:solidFill>
                  <a:srgbClr val="002060"/>
                </a:solidFill>
                <a:latin typeface="Arial" panose="020B0604020202020204" pitchFamily="34" charset="0"/>
                <a:cs typeface="Arial" panose="020B0604020202020204" pitchFamily="34" charset="0"/>
              </a:rPr>
              <a:t>CHÚ Ý THEO DÕI BÀI GIẢNG!</a:t>
            </a:r>
            <a:endParaRPr lang="en-US" sz="80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4384114"/>
      </p:ext>
    </p:extLst>
  </p:cSld>
  <p:clrMapOvr>
    <a:masterClrMapping/>
  </p:clrMapOvr>
  <mc:AlternateContent xmlns:mc="http://schemas.openxmlformats.org/markup-compatibility/2006">
    <mc:Choice xmlns:p14="http://schemas.microsoft.com/office/powerpoint/2010/main" Requires="p14">
      <p:transition spd="slow">
        <p14:doors dir="vert"/>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grpSp>
        <p:nvGrpSpPr>
          <p:cNvPr id="2" name="Group 2"/>
          <p:cNvGrpSpPr/>
          <p:nvPr/>
        </p:nvGrpSpPr>
        <p:grpSpPr>
          <a:xfrm rot="-155788">
            <a:off x="1081216" y="1004924"/>
            <a:ext cx="16074843" cy="8286363"/>
            <a:chOff x="0" y="0"/>
            <a:chExt cx="4871164" cy="2511019"/>
          </a:xfrm>
        </p:grpSpPr>
        <p:sp>
          <p:nvSpPr>
            <p:cNvPr id="3" name="Freeform 3"/>
            <p:cNvSpPr/>
            <p:nvPr/>
          </p:nvSpPr>
          <p:spPr>
            <a:xfrm>
              <a:off x="10160" y="16510"/>
              <a:ext cx="4848304" cy="2483079"/>
            </a:xfrm>
            <a:custGeom>
              <a:avLst/>
              <a:gdLst/>
              <a:ahLst/>
              <a:cxnLst/>
              <a:rect l="l" t="t" r="r" b="b"/>
              <a:pathLst>
                <a:path w="4848304" h="2483079">
                  <a:moveTo>
                    <a:pt x="4848304" y="2483079"/>
                  </a:moveTo>
                  <a:lnTo>
                    <a:pt x="0" y="2475459"/>
                  </a:lnTo>
                  <a:lnTo>
                    <a:pt x="0" y="874424"/>
                  </a:lnTo>
                  <a:lnTo>
                    <a:pt x="17780" y="19050"/>
                  </a:lnTo>
                  <a:lnTo>
                    <a:pt x="2415641" y="0"/>
                  </a:lnTo>
                  <a:lnTo>
                    <a:pt x="4829254" y="5080"/>
                  </a:lnTo>
                  <a:close/>
                </a:path>
              </a:pathLst>
            </a:custGeom>
            <a:solidFill>
              <a:srgbClr val="FFFFFF"/>
            </a:solidFill>
          </p:spPr>
        </p:sp>
        <p:sp>
          <p:nvSpPr>
            <p:cNvPr id="4" name="Freeform 4"/>
            <p:cNvSpPr/>
            <p:nvPr/>
          </p:nvSpPr>
          <p:spPr>
            <a:xfrm>
              <a:off x="-3810" y="0"/>
              <a:ext cx="4877514" cy="2509749"/>
            </a:xfrm>
            <a:custGeom>
              <a:avLst/>
              <a:gdLst/>
              <a:ahLst/>
              <a:cxnLst/>
              <a:rect l="l" t="t" r="r" b="b"/>
              <a:pathLst>
                <a:path w="4877514" h="2509749">
                  <a:moveTo>
                    <a:pt x="4843224" y="21590"/>
                  </a:moveTo>
                  <a:cubicBezTo>
                    <a:pt x="4844494" y="34290"/>
                    <a:pt x="4844494" y="44450"/>
                    <a:pt x="4845764" y="54610"/>
                  </a:cubicBezTo>
                  <a:cubicBezTo>
                    <a:pt x="4848305" y="101224"/>
                    <a:pt x="4849574" y="154635"/>
                    <a:pt x="4852114" y="206138"/>
                  </a:cubicBezTo>
                  <a:cubicBezTo>
                    <a:pt x="4852114" y="280530"/>
                    <a:pt x="4864814" y="1747406"/>
                    <a:pt x="4871164" y="1821798"/>
                  </a:cubicBezTo>
                  <a:cubicBezTo>
                    <a:pt x="4877514" y="1934341"/>
                    <a:pt x="4873705" y="2048792"/>
                    <a:pt x="4873705" y="2161335"/>
                  </a:cubicBezTo>
                  <a:cubicBezTo>
                    <a:pt x="4873705" y="2260526"/>
                    <a:pt x="4874974" y="2352086"/>
                    <a:pt x="4876244" y="2448789"/>
                  </a:cubicBezTo>
                  <a:cubicBezTo>
                    <a:pt x="4876244" y="2470379"/>
                    <a:pt x="4876244" y="2484349"/>
                    <a:pt x="4876244" y="2508479"/>
                  </a:cubicBezTo>
                  <a:cubicBezTo>
                    <a:pt x="4853385" y="2508479"/>
                    <a:pt x="4833064" y="2509749"/>
                    <a:pt x="4802485" y="2508479"/>
                  </a:cubicBezTo>
                  <a:cubicBezTo>
                    <a:pt x="4556885" y="2503399"/>
                    <a:pt x="4307507" y="2509749"/>
                    <a:pt x="4061906" y="2504669"/>
                  </a:cubicBezTo>
                  <a:cubicBezTo>
                    <a:pt x="3914546" y="2500859"/>
                    <a:pt x="3770965" y="2503399"/>
                    <a:pt x="3623605" y="2500859"/>
                  </a:cubicBezTo>
                  <a:cubicBezTo>
                    <a:pt x="3555592" y="2499589"/>
                    <a:pt x="3487580" y="2498319"/>
                    <a:pt x="3419568" y="2497049"/>
                  </a:cubicBezTo>
                  <a:cubicBezTo>
                    <a:pt x="3378005" y="2497049"/>
                    <a:pt x="3340220" y="2498319"/>
                    <a:pt x="3298657" y="2498319"/>
                  </a:cubicBezTo>
                  <a:cubicBezTo>
                    <a:pt x="3192860" y="2497049"/>
                    <a:pt x="2901918" y="2498319"/>
                    <a:pt x="2796122" y="2497049"/>
                  </a:cubicBezTo>
                  <a:cubicBezTo>
                    <a:pt x="2720552" y="2495779"/>
                    <a:pt x="1209167" y="2504669"/>
                    <a:pt x="1133598" y="2503399"/>
                  </a:cubicBezTo>
                  <a:cubicBezTo>
                    <a:pt x="1114706" y="2503399"/>
                    <a:pt x="1092035" y="2504669"/>
                    <a:pt x="1073143" y="2504669"/>
                  </a:cubicBezTo>
                  <a:cubicBezTo>
                    <a:pt x="1027801" y="2504669"/>
                    <a:pt x="986238" y="2505939"/>
                    <a:pt x="940896" y="2505939"/>
                  </a:cubicBezTo>
                  <a:cubicBezTo>
                    <a:pt x="827542" y="2505939"/>
                    <a:pt x="717967" y="2504669"/>
                    <a:pt x="604613" y="2503399"/>
                  </a:cubicBezTo>
                  <a:cubicBezTo>
                    <a:pt x="536601" y="2502129"/>
                    <a:pt x="468589" y="2500859"/>
                    <a:pt x="404355" y="2499589"/>
                  </a:cubicBezTo>
                  <a:cubicBezTo>
                    <a:pt x="283444" y="2498319"/>
                    <a:pt x="162533" y="2497049"/>
                    <a:pt x="48260" y="2497049"/>
                  </a:cubicBezTo>
                  <a:cubicBezTo>
                    <a:pt x="38100" y="2497049"/>
                    <a:pt x="29210" y="2497049"/>
                    <a:pt x="19050" y="2495779"/>
                  </a:cubicBezTo>
                  <a:cubicBezTo>
                    <a:pt x="10160" y="2494509"/>
                    <a:pt x="5080" y="2488159"/>
                    <a:pt x="7620" y="2479269"/>
                  </a:cubicBezTo>
                  <a:cubicBezTo>
                    <a:pt x="16510" y="2447462"/>
                    <a:pt x="12700" y="2399774"/>
                    <a:pt x="11430" y="2350179"/>
                  </a:cubicBezTo>
                  <a:cubicBezTo>
                    <a:pt x="10160" y="2249081"/>
                    <a:pt x="6350" y="2149890"/>
                    <a:pt x="7620" y="2048792"/>
                  </a:cubicBezTo>
                  <a:cubicBezTo>
                    <a:pt x="5080" y="1922896"/>
                    <a:pt x="0" y="364461"/>
                    <a:pt x="7620" y="236658"/>
                  </a:cubicBezTo>
                  <a:cubicBezTo>
                    <a:pt x="8890" y="211860"/>
                    <a:pt x="7620" y="185155"/>
                    <a:pt x="8890" y="160357"/>
                  </a:cubicBezTo>
                  <a:cubicBezTo>
                    <a:pt x="10160" y="120300"/>
                    <a:pt x="12700" y="76427"/>
                    <a:pt x="13970" y="44450"/>
                  </a:cubicBezTo>
                  <a:cubicBezTo>
                    <a:pt x="13970" y="41910"/>
                    <a:pt x="15240" y="39370"/>
                    <a:pt x="16510" y="38100"/>
                  </a:cubicBezTo>
                  <a:cubicBezTo>
                    <a:pt x="38100" y="35560"/>
                    <a:pt x="68072" y="30480"/>
                    <a:pt x="128527" y="29210"/>
                  </a:cubicBezTo>
                  <a:cubicBezTo>
                    <a:pt x="230545" y="25400"/>
                    <a:pt x="332564" y="22860"/>
                    <a:pt x="438361" y="20320"/>
                  </a:cubicBezTo>
                  <a:cubicBezTo>
                    <a:pt x="510152" y="17780"/>
                    <a:pt x="581942" y="16510"/>
                    <a:pt x="649955" y="13970"/>
                  </a:cubicBezTo>
                  <a:cubicBezTo>
                    <a:pt x="717967" y="11430"/>
                    <a:pt x="789758" y="8890"/>
                    <a:pt x="857770" y="8890"/>
                  </a:cubicBezTo>
                  <a:cubicBezTo>
                    <a:pt x="933340" y="7620"/>
                    <a:pt x="1008909" y="10160"/>
                    <a:pt x="1084478" y="8890"/>
                  </a:cubicBezTo>
                  <a:cubicBezTo>
                    <a:pt x="1178940" y="8890"/>
                    <a:pt x="2890583" y="6350"/>
                    <a:pt x="2985045" y="5080"/>
                  </a:cubicBezTo>
                  <a:cubicBezTo>
                    <a:pt x="3075728" y="3810"/>
                    <a:pt x="3166411" y="2540"/>
                    <a:pt x="3260872" y="2540"/>
                  </a:cubicBezTo>
                  <a:cubicBezTo>
                    <a:pt x="3415789" y="1270"/>
                    <a:pt x="3566928" y="0"/>
                    <a:pt x="3721845" y="0"/>
                  </a:cubicBezTo>
                  <a:cubicBezTo>
                    <a:pt x="3786079" y="0"/>
                    <a:pt x="3854091" y="2540"/>
                    <a:pt x="3918325" y="2540"/>
                  </a:cubicBezTo>
                  <a:cubicBezTo>
                    <a:pt x="4095913" y="3810"/>
                    <a:pt x="4277279" y="5080"/>
                    <a:pt x="4454867" y="7620"/>
                  </a:cubicBezTo>
                  <a:cubicBezTo>
                    <a:pt x="4549328" y="8890"/>
                    <a:pt x="4643790" y="12700"/>
                    <a:pt x="4738251" y="16510"/>
                  </a:cubicBezTo>
                  <a:cubicBezTo>
                    <a:pt x="4760922" y="16510"/>
                    <a:pt x="4783593" y="16510"/>
                    <a:pt x="4802485" y="16510"/>
                  </a:cubicBezTo>
                  <a:cubicBezTo>
                    <a:pt x="4824174" y="17780"/>
                    <a:pt x="4833064" y="20320"/>
                    <a:pt x="4843224" y="21590"/>
                  </a:cubicBezTo>
                  <a:close/>
                  <a:moveTo>
                    <a:pt x="4853385" y="2491969"/>
                  </a:moveTo>
                  <a:cubicBezTo>
                    <a:pt x="4854655" y="2475459"/>
                    <a:pt x="4855924" y="2462759"/>
                    <a:pt x="4855924" y="2450059"/>
                  </a:cubicBezTo>
                  <a:cubicBezTo>
                    <a:pt x="4854655" y="2342549"/>
                    <a:pt x="4853385" y="2241451"/>
                    <a:pt x="4853385" y="2132723"/>
                  </a:cubicBezTo>
                  <a:cubicBezTo>
                    <a:pt x="4853385" y="2083127"/>
                    <a:pt x="4855924" y="2033532"/>
                    <a:pt x="4854655" y="1983937"/>
                  </a:cubicBezTo>
                  <a:cubicBezTo>
                    <a:pt x="4854655" y="1938157"/>
                    <a:pt x="4853385" y="1890469"/>
                    <a:pt x="4852114" y="1844689"/>
                  </a:cubicBezTo>
                  <a:cubicBezTo>
                    <a:pt x="4847035" y="1774111"/>
                    <a:pt x="4835605" y="312958"/>
                    <a:pt x="4835605" y="242380"/>
                  </a:cubicBezTo>
                  <a:cubicBezTo>
                    <a:pt x="4833064" y="183247"/>
                    <a:pt x="4830524" y="122207"/>
                    <a:pt x="4827985" y="63500"/>
                  </a:cubicBezTo>
                  <a:cubicBezTo>
                    <a:pt x="4826714" y="44450"/>
                    <a:pt x="4825444" y="43180"/>
                    <a:pt x="4791150" y="41910"/>
                  </a:cubicBezTo>
                  <a:cubicBezTo>
                    <a:pt x="4779815" y="41910"/>
                    <a:pt x="4772257" y="41910"/>
                    <a:pt x="4760922" y="40640"/>
                  </a:cubicBezTo>
                  <a:cubicBezTo>
                    <a:pt x="4666461" y="36830"/>
                    <a:pt x="4568221" y="31750"/>
                    <a:pt x="4473759" y="30480"/>
                  </a:cubicBezTo>
                  <a:cubicBezTo>
                    <a:pt x="4243273" y="26670"/>
                    <a:pt x="4009008" y="25400"/>
                    <a:pt x="3778522" y="22860"/>
                  </a:cubicBezTo>
                  <a:cubicBezTo>
                    <a:pt x="3744516" y="22860"/>
                    <a:pt x="3706731" y="22860"/>
                    <a:pt x="3672725" y="22860"/>
                  </a:cubicBezTo>
                  <a:cubicBezTo>
                    <a:pt x="3616048" y="22860"/>
                    <a:pt x="3559371" y="22860"/>
                    <a:pt x="3506473" y="22860"/>
                  </a:cubicBezTo>
                  <a:cubicBezTo>
                    <a:pt x="3385562" y="22860"/>
                    <a:pt x="3264651" y="22860"/>
                    <a:pt x="3147519" y="24130"/>
                  </a:cubicBezTo>
                  <a:cubicBezTo>
                    <a:pt x="3045500" y="25400"/>
                    <a:pt x="1326300" y="29210"/>
                    <a:pt x="1224281" y="29210"/>
                  </a:cubicBezTo>
                  <a:cubicBezTo>
                    <a:pt x="1058029" y="29210"/>
                    <a:pt x="891776" y="26670"/>
                    <a:pt x="725524" y="33020"/>
                  </a:cubicBezTo>
                  <a:cubicBezTo>
                    <a:pt x="638619" y="36830"/>
                    <a:pt x="555493" y="36830"/>
                    <a:pt x="472367" y="38100"/>
                  </a:cubicBezTo>
                  <a:cubicBezTo>
                    <a:pt x="328785" y="41910"/>
                    <a:pt x="185204" y="45720"/>
                    <a:pt x="49530" y="50800"/>
                  </a:cubicBezTo>
                  <a:cubicBezTo>
                    <a:pt x="36830" y="50800"/>
                    <a:pt x="34290" y="53340"/>
                    <a:pt x="33020" y="70704"/>
                  </a:cubicBezTo>
                  <a:cubicBezTo>
                    <a:pt x="31750" y="105039"/>
                    <a:pt x="31750" y="139375"/>
                    <a:pt x="30480" y="173710"/>
                  </a:cubicBezTo>
                  <a:cubicBezTo>
                    <a:pt x="29210" y="230935"/>
                    <a:pt x="26670" y="286253"/>
                    <a:pt x="25400" y="343478"/>
                  </a:cubicBezTo>
                  <a:cubicBezTo>
                    <a:pt x="20320" y="404519"/>
                    <a:pt x="26670" y="1896191"/>
                    <a:pt x="29210" y="1957232"/>
                  </a:cubicBezTo>
                  <a:cubicBezTo>
                    <a:pt x="29210" y="2022087"/>
                    <a:pt x="29210" y="2088850"/>
                    <a:pt x="30480" y="2153705"/>
                  </a:cubicBezTo>
                  <a:cubicBezTo>
                    <a:pt x="30480" y="2201393"/>
                    <a:pt x="33020" y="2249081"/>
                    <a:pt x="33020" y="2296768"/>
                  </a:cubicBezTo>
                  <a:cubicBezTo>
                    <a:pt x="33020" y="2348271"/>
                    <a:pt x="33020" y="2399774"/>
                    <a:pt x="31750" y="2450059"/>
                  </a:cubicBezTo>
                  <a:cubicBezTo>
                    <a:pt x="31750" y="2453869"/>
                    <a:pt x="31750" y="2456409"/>
                    <a:pt x="31750" y="2460219"/>
                  </a:cubicBezTo>
                  <a:cubicBezTo>
                    <a:pt x="31750" y="2470379"/>
                    <a:pt x="35560" y="2474189"/>
                    <a:pt x="44450" y="2474189"/>
                  </a:cubicBezTo>
                  <a:cubicBezTo>
                    <a:pt x="75628" y="2474189"/>
                    <a:pt x="128527" y="2475459"/>
                    <a:pt x="177647" y="2475459"/>
                  </a:cubicBezTo>
                  <a:cubicBezTo>
                    <a:pt x="249438" y="2475459"/>
                    <a:pt x="325007" y="2472919"/>
                    <a:pt x="396798" y="2475459"/>
                  </a:cubicBezTo>
                  <a:cubicBezTo>
                    <a:pt x="513930" y="2479269"/>
                    <a:pt x="631062" y="2481809"/>
                    <a:pt x="748195" y="2480539"/>
                  </a:cubicBezTo>
                  <a:cubicBezTo>
                    <a:pt x="823764" y="2479269"/>
                    <a:pt x="895555" y="2481809"/>
                    <a:pt x="971124" y="2481809"/>
                  </a:cubicBezTo>
                  <a:cubicBezTo>
                    <a:pt x="1080700" y="2481809"/>
                    <a:pt x="1190275" y="2480539"/>
                    <a:pt x="1299850" y="2481809"/>
                  </a:cubicBezTo>
                  <a:cubicBezTo>
                    <a:pt x="1462324" y="2483079"/>
                    <a:pt x="3245759" y="2472919"/>
                    <a:pt x="3412011" y="2475459"/>
                  </a:cubicBezTo>
                  <a:cubicBezTo>
                    <a:pt x="3483802" y="2476729"/>
                    <a:pt x="3555592" y="2477999"/>
                    <a:pt x="3623605" y="2477999"/>
                  </a:cubicBezTo>
                  <a:cubicBezTo>
                    <a:pt x="3748294" y="2480539"/>
                    <a:pt x="3869205" y="2476729"/>
                    <a:pt x="3993894" y="2480539"/>
                  </a:cubicBezTo>
                  <a:cubicBezTo>
                    <a:pt x="4095913" y="2483079"/>
                    <a:pt x="4197931" y="2483079"/>
                    <a:pt x="4299950" y="2485619"/>
                  </a:cubicBezTo>
                  <a:cubicBezTo>
                    <a:pt x="4451088" y="2489429"/>
                    <a:pt x="4602227" y="2491969"/>
                    <a:pt x="4753365" y="2493239"/>
                  </a:cubicBezTo>
                  <a:cubicBezTo>
                    <a:pt x="4810042" y="2493239"/>
                    <a:pt x="4833064" y="2491969"/>
                    <a:pt x="4853385" y="2491969"/>
                  </a:cubicBezTo>
                  <a:close/>
                </a:path>
              </a:pathLst>
            </a:custGeom>
            <a:solidFill>
              <a:srgbClr val="FFFFFF"/>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l="75589"/>
          <a:stretch>
            <a:fillRect/>
          </a:stretch>
        </p:blipFill>
        <p:spPr>
          <a:xfrm rot="-167795">
            <a:off x="17047288" y="2220548"/>
            <a:ext cx="745093" cy="3222309"/>
          </a:xfrm>
          <a:prstGeom prst="rect">
            <a:avLst/>
          </a:prstGeom>
        </p:spPr>
      </p:pic>
      <p:pic>
        <p:nvPicPr>
          <p:cNvPr id="6" name="Picture 6"/>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4949667" y="-503573"/>
            <a:ext cx="3530356" cy="3064545"/>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609713">
            <a:off x="-138174" y="3066426"/>
            <a:ext cx="1620955" cy="11006482"/>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259910">
            <a:off x="1567741" y="-514220"/>
            <a:ext cx="1746527" cy="2495038"/>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829969">
            <a:off x="12632724" y="8164154"/>
            <a:ext cx="6374765" cy="2188292"/>
          </a:xfrm>
          <a:prstGeom prst="rect">
            <a:avLst/>
          </a:prstGeom>
        </p:spPr>
      </p:pic>
      <p:sp>
        <p:nvSpPr>
          <p:cNvPr id="13" name="Rectangle 12"/>
          <p:cNvSpPr/>
          <p:nvPr/>
        </p:nvSpPr>
        <p:spPr>
          <a:xfrm rot="21377320">
            <a:off x="3018301" y="2583144"/>
            <a:ext cx="11870260" cy="5078313"/>
          </a:xfrm>
          <a:prstGeom prst="rect">
            <a:avLst/>
          </a:prstGeom>
        </p:spPr>
        <p:txBody>
          <a:bodyPr wrap="square">
            <a:spAutoFit/>
          </a:bodyPr>
          <a:lstStyle/>
          <a:p>
            <a:pPr algn="ctr">
              <a:lnSpc>
                <a:spcPct val="150000"/>
              </a:lnSpc>
            </a:pPr>
            <a:r>
              <a:rPr lang="en-US" sz="7200" b="1" dirty="0">
                <a:solidFill>
                  <a:srgbClr val="C00000"/>
                </a:solidFill>
                <a:latin typeface="Arial" panose="020B0604020202020204" pitchFamily="34" charset="0"/>
                <a:cs typeface="Arial" panose="020B0604020202020204" pitchFamily="34" charset="0"/>
              </a:rPr>
              <a:t>BÀI </a:t>
            </a:r>
            <a:r>
              <a:rPr lang="en-US" sz="7200" b="1" dirty="0" smtClean="0">
                <a:solidFill>
                  <a:srgbClr val="C00000"/>
                </a:solidFill>
                <a:latin typeface="Arial" panose="020B0604020202020204" pitchFamily="34" charset="0"/>
                <a:cs typeface="Arial" panose="020B0604020202020204" pitchFamily="34" charset="0"/>
              </a:rPr>
              <a:t>30: </a:t>
            </a:r>
            <a:r>
              <a:rPr lang="en-US" sz="7200" b="1" dirty="0">
                <a:solidFill>
                  <a:srgbClr val="C00000"/>
                </a:solidFill>
                <a:latin typeface="Arial" panose="020B0604020202020204" pitchFamily="34" charset="0"/>
                <a:cs typeface="Arial" panose="020B0604020202020204" pitchFamily="34" charset="0"/>
              </a:rPr>
              <a:t>LÀM QUEN VỚI XÁC SUẤT CỦA BIẾN CỐ </a:t>
            </a:r>
            <a:endParaRPr lang="en-US" sz="7200" b="1" dirty="0" smtClean="0">
              <a:solidFill>
                <a:srgbClr val="C00000"/>
              </a:solidFill>
              <a:latin typeface="Arial" panose="020B0604020202020204" pitchFamily="34" charset="0"/>
              <a:cs typeface="Arial" panose="020B0604020202020204" pitchFamily="34" charset="0"/>
            </a:endParaRPr>
          </a:p>
          <a:p>
            <a:pPr algn="ctr">
              <a:lnSpc>
                <a:spcPct val="150000"/>
              </a:lnSpc>
            </a:pPr>
            <a:r>
              <a:rPr lang="en-US" sz="7200" b="1" dirty="0" smtClean="0">
                <a:solidFill>
                  <a:srgbClr val="C00000"/>
                </a:solidFill>
                <a:latin typeface="Arial" panose="020B0604020202020204" pitchFamily="34" charset="0"/>
                <a:cs typeface="Arial" panose="020B0604020202020204" pitchFamily="34" charset="0"/>
              </a:rPr>
              <a:t>(2 TIẾT)</a:t>
            </a:r>
            <a:endParaRPr lang="en-US" sz="7200" b="1" dirty="0">
              <a:solidFill>
                <a:srgbClr val="C00000"/>
              </a:solidFill>
              <a:latin typeface="Arial" panose="020B0604020202020204" pitchFamily="34" charset="0"/>
              <a:cs typeface="Arial" panose="020B0604020202020204" pitchFamily="34" charset="0"/>
            </a:endParaRPr>
          </a:p>
        </p:txBody>
      </p:sp>
    </p:spTree>
  </p:cSld>
  <p:clrMapOvr>
    <a:masterClrMapping/>
  </p:clrMapOvr>
  <p:transition spd="slow">
    <p:blinds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BE5F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913149">
            <a:off x="16678577" y="5592697"/>
            <a:ext cx="5313069" cy="6479352"/>
          </a:xfrm>
          <a:prstGeom prst="rect">
            <a:avLst/>
          </a:prstGeom>
        </p:spPr>
      </p:pic>
      <p:grpSp>
        <p:nvGrpSpPr>
          <p:cNvPr id="9" name="Group 9"/>
          <p:cNvGrpSpPr/>
          <p:nvPr/>
        </p:nvGrpSpPr>
        <p:grpSpPr>
          <a:xfrm>
            <a:off x="7760081" y="5676900"/>
            <a:ext cx="8711573" cy="3008308"/>
            <a:chOff x="0" y="0"/>
            <a:chExt cx="1771677" cy="911608"/>
          </a:xfrm>
        </p:grpSpPr>
        <p:sp>
          <p:nvSpPr>
            <p:cNvPr id="10" name="Freeform 10"/>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11" name="Freeform 11"/>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grpSp>
        <p:nvGrpSpPr>
          <p:cNvPr id="12" name="Group 12"/>
          <p:cNvGrpSpPr/>
          <p:nvPr/>
        </p:nvGrpSpPr>
        <p:grpSpPr>
          <a:xfrm>
            <a:off x="7772654" y="1672763"/>
            <a:ext cx="8686546" cy="3008308"/>
            <a:chOff x="0" y="0"/>
            <a:chExt cx="1771677" cy="911608"/>
          </a:xfrm>
        </p:grpSpPr>
        <p:sp>
          <p:nvSpPr>
            <p:cNvPr id="13" name="Freeform 13"/>
            <p:cNvSpPr/>
            <p:nvPr/>
          </p:nvSpPr>
          <p:spPr>
            <a:xfrm>
              <a:off x="10160" y="16510"/>
              <a:ext cx="1748817" cy="883668"/>
            </a:xfrm>
            <a:custGeom>
              <a:avLst/>
              <a:gdLst/>
              <a:ahLst/>
              <a:cxnLst/>
              <a:rect l="l" t="t" r="r" b="b"/>
              <a:pathLst>
                <a:path w="1748817" h="883668">
                  <a:moveTo>
                    <a:pt x="1748817" y="883668"/>
                  </a:moveTo>
                  <a:lnTo>
                    <a:pt x="0" y="876048"/>
                  </a:lnTo>
                  <a:lnTo>
                    <a:pt x="0" y="319706"/>
                  </a:lnTo>
                  <a:lnTo>
                    <a:pt x="17780" y="19050"/>
                  </a:lnTo>
                  <a:lnTo>
                    <a:pt x="869882" y="0"/>
                  </a:lnTo>
                  <a:lnTo>
                    <a:pt x="1729767" y="5080"/>
                  </a:lnTo>
                  <a:close/>
                </a:path>
              </a:pathLst>
            </a:custGeom>
            <a:solidFill>
              <a:srgbClr val="FFFFFF"/>
            </a:solidFill>
          </p:spPr>
        </p:sp>
        <p:sp>
          <p:nvSpPr>
            <p:cNvPr id="14" name="Freeform 14"/>
            <p:cNvSpPr/>
            <p:nvPr/>
          </p:nvSpPr>
          <p:spPr>
            <a:xfrm>
              <a:off x="-3810" y="0"/>
              <a:ext cx="1778027" cy="910338"/>
            </a:xfrm>
            <a:custGeom>
              <a:avLst/>
              <a:gdLst/>
              <a:ahLst/>
              <a:cxnLst/>
              <a:rect l="l" t="t" r="r" b="b"/>
              <a:pathLst>
                <a:path w="1778027" h="910338">
                  <a:moveTo>
                    <a:pt x="1743737" y="21590"/>
                  </a:moveTo>
                  <a:cubicBezTo>
                    <a:pt x="1745007" y="34290"/>
                    <a:pt x="1745007" y="44450"/>
                    <a:pt x="1746277" y="54610"/>
                  </a:cubicBezTo>
                  <a:cubicBezTo>
                    <a:pt x="1748817" y="76477"/>
                    <a:pt x="1750087" y="94044"/>
                    <a:pt x="1752627" y="110983"/>
                  </a:cubicBezTo>
                  <a:cubicBezTo>
                    <a:pt x="1752627" y="135452"/>
                    <a:pt x="1765327" y="617914"/>
                    <a:pt x="1771677" y="642382"/>
                  </a:cubicBezTo>
                  <a:cubicBezTo>
                    <a:pt x="1778027" y="679398"/>
                    <a:pt x="1774217" y="717042"/>
                    <a:pt x="1774217" y="754058"/>
                  </a:cubicBezTo>
                  <a:cubicBezTo>
                    <a:pt x="1774217" y="786682"/>
                    <a:pt x="1775487" y="816797"/>
                    <a:pt x="1776757" y="849378"/>
                  </a:cubicBezTo>
                  <a:cubicBezTo>
                    <a:pt x="1776757" y="870968"/>
                    <a:pt x="1776757" y="884938"/>
                    <a:pt x="1776757" y="909068"/>
                  </a:cubicBezTo>
                  <a:cubicBezTo>
                    <a:pt x="1753897" y="909068"/>
                    <a:pt x="1733577" y="910338"/>
                    <a:pt x="1713051" y="909068"/>
                  </a:cubicBezTo>
                  <a:cubicBezTo>
                    <a:pt x="1627226" y="903988"/>
                    <a:pt x="1540081" y="910338"/>
                    <a:pt x="1454256" y="905258"/>
                  </a:cubicBezTo>
                  <a:cubicBezTo>
                    <a:pt x="1402762" y="901448"/>
                    <a:pt x="1352587" y="903988"/>
                    <a:pt x="1301092" y="901448"/>
                  </a:cubicBezTo>
                  <a:cubicBezTo>
                    <a:pt x="1277325" y="900178"/>
                    <a:pt x="1253559" y="898908"/>
                    <a:pt x="1229792" y="897638"/>
                  </a:cubicBezTo>
                  <a:cubicBezTo>
                    <a:pt x="1215268" y="897638"/>
                    <a:pt x="1202064" y="898908"/>
                    <a:pt x="1187539" y="898908"/>
                  </a:cubicBezTo>
                  <a:cubicBezTo>
                    <a:pt x="1150569" y="897638"/>
                    <a:pt x="1048900" y="898908"/>
                    <a:pt x="1011929" y="897638"/>
                  </a:cubicBezTo>
                  <a:cubicBezTo>
                    <a:pt x="985521" y="896368"/>
                    <a:pt x="457369" y="905258"/>
                    <a:pt x="430961" y="903988"/>
                  </a:cubicBezTo>
                  <a:cubicBezTo>
                    <a:pt x="424359" y="903988"/>
                    <a:pt x="416437" y="905258"/>
                    <a:pt x="409835" y="905258"/>
                  </a:cubicBezTo>
                  <a:cubicBezTo>
                    <a:pt x="393991" y="905258"/>
                    <a:pt x="379466" y="906528"/>
                    <a:pt x="363622" y="906528"/>
                  </a:cubicBezTo>
                  <a:cubicBezTo>
                    <a:pt x="324010" y="906528"/>
                    <a:pt x="285719" y="905258"/>
                    <a:pt x="246108" y="903988"/>
                  </a:cubicBezTo>
                  <a:cubicBezTo>
                    <a:pt x="222341" y="902718"/>
                    <a:pt x="198574" y="901448"/>
                    <a:pt x="176128" y="900178"/>
                  </a:cubicBezTo>
                  <a:cubicBezTo>
                    <a:pt x="133876" y="898908"/>
                    <a:pt x="91623" y="897638"/>
                    <a:pt x="48260" y="897638"/>
                  </a:cubicBezTo>
                  <a:cubicBezTo>
                    <a:pt x="38100" y="897638"/>
                    <a:pt x="29210" y="897638"/>
                    <a:pt x="19050" y="896368"/>
                  </a:cubicBezTo>
                  <a:cubicBezTo>
                    <a:pt x="10160" y="895098"/>
                    <a:pt x="5080" y="888748"/>
                    <a:pt x="7620" y="879858"/>
                  </a:cubicBezTo>
                  <a:cubicBezTo>
                    <a:pt x="16510" y="848166"/>
                    <a:pt x="12700" y="832481"/>
                    <a:pt x="11430" y="816169"/>
                  </a:cubicBezTo>
                  <a:cubicBezTo>
                    <a:pt x="10160" y="782918"/>
                    <a:pt x="6350" y="750293"/>
                    <a:pt x="7620" y="717042"/>
                  </a:cubicBezTo>
                  <a:cubicBezTo>
                    <a:pt x="5080" y="675634"/>
                    <a:pt x="0" y="163057"/>
                    <a:pt x="7620" y="121022"/>
                  </a:cubicBezTo>
                  <a:cubicBezTo>
                    <a:pt x="8890" y="112866"/>
                    <a:pt x="7620" y="104082"/>
                    <a:pt x="8890" y="95926"/>
                  </a:cubicBezTo>
                  <a:cubicBezTo>
                    <a:pt x="10160" y="82751"/>
                    <a:pt x="12700" y="68321"/>
                    <a:pt x="13970" y="44450"/>
                  </a:cubicBezTo>
                  <a:cubicBezTo>
                    <a:pt x="13970" y="41910"/>
                    <a:pt x="15240" y="39370"/>
                    <a:pt x="16510" y="38100"/>
                  </a:cubicBezTo>
                  <a:cubicBezTo>
                    <a:pt x="38100" y="35560"/>
                    <a:pt x="58614" y="30480"/>
                    <a:pt x="79740" y="29210"/>
                  </a:cubicBezTo>
                  <a:cubicBezTo>
                    <a:pt x="115390" y="25400"/>
                    <a:pt x="151041" y="22860"/>
                    <a:pt x="188011" y="20320"/>
                  </a:cubicBezTo>
                  <a:cubicBezTo>
                    <a:pt x="213098" y="17780"/>
                    <a:pt x="238186" y="16510"/>
                    <a:pt x="261953" y="13970"/>
                  </a:cubicBezTo>
                  <a:cubicBezTo>
                    <a:pt x="285719" y="11430"/>
                    <a:pt x="310807" y="8890"/>
                    <a:pt x="334573" y="8890"/>
                  </a:cubicBezTo>
                  <a:cubicBezTo>
                    <a:pt x="360981" y="7620"/>
                    <a:pt x="387389" y="10160"/>
                    <a:pt x="413796" y="8890"/>
                  </a:cubicBezTo>
                  <a:cubicBezTo>
                    <a:pt x="446806" y="8890"/>
                    <a:pt x="1044938" y="6350"/>
                    <a:pt x="1077948" y="5080"/>
                  </a:cubicBezTo>
                  <a:cubicBezTo>
                    <a:pt x="1109637" y="3810"/>
                    <a:pt x="1141326" y="2540"/>
                    <a:pt x="1174336" y="2540"/>
                  </a:cubicBezTo>
                  <a:cubicBezTo>
                    <a:pt x="1228471" y="1270"/>
                    <a:pt x="1281287" y="0"/>
                    <a:pt x="1335422" y="0"/>
                  </a:cubicBezTo>
                  <a:cubicBezTo>
                    <a:pt x="1357869" y="0"/>
                    <a:pt x="1381635" y="2540"/>
                    <a:pt x="1404082" y="2540"/>
                  </a:cubicBezTo>
                  <a:cubicBezTo>
                    <a:pt x="1466140" y="3810"/>
                    <a:pt x="1529518" y="5080"/>
                    <a:pt x="1591576" y="7620"/>
                  </a:cubicBezTo>
                  <a:cubicBezTo>
                    <a:pt x="1624586" y="8890"/>
                    <a:pt x="1657595" y="12700"/>
                    <a:pt x="1690605" y="16510"/>
                  </a:cubicBezTo>
                  <a:cubicBezTo>
                    <a:pt x="1698527" y="16510"/>
                    <a:pt x="1706449" y="16510"/>
                    <a:pt x="1713051" y="16510"/>
                  </a:cubicBezTo>
                  <a:cubicBezTo>
                    <a:pt x="1724687" y="17780"/>
                    <a:pt x="1733577" y="20320"/>
                    <a:pt x="1743737" y="21590"/>
                  </a:cubicBezTo>
                  <a:close/>
                  <a:moveTo>
                    <a:pt x="1753897" y="892558"/>
                  </a:moveTo>
                  <a:cubicBezTo>
                    <a:pt x="1755167" y="876048"/>
                    <a:pt x="1756437" y="863348"/>
                    <a:pt x="1756437" y="850648"/>
                  </a:cubicBezTo>
                  <a:cubicBezTo>
                    <a:pt x="1755167" y="813660"/>
                    <a:pt x="1753897" y="780408"/>
                    <a:pt x="1753897" y="744647"/>
                  </a:cubicBezTo>
                  <a:cubicBezTo>
                    <a:pt x="1753897" y="728335"/>
                    <a:pt x="1756437" y="712023"/>
                    <a:pt x="1755167" y="695710"/>
                  </a:cubicBezTo>
                  <a:cubicBezTo>
                    <a:pt x="1755167" y="680653"/>
                    <a:pt x="1753897" y="664968"/>
                    <a:pt x="1752627" y="649911"/>
                  </a:cubicBezTo>
                  <a:cubicBezTo>
                    <a:pt x="1747547" y="626698"/>
                    <a:pt x="1736117" y="146117"/>
                    <a:pt x="1736117" y="122904"/>
                  </a:cubicBezTo>
                  <a:cubicBezTo>
                    <a:pt x="1733577" y="103455"/>
                    <a:pt x="1731037" y="83378"/>
                    <a:pt x="1728497" y="63500"/>
                  </a:cubicBezTo>
                  <a:cubicBezTo>
                    <a:pt x="1727227" y="44450"/>
                    <a:pt x="1725957" y="43180"/>
                    <a:pt x="1709090" y="41910"/>
                  </a:cubicBezTo>
                  <a:cubicBezTo>
                    <a:pt x="1705129" y="41910"/>
                    <a:pt x="1702488" y="41910"/>
                    <a:pt x="1698527" y="40640"/>
                  </a:cubicBezTo>
                  <a:cubicBezTo>
                    <a:pt x="1665517" y="36830"/>
                    <a:pt x="1631188" y="31750"/>
                    <a:pt x="1598178" y="30480"/>
                  </a:cubicBezTo>
                  <a:cubicBezTo>
                    <a:pt x="1517635" y="26670"/>
                    <a:pt x="1435771" y="25400"/>
                    <a:pt x="1355228" y="22860"/>
                  </a:cubicBezTo>
                  <a:cubicBezTo>
                    <a:pt x="1343345" y="22860"/>
                    <a:pt x="1330141" y="22860"/>
                    <a:pt x="1318257" y="22860"/>
                  </a:cubicBezTo>
                  <a:cubicBezTo>
                    <a:pt x="1298452" y="22860"/>
                    <a:pt x="1278646" y="22860"/>
                    <a:pt x="1260161" y="22860"/>
                  </a:cubicBezTo>
                  <a:cubicBezTo>
                    <a:pt x="1217908" y="22860"/>
                    <a:pt x="1175656" y="22860"/>
                    <a:pt x="1134724" y="24130"/>
                  </a:cubicBezTo>
                  <a:cubicBezTo>
                    <a:pt x="1099074" y="25400"/>
                    <a:pt x="498301" y="29210"/>
                    <a:pt x="462650" y="29210"/>
                  </a:cubicBezTo>
                  <a:cubicBezTo>
                    <a:pt x="404554" y="29210"/>
                    <a:pt x="346457" y="26670"/>
                    <a:pt x="288360" y="33020"/>
                  </a:cubicBezTo>
                  <a:cubicBezTo>
                    <a:pt x="257991" y="36830"/>
                    <a:pt x="228943" y="36830"/>
                    <a:pt x="199895" y="38100"/>
                  </a:cubicBezTo>
                  <a:cubicBezTo>
                    <a:pt x="149720" y="41910"/>
                    <a:pt x="99546" y="45720"/>
                    <a:pt x="49530" y="50800"/>
                  </a:cubicBezTo>
                  <a:cubicBezTo>
                    <a:pt x="36830" y="50800"/>
                    <a:pt x="34290" y="53340"/>
                    <a:pt x="33020" y="66439"/>
                  </a:cubicBezTo>
                  <a:cubicBezTo>
                    <a:pt x="31750" y="77732"/>
                    <a:pt x="31750" y="89025"/>
                    <a:pt x="30480" y="100318"/>
                  </a:cubicBezTo>
                  <a:cubicBezTo>
                    <a:pt x="29210" y="119139"/>
                    <a:pt x="26670" y="137334"/>
                    <a:pt x="25400" y="156155"/>
                  </a:cubicBezTo>
                  <a:cubicBezTo>
                    <a:pt x="20320" y="176232"/>
                    <a:pt x="26670" y="666851"/>
                    <a:pt x="29210" y="686927"/>
                  </a:cubicBezTo>
                  <a:cubicBezTo>
                    <a:pt x="29210" y="708258"/>
                    <a:pt x="29210" y="730217"/>
                    <a:pt x="30480" y="751548"/>
                  </a:cubicBezTo>
                  <a:cubicBezTo>
                    <a:pt x="30480" y="767233"/>
                    <a:pt x="33020" y="782918"/>
                    <a:pt x="33020" y="798602"/>
                  </a:cubicBezTo>
                  <a:cubicBezTo>
                    <a:pt x="33020" y="815542"/>
                    <a:pt x="33020" y="832481"/>
                    <a:pt x="31750" y="850648"/>
                  </a:cubicBezTo>
                  <a:cubicBezTo>
                    <a:pt x="31750" y="854458"/>
                    <a:pt x="31750" y="856998"/>
                    <a:pt x="31750" y="860808"/>
                  </a:cubicBezTo>
                  <a:cubicBezTo>
                    <a:pt x="31750" y="870968"/>
                    <a:pt x="35560" y="874778"/>
                    <a:pt x="44450" y="874778"/>
                  </a:cubicBezTo>
                  <a:cubicBezTo>
                    <a:pt x="61255" y="874778"/>
                    <a:pt x="79740" y="876048"/>
                    <a:pt x="96905" y="876048"/>
                  </a:cubicBezTo>
                  <a:cubicBezTo>
                    <a:pt x="121992" y="876048"/>
                    <a:pt x="148400" y="873508"/>
                    <a:pt x="173487" y="876048"/>
                  </a:cubicBezTo>
                  <a:cubicBezTo>
                    <a:pt x="214419" y="879858"/>
                    <a:pt x="255351" y="882398"/>
                    <a:pt x="296282" y="881128"/>
                  </a:cubicBezTo>
                  <a:cubicBezTo>
                    <a:pt x="322690" y="879858"/>
                    <a:pt x="347777" y="882398"/>
                    <a:pt x="374185" y="882398"/>
                  </a:cubicBezTo>
                  <a:cubicBezTo>
                    <a:pt x="412476" y="882398"/>
                    <a:pt x="450767" y="881128"/>
                    <a:pt x="489058" y="882398"/>
                  </a:cubicBezTo>
                  <a:cubicBezTo>
                    <a:pt x="545834" y="883668"/>
                    <a:pt x="1169054" y="873508"/>
                    <a:pt x="1227151" y="876048"/>
                  </a:cubicBezTo>
                  <a:cubicBezTo>
                    <a:pt x="1252238" y="877318"/>
                    <a:pt x="1277325" y="878588"/>
                    <a:pt x="1301092" y="878588"/>
                  </a:cubicBezTo>
                  <a:cubicBezTo>
                    <a:pt x="1344665" y="881128"/>
                    <a:pt x="1386917" y="877318"/>
                    <a:pt x="1430490" y="881128"/>
                  </a:cubicBezTo>
                  <a:cubicBezTo>
                    <a:pt x="1466140" y="883668"/>
                    <a:pt x="1501790" y="883668"/>
                    <a:pt x="1537441" y="886208"/>
                  </a:cubicBezTo>
                  <a:cubicBezTo>
                    <a:pt x="1590256" y="890018"/>
                    <a:pt x="1643071" y="892558"/>
                    <a:pt x="1695886" y="893828"/>
                  </a:cubicBezTo>
                  <a:cubicBezTo>
                    <a:pt x="1715692" y="893828"/>
                    <a:pt x="1733577" y="892558"/>
                    <a:pt x="1753897" y="892558"/>
                  </a:cubicBezTo>
                  <a:close/>
                </a:path>
              </a:pathLst>
            </a:custGeom>
            <a:solidFill>
              <a:srgbClr val="FFFFFF"/>
            </a:solidFill>
          </p:spPr>
        </p:sp>
      </p:grpSp>
      <p:pic>
        <p:nvPicPr>
          <p:cNvPr id="15" name="Picture 1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8763000" y="1123949"/>
            <a:ext cx="441406" cy="892549"/>
          </a:xfrm>
          <a:prstGeom prst="rect">
            <a:avLst/>
          </a:prstGeom>
        </p:spPr>
      </p:pic>
      <p:pic>
        <p:nvPicPr>
          <p:cNvPr id="17" name="Picture 1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9032708" y="5211553"/>
            <a:ext cx="441406" cy="892549"/>
          </a:xfrm>
          <a:prstGeom prst="rect">
            <a:avLst/>
          </a:prstGeom>
        </p:spPr>
      </p:pic>
      <p:pic>
        <p:nvPicPr>
          <p:cNvPr id="19" name="Picture 19"/>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3354125">
            <a:off x="183056" y="-1647068"/>
            <a:ext cx="1645844" cy="5916433"/>
          </a:xfrm>
          <a:prstGeom prst="rect">
            <a:avLst/>
          </a:prstGeom>
        </p:spPr>
      </p:pic>
      <p:sp>
        <p:nvSpPr>
          <p:cNvPr id="20" name="TextBox 20"/>
          <p:cNvSpPr txBox="1"/>
          <p:nvPr/>
        </p:nvSpPr>
        <p:spPr>
          <a:xfrm>
            <a:off x="1786332" y="1734830"/>
            <a:ext cx="4804080" cy="2858731"/>
          </a:xfrm>
          <a:prstGeom prst="rect">
            <a:avLst/>
          </a:prstGeom>
        </p:spPr>
        <p:txBody>
          <a:bodyPr wrap="square" lIns="0" tIns="0" rIns="0" bIns="0" rtlCol="0" anchor="t">
            <a:spAutoFit/>
          </a:bodyPr>
          <a:lstStyle/>
          <a:p>
            <a:pPr algn="ctr">
              <a:lnSpc>
                <a:spcPct val="150000"/>
              </a:lnSpc>
            </a:pPr>
            <a:r>
              <a:rPr lang="en-US" sz="6600" b="1" dirty="0" smtClean="0">
                <a:solidFill>
                  <a:srgbClr val="002060"/>
                </a:solidFill>
                <a:latin typeface="Arial" panose="020B0604020202020204" pitchFamily="34" charset="0"/>
                <a:cs typeface="Arial" panose="020B0604020202020204" pitchFamily="34" charset="0"/>
              </a:rPr>
              <a:t>NỘI DUNG BÀI HỌC</a:t>
            </a:r>
            <a:endParaRPr lang="en-US" sz="6600" b="1" dirty="0">
              <a:solidFill>
                <a:srgbClr val="002060"/>
              </a:solidFill>
              <a:latin typeface="Arial" panose="020B0604020202020204" pitchFamily="34" charset="0"/>
              <a:cs typeface="Arial" panose="020B0604020202020204" pitchFamily="34" charset="0"/>
            </a:endParaRPr>
          </a:p>
        </p:txBody>
      </p:sp>
      <p:sp>
        <p:nvSpPr>
          <p:cNvPr id="33" name="Rectangle 32"/>
          <p:cNvSpPr/>
          <p:nvPr/>
        </p:nvSpPr>
        <p:spPr>
          <a:xfrm>
            <a:off x="8382000" y="2662737"/>
            <a:ext cx="6971780" cy="830997"/>
          </a:xfrm>
          <a:prstGeom prst="rect">
            <a:avLst/>
          </a:prstGeom>
        </p:spPr>
        <p:txBody>
          <a:bodyPr wrap="none">
            <a:spAutoFit/>
          </a:bodyPr>
          <a:lstStyle/>
          <a:p>
            <a:r>
              <a:rPr lang="en-US" sz="4800" b="1" dirty="0">
                <a:solidFill>
                  <a:schemeClr val="accent4">
                    <a:lumMod val="50000"/>
                  </a:schemeClr>
                </a:solidFill>
                <a:latin typeface="Arial" panose="020B0604020202020204" pitchFamily="34" charset="0"/>
                <a:cs typeface="Arial" panose="020B0604020202020204" pitchFamily="34" charset="0"/>
              </a:rPr>
              <a:t>1. </a:t>
            </a:r>
            <a:r>
              <a:rPr lang="en-US" sz="4800" b="1" dirty="0" err="1">
                <a:solidFill>
                  <a:schemeClr val="accent4">
                    <a:lumMod val="50000"/>
                  </a:schemeClr>
                </a:solidFill>
                <a:latin typeface="Arial" panose="020B0604020202020204" pitchFamily="34" charset="0"/>
                <a:cs typeface="Arial" panose="020B0604020202020204" pitchFamily="34" charset="0"/>
              </a:rPr>
              <a:t>Xác</a:t>
            </a:r>
            <a:r>
              <a:rPr lang="en-US" sz="4800" b="1" dirty="0">
                <a:solidFill>
                  <a:schemeClr val="accent4">
                    <a:lumMod val="50000"/>
                  </a:schemeClr>
                </a:solidFill>
                <a:latin typeface="Arial" panose="020B0604020202020204" pitchFamily="34" charset="0"/>
                <a:cs typeface="Arial" panose="020B0604020202020204" pitchFamily="34" charset="0"/>
              </a:rPr>
              <a:t> </a:t>
            </a:r>
            <a:r>
              <a:rPr lang="en-US" sz="4800" b="1" dirty="0" err="1">
                <a:solidFill>
                  <a:schemeClr val="accent4">
                    <a:lumMod val="50000"/>
                  </a:schemeClr>
                </a:solidFill>
                <a:latin typeface="Arial" panose="020B0604020202020204" pitchFamily="34" charset="0"/>
                <a:cs typeface="Arial" panose="020B0604020202020204" pitchFamily="34" charset="0"/>
              </a:rPr>
              <a:t>suất</a:t>
            </a:r>
            <a:r>
              <a:rPr lang="en-US" sz="4800" b="1" dirty="0">
                <a:solidFill>
                  <a:schemeClr val="accent4">
                    <a:lumMod val="50000"/>
                  </a:schemeClr>
                </a:solidFill>
                <a:latin typeface="Arial" panose="020B0604020202020204" pitchFamily="34" charset="0"/>
                <a:cs typeface="Arial" panose="020B0604020202020204" pitchFamily="34" charset="0"/>
              </a:rPr>
              <a:t> </a:t>
            </a:r>
            <a:r>
              <a:rPr lang="en-US" sz="4800" b="1" dirty="0" err="1">
                <a:solidFill>
                  <a:schemeClr val="accent4">
                    <a:lumMod val="50000"/>
                  </a:schemeClr>
                </a:solidFill>
                <a:latin typeface="Arial" panose="020B0604020202020204" pitchFamily="34" charset="0"/>
                <a:cs typeface="Arial" panose="020B0604020202020204" pitchFamily="34" charset="0"/>
              </a:rPr>
              <a:t>của</a:t>
            </a:r>
            <a:r>
              <a:rPr lang="en-US" sz="4800" b="1" dirty="0">
                <a:solidFill>
                  <a:schemeClr val="accent4">
                    <a:lumMod val="50000"/>
                  </a:schemeClr>
                </a:solidFill>
                <a:latin typeface="Arial" panose="020B0604020202020204" pitchFamily="34" charset="0"/>
                <a:cs typeface="Arial" panose="020B0604020202020204" pitchFamily="34" charset="0"/>
              </a:rPr>
              <a:t> </a:t>
            </a:r>
            <a:r>
              <a:rPr lang="en-US" sz="4800" b="1" dirty="0" err="1">
                <a:solidFill>
                  <a:schemeClr val="accent4">
                    <a:lumMod val="50000"/>
                  </a:schemeClr>
                </a:solidFill>
                <a:latin typeface="Arial" panose="020B0604020202020204" pitchFamily="34" charset="0"/>
                <a:cs typeface="Arial" panose="020B0604020202020204" pitchFamily="34" charset="0"/>
              </a:rPr>
              <a:t>biến</a:t>
            </a:r>
            <a:r>
              <a:rPr lang="en-US" sz="4800" b="1" dirty="0">
                <a:solidFill>
                  <a:schemeClr val="accent4">
                    <a:lumMod val="50000"/>
                  </a:schemeClr>
                </a:solidFill>
                <a:latin typeface="Arial" panose="020B0604020202020204" pitchFamily="34" charset="0"/>
                <a:cs typeface="Arial" panose="020B0604020202020204" pitchFamily="34" charset="0"/>
              </a:rPr>
              <a:t> </a:t>
            </a:r>
            <a:r>
              <a:rPr lang="en-US" sz="4800" b="1" dirty="0" err="1">
                <a:solidFill>
                  <a:schemeClr val="accent4">
                    <a:lumMod val="50000"/>
                  </a:schemeClr>
                </a:solidFill>
                <a:latin typeface="Arial" panose="020B0604020202020204" pitchFamily="34" charset="0"/>
                <a:cs typeface="Arial" panose="020B0604020202020204" pitchFamily="34" charset="0"/>
              </a:rPr>
              <a:t>cố</a:t>
            </a:r>
            <a:endParaRPr lang="en-US" sz="4800" b="1" dirty="0">
              <a:solidFill>
                <a:schemeClr val="accent4">
                  <a:lumMod val="50000"/>
                </a:schemeClr>
              </a:solidFill>
              <a:latin typeface="Arial" panose="020B0604020202020204" pitchFamily="34" charset="0"/>
              <a:cs typeface="Arial" panose="020B0604020202020204" pitchFamily="34" charset="0"/>
            </a:endParaRPr>
          </a:p>
        </p:txBody>
      </p:sp>
      <p:pic>
        <p:nvPicPr>
          <p:cNvPr id="34" name="Picture 1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4505870" y="1068512"/>
            <a:ext cx="441406" cy="892549"/>
          </a:xfrm>
          <a:prstGeom prst="rect">
            <a:avLst/>
          </a:prstGeom>
        </p:spPr>
      </p:pic>
      <p:pic>
        <p:nvPicPr>
          <p:cNvPr id="35" name="Picture 1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4601120" y="5166096"/>
            <a:ext cx="441406" cy="892549"/>
          </a:xfrm>
          <a:prstGeom prst="rect">
            <a:avLst/>
          </a:prstGeom>
        </p:spPr>
      </p:pic>
      <p:sp>
        <p:nvSpPr>
          <p:cNvPr id="36" name="Rectangle 35"/>
          <p:cNvSpPr/>
          <p:nvPr/>
        </p:nvSpPr>
        <p:spPr>
          <a:xfrm>
            <a:off x="8115411" y="6138076"/>
            <a:ext cx="7988422" cy="2171428"/>
          </a:xfrm>
          <a:prstGeom prst="rect">
            <a:avLst/>
          </a:prstGeom>
        </p:spPr>
        <p:txBody>
          <a:bodyPr wrap="square">
            <a:spAutoFit/>
          </a:bodyPr>
          <a:lstStyle/>
          <a:p>
            <a:pPr algn="ctr">
              <a:lnSpc>
                <a:spcPct val="150000"/>
              </a:lnSpc>
            </a:pPr>
            <a:r>
              <a:rPr lang="vi-VN" sz="4800" b="1" dirty="0">
                <a:solidFill>
                  <a:schemeClr val="accent4">
                    <a:lumMod val="50000"/>
                  </a:schemeClr>
                </a:solidFill>
                <a:latin typeface="Arial" panose="020B0604020202020204" pitchFamily="34" charset="0"/>
                <a:cs typeface="Arial" panose="020B0604020202020204" pitchFamily="34" charset="0"/>
              </a:rPr>
              <a:t>2. Xác suất của một số biến cố đơn giản</a:t>
            </a:r>
            <a:endParaRPr lang="en-US" sz="4800" b="1" dirty="0">
              <a:solidFill>
                <a:schemeClr val="accent4">
                  <a:lumMod val="50000"/>
                </a:schemeClr>
              </a:solidFill>
              <a:latin typeface="Arial" panose="020B0604020202020204" pitchFamily="34" charset="0"/>
              <a:cs typeface="Arial" panose="020B0604020202020204" pitchFamily="34" charset="0"/>
            </a:endParaRPr>
          </a:p>
        </p:txBody>
      </p:sp>
      <p:pic>
        <p:nvPicPr>
          <p:cNvPr id="37"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939974">
            <a:off x="15445822" y="584607"/>
            <a:ext cx="2549146" cy="1032404"/>
          </a:xfrm>
          <a:prstGeom prst="rect">
            <a:avLst/>
          </a:prstGeom>
        </p:spPr>
      </p:pic>
      <p:pic>
        <p:nvPicPr>
          <p:cNvPr id="38" name="Picture 37"/>
          <p:cNvPicPr>
            <a:picLocks noChangeAspect="1"/>
          </p:cNvPicPr>
          <p:nvPr/>
        </p:nvPicPr>
        <p:blipFill>
          <a:blip r:embed="rId13"/>
          <a:stretch>
            <a:fillRect/>
          </a:stretch>
        </p:blipFill>
        <p:spPr>
          <a:xfrm>
            <a:off x="1396094" y="6157599"/>
            <a:ext cx="5670854" cy="3829860"/>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p:cTn id="13" dur="500" fill="hold"/>
                                        <p:tgtEl>
                                          <p:spTgt spid="36"/>
                                        </p:tgtEl>
                                        <p:attrNameLst>
                                          <p:attrName>ppt_w</p:attrName>
                                        </p:attrNameLst>
                                      </p:cBhvr>
                                      <p:tavLst>
                                        <p:tav tm="0">
                                          <p:val>
                                            <p:fltVal val="0"/>
                                          </p:val>
                                        </p:tav>
                                        <p:tav tm="100000">
                                          <p:val>
                                            <p:strVal val="#ppt_w"/>
                                          </p:val>
                                        </p:tav>
                                      </p:tavLst>
                                    </p:anim>
                                    <p:anim calcmode="lin" valueType="num">
                                      <p:cBhvr>
                                        <p:cTn id="14" dur="500" fill="hold"/>
                                        <p:tgtEl>
                                          <p:spTgt spid="36"/>
                                        </p:tgtEl>
                                        <p:attrNameLst>
                                          <p:attrName>ppt_h</p:attrName>
                                        </p:attrNameLst>
                                      </p:cBhvr>
                                      <p:tavLst>
                                        <p:tav tm="0">
                                          <p:val>
                                            <p:fltVal val="0"/>
                                          </p:val>
                                        </p:tav>
                                        <p:tav tm="100000">
                                          <p:val>
                                            <p:strVal val="#ppt_h"/>
                                          </p:val>
                                        </p:tav>
                                      </p:tavLst>
                                    </p:anim>
                                    <p:animEffect transition="in" filter="fade">
                                      <p:cBhvr>
                                        <p:cTn id="15"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 Same Side Corner Rectangle 8"/>
          <p:cNvSpPr/>
          <p:nvPr/>
        </p:nvSpPr>
        <p:spPr>
          <a:xfrm>
            <a:off x="838200" y="1714500"/>
            <a:ext cx="16687800" cy="8572500"/>
          </a:xfrm>
          <a:prstGeom prst="round2SameRect">
            <a:avLst>
              <a:gd name="adj1" fmla="val 14593"/>
              <a:gd name="adj2" fmla="val 0"/>
            </a:avLst>
          </a:prstGeom>
          <a:solidFill>
            <a:schemeClr val="accent3">
              <a:lumMod val="40000"/>
              <a:lumOff val="60000"/>
            </a:schemeClr>
          </a:solidFill>
          <a:ln w="38100">
            <a:solidFill>
              <a:srgbClr val="C1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71085">
            <a:off x="1437469" y="8921032"/>
            <a:ext cx="1157736" cy="1653908"/>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86125">
            <a:off x="-106881" y="5499860"/>
            <a:ext cx="1195416" cy="170773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471085">
            <a:off x="16809749" y="3514743"/>
            <a:ext cx="1378752" cy="1969645"/>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886125">
            <a:off x="14500736" y="-1123852"/>
            <a:ext cx="1746527" cy="2495038"/>
          </a:xfrm>
          <a:prstGeom prst="rect">
            <a:avLst/>
          </a:prstGeom>
        </p:spPr>
      </p:pic>
      <p:grpSp>
        <p:nvGrpSpPr>
          <p:cNvPr id="13" name="Group 12"/>
          <p:cNvGrpSpPr/>
          <p:nvPr/>
        </p:nvGrpSpPr>
        <p:grpSpPr>
          <a:xfrm>
            <a:off x="2144765" y="1714500"/>
            <a:ext cx="5105400" cy="1144596"/>
            <a:chOff x="2286000" y="1714500"/>
            <a:chExt cx="5105400" cy="1144596"/>
          </a:xfrm>
        </p:grpSpPr>
        <p:sp>
          <p:nvSpPr>
            <p:cNvPr id="11" name="Round Same Side Corner Rectangle 10"/>
            <p:cNvSpPr/>
            <p:nvPr/>
          </p:nvSpPr>
          <p:spPr>
            <a:xfrm flipV="1">
              <a:off x="2286000" y="1714500"/>
              <a:ext cx="5105400" cy="1144596"/>
            </a:xfrm>
            <a:prstGeom prst="round2SameRect">
              <a:avLst>
                <a:gd name="adj1" fmla="val 46625"/>
                <a:gd name="adj2" fmla="val 0"/>
              </a:avLst>
            </a:prstGeom>
            <a:solidFill>
              <a:schemeClr val="accent6">
                <a:lumMod val="60000"/>
                <a:lumOff val="40000"/>
              </a:schemeClr>
            </a:solidFill>
            <a:ln w="38100">
              <a:solidFill>
                <a:srgbClr val="C1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670322" y="1890347"/>
              <a:ext cx="4419600"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Xác</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suất</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là</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gì</a:t>
              </a:r>
              <a:r>
                <a:rPr lang="en-US" sz="4400" b="1" dirty="0" smtClean="0">
                  <a:latin typeface="Arial" panose="020B0604020202020204" pitchFamily="34" charset="0"/>
                  <a:cs typeface="Arial" panose="020B0604020202020204" pitchFamily="34" charset="0"/>
                </a:rPr>
                <a:t>?</a:t>
              </a:r>
              <a:endParaRPr lang="en-US" sz="4400" b="1" dirty="0">
                <a:latin typeface="Arial" panose="020B0604020202020204" pitchFamily="34" charset="0"/>
                <a:cs typeface="Arial" panose="020B0604020202020204" pitchFamily="34" charset="0"/>
              </a:endParaRPr>
            </a:p>
          </p:txBody>
        </p:sp>
      </p:grpSp>
      <p:sp>
        <p:nvSpPr>
          <p:cNvPr id="14" name="Rectangle 13"/>
          <p:cNvSpPr/>
          <p:nvPr/>
        </p:nvSpPr>
        <p:spPr>
          <a:xfrm>
            <a:off x="1981200" y="3054672"/>
            <a:ext cx="12866023" cy="707886"/>
          </a:xfrm>
          <a:prstGeom prst="rect">
            <a:avLst/>
          </a:prstGeom>
        </p:spPr>
        <p:txBody>
          <a:bodyPr wrap="none">
            <a:spAutoFit/>
          </a:bodyPr>
          <a:lstStyle/>
          <a:p>
            <a:r>
              <a:rPr lang="en-US" sz="4000" i="1" dirty="0" err="1">
                <a:solidFill>
                  <a:srgbClr val="002060"/>
                </a:solidFill>
                <a:latin typeface="Arial" panose="020B0604020202020204" pitchFamily="34" charset="0"/>
                <a:cs typeface="Arial" panose="020B0604020202020204" pitchFamily="34" charset="0"/>
              </a:rPr>
              <a:t>Cả</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lớp</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suy</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nghĩ</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trao</a:t>
            </a:r>
            <a:r>
              <a:rPr lang="en-US" sz="4000" i="1" dirty="0">
                <a:solidFill>
                  <a:srgbClr val="002060"/>
                </a:solidFill>
                <a:latin typeface="Arial" panose="020B0604020202020204" pitchFamily="34" charset="0"/>
                <a:cs typeface="Arial" panose="020B0604020202020204" pitchFamily="34" charset="0"/>
              </a:rPr>
              <a:t> </a:t>
            </a:r>
            <a:r>
              <a:rPr lang="en-US" sz="4000" i="1" dirty="0" err="1" smtClean="0">
                <a:solidFill>
                  <a:srgbClr val="002060"/>
                </a:solidFill>
                <a:latin typeface="Arial" panose="020B0604020202020204" pitchFamily="34" charset="0"/>
                <a:cs typeface="Arial" panose="020B0604020202020204" pitchFamily="34" charset="0"/>
              </a:rPr>
              <a:t>đổi</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smtClean="0">
                <a:solidFill>
                  <a:srgbClr val="002060"/>
                </a:solidFill>
                <a:latin typeface="Arial" panose="020B0604020202020204" pitchFamily="34" charset="0"/>
                <a:cs typeface="Arial" panose="020B0604020202020204" pitchFamily="34" charset="0"/>
              </a:rPr>
              <a:t>theo</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nhóm</a:t>
            </a:r>
            <a:r>
              <a:rPr lang="en-US" sz="4000" i="1" dirty="0">
                <a:solidFill>
                  <a:srgbClr val="002060"/>
                </a:solidFill>
                <a:latin typeface="Arial" panose="020B0604020202020204" pitchFamily="34" charset="0"/>
                <a:cs typeface="Arial" panose="020B0604020202020204" pitchFamily="34" charset="0"/>
              </a:rPr>
              <a:t> 4 </a:t>
            </a:r>
            <a:r>
              <a:rPr lang="en-US" sz="4000" i="1" dirty="0" err="1">
                <a:solidFill>
                  <a:srgbClr val="002060"/>
                </a:solidFill>
                <a:latin typeface="Arial" panose="020B0604020202020204" pitchFamily="34" charset="0"/>
                <a:cs typeface="Arial" panose="020B0604020202020204" pitchFamily="34" charset="0"/>
              </a:rPr>
              <a:t>trả</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lời</a:t>
            </a:r>
            <a:r>
              <a:rPr lang="en-US" sz="4000" i="1" dirty="0">
                <a:solidFill>
                  <a:srgbClr val="002060"/>
                </a:solidFill>
                <a:latin typeface="Arial" panose="020B0604020202020204" pitchFamily="34" charset="0"/>
                <a:cs typeface="Arial" panose="020B0604020202020204" pitchFamily="34" charset="0"/>
              </a:rPr>
              <a:t> </a:t>
            </a:r>
            <a:r>
              <a:rPr lang="en-US" sz="4000" b="1" i="1" dirty="0" smtClean="0">
                <a:solidFill>
                  <a:srgbClr val="002060"/>
                </a:solidFill>
                <a:latin typeface="Arial" panose="020B0604020202020204" pitchFamily="34" charset="0"/>
                <a:cs typeface="Arial" panose="020B0604020202020204" pitchFamily="34" charset="0"/>
              </a:rPr>
              <a:t>HĐ1</a:t>
            </a:r>
            <a:r>
              <a:rPr lang="en-US" sz="4000" i="1" dirty="0">
                <a:solidFill>
                  <a:srgbClr val="002060"/>
                </a:solidFill>
                <a:latin typeface="Arial" panose="020B0604020202020204" pitchFamily="34" charset="0"/>
                <a:cs typeface="Arial" panose="020B0604020202020204" pitchFamily="34" charset="0"/>
              </a:rPr>
              <a:t>, </a:t>
            </a:r>
            <a:r>
              <a:rPr lang="en-US" sz="4000" b="1" i="1" dirty="0">
                <a:solidFill>
                  <a:srgbClr val="002060"/>
                </a:solidFill>
                <a:latin typeface="Arial" panose="020B0604020202020204" pitchFamily="34" charset="0"/>
                <a:cs typeface="Arial" panose="020B0604020202020204" pitchFamily="34" charset="0"/>
              </a:rPr>
              <a:t>HĐ2</a:t>
            </a:r>
            <a:r>
              <a:rPr lang="en-US" sz="4000" i="1" dirty="0">
                <a:solidFill>
                  <a:srgbClr val="002060"/>
                </a:solidFill>
                <a:latin typeface="Arial" panose="020B0604020202020204" pitchFamily="34" charset="0"/>
                <a:cs typeface="Arial" panose="020B0604020202020204" pitchFamily="34" charset="0"/>
              </a:rPr>
              <a:t>.</a:t>
            </a:r>
          </a:p>
        </p:txBody>
      </p:sp>
      <p:grpSp>
        <p:nvGrpSpPr>
          <p:cNvPr id="17" name="Group 16"/>
          <p:cNvGrpSpPr/>
          <p:nvPr/>
        </p:nvGrpSpPr>
        <p:grpSpPr>
          <a:xfrm>
            <a:off x="838199" y="4055155"/>
            <a:ext cx="1643675" cy="935945"/>
            <a:chOff x="838199" y="4055155"/>
            <a:chExt cx="1643675" cy="935945"/>
          </a:xfrm>
        </p:grpSpPr>
        <p:sp>
          <p:nvSpPr>
            <p:cNvPr id="15" name="Round Same Side Corner Rectangle 14"/>
            <p:cNvSpPr/>
            <p:nvPr/>
          </p:nvSpPr>
          <p:spPr>
            <a:xfrm rot="5400000">
              <a:off x="1192064" y="3701290"/>
              <a:ext cx="935945" cy="1643675"/>
            </a:xfrm>
            <a:prstGeom prst="round2SameRect">
              <a:avLst>
                <a:gd name="adj1" fmla="val 25415"/>
                <a:gd name="adj2" fmla="val 0"/>
              </a:avLst>
            </a:prstGeom>
            <a:solidFill>
              <a:schemeClr val="accent4">
                <a:lumMod val="75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6" name="TextBox 15"/>
            <p:cNvSpPr txBox="1"/>
            <p:nvPr/>
          </p:nvSpPr>
          <p:spPr>
            <a:xfrm>
              <a:off x="1048359" y="4172611"/>
              <a:ext cx="1219200" cy="707886"/>
            </a:xfrm>
            <a:prstGeom prst="rect">
              <a:avLst/>
            </a:prstGeom>
            <a:noFill/>
          </p:spPr>
          <p:txBody>
            <a:bodyPr wrap="square" rtlCol="0">
              <a:spAutoFit/>
            </a:bodyPr>
            <a:lstStyle/>
            <a:p>
              <a:r>
                <a:rPr lang="en-US" sz="4000" b="1" dirty="0" smtClean="0">
                  <a:solidFill>
                    <a:schemeClr val="bg1"/>
                  </a:solidFill>
                  <a:latin typeface="Arial" panose="020B0604020202020204" pitchFamily="34" charset="0"/>
                  <a:cs typeface="Arial" panose="020B0604020202020204" pitchFamily="34" charset="0"/>
                </a:rPr>
                <a:t>HĐ1</a:t>
              </a:r>
              <a:endParaRPr lang="en-US" sz="3600" b="1" dirty="0">
                <a:solidFill>
                  <a:schemeClr val="bg1"/>
                </a:solidFill>
                <a:latin typeface="Arial" panose="020B0604020202020204" pitchFamily="34" charset="0"/>
                <a:cs typeface="Arial" panose="020B0604020202020204" pitchFamily="34" charset="0"/>
              </a:endParaRPr>
            </a:p>
          </p:txBody>
        </p:sp>
      </p:grpSp>
      <p:sp>
        <p:nvSpPr>
          <p:cNvPr id="18" name="Rectangle 17"/>
          <p:cNvSpPr/>
          <p:nvPr/>
        </p:nvSpPr>
        <p:spPr>
          <a:xfrm>
            <a:off x="2929228" y="3762558"/>
            <a:ext cx="13305098" cy="1938992"/>
          </a:xfrm>
          <a:prstGeom prst="rect">
            <a:avLst/>
          </a:prstGeom>
        </p:spPr>
        <p:txBody>
          <a:bodyPr wrap="square">
            <a:spAutoFit/>
          </a:bodyPr>
          <a:lstStyle/>
          <a:p>
            <a:pPr algn="just">
              <a:lnSpc>
                <a:spcPct val="150000"/>
              </a:lnSpc>
            </a:pPr>
            <a:r>
              <a:rPr lang="en-US" sz="4000" dirty="0" err="1">
                <a:latin typeface="Arial" panose="020B0604020202020204" pitchFamily="34" charset="0"/>
                <a:cs typeface="Arial" panose="020B0604020202020204" pitchFamily="34" charset="0"/>
              </a:rPr>
              <a:t>Chọn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cụm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từ</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hợp</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a:t>
            </a:r>
            <a:r>
              <a:rPr lang="en-US" sz="4000" dirty="0" err="1">
                <a:latin typeface="Arial" panose="020B0604020202020204" pitchFamily="34" charset="0"/>
                <a:cs typeface="Arial" panose="020B0604020202020204" pitchFamily="34" charset="0"/>
              </a:rPr>
              <a:t>không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ít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năng</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nhiều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chắc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chắn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thay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dấu</a:t>
            </a:r>
            <a:r>
              <a:rPr lang="en-US" sz="4000" dirty="0">
                <a:latin typeface="Arial" panose="020B0604020202020204" pitchFamily="34" charset="0"/>
                <a:cs typeface="Arial" panose="020B0604020202020204" pitchFamily="34" charset="0"/>
              </a:rPr>
              <a:t> “?” </a:t>
            </a:r>
            <a:r>
              <a:rPr lang="en-US" sz="4000" dirty="0" err="1">
                <a:latin typeface="Arial" panose="020B0604020202020204" pitchFamily="34" charset="0"/>
                <a:cs typeface="Arial" panose="020B0604020202020204" pitchFamily="34" charset="0"/>
              </a:rPr>
              <a:t>trong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sau</a:t>
            </a:r>
            <a:r>
              <a:rPr lang="en-US" sz="4000" dirty="0">
                <a:latin typeface="Arial" panose="020B0604020202020204" pitchFamily="34" charset="0"/>
                <a:cs typeface="Arial" panose="020B0604020202020204" pitchFamily="34" charset="0"/>
              </a:rPr>
              <a:t>:</a:t>
            </a:r>
          </a:p>
        </p:txBody>
      </p:sp>
      <p:sp>
        <p:nvSpPr>
          <p:cNvPr id="19" name="Rectangle 18"/>
          <p:cNvSpPr/>
          <p:nvPr/>
        </p:nvSpPr>
        <p:spPr>
          <a:xfrm>
            <a:off x="1778184" y="5746224"/>
            <a:ext cx="15062015" cy="3785652"/>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a) Tôi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 </a:t>
            </a:r>
            <a:r>
              <a:rPr lang="vi-VN" sz="4000" dirty="0" smtClean="0">
                <a:latin typeface="Arial" panose="020B0604020202020204" pitchFamily="34" charset="0"/>
                <a:cs typeface="Arial" panose="020B0604020202020204" pitchFamily="34" charset="0"/>
              </a:rPr>
              <a:t>đi </a:t>
            </a:r>
            <a:r>
              <a:rPr lang="vi-VN" sz="4000" dirty="0">
                <a:latin typeface="Arial" panose="020B0604020202020204" pitchFamily="34" charset="0"/>
                <a:cs typeface="Arial" panose="020B0604020202020204" pitchFamily="34" charset="0"/>
              </a:rPr>
              <a:t>bộ 20 km mà không nghỉ.</a:t>
            </a:r>
          </a:p>
          <a:p>
            <a:pPr algn="just">
              <a:lnSpc>
                <a:spcPct val="150000"/>
              </a:lnSpc>
            </a:pPr>
            <a:r>
              <a:rPr lang="vi-VN" sz="4000" dirty="0">
                <a:latin typeface="Arial" panose="020B0604020202020204" pitchFamily="34" charset="0"/>
                <a:cs typeface="Arial" panose="020B0604020202020204" pitchFamily="34" charset="0"/>
              </a:rPr>
              <a:t>b)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có tuyết rơi ở Hà Nội vào mùa đông.</a:t>
            </a:r>
          </a:p>
          <a:p>
            <a:pPr algn="just">
              <a:lnSpc>
                <a:spcPct val="150000"/>
              </a:lnSpc>
            </a:pPr>
            <a:r>
              <a:rPr lang="vi-VN" sz="4000" dirty="0">
                <a:latin typeface="Arial" panose="020B0604020202020204" pitchFamily="34" charset="0"/>
                <a:cs typeface="Arial" panose="020B0604020202020204" pitchFamily="34" charset="0"/>
              </a:rPr>
              <a:t>c) Anh An là một học sinh giỏi. Anh An </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a:t>
            </a:r>
            <a:r>
              <a:rPr lang="en-US" sz="4000" dirty="0" smtClean="0">
                <a:latin typeface="Arial" panose="020B0604020202020204" pitchFamily="34" charset="0"/>
                <a:cs typeface="Arial" panose="020B0604020202020204" pitchFamily="34" charset="0"/>
              </a:rPr>
              <a:t>....</a:t>
            </a:r>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sẽ đỗ thủ khoa trong kì thi Trung học phổ thông quốc gia tới.</a:t>
            </a:r>
          </a:p>
        </p:txBody>
      </p:sp>
      <p:sp>
        <p:nvSpPr>
          <p:cNvPr id="20" name="Rectangle 19"/>
          <p:cNvSpPr/>
          <p:nvPr/>
        </p:nvSpPr>
        <p:spPr>
          <a:xfrm>
            <a:off x="11580080" y="5923271"/>
            <a:ext cx="5262979" cy="707886"/>
          </a:xfrm>
          <a:prstGeom prst="rect">
            <a:avLst/>
          </a:prstGeom>
        </p:spPr>
        <p:txBody>
          <a:bodyPr wrap="none">
            <a:spAutoFit/>
          </a:bodyPr>
          <a:lstStyle/>
          <a:p>
            <a:r>
              <a:rPr lang="en-US" sz="4000" dirty="0" err="1">
                <a:solidFill>
                  <a:srgbClr val="C00000"/>
                </a:solidFill>
                <a:latin typeface="Arial" panose="020B0604020202020204" pitchFamily="34" charset="0"/>
                <a:cs typeface="Arial" panose="020B0604020202020204" pitchFamily="34" charset="0"/>
              </a:rPr>
              <a:t>không</a:t>
            </a:r>
            <a:r>
              <a:rPr lang="en-US" sz="4000" dirty="0">
                <a:solidFill>
                  <a:srgbClr val="C00000"/>
                </a:solidFill>
                <a:latin typeface="Arial" panose="020B0604020202020204" pitchFamily="34" charset="0"/>
                <a:cs typeface="Arial" panose="020B0604020202020204" pitchFamily="34" charset="0"/>
              </a:rPr>
              <a:t> </a:t>
            </a:r>
            <a:r>
              <a:rPr lang="en-US" sz="4000" dirty="0" err="1" smtClean="0">
                <a:solidFill>
                  <a:srgbClr val="C00000"/>
                </a:solidFill>
                <a:latin typeface="Arial" panose="020B0604020202020204" pitchFamily="34" charset="0"/>
                <a:cs typeface="Arial" panose="020B0604020202020204" pitchFamily="34" charset="0"/>
              </a:rPr>
              <a:t>thể</a:t>
            </a:r>
            <a:r>
              <a:rPr lang="en-US" sz="4000" dirty="0" smtClean="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ít</a:t>
            </a:r>
            <a:r>
              <a:rPr lang="en-US" sz="4000" dirty="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khả</a:t>
            </a:r>
            <a:r>
              <a:rPr lang="en-US" sz="4000" dirty="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năng</a:t>
            </a:r>
            <a:endParaRPr lang="en-US" sz="4000" dirty="0">
              <a:solidFill>
                <a:srgbClr val="C00000"/>
              </a:solidFill>
              <a:latin typeface="Arial" panose="020B0604020202020204" pitchFamily="34" charset="0"/>
              <a:cs typeface="Arial" panose="020B0604020202020204" pitchFamily="34" charset="0"/>
            </a:endParaRPr>
          </a:p>
        </p:txBody>
      </p:sp>
      <p:sp>
        <p:nvSpPr>
          <p:cNvPr id="21" name="Rectangle 20"/>
          <p:cNvSpPr/>
          <p:nvPr/>
        </p:nvSpPr>
        <p:spPr>
          <a:xfrm>
            <a:off x="12667990" y="6851753"/>
            <a:ext cx="2723823" cy="707886"/>
          </a:xfrm>
          <a:prstGeom prst="rect">
            <a:avLst/>
          </a:prstGeom>
        </p:spPr>
        <p:txBody>
          <a:bodyPr wrap="none">
            <a:spAutoFit/>
          </a:bodyPr>
          <a:lstStyle/>
          <a:p>
            <a:r>
              <a:rPr lang="en-US" sz="4000" dirty="0" err="1">
                <a:solidFill>
                  <a:srgbClr val="C00000"/>
                </a:solidFill>
                <a:latin typeface="Arial" panose="020B0604020202020204" pitchFamily="34" charset="0"/>
                <a:cs typeface="Arial" panose="020B0604020202020204" pitchFamily="34" charset="0"/>
              </a:rPr>
              <a:t>ít</a:t>
            </a:r>
            <a:r>
              <a:rPr lang="en-US" sz="4000" dirty="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khả</a:t>
            </a:r>
            <a:r>
              <a:rPr lang="en-US" sz="4000" dirty="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năng</a:t>
            </a:r>
            <a:endParaRPr lang="en-US" sz="4000" dirty="0"/>
          </a:p>
        </p:txBody>
      </p:sp>
      <p:sp>
        <p:nvSpPr>
          <p:cNvPr id="22" name="Rectangle 21"/>
          <p:cNvSpPr/>
          <p:nvPr/>
        </p:nvSpPr>
        <p:spPr>
          <a:xfrm>
            <a:off x="12328068" y="8649679"/>
            <a:ext cx="3693640" cy="707886"/>
          </a:xfrm>
          <a:prstGeom prst="rect">
            <a:avLst/>
          </a:prstGeom>
        </p:spPr>
        <p:txBody>
          <a:bodyPr wrap="none">
            <a:spAutoFit/>
          </a:bodyPr>
          <a:lstStyle/>
          <a:p>
            <a:r>
              <a:rPr lang="en-US" sz="4000" dirty="0" err="1">
                <a:solidFill>
                  <a:srgbClr val="C00000"/>
                </a:solidFill>
                <a:latin typeface="Arial" panose="020B0604020202020204" pitchFamily="34" charset="0"/>
                <a:cs typeface="Arial" panose="020B0604020202020204" pitchFamily="34" charset="0"/>
              </a:rPr>
              <a:t>nhiều</a:t>
            </a:r>
            <a:r>
              <a:rPr lang="en-US" sz="4000" dirty="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khả</a:t>
            </a:r>
            <a:r>
              <a:rPr lang="en-US" sz="4000" dirty="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năng</a:t>
            </a:r>
            <a:endParaRPr lang="en-US" dirty="0">
              <a:solidFill>
                <a:srgbClr val="C00000"/>
              </a:solidFill>
            </a:endParaRPr>
          </a:p>
        </p:txBody>
      </p:sp>
      <p:sp>
        <p:nvSpPr>
          <p:cNvPr id="23" name="Rectangle 22"/>
          <p:cNvSpPr/>
          <p:nvPr/>
        </p:nvSpPr>
        <p:spPr>
          <a:xfrm>
            <a:off x="5486400" y="641879"/>
            <a:ext cx="8232959" cy="830997"/>
          </a:xfrm>
          <a:prstGeom prst="rect">
            <a:avLst/>
          </a:prstGeom>
        </p:spPr>
        <p:txBody>
          <a:bodyPr wrap="none">
            <a:spAutoFit/>
          </a:bodyPr>
          <a:lstStyle/>
          <a:p>
            <a:r>
              <a:rPr lang="en-US" sz="4800" b="1" dirty="0" smtClean="0">
                <a:solidFill>
                  <a:srgbClr val="C00000"/>
                </a:solidFill>
                <a:latin typeface="Arial" panose="020B0604020202020204" pitchFamily="34" charset="0"/>
                <a:cs typeface="Arial" panose="020B0604020202020204" pitchFamily="34" charset="0"/>
              </a:rPr>
              <a:t>1. XÁC SUẤT CỦA BIẾN CỐ</a:t>
            </a:r>
            <a:endParaRPr lang="en-US" sz="4800" b="1" dirty="0">
              <a:solidFill>
                <a:srgbClr val="C0000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37"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outVertical)">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19">
                                            <p:txEl>
                                              <p:pRg st="0" end="0"/>
                                            </p:txEl>
                                          </p:spTgt>
                                        </p:tgtEl>
                                        <p:attrNameLst>
                                          <p:attrName>style.visibility</p:attrName>
                                        </p:attrNameLst>
                                      </p:cBhvr>
                                      <p:to>
                                        <p:strVal val="visible"/>
                                      </p:to>
                                    </p:set>
                                    <p:anim calcmode="lin" valueType="num">
                                      <p:cBhvr additive="base">
                                        <p:cTn id="31" dur="500"/>
                                        <p:tgtEl>
                                          <p:spTgt spid="19">
                                            <p:txEl>
                                              <p:pRg st="0" end="0"/>
                                            </p:txEl>
                                          </p:spTgt>
                                        </p:tgtEl>
                                        <p:attrNameLst>
                                          <p:attrName>ppt_y</p:attrName>
                                        </p:attrNameLst>
                                      </p:cBhvr>
                                      <p:tavLst>
                                        <p:tav tm="0">
                                          <p:val>
                                            <p:strVal val="#ppt_y+#ppt_h*1.125000"/>
                                          </p:val>
                                        </p:tav>
                                        <p:tav tm="100000">
                                          <p:val>
                                            <p:strVal val="#ppt_y"/>
                                          </p:val>
                                        </p:tav>
                                      </p:tavLst>
                                    </p:anim>
                                    <p:animEffect transition="in" filter="wipe(up)">
                                      <p:cBhvr>
                                        <p:cTn id="32" dur="500"/>
                                        <p:tgtEl>
                                          <p:spTgt spid="19">
                                            <p:txEl>
                                              <p:pRg st="0" end="0"/>
                                            </p:txEl>
                                          </p:spTgt>
                                        </p:tgtEl>
                                      </p:cBhvr>
                                    </p:animEffect>
                                  </p:childTnLst>
                                </p:cTn>
                              </p:par>
                              <p:par>
                                <p:cTn id="33" presetID="12" presetClass="entr" presetSubtype="4" fill="hold" nodeType="withEffect">
                                  <p:stCondLst>
                                    <p:cond delay="0"/>
                                  </p:stCondLst>
                                  <p:childTnLst>
                                    <p:set>
                                      <p:cBhvr>
                                        <p:cTn id="34" dur="1" fill="hold">
                                          <p:stCondLst>
                                            <p:cond delay="0"/>
                                          </p:stCondLst>
                                        </p:cTn>
                                        <p:tgtEl>
                                          <p:spTgt spid="19">
                                            <p:txEl>
                                              <p:pRg st="1" end="1"/>
                                            </p:txEl>
                                          </p:spTgt>
                                        </p:tgtEl>
                                        <p:attrNameLst>
                                          <p:attrName>style.visibility</p:attrName>
                                        </p:attrNameLst>
                                      </p:cBhvr>
                                      <p:to>
                                        <p:strVal val="visible"/>
                                      </p:to>
                                    </p:set>
                                    <p:anim calcmode="lin" valueType="num">
                                      <p:cBhvr additive="base">
                                        <p:cTn id="35" dur="500"/>
                                        <p:tgtEl>
                                          <p:spTgt spid="19">
                                            <p:txEl>
                                              <p:pRg st="1" end="1"/>
                                            </p:txEl>
                                          </p:spTgt>
                                        </p:tgtEl>
                                        <p:attrNameLst>
                                          <p:attrName>ppt_y</p:attrName>
                                        </p:attrNameLst>
                                      </p:cBhvr>
                                      <p:tavLst>
                                        <p:tav tm="0">
                                          <p:val>
                                            <p:strVal val="#ppt_y+#ppt_h*1.125000"/>
                                          </p:val>
                                        </p:tav>
                                        <p:tav tm="100000">
                                          <p:val>
                                            <p:strVal val="#ppt_y"/>
                                          </p:val>
                                        </p:tav>
                                      </p:tavLst>
                                    </p:anim>
                                    <p:animEffect transition="in" filter="wipe(up)">
                                      <p:cBhvr>
                                        <p:cTn id="36" dur="500"/>
                                        <p:tgtEl>
                                          <p:spTgt spid="19">
                                            <p:txEl>
                                              <p:pRg st="1" end="1"/>
                                            </p:txEl>
                                          </p:spTgt>
                                        </p:tgtEl>
                                      </p:cBhvr>
                                    </p:animEffect>
                                  </p:childTnLst>
                                </p:cTn>
                              </p:par>
                              <p:par>
                                <p:cTn id="37" presetID="12" presetClass="entr" presetSubtype="4" fill="hold" nodeType="withEffect">
                                  <p:stCondLst>
                                    <p:cond delay="0"/>
                                  </p:stCondLst>
                                  <p:childTnLst>
                                    <p:set>
                                      <p:cBhvr>
                                        <p:cTn id="38" dur="1" fill="hold">
                                          <p:stCondLst>
                                            <p:cond delay="0"/>
                                          </p:stCondLst>
                                        </p:cTn>
                                        <p:tgtEl>
                                          <p:spTgt spid="19">
                                            <p:txEl>
                                              <p:pRg st="2" end="2"/>
                                            </p:txEl>
                                          </p:spTgt>
                                        </p:tgtEl>
                                        <p:attrNameLst>
                                          <p:attrName>style.visibility</p:attrName>
                                        </p:attrNameLst>
                                      </p:cBhvr>
                                      <p:to>
                                        <p:strVal val="visible"/>
                                      </p:to>
                                    </p:set>
                                    <p:anim calcmode="lin" valueType="num">
                                      <p:cBhvr additive="base">
                                        <p:cTn id="39" dur="500"/>
                                        <p:tgtEl>
                                          <p:spTgt spid="19">
                                            <p:txEl>
                                              <p:pRg st="2" end="2"/>
                                            </p:txEl>
                                          </p:spTgt>
                                        </p:tgtEl>
                                        <p:attrNameLst>
                                          <p:attrName>ppt_y</p:attrName>
                                        </p:attrNameLst>
                                      </p:cBhvr>
                                      <p:tavLst>
                                        <p:tav tm="0">
                                          <p:val>
                                            <p:strVal val="#ppt_y+#ppt_h*1.125000"/>
                                          </p:val>
                                        </p:tav>
                                        <p:tav tm="100000">
                                          <p:val>
                                            <p:strVal val="#ppt_y"/>
                                          </p:val>
                                        </p:tav>
                                      </p:tavLst>
                                    </p:anim>
                                    <p:animEffect transition="in" filter="wipe(up)">
                                      <p:cBhvr>
                                        <p:cTn id="40" dur="500"/>
                                        <p:tgtEl>
                                          <p:spTgt spid="19">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randombar(horizontal)">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4" presetClass="entr" presetSubtype="10" fill="hold" grpId="0" nodeType="clickEffect">
                                  <p:stCondLst>
                                    <p:cond delay="0"/>
                                  </p:stCondLst>
                                  <p:childTnLst>
                                    <p:set>
                                      <p:cBhvr>
                                        <p:cTn id="49" dur="1" fill="hold">
                                          <p:stCondLst>
                                            <p:cond delay="0"/>
                                          </p:stCondLst>
                                        </p:cTn>
                                        <p:tgtEl>
                                          <p:spTgt spid="21"/>
                                        </p:tgtEl>
                                        <p:attrNameLst>
                                          <p:attrName>style.visibility</p:attrName>
                                        </p:attrNameLst>
                                      </p:cBhvr>
                                      <p:to>
                                        <p:strVal val="visible"/>
                                      </p:to>
                                    </p:set>
                                    <p:animEffect transition="in" filter="randombar(horizontal)">
                                      <p:cBhvr>
                                        <p:cTn id="50" dur="500"/>
                                        <p:tgtEl>
                                          <p:spTgt spid="21"/>
                                        </p:tgtEl>
                                      </p:cBhvr>
                                    </p:animEffec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randombar(horizontal)">
                                      <p:cBhvr>
                                        <p:cTn id="5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p:bldP spid="20" grpId="0"/>
      <p:bldP spid="21" grpId="0"/>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 Same Side Corner Rectangle 8"/>
          <p:cNvSpPr/>
          <p:nvPr/>
        </p:nvSpPr>
        <p:spPr>
          <a:xfrm>
            <a:off x="838200" y="1714500"/>
            <a:ext cx="16687800" cy="8572500"/>
          </a:xfrm>
          <a:prstGeom prst="round2SameRect">
            <a:avLst>
              <a:gd name="adj1" fmla="val 14593"/>
              <a:gd name="adj2" fmla="val 0"/>
            </a:avLst>
          </a:prstGeom>
          <a:solidFill>
            <a:schemeClr val="accent3">
              <a:lumMod val="40000"/>
              <a:lumOff val="60000"/>
            </a:schemeClr>
          </a:solidFill>
          <a:ln w="38100">
            <a:solidFill>
              <a:srgbClr val="C1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71085">
            <a:off x="1437469" y="8921032"/>
            <a:ext cx="1157736" cy="1653908"/>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86125">
            <a:off x="-106881" y="5499860"/>
            <a:ext cx="1195416" cy="1707737"/>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471085">
            <a:off x="16809749" y="3514743"/>
            <a:ext cx="1378752" cy="1969645"/>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886125">
            <a:off x="14500736" y="-1123852"/>
            <a:ext cx="1746527" cy="2495038"/>
          </a:xfrm>
          <a:prstGeom prst="rect">
            <a:avLst/>
          </a:prstGeom>
        </p:spPr>
      </p:pic>
      <p:sp>
        <p:nvSpPr>
          <p:cNvPr id="10" name="Rectangle 9"/>
          <p:cNvSpPr/>
          <p:nvPr/>
        </p:nvSpPr>
        <p:spPr>
          <a:xfrm>
            <a:off x="5486400" y="641879"/>
            <a:ext cx="8232959" cy="830997"/>
          </a:xfrm>
          <a:prstGeom prst="rect">
            <a:avLst/>
          </a:prstGeom>
        </p:spPr>
        <p:txBody>
          <a:bodyPr wrap="none">
            <a:spAutoFit/>
          </a:bodyPr>
          <a:lstStyle/>
          <a:p>
            <a:r>
              <a:rPr lang="en-US" sz="4800" b="1" dirty="0" smtClean="0">
                <a:solidFill>
                  <a:srgbClr val="C00000"/>
                </a:solidFill>
                <a:latin typeface="Arial" panose="020B0604020202020204" pitchFamily="34" charset="0"/>
                <a:cs typeface="Arial" panose="020B0604020202020204" pitchFamily="34" charset="0"/>
              </a:rPr>
              <a:t>1. XÁC SUẤT CỦA BIẾN CỐ</a:t>
            </a:r>
            <a:endParaRPr lang="en-US" sz="4800" b="1" dirty="0">
              <a:solidFill>
                <a:srgbClr val="C00000"/>
              </a:solidFill>
              <a:latin typeface="Arial" panose="020B0604020202020204" pitchFamily="34" charset="0"/>
              <a:cs typeface="Arial" panose="020B0604020202020204" pitchFamily="34" charset="0"/>
            </a:endParaRPr>
          </a:p>
        </p:txBody>
      </p:sp>
      <p:grpSp>
        <p:nvGrpSpPr>
          <p:cNvPr id="13" name="Group 12"/>
          <p:cNvGrpSpPr/>
          <p:nvPr/>
        </p:nvGrpSpPr>
        <p:grpSpPr>
          <a:xfrm>
            <a:off x="2144765" y="1714500"/>
            <a:ext cx="5105400" cy="1144596"/>
            <a:chOff x="2286000" y="1714500"/>
            <a:chExt cx="5105400" cy="1144596"/>
          </a:xfrm>
        </p:grpSpPr>
        <p:sp>
          <p:nvSpPr>
            <p:cNvPr id="11" name="Round Same Side Corner Rectangle 10"/>
            <p:cNvSpPr/>
            <p:nvPr/>
          </p:nvSpPr>
          <p:spPr>
            <a:xfrm flipV="1">
              <a:off x="2286000" y="1714500"/>
              <a:ext cx="5105400" cy="1144596"/>
            </a:xfrm>
            <a:prstGeom prst="round2SameRect">
              <a:avLst>
                <a:gd name="adj1" fmla="val 46625"/>
                <a:gd name="adj2" fmla="val 0"/>
              </a:avLst>
            </a:prstGeom>
            <a:solidFill>
              <a:schemeClr val="accent6">
                <a:lumMod val="60000"/>
                <a:lumOff val="40000"/>
              </a:schemeClr>
            </a:solidFill>
            <a:ln w="38100">
              <a:solidFill>
                <a:srgbClr val="C1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2670322" y="1890347"/>
              <a:ext cx="4419600"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Xác</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suất</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là</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gì</a:t>
              </a:r>
              <a:r>
                <a:rPr lang="en-US" sz="4400" b="1" dirty="0" smtClean="0">
                  <a:latin typeface="Arial" panose="020B0604020202020204" pitchFamily="34" charset="0"/>
                  <a:cs typeface="Arial" panose="020B0604020202020204" pitchFamily="34" charset="0"/>
                </a:rPr>
                <a:t>?</a:t>
              </a:r>
              <a:endParaRPr lang="en-US" sz="4400" b="1" dirty="0">
                <a:latin typeface="Arial" panose="020B0604020202020204" pitchFamily="34" charset="0"/>
                <a:cs typeface="Arial" panose="020B0604020202020204" pitchFamily="34" charset="0"/>
              </a:endParaRPr>
            </a:p>
          </p:txBody>
        </p:sp>
      </p:grpSp>
      <p:sp>
        <p:nvSpPr>
          <p:cNvPr id="14" name="Rectangle 13"/>
          <p:cNvSpPr/>
          <p:nvPr/>
        </p:nvSpPr>
        <p:spPr>
          <a:xfrm>
            <a:off x="1981200" y="3054672"/>
            <a:ext cx="12866023" cy="707886"/>
          </a:xfrm>
          <a:prstGeom prst="rect">
            <a:avLst/>
          </a:prstGeom>
        </p:spPr>
        <p:txBody>
          <a:bodyPr wrap="none">
            <a:spAutoFit/>
          </a:bodyPr>
          <a:lstStyle/>
          <a:p>
            <a:r>
              <a:rPr lang="en-US" sz="4000" i="1" dirty="0" err="1">
                <a:solidFill>
                  <a:srgbClr val="002060"/>
                </a:solidFill>
                <a:latin typeface="Arial" panose="020B0604020202020204" pitchFamily="34" charset="0"/>
                <a:cs typeface="Arial" panose="020B0604020202020204" pitchFamily="34" charset="0"/>
              </a:rPr>
              <a:t>Cả</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lớp</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suy</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nghĩ</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trao</a:t>
            </a:r>
            <a:r>
              <a:rPr lang="en-US" sz="4000" i="1" dirty="0">
                <a:solidFill>
                  <a:srgbClr val="002060"/>
                </a:solidFill>
                <a:latin typeface="Arial" panose="020B0604020202020204" pitchFamily="34" charset="0"/>
                <a:cs typeface="Arial" panose="020B0604020202020204" pitchFamily="34" charset="0"/>
              </a:rPr>
              <a:t> </a:t>
            </a:r>
            <a:r>
              <a:rPr lang="en-US" sz="4000" i="1" dirty="0" err="1" smtClean="0">
                <a:solidFill>
                  <a:srgbClr val="002060"/>
                </a:solidFill>
                <a:latin typeface="Arial" panose="020B0604020202020204" pitchFamily="34" charset="0"/>
                <a:cs typeface="Arial" panose="020B0604020202020204" pitchFamily="34" charset="0"/>
              </a:rPr>
              <a:t>đổi</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smtClean="0">
                <a:solidFill>
                  <a:srgbClr val="002060"/>
                </a:solidFill>
                <a:latin typeface="Arial" panose="020B0604020202020204" pitchFamily="34" charset="0"/>
                <a:cs typeface="Arial" panose="020B0604020202020204" pitchFamily="34" charset="0"/>
              </a:rPr>
              <a:t>theo</a:t>
            </a:r>
            <a:r>
              <a:rPr lang="en-US" sz="4000" i="1" dirty="0" smtClean="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nhóm</a:t>
            </a:r>
            <a:r>
              <a:rPr lang="en-US" sz="4000" i="1" dirty="0">
                <a:solidFill>
                  <a:srgbClr val="002060"/>
                </a:solidFill>
                <a:latin typeface="Arial" panose="020B0604020202020204" pitchFamily="34" charset="0"/>
                <a:cs typeface="Arial" panose="020B0604020202020204" pitchFamily="34" charset="0"/>
              </a:rPr>
              <a:t> 4 </a:t>
            </a:r>
            <a:r>
              <a:rPr lang="en-US" sz="4000" i="1" dirty="0" err="1">
                <a:solidFill>
                  <a:srgbClr val="002060"/>
                </a:solidFill>
                <a:latin typeface="Arial" panose="020B0604020202020204" pitchFamily="34" charset="0"/>
                <a:cs typeface="Arial" panose="020B0604020202020204" pitchFamily="34" charset="0"/>
              </a:rPr>
              <a:t>trả</a:t>
            </a:r>
            <a:r>
              <a:rPr lang="en-US" sz="4000" i="1" dirty="0">
                <a:solidFill>
                  <a:srgbClr val="002060"/>
                </a:solidFill>
                <a:latin typeface="Arial" panose="020B0604020202020204" pitchFamily="34" charset="0"/>
                <a:cs typeface="Arial" panose="020B0604020202020204" pitchFamily="34" charset="0"/>
              </a:rPr>
              <a:t> </a:t>
            </a:r>
            <a:r>
              <a:rPr lang="en-US" sz="4000" i="1" dirty="0" err="1">
                <a:solidFill>
                  <a:srgbClr val="002060"/>
                </a:solidFill>
                <a:latin typeface="Arial" panose="020B0604020202020204" pitchFamily="34" charset="0"/>
                <a:cs typeface="Arial" panose="020B0604020202020204" pitchFamily="34" charset="0"/>
              </a:rPr>
              <a:t>lời</a:t>
            </a:r>
            <a:r>
              <a:rPr lang="en-US" sz="4000" i="1" dirty="0">
                <a:solidFill>
                  <a:srgbClr val="002060"/>
                </a:solidFill>
                <a:latin typeface="Arial" panose="020B0604020202020204" pitchFamily="34" charset="0"/>
                <a:cs typeface="Arial" panose="020B0604020202020204" pitchFamily="34" charset="0"/>
              </a:rPr>
              <a:t> </a:t>
            </a:r>
            <a:r>
              <a:rPr lang="en-US" sz="4000" b="1" i="1" dirty="0" smtClean="0">
                <a:solidFill>
                  <a:srgbClr val="002060"/>
                </a:solidFill>
                <a:latin typeface="Arial" panose="020B0604020202020204" pitchFamily="34" charset="0"/>
                <a:cs typeface="Arial" panose="020B0604020202020204" pitchFamily="34" charset="0"/>
              </a:rPr>
              <a:t>HĐ1</a:t>
            </a:r>
            <a:r>
              <a:rPr lang="en-US" sz="4000" i="1" dirty="0">
                <a:solidFill>
                  <a:srgbClr val="002060"/>
                </a:solidFill>
                <a:latin typeface="Arial" panose="020B0604020202020204" pitchFamily="34" charset="0"/>
                <a:cs typeface="Arial" panose="020B0604020202020204" pitchFamily="34" charset="0"/>
              </a:rPr>
              <a:t>, </a:t>
            </a:r>
            <a:r>
              <a:rPr lang="en-US" sz="4000" b="1" i="1" dirty="0">
                <a:solidFill>
                  <a:srgbClr val="002060"/>
                </a:solidFill>
                <a:latin typeface="Arial" panose="020B0604020202020204" pitchFamily="34" charset="0"/>
                <a:cs typeface="Arial" panose="020B0604020202020204" pitchFamily="34" charset="0"/>
              </a:rPr>
              <a:t>HĐ2</a:t>
            </a:r>
            <a:r>
              <a:rPr lang="en-US" sz="4000" i="1" dirty="0">
                <a:solidFill>
                  <a:srgbClr val="002060"/>
                </a:solidFill>
                <a:latin typeface="Arial" panose="020B0604020202020204" pitchFamily="34" charset="0"/>
                <a:cs typeface="Arial" panose="020B0604020202020204" pitchFamily="34" charset="0"/>
              </a:rPr>
              <a:t>.</a:t>
            </a:r>
          </a:p>
        </p:txBody>
      </p:sp>
      <p:grpSp>
        <p:nvGrpSpPr>
          <p:cNvPr id="17" name="Group 16"/>
          <p:cNvGrpSpPr/>
          <p:nvPr/>
        </p:nvGrpSpPr>
        <p:grpSpPr>
          <a:xfrm>
            <a:off x="838199" y="4055155"/>
            <a:ext cx="1643675" cy="935945"/>
            <a:chOff x="838199" y="4055155"/>
            <a:chExt cx="1643675" cy="935945"/>
          </a:xfrm>
        </p:grpSpPr>
        <p:sp>
          <p:nvSpPr>
            <p:cNvPr id="15" name="Round Same Side Corner Rectangle 14"/>
            <p:cNvSpPr/>
            <p:nvPr/>
          </p:nvSpPr>
          <p:spPr>
            <a:xfrm rot="5400000">
              <a:off x="1192064" y="3701290"/>
              <a:ext cx="935945" cy="1643675"/>
            </a:xfrm>
            <a:prstGeom prst="round2SameRect">
              <a:avLst>
                <a:gd name="adj1" fmla="val 25415"/>
                <a:gd name="adj2" fmla="val 0"/>
              </a:avLst>
            </a:prstGeom>
            <a:solidFill>
              <a:schemeClr val="accent5">
                <a:lumMod val="75000"/>
              </a:schemeClr>
            </a:solidFill>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16" name="TextBox 15"/>
            <p:cNvSpPr txBox="1"/>
            <p:nvPr/>
          </p:nvSpPr>
          <p:spPr>
            <a:xfrm>
              <a:off x="1048359" y="4172611"/>
              <a:ext cx="1219200" cy="707886"/>
            </a:xfrm>
            <a:prstGeom prst="rect">
              <a:avLst/>
            </a:prstGeom>
            <a:noFill/>
          </p:spPr>
          <p:txBody>
            <a:bodyPr wrap="square" rtlCol="0">
              <a:spAutoFit/>
            </a:bodyPr>
            <a:lstStyle/>
            <a:p>
              <a:r>
                <a:rPr lang="en-US" sz="4000" b="1" dirty="0" smtClean="0">
                  <a:solidFill>
                    <a:schemeClr val="bg1"/>
                  </a:solidFill>
                  <a:latin typeface="Arial" panose="020B0604020202020204" pitchFamily="34" charset="0"/>
                  <a:cs typeface="Arial" panose="020B0604020202020204" pitchFamily="34" charset="0"/>
                </a:rPr>
                <a:t>HĐ2</a:t>
              </a:r>
              <a:endParaRPr lang="en-US" sz="3600" b="1" dirty="0">
                <a:solidFill>
                  <a:schemeClr val="bg1"/>
                </a:solidFill>
                <a:latin typeface="Arial" panose="020B0604020202020204" pitchFamily="34" charset="0"/>
                <a:cs typeface="Arial" panose="020B0604020202020204" pitchFamily="34" charset="0"/>
              </a:endParaRPr>
            </a:p>
          </p:txBody>
        </p:sp>
      </p:grpSp>
      <p:sp>
        <p:nvSpPr>
          <p:cNvPr id="2" name="Rectangle 1"/>
          <p:cNvSpPr/>
          <p:nvPr/>
        </p:nvSpPr>
        <p:spPr>
          <a:xfrm>
            <a:off x="2800958" y="3924475"/>
            <a:ext cx="13880721" cy="3785652"/>
          </a:xfrm>
          <a:prstGeom prst="rect">
            <a:avLst/>
          </a:prstGeom>
        </p:spPr>
        <p:txBody>
          <a:bodyPr wrap="square">
            <a:spAutoFit/>
          </a:bodyPr>
          <a:lstStyle/>
          <a:p>
            <a:pPr algn="just">
              <a:lnSpc>
                <a:spcPct val="150000"/>
              </a:lnSpc>
            </a:pPr>
            <a:r>
              <a:rPr lang="vi-VN" sz="4000" dirty="0">
                <a:latin typeface="Arial" panose="020B0604020202020204" pitchFamily="34" charset="0"/>
                <a:cs typeface="Arial" panose="020B0604020202020204" pitchFamily="34" charset="0"/>
              </a:rPr>
              <a:t>Một hộp đựng 20 viên bi, trong đó 13 viên màu đỏ và 7 viên màu đen có cùng kích thước. Bạn Nam lấy ngẫu nhiên một viên bi từ trong hộp. Hỏi khả năng Nam lấy được viên bi màu nào lớn hơn?</a:t>
            </a:r>
            <a:endParaRPr lang="en-US" sz="4000" dirty="0">
              <a:latin typeface="Arial" panose="020B0604020202020204" pitchFamily="34" charset="0"/>
              <a:cs typeface="Arial" panose="020B0604020202020204" pitchFamily="34" charset="0"/>
            </a:endParaRPr>
          </a:p>
        </p:txBody>
      </p:sp>
      <p:grpSp>
        <p:nvGrpSpPr>
          <p:cNvPr id="23" name="Group 22"/>
          <p:cNvGrpSpPr/>
          <p:nvPr/>
        </p:nvGrpSpPr>
        <p:grpSpPr>
          <a:xfrm>
            <a:off x="7250165" y="6896100"/>
            <a:ext cx="7753999" cy="3024002"/>
            <a:chOff x="7250165" y="6896100"/>
            <a:chExt cx="7753999" cy="3024002"/>
          </a:xfrm>
        </p:grpSpPr>
        <p:sp>
          <p:nvSpPr>
            <p:cNvPr id="4" name="Cloud Callout 3"/>
            <p:cNvSpPr/>
            <p:nvPr/>
          </p:nvSpPr>
          <p:spPr>
            <a:xfrm>
              <a:off x="7250165" y="6896100"/>
              <a:ext cx="7753999" cy="3024002"/>
            </a:xfrm>
            <a:prstGeom prst="cloudCallout">
              <a:avLst>
                <a:gd name="adj1" fmla="val 47466"/>
                <a:gd name="adj2" fmla="val 53681"/>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 name="Rectangle 5"/>
            <p:cNvSpPr/>
            <p:nvPr/>
          </p:nvSpPr>
          <p:spPr>
            <a:xfrm>
              <a:off x="8046606" y="7416248"/>
              <a:ext cx="6164964" cy="1824923"/>
            </a:xfrm>
            <a:prstGeom prst="rect">
              <a:avLst/>
            </a:prstGeom>
          </p:spPr>
          <p:txBody>
            <a:bodyPr wrap="square">
              <a:spAutoFit/>
            </a:bodyPr>
            <a:lstStyle/>
            <a:p>
              <a:pPr algn="ctr">
                <a:lnSpc>
                  <a:spcPct val="150000"/>
                </a:lnSpc>
              </a:pPr>
              <a:r>
                <a:rPr lang="vi-VN" sz="4000" dirty="0">
                  <a:solidFill>
                    <a:srgbClr val="FF0000"/>
                  </a:solidFill>
                  <a:latin typeface="Arial" panose="020B0604020202020204" pitchFamily="34" charset="0"/>
                  <a:cs typeface="Arial" panose="020B0604020202020204" pitchFamily="34" charset="0"/>
                </a:rPr>
                <a:t>Khả năng Nam lấy được viên bi màu đỏ lớn hơn.</a:t>
              </a:r>
              <a:endParaRPr lang="en-US" sz="4000" dirty="0">
                <a:solidFill>
                  <a:srgbClr val="FF0000"/>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65536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down)">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28343" b="28343"/>
          <a:stretch>
            <a:fillRect/>
          </a:stretch>
        </p:blipFill>
        <p:spPr>
          <a:xfrm>
            <a:off x="0" y="0"/>
            <a:ext cx="18288000" cy="10287000"/>
          </a:xfrm>
          <a:prstGeom prst="rect">
            <a:avLst/>
          </a:prstGeom>
        </p:spPr>
      </p:pic>
      <p:grpSp>
        <p:nvGrpSpPr>
          <p:cNvPr id="3" name="Group 3"/>
          <p:cNvGrpSpPr/>
          <p:nvPr/>
        </p:nvGrpSpPr>
        <p:grpSpPr>
          <a:xfrm rot="5400000">
            <a:off x="8530197" y="1376725"/>
            <a:ext cx="7307458" cy="13149969"/>
            <a:chOff x="0" y="0"/>
            <a:chExt cx="9743278" cy="17533292"/>
          </a:xfrm>
        </p:grpSpPr>
        <p:sp>
          <p:nvSpPr>
            <p:cNvPr id="4" name="AutoShape 4"/>
            <p:cNvSpPr/>
            <p:nvPr/>
          </p:nvSpPr>
          <p:spPr>
            <a:xfrm>
              <a:off x="220728" y="0"/>
              <a:ext cx="9522550" cy="17430394"/>
            </a:xfrm>
            <a:prstGeom prst="rect">
              <a:avLst/>
            </a:prstGeom>
            <a:solidFill>
              <a:srgbClr val="FDFCF5"/>
            </a:solidFill>
          </p:spPr>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rot="5400000">
              <a:off x="-3789052" y="4000961"/>
              <a:ext cx="17321383" cy="9743278"/>
            </a:xfrm>
            <a:prstGeom prst="rect">
              <a:avLst/>
            </a:prstGeom>
          </p:spPr>
        </p:pic>
      </p:grpSp>
      <p:sp>
        <p:nvSpPr>
          <p:cNvPr id="40" name="Rounded Rectangle 39"/>
          <p:cNvSpPr/>
          <p:nvPr/>
        </p:nvSpPr>
        <p:spPr>
          <a:xfrm>
            <a:off x="666749" y="1174147"/>
            <a:ext cx="16947162" cy="8617553"/>
          </a:xfrm>
          <a:prstGeom prst="roundRect">
            <a:avLst>
              <a:gd name="adj" fmla="val 2268"/>
            </a:avLst>
          </a:prstGeom>
          <a:solidFill>
            <a:schemeClr val="bg1"/>
          </a:solid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 xmlns:asvg="http://schemas.microsoft.com/office/drawing/2016/SVG/main" r:embed="rId8"/>
              </a:ext>
            </a:extLst>
          </a:blip>
          <a:srcRect/>
          <a:stretch>
            <a:fillRect/>
          </a:stretch>
        </p:blipFill>
        <p:spPr>
          <a:xfrm rot="3291953">
            <a:off x="-131868" y="9469787"/>
            <a:ext cx="1401585" cy="652374"/>
          </a:xfrm>
          <a:prstGeom prst="rect">
            <a:avLst/>
          </a:prstGeom>
        </p:spPr>
      </p:pic>
      <p:grpSp>
        <p:nvGrpSpPr>
          <p:cNvPr id="10" name="Group 10"/>
          <p:cNvGrpSpPr>
            <a:grpSpLocks noChangeAspect="1"/>
          </p:cNvGrpSpPr>
          <p:nvPr/>
        </p:nvGrpSpPr>
        <p:grpSpPr>
          <a:xfrm rot="-2026165">
            <a:off x="2068994" y="9246419"/>
            <a:ext cx="882445" cy="764197"/>
            <a:chOff x="0" y="0"/>
            <a:chExt cx="6350000" cy="5499100"/>
          </a:xfrm>
        </p:grpSpPr>
        <p:sp>
          <p:nvSpPr>
            <p:cNvPr id="11" name="Freeform 11"/>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F9DA6A"/>
            </a:solidFill>
          </p:spPr>
        </p:sp>
      </p:grpSp>
      <p:grpSp>
        <p:nvGrpSpPr>
          <p:cNvPr id="32" name="Group 32"/>
          <p:cNvGrpSpPr/>
          <p:nvPr/>
        </p:nvGrpSpPr>
        <p:grpSpPr>
          <a:xfrm>
            <a:off x="373820" y="748043"/>
            <a:ext cx="4960180" cy="1117935"/>
            <a:chOff x="48088" y="361393"/>
            <a:chExt cx="8566283" cy="1490579"/>
          </a:xfrm>
        </p:grpSpPr>
        <p:sp>
          <p:nvSpPr>
            <p:cNvPr id="33" name="AutoShape 33"/>
            <p:cNvSpPr/>
            <p:nvPr/>
          </p:nvSpPr>
          <p:spPr>
            <a:xfrm rot="-296783">
              <a:off x="48088" y="366542"/>
              <a:ext cx="8566283" cy="1485430"/>
            </a:xfrm>
            <a:prstGeom prst="rect">
              <a:avLst/>
            </a:prstGeom>
            <a:solidFill>
              <a:srgbClr val="5697AE"/>
            </a:solidFill>
          </p:spPr>
        </p:sp>
        <p:sp>
          <p:nvSpPr>
            <p:cNvPr id="34" name="TextBox 34"/>
            <p:cNvSpPr txBox="1"/>
            <p:nvPr/>
          </p:nvSpPr>
          <p:spPr>
            <a:xfrm rot="21303217">
              <a:off x="274888" y="361393"/>
              <a:ext cx="8009199" cy="1187077"/>
            </a:xfrm>
            <a:prstGeom prst="rect">
              <a:avLst/>
            </a:prstGeom>
          </p:spPr>
          <p:txBody>
            <a:bodyPr lIns="0" tIns="0" rIns="0" bIns="0" rtlCol="0" anchor="t">
              <a:spAutoFit/>
            </a:bodyPr>
            <a:lstStyle/>
            <a:p>
              <a:pPr marL="0" lvl="0" indent="0" algn="ctr">
                <a:lnSpc>
                  <a:spcPts val="7800"/>
                </a:lnSpc>
                <a:spcBef>
                  <a:spcPct val="0"/>
                </a:spcBef>
              </a:pPr>
              <a:r>
                <a:rPr lang="en-US" sz="4400" b="1" dirty="0" err="1" smtClean="0">
                  <a:solidFill>
                    <a:srgbClr val="FDFCF5"/>
                  </a:solidFill>
                  <a:latin typeface="Arial" panose="020B0604020202020204" pitchFamily="34" charset="0"/>
                  <a:cs typeface="Arial" panose="020B0604020202020204" pitchFamily="34" charset="0"/>
                </a:rPr>
                <a:t>Khái</a:t>
              </a:r>
              <a:r>
                <a:rPr lang="en-US" sz="4400" b="1" dirty="0" smtClean="0">
                  <a:solidFill>
                    <a:srgbClr val="FDFCF5"/>
                  </a:solidFill>
                  <a:latin typeface="Arial" panose="020B0604020202020204" pitchFamily="34" charset="0"/>
                  <a:cs typeface="Arial" panose="020B0604020202020204" pitchFamily="34" charset="0"/>
                </a:rPr>
                <a:t> </a:t>
              </a:r>
              <a:r>
                <a:rPr lang="en-US" sz="4400" b="1" dirty="0" err="1" smtClean="0">
                  <a:solidFill>
                    <a:srgbClr val="FDFCF5"/>
                  </a:solidFill>
                  <a:latin typeface="Arial" panose="020B0604020202020204" pitchFamily="34" charset="0"/>
                  <a:cs typeface="Arial" panose="020B0604020202020204" pitchFamily="34" charset="0"/>
                </a:rPr>
                <a:t>niệm</a:t>
              </a:r>
              <a:endParaRPr lang="en-US" sz="4400" b="1" dirty="0">
                <a:solidFill>
                  <a:srgbClr val="FDFCF5"/>
                </a:solidFill>
                <a:latin typeface="Arial" panose="020B0604020202020204" pitchFamily="34" charset="0"/>
                <a:cs typeface="Arial" panose="020B0604020202020204" pitchFamily="34" charset="0"/>
              </a:endParaRPr>
            </a:p>
          </p:txBody>
        </p:sp>
      </p:grpSp>
      <p:pic>
        <p:nvPicPr>
          <p:cNvPr id="35" name="Picture 35"/>
          <p:cNvPicPr>
            <a:picLocks noChangeAspect="1"/>
          </p:cNvPicPr>
          <p:nvPr/>
        </p:nvPicPr>
        <p:blipFill>
          <a:blip r:embed="rId9">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rot="-5090351">
            <a:off x="16362494" y="5221211"/>
            <a:ext cx="2735906" cy="803055"/>
          </a:xfrm>
          <a:prstGeom prst="rect">
            <a:avLst/>
          </a:prstGeom>
        </p:spPr>
      </p:pic>
      <p:pic>
        <p:nvPicPr>
          <p:cNvPr id="36" name="Picture 36"/>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rot="-1338678">
            <a:off x="10424076" y="-502979"/>
            <a:ext cx="2287701" cy="1709537"/>
          </a:xfrm>
          <a:prstGeom prst="rect">
            <a:avLst/>
          </a:prstGeom>
        </p:spPr>
      </p:pic>
      <p:sp>
        <p:nvSpPr>
          <p:cNvPr id="41" name="Rectangle 40"/>
          <p:cNvSpPr/>
          <p:nvPr/>
        </p:nvSpPr>
        <p:spPr>
          <a:xfrm>
            <a:off x="1687357" y="1869161"/>
            <a:ext cx="14859000" cy="1824923"/>
          </a:xfrm>
          <a:prstGeom prst="rect">
            <a:avLst/>
          </a:prstGeom>
        </p:spPr>
        <p:txBody>
          <a:bodyPr wrap="square">
            <a:spAutoFit/>
          </a:bodyPr>
          <a:lstStyle/>
          <a:p>
            <a:pPr algn="just">
              <a:lnSpc>
                <a:spcPct val="15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Khả năng xảy ra của một biến cố được đo lường bởi một số nhận giá trị từ 0 đến 1, gọi là </a:t>
            </a:r>
            <a:r>
              <a:rPr lang="nl-NL" sz="4000" b="1" dirty="0">
                <a:latin typeface="Arial" panose="020B0604020202020204" pitchFamily="34" charset="0"/>
                <a:ea typeface="Calibri" panose="020F0502020204030204" pitchFamily="34" charset="0"/>
                <a:cs typeface="Arial" panose="020B0604020202020204" pitchFamily="34" charset="0"/>
              </a:rPr>
              <a:t>xác suất của biến cố</a:t>
            </a:r>
            <a:r>
              <a:rPr lang="nl-NL" sz="4000" dirty="0">
                <a:latin typeface="Arial" panose="020B0604020202020204" pitchFamily="34" charset="0"/>
                <a:ea typeface="Calibri" panose="020F0502020204030204" pitchFamily="34" charset="0"/>
                <a:cs typeface="Arial" panose="020B0604020202020204" pitchFamily="34" charset="0"/>
              </a:rPr>
              <a:t> đó.</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2" name="TextBox 41"/>
          <p:cNvSpPr txBox="1"/>
          <p:nvPr/>
        </p:nvSpPr>
        <p:spPr>
          <a:xfrm>
            <a:off x="1658802" y="3866389"/>
            <a:ext cx="2861170" cy="738664"/>
          </a:xfrm>
          <a:prstGeom prst="rect">
            <a:avLst/>
          </a:prstGeom>
          <a:noFill/>
        </p:spPr>
        <p:txBody>
          <a:bodyPr wrap="square" rtlCol="0">
            <a:spAutoFit/>
          </a:bodyPr>
          <a:lstStyle/>
          <a:p>
            <a:r>
              <a:rPr lang="en-US" sz="4200" b="1" u="sng" dirty="0" err="1" smtClean="0">
                <a:solidFill>
                  <a:srgbClr val="C00000"/>
                </a:solidFill>
                <a:latin typeface="Arial" panose="020B0604020202020204" pitchFamily="34" charset="0"/>
                <a:cs typeface="Arial" panose="020B0604020202020204" pitchFamily="34" charset="0"/>
              </a:rPr>
              <a:t>Nhận</a:t>
            </a:r>
            <a:r>
              <a:rPr lang="en-US" sz="4200" b="1" u="sng" dirty="0" smtClean="0">
                <a:solidFill>
                  <a:srgbClr val="C00000"/>
                </a:solidFill>
                <a:latin typeface="Arial" panose="020B0604020202020204" pitchFamily="34" charset="0"/>
                <a:cs typeface="Arial" panose="020B0604020202020204" pitchFamily="34" charset="0"/>
              </a:rPr>
              <a:t> </a:t>
            </a:r>
            <a:r>
              <a:rPr lang="en-US" sz="4200" b="1" u="sng" dirty="0" err="1" smtClean="0">
                <a:solidFill>
                  <a:srgbClr val="C00000"/>
                </a:solidFill>
                <a:latin typeface="Arial" panose="020B0604020202020204" pitchFamily="34" charset="0"/>
                <a:cs typeface="Arial" panose="020B0604020202020204" pitchFamily="34" charset="0"/>
              </a:rPr>
              <a:t>xét</a:t>
            </a:r>
            <a:r>
              <a:rPr lang="en-US" sz="4200" b="1" u="sng" dirty="0" smtClean="0">
                <a:solidFill>
                  <a:srgbClr val="C00000"/>
                </a:solidFill>
                <a:latin typeface="Arial" panose="020B0604020202020204" pitchFamily="34" charset="0"/>
                <a:cs typeface="Arial" panose="020B0604020202020204" pitchFamily="34" charset="0"/>
              </a:rPr>
              <a:t>:</a:t>
            </a:r>
            <a:endParaRPr lang="en-US" sz="4200" b="1" u="sng" dirty="0">
              <a:solidFill>
                <a:srgbClr val="C00000"/>
              </a:solidFill>
              <a:latin typeface="Arial" panose="020B0604020202020204" pitchFamily="34" charset="0"/>
              <a:cs typeface="Arial" panose="020B0604020202020204" pitchFamily="34" charset="0"/>
            </a:endParaRPr>
          </a:p>
        </p:txBody>
      </p:sp>
      <p:sp>
        <p:nvSpPr>
          <p:cNvPr id="43" name="Rectangle 42"/>
          <p:cNvSpPr/>
          <p:nvPr/>
        </p:nvSpPr>
        <p:spPr>
          <a:xfrm>
            <a:off x="1630208" y="4678821"/>
            <a:ext cx="8154959" cy="4708981"/>
          </a:xfrm>
          <a:prstGeom prst="rect">
            <a:avLst/>
          </a:prstGeom>
        </p:spPr>
        <p:txBody>
          <a:bodyPr wrap="square">
            <a:spAutoFit/>
          </a:bodyPr>
          <a:lstStyle/>
          <a:p>
            <a:pPr algn="just">
              <a:lnSpc>
                <a:spcPct val="150000"/>
              </a:lnSpc>
            </a:pP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suất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gần</a:t>
            </a:r>
            <a:r>
              <a:rPr lang="en-US" sz="4000" dirty="0">
                <a:latin typeface="Arial" panose="020B0604020202020204" pitchFamily="34" charset="0"/>
                <a:cs typeface="Arial" panose="020B0604020202020204" pitchFamily="34" charset="0"/>
              </a:rPr>
              <a:t> 1 </a:t>
            </a:r>
            <a:r>
              <a:rPr lang="en-US" sz="4000" dirty="0" err="1">
                <a:latin typeface="Arial" panose="020B0604020202020204" pitchFamily="34" charset="0"/>
                <a:cs typeface="Arial" panose="020B0604020202020204" pitchFamily="34" charset="0"/>
              </a:rPr>
              <a:t>thì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nhiều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suất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gần</a:t>
            </a:r>
            <a:r>
              <a:rPr lang="en-US" sz="4000" dirty="0">
                <a:latin typeface="Arial" panose="020B0604020202020204" pitchFamily="34" charset="0"/>
                <a:cs typeface="Arial" panose="020B0604020202020204" pitchFamily="34" charset="0"/>
              </a:rPr>
              <a:t> 0 </a:t>
            </a:r>
            <a:r>
              <a:rPr lang="en-US" sz="4000" dirty="0" err="1">
                <a:latin typeface="Arial" panose="020B0604020202020204" pitchFamily="34" charset="0"/>
                <a:cs typeface="Arial" panose="020B0604020202020204" pitchFamily="34" charset="0"/>
              </a:rPr>
              <a:t>thì</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đó</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càng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ít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khả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năng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xảy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ra.</a:t>
            </a:r>
            <a:endParaRPr lang="en-US" sz="4000" dirty="0">
              <a:latin typeface="Arial" panose="020B0604020202020204" pitchFamily="34" charset="0"/>
              <a:cs typeface="Arial" panose="020B0604020202020204" pitchFamily="34" charset="0"/>
            </a:endParaRPr>
          </a:p>
        </p:txBody>
      </p:sp>
      <p:pic>
        <p:nvPicPr>
          <p:cNvPr id="44" name="Picture 43"/>
          <p:cNvPicPr>
            <a:picLocks noChangeAspect="1"/>
          </p:cNvPicPr>
          <p:nvPr/>
        </p:nvPicPr>
        <p:blipFill rotWithShape="1">
          <a:blip r:embed="rId13">
            <a:extLst>
              <a:ext uri="{BEBA8EAE-BF5A-486C-A8C5-ECC9F3942E4B}">
                <a14:imgProps xmlns:a14="http://schemas.microsoft.com/office/drawing/2010/main">
                  <a14:imgLayer r:embed="rId14">
                    <a14:imgEffect>
                      <a14:sharpenSoften amount="50000"/>
                    </a14:imgEffect>
                  </a14:imgLayer>
                </a14:imgProps>
              </a:ext>
              <a:ext uri="{28A0092B-C50C-407E-A947-70E740481C1C}">
                <a14:useLocalDpi xmlns:a14="http://schemas.microsoft.com/office/drawing/2010/main" val="0"/>
              </a:ext>
            </a:extLst>
          </a:blip>
          <a:srcRect l="3387" r="9416"/>
          <a:stretch/>
        </p:blipFill>
        <p:spPr>
          <a:xfrm>
            <a:off x="9905999" y="5067300"/>
            <a:ext cx="7431501" cy="2827202"/>
          </a:xfrm>
          <a:prstGeom prst="rect">
            <a:avLst/>
          </a:prstGeom>
        </p:spPr>
      </p:pic>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1"/>
                                        </p:tgtEl>
                                        <p:attrNameLst>
                                          <p:attrName>style.visibility</p:attrName>
                                        </p:attrNameLst>
                                      </p:cBhvr>
                                      <p:to>
                                        <p:strVal val="visible"/>
                                      </p:to>
                                    </p:set>
                                    <p:animEffect transition="in" filter="fade">
                                      <p:cBhvr>
                                        <p:cTn id="14" dur="500"/>
                                        <p:tgtEl>
                                          <p:spTgt spid="41"/>
                                        </p:tgtEl>
                                      </p:cBhvr>
                                    </p:animEffect>
                                    <p:anim calcmode="lin" valueType="num">
                                      <p:cBhvr>
                                        <p:cTn id="15" dur="500" fill="hold"/>
                                        <p:tgtEl>
                                          <p:spTgt spid="41"/>
                                        </p:tgtEl>
                                        <p:attrNameLst>
                                          <p:attrName>ppt_x</p:attrName>
                                        </p:attrNameLst>
                                      </p:cBhvr>
                                      <p:tavLst>
                                        <p:tav tm="0">
                                          <p:val>
                                            <p:strVal val="#ppt_x"/>
                                          </p:val>
                                        </p:tav>
                                        <p:tav tm="100000">
                                          <p:val>
                                            <p:strVal val="#ppt_x"/>
                                          </p:val>
                                        </p:tav>
                                      </p:tavLst>
                                    </p:anim>
                                    <p:anim calcmode="lin" valueType="num">
                                      <p:cBhvr>
                                        <p:cTn id="16" dur="5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p:cTn id="21" dur="500" fill="hold"/>
                                        <p:tgtEl>
                                          <p:spTgt spid="42"/>
                                        </p:tgtEl>
                                        <p:attrNameLst>
                                          <p:attrName>ppt_w</p:attrName>
                                        </p:attrNameLst>
                                      </p:cBhvr>
                                      <p:tavLst>
                                        <p:tav tm="0">
                                          <p:val>
                                            <p:fltVal val="0"/>
                                          </p:val>
                                        </p:tav>
                                        <p:tav tm="100000">
                                          <p:val>
                                            <p:strVal val="#ppt_w"/>
                                          </p:val>
                                        </p:tav>
                                      </p:tavLst>
                                    </p:anim>
                                    <p:anim calcmode="lin" valueType="num">
                                      <p:cBhvr>
                                        <p:cTn id="22" dur="500" fill="hold"/>
                                        <p:tgtEl>
                                          <p:spTgt spid="42"/>
                                        </p:tgtEl>
                                        <p:attrNameLst>
                                          <p:attrName>ppt_h</p:attrName>
                                        </p:attrNameLst>
                                      </p:cBhvr>
                                      <p:tavLst>
                                        <p:tav tm="0">
                                          <p:val>
                                            <p:fltVal val="0"/>
                                          </p:val>
                                        </p:tav>
                                        <p:tav tm="100000">
                                          <p:val>
                                            <p:strVal val="#ppt_h"/>
                                          </p:val>
                                        </p:tav>
                                      </p:tavLst>
                                    </p:anim>
                                    <p:animEffect transition="in" filter="fade">
                                      <p:cBhvr>
                                        <p:cTn id="23" dur="500"/>
                                        <p:tgtEl>
                                          <p:spTgt spid="4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wipe(left)">
                                      <p:cBhvr>
                                        <p:cTn id="28" dur="500"/>
                                        <p:tgtEl>
                                          <p:spTgt spid="43"/>
                                        </p:tgtEl>
                                      </p:cBhvr>
                                    </p:animEffect>
                                  </p:childTnLst>
                                </p:cTn>
                              </p:par>
                              <p:par>
                                <p:cTn id="29" presetID="10" presetClass="entr" presetSubtype="0" fill="hold" nodeType="withEffect">
                                  <p:stCondLst>
                                    <p:cond delay="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P spid="4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2EC8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15667292" y="3209512"/>
            <a:ext cx="2338063" cy="2468205"/>
          </a:xfrm>
          <a:prstGeom prst="rect">
            <a:avLst/>
          </a:prstGeom>
        </p:spPr>
      </p:pic>
      <p:grpSp>
        <p:nvGrpSpPr>
          <p:cNvPr id="22" name="Group 22"/>
          <p:cNvGrpSpPr/>
          <p:nvPr/>
        </p:nvGrpSpPr>
        <p:grpSpPr>
          <a:xfrm>
            <a:off x="10094835" y="4297794"/>
            <a:ext cx="443636" cy="443636"/>
            <a:chOff x="0" y="0"/>
            <a:chExt cx="6350000" cy="6350000"/>
          </a:xfrm>
        </p:grpSpPr>
        <p:sp>
          <p:nvSpPr>
            <p:cNvPr id="23" name="Freeform 2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9BE5F4"/>
            </a:solidFill>
          </p:spPr>
        </p:sp>
      </p:grpSp>
      <p:sp>
        <p:nvSpPr>
          <p:cNvPr id="24" name="Rectangle 23"/>
          <p:cNvSpPr/>
          <p:nvPr/>
        </p:nvSpPr>
        <p:spPr>
          <a:xfrm>
            <a:off x="1143000" y="2534467"/>
            <a:ext cx="15928330" cy="6876233"/>
          </a:xfrm>
          <a:prstGeom prst="rect">
            <a:avLst/>
          </a:prstGeom>
          <a:solidFill>
            <a:schemeClr val="bg1"/>
          </a:solidFill>
          <a:ln w="38100">
            <a:solidFill>
              <a:srgbClr val="C19B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6565" y="1017412"/>
            <a:ext cx="6400800" cy="4728796"/>
          </a:xfrm>
          <a:prstGeom prst="rect">
            <a:avLst/>
          </a:prstGeom>
        </p:spPr>
      </p:pic>
      <p:grpSp>
        <p:nvGrpSpPr>
          <p:cNvPr id="28" name="Group 27"/>
          <p:cNvGrpSpPr/>
          <p:nvPr/>
        </p:nvGrpSpPr>
        <p:grpSpPr>
          <a:xfrm>
            <a:off x="2028515" y="492209"/>
            <a:ext cx="2947761" cy="1743648"/>
            <a:chOff x="2028515" y="492209"/>
            <a:chExt cx="2947761" cy="1743648"/>
          </a:xfrm>
        </p:grpSpPr>
        <p:pic>
          <p:nvPicPr>
            <p:cNvPr id="26" name="Picture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6129">
              <a:off x="2028515" y="492209"/>
              <a:ext cx="2947761" cy="1743648"/>
            </a:xfrm>
            <a:prstGeom prst="rect">
              <a:avLst/>
            </a:prstGeom>
          </p:spPr>
        </p:pic>
        <p:sp>
          <p:nvSpPr>
            <p:cNvPr id="27" name="TextBox 26"/>
            <p:cNvSpPr txBox="1"/>
            <p:nvPr/>
          </p:nvSpPr>
          <p:spPr>
            <a:xfrm>
              <a:off x="2435595" y="979312"/>
              <a:ext cx="2133600" cy="769441"/>
            </a:xfrm>
            <a:prstGeom prst="rect">
              <a:avLst/>
            </a:prstGeom>
            <a:noFill/>
          </p:spPr>
          <p:txBody>
            <a:bodyPr wrap="square" rtlCol="0">
              <a:spAutoFit/>
            </a:bodyPr>
            <a:lstStyle/>
            <a:p>
              <a:pPr algn="ctr"/>
              <a:r>
                <a:rPr lang="en-US" sz="4400" b="1" dirty="0" err="1" smtClean="0">
                  <a:solidFill>
                    <a:srgbClr val="C00000"/>
                  </a:solidFill>
                  <a:latin typeface="Arial" panose="020B0604020202020204" pitchFamily="34" charset="0"/>
                  <a:cs typeface="Arial" panose="020B0604020202020204" pitchFamily="34" charset="0"/>
                </a:rPr>
                <a:t>Ví</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dụ</a:t>
              </a:r>
              <a:r>
                <a:rPr lang="en-US" sz="4400" b="1" dirty="0" smtClean="0">
                  <a:solidFill>
                    <a:srgbClr val="C00000"/>
                  </a:solidFill>
                  <a:latin typeface="Arial" panose="020B0604020202020204" pitchFamily="34" charset="0"/>
                  <a:cs typeface="Arial" panose="020B0604020202020204" pitchFamily="34" charset="0"/>
                </a:rPr>
                <a:t> 1</a:t>
              </a:r>
              <a:endParaRPr lang="en-US" sz="4400" b="1" dirty="0">
                <a:solidFill>
                  <a:srgbClr val="C00000"/>
                </a:solidFill>
                <a:latin typeface="Arial" panose="020B0604020202020204" pitchFamily="34" charset="0"/>
                <a:cs typeface="Arial" panose="020B0604020202020204" pitchFamily="34" charset="0"/>
              </a:endParaRPr>
            </a:p>
          </p:txBody>
        </p:sp>
      </p:grpSp>
      <p:sp>
        <p:nvSpPr>
          <p:cNvPr id="29" name="Rectangle 28"/>
          <p:cNvSpPr/>
          <p:nvPr/>
        </p:nvSpPr>
        <p:spPr>
          <a:xfrm>
            <a:off x="1620853" y="2626786"/>
            <a:ext cx="8217948" cy="3785652"/>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4000" dirty="0">
                <a:latin typeface="Arial" panose="020B0604020202020204" pitchFamily="34" charset="0"/>
                <a:cs typeface="Arial" panose="020B0604020202020204" pitchFamily="34" charset="0"/>
              </a:rPr>
              <a:t>Người ta tính được xác suất để trúng giải độc đắc xổ số Viettlot 6/45 là 0,0000001228 hay 0,00001228%.</a:t>
            </a:r>
            <a:endParaRPr lang="en-US" sz="40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0" name="Rectangle 29"/>
              <p:cNvSpPr/>
              <p:nvPr/>
            </p:nvSpPr>
            <p:spPr>
              <a:xfrm>
                <a:off x="1620853" y="6198387"/>
                <a:ext cx="15295547" cy="3058786"/>
              </a:xfrm>
              <a:prstGeom prst="rect">
                <a:avLst/>
              </a:prstGeom>
            </p:spPr>
            <p:txBody>
              <a:bodyPr wrap="square">
                <a:spAutoFit/>
              </a:bodyPr>
              <a:lstStyle/>
              <a:p>
                <a:pPr marL="571500" indent="-571500">
                  <a:lnSpc>
                    <a:spcPct val="150000"/>
                  </a:lnSpc>
                  <a:buFont typeface="Arial" panose="020B0604020202020204" pitchFamily="34" charset="0"/>
                  <a:buChar char="•"/>
                </a:pPr>
                <a:r>
                  <a:rPr lang="vi-VN" sz="4000" dirty="0" smtClean="0">
                    <a:latin typeface="Arial" panose="020B0604020202020204" pitchFamily="34" charset="0"/>
                    <a:cs typeface="Arial" panose="020B0604020202020204" pitchFamily="34" charset="0"/>
                  </a:rPr>
                  <a:t>Bản tin dự báo thời tiết ghi: Khả năng (xác suất) có mưa là 43%.</a:t>
                </a:r>
              </a:p>
              <a:p>
                <a:pPr marL="571500" indent="-571500">
                  <a:lnSpc>
                    <a:spcPct val="130000"/>
                  </a:lnSpc>
                  <a:buFont typeface="Arial" panose="020B0604020202020204" pitchFamily="34" charset="0"/>
                  <a:buChar char="•"/>
                </a:pPr>
                <a:r>
                  <a:rPr lang="vi-VN" sz="4000" dirty="0" smtClean="0">
                    <a:latin typeface="Arial" panose="020B0604020202020204" pitchFamily="34" charset="0"/>
                    <a:cs typeface="Arial" panose="020B0604020202020204" pitchFamily="34" charset="0"/>
                  </a:rPr>
                  <a:t>Xác </a:t>
                </a:r>
                <a:r>
                  <a:rPr lang="vi-VN" sz="4000" dirty="0">
                    <a:latin typeface="Arial" panose="020B0604020202020204" pitchFamily="34" charset="0"/>
                    <a:cs typeface="Arial" panose="020B0604020202020204" pitchFamily="34" charset="0"/>
                  </a:rPr>
                  <a:t>suất để xuất hiện mặt sấp khi gieo một đồng xu cân đối là </a:t>
                </a:r>
                <a14:m>
                  <m:oMath xmlns:m="http://schemas.openxmlformats.org/officeDocument/2006/math">
                    <m:f>
                      <m:fPr>
                        <m:ctrlPr>
                          <a:rPr lang="vi-VN" sz="4400" i="1" smtClean="0">
                            <a:latin typeface="Cambria Math" panose="02040503050406030204" pitchFamily="18" charset="0"/>
                            <a:cs typeface="Arial" panose="020B0604020202020204" pitchFamily="34" charset="0"/>
                          </a:rPr>
                        </m:ctrlPr>
                      </m:fPr>
                      <m:num>
                        <m:r>
                          <a:rPr lang="en-US" sz="4400" b="0" i="1" smtClean="0">
                            <a:latin typeface="Cambria Math" panose="02040503050406030204" pitchFamily="18" charset="0"/>
                            <a:cs typeface="Arial" panose="020B0604020202020204" pitchFamily="34" charset="0"/>
                          </a:rPr>
                          <m:t>1</m:t>
                        </m:r>
                      </m:num>
                      <m:den>
                        <m:r>
                          <a:rPr lang="en-US" sz="4400" b="0" i="1" smtClean="0">
                            <a:latin typeface="Cambria Math" panose="02040503050406030204" pitchFamily="18" charset="0"/>
                            <a:cs typeface="Arial" panose="020B0604020202020204" pitchFamily="34" charset="0"/>
                          </a:rPr>
                          <m:t>2</m:t>
                        </m:r>
                      </m:den>
                    </m:f>
                  </m:oMath>
                </a14:m>
                <a:r>
                  <a:rPr lang="vi-VN" sz="4000" dirty="0" smtClean="0">
                    <a:latin typeface="Arial" panose="020B0604020202020204" pitchFamily="34" charset="0"/>
                    <a:cs typeface="Arial" panose="020B0604020202020204" pitchFamily="34" charset="0"/>
                  </a:rPr>
                  <a:t> </a:t>
                </a:r>
                <a:r>
                  <a:rPr lang="vi-VN" sz="4000" dirty="0">
                    <a:latin typeface="Arial" panose="020B0604020202020204" pitchFamily="34" charset="0"/>
                    <a:cs typeface="Arial" panose="020B0604020202020204" pitchFamily="34" charset="0"/>
                  </a:rPr>
                  <a:t>hay 50%.</a:t>
                </a:r>
              </a:p>
            </p:txBody>
          </p:sp>
        </mc:Choice>
        <mc:Fallback xmlns="">
          <p:sp>
            <p:nvSpPr>
              <p:cNvPr id="30" name="Rectangle 29"/>
              <p:cNvSpPr>
                <a:spLocks noRot="1" noChangeAspect="1" noMove="1" noResize="1" noEditPoints="1" noAdjustHandles="1" noChangeArrowheads="1" noChangeShapeType="1" noTextEdit="1"/>
              </p:cNvSpPr>
              <p:nvPr/>
            </p:nvSpPr>
            <p:spPr>
              <a:xfrm>
                <a:off x="1620853" y="6198387"/>
                <a:ext cx="15295547" cy="3058786"/>
              </a:xfrm>
              <a:prstGeom prst="rect">
                <a:avLst/>
              </a:prstGeom>
              <a:blipFill rotWithShape="0">
                <a:blip r:embed="rId6"/>
                <a:stretch>
                  <a:fillRect l="-1275" r="-1196" b="-4781"/>
                </a:stretch>
              </a:blipFill>
            </p:spPr>
            <p:txBody>
              <a:bodyPr/>
              <a:lstStyle/>
              <a:p>
                <a:r>
                  <a:rPr lang="en-US">
                    <a:noFill/>
                  </a:rPr>
                  <a:t> </a:t>
                </a:r>
              </a:p>
            </p:txBody>
          </p:sp>
        </mc:Fallback>
      </mc:AlternateContent>
      <p:pic>
        <p:nvPicPr>
          <p:cNvPr id="32" name="Picture 31"/>
          <p:cNvPicPr>
            <a:picLocks noChangeAspect="1"/>
          </p:cNvPicPr>
          <p:nvPr/>
        </p:nvPicPr>
        <p:blipFill>
          <a:blip r:embed="rId7"/>
          <a:stretch>
            <a:fillRect/>
          </a:stretch>
        </p:blipFill>
        <p:spPr>
          <a:xfrm>
            <a:off x="6999878" y="8420100"/>
            <a:ext cx="1948297" cy="1885158"/>
          </a:xfrm>
          <a:prstGeom prst="rect">
            <a:avLst/>
          </a:prstGeom>
        </p:spPr>
      </p:pic>
    </p:spTree>
    <p:extLst>
      <p:ext uri="{BB962C8B-B14F-4D97-AF65-F5344CB8AC3E}">
        <p14:creationId xmlns:p14="http://schemas.microsoft.com/office/powerpoint/2010/main" val="357855923"/>
      </p:ext>
    </p:extLst>
  </p:cSld>
  <p:clrMapOvr>
    <a:masterClrMapping/>
  </p:clrMapOvr>
  <p:transition spd="med">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p:tgtEl>
                                          <p:spTgt spid="28"/>
                                        </p:tgtEl>
                                        <p:attrNameLst>
                                          <p:attrName>ppt_y</p:attrName>
                                        </p:attrNameLst>
                                      </p:cBhvr>
                                      <p:tavLst>
                                        <p:tav tm="0">
                                          <p:val>
                                            <p:strVal val="#ppt_y+#ppt_h*1.125000"/>
                                          </p:val>
                                        </p:tav>
                                        <p:tav tm="100000">
                                          <p:val>
                                            <p:strVal val="#ppt_y"/>
                                          </p:val>
                                        </p:tav>
                                      </p:tavLst>
                                    </p:anim>
                                    <p:animEffect transition="in" filter="wipe(up)">
                                      <p:cBhvr>
                                        <p:cTn id="8" dur="500"/>
                                        <p:tgtEl>
                                          <p:spTgt spid="28"/>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left)">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fade">
                                      <p:cBhvr>
                                        <p:cTn id="18" dur="500"/>
                                        <p:tgtEl>
                                          <p:spTgt spid="30">
                                            <p:txEl>
                                              <p:pRg st="0" end="0"/>
                                            </p:txEl>
                                          </p:spTgt>
                                        </p:tgtEl>
                                      </p:cBhvr>
                                    </p:animEffect>
                                    <p:anim calcmode="lin" valueType="num">
                                      <p:cBhvr>
                                        <p:cTn id="19" dur="5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20" dur="500" fill="hold"/>
                                        <p:tgtEl>
                                          <p:spTgt spid="30">
                                            <p:txEl>
                                              <p:pRg st="0" end="0"/>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anim calcmode="lin" valueType="num">
                                      <p:cBhvr>
                                        <p:cTn id="24" dur="500" fill="hold"/>
                                        <p:tgtEl>
                                          <p:spTgt spid="25"/>
                                        </p:tgtEl>
                                        <p:attrNameLst>
                                          <p:attrName>ppt_x</p:attrName>
                                        </p:attrNameLst>
                                      </p:cBhvr>
                                      <p:tavLst>
                                        <p:tav tm="0">
                                          <p:val>
                                            <p:strVal val="#ppt_x"/>
                                          </p:val>
                                        </p:tav>
                                        <p:tav tm="100000">
                                          <p:val>
                                            <p:strVal val="#ppt_x"/>
                                          </p:val>
                                        </p:tav>
                                      </p:tavLst>
                                    </p:anim>
                                    <p:anim calcmode="lin" valueType="num">
                                      <p:cBhvr>
                                        <p:cTn id="25"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0">
                                            <p:txEl>
                                              <p:pRg st="1" end="1"/>
                                            </p:txEl>
                                          </p:spTgt>
                                        </p:tgtEl>
                                        <p:attrNameLst>
                                          <p:attrName>style.visibility</p:attrName>
                                        </p:attrNameLst>
                                      </p:cBhvr>
                                      <p:to>
                                        <p:strVal val="visible"/>
                                      </p:to>
                                    </p:set>
                                    <p:animEffect transition="in" filter="fade">
                                      <p:cBhvr>
                                        <p:cTn id="30" dur="500"/>
                                        <p:tgtEl>
                                          <p:spTgt spid="30">
                                            <p:txEl>
                                              <p:pRg st="1" end="1"/>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618</TotalTime>
  <Words>2613</Words>
  <PresentationFormat>Custom</PresentationFormat>
  <Paragraphs>206</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Calibri</vt:lpstr>
      <vt:lpstr>Times New Roman</vt:lpstr>
      <vt:lpstr>Wingdings</vt:lpstr>
      <vt:lpstr>Arial</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terms:modified xsi:type="dcterms:W3CDTF">2022-12-26T01:54:07Z</dcterms:modified>
  <dc:identifier>DAFVRjI8d4g</dc:identifier>
</cp:coreProperties>
</file>