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0" r:id="rId2"/>
    <p:sldId id="331" r:id="rId3"/>
    <p:sldId id="332" r:id="rId4"/>
    <p:sldId id="333" r:id="rId5"/>
    <p:sldId id="336" r:id="rId6"/>
    <p:sldId id="345" r:id="rId7"/>
    <p:sldId id="346" r:id="rId8"/>
    <p:sldId id="334" r:id="rId9"/>
    <p:sldId id="337" r:id="rId10"/>
    <p:sldId id="340" r:id="rId11"/>
    <p:sldId id="338" r:id="rId12"/>
    <p:sldId id="342" r:id="rId13"/>
    <p:sldId id="335" r:id="rId14"/>
    <p:sldId id="343" r:id="rId15"/>
    <p:sldId id="339" r:id="rId16"/>
    <p:sldId id="34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552" y="-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D5ECA-CF6B-4E64-BBC3-FC1C843FFA4D}" type="datetimeFigureOut">
              <a:rPr lang="en-US" smtClean="0"/>
              <a:pPr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ED83D-2B49-48F1-B40B-B62DD2995C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99629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176548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7357-71BC-4EA6-B1AB-4D5193CDA99E}" type="datetimeFigureOut">
              <a:rPr lang="en-US" smtClean="0"/>
              <a:pPr/>
              <a:t>7/18/2022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19C2C-F619-4E13-91CD-1B660670C36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TT\Downloads\Sinh%207.4\video%20b&#7885;%20ng&#7921;a_ng&#7885;c%20anh.mp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18"/>
          <p:cNvSpPr>
            <a:spLocks noChangeArrowheads="1" noChangeShapeType="1" noTextEdit="1"/>
          </p:cNvSpPr>
          <p:nvPr/>
        </p:nvSpPr>
        <p:spPr bwMode="auto">
          <a:xfrm>
            <a:off x="2514600" y="590550"/>
            <a:ext cx="4648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KHTN7</a:t>
            </a:r>
            <a:endParaRPr lang="en-US" sz="36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2171700"/>
            <a:ext cx="4038600" cy="3028950"/>
          </a:xfrm>
          <a:prstGeom prst="rect">
            <a:avLst/>
          </a:prstGeom>
        </p:spPr>
      </p:pic>
      <p:pic>
        <p:nvPicPr>
          <p:cNvPr id="10" name="Picture 2" descr="Hình ảnh có liên quan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070"/>
          <a:stretch/>
        </p:blipFill>
        <p:spPr bwMode="auto">
          <a:xfrm>
            <a:off x="44451" y="2857500"/>
            <a:ext cx="5853741" cy="20874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459376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video bọ ngựa_ngọc anh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85800" y="819150"/>
            <a:ext cx="7772400" cy="42900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1600" y="1200150"/>
            <a:ext cx="624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4600" y="590550"/>
            <a:ext cx="228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600" y="1200150"/>
          <a:ext cx="8763000" cy="2743200"/>
        </p:xfrm>
        <a:graphic>
          <a:graphicData uri="http://schemas.openxmlformats.org/drawingml/2006/table">
            <a:tbl>
              <a:tblPr/>
              <a:tblGrid>
                <a:gridCol w="843579"/>
                <a:gridCol w="3540014"/>
                <a:gridCol w="4379407"/>
              </a:tblGrid>
              <a:tr h="45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Hình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tập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tính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Ý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nghĩa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33.2a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33.2b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33.2с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33.2d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724400" y="295275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mồi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6800" y="28720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21907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Hỗ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thù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23431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18097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rét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6800" y="180975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340995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 non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6800" y="3333750"/>
            <a:ext cx="3505200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non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10" grpId="0"/>
      <p:bldP spid="9" grpId="0"/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228600" y="234315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19568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8052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3386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4054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8720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66675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28600" y="142875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73848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bẩm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348085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sầu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ả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8814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294828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nuôi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kẻng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41488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đạp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905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3.Tìm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24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81000" y="1276350"/>
          <a:ext cx="7919421" cy="2743200"/>
        </p:xfrm>
        <a:graphic>
          <a:graphicData uri="http://schemas.openxmlformats.org/drawingml/2006/table">
            <a:tbl>
              <a:tblPr/>
              <a:tblGrid>
                <a:gridCol w="4038600"/>
                <a:gridCol w="3880821"/>
              </a:tblGrid>
              <a:tr h="4571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Hiện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tượng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Phản</a:t>
                      </a:r>
                      <a:r>
                        <a:rPr lang="en-US" sz="24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ứng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1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724400" y="2266950"/>
            <a:ext cx="449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sủa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2343150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88786" y="1809750"/>
            <a:ext cx="3264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3400" y="1809750"/>
            <a:ext cx="3569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hâu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76800" y="287655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Bú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2876550"/>
            <a:ext cx="3505200" cy="524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24400" y="180975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6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1000" y="1276350"/>
            <a:ext cx="853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?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Trước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kì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ngủ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đông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gấu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có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thói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quen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ăn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thật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nhiều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để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cơ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thể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béo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lên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nhanh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chóng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Em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hãy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giải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thích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ý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nghĩa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của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thói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quen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này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ở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gấu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?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0" y="74295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348085"/>
            <a:ext cx="85344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bài</a:t>
            </a:r>
            <a:endParaRPr lang="en-US" sz="2400" dirty="0" smtClean="0"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hiểu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cảm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loài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xung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quanh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hãy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hiểu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việc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sản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xuất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chăn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nuôi</a:t>
            </a:r>
            <a:r>
              <a:rPr lang="en-US" sz="2400" dirty="0" smtClean="0"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 algn="just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43150"/>
            <a:ext cx="44196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2416" y="2324100"/>
            <a:ext cx="452158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0" y="59055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" y="59055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35352" y="1504950"/>
            <a:ext cx="46073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Cây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về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phía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nơi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có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ánh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8201" y="1512153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cụp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9" grpId="0"/>
      <p:bldP spid="9" grpId="1"/>
      <p:bldP spid="3686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1" cy="5143500"/>
            <a:chOff x="0" y="0"/>
            <a:chExt cx="9144001" cy="5143500"/>
          </a:xfrm>
        </p:grpSpPr>
        <p:pic>
          <p:nvPicPr>
            <p:cNvPr id="3789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3276600" cy="2495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89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52800" y="0"/>
              <a:ext cx="3276600" cy="2419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892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352800" y="2495550"/>
              <a:ext cx="3276600" cy="2647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893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2501287"/>
              <a:ext cx="3276600" cy="2642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894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687709" y="0"/>
              <a:ext cx="2456292" cy="514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TextBox 8"/>
          <p:cNvSpPr txBox="1"/>
          <p:nvPr/>
        </p:nvSpPr>
        <p:spPr>
          <a:xfrm>
            <a:off x="228600" y="188595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33.1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33.1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230630"/>
          <a:ext cx="8915401" cy="3486356"/>
        </p:xfrm>
        <a:graphic>
          <a:graphicData uri="http://schemas.openxmlformats.org/drawingml/2006/table">
            <a:tbl>
              <a:tblPr/>
              <a:tblGrid>
                <a:gridCol w="1524000"/>
                <a:gridCol w="1660072"/>
                <a:gridCol w="5731329"/>
              </a:tblGrid>
              <a:tr h="8077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Hình</a:t>
                      </a:r>
                      <a:r>
                        <a:rPr lang="en-US" sz="2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33.1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Kích thích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Phản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ứng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6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Ánh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sáng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Ngọn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cây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hướng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về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phía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có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ánh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sáng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66675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" y="819150"/>
          <a:ext cx="8915401" cy="3505200"/>
        </p:xfrm>
        <a:graphic>
          <a:graphicData uri="http://schemas.openxmlformats.org/drawingml/2006/table">
            <a:tbl>
              <a:tblPr/>
              <a:tblGrid>
                <a:gridCol w="1524000"/>
                <a:gridCol w="1660072"/>
                <a:gridCol w="5731329"/>
              </a:tblGrid>
              <a:tr h="8120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Hình</a:t>
                      </a:r>
                      <a:r>
                        <a:rPr lang="en-US" sz="2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33.1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Kích thích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Phản</a:t>
                      </a:r>
                      <a:r>
                        <a:rPr lang="en-US" sz="2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26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ứng</a:t>
                      </a: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31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</a:t>
                      </a: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75" marR="628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6200" y="0"/>
            <a:ext cx="9424990" cy="590550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828800" y="1581150"/>
            <a:ext cx="7010400" cy="535531"/>
            <a:chOff x="1828800" y="1657350"/>
            <a:chExt cx="7010400" cy="535531"/>
          </a:xfrm>
        </p:grpSpPr>
        <p:sp>
          <p:nvSpPr>
            <p:cNvPr id="8" name="TextBox 7"/>
            <p:cNvSpPr txBox="1"/>
            <p:nvPr/>
          </p:nvSpPr>
          <p:spPr>
            <a:xfrm>
              <a:off x="3352800" y="1657350"/>
              <a:ext cx="5486400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Ngọn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cây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hướng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về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phía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có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ánh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sáng</a:t>
              </a:r>
              <a:endParaRPr lang="en-US" sz="2600" dirty="0">
                <a:latin typeface="Times New Roman" pitchFamily="18" charset="0"/>
                <a:ea typeface="Calibri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28800" y="1657350"/>
              <a:ext cx="1676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Ánh</a:t>
              </a:r>
              <a:r>
                <a:rPr lang="en-US" sz="2600" dirty="0" smtClean="0">
                  <a:latin typeface="Times New Roman" pitchFamily="18" charset="0"/>
                  <a:ea typeface="Calibri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ea typeface="Calibri"/>
                  <a:cs typeface="Times New Roman" pitchFamily="18" charset="0"/>
                </a:rPr>
                <a:t>sáng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00200" y="2647950"/>
            <a:ext cx="6096000" cy="492443"/>
            <a:chOff x="1600200" y="2647950"/>
            <a:chExt cx="6096000" cy="492443"/>
          </a:xfrm>
        </p:grpSpPr>
        <p:sp>
          <p:nvSpPr>
            <p:cNvPr id="9" name="TextBox 8"/>
            <p:cNvSpPr txBox="1"/>
            <p:nvPr/>
          </p:nvSpPr>
          <p:spPr>
            <a:xfrm>
              <a:off x="3581400" y="2647950"/>
              <a:ext cx="41148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Run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rẩy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/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Toát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mồ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hôi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00200" y="2647950"/>
              <a:ext cx="1676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600" baseline="300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thấp/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cao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905000" y="2155507"/>
            <a:ext cx="6553200" cy="492443"/>
            <a:chOff x="1905000" y="2114550"/>
            <a:chExt cx="6553200" cy="492443"/>
          </a:xfrm>
        </p:grpSpPr>
        <p:sp>
          <p:nvSpPr>
            <p:cNvPr id="7" name="TextBox 6"/>
            <p:cNvSpPr txBox="1"/>
            <p:nvPr/>
          </p:nvSpPr>
          <p:spPr>
            <a:xfrm>
              <a:off x="3581400" y="2114550"/>
              <a:ext cx="48768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Rễ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hướng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nguồn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905000" y="2114550"/>
              <a:ext cx="1295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Nước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600200" y="3181350"/>
            <a:ext cx="6553200" cy="492443"/>
            <a:chOff x="1600200" y="3181350"/>
            <a:chExt cx="6553200" cy="492443"/>
          </a:xfrm>
        </p:grpSpPr>
        <p:sp>
          <p:nvSpPr>
            <p:cNvPr id="10" name="TextBox 9"/>
            <p:cNvSpPr txBox="1"/>
            <p:nvPr/>
          </p:nvSpPr>
          <p:spPr>
            <a:xfrm>
              <a:off x="3657600" y="3181350"/>
              <a:ext cx="44958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chạy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nơi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mẹ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00200" y="3181350"/>
              <a:ext cx="1981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Tiếng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gà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mẹ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76400" y="3714750"/>
            <a:ext cx="5257800" cy="492443"/>
            <a:chOff x="1752600" y="3714750"/>
            <a:chExt cx="5257800" cy="492443"/>
          </a:xfrm>
        </p:grpSpPr>
        <p:sp>
          <p:nvSpPr>
            <p:cNvPr id="11" name="TextBox 10"/>
            <p:cNvSpPr txBox="1"/>
            <p:nvPr/>
          </p:nvSpPr>
          <p:spPr>
            <a:xfrm>
              <a:off x="3657600" y="3714750"/>
              <a:ext cx="33528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Cây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bám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thể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752600" y="3714750"/>
              <a:ext cx="16764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600" dirty="0" err="1" smtClean="0">
                  <a:latin typeface="Times New Roman" pitchFamily="18" charset="0"/>
                  <a:cs typeface="Times New Roman" pitchFamily="18" charset="0"/>
                </a:rPr>
                <a:t>thể</a:t>
              </a:r>
              <a:endParaRPr lang="en-US" sz="2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876550"/>
            <a:ext cx="4114800" cy="222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371600" y="13335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MỘT SỐ HÌNH ẢNH CẢM ỨNG Ở THỰC VẬT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666749"/>
            <a:ext cx="349910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666750"/>
            <a:ext cx="3581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13335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MỘT SỐ HÌNH ẢNH CẢM ỨNG Ở SINH VẬT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590550"/>
            <a:ext cx="36861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90550"/>
            <a:ext cx="4114800" cy="228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6025" y="2876550"/>
            <a:ext cx="39147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047750"/>
            <a:ext cx="8991600" cy="94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819150"/>
            <a:ext cx="8686800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3810" y="0"/>
            <a:ext cx="9120190" cy="59055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33: CẢM ỨNG Ở SINH VẬT VÀ TẬP TÍNH Ở ĐỘNG VẬT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38150"/>
            <a:ext cx="3581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438150"/>
            <a:ext cx="3276600" cy="237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2807025"/>
            <a:ext cx="3810000" cy="233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2800350"/>
            <a:ext cx="3709986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62000" y="234315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1435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chim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5000" y="43815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4400" y="287655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0600" y="295275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tínhchăm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 non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2492</TotalTime>
  <Words>730</Words>
  <Application>Microsoft Office PowerPoint</Application>
  <PresentationFormat>On-screen Show (16:9)</PresentationFormat>
  <Paragraphs>107</Paragraphs>
  <Slides>16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BÀI 33: CẢM ỨNG Ở SINH VẬT VÀ TẬP TÍNH Ở ĐỘNG VẬT</vt:lpstr>
      <vt:lpstr>Slide 3</vt:lpstr>
      <vt:lpstr>BÀI 33: CẢM ỨNG Ở SINH VẬT VÀ TẬP TÍNH Ở ĐỘNG VẬT</vt:lpstr>
      <vt:lpstr>BÀI 33: CẢM ỨNG Ở SINH VẬT VÀ TẬP TÍNH Ở ĐỘNG VẬT</vt:lpstr>
      <vt:lpstr>Slide 6</vt:lpstr>
      <vt:lpstr>Slide 7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  <vt:lpstr>BÀI 33: CẢM ỨNG Ở SINH VẬT VÀ TẬP TÍNH Ở ĐỘNG VẬT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TT</cp:lastModifiedBy>
  <cp:revision>241</cp:revision>
  <dcterms:created xsi:type="dcterms:W3CDTF">2015-11-02T15:22:46Z</dcterms:created>
  <dcterms:modified xsi:type="dcterms:W3CDTF">2022-07-18T13:54:26Z</dcterms:modified>
</cp:coreProperties>
</file>