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2" r:id="rId1"/>
  </p:sldMasterIdLst>
  <p:sldIdLst>
    <p:sldId id="298" r:id="rId2"/>
    <p:sldId id="265" r:id="rId3"/>
    <p:sldId id="266" r:id="rId4"/>
    <p:sldId id="257" r:id="rId5"/>
    <p:sldId id="267" r:id="rId6"/>
    <p:sldId id="268" r:id="rId7"/>
    <p:sldId id="270" r:id="rId8"/>
    <p:sldId id="269" r:id="rId9"/>
    <p:sldId id="258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6" r:id="rId21"/>
    <p:sldId id="287" r:id="rId22"/>
    <p:sldId id="285" r:id="rId23"/>
    <p:sldId id="288" r:id="rId24"/>
    <p:sldId id="289" r:id="rId25"/>
    <p:sldId id="290" r:id="rId26"/>
    <p:sldId id="264" r:id="rId27"/>
    <p:sldId id="291" r:id="rId28"/>
    <p:sldId id="292" r:id="rId29"/>
    <p:sldId id="293" r:id="rId30"/>
    <p:sldId id="273" r:id="rId31"/>
    <p:sldId id="294" r:id="rId32"/>
    <p:sldId id="296" r:id="rId33"/>
    <p:sldId id="295" r:id="rId34"/>
    <p:sldId id="297" r:id="rId35"/>
    <p:sldId id="274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409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02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677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7333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748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782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84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945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77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0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481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7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20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189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7/10/2022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0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531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53D4EE-554B-185B-E90E-F7D0F5CEC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56"/>
            <a:ext cx="12191999" cy="68236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722715-E1D8-1B64-1C08-0EE1DADA5418}"/>
              </a:ext>
            </a:extLst>
          </p:cNvPr>
          <p:cNvSpPr txBox="1"/>
          <p:nvPr/>
        </p:nvSpPr>
        <p:spPr>
          <a:xfrm>
            <a:off x="948477" y="418958"/>
            <a:ext cx="1029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u="sng" dirty="0">
                <a:solidFill>
                  <a:srgbClr val="FF0000"/>
                </a:solidFill>
                <a:effectLst/>
                <a:latin typeface="+mj-lt"/>
                <a:ea typeface="Courier New" panose="02070309020205020404" pitchFamily="49" charset="0"/>
              </a:rPr>
              <a:t>Ch</a:t>
            </a:r>
            <a:r>
              <a:rPr lang="en-US" sz="4800" u="sng" dirty="0" err="1">
                <a:solidFill>
                  <a:srgbClr val="FF0000"/>
                </a:solidFill>
                <a:effectLst/>
                <a:latin typeface="+mj-lt"/>
                <a:ea typeface="Courier New" panose="02070309020205020404" pitchFamily="49" charset="0"/>
              </a:rPr>
              <a:t>ươ</a:t>
            </a:r>
            <a:r>
              <a:rPr lang="vi-VN" sz="4800" u="sng" dirty="0">
                <a:solidFill>
                  <a:srgbClr val="FF0000"/>
                </a:solidFill>
                <a:effectLst/>
                <a:latin typeface="+mj-lt"/>
                <a:ea typeface="Courier New" panose="02070309020205020404" pitchFamily="49" charset="0"/>
              </a:rPr>
              <a:t>ng VIII </a:t>
            </a:r>
            <a:r>
              <a:rPr lang="vi-VN" sz="4800" dirty="0">
                <a:solidFill>
                  <a:srgbClr val="FF0000"/>
                </a:solidFill>
                <a:effectLst/>
                <a:latin typeface="+mj-lt"/>
                <a:ea typeface="Courier New" panose="02070309020205020404" pitchFamily="49" charset="0"/>
              </a:rPr>
              <a:t>CẢM ỨNG </a:t>
            </a:r>
            <a:r>
              <a:rPr lang="en-US" sz="4800" dirty="0">
                <a:solidFill>
                  <a:srgbClr val="FF0000"/>
                </a:solidFill>
                <a:effectLst/>
                <a:latin typeface="+mj-lt"/>
                <a:ea typeface="Courier New" panose="02070309020205020404" pitchFamily="49" charset="0"/>
              </a:rPr>
              <a:t>Ở </a:t>
            </a:r>
            <a:r>
              <a:rPr lang="vi-VN" sz="4800" dirty="0">
                <a:solidFill>
                  <a:srgbClr val="FF0000"/>
                </a:solidFill>
                <a:effectLst/>
                <a:latin typeface="+mj-lt"/>
                <a:ea typeface="Courier New" panose="02070309020205020404" pitchFamily="49" charset="0"/>
              </a:rPr>
              <a:t>SINH VẬT</a:t>
            </a:r>
            <a:endParaRPr lang="en-US" sz="4800" b="1" dirty="0">
              <a:solidFill>
                <a:srgbClr val="FF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586417-3DA9-470C-8EEF-296BE9CD1195}"/>
              </a:ext>
            </a:extLst>
          </p:cNvPr>
          <p:cNvSpPr txBox="1"/>
          <p:nvPr/>
        </p:nvSpPr>
        <p:spPr>
          <a:xfrm>
            <a:off x="-198783" y="1459230"/>
            <a:ext cx="1219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 34: VẬN DỤNG HIỆN TƯỢNG CẢM ỨNG</a:t>
            </a:r>
            <a:endParaRPr lang="en-US" sz="5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5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5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88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096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1601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535" y="2305615"/>
            <a:ext cx="5116259" cy="33547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HS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34.1, 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 SGK tr.141, 142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Cho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9" name="Shape 1378">
            <a:extLst>
              <a:ext uri="{FF2B5EF4-FFF2-40B4-BE49-F238E27FC236}">
                <a16:creationId xmlns:a16="http://schemas.microsoft.com/office/drawing/2014/main" id="{A246C123-CF1E-A9CE-A6CF-139A52AFC09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711687" y="1764665"/>
            <a:ext cx="6224370" cy="506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6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1601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534" y="2305615"/>
            <a:ext cx="11550589" cy="20621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Shape 1378">
            <a:extLst>
              <a:ext uri="{FF2B5EF4-FFF2-40B4-BE49-F238E27FC236}">
                <a16:creationId xmlns:a16="http://schemas.microsoft.com/office/drawing/2014/main" id="{A246C123-CF1E-A9CE-A6CF-139A52AFC099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282609" y="4367718"/>
            <a:ext cx="3602514" cy="22628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21BBBD-DD2C-6F25-50BB-E78624B6F20E}"/>
              </a:ext>
            </a:extLst>
          </p:cNvPr>
          <p:cNvSpPr txBox="1"/>
          <p:nvPr/>
        </p:nvSpPr>
        <p:spPr>
          <a:xfrm>
            <a:off x="132522" y="4558748"/>
            <a:ext cx="8004313" cy="205795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E58DCBDB-3F58-E961-2CAD-08CB93CD5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51" y="2143849"/>
            <a:ext cx="68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3305370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1601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534" y="2305615"/>
            <a:ext cx="11550589" cy="1569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21BBBD-DD2C-6F25-50BB-E78624B6F20E}"/>
              </a:ext>
            </a:extLst>
          </p:cNvPr>
          <p:cNvSpPr txBox="1"/>
          <p:nvPr/>
        </p:nvSpPr>
        <p:spPr>
          <a:xfrm>
            <a:off x="278297" y="4121497"/>
            <a:ext cx="5499651" cy="255454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Bẫy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rầy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bay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F7FB9-8F94-E3AF-720C-68CBB02C7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4404" y="3903674"/>
            <a:ext cx="6010719" cy="2990189"/>
          </a:xfrm>
          <a:prstGeom prst="rect">
            <a:avLst/>
          </a:prstGeom>
        </p:spPr>
      </p:pic>
      <p:sp>
        <p:nvSpPr>
          <p:cNvPr id="10" name="Rectangle 12">
            <a:extLst>
              <a:ext uri="{FF2B5EF4-FFF2-40B4-BE49-F238E27FC236}">
                <a16:creationId xmlns:a16="http://schemas.microsoft.com/office/drawing/2014/main" id="{8A4FD6F8-50B4-AE08-E4F0-E3E7A186F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935" y="2196731"/>
            <a:ext cx="68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196291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1601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534" y="2305615"/>
            <a:ext cx="11550589" cy="10772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Quan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34.2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34.1</a:t>
            </a:r>
            <a:r>
              <a:rPr lang="en-US" sz="3200" i="1" dirty="0"/>
              <a:t>:</a:t>
            </a:r>
            <a:endParaRPr lang="en-US" sz="3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CDB42E-E237-F87D-90EC-DB708CECA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227490"/>
              </p:ext>
            </p:extLst>
          </p:nvPr>
        </p:nvGraphicFramePr>
        <p:xfrm>
          <a:off x="218363" y="3559929"/>
          <a:ext cx="11666759" cy="3091140"/>
        </p:xfrm>
        <a:graphic>
          <a:graphicData uri="http://schemas.openxmlformats.org/drawingml/2006/table">
            <a:tbl>
              <a:tblPr firstRow="1" firstCol="1" bandRow="1"/>
              <a:tblGrid>
                <a:gridCol w="4107977">
                  <a:extLst>
                    <a:ext uri="{9D8B030D-6E8A-4147-A177-3AD203B41FA5}">
                      <a16:colId xmlns:a16="http://schemas.microsoft.com/office/drawing/2014/main" val="4107721813"/>
                    </a:ext>
                  </a:extLst>
                </a:gridCol>
                <a:gridCol w="3043451">
                  <a:extLst>
                    <a:ext uri="{9D8B030D-6E8A-4147-A177-3AD203B41FA5}">
                      <a16:colId xmlns:a16="http://schemas.microsoft.com/office/drawing/2014/main" val="273813209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018675128"/>
                    </a:ext>
                  </a:extLst>
                </a:gridCol>
                <a:gridCol w="1772131">
                  <a:extLst>
                    <a:ext uri="{9D8B030D-6E8A-4147-A177-3AD203B41FA5}">
                      <a16:colId xmlns:a16="http://schemas.microsoft.com/office/drawing/2014/main" val="1603362324"/>
                    </a:ext>
                  </a:extLst>
                </a:gridCol>
              </a:tblGrid>
              <a:tr h="1254105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Tên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Biện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pháp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Lợi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ích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68287"/>
                  </a:ext>
                </a:extLst>
              </a:tr>
              <a:tr h="1254105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 trùng hại cây trồng (bướm, bọ xít,….)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713191"/>
                  </a:ext>
                </a:extLst>
              </a:tr>
              <a:tr h="469139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?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462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10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1601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5CDB42E-E237-F87D-90EC-DB708CECA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910673"/>
              </p:ext>
            </p:extLst>
          </p:nvPr>
        </p:nvGraphicFramePr>
        <p:xfrm>
          <a:off x="218363" y="2455304"/>
          <a:ext cx="11666759" cy="4275798"/>
        </p:xfrm>
        <a:graphic>
          <a:graphicData uri="http://schemas.openxmlformats.org/drawingml/2006/table">
            <a:tbl>
              <a:tblPr firstRow="1" firstCol="1" bandRow="1"/>
              <a:tblGrid>
                <a:gridCol w="2947918">
                  <a:extLst>
                    <a:ext uri="{9D8B030D-6E8A-4147-A177-3AD203B41FA5}">
                      <a16:colId xmlns:a16="http://schemas.microsoft.com/office/drawing/2014/main" val="4107721813"/>
                    </a:ext>
                  </a:extLst>
                </a:gridCol>
                <a:gridCol w="2470244">
                  <a:extLst>
                    <a:ext uri="{9D8B030D-6E8A-4147-A177-3AD203B41FA5}">
                      <a16:colId xmlns:a16="http://schemas.microsoft.com/office/drawing/2014/main" val="2738132091"/>
                    </a:ext>
                  </a:extLst>
                </a:gridCol>
                <a:gridCol w="2497541">
                  <a:extLst>
                    <a:ext uri="{9D8B030D-6E8A-4147-A177-3AD203B41FA5}">
                      <a16:colId xmlns:a16="http://schemas.microsoft.com/office/drawing/2014/main" val="3018675128"/>
                    </a:ext>
                  </a:extLst>
                </a:gridCol>
                <a:gridCol w="3751056">
                  <a:extLst>
                    <a:ext uri="{9D8B030D-6E8A-4147-A177-3AD203B41FA5}">
                      <a16:colId xmlns:a16="http://schemas.microsoft.com/office/drawing/2014/main" val="1603362324"/>
                    </a:ext>
                  </a:extLst>
                </a:gridCol>
              </a:tblGrid>
              <a:tr h="1602594"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Tên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Biện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pháp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Lợi</a:t>
                      </a:r>
                      <a:r>
                        <a:rPr lang="en-US" sz="3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ích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68287"/>
                  </a:ext>
                </a:extLst>
              </a:tr>
              <a:tr h="1602594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trùng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cây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trồng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bướm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bọ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xít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,….)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Hướng sáng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Thu hút côn trùng vào bẫy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Tiêu diệt bướm và các loài côn trùng hại cây trồng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713191"/>
                  </a:ext>
                </a:extLst>
              </a:tr>
              <a:tr h="744914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Bỏ chạy khi thấy người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Sử dụng bù nhìn dọa chim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Xua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đuổi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phá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hoại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mùa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màng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462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236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16015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AFB84-97C4-54FB-5E32-23F1B90EB4F9}"/>
              </a:ext>
            </a:extLst>
          </p:cNvPr>
          <p:cNvSpPr txBox="1"/>
          <p:nvPr/>
        </p:nvSpPr>
        <p:spPr>
          <a:xfrm>
            <a:off x="327546" y="2196731"/>
            <a:ext cx="110000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3C7632-77B9-FB9A-A62D-AF7D6D94C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38" y="2914713"/>
            <a:ext cx="5396551" cy="27900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EB3B31-AE80-32F8-96DC-36DD6E780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514" y="2914713"/>
            <a:ext cx="5658982" cy="29128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71D4F5-6A47-0495-4377-C492CCE93151}"/>
              </a:ext>
            </a:extLst>
          </p:cNvPr>
          <p:cNvSpPr/>
          <p:nvPr/>
        </p:nvSpPr>
        <p:spPr>
          <a:xfrm>
            <a:off x="539938" y="5704764"/>
            <a:ext cx="5396549" cy="8052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AA170B-26FC-C7E5-B2AB-37FCD44CEEF6}"/>
              </a:ext>
            </a:extLst>
          </p:cNvPr>
          <p:cNvSpPr/>
          <p:nvPr/>
        </p:nvSpPr>
        <p:spPr>
          <a:xfrm>
            <a:off x="6255513" y="5827594"/>
            <a:ext cx="5658983" cy="10042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leo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mướp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bí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…)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12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21183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 TÌM HIỂU ỨNG DỤNG HIỆN TƯỢNG CẢM ỨNG Ở SINH VẬT TRONG CHĂN NUÔI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AFB84-97C4-54FB-5E32-23F1B90EB4F9}"/>
              </a:ext>
            </a:extLst>
          </p:cNvPr>
          <p:cNvSpPr txBox="1"/>
          <p:nvPr/>
        </p:nvSpPr>
        <p:spPr>
          <a:xfrm>
            <a:off x="195025" y="2355758"/>
            <a:ext cx="117716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34.3,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Shape 1386">
            <a:extLst>
              <a:ext uri="{FF2B5EF4-FFF2-40B4-BE49-F238E27FC236}">
                <a16:creationId xmlns:a16="http://schemas.microsoft.com/office/drawing/2014/main" id="{3408C4B4-7EC0-B6AD-4775-6D92CEB8BAF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95024" y="3867961"/>
            <a:ext cx="5251620" cy="2479831"/>
          </a:xfrm>
          <a:prstGeom prst="rect">
            <a:avLst/>
          </a:prstGeom>
        </p:spPr>
      </p:pic>
      <p:pic>
        <p:nvPicPr>
          <p:cNvPr id="10" name="Shape 1392">
            <a:extLst>
              <a:ext uri="{FF2B5EF4-FFF2-40B4-BE49-F238E27FC236}">
                <a16:creationId xmlns:a16="http://schemas.microsoft.com/office/drawing/2014/main" id="{2C16C427-B9D1-072E-613F-0F80BCA10359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671931" y="3429000"/>
            <a:ext cx="6294782" cy="2918791"/>
          </a:xfrm>
          <a:prstGeom prst="rect">
            <a:avLst/>
          </a:prstGeom>
        </p:spPr>
      </p:pic>
      <p:sp>
        <p:nvSpPr>
          <p:cNvPr id="11" name="Shape 1388">
            <a:extLst>
              <a:ext uri="{FF2B5EF4-FFF2-40B4-BE49-F238E27FC236}">
                <a16:creationId xmlns:a16="http://schemas.microsoft.com/office/drawing/2014/main" id="{EC20A81E-0E54-73B3-2B5C-6185A1C86ABF}"/>
              </a:ext>
            </a:extLst>
          </p:cNvPr>
          <p:cNvSpPr txBox="1"/>
          <p:nvPr/>
        </p:nvSpPr>
        <p:spPr>
          <a:xfrm>
            <a:off x="1588754" y="6347792"/>
            <a:ext cx="2406776" cy="291548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lnSpc>
                <a:spcPct val="112000"/>
              </a:lnSpc>
            </a:pPr>
            <a:r>
              <a:rPr lang="vi-VN" sz="20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a) v</a:t>
            </a:r>
            <a:r>
              <a:rPr lang="en-US" sz="20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ỗ</a:t>
            </a:r>
            <a:r>
              <a:rPr lang="vi-VN" sz="20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 tay gọi cả đến ăn</a:t>
            </a:r>
            <a:endParaRPr lang="en-US" sz="2000" dirty="0">
              <a:effectLst/>
              <a:latin typeface="+mj-lt"/>
              <a:ea typeface="Arial" panose="020B0604020202020204" pitchFamily="34" charset="0"/>
            </a:endParaRPr>
          </a:p>
        </p:txBody>
      </p:sp>
      <p:sp>
        <p:nvSpPr>
          <p:cNvPr id="15" name="Shape 1394">
            <a:extLst>
              <a:ext uri="{FF2B5EF4-FFF2-40B4-BE49-F238E27FC236}">
                <a16:creationId xmlns:a16="http://schemas.microsoft.com/office/drawing/2014/main" id="{C9A6DAEF-5843-8742-2973-304C1A4C4441}"/>
              </a:ext>
            </a:extLst>
          </p:cNvPr>
          <p:cNvSpPr txBox="1"/>
          <p:nvPr/>
        </p:nvSpPr>
        <p:spPr>
          <a:xfrm>
            <a:off x="6576060" y="6347793"/>
            <a:ext cx="2406776" cy="291548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lnSpc>
                <a:spcPct val="112000"/>
              </a:lnSpc>
            </a:pPr>
            <a:r>
              <a:rPr lang="vi-VN" sz="24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b) Chó chăn cừu</a:t>
            </a:r>
            <a:endParaRPr lang="en-US" sz="2400" dirty="0">
              <a:effectLst/>
              <a:latin typeface="+mj-lt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4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2. TÌM HIỂU ỨNG DỤNG HIỆN TƯỢNG CẢM ỨNG Ở SINH VẬT TRONG CHĂN NUÔI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5AFB84-97C4-54FB-5E32-23F1B90EB4F9}"/>
              </a:ext>
            </a:extLst>
          </p:cNvPr>
          <p:cNvSpPr txBox="1"/>
          <p:nvPr/>
        </p:nvSpPr>
        <p:spPr>
          <a:xfrm>
            <a:off x="195025" y="2355758"/>
            <a:ext cx="117716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9230AE-34DC-AFA2-35FC-C14DBF77A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87" y="3925417"/>
            <a:ext cx="4073525" cy="22539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034BC8-227A-7FC1-C32D-B25509D6B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894" y="3718956"/>
            <a:ext cx="3032314" cy="24604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F08BBA-74A2-A75B-CBF7-9A0FCB0EE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495" y="3718956"/>
            <a:ext cx="4210136" cy="239524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2696718" y="6114197"/>
            <a:ext cx="6864824" cy="717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BACB8D59-604E-AFD3-D34E-6EAE71ADF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44" y="1974706"/>
            <a:ext cx="68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80291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644" y="885086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2. TÌM HIỂU ỨNG DỤNG HIỆN TƯỢNG CẢM ỨNG Ở SINH VẬT TRONG CHĂN NUÔI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696827" y="5759355"/>
            <a:ext cx="8979436" cy="717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76D44D-ABE8-2B03-6159-8EDB3C77D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412" y="2196731"/>
            <a:ext cx="5568287" cy="3562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09FC0-9887-28FF-E48D-D92335B16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06" y="2366109"/>
            <a:ext cx="4967785" cy="339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6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430695" y="2544418"/>
            <a:ext cx="11396869" cy="28757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HS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i="1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51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28309" y="1800497"/>
            <a:ext cx="578684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1026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86"/>
            <a:ext cx="5042261" cy="504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39557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430695" y="2292759"/>
            <a:ext cx="11396869" cy="12075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5EFC9F-60B7-14A4-4979-5D8A105EC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18" y="3579402"/>
            <a:ext cx="3226147" cy="3252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A20132-0E4B-6A11-4B10-E96CE0DF3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5" y="3579401"/>
            <a:ext cx="4103618" cy="3252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6C2B2E-701E-4119-1002-E575B7AE7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1302" y="3579401"/>
            <a:ext cx="4361279" cy="32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50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430695" y="2292759"/>
            <a:ext cx="11396869" cy="12075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0380B-A88E-2BBB-CD05-D90E2EFE7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37" y="3500326"/>
            <a:ext cx="3631924" cy="33287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E5F42-6223-F73F-D65E-370776B88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304" y="3515330"/>
            <a:ext cx="4412974" cy="3457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692EFF-E77C-EE44-8878-6E4DE1037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027" y="3515330"/>
            <a:ext cx="4412974" cy="356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5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689113" y="2663687"/>
            <a:ext cx="11396869" cy="3432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34.4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6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6117893" y="2402007"/>
            <a:ext cx="5968089" cy="42045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CC4CF-3D20-0711-6469-A930D875E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730" y="2402006"/>
            <a:ext cx="3215269" cy="4204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79CE18-8AC8-3583-DAB1-84AE9D6DE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24" y="2663687"/>
            <a:ext cx="2705100" cy="3942847"/>
          </a:xfrm>
          <a:prstGeom prst="rect">
            <a:avLst/>
          </a:prstGeom>
        </p:spPr>
      </p:pic>
      <p:sp>
        <p:nvSpPr>
          <p:cNvPr id="9" name="Rectangle 12">
            <a:extLst>
              <a:ext uri="{FF2B5EF4-FFF2-40B4-BE49-F238E27FC236}">
                <a16:creationId xmlns:a16="http://schemas.microsoft.com/office/drawing/2014/main" id="{CF187876-7090-5B05-AE5F-9EDF98429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8596" y="2292759"/>
            <a:ext cx="68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19790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6117893" y="2402007"/>
            <a:ext cx="5968089" cy="42045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5C42A2-D8D8-8602-DB00-264F6863F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18" y="2402007"/>
            <a:ext cx="5854689" cy="4429868"/>
          </a:xfrm>
          <a:prstGeom prst="rect">
            <a:avLst/>
          </a:prstGeom>
        </p:spPr>
      </p:pic>
      <p:sp>
        <p:nvSpPr>
          <p:cNvPr id="9" name="Rectangle 12">
            <a:extLst>
              <a:ext uri="{FF2B5EF4-FFF2-40B4-BE49-F238E27FC236}">
                <a16:creationId xmlns:a16="http://schemas.microsoft.com/office/drawing/2014/main" id="{90959360-D1CD-59DC-AB5D-B7AF1B450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5696" y="2302697"/>
            <a:ext cx="68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8408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26125"/>
            <a:ext cx="10880035" cy="131164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418" y="981114"/>
            <a:ext cx="121183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672326-CDC2-BA23-84A3-5DD4FB727B03}"/>
              </a:ext>
            </a:extLst>
          </p:cNvPr>
          <p:cNvSpPr/>
          <p:nvPr/>
        </p:nvSpPr>
        <p:spPr>
          <a:xfrm>
            <a:off x="4726340" y="2292759"/>
            <a:ext cx="7465660" cy="4835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Sau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dậy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CCB747-85C0-2F8F-5B05-30BD7912E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9" y="2402007"/>
            <a:ext cx="4506924" cy="4429867"/>
          </a:xfrm>
          <a:prstGeom prst="rect">
            <a:avLst/>
          </a:prstGeom>
        </p:spPr>
      </p:pic>
      <p:sp>
        <p:nvSpPr>
          <p:cNvPr id="8" name="Rectangle 12">
            <a:extLst>
              <a:ext uri="{FF2B5EF4-FFF2-40B4-BE49-F238E27FC236}">
                <a16:creationId xmlns:a16="http://schemas.microsoft.com/office/drawing/2014/main" id="{35C0A4CC-2E51-FABF-4F21-5E656373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2943" y="2095321"/>
            <a:ext cx="685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sym typeface="Wingdings" panose="05000000000000000000" pitchFamily="2" charset="2"/>
              </a:rPr>
              <a:t></a:t>
            </a:r>
          </a:p>
        </p:txBody>
      </p:sp>
    </p:spTree>
    <p:extLst>
      <p:ext uri="{BB962C8B-B14F-4D97-AF65-F5344CB8AC3E}">
        <p14:creationId xmlns:p14="http://schemas.microsoft.com/office/powerpoint/2010/main" val="356566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6126"/>
            <a:ext cx="12192000" cy="848517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0596" y="874643"/>
            <a:ext cx="5708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6C7BB-BA2F-EE9F-F869-1C83CE74C6FB}"/>
              </a:ext>
            </a:extLst>
          </p:cNvPr>
          <p:cNvSpPr txBox="1"/>
          <p:nvPr/>
        </p:nvSpPr>
        <p:spPr>
          <a:xfrm>
            <a:off x="225287" y="1459263"/>
            <a:ext cx="120727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Ghép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(ở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A)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ích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(ở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cột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B)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3012553-EBBF-19FA-E93A-5506C8999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908646"/>
              </p:ext>
            </p:extLst>
          </p:nvPr>
        </p:nvGraphicFramePr>
        <p:xfrm>
          <a:off x="417444" y="2556573"/>
          <a:ext cx="11357112" cy="4120990"/>
        </p:xfrm>
        <a:graphic>
          <a:graphicData uri="http://schemas.openxmlformats.org/drawingml/2006/table">
            <a:tbl>
              <a:tblPr firstRow="1" firstCol="1" bandRow="1"/>
              <a:tblGrid>
                <a:gridCol w="2678048">
                  <a:extLst>
                    <a:ext uri="{9D8B030D-6E8A-4147-A177-3AD203B41FA5}">
                      <a16:colId xmlns:a16="http://schemas.microsoft.com/office/drawing/2014/main" val="2968275106"/>
                    </a:ext>
                  </a:extLst>
                </a:gridCol>
                <a:gridCol w="7844178">
                  <a:extLst>
                    <a:ext uri="{9D8B030D-6E8A-4147-A177-3AD203B41FA5}">
                      <a16:colId xmlns:a16="http://schemas.microsoft.com/office/drawing/2014/main" val="232762764"/>
                    </a:ext>
                  </a:extLst>
                </a:gridCol>
                <a:gridCol w="834886">
                  <a:extLst>
                    <a:ext uri="{9D8B030D-6E8A-4147-A177-3AD203B41FA5}">
                      <a16:colId xmlns:a16="http://schemas.microsoft.com/office/drawing/2014/main" val="494241991"/>
                    </a:ext>
                  </a:extLst>
                </a:gridCol>
              </a:tblGrid>
              <a:tr h="300278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Lợi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ích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đối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với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lời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102989"/>
                  </a:ext>
                </a:extLst>
              </a:tr>
              <a:tr h="507877"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đúng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giờ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Giảm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kêu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gọi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lãng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nguồn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102578"/>
                  </a:ext>
                </a:extLst>
              </a:tr>
              <a:tr h="507877"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Đi vệ sinh đúng chỗ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Giúp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thành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thói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quen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nhờ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chúng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trưởng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phát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32878"/>
                  </a:ext>
                </a:extLst>
              </a:tr>
              <a:tr h="507877"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Nghe hiệu lệnh là về chuồng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chế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giảm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vệ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chuồng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trại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261346"/>
                  </a:ext>
                </a:extLst>
              </a:tr>
              <a:tr h="507877">
                <a:tc>
                  <a:txBody>
                    <a:bodyPr/>
                    <a:lstStyle/>
                    <a:p>
                      <a:pPr algn="l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Nghe hiệu lệnh là đến ăn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d.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Giúp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giảm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lùa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chuồng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590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02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26126"/>
            <a:ext cx="12192000" cy="848517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0596" y="874643"/>
            <a:ext cx="5708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3012553-EBBF-19FA-E93A-5506C8999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245525"/>
              </p:ext>
            </p:extLst>
          </p:nvPr>
        </p:nvGraphicFramePr>
        <p:xfrm>
          <a:off x="245165" y="1582529"/>
          <a:ext cx="11575773" cy="5017055"/>
        </p:xfrm>
        <a:graphic>
          <a:graphicData uri="http://schemas.openxmlformats.org/drawingml/2006/table">
            <a:tbl>
              <a:tblPr firstRow="1" firstCol="1" bandRow="1"/>
              <a:tblGrid>
                <a:gridCol w="2729609">
                  <a:extLst>
                    <a:ext uri="{9D8B030D-6E8A-4147-A177-3AD203B41FA5}">
                      <a16:colId xmlns:a16="http://schemas.microsoft.com/office/drawing/2014/main" val="2968275106"/>
                    </a:ext>
                  </a:extLst>
                </a:gridCol>
                <a:gridCol w="7995204">
                  <a:extLst>
                    <a:ext uri="{9D8B030D-6E8A-4147-A177-3AD203B41FA5}">
                      <a16:colId xmlns:a16="http://schemas.microsoft.com/office/drawing/2014/main" val="232762764"/>
                    </a:ext>
                  </a:extLst>
                </a:gridCol>
                <a:gridCol w="850960">
                  <a:extLst>
                    <a:ext uri="{9D8B030D-6E8A-4147-A177-3AD203B41FA5}">
                      <a16:colId xmlns:a16="http://schemas.microsoft.com/office/drawing/2014/main" val="494241991"/>
                    </a:ext>
                  </a:extLst>
                </a:gridCol>
              </a:tblGrid>
              <a:tr h="1003411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Lợi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ích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đối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với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Trả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lời</a:t>
                      </a:r>
                      <a:endParaRPr lang="en-US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8102989"/>
                  </a:ext>
                </a:extLst>
              </a:tr>
              <a:tr h="1003411"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đúng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gọi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nguồn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1.b</a:t>
                      </a: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102578"/>
                  </a:ext>
                </a:extLst>
              </a:tr>
              <a:tr h="100341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Đi vệ sinh đúng chỗ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Giúp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quen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nhờ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chúng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trưởng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phát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triển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tốt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2.c</a:t>
                      </a: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32878"/>
                  </a:ext>
                </a:extLst>
              </a:tr>
              <a:tr h="100341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Nghe hiệu lệnh là về chuồng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chế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vệ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chuồng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3.d</a:t>
                      </a: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4261346"/>
                  </a:ext>
                </a:extLst>
              </a:tr>
              <a:tr h="1003411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 Nghe hiệu lệnh là đến ăn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d.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Giúp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giảm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lùa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chuồng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4.a</a:t>
                      </a: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590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53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63900"/>
            <a:ext cx="12192000" cy="5967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0596" y="874643"/>
            <a:ext cx="570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06C7BB-BA2F-EE9F-F869-1C83CE74C6FB}"/>
              </a:ext>
            </a:extLst>
          </p:cNvPr>
          <p:cNvSpPr txBox="1"/>
          <p:nvPr/>
        </p:nvSpPr>
        <p:spPr>
          <a:xfrm>
            <a:off x="212035" y="1351540"/>
            <a:ext cx="120727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1EDF1A-2155-6646-BEC3-7A6ACA224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119258"/>
              </p:ext>
            </p:extLst>
          </p:nvPr>
        </p:nvGraphicFramePr>
        <p:xfrm>
          <a:off x="0" y="2736535"/>
          <a:ext cx="12192000" cy="4249371"/>
        </p:xfrm>
        <a:graphic>
          <a:graphicData uri="http://schemas.openxmlformats.org/drawingml/2006/table">
            <a:tbl>
              <a:tblPr firstRow="1" firstCol="1" bandRow="1"/>
              <a:tblGrid>
                <a:gridCol w="7870424">
                  <a:extLst>
                    <a:ext uri="{9D8B030D-6E8A-4147-A177-3AD203B41FA5}">
                      <a16:colId xmlns:a16="http://schemas.microsoft.com/office/drawing/2014/main" val="1965971576"/>
                    </a:ext>
                  </a:extLst>
                </a:gridCol>
                <a:gridCol w="4321576">
                  <a:extLst>
                    <a:ext uri="{9D8B030D-6E8A-4147-A177-3AD203B41FA5}">
                      <a16:colId xmlns:a16="http://schemas.microsoft.com/office/drawing/2014/main" val="212887656"/>
                    </a:ext>
                  </a:extLst>
                </a:gridCol>
              </a:tblGrid>
              <a:tr h="859901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019629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hướng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trùng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gây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hại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228747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hướng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85809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 di cư về phương nam tránh rét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636223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Rễ cây tránh xa hóa chất độc hại với nó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941147"/>
                  </a:ext>
                </a:extLst>
              </a:tr>
              <a:tr h="594771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 yến cư trú và làm tổ ở những nơi ánh sáng rất yếu.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151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7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63900"/>
            <a:ext cx="12192000" cy="5967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0596" y="874643"/>
            <a:ext cx="5708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1EDF1A-2155-6646-BEC3-7A6ACA224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697287"/>
              </p:ext>
            </p:extLst>
          </p:nvPr>
        </p:nvGraphicFramePr>
        <p:xfrm>
          <a:off x="159026" y="1569369"/>
          <a:ext cx="12032974" cy="5224731"/>
        </p:xfrm>
        <a:graphic>
          <a:graphicData uri="http://schemas.openxmlformats.org/drawingml/2006/table">
            <a:tbl>
              <a:tblPr firstRow="1" firstCol="1" bandRow="1"/>
              <a:tblGrid>
                <a:gridCol w="6435026">
                  <a:extLst>
                    <a:ext uri="{9D8B030D-6E8A-4147-A177-3AD203B41FA5}">
                      <a16:colId xmlns:a16="http://schemas.microsoft.com/office/drawing/2014/main" val="1965971576"/>
                    </a:ext>
                  </a:extLst>
                </a:gridCol>
                <a:gridCol w="5597948">
                  <a:extLst>
                    <a:ext uri="{9D8B030D-6E8A-4147-A177-3AD203B41FA5}">
                      <a16:colId xmlns:a16="http://schemas.microsoft.com/office/drawing/2014/main" val="212887656"/>
                    </a:ext>
                  </a:extLst>
                </a:gridCol>
              </a:tblGrid>
              <a:tr h="859901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Hiện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cảm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Ứng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dụng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con </a:t>
                      </a:r>
                      <a:r>
                        <a:rPr lang="en-US" sz="2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người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019629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hướng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côn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trùng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gây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hại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Dùng đèn để bẫy côn trùng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228747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Tính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hướng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sáng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của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cá</a:t>
                      </a:r>
                      <a:endParaRPr lang="en-US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Dùng đèn để thu hút cá trong đánh bắt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585809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 di cư về phương nam tránh rét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Nhận biết sự thay đổi về thời tiết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636223"/>
                  </a:ext>
                </a:extLst>
              </a:tr>
              <a:tr h="547516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Rễ cây tránh xa hóa chất độc hại với nó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Phát hiện vùng đất nhiễm chất độc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941147"/>
                  </a:ext>
                </a:extLst>
              </a:tr>
              <a:tr h="594771">
                <a:tc>
                  <a:txBody>
                    <a:bodyPr/>
                    <a:lstStyle/>
                    <a:p>
                      <a:pPr algn="l"/>
                      <a:r>
                        <a:rPr lang="en-US" sz="3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 yến cư trú và làm tổ ở những nơi ánh sáng rất yếu.</a:t>
                      </a:r>
                      <a:endParaRPr lang="en-US" sz="3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6339" marR="46339" marT="46339" marB="4633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nuôi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yếu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chim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cư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trú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tổ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151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55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41863" y="653453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924235"/>
            <a:ext cx="12191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CHƠI: </a:t>
            </a:r>
          </a:p>
          <a:p>
            <a:pPr algn="ctr"/>
            <a:r>
              <a:rPr lang="en-US" sz="6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NHÌN HÌNH, ĐOÁN TÊN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6651" y="4501303"/>
            <a:ext cx="80075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chơi</a:t>
            </a:r>
            <a:r>
              <a:rPr lang="en-US" sz="36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Giáo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viên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chiếu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gợi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ý,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sát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đoán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8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200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6411" y="39189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8966B5-5CFB-4626-3FAE-53F0DA500E99}"/>
              </a:ext>
            </a:extLst>
          </p:cNvPr>
          <p:cNvSpPr txBox="1"/>
          <p:nvPr/>
        </p:nvSpPr>
        <p:spPr>
          <a:xfrm>
            <a:off x="424070" y="912602"/>
            <a:ext cx="1156914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</a:t>
            </a:r>
            <a:r>
              <a:rPr lang="en-US" sz="4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4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01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6411" y="39189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5D2FF-1DDE-0266-4EA0-A6E980F2BE2E}"/>
              </a:ext>
            </a:extLst>
          </p:cNvPr>
          <p:cNvSpPr txBox="1"/>
          <p:nvPr/>
        </p:nvSpPr>
        <p:spPr>
          <a:xfrm>
            <a:off x="159026" y="823148"/>
            <a:ext cx="118341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1. 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lặp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470363-0BE7-7082-9C27-F19AC4F05BDB}"/>
              </a:ext>
            </a:extLst>
          </p:cNvPr>
          <p:cNvSpPr txBox="1"/>
          <p:nvPr/>
        </p:nvSpPr>
        <p:spPr>
          <a:xfrm>
            <a:off x="351182" y="2193482"/>
            <a:ext cx="4946943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l"/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AE2B9A-1B81-5A96-0F43-0B14724EFAB2}"/>
              </a:ext>
            </a:extLst>
          </p:cNvPr>
          <p:cNvSpPr txBox="1"/>
          <p:nvPr/>
        </p:nvSpPr>
        <p:spPr>
          <a:xfrm>
            <a:off x="6893875" y="2158344"/>
            <a:ext cx="4883426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l"/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EBE5D5-96F4-3C44-50CC-37C4B0FFCFFB}"/>
              </a:ext>
            </a:extLst>
          </p:cNvPr>
          <p:cNvSpPr txBox="1"/>
          <p:nvPr/>
        </p:nvSpPr>
        <p:spPr>
          <a:xfrm>
            <a:off x="-13253" y="4797483"/>
            <a:ext cx="6109252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40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</a:p>
          <a:p>
            <a:pPr algn="l"/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hằng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DF87D6-ED5F-0DBF-B0DB-F5349AA519F6}"/>
              </a:ext>
            </a:extLst>
          </p:cNvPr>
          <p:cNvSpPr txBox="1"/>
          <p:nvPr/>
        </p:nvSpPr>
        <p:spPr>
          <a:xfrm>
            <a:off x="6280962" y="4810685"/>
            <a:ext cx="6109252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40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</a:p>
          <a:p>
            <a:pPr algn="l"/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sách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4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77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9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6411" y="39189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8966B5-5CFB-4626-3FAE-53F0DA500E99}"/>
              </a:ext>
            </a:extLst>
          </p:cNvPr>
          <p:cNvSpPr txBox="1"/>
          <p:nvPr/>
        </p:nvSpPr>
        <p:spPr>
          <a:xfrm>
            <a:off x="424070" y="912602"/>
            <a:ext cx="1156914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2. 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vịt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nông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vịt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chạy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chăn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83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56411" y="39189"/>
            <a:ext cx="6479177" cy="61395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904970-E59E-145B-56F2-7829CA71D2AE}"/>
              </a:ext>
            </a:extLst>
          </p:cNvPr>
          <p:cNvSpPr txBox="1"/>
          <p:nvPr/>
        </p:nvSpPr>
        <p:spPr>
          <a:xfrm>
            <a:off x="477078" y="780007"/>
            <a:ext cx="1142337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Sau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âm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thanh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tiếng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chạy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80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FCB48AC-30C0-2890-C8DE-CDC1B43BE7E7}"/>
              </a:ext>
            </a:extLst>
          </p:cNvPr>
          <p:cNvSpPr/>
          <p:nvPr/>
        </p:nvSpPr>
        <p:spPr>
          <a:xfrm>
            <a:off x="0" y="0"/>
            <a:ext cx="12192000" cy="133847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18322E-101A-B5B4-2B90-D8AAF0702DD3}"/>
              </a:ext>
            </a:extLst>
          </p:cNvPr>
          <p:cNvSpPr/>
          <p:nvPr/>
        </p:nvSpPr>
        <p:spPr>
          <a:xfrm>
            <a:off x="2372139" y="1351721"/>
            <a:ext cx="6387548" cy="108667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HƯỚNG DẪN VỀ NHÀ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E699D2-8C8D-0D31-309E-0A3EFC8D1E8F}"/>
              </a:ext>
            </a:extLst>
          </p:cNvPr>
          <p:cNvSpPr/>
          <p:nvPr/>
        </p:nvSpPr>
        <p:spPr>
          <a:xfrm>
            <a:off x="265043" y="3140765"/>
            <a:ext cx="2782958" cy="2690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HOÀN THÀNH BÀI TẬP PHẦN VẬN DỤNG 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C231D1A-15B8-8C64-05FC-D0A36AC23D30}"/>
              </a:ext>
            </a:extLst>
          </p:cNvPr>
          <p:cNvSpPr/>
          <p:nvPr/>
        </p:nvSpPr>
        <p:spPr>
          <a:xfrm>
            <a:off x="8097078" y="2796210"/>
            <a:ext cx="3564835" cy="3485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- HỌC BÀI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- CHUẨN BỊ BÀI MỚI 35</a:t>
            </a: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15CDED6-BB78-F071-012F-249CD9491D80}"/>
              </a:ext>
            </a:extLst>
          </p:cNvPr>
          <p:cNvSpPr/>
          <p:nvPr/>
        </p:nvSpPr>
        <p:spPr>
          <a:xfrm>
            <a:off x="3511826" y="2570922"/>
            <a:ext cx="4108174" cy="348532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FF00"/>
                </a:solidFill>
              </a:rPr>
              <a:t>ÔN LẠI NỘI DUNG BÀI HỌC</a:t>
            </a:r>
          </a:p>
        </p:txBody>
      </p:sp>
    </p:spTree>
    <p:extLst>
      <p:ext uri="{BB962C8B-B14F-4D97-AF65-F5344CB8AC3E}">
        <p14:creationId xmlns:p14="http://schemas.microsoft.com/office/powerpoint/2010/main" val="34878453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6478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56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657" y="2586447"/>
            <a:ext cx="40755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tên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Thuộc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</a:p>
        </p:txBody>
      </p:sp>
      <p:pic>
        <p:nvPicPr>
          <p:cNvPr id="6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cây mướp">
            <a:extLst>
              <a:ext uri="{FF2B5EF4-FFF2-40B4-BE49-F238E27FC236}">
                <a16:creationId xmlns:a16="http://schemas.microsoft.com/office/drawing/2014/main" id="{9F2A864D-C267-1463-95B2-1F1D7A0FD06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487" y="1490447"/>
            <a:ext cx="7341704" cy="45322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AB74397-BA0C-B2EE-EF06-95406169038F}"/>
              </a:ext>
            </a:extLst>
          </p:cNvPr>
          <p:cNvSpPr/>
          <p:nvPr/>
        </p:nvSpPr>
        <p:spPr>
          <a:xfrm>
            <a:off x="4983479" y="6022742"/>
            <a:ext cx="5950225" cy="6440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4038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40" y="2638699"/>
            <a:ext cx="56309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………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thương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bí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rằng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khác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giống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giàn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Điền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…….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Nó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thuộc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dạng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than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233F6-AE43-23A0-6FA7-187D59799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548" y="1490448"/>
            <a:ext cx="5805011" cy="44071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CFFD401-E323-CE32-4B70-7BCE481660CB}"/>
              </a:ext>
            </a:extLst>
          </p:cNvPr>
          <p:cNvSpPr/>
          <p:nvPr/>
        </p:nvSpPr>
        <p:spPr>
          <a:xfrm>
            <a:off x="7951305" y="5897554"/>
            <a:ext cx="3750366" cy="7692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273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258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439" y="2638699"/>
            <a:ext cx="6518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cây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36776" y="6056947"/>
            <a:ext cx="50492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Hoa</a:t>
            </a:r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thiên</a:t>
            </a:r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lí</a:t>
            </a:r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3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Thân</a:t>
            </a:r>
            <a:r>
              <a:rPr lang="en-US" sz="3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leo</a:t>
            </a:r>
            <a:endParaRPr lang="en-US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53AED7-200E-063B-22E7-EFE37209C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299222"/>
            <a:ext cx="7209948" cy="47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963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738" y="191226"/>
            <a:ext cx="694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</a:p>
        </p:txBody>
      </p:sp>
      <p:pic>
        <p:nvPicPr>
          <p:cNvPr id="5" name="Picture 2" descr="Hình ảnh Khởi động, Tàu Vũ Trụ, Chuyển đổi Biểu Tượng, Biểu Tượng Thể Dục  Vector và PNG với nền trong suốt để tải xuống miễn ph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86446" cy="129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887598"/>
            <a:ext cx="1188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0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4: </a:t>
            </a:r>
            <a:r>
              <a:rPr lang="en-US" sz="3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65801-FD58-C796-DA72-CDCE4F597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57" y="2194189"/>
            <a:ext cx="3281487" cy="2916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80B27B-4FBE-52CE-ED55-D6E042523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291" y="2154425"/>
            <a:ext cx="4071106" cy="29964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357F65-7A79-E3DE-7376-AB13020AA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8144" y="2150504"/>
            <a:ext cx="3833559" cy="291353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C449E8-22D7-E6F5-A169-FDC65C539F42}"/>
              </a:ext>
            </a:extLst>
          </p:cNvPr>
          <p:cNvSpPr txBox="1"/>
          <p:nvPr/>
        </p:nvSpPr>
        <p:spPr>
          <a:xfrm>
            <a:off x="0" y="5066075"/>
            <a:ext cx="122145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36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bộ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rễ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cố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nhánh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bám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trải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2321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5287" y="191226"/>
            <a:ext cx="1152939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 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GV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dắt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mắt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vẫn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bóng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mồi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Thậm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,…Con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vấn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– 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34: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tiễn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3570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89113" y="151555"/>
            <a:ext cx="10880035" cy="153147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34: 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 DỤNG HIỆN TƯỢNG CẢM ỨNG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Ở SINH VẬT VÀO THỰC TIỆN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11" y="2494435"/>
            <a:ext cx="341680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4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 DUNG BÀI HỌC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88904" y="1801938"/>
            <a:ext cx="7882785" cy="11387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 TÌM HIỂU ỨNG DỤNG HIỆN TƯỢNG CẢM ỨNG Ở SINH VẬT TRONG TRỒNG TRỌT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04CE4-D9FC-5CA7-B782-03DC66811E41}"/>
              </a:ext>
            </a:extLst>
          </p:cNvPr>
          <p:cNvSpPr txBox="1"/>
          <p:nvPr/>
        </p:nvSpPr>
        <p:spPr>
          <a:xfrm>
            <a:off x="3988904" y="3307966"/>
            <a:ext cx="7882785" cy="9541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2. 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ỨNG DỤNG HIỆN TƯỢNG CẢM ỨNG Ở SINH VẬT TRONG CHĂN NUÔI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19D521-DEB8-0C69-A813-53973821C03F}"/>
              </a:ext>
            </a:extLst>
          </p:cNvPr>
          <p:cNvSpPr txBox="1"/>
          <p:nvPr/>
        </p:nvSpPr>
        <p:spPr>
          <a:xfrm>
            <a:off x="3988904" y="4813995"/>
            <a:ext cx="7882785" cy="13849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 TÌM HIỂU ỨNG DỤNG HIỆN TƯỢNG CẢM ỨNG Ở SINH VẬT TRONG HỌC TẬP VÀ ĐỜI SỐNG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173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1015</TotalTime>
  <Words>2601</Words>
  <Application>Microsoft Office PowerPoint</Application>
  <PresentationFormat>Widescreen</PresentationFormat>
  <Paragraphs>246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Tahoma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ThienIT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50</cp:revision>
  <dcterms:created xsi:type="dcterms:W3CDTF">2021-04-19T03:59:13Z</dcterms:created>
  <dcterms:modified xsi:type="dcterms:W3CDTF">2022-07-10T14:17:10Z</dcterms:modified>
</cp:coreProperties>
</file>