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99FF99"/>
    <a:srgbClr val="99FFCC"/>
    <a:srgbClr val="00FF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DC1B-9667-4340-8496-266F0C90372A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8F573-5E2E-4127-B651-80EA97FD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32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DC1B-9667-4340-8496-266F0C90372A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8F573-5E2E-4127-B651-80EA97FD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37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DC1B-9667-4340-8496-266F0C90372A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8F573-5E2E-4127-B651-80EA97FD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777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DC1B-9667-4340-8496-266F0C90372A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8F573-5E2E-4127-B651-80EA97FD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71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DC1B-9667-4340-8496-266F0C90372A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8F573-5E2E-4127-B651-80EA97FD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93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DC1B-9667-4340-8496-266F0C90372A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8F573-5E2E-4127-B651-80EA97FD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56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DC1B-9667-4340-8496-266F0C90372A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8F573-5E2E-4127-B651-80EA97FD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11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DC1B-9667-4340-8496-266F0C90372A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8F573-5E2E-4127-B651-80EA97FD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15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DC1B-9667-4340-8496-266F0C90372A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8F573-5E2E-4127-B651-80EA97FD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7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DC1B-9667-4340-8496-266F0C90372A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8F573-5E2E-4127-B651-80EA97FD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80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DC1B-9667-4340-8496-266F0C90372A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8F573-5E2E-4127-B651-80EA97FD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9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5DC1B-9667-4340-8496-266F0C90372A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8F573-5E2E-4127-B651-80EA97FD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243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54449" y="1112409"/>
            <a:ext cx="12213536" cy="517064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1000" b="1" smtClean="0">
                <a:ln/>
                <a:solidFill>
                  <a:srgbClr val="FFFF00"/>
                </a:solidFill>
              </a:rPr>
              <a:t>BÀI 39: </a:t>
            </a:r>
            <a:endParaRPr lang="en-US" sz="11000" b="1" dirty="0" smtClean="0">
              <a:ln/>
              <a:solidFill>
                <a:srgbClr val="FFFF00"/>
              </a:solidFill>
            </a:endParaRPr>
          </a:p>
          <a:p>
            <a:pPr algn="ctr"/>
            <a:r>
              <a:rPr lang="en-US" sz="11000" b="1" dirty="0" smtClean="0">
                <a:ln/>
                <a:solidFill>
                  <a:srgbClr val="FFFF00"/>
                </a:solidFill>
              </a:rPr>
              <a:t>TÌM HIỂU SINH VẬT </a:t>
            </a:r>
          </a:p>
          <a:p>
            <a:pPr algn="ctr"/>
            <a:r>
              <a:rPr lang="en-US" sz="11000" b="1" dirty="0" smtClean="0">
                <a:ln/>
                <a:solidFill>
                  <a:srgbClr val="FFFF00"/>
                </a:solidFill>
              </a:rPr>
              <a:t>NGOÀI THIÊN NHIÊN</a:t>
            </a:r>
            <a:endParaRPr lang="en-US" sz="110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0260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423" y="0"/>
            <a:ext cx="8556171" cy="56984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50423" y="5711473"/>
            <a:ext cx="826348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dirty="0" smtClean="0">
                <a:ln/>
                <a:solidFill>
                  <a:srgbClr val="FFFF00"/>
                </a:solidFill>
              </a:rPr>
              <a:t>TRÒ CHƠI BẮT SÂU</a:t>
            </a:r>
            <a:endParaRPr lang="en-US" sz="80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030071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3989" y="550165"/>
            <a:ext cx="4737463" cy="53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2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1600" b="1" dirty="0" smtClean="0">
              <a:solidFill>
                <a:srgbClr val="FF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716" y="760677"/>
            <a:ext cx="6570616" cy="43760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34118" y="5250341"/>
            <a:ext cx="62058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smtClean="0">
                <a:ln/>
                <a:solidFill>
                  <a:srgbClr val="FFFF00"/>
                </a:solidFill>
              </a:rPr>
              <a:t>TRÒ CHƠI BẮT SÂU</a:t>
            </a:r>
            <a:endParaRPr lang="en-US" sz="5400" b="1" cap="none" spc="0" dirty="0">
              <a:ln/>
              <a:solidFill>
                <a:srgbClr val="FFFF00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7234" y="2417700"/>
            <a:ext cx="5299166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áo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đính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nhiều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sâu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giấy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nữ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sử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băng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dính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mặt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nhặt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sâu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thời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nhặt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nhiều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sâu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nhất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thì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đó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giành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chiến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thắng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16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6423" y="1211101"/>
            <a:ext cx="5259977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cặp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gồm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nữ</a:t>
            </a:r>
            <a:endParaRPr lang="en-US" sz="16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9215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5658" y="731520"/>
            <a:ext cx="9862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nêu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tên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cụ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hành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sau</a:t>
            </a: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84663" y="26126"/>
            <a:ext cx="9470571" cy="522514"/>
          </a:xfrm>
          <a:prstGeom prst="roundRect">
            <a:avLst/>
          </a:prstGeom>
          <a:solidFill>
            <a:srgbClr val="0099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16: TÌM HIỂU SINH VẬT NGOÀI THIÊN NHIÊN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026197"/>
              </p:ext>
            </p:extLst>
          </p:nvPr>
        </p:nvGraphicFramePr>
        <p:xfrm>
          <a:off x="65313" y="1437620"/>
          <a:ext cx="12100560" cy="5315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5140">
                  <a:extLst>
                    <a:ext uri="{9D8B030D-6E8A-4147-A177-3AD203B41FA5}">
                      <a16:colId xmlns:a16="http://schemas.microsoft.com/office/drawing/2014/main" val="3374726001"/>
                    </a:ext>
                  </a:extLst>
                </a:gridCol>
                <a:gridCol w="3025140">
                  <a:extLst>
                    <a:ext uri="{9D8B030D-6E8A-4147-A177-3AD203B41FA5}">
                      <a16:colId xmlns:a16="http://schemas.microsoft.com/office/drawing/2014/main" val="40626036"/>
                    </a:ext>
                  </a:extLst>
                </a:gridCol>
                <a:gridCol w="3025140">
                  <a:extLst>
                    <a:ext uri="{9D8B030D-6E8A-4147-A177-3AD203B41FA5}">
                      <a16:colId xmlns:a16="http://schemas.microsoft.com/office/drawing/2014/main" val="2249333094"/>
                    </a:ext>
                  </a:extLst>
                </a:gridCol>
                <a:gridCol w="3025140">
                  <a:extLst>
                    <a:ext uri="{9D8B030D-6E8A-4147-A177-3AD203B41FA5}">
                      <a16:colId xmlns:a16="http://schemas.microsoft.com/office/drawing/2014/main" val="1856416960"/>
                    </a:ext>
                  </a:extLst>
                </a:gridCol>
              </a:tblGrid>
              <a:tr h="26579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296846"/>
                  </a:ext>
                </a:extLst>
              </a:tr>
              <a:tr h="26579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13082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93" y="1545906"/>
            <a:ext cx="2753950" cy="23066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966" y="1486208"/>
            <a:ext cx="2638697" cy="22497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486" y="1486208"/>
            <a:ext cx="2651760" cy="224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6069" y="1486208"/>
            <a:ext cx="2494924" cy="24949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171" y="4206240"/>
            <a:ext cx="2764972" cy="24876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2544" y="4095558"/>
            <a:ext cx="2484119" cy="24841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6480" y="4441368"/>
            <a:ext cx="2978331" cy="17986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83187" y="4428294"/>
            <a:ext cx="2873829" cy="204350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06287" y="3884986"/>
            <a:ext cx="444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74532" y="6230276"/>
            <a:ext cx="444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26384" y="6040242"/>
            <a:ext cx="444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11339" y="6143367"/>
            <a:ext cx="444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86212" y="3666566"/>
            <a:ext cx="444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77698" y="3774996"/>
            <a:ext cx="444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67202" y="3863873"/>
            <a:ext cx="444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34588" y="6187086"/>
            <a:ext cx="444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96395" y="6132575"/>
            <a:ext cx="1500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ảnh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62849" y="6180811"/>
            <a:ext cx="1902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Ống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nhòm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3972" y="6253651"/>
            <a:ext cx="1500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Nhãn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dán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8427" y="3903672"/>
            <a:ext cx="1500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Panh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kẹp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59024" y="3893233"/>
            <a:ext cx="206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Vợt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côn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trùng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94851" y="3789669"/>
            <a:ext cx="1500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Kính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lúp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565281" y="3684931"/>
            <a:ext cx="2096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Ống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đựng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mẫu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182494" y="6301852"/>
            <a:ext cx="1500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Giấy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bút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33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ôi yêu Hà Nội - Vườn Bách Thả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566" y="0"/>
            <a:ext cx="11952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61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84663" y="26126"/>
            <a:ext cx="9470571" cy="522514"/>
          </a:xfrm>
          <a:prstGeom prst="roundRect">
            <a:avLst/>
          </a:prstGeom>
          <a:solidFill>
            <a:srgbClr val="0099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16: TÌM HIỂU SINH VẬT NGOÀI THIÊN NHIÊN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09482" y="927846"/>
            <a:ext cx="1734671" cy="50563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PHÂN CÔNG NHIỆM VỤ CÁC NHÓM</a:t>
            </a:r>
            <a:endParaRPr lang="en-US" sz="4000" b="1" dirty="0"/>
          </a:p>
        </p:txBody>
      </p:sp>
      <p:grpSp>
        <p:nvGrpSpPr>
          <p:cNvPr id="20" name="Group 19"/>
          <p:cNvGrpSpPr/>
          <p:nvPr/>
        </p:nvGrpSpPr>
        <p:grpSpPr>
          <a:xfrm>
            <a:off x="3956367" y="1075403"/>
            <a:ext cx="6088586" cy="1395412"/>
            <a:chOff x="3956367" y="1075403"/>
            <a:chExt cx="6088586" cy="1395412"/>
          </a:xfrm>
        </p:grpSpPr>
        <p:sp>
          <p:nvSpPr>
            <p:cNvPr id="5" name="Freeform 4"/>
            <p:cNvSpPr/>
            <p:nvPr/>
          </p:nvSpPr>
          <p:spPr>
            <a:xfrm>
              <a:off x="3956367" y="1075403"/>
              <a:ext cx="6088586" cy="1395412"/>
            </a:xfrm>
            <a:custGeom>
              <a:avLst/>
              <a:gdLst>
                <a:gd name="connsiteX0" fmla="*/ 0 w 4465319"/>
                <a:gd name="connsiteY0" fmla="*/ 0 h 1395412"/>
                <a:gd name="connsiteX1" fmla="*/ 4465319 w 4465319"/>
                <a:gd name="connsiteY1" fmla="*/ 0 h 1395412"/>
                <a:gd name="connsiteX2" fmla="*/ 4465319 w 4465319"/>
                <a:gd name="connsiteY2" fmla="*/ 1395412 h 1395412"/>
                <a:gd name="connsiteX3" fmla="*/ 0 w 4465319"/>
                <a:gd name="connsiteY3" fmla="*/ 1395412 h 1395412"/>
                <a:gd name="connsiteX4" fmla="*/ 0 w 4465319"/>
                <a:gd name="connsiteY4" fmla="*/ 0 h 139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5319" h="1395412">
                  <a:moveTo>
                    <a:pt x="0" y="0"/>
                  </a:moveTo>
                  <a:lnTo>
                    <a:pt x="4465319" y="0"/>
                  </a:lnTo>
                  <a:lnTo>
                    <a:pt x="4465319" y="1395412"/>
                  </a:lnTo>
                  <a:lnTo>
                    <a:pt x="0" y="1395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45159" tIns="243840" rIns="243840" bIns="243840" numCol="1" spcCol="1270" anchor="ctr" anchorCtr="0">
              <a:noAutofit/>
            </a:bodyPr>
            <a:lstStyle/>
            <a:p>
              <a:pPr lvl="0" algn="l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400" kern="12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766654" y="1283269"/>
              <a:ext cx="518417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</a:t>
              </a:r>
              <a:r>
                <a:rPr lang="en-US" sz="28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iều</a:t>
              </a:r>
              <a:r>
                <a:rPr lang="en-US" sz="28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đa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dạng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học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thực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vật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trong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vườn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Bách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Thảo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956367" y="2832073"/>
            <a:ext cx="6088586" cy="1395412"/>
            <a:chOff x="3956367" y="2832073"/>
            <a:chExt cx="6088586" cy="1395412"/>
          </a:xfrm>
        </p:grpSpPr>
        <p:sp>
          <p:nvSpPr>
            <p:cNvPr id="7" name="Freeform 6"/>
            <p:cNvSpPr/>
            <p:nvPr/>
          </p:nvSpPr>
          <p:spPr>
            <a:xfrm>
              <a:off x="3956367" y="2832073"/>
              <a:ext cx="6088586" cy="1395412"/>
            </a:xfrm>
            <a:custGeom>
              <a:avLst/>
              <a:gdLst>
                <a:gd name="connsiteX0" fmla="*/ 0 w 4465319"/>
                <a:gd name="connsiteY0" fmla="*/ 0 h 1395412"/>
                <a:gd name="connsiteX1" fmla="*/ 4465319 w 4465319"/>
                <a:gd name="connsiteY1" fmla="*/ 0 h 1395412"/>
                <a:gd name="connsiteX2" fmla="*/ 4465319 w 4465319"/>
                <a:gd name="connsiteY2" fmla="*/ 1395412 h 1395412"/>
                <a:gd name="connsiteX3" fmla="*/ 0 w 4465319"/>
                <a:gd name="connsiteY3" fmla="*/ 1395412 h 1395412"/>
                <a:gd name="connsiteX4" fmla="*/ 0 w 4465319"/>
                <a:gd name="connsiteY4" fmla="*/ 0 h 139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5319" h="1395412">
                  <a:moveTo>
                    <a:pt x="0" y="0"/>
                  </a:moveTo>
                  <a:lnTo>
                    <a:pt x="4465319" y="0"/>
                  </a:lnTo>
                  <a:lnTo>
                    <a:pt x="4465319" y="1395412"/>
                  </a:lnTo>
                  <a:lnTo>
                    <a:pt x="0" y="1395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99">
                <a:alpha val="4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45159" tIns="243840" rIns="243840" bIns="243840" numCol="1" spcCol="1270" anchor="ctr" anchorCtr="0">
              <a:noAutofit/>
            </a:bodyPr>
            <a:lstStyle/>
            <a:p>
              <a:pPr lvl="0" algn="l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400" kern="120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727832" y="2967243"/>
              <a:ext cx="5230619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</a:t>
              </a:r>
              <a:r>
                <a:rPr lang="en-US" sz="28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iều</a:t>
              </a:r>
              <a:r>
                <a:rPr lang="en-US" sz="28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đa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dạng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học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động</a:t>
              </a:r>
              <a:r>
                <a:rPr lang="en-US" sz="28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vật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trong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vườn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Bách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Thảo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956367" y="4588742"/>
            <a:ext cx="6088586" cy="1408550"/>
            <a:chOff x="3956367" y="4588742"/>
            <a:chExt cx="6088586" cy="1408550"/>
          </a:xfrm>
        </p:grpSpPr>
        <p:sp>
          <p:nvSpPr>
            <p:cNvPr id="9" name="Freeform 8"/>
            <p:cNvSpPr/>
            <p:nvPr/>
          </p:nvSpPr>
          <p:spPr>
            <a:xfrm>
              <a:off x="3956367" y="4588742"/>
              <a:ext cx="6088586" cy="1395412"/>
            </a:xfrm>
            <a:custGeom>
              <a:avLst/>
              <a:gdLst>
                <a:gd name="connsiteX0" fmla="*/ 0 w 4465319"/>
                <a:gd name="connsiteY0" fmla="*/ 0 h 1395412"/>
                <a:gd name="connsiteX1" fmla="*/ 4465319 w 4465319"/>
                <a:gd name="connsiteY1" fmla="*/ 0 h 1395412"/>
                <a:gd name="connsiteX2" fmla="*/ 4465319 w 4465319"/>
                <a:gd name="connsiteY2" fmla="*/ 1395412 h 1395412"/>
                <a:gd name="connsiteX3" fmla="*/ 0 w 4465319"/>
                <a:gd name="connsiteY3" fmla="*/ 1395412 h 1395412"/>
                <a:gd name="connsiteX4" fmla="*/ 0 w 4465319"/>
                <a:gd name="connsiteY4" fmla="*/ 0 h 139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5319" h="1395412">
                  <a:moveTo>
                    <a:pt x="0" y="0"/>
                  </a:moveTo>
                  <a:lnTo>
                    <a:pt x="4465319" y="0"/>
                  </a:lnTo>
                  <a:lnTo>
                    <a:pt x="4465319" y="1395412"/>
                  </a:lnTo>
                  <a:lnTo>
                    <a:pt x="0" y="1395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>
                <a:alpha val="4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45159" tIns="243840" rIns="243840" bIns="243840" numCol="1" spcCol="1270" anchor="ctr" anchorCtr="0">
              <a:noAutofit/>
            </a:bodyPr>
            <a:lstStyle/>
            <a:p>
              <a:pPr lvl="0" algn="l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6400" kern="120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774282" y="4612297"/>
              <a:ext cx="518417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</a:t>
              </a:r>
              <a:r>
                <a:rPr lang="en-US" sz="28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iều</a:t>
              </a:r>
              <a:r>
                <a:rPr lang="en-US" sz="28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môi</a:t>
              </a:r>
              <a:r>
                <a:rPr lang="en-US" sz="28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trường</a:t>
              </a:r>
              <a:r>
                <a:rPr lang="en-US" sz="28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sz="28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đa</a:t>
              </a:r>
              <a:r>
                <a:rPr lang="en-US" sz="28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dạng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học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8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vật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trong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vườn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Bách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Thảo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770312" y="873844"/>
            <a:ext cx="976788" cy="1465183"/>
            <a:chOff x="3770312" y="873844"/>
            <a:chExt cx="976788" cy="1465183"/>
          </a:xfrm>
        </p:grpSpPr>
        <p:sp>
          <p:nvSpPr>
            <p:cNvPr id="27" name="Rectangle 26"/>
            <p:cNvSpPr/>
            <p:nvPr/>
          </p:nvSpPr>
          <p:spPr>
            <a:xfrm>
              <a:off x="3770312" y="873844"/>
              <a:ext cx="976788" cy="1465183"/>
            </a:xfrm>
            <a:prstGeom prst="rect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TextBox 27"/>
            <p:cNvSpPr txBox="1"/>
            <p:nvPr/>
          </p:nvSpPr>
          <p:spPr>
            <a:xfrm>
              <a:off x="3789867" y="1169894"/>
              <a:ext cx="9168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NHÓM I</a:t>
              </a:r>
              <a:endParaRPr lang="en-US" sz="2000" b="1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770312" y="2630513"/>
            <a:ext cx="976788" cy="1465183"/>
            <a:chOff x="3770312" y="2630513"/>
            <a:chExt cx="976788" cy="1465183"/>
          </a:xfrm>
        </p:grpSpPr>
        <p:sp>
          <p:nvSpPr>
            <p:cNvPr id="30" name="Rectangle 29"/>
            <p:cNvSpPr/>
            <p:nvPr/>
          </p:nvSpPr>
          <p:spPr>
            <a:xfrm>
              <a:off x="3770312" y="2630513"/>
              <a:ext cx="976788" cy="1465183"/>
            </a:xfrm>
            <a:prstGeom prst="rect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50000"/>
                <a:hueOff val="5723762"/>
                <a:satOff val="-30078"/>
                <a:lumOff val="-2176"/>
                <a:alphaOff val="0"/>
              </a:schemeClr>
            </a:fillRef>
            <a:effectRef idx="1">
              <a:schemeClr val="accent4">
                <a:tint val="50000"/>
                <a:hueOff val="5723762"/>
                <a:satOff val="-30078"/>
                <a:lumOff val="-2176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TextBox 30"/>
            <p:cNvSpPr txBox="1"/>
            <p:nvPr/>
          </p:nvSpPr>
          <p:spPr>
            <a:xfrm>
              <a:off x="3770312" y="3099762"/>
              <a:ext cx="9168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NHÓM </a:t>
              </a:r>
              <a:r>
                <a:rPr lang="en-US" sz="2000" b="1" dirty="0"/>
                <a:t>I</a:t>
              </a:r>
              <a:r>
                <a:rPr lang="en-US" sz="2000" b="1" dirty="0" smtClean="0"/>
                <a:t>I</a:t>
              </a:r>
              <a:endParaRPr lang="en-US" sz="2000" b="1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770312" y="4387182"/>
            <a:ext cx="976788" cy="1465183"/>
            <a:chOff x="3770312" y="4387182"/>
            <a:chExt cx="976788" cy="1465183"/>
          </a:xfrm>
        </p:grpSpPr>
        <p:sp>
          <p:nvSpPr>
            <p:cNvPr id="33" name="Rectangle 32"/>
            <p:cNvSpPr/>
            <p:nvPr/>
          </p:nvSpPr>
          <p:spPr>
            <a:xfrm>
              <a:off x="3770312" y="4387182"/>
              <a:ext cx="976788" cy="1465183"/>
            </a:xfrm>
            <a:prstGeom prst="rect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50000"/>
                <a:hueOff val="11447524"/>
                <a:satOff val="-60156"/>
                <a:lumOff val="-4353"/>
                <a:alphaOff val="0"/>
              </a:schemeClr>
            </a:fillRef>
            <a:effectRef idx="1">
              <a:schemeClr val="accent4">
                <a:tint val="50000"/>
                <a:hueOff val="11447524"/>
                <a:satOff val="-60156"/>
                <a:lumOff val="-4353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TextBox 33"/>
            <p:cNvSpPr txBox="1"/>
            <p:nvPr/>
          </p:nvSpPr>
          <p:spPr>
            <a:xfrm>
              <a:off x="3797494" y="4856431"/>
              <a:ext cx="9168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NHÓM III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67172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93223" y="731520"/>
            <a:ext cx="9562011" cy="6051502"/>
            <a:chOff x="2309947" y="2510833"/>
            <a:chExt cx="7382693" cy="431137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09947" y="2510833"/>
              <a:ext cx="7382693" cy="431137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6466114" y="3461657"/>
              <a:ext cx="26648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THUYẾT TRÌNH</a:t>
              </a:r>
              <a:endParaRPr lang="en-US" sz="4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1384663" y="26126"/>
            <a:ext cx="9470571" cy="522514"/>
          </a:xfrm>
          <a:prstGeom prst="roundRect">
            <a:avLst/>
          </a:prstGeom>
          <a:solidFill>
            <a:srgbClr val="0099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16: TÌM HIỂU SINH VẬT NGOÀI THIÊN NHIÊN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71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19" y="115523"/>
            <a:ext cx="11793584" cy="658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836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211</Words>
  <Application>Microsoft Office PowerPoint</Application>
  <PresentationFormat>Widescreen</PresentationFormat>
  <Paragraphs>36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ThienIT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</cp:revision>
  <dcterms:created xsi:type="dcterms:W3CDTF">2021-05-21T02:52:18Z</dcterms:created>
  <dcterms:modified xsi:type="dcterms:W3CDTF">2021-06-12T08:47:47Z</dcterms:modified>
</cp:coreProperties>
</file>