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8556" r:id="rId2"/>
    <p:sldMasterId id="2147488593" r:id="rId3"/>
    <p:sldMasterId id="2147488641" r:id="rId4"/>
    <p:sldMasterId id="2147488653" r:id="rId5"/>
    <p:sldMasterId id="2147488666" r:id="rId6"/>
  </p:sldMasterIdLst>
  <p:notesMasterIdLst>
    <p:notesMasterId r:id="rId34"/>
  </p:notesMasterIdLst>
  <p:sldIdLst>
    <p:sldId id="405" r:id="rId7"/>
    <p:sldId id="404" r:id="rId8"/>
    <p:sldId id="333" r:id="rId9"/>
    <p:sldId id="402" r:id="rId10"/>
    <p:sldId id="407" r:id="rId11"/>
    <p:sldId id="321" r:id="rId12"/>
    <p:sldId id="412" r:id="rId13"/>
    <p:sldId id="432" r:id="rId14"/>
    <p:sldId id="413" r:id="rId15"/>
    <p:sldId id="419" r:id="rId16"/>
    <p:sldId id="425" r:id="rId17"/>
    <p:sldId id="420" r:id="rId18"/>
    <p:sldId id="421" r:id="rId19"/>
    <p:sldId id="422" r:id="rId20"/>
    <p:sldId id="423" r:id="rId21"/>
    <p:sldId id="424" r:id="rId22"/>
    <p:sldId id="434" r:id="rId23"/>
    <p:sldId id="435" r:id="rId24"/>
    <p:sldId id="428" r:id="rId25"/>
    <p:sldId id="426" r:id="rId26"/>
    <p:sldId id="437" r:id="rId27"/>
    <p:sldId id="430" r:id="rId28"/>
    <p:sldId id="431" r:id="rId29"/>
    <p:sldId id="427" r:id="rId30"/>
    <p:sldId id="410" r:id="rId31"/>
    <p:sldId id="390" r:id="rId32"/>
    <p:sldId id="41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CCFF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74" d="100"/>
          <a:sy n="74" d="100"/>
        </p:scale>
        <p:origin x="23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AC8430-90CF-4091-8C6D-76609E732E8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BZ"/>
        </a:p>
      </dgm:t>
    </dgm:pt>
    <dgm:pt modelId="{54570B8E-4AE1-49DA-81E8-B55C9A31296C}">
      <dgm:prSet custT="1"/>
      <dgm:spPr/>
      <dgm:t>
        <a:bodyPr/>
        <a:lstStyle/>
        <a:p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Chia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lớp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hai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nhóm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.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Mỗi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bạn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có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một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hình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đồng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hồ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gm:t>
    </dgm:pt>
    <dgm:pt modelId="{9195B745-DC55-4529-AE07-0E92683F2EA7}" type="parTrans" cxnId="{23B3F039-9BD6-475F-935A-58B4F18A3446}">
      <dgm:prSet/>
      <dgm:spPr/>
      <dgm:t>
        <a:bodyPr/>
        <a:lstStyle/>
        <a:p>
          <a:endParaRPr lang="en-BZ" sz="2000"/>
        </a:p>
      </dgm:t>
    </dgm:pt>
    <dgm:pt modelId="{5BC94789-B792-48E6-A29C-DA2D6F323928}" type="sibTrans" cxnId="{23B3F039-9BD6-475F-935A-58B4F18A3446}">
      <dgm:prSet/>
      <dgm:spPr/>
      <dgm:t>
        <a:bodyPr/>
        <a:lstStyle/>
        <a:p>
          <a:endParaRPr lang="en-BZ" sz="2000"/>
        </a:p>
      </dgm:t>
    </dgm:pt>
    <dgm:pt modelId="{805AFDF5-A5CD-421A-90BE-BEDA1B2BD0BF}">
      <dgm:prSet custT="1"/>
      <dgm:spPr/>
      <dgm:t>
        <a:bodyPr/>
        <a:lstStyle/>
        <a:p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Chọn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người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duy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nhất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mà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mình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sẽ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hẹn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hò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vào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các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3, 6, 9, 12.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Ghi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tên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vào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gm:t>
    </dgm:pt>
    <dgm:pt modelId="{5E11951B-5065-4587-BC3B-AC798D4E4136}" type="parTrans" cxnId="{D2923374-1B75-474F-A9C3-DFDB6099CEC4}">
      <dgm:prSet/>
      <dgm:spPr/>
      <dgm:t>
        <a:bodyPr/>
        <a:lstStyle/>
        <a:p>
          <a:endParaRPr lang="en-BZ" sz="2000"/>
        </a:p>
      </dgm:t>
    </dgm:pt>
    <dgm:pt modelId="{C354E637-0C12-4E44-A23F-39AFDE113195}" type="sibTrans" cxnId="{D2923374-1B75-474F-A9C3-DFDB6099CEC4}">
      <dgm:prSet/>
      <dgm:spPr/>
      <dgm:t>
        <a:bodyPr/>
        <a:lstStyle/>
        <a:p>
          <a:endParaRPr lang="en-BZ" sz="2000"/>
        </a:p>
      </dgm:t>
    </dgm:pt>
    <dgm:pt modelId="{C4EE4500-36AE-48D9-9F60-2D7127865EAE}">
      <dgm:prSet custT="1"/>
      <dgm:spPr/>
      <dgm:t>
        <a:bodyPr/>
        <a:lstStyle/>
        <a:p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đến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,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bạn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phải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tìm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đối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tác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để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trao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đổi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vấn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đề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mà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mình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biết</a:t>
          </a:r>
          <a:r>
            <a:rPr lang="en-BZ" sz="3200" b="1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gm:t>
    </dgm:pt>
    <dgm:pt modelId="{479964B1-D345-47B6-94CB-6B580B025748}" type="parTrans" cxnId="{15F1D008-3825-4FA7-885D-FB2CA8BD4ED4}">
      <dgm:prSet/>
      <dgm:spPr/>
      <dgm:t>
        <a:bodyPr/>
        <a:lstStyle/>
        <a:p>
          <a:endParaRPr lang="en-BZ" sz="2000"/>
        </a:p>
      </dgm:t>
    </dgm:pt>
    <dgm:pt modelId="{C0658585-C835-444F-B6A2-7FED592BDDA7}" type="sibTrans" cxnId="{15F1D008-3825-4FA7-885D-FB2CA8BD4ED4}">
      <dgm:prSet/>
      <dgm:spPr/>
      <dgm:t>
        <a:bodyPr/>
        <a:lstStyle/>
        <a:p>
          <a:endParaRPr lang="en-BZ" sz="2000"/>
        </a:p>
      </dgm:t>
    </dgm:pt>
    <dgm:pt modelId="{A0EE1D1A-D881-4123-A0F4-0BFD43E85D99}" type="pres">
      <dgm:prSet presAssocID="{E2AC8430-90CF-4091-8C6D-76609E732E85}" presName="linear" presStyleCnt="0">
        <dgm:presLayoutVars>
          <dgm:animLvl val="lvl"/>
          <dgm:resizeHandles val="exact"/>
        </dgm:presLayoutVars>
      </dgm:prSet>
      <dgm:spPr/>
    </dgm:pt>
    <dgm:pt modelId="{64185363-7DA0-4CDF-A911-E46F638A9381}" type="pres">
      <dgm:prSet presAssocID="{54570B8E-4AE1-49DA-81E8-B55C9A31296C}" presName="parentText" presStyleLbl="node1" presStyleIdx="0" presStyleCnt="3" custScaleY="58144" custLinFactY="-14684" custLinFactNeighborY="-100000">
        <dgm:presLayoutVars>
          <dgm:chMax val="0"/>
          <dgm:bulletEnabled val="1"/>
        </dgm:presLayoutVars>
      </dgm:prSet>
      <dgm:spPr/>
    </dgm:pt>
    <dgm:pt modelId="{CA97B62F-AA67-4FE4-9192-A3E4C0CC0B94}" type="pres">
      <dgm:prSet presAssocID="{5BC94789-B792-48E6-A29C-DA2D6F323928}" presName="spacer" presStyleCnt="0"/>
      <dgm:spPr/>
    </dgm:pt>
    <dgm:pt modelId="{8FA2A86F-03BA-4DF3-B6FA-34DA13EC0690}" type="pres">
      <dgm:prSet presAssocID="{805AFDF5-A5CD-421A-90BE-BEDA1B2BD0BF}" presName="parentText" presStyleLbl="node1" presStyleIdx="1" presStyleCnt="3" custScaleY="92944">
        <dgm:presLayoutVars>
          <dgm:chMax val="0"/>
          <dgm:bulletEnabled val="1"/>
        </dgm:presLayoutVars>
      </dgm:prSet>
      <dgm:spPr/>
    </dgm:pt>
    <dgm:pt modelId="{FCC87E32-1FAD-4657-8081-7E10EF185548}" type="pres">
      <dgm:prSet presAssocID="{C354E637-0C12-4E44-A23F-39AFDE113195}" presName="spacer" presStyleCnt="0"/>
      <dgm:spPr/>
    </dgm:pt>
    <dgm:pt modelId="{B4111A33-392A-4609-B265-6CE00B03D2D3}" type="pres">
      <dgm:prSet presAssocID="{C4EE4500-36AE-48D9-9F60-2D7127865EAE}" presName="parentText" presStyleLbl="node1" presStyleIdx="2" presStyleCnt="3" custLinFactY="15728" custLinFactNeighborY="100000">
        <dgm:presLayoutVars>
          <dgm:chMax val="0"/>
          <dgm:bulletEnabled val="1"/>
        </dgm:presLayoutVars>
      </dgm:prSet>
      <dgm:spPr/>
    </dgm:pt>
  </dgm:ptLst>
  <dgm:cxnLst>
    <dgm:cxn modelId="{15F1D008-3825-4FA7-885D-FB2CA8BD4ED4}" srcId="{E2AC8430-90CF-4091-8C6D-76609E732E85}" destId="{C4EE4500-36AE-48D9-9F60-2D7127865EAE}" srcOrd="2" destOrd="0" parTransId="{479964B1-D345-47B6-94CB-6B580B025748}" sibTransId="{C0658585-C835-444F-B6A2-7FED592BDDA7}"/>
    <dgm:cxn modelId="{2B83E22A-BC71-44D5-B175-D9B7296323F8}" type="presOf" srcId="{C4EE4500-36AE-48D9-9F60-2D7127865EAE}" destId="{B4111A33-392A-4609-B265-6CE00B03D2D3}" srcOrd="0" destOrd="0" presId="urn:microsoft.com/office/officeart/2005/8/layout/vList2"/>
    <dgm:cxn modelId="{2BB85734-ABEE-4782-BB30-4636341A8B71}" type="presOf" srcId="{E2AC8430-90CF-4091-8C6D-76609E732E85}" destId="{A0EE1D1A-D881-4123-A0F4-0BFD43E85D99}" srcOrd="0" destOrd="0" presId="urn:microsoft.com/office/officeart/2005/8/layout/vList2"/>
    <dgm:cxn modelId="{23B3F039-9BD6-475F-935A-58B4F18A3446}" srcId="{E2AC8430-90CF-4091-8C6D-76609E732E85}" destId="{54570B8E-4AE1-49DA-81E8-B55C9A31296C}" srcOrd="0" destOrd="0" parTransId="{9195B745-DC55-4529-AE07-0E92683F2EA7}" sibTransId="{5BC94789-B792-48E6-A29C-DA2D6F323928}"/>
    <dgm:cxn modelId="{D2923374-1B75-474F-A9C3-DFDB6099CEC4}" srcId="{E2AC8430-90CF-4091-8C6D-76609E732E85}" destId="{805AFDF5-A5CD-421A-90BE-BEDA1B2BD0BF}" srcOrd="1" destOrd="0" parTransId="{5E11951B-5065-4587-BC3B-AC798D4E4136}" sibTransId="{C354E637-0C12-4E44-A23F-39AFDE113195}"/>
    <dgm:cxn modelId="{CDD0217B-8971-40F8-BB58-5B300A1F94AA}" type="presOf" srcId="{54570B8E-4AE1-49DA-81E8-B55C9A31296C}" destId="{64185363-7DA0-4CDF-A911-E46F638A9381}" srcOrd="0" destOrd="0" presId="urn:microsoft.com/office/officeart/2005/8/layout/vList2"/>
    <dgm:cxn modelId="{BA9131E0-F1CF-4A24-9BE2-07806D608605}" type="presOf" srcId="{805AFDF5-A5CD-421A-90BE-BEDA1B2BD0BF}" destId="{8FA2A86F-03BA-4DF3-B6FA-34DA13EC0690}" srcOrd="0" destOrd="0" presId="urn:microsoft.com/office/officeart/2005/8/layout/vList2"/>
    <dgm:cxn modelId="{BF4DC432-C4EC-456A-AAB7-DF45A5DDFD85}" type="presParOf" srcId="{A0EE1D1A-D881-4123-A0F4-0BFD43E85D99}" destId="{64185363-7DA0-4CDF-A911-E46F638A9381}" srcOrd="0" destOrd="0" presId="urn:microsoft.com/office/officeart/2005/8/layout/vList2"/>
    <dgm:cxn modelId="{2877FC7E-3579-4BE5-BFA8-8D00E5E41F53}" type="presParOf" srcId="{A0EE1D1A-D881-4123-A0F4-0BFD43E85D99}" destId="{CA97B62F-AA67-4FE4-9192-A3E4C0CC0B94}" srcOrd="1" destOrd="0" presId="urn:microsoft.com/office/officeart/2005/8/layout/vList2"/>
    <dgm:cxn modelId="{7962E5FB-17BB-45FF-85B6-5AF31FED383E}" type="presParOf" srcId="{A0EE1D1A-D881-4123-A0F4-0BFD43E85D99}" destId="{8FA2A86F-03BA-4DF3-B6FA-34DA13EC0690}" srcOrd="2" destOrd="0" presId="urn:microsoft.com/office/officeart/2005/8/layout/vList2"/>
    <dgm:cxn modelId="{40A02E77-84C5-44F3-B3C2-A1D708678D04}" type="presParOf" srcId="{A0EE1D1A-D881-4123-A0F4-0BFD43E85D99}" destId="{FCC87E32-1FAD-4657-8081-7E10EF185548}" srcOrd="3" destOrd="0" presId="urn:microsoft.com/office/officeart/2005/8/layout/vList2"/>
    <dgm:cxn modelId="{FC8CB7AF-4B62-42D6-9802-7D66D548FB14}" type="presParOf" srcId="{A0EE1D1A-D881-4123-A0F4-0BFD43E85D99}" destId="{B4111A33-392A-4609-B265-6CE00B03D2D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185363-7DA0-4CDF-A911-E46F638A9381}">
      <dsp:nvSpPr>
        <dsp:cNvPr id="0" name=""/>
        <dsp:cNvSpPr/>
      </dsp:nvSpPr>
      <dsp:spPr>
        <a:xfrm>
          <a:off x="0" y="0"/>
          <a:ext cx="4838341" cy="10711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Chia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lớp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hai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nhóm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.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Mỗi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bạn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có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một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hình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đồng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hồ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kern="1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sp:txBody>
      <dsp:txXfrm>
        <a:off x="52288" y="52288"/>
        <a:ext cx="4733765" cy="966539"/>
      </dsp:txXfrm>
    </dsp:sp>
    <dsp:sp modelId="{8FA2A86F-03BA-4DF3-B6FA-34DA13EC0690}">
      <dsp:nvSpPr>
        <dsp:cNvPr id="0" name=""/>
        <dsp:cNvSpPr/>
      </dsp:nvSpPr>
      <dsp:spPr>
        <a:xfrm>
          <a:off x="0" y="1082496"/>
          <a:ext cx="4838341" cy="171219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Chọn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người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duy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nhất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mà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mình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sẽ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hẹn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hò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vào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các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3, 6, 9, 12.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Ghi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tên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vào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kern="1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sp:txBody>
      <dsp:txXfrm>
        <a:off x="83582" y="1166078"/>
        <a:ext cx="4671177" cy="1545029"/>
      </dsp:txXfrm>
    </dsp:sp>
    <dsp:sp modelId="{B4111A33-392A-4609-B265-6CE00B03D2D3}">
      <dsp:nvSpPr>
        <dsp:cNvPr id="0" name=""/>
        <dsp:cNvSpPr/>
      </dsp:nvSpPr>
      <dsp:spPr>
        <a:xfrm>
          <a:off x="0" y="2806071"/>
          <a:ext cx="4838341" cy="184217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đến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khung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giờ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,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bạn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phải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tìm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đối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tác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để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trao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đổi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vấn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đề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mà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mình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 </a:t>
          </a:r>
          <a:r>
            <a:rPr lang="en-BZ" sz="3200" b="1" kern="1200" dirty="0" err="1">
              <a:latin typeface="#9Slide05 SVNCookie" panose="020B0606040200020203" pitchFamily="34" charset="0"/>
              <a:cs typeface="Times New Roman" panose="02020603050405020304" pitchFamily="18" charset="0"/>
            </a:rPr>
            <a:t>biết</a:t>
          </a:r>
          <a:r>
            <a:rPr lang="en-BZ" sz="3200" b="1" kern="1200" dirty="0">
              <a:latin typeface="#9Slide05 SVNCookie" panose="020B0606040200020203" pitchFamily="34" charset="0"/>
              <a:cs typeface="Times New Roman" panose="02020603050405020304" pitchFamily="18" charset="0"/>
            </a:rPr>
            <a:t>.</a:t>
          </a:r>
          <a:endParaRPr lang="en-BZ" sz="3200" kern="1200" dirty="0">
            <a:latin typeface="#9Slide05 SVNCookie" panose="020B0606040200020203" pitchFamily="34" charset="0"/>
            <a:cs typeface="Times New Roman" panose="02020603050405020304" pitchFamily="18" charset="0"/>
          </a:endParaRPr>
        </a:p>
      </dsp:txBody>
      <dsp:txXfrm>
        <a:off x="89928" y="2895999"/>
        <a:ext cx="4658485" cy="16623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50CF77-8CC2-4973-B4B0-6AA29A646DA6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00D4E2-0BCC-4F5D-AE1D-792F5BB88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645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490843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89181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115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571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022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781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253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732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406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70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68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109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861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2E836-F117-4A63-AC0F-5F8D42DE10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DDD5-1CDB-4460-AB24-4BADD3F6CE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247C4-D6B7-4A9E-922A-191D3793D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B655E-5F8D-44F1-BA06-D2EDD1B3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9B112-609D-448D-BFFA-6ECD997B0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EC4EA-6FC5-4DE6-A89F-9BE9420BE9D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3395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180A1-12DA-426C-AC44-278115582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26B60-8ABC-4B61-9F57-B2E9C3872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2EF28-89B8-4530-8D8F-C034014A0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B5488F-8264-44B9-B075-16B9338BC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39AD0-DD47-442F-9082-854250B1E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60DC3-1B5F-4534-949D-E61F5D7DDF28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2512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A977E-BAEC-4A80-83F0-3A79213C1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15CB32-2984-45EE-BB6C-A921DF3B13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333C9-3F6C-4674-8749-AF6617E1C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611B6-F542-414C-B36D-39B5A060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9627F-3033-4432-8E23-02CB914E1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A9CD3-C45F-429F-95A8-837E324DFBF4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0764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B1134-2C89-47E2-ADBD-3D567F66A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C5D22-2E5D-428E-922B-42C70B7BA6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7DCE5C-545B-4E06-A445-BA4A3900AC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CD5495-1FFE-4ABD-92F1-D7207B374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971984-370A-4E7F-8051-A5D8023BA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F68516-FC6A-4282-87DB-F7966F4E9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9ACE-5CFE-4AE7-B658-6CF8073D42FF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889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7FF43-F6B6-4F9E-AA90-5789C55C6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1E5EB1-82C7-4664-BD2D-497464FD1A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E5624-2A51-4948-AC3D-153D42058F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9ED164-9C2D-4EB6-B0AD-17C508ADAE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144964-CD5F-4E78-90DB-C981DB2B3C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DBCCED-49EE-42D1-9B59-4AA315A1D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68084A-01A0-4D6B-8C6C-7E7868B29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96E189-85E6-4005-A45C-0FEF735A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58A8-918D-487E-A68E-E1147EC4186D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1939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CD912-3180-4FF4-9FD2-83F58EFC7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B440E1-0A5A-4D65-BB15-2504A1B03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36212F-0EDE-49C8-A895-7D9271720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D58708-3F55-4574-AB81-02D9C9791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B6E0E-12E8-4F60-AA4C-2D244E5456EC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589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F3DD58-9276-410C-AF6C-7D5D1EBFD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F32367-9DC6-460C-AB8E-A7891D725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418EF-E8B5-4976-B327-89696CF5A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E7B28-9747-4E84-B604-46E657738A9E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0872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BA44A-5ED3-4475-AED9-C9EA2B899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9986-40EC-43F4-B9A3-BA9464C32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5F9401-3A32-4777-80C5-2970CC1065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687432-0049-40BB-8096-0E3F71353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8DB4A5-8C20-463C-9636-D42B52BE0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B6976F-B1E2-4994-8F41-545902D69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BCE46-A05B-4D33-91D8-6AE2484A13E9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1591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D0E99-C51D-4E04-AA44-5410D8C71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0FA9D7-92C5-4932-8BD7-C9983459F3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5A2976-D5BB-4A41-9312-155E4E5378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15652-DFC4-444D-879B-2A6372F46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E3DCA6-62AA-4911-9858-06FA49089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147248-5AEE-47AB-9F7F-FAB2F396A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8A20-F7A3-41F1-BDEB-FDFA73989A6D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718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108B5-811A-4196-9CD7-0B5BCC4B2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A6677E-F470-4938-B1A5-FB308A3110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85A05-ACA6-4C3B-8A27-82D89B1D5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EF5E8-962A-42AD-A420-FE011F14D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104B0-F5E9-4C99-9EFA-E97BC759B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50655-6099-49A5-A5B3-294E30F1778E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7055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943C10-B4B0-4CC7-83CA-1E90E32DAA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8C8B11-D57D-4C8D-A4A3-53B0AC46BE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5FE77-960F-4044-9C6F-685A5B7BC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85B594-C5C6-479C-91AF-9764975BF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DE4F1-D15D-4E04-9E27-6010CE2A9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CD138-390D-42D6-A3F9-214C2077893E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9679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CB125-156C-434B-9535-2869C4C617A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6A4C49-959D-4749-8908-C533971F75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48383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256A8-20A0-4F05-B1C2-72E4EB8A23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440D5B-FA80-4B80-AC56-49C1AEECAB8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11771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DE059-884F-471B-88AB-59523B6A271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05438C-6673-479D-94BC-C0807E6BCC7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16719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C50F0-350E-491C-A10B-82378630CC2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6FD943-519E-499B-B643-BBDC036516C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59545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1F68D-8B5F-4C75-B60A-A9375820D23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D99F32-F7B3-4B9D-894B-C0B0C508A3D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17493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47797-2723-4F4F-92BC-EDB395B2DE5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981622-4E9E-4625-B563-7BF35D14BD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15141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4F8D0-1DDF-499E-8A13-E9BC0133F05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C6EBD7-B575-4605-8782-B66AA41EB48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39217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8BB27-83D8-4859-BAF2-852A8B203EB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3BCC82-0AE5-492F-8947-0F085D04CB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7107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8FC25-CFC4-474E-ABE2-F748F34389F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F92CEE-29AE-448E-8734-0FFB89BDA29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70113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318A5-9CC9-49A7-A7A2-C9A44FD5780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0E6A5A-0DF1-47AE-9A78-B7BD36C0FC9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9315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7A457-79E7-4135-831A-AC08BCFE32A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9E1883-66DA-43C6-B761-D62DF3D18D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62596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04421-64CF-4225-82DD-A11EF7958C09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1388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75BF3-758D-4558-A234-C5E70AFB8212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20143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80F49-9864-4640-A075-4E865C7E3C52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776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D6F81-A965-48EC-829D-377B7C561AAD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3568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FBC5E-DB49-4D44-B552-0950B2FBB252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048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65D22-6694-4464-9F11-A21819105DA1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3967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CC04B-E901-4F21-A9BD-9D3A2FB895A7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4519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4FDE1-9B9F-4135-8B92-87A6495FF3DC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580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F0-E451-41A3-A9B2-402842E9F8EE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65018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FB91-FC40-43F0-AF8F-BE8E28F16920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07799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4BD84-CFF9-4FBF-8F1C-DDD49387043E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66802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6679370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Title and Conten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685953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4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205078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 Content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1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9175369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1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1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1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3498257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5934339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5006572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Content with Caption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190662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 with Caption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Google Shape;64;p2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9599703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Title and Vertical 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4536353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 Title and 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8497401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ackground 2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6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330200" y="-249933"/>
            <a:ext cx="12981939" cy="73601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oogle Shape;23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9234" y="268151"/>
            <a:ext cx="11513532" cy="6321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853200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ề Bản chiế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313EA599-CF68-4AF2-B69B-6CE3F9174A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Tiêu đề phụ 2">
            <a:extLst>
              <a:ext uri="{FF2B5EF4-FFF2-40B4-BE49-F238E27FC236}">
                <a16:creationId xmlns:a16="http://schemas.microsoft.com/office/drawing/2014/main" id="{86A3251A-2671-4671-A628-0AB6BCF0F0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vi-VN"/>
              <a:t>Bấm để chỉnh sửa kiểu tiêu đề phụ của Bản cái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FD6C7911-794E-4E4B-83D2-EBFA4326D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18A68233-9EF5-4393-94AA-9377FC8D5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4BA41C3C-5F3D-40F1-9C6B-A8357DC8E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401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ề và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9A0CC09F-6CD3-4721-8C7B-50D2781FE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B973AA5B-A940-4589-8152-2E6A8C07C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327FBA34-C041-4973-B372-2DB6A3183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1E6BFB5B-BCF9-4046-B3FC-42995A1CB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5E652E0A-0A67-45A4-BCE7-71F8EA954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1650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ầu trang của Phầ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81724B36-D400-49E1-8C1D-01410D0C7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47BB2041-40C4-41F2-B9FD-FB88151B0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A91C2F86-D893-4919-94D0-399BFA359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364BFB3E-CA28-4434-94F1-13592EA33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A417194F-70D6-44C8-BE96-A326EBE0A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44233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CBACEAFE-324A-4E3B-8B70-85AF71137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75C914C8-7D66-462F-9766-1D77FB4C74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22F0048E-3090-4C59-AA96-C255A819CF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0EBC973C-B484-49CC-8F52-6B4F6A94F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77645208-673F-4206-9FA2-2D0E4DE17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08DB07DE-73DF-4C3E-9BAB-3B4A4EB9F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58884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ép so sá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54DE99A0-8A50-4A2B-8C0D-B7B1D428B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94957FD8-7AFB-4710-9436-BFD958FFDC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FFF12657-6D29-46F4-AF82-A4A8CB6F9E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5" name="Chỗ dành sẵn cho Văn bản 4">
            <a:extLst>
              <a:ext uri="{FF2B5EF4-FFF2-40B4-BE49-F238E27FC236}">
                <a16:creationId xmlns:a16="http://schemas.microsoft.com/office/drawing/2014/main" id="{F656B918-1278-426E-A06F-C707A1DB0B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6" name="Chỗ dành sẵn cho Nội dung 5">
            <a:extLst>
              <a:ext uri="{FF2B5EF4-FFF2-40B4-BE49-F238E27FC236}">
                <a16:creationId xmlns:a16="http://schemas.microsoft.com/office/drawing/2014/main" id="{217814EF-ED56-411E-8CF3-C861DC4A34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7" name="Chỗ dành sẵn cho Ngày tháng 6">
            <a:extLst>
              <a:ext uri="{FF2B5EF4-FFF2-40B4-BE49-F238E27FC236}">
                <a16:creationId xmlns:a16="http://schemas.microsoft.com/office/drawing/2014/main" id="{7E985119-E3A4-4F9F-AF5F-B2D4DE0CC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hỗ dành sẵn cho Chân trang 7">
            <a:extLst>
              <a:ext uri="{FF2B5EF4-FFF2-40B4-BE49-F238E27FC236}">
                <a16:creationId xmlns:a16="http://schemas.microsoft.com/office/drawing/2014/main" id="{321C4A7A-BAF6-4507-946A-0C46BAAAE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hỗ dành sẵn cho Số hiệu Bản chiếu 8">
            <a:extLst>
              <a:ext uri="{FF2B5EF4-FFF2-40B4-BE49-F238E27FC236}">
                <a16:creationId xmlns:a16="http://schemas.microsoft.com/office/drawing/2014/main" id="{568FF2F1-D6B4-4B49-8D1A-A35FF1CA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96197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ỉ Tiêu đê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0BC48FD5-2E3A-4FA3-951A-282F1C2E7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Ngày tháng 2">
            <a:extLst>
              <a:ext uri="{FF2B5EF4-FFF2-40B4-BE49-F238E27FC236}">
                <a16:creationId xmlns:a16="http://schemas.microsoft.com/office/drawing/2014/main" id="{D7477AD9-77FB-4C7A-85C7-3C9815E6A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Chỗ dành sẵn cho Chân trang 3">
            <a:extLst>
              <a:ext uri="{FF2B5EF4-FFF2-40B4-BE49-F238E27FC236}">
                <a16:creationId xmlns:a16="http://schemas.microsoft.com/office/drawing/2014/main" id="{334524F2-1960-4383-B921-59D6B7756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Số hiệu Bản chiếu 4">
            <a:extLst>
              <a:ext uri="{FF2B5EF4-FFF2-40B4-BE49-F238E27FC236}">
                <a16:creationId xmlns:a16="http://schemas.microsoft.com/office/drawing/2014/main" id="{4FB435DF-04A2-427B-82B0-5E36AEED2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5801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ố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ày tháng 1">
            <a:extLst>
              <a:ext uri="{FF2B5EF4-FFF2-40B4-BE49-F238E27FC236}">
                <a16:creationId xmlns:a16="http://schemas.microsoft.com/office/drawing/2014/main" id="{18288DD8-AF3D-4DCC-B5A6-08D84AF8A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Chỗ dành sẵn cho Chân trang 2">
            <a:extLst>
              <a:ext uri="{FF2B5EF4-FFF2-40B4-BE49-F238E27FC236}">
                <a16:creationId xmlns:a16="http://schemas.microsoft.com/office/drawing/2014/main" id="{D8B1A5B7-832C-4FE2-AB81-387E6EF1D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Chỗ dành sẵn cho Số hiệu Bản chiếu 3">
            <a:extLst>
              <a:ext uri="{FF2B5EF4-FFF2-40B4-BE49-F238E27FC236}">
                <a16:creationId xmlns:a16="http://schemas.microsoft.com/office/drawing/2014/main" id="{1683D9E2-26C7-47C7-9F15-55CE0AE84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49370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ội dung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D080C190-B412-4045-B73E-78B6D41E4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89675DC1-9AEE-41A7-92D6-0A96DD81B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3CF2A16C-C82A-4B46-A77D-E971D8D763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F0FAE0C9-9008-4AD4-AE70-BC760B0A6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C73263C1-0DE6-4607-8B6D-269A7B010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A1CE4B58-7F97-46B3-8554-4CB6168D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93301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̉nh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F5DC4BF4-0733-4313-AC2F-191FA7E2A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Hình ảnh 2">
            <a:extLst>
              <a:ext uri="{FF2B5EF4-FFF2-40B4-BE49-F238E27FC236}">
                <a16:creationId xmlns:a16="http://schemas.microsoft.com/office/drawing/2014/main" id="{704DCCE3-D53A-4743-8FC3-ECFC13D85B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BZ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A5C55E2E-5E1A-48AA-B138-CCD38C8984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369CA7F7-E52C-4B8E-B309-469CC9526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B3938BDC-F709-461C-9137-F2EB8859E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67B91B44-9742-490E-85F6-CC41AC3F9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46269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1459D776-3136-433A-BA3B-D2457079D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3F6DDFCC-C0B2-4A13-922D-F5ED247ED0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210A080E-ED39-488F-9270-ED0D4DA91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8571D0E6-D9CD-472E-9B5B-7492B9360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74F67BDB-6D26-49C7-875E-F564EDC54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69472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Dọc 1">
            <a:extLst>
              <a:ext uri="{FF2B5EF4-FFF2-40B4-BE49-F238E27FC236}">
                <a16:creationId xmlns:a16="http://schemas.microsoft.com/office/drawing/2014/main" id="{B1F2C545-C9AD-42EB-8212-F721546165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7CDBD7B3-A5C9-4CD4-85C9-F2782B1C68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767685A7-F6B8-4AD1-B7AD-355ED5C8A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98BE0E01-BBBB-4B7B-9899-348C44549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29BA36A1-BDE3-417D-83DB-6AA6D3764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426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F0132F-27AD-4901-812E-8330D5487512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0DB45D-C96A-4B08-B991-7A5C429990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53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B88E0A-A312-48B2-AD45-C3380162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9F5AB2-FA1E-4D1E-B88D-468CFA9A0E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58F2F-0EC0-4A27-89F0-4F10D21EF8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14D2AB-DD58-4746-B875-8D90D23E26D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3429DF-F118-4ED8-A695-98CA0DBD16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23011-8E1E-4F13-86FE-11FCBA42B3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C8CFE3-553D-4D67-B17E-45793350FDE1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846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557" r:id="rId1"/>
    <p:sldLayoutId id="2147488558" r:id="rId2"/>
    <p:sldLayoutId id="2147488559" r:id="rId3"/>
    <p:sldLayoutId id="2147488560" r:id="rId4"/>
    <p:sldLayoutId id="2147488561" r:id="rId5"/>
    <p:sldLayoutId id="2147488562" r:id="rId6"/>
    <p:sldLayoutId id="2147488563" r:id="rId7"/>
    <p:sldLayoutId id="2147488564" r:id="rId8"/>
    <p:sldLayoutId id="2147488565" r:id="rId9"/>
    <p:sldLayoutId id="2147488566" r:id="rId10"/>
    <p:sldLayoutId id="2147488567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C5C9BF-A721-41F1-92BD-FAD26F1849F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2/19/2024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26F4E6E-518E-4480-9CAF-D5C60D0A1FE6}" type="slidenum">
              <a:rPr lang="en-US" altLang="en-US" smtClean="0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127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594" r:id="rId1"/>
    <p:sldLayoutId id="2147488595" r:id="rId2"/>
    <p:sldLayoutId id="2147488596" r:id="rId3"/>
    <p:sldLayoutId id="2147488597" r:id="rId4"/>
    <p:sldLayoutId id="2147488598" r:id="rId5"/>
    <p:sldLayoutId id="2147488599" r:id="rId6"/>
    <p:sldLayoutId id="2147488600" r:id="rId7"/>
    <p:sldLayoutId id="2147488601" r:id="rId8"/>
    <p:sldLayoutId id="2147488602" r:id="rId9"/>
    <p:sldLayoutId id="2147488603" r:id="rId10"/>
    <p:sldLayoutId id="214748860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prstClr val="black">
                  <a:tint val="75000"/>
                </a:prstClr>
              </a:solidFill>
              <a:latin typeface="Arial" panose="020B0604020202020204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prstClr val="black">
                  <a:tint val="75000"/>
                </a:prstClr>
              </a:solidFill>
              <a:latin typeface="Arial" panose="020B0604020202020204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9345AB2-46E5-4E8D-8A03-3CF0E48E3508}" type="slidenum">
              <a:rPr lang="en-US" altLang="en-US" smtClean="0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787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642" r:id="rId1"/>
    <p:sldLayoutId id="2147488643" r:id="rId2"/>
    <p:sldLayoutId id="2147488644" r:id="rId3"/>
    <p:sldLayoutId id="2147488645" r:id="rId4"/>
    <p:sldLayoutId id="2147488646" r:id="rId5"/>
    <p:sldLayoutId id="2147488647" r:id="rId6"/>
    <p:sldLayoutId id="2147488648" r:id="rId7"/>
    <p:sldLayoutId id="2147488649" r:id="rId8"/>
    <p:sldLayoutId id="2147488650" r:id="rId9"/>
    <p:sldLayoutId id="2147488651" r:id="rId10"/>
    <p:sldLayoutId id="21474886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endParaRPr kern="0"/>
          </a:p>
        </p:txBody>
      </p:sp>
      <p:sp>
        <p:nvSpPr>
          <p:cNvPr id="9" name="Google Shape;9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endParaRPr kern="0"/>
          </a:p>
        </p:txBody>
      </p:sp>
      <p:sp>
        <p:nvSpPr>
          <p:cNvPr id="10" name="Google Shape;10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 kern="0"/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kern="0"/>
          </a:p>
        </p:txBody>
      </p:sp>
    </p:spTree>
    <p:extLst>
      <p:ext uri="{BB962C8B-B14F-4D97-AF65-F5344CB8AC3E}">
        <p14:creationId xmlns:p14="http://schemas.microsoft.com/office/powerpoint/2010/main" val="1501273641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8654" r:id="rId1"/>
    <p:sldLayoutId id="2147488655" r:id="rId2"/>
    <p:sldLayoutId id="2147488656" r:id="rId3"/>
    <p:sldLayoutId id="2147488657" r:id="rId4"/>
    <p:sldLayoutId id="2147488658" r:id="rId5"/>
    <p:sldLayoutId id="2147488659" r:id="rId6"/>
    <p:sldLayoutId id="2147488660" r:id="rId7"/>
    <p:sldLayoutId id="2147488661" r:id="rId8"/>
    <p:sldLayoutId id="2147488662" r:id="rId9"/>
    <p:sldLayoutId id="2147488663" r:id="rId10"/>
    <p:sldLayoutId id="2147488664" r:id="rId11"/>
    <p:sldLayoutId id="2147488665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ề 1">
            <a:extLst>
              <a:ext uri="{FF2B5EF4-FFF2-40B4-BE49-F238E27FC236}">
                <a16:creationId xmlns:a16="http://schemas.microsoft.com/office/drawing/2014/main" id="{7BDA5BF7-746A-46A7-8A4F-BF321E9F3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để sửa kiểu tiêu đề Bản cái</a:t>
            </a:r>
            <a:endParaRPr lang="en-BZ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79E06054-A164-463E-A224-5F346F0F6C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BZ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42D0A7CC-05A7-4632-9FA4-58C1DC279C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7C782-D80A-4515-A20C-CD80DACBD0AE}" type="datetimeFigureOut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19/02/2024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7F80F4D0-1E9D-4A9B-992C-E352E0CC9F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C475091F-53C7-44B5-8105-D3810EA5AB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405D9-9F15-43C7-B285-3395148FB8D8}" type="slidenum">
              <a:rPr lang="en-B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B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514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8667" r:id="rId1"/>
    <p:sldLayoutId id="2147488668" r:id="rId2"/>
    <p:sldLayoutId id="2147488669" r:id="rId3"/>
    <p:sldLayoutId id="2147488670" r:id="rId4"/>
    <p:sldLayoutId id="2147488671" r:id="rId5"/>
    <p:sldLayoutId id="2147488672" r:id="rId6"/>
    <p:sldLayoutId id="2147488673" r:id="rId7"/>
    <p:sldLayoutId id="2147488674" r:id="rId8"/>
    <p:sldLayoutId id="2147488675" r:id="rId9"/>
    <p:sldLayoutId id="2147488676" r:id="rId10"/>
    <p:sldLayoutId id="214748867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jpe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3.jpeg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gif"/><Relationship Id="rId3" Type="http://schemas.openxmlformats.org/officeDocument/2006/relationships/image" Target="../media/image23.png"/><Relationship Id="rId7" Type="http://schemas.openxmlformats.org/officeDocument/2006/relationships/image" Target="../media/image3.jpe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3.jpeg"/><Relationship Id="rId5" Type="http://schemas.openxmlformats.org/officeDocument/2006/relationships/image" Target="../media/image22.emf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image" Target="../media/image43.png"/><Relationship Id="rId7" Type="http://schemas.openxmlformats.org/officeDocument/2006/relationships/image" Target="../media/image2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pn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image" Target="../media/image49.gif"/><Relationship Id="rId3" Type="http://schemas.openxmlformats.org/officeDocument/2006/relationships/slideLayout" Target="../slideLayouts/slideLayout58.xml"/><Relationship Id="rId7" Type="http://schemas.openxmlformats.org/officeDocument/2006/relationships/diagramQuickStyle" Target="../diagrams/quickStyle1.xml"/><Relationship Id="rId12" Type="http://schemas.openxmlformats.org/officeDocument/2006/relationships/image" Target="../media/image48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diagramLayout" Target="../diagrams/layout1.xml"/><Relationship Id="rId11" Type="http://schemas.openxmlformats.org/officeDocument/2006/relationships/image" Target="../media/image47.jpg"/><Relationship Id="rId5" Type="http://schemas.openxmlformats.org/officeDocument/2006/relationships/diagramData" Target="../diagrams/data1.xml"/><Relationship Id="rId10" Type="http://schemas.openxmlformats.org/officeDocument/2006/relationships/image" Target="../media/image46.gif"/><Relationship Id="rId4" Type="http://schemas.openxmlformats.org/officeDocument/2006/relationships/image" Target="../media/image45.jpg"/><Relationship Id="rId9" Type="http://schemas.microsoft.com/office/2007/relationships/diagramDrawing" Target="../diagrams/drawing1.xml"/><Relationship Id="rId14" Type="http://schemas.openxmlformats.org/officeDocument/2006/relationships/image" Target="../media/image5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13" Type="http://schemas.openxmlformats.org/officeDocument/2006/relationships/image" Target="../media/image63.png"/><Relationship Id="rId18" Type="http://schemas.openxmlformats.org/officeDocument/2006/relationships/image" Target="../media/image32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12" Type="http://schemas.openxmlformats.org/officeDocument/2006/relationships/image" Target="../media/image62.png"/><Relationship Id="rId17" Type="http://schemas.openxmlformats.org/officeDocument/2006/relationships/image" Target="../media/image67.png"/><Relationship Id="rId2" Type="http://schemas.openxmlformats.org/officeDocument/2006/relationships/image" Target="../media/image52.png"/><Relationship Id="rId16" Type="http://schemas.openxmlformats.org/officeDocument/2006/relationships/image" Target="../media/image66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56.png"/><Relationship Id="rId11" Type="http://schemas.openxmlformats.org/officeDocument/2006/relationships/image" Target="../media/image61.png"/><Relationship Id="rId5" Type="http://schemas.openxmlformats.org/officeDocument/2006/relationships/image" Target="../media/image55.png"/><Relationship Id="rId15" Type="http://schemas.openxmlformats.org/officeDocument/2006/relationships/image" Target="../media/image65.png"/><Relationship Id="rId10" Type="http://schemas.openxmlformats.org/officeDocument/2006/relationships/image" Target="../media/image60.png"/><Relationship Id="rId19" Type="http://schemas.openxmlformats.org/officeDocument/2006/relationships/image" Target="../media/image3.jpeg"/><Relationship Id="rId4" Type="http://schemas.openxmlformats.org/officeDocument/2006/relationships/image" Target="../media/image54.png"/><Relationship Id="rId9" Type="http://schemas.openxmlformats.org/officeDocument/2006/relationships/image" Target="../media/image59.png"/><Relationship Id="rId14" Type="http://schemas.openxmlformats.org/officeDocument/2006/relationships/image" Target="../media/image6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e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emf"/><Relationship Id="rId3" Type="http://schemas.openxmlformats.org/officeDocument/2006/relationships/image" Target="../media/image66.png"/><Relationship Id="rId7" Type="http://schemas.openxmlformats.org/officeDocument/2006/relationships/image" Target="../media/image4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8.png"/><Relationship Id="rId5" Type="http://schemas.openxmlformats.org/officeDocument/2006/relationships/image" Target="../media/image41.png"/><Relationship Id="rId4" Type="http://schemas.openxmlformats.org/officeDocument/2006/relationships/image" Target="../media/image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.jpeg"/><Relationship Id="rId4" Type="http://schemas.openxmlformats.org/officeDocument/2006/relationships/image" Target="../media/image6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44.png"/><Relationship Id="rId7" Type="http://schemas.openxmlformats.org/officeDocument/2006/relationships/image" Target="../media/image72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1.jpeg"/><Relationship Id="rId5" Type="http://schemas.openxmlformats.org/officeDocument/2006/relationships/image" Target="../media/image3.jpeg"/><Relationship Id="rId4" Type="http://schemas.openxmlformats.org/officeDocument/2006/relationships/image" Target="../media/image7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.jpeg"/><Relationship Id="rId5" Type="http://schemas.openxmlformats.org/officeDocument/2006/relationships/image" Target="../media/image33.png"/><Relationship Id="rId4" Type="http://schemas.openxmlformats.org/officeDocument/2006/relationships/image" Target="../media/image4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hape 1"/>
          <p:cNvPicPr/>
          <p:nvPr/>
        </p:nvPicPr>
        <p:blipFill>
          <a:blip r:embed="rId2"/>
          <a:stretch/>
        </p:blipFill>
        <p:spPr>
          <a:xfrm>
            <a:off x="11012557" y="0"/>
            <a:ext cx="1179443" cy="76213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" name="Group 4"/>
          <p:cNvGrpSpPr/>
          <p:nvPr/>
        </p:nvGrpSpPr>
        <p:grpSpPr>
          <a:xfrm>
            <a:off x="235205" y="330475"/>
            <a:ext cx="11473732" cy="6686551"/>
            <a:chOff x="219302" y="171449"/>
            <a:chExt cx="11473732" cy="6686551"/>
          </a:xfrm>
        </p:grpSpPr>
        <p:pic>
          <p:nvPicPr>
            <p:cNvPr id="1026" name="Picture 2" descr="Cuốn Sách, Mở, Trang, Đọc, Rỗng, Đồng Bằ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302" y="171449"/>
              <a:ext cx="11473732" cy="6686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509932"/>
              <a:ext cx="2923605" cy="26776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Tiết 9,10,11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 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4: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TÔN TRỌNG SỰ THẬT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444721">
              <a:off x="6108632" y="1279240"/>
              <a:ext cx="4304627" cy="3801426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737892" y="2940170"/>
              <a:ext cx="2908436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SVN-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I. </a:t>
              </a:r>
            </a:p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SVN-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KHỞI ĐỘNG</a:t>
              </a:r>
              <a:endParaRPr lang="zh-CN" altLang="en-US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69763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oogle Shape;125;p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217604" y="1286821"/>
            <a:ext cx="4420700" cy="542010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8304" y="16395"/>
            <a:ext cx="7543116" cy="7767932"/>
          </a:xfrm>
          <a:prstGeom prst="rect">
            <a:avLst/>
          </a:prstGeom>
        </p:spPr>
      </p:pic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32768" y="313505"/>
            <a:ext cx="11515997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4400" b="1" dirty="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TRÒ CHƠI: </a:t>
            </a:r>
            <a:r>
              <a:rPr lang="en-US" altLang="en-US" sz="4400" b="1" dirty="0">
                <a:solidFill>
                  <a:srgbClr val="FF0000"/>
                </a:solidFill>
                <a:latin typeface="SVN-Vanilla Daisy Pro" panose="00000500000000000000" pitchFamily="2" charset="0"/>
                <a:ea typeface="微软雅黑" panose="020B0503020204020204" pitchFamily="34" charset="-122"/>
                <a:cs typeface="Times New Roman" panose="02020603050405020304" pitchFamily="18" charset="0"/>
              </a:rPr>
              <a:t>ĐÓNG VAI</a:t>
            </a:r>
            <a:endParaRPr lang="it-IT" altLang="en-US" sz="4400" b="1" dirty="0">
              <a:solidFill>
                <a:srgbClr val="FF0000"/>
              </a:solidFill>
              <a:latin typeface="SVN-Vanilla Daisy Pro" panose="00000500000000000000" pitchFamily="2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10" name="Shape 1"/>
          <p:cNvPicPr/>
          <p:nvPr/>
        </p:nvPicPr>
        <p:blipFill>
          <a:blip r:embed="rId4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27;p5"/>
          <p:cNvSpPr/>
          <p:nvPr/>
        </p:nvSpPr>
        <p:spPr>
          <a:xfrm>
            <a:off x="564543" y="3875533"/>
            <a:ext cx="3888187" cy="22467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vi-VN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B</a:t>
            </a:r>
            <a:r>
              <a:rPr lang="en-US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ì</a:t>
            </a:r>
            <a:r>
              <a:rPr lang="vi-VN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nh, Hưng và Minh cùng đi học. T</a:t>
            </a:r>
            <a:r>
              <a:rPr lang="en-US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r</a:t>
            </a:r>
            <a:r>
              <a:rPr lang="vi-VN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ên đường đi, Minh rẽ vào cửa hàng đồ ch</a:t>
            </a:r>
            <a:r>
              <a:rPr lang="en-US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ơ</a:t>
            </a:r>
            <a:r>
              <a:rPr lang="vi-VN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i điện từ nên đ</a:t>
            </a:r>
            <a:r>
              <a:rPr lang="en-US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ế</a:t>
            </a:r>
            <a:r>
              <a:rPr lang="vi-VN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n l</a:t>
            </a:r>
            <a:r>
              <a:rPr lang="en-US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ớ</a:t>
            </a:r>
            <a:r>
              <a:rPr lang="vi-VN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p muộn, nhưng Minh báo v</a:t>
            </a:r>
            <a:r>
              <a:rPr lang="en-US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ớ</a:t>
            </a:r>
            <a:r>
              <a:rPr lang="vi-VN" sz="2000" b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i cô giáo là bị hỏng xe giữa đường.</a:t>
            </a:r>
            <a:endParaRPr lang="en-US" sz="2000" b="1" dirty="0">
              <a:solidFill>
                <a:srgbClr val="0000FF"/>
              </a:solidFill>
              <a:latin typeface="#9Slide05 Brannboll Ny" panose="02000000000000000000" pitchFamily="2" charset="0"/>
            </a:endParaRPr>
          </a:p>
          <a:p>
            <a:r>
              <a:rPr lang="vi-VN" sz="2000" b="1" i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Nếu em là Bình và Hưng, em sẽ lựa chọn cách ứng xử </a:t>
            </a:r>
            <a:r>
              <a:rPr lang="en-US" sz="2000" b="1" i="1" dirty="0" err="1">
                <a:solidFill>
                  <a:srgbClr val="0000FF"/>
                </a:solidFill>
                <a:latin typeface="#9Slide05 Brannboll Ny" panose="02000000000000000000" pitchFamily="2" charset="0"/>
              </a:rPr>
              <a:t>như</a:t>
            </a:r>
            <a:r>
              <a:rPr lang="en-US" sz="2000" b="1" i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000" b="1" i="1" dirty="0" err="1">
                <a:solidFill>
                  <a:srgbClr val="0000FF"/>
                </a:solidFill>
                <a:latin typeface="#9Slide05 Brannboll Ny" panose="02000000000000000000" pitchFamily="2" charset="0"/>
              </a:rPr>
              <a:t>thế</a:t>
            </a:r>
            <a:r>
              <a:rPr lang="en-US" sz="2000" b="1" i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 </a:t>
            </a:r>
            <a:r>
              <a:rPr lang="en-US" sz="2000" b="1" i="1" dirty="0" err="1">
                <a:solidFill>
                  <a:srgbClr val="0000FF"/>
                </a:solidFill>
                <a:latin typeface="#9Slide05 Brannboll Ny" panose="02000000000000000000" pitchFamily="2" charset="0"/>
              </a:rPr>
              <a:t>nào</a:t>
            </a:r>
            <a:r>
              <a:rPr lang="en-US" sz="2000" b="1" i="1" dirty="0">
                <a:solidFill>
                  <a:srgbClr val="0000FF"/>
                </a:solidFill>
                <a:latin typeface="#9Slide05 Brannboll Ny" panose="02000000000000000000" pitchFamily="2" charset="0"/>
              </a:rPr>
              <a:t>?</a:t>
            </a:r>
            <a:endParaRPr sz="2000" b="1" kern="0" dirty="0">
              <a:solidFill>
                <a:srgbClr val="0000FF"/>
              </a:solidFill>
              <a:latin typeface="#9Slide05 Brannboll Ny" panose="02000000000000000000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6" name="文本框 6"/>
          <p:cNvSpPr txBox="1"/>
          <p:nvPr/>
        </p:nvSpPr>
        <p:spPr>
          <a:xfrm>
            <a:off x="6098651" y="4134895"/>
            <a:ext cx="4460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dirty="0" err="1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rPr>
              <a:t>Nếu</a:t>
            </a:r>
            <a:r>
              <a:rPr lang="en-US" altLang="zh-CN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rPr>
              <a:t> </a:t>
            </a:r>
            <a:r>
              <a:rPr lang="en-US" altLang="zh-CN" sz="3200" b="1" dirty="0" err="1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rPr>
              <a:t>em</a:t>
            </a:r>
            <a:r>
              <a:rPr lang="en-US" altLang="zh-CN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rPr>
              <a:t> </a:t>
            </a:r>
            <a:r>
              <a:rPr lang="en-US" altLang="zh-CN" sz="3200" b="1" dirty="0" err="1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rPr>
              <a:t>là</a:t>
            </a:r>
            <a:r>
              <a:rPr lang="en-US" altLang="zh-CN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rPr>
              <a:t>....................</a:t>
            </a:r>
            <a:endParaRPr lang="zh-CN" altLang="en-US" sz="3200" b="1" dirty="0">
              <a:solidFill>
                <a:prstClr val="black"/>
              </a:solidFill>
              <a:effectLst>
                <a:glow rad="101600">
                  <a:srgbClr val="E6B91E">
                    <a:satMod val="175000"/>
                    <a:alpha val="40000"/>
                  </a:srgbClr>
                </a:glow>
              </a:effectLst>
              <a:latin typeface="SVN-Vanilla Daisy Pro" panose="00000500000000000000" pitchFamily="2" charset="0"/>
              <a:ea typeface="微软雅黑" panose="020B0503020204020204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0564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623150" y="2472359"/>
            <a:ext cx="1041061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800" b="1">
                <a:solidFill>
                  <a:srgbClr val="0000FF"/>
                </a:solidFill>
                <a:latin typeface="#9Slide05 Fourth" panose="00000500000000000000" pitchFamily="2" charset="0"/>
                <a:ea typeface="Helvetica Neue"/>
                <a:cs typeface="Helvetica Neue"/>
              </a:rPr>
              <a:t>Tiết 9,10,11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800" b="1">
                <a:solidFill>
                  <a:srgbClr val="0000FF"/>
                </a:solidFill>
                <a:latin typeface="#9Slide05 Fourth" panose="00000500000000000000" pitchFamily="2" charset="0"/>
                <a:ea typeface="Helvetica Neue"/>
                <a:cs typeface="Helvetica Neue"/>
              </a:rPr>
              <a:t>Bài </a:t>
            </a:r>
            <a:r>
              <a:rPr lang="en-US" altLang="en-US" sz="4800" b="1" dirty="0">
                <a:solidFill>
                  <a:srgbClr val="0000FF"/>
                </a:solidFill>
                <a:latin typeface="#9Slide05 Fourth" panose="00000500000000000000" pitchFamily="2" charset="0"/>
                <a:ea typeface="Helvetica Neue"/>
                <a:cs typeface="Helvetica Neue"/>
              </a:rPr>
              <a:t>4:</a:t>
            </a:r>
            <a:r>
              <a:rPr lang="en-US" altLang="en-US" sz="4800" b="1" dirty="0">
                <a:solidFill>
                  <a:srgbClr val="FF0000"/>
                </a:solidFill>
                <a:latin typeface="#9Slide05 Fourth" panose="00000500000000000000" pitchFamily="2" charset="0"/>
                <a:ea typeface="Helvetica Neue"/>
                <a:cs typeface="Helvetica Neue"/>
              </a:rPr>
              <a:t> TÔN TRỌNG SỰ THẬT</a:t>
            </a:r>
            <a:endParaRPr lang="en-SG" altLang="en-US" sz="4800" b="1" dirty="0">
              <a:solidFill>
                <a:srgbClr val="0000FF"/>
              </a:solidFill>
              <a:latin typeface="#9Slide05 Fourth" panose="00000500000000000000" pitchFamily="2" charset="0"/>
            </a:endParaRPr>
          </a:p>
        </p:txBody>
      </p:sp>
      <p:pic>
        <p:nvPicPr>
          <p:cNvPr id="15" name="Shape 1"/>
          <p:cNvPicPr/>
          <p:nvPr/>
        </p:nvPicPr>
        <p:blipFill>
          <a:blip r:embed="rId2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AutoShape 2" descr="Galileo Galilei Và Chân Lý “Dù Sao Trái đất Vẫn Quay” - Thiên Văn Học Đà  Nẵ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2" name="Picture 4" descr="Tienganhvuihoc - học tiếng Anh chuẩn quốc tế xuất sắc 4 kĩ nă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242" y="96970"/>
            <a:ext cx="3647672" cy="224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G. Galilei có nói câu “DÙ SAO... - Hội Thiên Văn Hà Nội - HAS | Faceboo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293" y="96970"/>
            <a:ext cx="3363401" cy="196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4642" y="160338"/>
            <a:ext cx="2514600" cy="1893872"/>
          </a:xfrm>
          <a:prstGeom prst="rect">
            <a:avLst/>
          </a:prstGeom>
        </p:spPr>
      </p:pic>
      <p:pic>
        <p:nvPicPr>
          <p:cNvPr id="11" name="Picture 10"/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59" t="19876" r="16764" b="10484"/>
          <a:stretch/>
        </p:blipFill>
        <p:spPr bwMode="auto">
          <a:xfrm>
            <a:off x="155575" y="3892164"/>
            <a:ext cx="3252083" cy="26398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6" name="Picture 2" descr="Những câu ca dao tục ngữ về tôn trọng người khác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237" y="3953846"/>
            <a:ext cx="3164122" cy="258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4" descr="Những câu ca dao tục ngữ nói về tính trung thực - Wiki Cách Làm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3279" y="3947823"/>
            <a:ext cx="2835264" cy="258417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09634" y="3947822"/>
            <a:ext cx="2194560" cy="2584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306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hape 1"/>
          <p:cNvPicPr/>
          <p:nvPr/>
        </p:nvPicPr>
        <p:blipFill>
          <a:blip r:embed="rId3"/>
          <a:stretch/>
        </p:blipFill>
        <p:spPr>
          <a:xfrm>
            <a:off x="11012557" y="0"/>
            <a:ext cx="1179443" cy="76213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" name="Group 4"/>
          <p:cNvGrpSpPr/>
          <p:nvPr/>
        </p:nvGrpSpPr>
        <p:grpSpPr>
          <a:xfrm>
            <a:off x="310545" y="171449"/>
            <a:ext cx="11473732" cy="6686551"/>
            <a:chOff x="219302" y="171449"/>
            <a:chExt cx="11473732" cy="6686551"/>
          </a:xfrm>
        </p:grpSpPr>
        <p:pic>
          <p:nvPicPr>
            <p:cNvPr id="1026" name="Picture 2" descr="Cuốn Sách, Mở, Trang, Đọc, Rỗng, Đồng Bằ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302" y="171449"/>
              <a:ext cx="11473732" cy="6686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848486"/>
              <a:ext cx="2923605" cy="2000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 dirty="0" err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4: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TÔN TRỌNG SỰ THẬT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444721">
              <a:off x="6127262" y="1614012"/>
              <a:ext cx="4304627" cy="3801426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840945" y="3236363"/>
              <a:ext cx="32188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SVN-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II. </a:t>
              </a:r>
            </a:p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SVN-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KHÁM PHÁ</a:t>
              </a:r>
              <a:endParaRPr lang="zh-CN" altLang="en-US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6253734" y="199337"/>
              <a:ext cx="3099448" cy="1930623"/>
              <a:chOff x="4525460" y="4108799"/>
              <a:chExt cx="3364300" cy="2220276"/>
            </a:xfrm>
          </p:grpSpPr>
          <p:grpSp>
            <p:nvGrpSpPr>
              <p:cNvPr id="13" name="Group 12"/>
              <p:cNvGrpSpPr/>
              <p:nvPr/>
            </p:nvGrpSpPr>
            <p:grpSpPr>
              <a:xfrm>
                <a:off x="4525460" y="4108799"/>
                <a:ext cx="3364300" cy="2220276"/>
                <a:chOff x="4479297" y="4126245"/>
                <a:chExt cx="3364300" cy="2220276"/>
              </a:xfrm>
            </p:grpSpPr>
            <p:pic>
              <p:nvPicPr>
                <p:cNvPr id="15" name="PA_库_图片 27"/>
                <p:cNvPicPr>
                  <a:picLocks noChangeAspect="1"/>
                </p:cNvPicPr>
                <p:nvPr>
                  <p:custDataLst>
                    <p:tags r:id="rId1"/>
                  </p:custDataLst>
                </p:nvPr>
              </p:nvPicPr>
              <p:blipFill rotWithShape="1"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>
                <a:xfrm rot="5174318">
                  <a:off x="5156669" y="3659594"/>
                  <a:ext cx="2009555" cy="3364300"/>
                </a:xfrm>
                <a:prstGeom prst="rect">
                  <a:avLst/>
                </a:prstGeom>
              </p:spPr>
            </p:pic>
            <p:sp>
              <p:nvSpPr>
                <p:cNvPr id="16" name="Rectangle 15"/>
                <p:cNvSpPr/>
                <p:nvPr/>
              </p:nvSpPr>
              <p:spPr>
                <a:xfrm>
                  <a:off x="5551490" y="4126245"/>
                  <a:ext cx="1510350" cy="830997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en-US" altLang="en-US" sz="3200" b="1" dirty="0">
                      <a:solidFill>
                        <a:srgbClr val="FF0000"/>
                      </a:solidFill>
                      <a:latin typeface="Times New Roman" pitchFamily="18" charset="0"/>
                      <a:cs typeface="Times New Roman" pitchFamily="18" charset="0"/>
                    </a:rPr>
                    <a:t> </a:t>
                  </a:r>
                  <a:r>
                    <a:rPr lang="en-US" altLang="en-US" sz="1600" b="1" dirty="0">
                      <a:solidFill>
                        <a:srgbClr val="FF0000"/>
                      </a:solidFill>
                      <a:latin typeface="SVN-Vanilla Daisy Pro" panose="00000500000000000000" pitchFamily="2" charset="0"/>
                      <a:cs typeface="Times New Roman" pitchFamily="18" charset="0"/>
                    </a:rPr>
                    <a:t>CÔ TUYẾT</a:t>
                  </a:r>
                </a:p>
                <a:p>
                  <a:r>
                    <a:rPr lang="en-US" sz="1600" b="1" dirty="0">
                      <a:solidFill>
                        <a:srgbClr val="FF0000"/>
                      </a:solidFill>
                      <a:latin typeface="SVN-Vanilla Daisy Pro" panose="00000500000000000000" pitchFamily="2" charset="0"/>
                      <a:cs typeface="Times New Roman" pitchFamily="18" charset="0"/>
                    </a:rPr>
                    <a:t>THCS TÔ HIỆU</a:t>
                  </a:r>
                  <a:endParaRPr lang="en-US" sz="1600" dirty="0">
                    <a:solidFill>
                      <a:srgbClr val="5F5F5F"/>
                    </a:solidFill>
                    <a:latin typeface="SVN-Vanilla Daisy Pro" panose="00000500000000000000" pitchFamily="2" charset="0"/>
                  </a:endParaRPr>
                </a:p>
              </p:txBody>
            </p:sp>
          </p:grpSp>
          <p:pic>
            <p:nvPicPr>
              <p:cNvPr id="14" name="Picture 13"/>
              <p:cNvPicPr>
                <a:picLocks noChangeAspect="1"/>
              </p:cNvPicPr>
              <p:nvPr/>
            </p:nvPicPr>
            <p:blipFill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10000" b="90000" l="10000" r="90000">
                            <a14:backgroundMark x1="16719" y1="37632" x2="8906" y2="51583"/>
                            <a14:backgroundMark x1="17578" y1="36577" x2="26563" y2="27784"/>
                            <a14:backgroundMark x1="27969" y1="29426" x2="39141" y2="35756"/>
                            <a14:backgroundMark x1="76797" y1="12661" x2="75938" y2="80539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4755644" y="4705586"/>
                <a:ext cx="2420357" cy="159984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1764439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hape 1"/>
          <p:cNvPicPr/>
          <p:nvPr/>
        </p:nvPicPr>
        <p:blipFill>
          <a:blip r:embed="rId2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" name="Group 18"/>
          <p:cNvGrpSpPr/>
          <p:nvPr/>
        </p:nvGrpSpPr>
        <p:grpSpPr>
          <a:xfrm>
            <a:off x="636567" y="634162"/>
            <a:ext cx="11640166" cy="6315244"/>
            <a:chOff x="636567" y="634162"/>
            <a:chExt cx="11640166" cy="631524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0BB1765-7606-44FC-8D0A-725A206946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567" y="634162"/>
              <a:ext cx="5064981" cy="5897312"/>
            </a:xfrm>
            <a:prstGeom prst="rect">
              <a:avLst/>
            </a:prstGeom>
          </p:spPr>
        </p:pic>
        <p:pic>
          <p:nvPicPr>
            <p:cNvPr id="12" name="图片 7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866" t="43141" r="16000" b="18696"/>
            <a:stretch/>
          </p:blipFill>
          <p:spPr>
            <a:xfrm>
              <a:off x="8987410" y="3009026"/>
              <a:ext cx="1934005" cy="2654235"/>
            </a:xfrm>
            <a:prstGeom prst="rect">
              <a:avLst/>
            </a:prstGeom>
          </p:spPr>
        </p:pic>
        <p:pic>
          <p:nvPicPr>
            <p:cNvPr id="13" name="图片 6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800" t="72533" r="8533"/>
            <a:stretch/>
          </p:blipFill>
          <p:spPr>
            <a:xfrm>
              <a:off x="6438966" y="5181373"/>
              <a:ext cx="4470400" cy="1768033"/>
            </a:xfrm>
            <a:prstGeom prst="rect">
              <a:avLst/>
            </a:prstGeom>
          </p:spPr>
        </p:pic>
        <p:pic>
          <p:nvPicPr>
            <p:cNvPr id="14" name="图片 3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66" r="34400" b="5897"/>
            <a:stretch/>
          </p:blipFill>
          <p:spPr>
            <a:xfrm>
              <a:off x="1606163" y="987490"/>
              <a:ext cx="7994928" cy="4528321"/>
            </a:xfrm>
            <a:prstGeom prst="rect">
              <a:avLst/>
            </a:prstGeom>
          </p:spPr>
        </p:pic>
        <p:pic>
          <p:nvPicPr>
            <p:cNvPr id="15" name="图片 8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867" t="20385" r="6933" b="5896"/>
            <a:stretch/>
          </p:blipFill>
          <p:spPr>
            <a:xfrm>
              <a:off x="10423549" y="1675533"/>
              <a:ext cx="1853184" cy="5055616"/>
            </a:xfrm>
            <a:prstGeom prst="rect">
              <a:avLst/>
            </a:prstGeom>
          </p:spPr>
        </p:pic>
      </p:grpSp>
      <p:sp>
        <p:nvSpPr>
          <p:cNvPr id="16" name="Rectangle 15"/>
          <p:cNvSpPr/>
          <p:nvPr/>
        </p:nvSpPr>
        <p:spPr>
          <a:xfrm>
            <a:off x="2811447" y="2878048"/>
            <a:ext cx="6146358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>
              <a:lnSpc>
                <a:spcPct val="115000"/>
              </a:lnSpc>
              <a:spcBef>
                <a:spcPts val="0"/>
              </a:spcBef>
              <a:spcAft>
                <a:spcPts val="500"/>
              </a:spcAft>
              <a:buClr>
                <a:srgbClr val="000000"/>
              </a:buClr>
              <a:buSzPts val="1200"/>
              <a:tabLst>
                <a:tab pos="252730" algn="l"/>
              </a:tabLst>
            </a:pPr>
            <a:r>
              <a:rPr lang="en-US" sz="3600" b="1" dirty="0">
                <a:solidFill>
                  <a:srgbClr val="FF0000"/>
                </a:solidFill>
                <a:latin typeface="#9Slide06 SVNSlow Attack" pitchFamily="2" charset="0"/>
                <a:ea typeface="Arial" panose="020B0604020202020204" pitchFamily="34" charset="0"/>
                <a:cs typeface="Arial" panose="020B0604020202020204" pitchFamily="34" charset="0"/>
              </a:rPr>
              <a:t>1. BIỂU HIỆN CỦA TÔN TRỌNG SỰ THẬT</a:t>
            </a:r>
          </a:p>
        </p:txBody>
      </p:sp>
    </p:spTree>
    <p:extLst>
      <p:ext uri="{BB962C8B-B14F-4D97-AF65-F5344CB8AC3E}">
        <p14:creationId xmlns:p14="http://schemas.microsoft.com/office/powerpoint/2010/main" val="456818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6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85" y="-90592"/>
            <a:ext cx="385859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4267642" y="232382"/>
            <a:ext cx="4152790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9pPr>
          </a:lstStyle>
          <a:p>
            <a:pPr algn="l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ĐỌC CÂU CHUYỆN</a:t>
            </a:r>
            <a:endParaRPr lang="en-US" altLang="en-US" sz="2000" dirty="0">
              <a:solidFill>
                <a:srgbClr val="5F5F5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28268" y="1330557"/>
            <a:ext cx="9016779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#9Slide05 IcielSanelma" pitchFamily="2" charset="0"/>
              </a:rPr>
              <a:t>    </a:t>
            </a:r>
            <a:r>
              <a:rPr lang="vi-VN" sz="2400" dirty="0">
                <a:latin typeface="#9Slide05 IcielSanelma" pitchFamily="2" charset="0"/>
              </a:rPr>
              <a:t>Từ th</a:t>
            </a:r>
            <a:r>
              <a:rPr lang="en-US" sz="2400" dirty="0">
                <a:latin typeface="#9Slide05 IcielSanelma" pitchFamily="2" charset="0"/>
              </a:rPr>
              <a:t>ờ</a:t>
            </a:r>
            <a:r>
              <a:rPr lang="vi-VN" sz="2400" dirty="0">
                <a:latin typeface="#9Slide05 IcielSanelma" pitchFamily="2" charset="0"/>
              </a:rPr>
              <a:t>i Hy Lạp cổ đại cho đến tận thế k</a:t>
            </a:r>
            <a:r>
              <a:rPr lang="en-US" sz="2400" dirty="0">
                <a:latin typeface="#9Slide05 IcielSanelma" pitchFamily="2" charset="0"/>
              </a:rPr>
              <a:t>ỉ</a:t>
            </a:r>
            <a:r>
              <a:rPr lang="vi-VN" sz="2400" dirty="0">
                <a:latin typeface="#9Slide05 IcielSanelma" pitchFamily="2" charset="0"/>
              </a:rPr>
              <a:t> XVI, con người vẫn quan niệm rằng Trái Đ</a:t>
            </a:r>
            <a:r>
              <a:rPr lang="en-US" sz="2400" dirty="0">
                <a:latin typeface="#9Slide05 IcielSanelma" pitchFamily="2" charset="0"/>
              </a:rPr>
              <a:t>ấ</a:t>
            </a:r>
            <a:r>
              <a:rPr lang="vi-VN" sz="2400" dirty="0">
                <a:latin typeface="#9Slide05 IcielSanelma" pitchFamily="2" charset="0"/>
              </a:rPr>
              <a:t>t đứng yên, là trung tâm của vũ trụ. Mặt Trời, Mặt Trăng và các thiên th</a:t>
            </a:r>
            <a:r>
              <a:rPr lang="en-US" sz="2400" dirty="0">
                <a:latin typeface="#9Slide05 IcielSanelma" pitchFamily="2" charset="0"/>
              </a:rPr>
              <a:t>ể</a:t>
            </a:r>
            <a:r>
              <a:rPr lang="vi-VN" sz="2400" dirty="0">
                <a:latin typeface="#9Slide05 IcielSanelma" pitchFamily="2" charset="0"/>
              </a:rPr>
              <a:t> khác quay quanh T</a:t>
            </a:r>
            <a:r>
              <a:rPr lang="en-US" sz="2400" dirty="0">
                <a:latin typeface="#9Slide05 IcielSanelma" pitchFamily="2" charset="0"/>
              </a:rPr>
              <a:t>r</a:t>
            </a:r>
            <a:r>
              <a:rPr lang="vi-VN" sz="2400" dirty="0">
                <a:latin typeface="#9Slide05 IcielSanelma" pitchFamily="2" charset="0"/>
              </a:rPr>
              <a:t>ái Đất.</a:t>
            </a:r>
            <a:endParaRPr lang="en-US" sz="2400" dirty="0">
              <a:latin typeface="#9Slide05 IcielSanelma" pitchFamily="2" charset="0"/>
            </a:endParaRPr>
          </a:p>
          <a:p>
            <a:pPr algn="just"/>
            <a:r>
              <a:rPr lang="en-US" sz="2400" dirty="0">
                <a:latin typeface="#9Slide05 IcielSanelma" pitchFamily="2" charset="0"/>
              </a:rPr>
              <a:t>    </a:t>
            </a:r>
            <a:r>
              <a:rPr lang="vi-VN" sz="2400" dirty="0">
                <a:latin typeface="#9Slide05 IcielSanelma" pitchFamily="2" charset="0"/>
              </a:rPr>
              <a:t>Ga-li-l</a:t>
            </a:r>
            <a:r>
              <a:rPr lang="en-US" sz="2400" dirty="0">
                <a:latin typeface="#9Slide05 IcielSanelma" pitchFamily="2" charset="0"/>
              </a:rPr>
              <a:t>ê</a:t>
            </a:r>
            <a:r>
              <a:rPr lang="vi-VN" sz="2400" dirty="0">
                <a:latin typeface="#9Slide05 IcielSanelma" pitchFamily="2" charset="0"/>
              </a:rPr>
              <a:t> </a:t>
            </a:r>
            <a:r>
              <a:rPr lang="en-US" sz="2400" dirty="0">
                <a:latin typeface="#9Slide05 IcielSanelma" pitchFamily="2" charset="0"/>
              </a:rPr>
              <a:t>(Galileo Galilei) </a:t>
            </a:r>
            <a:r>
              <a:rPr lang="vi-VN" sz="2400" dirty="0">
                <a:latin typeface="#9Slide05 IcielSanelma" pitchFamily="2" charset="0"/>
              </a:rPr>
              <a:t>là một nhà t</a:t>
            </a:r>
            <a:r>
              <a:rPr lang="en-US" sz="2400" dirty="0" err="1">
                <a:latin typeface="#9Slide05 IcielSanelma" pitchFamily="2" charset="0"/>
              </a:rPr>
              <a:t>hiên</a:t>
            </a:r>
            <a:r>
              <a:rPr lang="vi-VN" sz="2400" dirty="0">
                <a:latin typeface="#9Slide05 IcielSanelma" pitchFamily="2" charset="0"/>
              </a:rPr>
              <a:t> văn học, vật l</a:t>
            </a:r>
            <a:r>
              <a:rPr lang="en-US" sz="2400" dirty="0">
                <a:latin typeface="#9Slide05 IcielSanelma" pitchFamily="2" charset="0"/>
              </a:rPr>
              <a:t>í</a:t>
            </a:r>
            <a:r>
              <a:rPr lang="vi-VN" sz="2400" dirty="0">
                <a:latin typeface="#9Slide05 IcielSanelma" pitchFamily="2" charset="0"/>
              </a:rPr>
              <a:t> học, toán học và triết học I-ta-li-a </a:t>
            </a:r>
            <a:r>
              <a:rPr lang="en-US" sz="2400" dirty="0">
                <a:latin typeface="#9Slide05 IcielSanelma" pitchFamily="2" charset="0"/>
              </a:rPr>
              <a:t>(Italia), </a:t>
            </a:r>
            <a:r>
              <a:rPr lang="vi-VN" sz="2400" dirty="0">
                <a:latin typeface="#9Slide05 IcielSanelma" pitchFamily="2" charset="0"/>
              </a:rPr>
              <a:t>ông đã </a:t>
            </a:r>
            <a:r>
              <a:rPr lang="en-US" sz="2400" dirty="0">
                <a:latin typeface="#9Slide05 IcielSanelma" pitchFamily="2" charset="0"/>
              </a:rPr>
              <a:t>ủ</a:t>
            </a:r>
            <a:r>
              <a:rPr lang="vi-VN" sz="2400" dirty="0">
                <a:latin typeface="#9Slide05 IcielSanelma" pitchFamily="2" charset="0"/>
              </a:rPr>
              <a:t>ng hộ quan đi</a:t>
            </a:r>
            <a:r>
              <a:rPr lang="en-US" sz="2400" dirty="0">
                <a:latin typeface="#9Slide05 IcielSanelma" pitchFamily="2" charset="0"/>
              </a:rPr>
              <a:t>ể</a:t>
            </a:r>
            <a:r>
              <a:rPr lang="vi-VN" sz="2400" dirty="0">
                <a:latin typeface="#9Slide05 IcielSanelma" pitchFamily="2" charset="0"/>
              </a:rPr>
              <a:t>m cho rằng “Mặt T</a:t>
            </a:r>
            <a:r>
              <a:rPr lang="en-US" sz="2400" dirty="0" err="1">
                <a:latin typeface="#9Slide05 IcielSanelma" pitchFamily="2" charset="0"/>
              </a:rPr>
              <a:t>rời</a:t>
            </a:r>
            <a:r>
              <a:rPr lang="vi-VN" sz="2400" dirty="0">
                <a:latin typeface="#9Slide05 IcielSanelma" pitchFamily="2" charset="0"/>
              </a:rPr>
              <a:t> là trung tâm của vũ trụ và Trái Đất cùng mọi hà</a:t>
            </a:r>
            <a:r>
              <a:rPr lang="en-US" sz="2400" dirty="0" err="1">
                <a:latin typeface="#9Slide05 IcielSanelma" pitchFamily="2" charset="0"/>
              </a:rPr>
              <a:t>nh</a:t>
            </a:r>
            <a:r>
              <a:rPr lang="vi-VN" sz="2400" dirty="0">
                <a:latin typeface="#9Slide05 IcielSanelma" pitchFamily="2" charset="0"/>
              </a:rPr>
              <a:t> tinh đều quay xung quanh nó”</a:t>
            </a:r>
            <a:r>
              <a:rPr lang="en-US" sz="2400" b="1" dirty="0">
                <a:latin typeface="#9Slide05 IcielSanelma" pitchFamily="2" charset="0"/>
              </a:rPr>
              <a:t>.</a:t>
            </a:r>
            <a:endParaRPr lang="en-US" sz="2400" dirty="0">
              <a:latin typeface="#9Slide05 IcielSanelma" pitchFamily="2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212327" y="3735157"/>
            <a:ext cx="866692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dirty="0"/>
              <a:t>     </a:t>
            </a:r>
            <a:r>
              <a:rPr lang="en-US" sz="2400" dirty="0" err="1">
                <a:latin typeface="#9Slide05 IcielSanelma" pitchFamily="2" charset="0"/>
              </a:rPr>
              <a:t>Tuy</a:t>
            </a:r>
            <a:r>
              <a:rPr lang="vi-VN" sz="2400" dirty="0">
                <a:latin typeface="#9Slide05 IcielSanelma" pitchFamily="2" charset="0"/>
              </a:rPr>
              <a:t> nhiên, trong th</a:t>
            </a:r>
            <a:r>
              <a:rPr lang="en-US" sz="2400" dirty="0">
                <a:latin typeface="#9Slide05 IcielSanelma" pitchFamily="2" charset="0"/>
              </a:rPr>
              <a:t>ờ</a:t>
            </a:r>
            <a:r>
              <a:rPr lang="vi-VN" sz="2400" dirty="0">
                <a:latin typeface="#9Slide05 IcielSanelma" pitchFamily="2" charset="0"/>
              </a:rPr>
              <a:t>i k</a:t>
            </a:r>
            <a:r>
              <a:rPr lang="en-US" sz="2400" dirty="0">
                <a:latin typeface="#9Slide05 IcielSanelma" pitchFamily="2" charset="0"/>
              </a:rPr>
              <a:t>ì</a:t>
            </a:r>
            <a:r>
              <a:rPr lang="vi-VN" sz="2400" dirty="0">
                <a:latin typeface="#9Slide05 IcielSanelma" pitchFamily="2" charset="0"/>
              </a:rPr>
              <a:t> Ga-li-lê sinh sống, quan điểm “Trái Đất là trung t</a:t>
            </a:r>
            <a:r>
              <a:rPr lang="en-US" sz="2400" dirty="0">
                <a:latin typeface="#9Slide05 IcielSanelma" pitchFamily="2" charset="0"/>
              </a:rPr>
              <a:t>â</a:t>
            </a:r>
            <a:r>
              <a:rPr lang="vi-VN" sz="2400" dirty="0">
                <a:latin typeface="#9Slide05 IcielSanelma" pitchFamily="2" charset="0"/>
              </a:rPr>
              <a:t>m của vũ trụ và luôn đứng yên” được coi là quan điểm chính thống trong xã hội. Tất cả nh</a:t>
            </a:r>
            <a:r>
              <a:rPr lang="en-US" sz="2400" dirty="0">
                <a:latin typeface="#9Slide05 IcielSanelma" pitchFamily="2" charset="0"/>
              </a:rPr>
              <a:t>ữ</a:t>
            </a:r>
            <a:r>
              <a:rPr lang="vi-VN" sz="2400" dirty="0">
                <a:latin typeface="#9Slide05 IcielSanelma" pitchFamily="2" charset="0"/>
              </a:rPr>
              <a:t>ng ý kiến phản bác lại điều đó đều không được ch</a:t>
            </a:r>
            <a:r>
              <a:rPr lang="en-US" sz="2400" dirty="0">
                <a:latin typeface="#9Slide05 IcielSanelma" pitchFamily="2" charset="0"/>
              </a:rPr>
              <a:t>ấ</a:t>
            </a:r>
            <a:r>
              <a:rPr lang="vi-VN" sz="2400" dirty="0">
                <a:latin typeface="#9Slide05 IcielSanelma" pitchFamily="2" charset="0"/>
              </a:rPr>
              <a:t>p nhận. V</a:t>
            </a:r>
            <a:r>
              <a:rPr lang="en-US" sz="2400" dirty="0">
                <a:latin typeface="#9Slide05 IcielSanelma" pitchFamily="2" charset="0"/>
              </a:rPr>
              <a:t>ì</a:t>
            </a:r>
            <a:r>
              <a:rPr lang="vi-VN" sz="2400" dirty="0">
                <a:latin typeface="#9Slide05 IcielSanelma" pitchFamily="2" charset="0"/>
              </a:rPr>
              <a:t> vậy, quan đi</a:t>
            </a:r>
            <a:r>
              <a:rPr lang="en-US" sz="2400" dirty="0">
                <a:latin typeface="#9Slide05 IcielSanelma" pitchFamily="2" charset="0"/>
              </a:rPr>
              <a:t>ể</a:t>
            </a:r>
            <a:r>
              <a:rPr lang="vi-VN" sz="2400" dirty="0">
                <a:latin typeface="#9Slide05 IcielSanelma" pitchFamily="2" charset="0"/>
              </a:rPr>
              <a:t>m mà Ga-li-lê ủng hộ rằng </a:t>
            </a:r>
            <a:r>
              <a:rPr lang="en-US" sz="2400" dirty="0">
                <a:latin typeface="#9Slide05 IcielSanelma" pitchFamily="2" charset="0"/>
              </a:rPr>
              <a:t>"</a:t>
            </a:r>
            <a:r>
              <a:rPr lang="en-US" sz="2400" dirty="0" err="1">
                <a:latin typeface="#9Slide05 IcielSanelma" pitchFamily="2" charset="0"/>
              </a:rPr>
              <a:t>Trái</a:t>
            </a:r>
            <a:r>
              <a:rPr lang="en-US" sz="2400" dirty="0">
                <a:latin typeface="#9Slide05 IcielSanelma" pitchFamily="2" charset="0"/>
              </a:rPr>
              <a:t> </a:t>
            </a:r>
            <a:r>
              <a:rPr lang="vi-VN" sz="2400" dirty="0">
                <a:latin typeface="#9Slide05 IcielSanelma" pitchFamily="2" charset="0"/>
              </a:rPr>
              <a:t>Đất m</a:t>
            </a:r>
            <a:r>
              <a:rPr lang="en-US" sz="2400" dirty="0">
                <a:latin typeface="#9Slide05 IcielSanelma" pitchFamily="2" charset="0"/>
              </a:rPr>
              <a:t>ớ</a:t>
            </a:r>
            <a:r>
              <a:rPr lang="vi-VN" sz="2400" dirty="0">
                <a:latin typeface="#9Slide05 IcielSanelma" pitchFamily="2" charset="0"/>
              </a:rPr>
              <a:t>i là một hành tinh quay xung quanh Mặt </a:t>
            </a:r>
            <a:r>
              <a:rPr lang="en-US" sz="2400" dirty="0" err="1">
                <a:latin typeface="#9Slide05 IcielSanelma" pitchFamily="2" charset="0"/>
              </a:rPr>
              <a:t>Trờ</a:t>
            </a:r>
            <a:r>
              <a:rPr lang="vi-VN" sz="2400" dirty="0">
                <a:latin typeface="#9Slide05 IcielSanelma" pitchFamily="2" charset="0"/>
              </a:rPr>
              <a:t>i” là trái ngược với quan đi</a:t>
            </a:r>
            <a:r>
              <a:rPr lang="en-US" sz="2400" dirty="0">
                <a:latin typeface="#9Slide05 IcielSanelma" pitchFamily="2" charset="0"/>
              </a:rPr>
              <a:t>ể</a:t>
            </a:r>
            <a:r>
              <a:rPr lang="vi-VN" sz="2400" dirty="0">
                <a:latin typeface="#9Slide05 IcielSanelma" pitchFamily="2" charset="0"/>
              </a:rPr>
              <a:t>m này, bị cho là ch</a:t>
            </a:r>
            <a:r>
              <a:rPr lang="en-US" sz="2400" dirty="0">
                <a:latin typeface="#9Slide05 IcielSanelma" pitchFamily="2" charset="0"/>
              </a:rPr>
              <a:t>ố</a:t>
            </a:r>
            <a:r>
              <a:rPr lang="vi-VN" sz="2400" dirty="0">
                <a:latin typeface="#9Slide05 IcielSanelma" pitchFamily="2" charset="0"/>
              </a:rPr>
              <a:t>ng đối.</a:t>
            </a:r>
            <a:endParaRPr lang="en-US" sz="2400" dirty="0">
              <a:latin typeface="#9Slide05 IcielSanelma" pitchFamily="2" charset="0"/>
            </a:endParaRPr>
          </a:p>
          <a:p>
            <a:pPr algn="just"/>
            <a:r>
              <a:rPr lang="en-US" sz="2400" dirty="0">
                <a:latin typeface="#9Slide05 IcielSanelma" pitchFamily="2" charset="0"/>
              </a:rPr>
              <a:t>   </a:t>
            </a:r>
            <a:r>
              <a:rPr lang="vi-VN" sz="2400" dirty="0">
                <a:latin typeface="#9Slide05 IcielSanelma" pitchFamily="2" charset="0"/>
              </a:rPr>
              <a:t>Vào ngày 22/6/1633, Ga-li-l</a:t>
            </a:r>
            <a:r>
              <a:rPr lang="en-US" sz="2400" dirty="0">
                <a:latin typeface="#9Slide05 IcielSanelma" pitchFamily="2" charset="0"/>
              </a:rPr>
              <a:t>ê</a:t>
            </a:r>
            <a:r>
              <a:rPr lang="vi-VN" sz="2400" dirty="0">
                <a:latin typeface="#9Slide05 IcielSanelma" pitchFamily="2" charset="0"/>
              </a:rPr>
              <a:t> đã bị đưa ra trước toà án đ</a:t>
            </a:r>
            <a:r>
              <a:rPr lang="en-US" sz="2400" dirty="0">
                <a:latin typeface="#9Slide05 IcielSanelma" pitchFamily="2" charset="0"/>
              </a:rPr>
              <a:t>ể</a:t>
            </a:r>
            <a:r>
              <a:rPr lang="vi-VN" sz="2400" dirty="0">
                <a:latin typeface="#9Slide05 IcielSanelma" pitchFamily="2" charset="0"/>
              </a:rPr>
              <a:t> xét xử. Tương truyền rằng, sau khi bước ra khỏi cửa toà án, ông đã bực tức nói to: “Dù sao </a:t>
            </a:r>
            <a:r>
              <a:rPr lang="en-US" sz="2400" dirty="0" err="1">
                <a:latin typeface="#9Slide05 IcielSanelma" pitchFamily="2" charset="0"/>
              </a:rPr>
              <a:t>Tr</a:t>
            </a:r>
            <a:r>
              <a:rPr lang="vi-VN" sz="2400" dirty="0">
                <a:latin typeface="#9Slide05 IcielSanelma" pitchFamily="2" charset="0"/>
              </a:rPr>
              <a:t>ái Đất vẫn quay!”.</a:t>
            </a:r>
            <a:endParaRPr lang="en-US" sz="2400" dirty="0">
              <a:latin typeface="#9Slide05 IcielSanelma" pitchFamily="2" charset="0"/>
            </a:endParaRPr>
          </a:p>
        </p:txBody>
      </p:sp>
      <p:pic>
        <p:nvPicPr>
          <p:cNvPr id="9" name="Picture 8" descr="58PIC58PIC58PIC58PICHsaGKG559akDq_PIC2018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3" t="16071" r="5357" b="14285"/>
          <a:stretch>
            <a:fillRect/>
          </a:stretch>
        </p:blipFill>
        <p:spPr bwMode="auto">
          <a:xfrm>
            <a:off x="-603747" y="-236563"/>
            <a:ext cx="13506788" cy="787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Shape 1"/>
          <p:cNvPicPr/>
          <p:nvPr/>
        </p:nvPicPr>
        <p:blipFill>
          <a:blip r:embed="rId4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613716" y="812042"/>
            <a:ext cx="6731331" cy="5992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25000"/>
              </a:lnSpc>
              <a:spcAft>
                <a:spcPts val="500"/>
              </a:spcAft>
            </a:pPr>
            <a:r>
              <a:rPr lang="vi-VN" sz="2800" b="1" dirty="0">
                <a:solidFill>
                  <a:srgbClr val="0000FF"/>
                </a:solidFill>
                <a:latin typeface="#9Slide05 IcielSanelma" pitchFamily="2" charset="0"/>
                <a:ea typeface="Times New Roman" panose="02020603050405020304" pitchFamily="18" charset="0"/>
              </a:rPr>
              <a:t>GA-LI-LÊ VÀ CHÂN LÍ “DÙ SAO TRÁI ĐẤT VẪN QUAY”</a:t>
            </a:r>
            <a:endParaRPr lang="en-US" sz="2800" b="1" dirty="0">
              <a:solidFill>
                <a:srgbClr val="0000FF"/>
              </a:solidFill>
              <a:effectLst/>
              <a:latin typeface="#9Slide05 IcielSanelma" pitchFamily="2" charset="0"/>
              <a:ea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942" y="3899615"/>
            <a:ext cx="2690212" cy="23487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0097" y="1190413"/>
            <a:ext cx="2112783" cy="2332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345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hape 1"/>
          <p:cNvPicPr/>
          <p:nvPr/>
        </p:nvPicPr>
        <p:blipFill>
          <a:blip r:embed="rId2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2370" y="0"/>
            <a:ext cx="7113696" cy="673077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206130" y="1408391"/>
            <a:ext cx="60192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Món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lvl="0" algn="just"/>
            <a:r>
              <a:rPr lang="vi-VN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Em hãy tìm ra từ ngữ nói lên “Sự thật" trong câu chuyện trên.</a:t>
            </a:r>
            <a:endParaRPr lang="en-US" sz="2000" b="1" dirty="0">
              <a:solidFill>
                <a:srgbClr val="0000FF"/>
              </a:solidFill>
              <a:latin typeface="#9Slide05 Ricca Script" panose="05080000000003050000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256356" y="2335237"/>
            <a:ext cx="61693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Món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hai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lvl="0" algn="just"/>
            <a:r>
              <a:rPr lang="vi-VN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Câu nói nổi tiếng của Ga-li-lê “Dù sao Trái Đất vẫn quay" chứng tỏ ông là người như thế nào? Vì sao?</a:t>
            </a:r>
            <a:endParaRPr lang="en-US" sz="2000" b="1" dirty="0">
              <a:solidFill>
                <a:srgbClr val="0000FF"/>
              </a:solidFill>
              <a:latin typeface="#9Slide05 Ricca Script" panose="05080000000003050000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233824" y="661207"/>
            <a:ext cx="2629630" cy="458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Nhà</a:t>
            </a:r>
            <a:r>
              <a:rPr lang="en-US" sz="2400" b="1" dirty="0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hàng</a:t>
            </a:r>
            <a:r>
              <a:rPr lang="en-US" sz="2400" b="1" dirty="0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Ga-li-</a:t>
            </a:r>
            <a:r>
              <a:rPr lang="en-US" sz="2400" b="1" dirty="0" err="1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lê</a:t>
            </a:r>
            <a:endParaRPr lang="en-US" sz="2400" b="1" dirty="0">
              <a:solidFill>
                <a:srgbClr val="44546A">
                  <a:lumMod val="50000"/>
                </a:srgbClr>
              </a:solidFill>
              <a:latin typeface="SVN-Vanilla Daisy Pro" panose="00000500000000000000" pitchFamily="2" charset="0"/>
              <a:cs typeface="Times New Roman" panose="02020603050405020304" pitchFamily="18" charset="0"/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-179293" y="1547469"/>
            <a:ext cx="4158817" cy="5310531"/>
            <a:chOff x="-71560" y="715021"/>
            <a:chExt cx="4676121" cy="6142979"/>
          </a:xfrm>
        </p:grpSpPr>
        <p:grpSp>
          <p:nvGrpSpPr>
            <p:cNvPr id="8" name="Group 7"/>
            <p:cNvGrpSpPr/>
            <p:nvPr/>
          </p:nvGrpSpPr>
          <p:grpSpPr>
            <a:xfrm>
              <a:off x="-71560" y="715021"/>
              <a:ext cx="4297812" cy="3625719"/>
              <a:chOff x="-55658" y="1932167"/>
              <a:chExt cx="4297812" cy="3625719"/>
            </a:xfrm>
          </p:grpSpPr>
          <p:pic>
            <p:nvPicPr>
              <p:cNvPr id="6" name="Picture 2" descr="F:\360安全浏览器下载\六一\Nipic_2531170_60e991fb751d3f8f\Nipic_2531170_20140501162158900000 [转换].png"/>
              <p:cNvPicPr>
                <a:picLocks noChangeAspect="1" noChangeArrowheads="1"/>
              </p:cNvPicPr>
              <p:nvPr/>
            </p:nvPicPr>
            <p:blipFill>
              <a:blip r:embed="rId4"/>
              <a:srcRect/>
              <a:stretch>
                <a:fillRect/>
              </a:stretch>
            </p:blipFill>
            <p:spPr bwMode="auto">
              <a:xfrm>
                <a:off x="0" y="1932167"/>
                <a:ext cx="4242154" cy="362571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7" name="Rectangle 189"/>
              <p:cNvSpPr>
                <a:spLocks noChangeArrowheads="1"/>
              </p:cNvSpPr>
              <p:nvPr/>
            </p:nvSpPr>
            <p:spPr bwMode="auto">
              <a:xfrm>
                <a:off x="-55658" y="3020323"/>
                <a:ext cx="4126726" cy="120032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wrap="square" anchor="ctr">
                <a:spAutoFit/>
              </a:bodyPr>
              <a:lstStyle/>
              <a:p>
                <a:pPr algn="ctr">
                  <a:defRPr/>
                </a:pPr>
                <a:r>
                  <a:rPr lang="en-US" altLang="zh-CN" sz="3600" b="1" kern="0" dirty="0" err="1">
                    <a:solidFill>
                      <a:srgbClr val="0000FF"/>
                    </a:solidFill>
                    <a:latin typeface="SVN-Vanilla Daisy Pro" panose="00000500000000000000" pitchFamily="2" charset="0"/>
                    <a:ea typeface="微软雅黑" pitchFamily="34" charset="-122"/>
                    <a:cs typeface="Times New Roman" pitchFamily="18" charset="0"/>
                  </a:rPr>
                  <a:t>Hoạt</a:t>
                </a:r>
                <a:r>
                  <a:rPr lang="en-US" altLang="zh-CN" sz="3600" b="1" kern="0" dirty="0">
                    <a:solidFill>
                      <a:srgbClr val="0000FF"/>
                    </a:solidFill>
                    <a:latin typeface="SVN-Vanilla Daisy Pro" panose="00000500000000000000" pitchFamily="2" charset="0"/>
                    <a:ea typeface="微软雅黑" pitchFamily="34" charset="-122"/>
                    <a:cs typeface="Times New Roman" pitchFamily="18" charset="0"/>
                  </a:rPr>
                  <a:t> </a:t>
                </a:r>
                <a:r>
                  <a:rPr lang="en-US" altLang="zh-CN" sz="3600" b="1" kern="0" dirty="0" err="1">
                    <a:solidFill>
                      <a:srgbClr val="0000FF"/>
                    </a:solidFill>
                    <a:latin typeface="SVN-Vanilla Daisy Pro" panose="00000500000000000000" pitchFamily="2" charset="0"/>
                    <a:ea typeface="微软雅黑" pitchFamily="34" charset="-122"/>
                    <a:cs typeface="Times New Roman" pitchFamily="18" charset="0"/>
                  </a:rPr>
                  <a:t>động</a:t>
                </a:r>
                <a:endParaRPr lang="en-US" altLang="zh-CN" sz="3600" b="1" kern="0" dirty="0">
                  <a:solidFill>
                    <a:srgbClr val="0000FF"/>
                  </a:solidFill>
                  <a:latin typeface="SVN-Vanilla Daisy Pro" panose="00000500000000000000" pitchFamily="2" charset="0"/>
                  <a:ea typeface="微软雅黑" pitchFamily="34" charset="-122"/>
                  <a:cs typeface="Times New Roman" pitchFamily="18" charset="0"/>
                </a:endParaRPr>
              </a:p>
              <a:p>
                <a:pPr algn="ctr">
                  <a:defRPr/>
                </a:pPr>
                <a:r>
                  <a:rPr lang="en-US" altLang="zh-CN" sz="3600" b="1" kern="0" dirty="0">
                    <a:solidFill>
                      <a:srgbClr val="0000FF"/>
                    </a:solidFill>
                    <a:latin typeface="SVN-Vanilla Daisy Pro" panose="00000500000000000000" pitchFamily="2" charset="0"/>
                    <a:ea typeface="微软雅黑" pitchFamily="34" charset="-122"/>
                    <a:cs typeface="Times New Roman" pitchFamily="18" charset="0"/>
                  </a:rPr>
                  <a:t> </a:t>
                </a:r>
                <a:r>
                  <a:rPr lang="en-US" altLang="zh-CN" sz="3600" b="1" kern="0" dirty="0" err="1">
                    <a:solidFill>
                      <a:srgbClr val="0000FF"/>
                    </a:solidFill>
                    <a:latin typeface="SVN-Vanilla Daisy Pro" panose="00000500000000000000" pitchFamily="2" charset="0"/>
                    <a:ea typeface="微软雅黑" pitchFamily="34" charset="-122"/>
                    <a:cs typeface="Times New Roman" pitchFamily="18" charset="0"/>
                  </a:rPr>
                  <a:t>nhóm</a:t>
                </a:r>
                <a:endParaRPr lang="en-US" altLang="zh-CN" sz="3600" b="1" kern="0" dirty="0">
                  <a:solidFill>
                    <a:srgbClr val="0000FF"/>
                  </a:solidFill>
                  <a:latin typeface="SVN-Vanilla Daisy Pro" panose="00000500000000000000" pitchFamily="2" charset="0"/>
                  <a:ea typeface="微软雅黑" pitchFamily="34" charset="-122"/>
                  <a:cs typeface="Times New Roman" pitchFamily="18" charset="0"/>
                </a:endParaRPr>
              </a:p>
            </p:txBody>
          </p:sp>
        </p:grpSp>
        <p:pic>
          <p:nvPicPr>
            <p:cNvPr id="14" name="图片 24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8334" y="4253948"/>
              <a:ext cx="3276227" cy="26040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" name="Group 2"/>
          <p:cNvGrpSpPr/>
          <p:nvPr/>
        </p:nvGrpSpPr>
        <p:grpSpPr>
          <a:xfrm>
            <a:off x="8844111" y="0"/>
            <a:ext cx="2138901" cy="1473155"/>
            <a:chOff x="9245266" y="3655634"/>
            <a:chExt cx="3329017" cy="2258995"/>
          </a:xfrm>
        </p:grpSpPr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26" t="21506" r="30000" b="16709"/>
            <a:stretch/>
          </p:blipFill>
          <p:spPr>
            <a:xfrm>
              <a:off x="9484033" y="3655634"/>
              <a:ext cx="2767820" cy="2258995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9245266" y="5003959"/>
              <a:ext cx="3329017" cy="7510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solidFill>
                    <a:prstClr val="whit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Ga-li-</a:t>
              </a:r>
              <a:r>
                <a:rPr lang="en-US" b="1" dirty="0" err="1">
                  <a:solidFill>
                    <a:prstClr val="whit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lê</a:t>
              </a:r>
              <a:endParaRPr lang="en-US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algn="ctr"/>
              <a:r>
                <a:rPr lang="en-US" b="1" dirty="0">
                  <a:solidFill>
                    <a:prstClr val="whit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(1564 - 1642)</a:t>
              </a:r>
              <a:endParaRPr lang="vi-VN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9" name="TextBox 7"/>
          <p:cNvSpPr txBox="1">
            <a:spLocks noChangeArrowheads="1"/>
          </p:cNvSpPr>
          <p:nvPr/>
        </p:nvSpPr>
        <p:spPr bwMode="auto">
          <a:xfrm>
            <a:off x="118074" y="0"/>
            <a:ext cx="3266164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9pPr>
          </a:lstStyle>
          <a:p>
            <a:pPr algn="l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PHIẾU BÀI TẬP </a:t>
            </a:r>
            <a:endParaRPr lang="en-US" altLang="en-US" sz="2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258764" y="3345112"/>
            <a:ext cx="4614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Món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Sự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thật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là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gì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?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283201" y="3832445"/>
            <a:ext cx="45609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Món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tư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Tôn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trọng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sự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thật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là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 </a:t>
            </a:r>
            <a:r>
              <a:rPr lang="en-US" sz="2000" b="1" dirty="0" err="1">
                <a:solidFill>
                  <a:srgbClr val="0000FF"/>
                </a:solidFill>
                <a:latin typeface="#9Slide05 Ricca Script" panose="05080000000003050000" pitchFamily="18" charset="0"/>
              </a:rPr>
              <a:t>gì</a:t>
            </a:r>
            <a:r>
              <a:rPr lang="en-US" sz="2000" b="1" dirty="0">
                <a:solidFill>
                  <a:srgbClr val="0000FF"/>
                </a:solidFill>
                <a:latin typeface="#9Slide05 Ricca Script" panose="05080000000003050000" pitchFamily="18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38517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hape 1"/>
          <p:cNvPicPr/>
          <p:nvPr/>
        </p:nvPicPr>
        <p:blipFill>
          <a:blip r:embed="rId2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07" y="286850"/>
            <a:ext cx="10673894" cy="673077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141587" y="1404215"/>
            <a:ext cx="90745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Món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Q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uan đi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ể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m mà Ga-li-lê ủng hộ 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"</a:t>
            </a:r>
            <a:r>
              <a:rPr lang="en-US" sz="2400" dirty="0" err="1">
                <a:solidFill>
                  <a:prstClr val="black"/>
                </a:solidFill>
                <a:latin typeface="#9Slide05 IcielSanelma" pitchFamily="2" charset="0"/>
              </a:rPr>
              <a:t>Trái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Đất m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ớ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i là một hành tinh quay xung quanh Mặt </a:t>
            </a:r>
            <a:r>
              <a:rPr lang="en-US" sz="2400" dirty="0" err="1">
                <a:solidFill>
                  <a:prstClr val="black"/>
                </a:solidFill>
                <a:latin typeface="#9Slide05 IcielSanelma" pitchFamily="2" charset="0"/>
              </a:rPr>
              <a:t>Trờ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i” là trái ngược với quan đi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ể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m </a:t>
            </a:r>
            <a:r>
              <a:rPr lang="en-US" sz="2400" dirty="0" err="1">
                <a:solidFill>
                  <a:prstClr val="black"/>
                </a:solidFill>
                <a:latin typeface="#9Slide05 IcielSanelma" pitchFamily="2" charset="0"/>
              </a:rPr>
              <a:t>thời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IcielSanelma" pitchFamily="2" charset="0"/>
              </a:rPr>
              <a:t>ông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IcielSanelma" pitchFamily="2" charset="0"/>
              </a:rPr>
              <a:t>đang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#9Slide05 IcielSanelma" pitchFamily="2" charset="0"/>
              </a:rPr>
              <a:t>sống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, bị cho là ch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ố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ng đối.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 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Ga-li-l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ê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 đã bị đưa ra trước toà án đ</a:t>
            </a:r>
            <a:r>
              <a:rPr lang="en-US" sz="2400" dirty="0">
                <a:solidFill>
                  <a:prstClr val="black"/>
                </a:solidFill>
                <a:latin typeface="#9Slide05 IcielSanelma" pitchFamily="2" charset="0"/>
              </a:rPr>
              <a:t>ể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 xét xử. Tương truyền rằng, sau khi bước ra khỏi cửa toà án, ông đã bực tức nói to: “Dù sao </a:t>
            </a:r>
            <a:r>
              <a:rPr lang="en-US" sz="2400" dirty="0" err="1">
                <a:solidFill>
                  <a:prstClr val="black"/>
                </a:solidFill>
                <a:latin typeface="#9Slide05 IcielSanelma" pitchFamily="2" charset="0"/>
              </a:rPr>
              <a:t>Tr</a:t>
            </a:r>
            <a:r>
              <a:rPr lang="vi-VN" sz="2400" dirty="0">
                <a:solidFill>
                  <a:prstClr val="black"/>
                </a:solidFill>
                <a:latin typeface="#9Slide05 IcielSanelma" pitchFamily="2" charset="0"/>
              </a:rPr>
              <a:t>ái Đất vẫn quay!”.</a:t>
            </a:r>
            <a:endParaRPr lang="en-US" sz="2400" dirty="0">
              <a:solidFill>
                <a:prstClr val="black"/>
              </a:solidFill>
              <a:latin typeface="#9Slide05 IcielSanelma" pitchFamily="2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123628" y="3260726"/>
            <a:ext cx="9037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Món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hai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Câu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nổi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tiếng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Ga-li-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lê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“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Dù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sao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Trái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Đất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vẫn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quay"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chứng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tỏ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ông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người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tôn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trọng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sự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thật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Vì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ông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biết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đó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sự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thật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và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nhất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định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phải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khẳng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định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</a:t>
            </a:r>
            <a:r>
              <a:rPr lang="en-US" sz="2400" dirty="0">
                <a:latin typeface="#9Slide05 IcielSanelm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2400" dirty="0">
              <a:effectLst/>
              <a:latin typeface="#9Slide05 IcielSanelm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354078" y="748443"/>
            <a:ext cx="1186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NHÓM…</a:t>
            </a:r>
          </a:p>
        </p:txBody>
      </p:sp>
      <p:pic>
        <p:nvPicPr>
          <p:cNvPr id="14" name="图片 2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37" y="4909559"/>
            <a:ext cx="3377483" cy="2047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9635903" y="0"/>
            <a:ext cx="1558097" cy="1331801"/>
            <a:chOff x="9203433" y="3655634"/>
            <a:chExt cx="3329017" cy="2258995"/>
          </a:xfrm>
        </p:grpSpPr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26" t="21506" r="30000" b="16709"/>
            <a:stretch/>
          </p:blipFill>
          <p:spPr>
            <a:xfrm>
              <a:off x="9484033" y="3655634"/>
              <a:ext cx="2767820" cy="2258995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9203433" y="4957992"/>
              <a:ext cx="3329017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solidFill>
                    <a:prstClr val="whit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(Ga-li-lê, 1564 - 1642)</a:t>
              </a:r>
              <a:endParaRPr lang="vi-VN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9" name="TextBox 7"/>
          <p:cNvSpPr txBox="1">
            <a:spLocks noChangeArrowheads="1"/>
          </p:cNvSpPr>
          <p:nvPr/>
        </p:nvSpPr>
        <p:spPr bwMode="auto">
          <a:xfrm>
            <a:off x="0" y="0"/>
            <a:ext cx="3266164" cy="6612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9pPr>
          </a:lstStyle>
          <a:p>
            <a:pPr algn="l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PHIẾU BÀI TẬP </a:t>
            </a:r>
            <a:endParaRPr lang="en-US" altLang="en-US" sz="2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Box 5"/>
          <p:cNvSpPr txBox="1">
            <a:spLocks noChangeArrowheads="1"/>
          </p:cNvSpPr>
          <p:nvPr/>
        </p:nvSpPr>
        <p:spPr bwMode="auto">
          <a:xfrm>
            <a:off x="1123629" y="4373592"/>
            <a:ext cx="9122368" cy="941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15000"/>
              </a:lnSpc>
              <a:spcBef>
                <a:spcPts val="0"/>
              </a:spcBef>
              <a:buNone/>
            </a:pP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Món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vi-VN" sz="2400" dirty="0">
                <a:latin typeface="#9Slide05 IcielSanelma" pitchFamily="2" charset="0"/>
                <a:ea typeface="Arial" panose="020B0604020202020204" pitchFamily="34" charset="0"/>
              </a:rPr>
              <a:t>Sự thật là những gì có thật trong cuộc sống hiện thực và phản ánh đúng hiện thực cuộc sống.</a:t>
            </a:r>
            <a:endParaRPr lang="en-US" sz="2400" dirty="0">
              <a:latin typeface="#9Slide05 IcielSanelma" pitchFamily="2" charset="0"/>
              <a:ea typeface="Arial" panose="020B0604020202020204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1196727" y="5291568"/>
            <a:ext cx="9096139" cy="941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15000"/>
              </a:lnSpc>
              <a:spcBef>
                <a:spcPts val="0"/>
              </a:spcBef>
              <a:buNone/>
            </a:pP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Món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tư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sz="2000" dirty="0">
                <a:latin typeface="SVN-Very Berry" panose="00000500000000000000" pitchFamily="2" charset="0"/>
                <a:ea typeface="Arial" panose="020B0604020202020204" pitchFamily="34" charset="0"/>
              </a:rPr>
              <a:t> </a:t>
            </a:r>
            <a:r>
              <a:rPr lang="vi-VN" sz="2400" dirty="0">
                <a:latin typeface="#9Slide05 IcielSanelma" pitchFamily="2" charset="0"/>
                <a:ea typeface="Arial" panose="020B0604020202020204" pitchFamily="34" charset="0"/>
              </a:rPr>
              <a:t>Tôn trọng sự thật là suy nghĩ, nói và làm theo đúng sự thật.</a:t>
            </a:r>
            <a:endParaRPr lang="en-US" sz="2400" dirty="0">
              <a:latin typeface="#9Slide05 IcielSanelma" pitchFamily="2" charset="0"/>
              <a:ea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96327" y="876681"/>
            <a:ext cx="2629630" cy="458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Nhà</a:t>
            </a:r>
            <a:r>
              <a:rPr lang="en-US" sz="2400" b="1" dirty="0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hàng</a:t>
            </a:r>
            <a:r>
              <a:rPr lang="en-US" sz="2400" b="1" dirty="0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Ga-li-</a:t>
            </a:r>
            <a:r>
              <a:rPr lang="en-US" sz="2400" b="1" dirty="0" err="1">
                <a:solidFill>
                  <a:srgbClr val="44546A">
                    <a:lumMod val="50000"/>
                  </a:srgbClr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lê</a:t>
            </a:r>
            <a:endParaRPr lang="en-US" sz="2400" b="1" dirty="0">
              <a:solidFill>
                <a:srgbClr val="44546A">
                  <a:lumMod val="50000"/>
                </a:srgbClr>
              </a:solidFill>
              <a:latin typeface="SVN-Vanilla Daisy Pro" panose="00000500000000000000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017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9222" y="2498982"/>
            <a:ext cx="2900751" cy="4359018"/>
          </a:xfrm>
          <a:prstGeom prst="rect">
            <a:avLst/>
          </a:prstGeom>
        </p:spPr>
      </p:pic>
      <p:pic>
        <p:nvPicPr>
          <p:cNvPr id="8" name="Shape 1"/>
          <p:cNvPicPr/>
          <p:nvPr/>
        </p:nvPicPr>
        <p:blipFill>
          <a:blip r:embed="rId3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" name="Group 9"/>
          <p:cNvGrpSpPr/>
          <p:nvPr/>
        </p:nvGrpSpPr>
        <p:grpSpPr>
          <a:xfrm>
            <a:off x="143123" y="373712"/>
            <a:ext cx="10742214" cy="6484288"/>
            <a:chOff x="143123" y="373712"/>
            <a:chExt cx="10002742" cy="648428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33021" y="373712"/>
              <a:ext cx="8112844" cy="4976273"/>
            </a:xfrm>
            <a:prstGeom prst="rect">
              <a:avLst/>
            </a:prstGeom>
          </p:spPr>
        </p:pic>
        <p:pic>
          <p:nvPicPr>
            <p:cNvPr id="9" name="图片 24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123" y="2934031"/>
              <a:ext cx="3999949" cy="39239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2872596" y="1716657"/>
            <a:ext cx="6970694" cy="356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marR="0" indent="-5143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AutoNum type="arabicPeriod"/>
            </a:pPr>
            <a:r>
              <a:rPr lang="en-US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Khái</a:t>
            </a:r>
            <a:r>
              <a:rPr lang="en-US" b="1" dirty="0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niệm</a:t>
            </a:r>
            <a:endParaRPr lang="en-US" b="1" dirty="0">
              <a:solidFill>
                <a:srgbClr val="FF0000"/>
              </a:solidFill>
              <a:latin typeface="#9Slide05 Brannboll Ny" panose="02000000000000000000" pitchFamily="2" charset="0"/>
              <a:ea typeface="Arial" panose="020B0604020202020204" pitchFamily="34" charset="0"/>
            </a:endParaRPr>
          </a:p>
          <a:p>
            <a:pPr marR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- </a:t>
            </a:r>
            <a:r>
              <a:rPr lang="vi-VN" dirty="0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Sự thật là những gì có thật trong cuộc sống hiện thực và phản ánh đúng hiện thực cuộc sống.</a:t>
            </a:r>
            <a:endParaRPr lang="en-US" dirty="0">
              <a:solidFill>
                <a:srgbClr val="FF0000"/>
              </a:solidFill>
              <a:latin typeface="#9Slide05 Brannboll Ny" panose="02000000000000000000" pitchFamily="2" charset="0"/>
              <a:ea typeface="Arial" panose="020B0604020202020204" pitchFamily="34" charset="0"/>
            </a:endParaRPr>
          </a:p>
          <a:p>
            <a:pPr marR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- </a:t>
            </a:r>
            <a:r>
              <a:rPr lang="vi-VN" dirty="0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rPr>
              <a:t>Tôn trọng sự thật là suy nghĩ, nói và làm theo đúng sự thật.</a:t>
            </a:r>
            <a:endParaRPr lang="en-US" dirty="0">
              <a:solidFill>
                <a:srgbClr val="FF0000"/>
              </a:solidFill>
              <a:latin typeface="#9Slide05 Brannboll Ny" panose="02000000000000000000" pitchFamily="2" charset="0"/>
              <a:ea typeface="Arial" panose="020B0604020202020204" pitchFamily="34" charset="0"/>
            </a:endParaRPr>
          </a:p>
          <a:p>
            <a:pPr marL="457200" marR="0" indent="-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lang="en-US" b="1" i="1" dirty="0">
              <a:solidFill>
                <a:srgbClr val="FF0000"/>
              </a:solidFill>
              <a:effectLst/>
              <a:latin typeface="#9Slide05 Brannboll Ny" panose="02000000000000000000" pitchFamily="2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797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Hình ảnh 4">
            <a:extLst>
              <a:ext uri="{FF2B5EF4-FFF2-40B4-BE49-F238E27FC236}">
                <a16:creationId xmlns:a16="http://schemas.microsoft.com/office/drawing/2014/main" id="{6BB1020D-DD39-47FE-B1F9-DA3D6E7EF1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82" y="4224689"/>
            <a:ext cx="3336971" cy="1551894"/>
          </a:xfrm>
          <a:prstGeom prst="rect">
            <a:avLst/>
          </a:prstGeom>
        </p:spPr>
      </p:pic>
      <p:sp>
        <p:nvSpPr>
          <p:cNvPr id="4" name="Oval 2"/>
          <p:cNvSpPr>
            <a:spLocks noChangeArrowheads="1"/>
          </p:cNvSpPr>
          <p:nvPr/>
        </p:nvSpPr>
        <p:spPr bwMode="auto">
          <a:xfrm>
            <a:off x="4923324" y="3308324"/>
            <a:ext cx="685800" cy="762000"/>
          </a:xfrm>
          <a:prstGeom prst="ellipse">
            <a:avLst/>
          </a:prstGeom>
          <a:solidFill>
            <a:srgbClr val="009999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5" name="Oval 3"/>
          <p:cNvSpPr>
            <a:spLocks noChangeArrowheads="1"/>
          </p:cNvSpPr>
          <p:nvPr/>
        </p:nvSpPr>
        <p:spPr bwMode="auto">
          <a:xfrm>
            <a:off x="4047024" y="3326170"/>
            <a:ext cx="685800" cy="762000"/>
          </a:xfrm>
          <a:prstGeom prst="ellipse">
            <a:avLst/>
          </a:prstGeom>
          <a:solidFill>
            <a:srgbClr val="009999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 dirty="0">
                <a:solidFill>
                  <a:srgbClr val="DDDDDD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" name="Oval 4"/>
          <p:cNvSpPr>
            <a:spLocks noChangeArrowheads="1"/>
          </p:cNvSpPr>
          <p:nvPr/>
        </p:nvSpPr>
        <p:spPr bwMode="auto">
          <a:xfrm>
            <a:off x="5799624" y="3340888"/>
            <a:ext cx="685800" cy="762000"/>
          </a:xfrm>
          <a:prstGeom prst="ellipse">
            <a:avLst/>
          </a:prstGeom>
          <a:solidFill>
            <a:srgbClr val="009999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7" name="Oval 5"/>
          <p:cNvSpPr>
            <a:spLocks noChangeArrowheads="1"/>
          </p:cNvSpPr>
          <p:nvPr/>
        </p:nvSpPr>
        <p:spPr bwMode="auto">
          <a:xfrm>
            <a:off x="9775266" y="3286955"/>
            <a:ext cx="685800" cy="76200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8" name="Oval 6"/>
          <p:cNvSpPr>
            <a:spLocks noChangeArrowheads="1"/>
          </p:cNvSpPr>
          <p:nvPr/>
        </p:nvSpPr>
        <p:spPr bwMode="auto">
          <a:xfrm>
            <a:off x="11504841" y="3306225"/>
            <a:ext cx="685800" cy="76200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9" name="Oval 7"/>
          <p:cNvSpPr>
            <a:spLocks noChangeArrowheads="1"/>
          </p:cNvSpPr>
          <p:nvPr/>
        </p:nvSpPr>
        <p:spPr bwMode="auto">
          <a:xfrm>
            <a:off x="10659338" y="3306225"/>
            <a:ext cx="685800" cy="76200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10" name="Oval 8"/>
          <p:cNvSpPr>
            <a:spLocks noChangeArrowheads="1"/>
          </p:cNvSpPr>
          <p:nvPr/>
        </p:nvSpPr>
        <p:spPr bwMode="auto">
          <a:xfrm>
            <a:off x="8792438" y="3392482"/>
            <a:ext cx="685800" cy="762000"/>
          </a:xfrm>
          <a:prstGeom prst="ellipse">
            <a:avLst/>
          </a:prstGeom>
          <a:solidFill>
            <a:srgbClr val="008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1" name="Oval 9"/>
          <p:cNvSpPr>
            <a:spLocks noChangeArrowheads="1"/>
          </p:cNvSpPr>
          <p:nvPr/>
        </p:nvSpPr>
        <p:spPr bwMode="auto">
          <a:xfrm>
            <a:off x="7061052" y="3340888"/>
            <a:ext cx="685800" cy="762000"/>
          </a:xfrm>
          <a:prstGeom prst="ellipse">
            <a:avLst/>
          </a:prstGeom>
          <a:solidFill>
            <a:srgbClr val="008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 dirty="0">
                <a:solidFill>
                  <a:srgbClr val="DDDDDD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2" name="Oval 10"/>
          <p:cNvSpPr>
            <a:spLocks noChangeArrowheads="1"/>
          </p:cNvSpPr>
          <p:nvPr/>
        </p:nvSpPr>
        <p:spPr bwMode="auto">
          <a:xfrm>
            <a:off x="7928753" y="3302788"/>
            <a:ext cx="685800" cy="762000"/>
          </a:xfrm>
          <a:prstGeom prst="ellipse">
            <a:avLst/>
          </a:prstGeom>
          <a:solidFill>
            <a:srgbClr val="008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3" name="Oval 11"/>
          <p:cNvSpPr>
            <a:spLocks noChangeArrowheads="1"/>
          </p:cNvSpPr>
          <p:nvPr/>
        </p:nvSpPr>
        <p:spPr bwMode="auto">
          <a:xfrm>
            <a:off x="10006075" y="4864738"/>
            <a:ext cx="685800" cy="762000"/>
          </a:xfrm>
          <a:prstGeom prst="ellipse">
            <a:avLst/>
          </a:prstGeom>
          <a:solidFill>
            <a:srgbClr val="009999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4" name="Oval 12"/>
          <p:cNvSpPr>
            <a:spLocks noChangeArrowheads="1"/>
          </p:cNvSpPr>
          <p:nvPr/>
        </p:nvSpPr>
        <p:spPr bwMode="auto">
          <a:xfrm>
            <a:off x="7262875" y="4940938"/>
            <a:ext cx="685800" cy="762000"/>
          </a:xfrm>
          <a:prstGeom prst="ellipse">
            <a:avLst/>
          </a:prstGeom>
          <a:solidFill>
            <a:srgbClr val="009999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5" name="Oval 13"/>
          <p:cNvSpPr>
            <a:spLocks noChangeArrowheads="1"/>
          </p:cNvSpPr>
          <p:nvPr/>
        </p:nvSpPr>
        <p:spPr bwMode="auto">
          <a:xfrm>
            <a:off x="4354466" y="4940938"/>
            <a:ext cx="685800" cy="762000"/>
          </a:xfrm>
          <a:prstGeom prst="ellipse">
            <a:avLst/>
          </a:prstGeom>
          <a:solidFill>
            <a:srgbClr val="009999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6" name="Oval 14"/>
          <p:cNvSpPr>
            <a:spLocks noChangeArrowheads="1"/>
          </p:cNvSpPr>
          <p:nvPr/>
        </p:nvSpPr>
        <p:spPr bwMode="auto">
          <a:xfrm>
            <a:off x="10768075" y="4864738"/>
            <a:ext cx="685800" cy="762000"/>
          </a:xfrm>
          <a:prstGeom prst="ellipse">
            <a:avLst/>
          </a:prstGeom>
          <a:solidFill>
            <a:srgbClr val="008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7" name="Oval 15"/>
          <p:cNvSpPr>
            <a:spLocks noChangeArrowheads="1"/>
          </p:cNvSpPr>
          <p:nvPr/>
        </p:nvSpPr>
        <p:spPr bwMode="auto">
          <a:xfrm>
            <a:off x="8024875" y="4940938"/>
            <a:ext cx="685800" cy="762000"/>
          </a:xfrm>
          <a:prstGeom prst="ellipse">
            <a:avLst/>
          </a:prstGeom>
          <a:solidFill>
            <a:srgbClr val="008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8" name="Oval 16"/>
          <p:cNvSpPr>
            <a:spLocks noChangeArrowheads="1"/>
          </p:cNvSpPr>
          <p:nvPr/>
        </p:nvSpPr>
        <p:spPr bwMode="auto">
          <a:xfrm>
            <a:off x="5116466" y="4940938"/>
            <a:ext cx="685800" cy="762000"/>
          </a:xfrm>
          <a:prstGeom prst="ellipse">
            <a:avLst/>
          </a:prstGeom>
          <a:solidFill>
            <a:srgbClr val="008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9" name="Oval 17"/>
          <p:cNvSpPr>
            <a:spLocks noChangeArrowheads="1"/>
          </p:cNvSpPr>
          <p:nvPr/>
        </p:nvSpPr>
        <p:spPr bwMode="auto">
          <a:xfrm>
            <a:off x="11506200" y="4864738"/>
            <a:ext cx="685800" cy="76200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20" name="Oval 18"/>
          <p:cNvSpPr>
            <a:spLocks noChangeArrowheads="1"/>
          </p:cNvSpPr>
          <p:nvPr/>
        </p:nvSpPr>
        <p:spPr bwMode="auto">
          <a:xfrm>
            <a:off x="8786875" y="4940938"/>
            <a:ext cx="685800" cy="76200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21" name="Oval 19"/>
          <p:cNvSpPr>
            <a:spLocks noChangeArrowheads="1"/>
          </p:cNvSpPr>
          <p:nvPr/>
        </p:nvSpPr>
        <p:spPr bwMode="auto">
          <a:xfrm>
            <a:off x="5878466" y="4940938"/>
            <a:ext cx="685800" cy="76200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22" name="Line 20"/>
          <p:cNvSpPr>
            <a:spLocks noChangeShapeType="1"/>
          </p:cNvSpPr>
          <p:nvPr/>
        </p:nvSpPr>
        <p:spPr bwMode="auto">
          <a:xfrm flipH="1">
            <a:off x="4633255" y="4131500"/>
            <a:ext cx="18977" cy="903970"/>
          </a:xfrm>
          <a:prstGeom prst="lin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1" lang="en-US" sz="2400" kern="0">
              <a:solidFill>
                <a:srgbClr val="DDDDDD"/>
              </a:solidFill>
              <a:latin typeface="Times New Roman" panose="02020603050405020304" pitchFamily="18" charset="0"/>
            </a:endParaRPr>
          </a:p>
        </p:txBody>
      </p:sp>
      <p:sp>
        <p:nvSpPr>
          <p:cNvPr id="23" name="Line 21"/>
          <p:cNvSpPr>
            <a:spLocks noChangeShapeType="1"/>
          </p:cNvSpPr>
          <p:nvPr/>
        </p:nvSpPr>
        <p:spPr bwMode="auto">
          <a:xfrm>
            <a:off x="5251237" y="4046133"/>
            <a:ext cx="2154944" cy="1020045"/>
          </a:xfrm>
          <a:prstGeom prst="lin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1" lang="en-US" sz="2400" kern="0">
              <a:solidFill>
                <a:srgbClr val="DDDDDD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" name="Line 22"/>
          <p:cNvSpPr>
            <a:spLocks noChangeShapeType="1"/>
          </p:cNvSpPr>
          <p:nvPr/>
        </p:nvSpPr>
        <p:spPr bwMode="auto">
          <a:xfrm flipH="1">
            <a:off x="6574698" y="4009486"/>
            <a:ext cx="3350531" cy="1230547"/>
          </a:xfrm>
          <a:prstGeom prst="lin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1" lang="en-US" sz="2400" kern="0">
              <a:solidFill>
                <a:srgbClr val="DDDDDD"/>
              </a:solidFill>
              <a:latin typeface="Times New Roman" panose="02020603050405020304" pitchFamily="18" charset="0"/>
            </a:endParaRPr>
          </a:p>
        </p:txBody>
      </p:sp>
      <p:sp>
        <p:nvSpPr>
          <p:cNvPr id="25" name="Line 23"/>
          <p:cNvSpPr>
            <a:spLocks noChangeShapeType="1"/>
          </p:cNvSpPr>
          <p:nvPr/>
        </p:nvSpPr>
        <p:spPr bwMode="auto">
          <a:xfrm flipH="1">
            <a:off x="5436881" y="3975652"/>
            <a:ext cx="1644093" cy="1059818"/>
          </a:xfrm>
          <a:prstGeom prst="lin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1" lang="en-US" sz="2400" kern="0">
              <a:solidFill>
                <a:srgbClr val="DDDDDD"/>
              </a:solidFill>
              <a:latin typeface="Times New Roman" panose="02020603050405020304" pitchFamily="18" charset="0"/>
            </a:endParaRPr>
          </a:p>
        </p:txBody>
      </p:sp>
      <p:sp>
        <p:nvSpPr>
          <p:cNvPr id="26" name="Line 24"/>
          <p:cNvSpPr>
            <a:spLocks noChangeShapeType="1"/>
          </p:cNvSpPr>
          <p:nvPr/>
        </p:nvSpPr>
        <p:spPr bwMode="auto">
          <a:xfrm>
            <a:off x="9265355" y="4077223"/>
            <a:ext cx="1680277" cy="872263"/>
          </a:xfrm>
          <a:prstGeom prst="lin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1" lang="en-US" sz="2400" kern="0">
              <a:solidFill>
                <a:srgbClr val="DDDDDD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" name="Line 25"/>
          <p:cNvSpPr>
            <a:spLocks noChangeShapeType="1"/>
          </p:cNvSpPr>
          <p:nvPr/>
        </p:nvSpPr>
        <p:spPr bwMode="auto">
          <a:xfrm>
            <a:off x="6230793" y="4090678"/>
            <a:ext cx="3860127" cy="994545"/>
          </a:xfrm>
          <a:prstGeom prst="lin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1" lang="en-US" sz="2400" kern="0">
              <a:solidFill>
                <a:srgbClr val="DDDDDD"/>
              </a:solidFill>
              <a:latin typeface="Times New Roman" panose="02020603050405020304" pitchFamily="18" charset="0"/>
            </a:endParaRPr>
          </a:p>
        </p:txBody>
      </p:sp>
      <p:sp>
        <p:nvSpPr>
          <p:cNvPr id="28" name="Line 26"/>
          <p:cNvSpPr>
            <a:spLocks noChangeShapeType="1"/>
          </p:cNvSpPr>
          <p:nvPr/>
        </p:nvSpPr>
        <p:spPr bwMode="auto">
          <a:xfrm flipH="1">
            <a:off x="8260893" y="4088169"/>
            <a:ext cx="53798" cy="912467"/>
          </a:xfrm>
          <a:prstGeom prst="lin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1" lang="en-US" sz="2400" kern="0">
              <a:solidFill>
                <a:srgbClr val="DDDDDD"/>
              </a:solidFill>
              <a:latin typeface="Times New Roman" panose="02020603050405020304" pitchFamily="18" charset="0"/>
            </a:endParaRPr>
          </a:p>
        </p:txBody>
      </p:sp>
      <p:sp>
        <p:nvSpPr>
          <p:cNvPr id="29" name="Line 28"/>
          <p:cNvSpPr>
            <a:spLocks noChangeShapeType="1"/>
          </p:cNvSpPr>
          <p:nvPr/>
        </p:nvSpPr>
        <p:spPr bwMode="auto">
          <a:xfrm>
            <a:off x="11811345" y="4102889"/>
            <a:ext cx="59951" cy="838050"/>
          </a:xfrm>
          <a:prstGeom prst="lin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1" lang="en-US" sz="2400" kern="0">
              <a:solidFill>
                <a:srgbClr val="DDDDDD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9393" y="-127478"/>
            <a:ext cx="5709919" cy="683418"/>
          </a:xfrm>
          <a:prstGeom prst="rect">
            <a:avLst/>
          </a:prstGeom>
          <a:noFill/>
          <a:ln w="9525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4800" kern="0" dirty="0">
                <a:solidFill>
                  <a:srgbClr val="0000FF"/>
                </a:solidFill>
              </a:rPr>
              <a:t> </a:t>
            </a:r>
            <a:r>
              <a:rPr kumimoji="0" lang="en-US" altLang="en-US" sz="2800" b="1" kern="0" dirty="0" err="1">
                <a:solidFill>
                  <a:srgbClr val="0000FF"/>
                </a:solidFill>
                <a:latin typeface="SVN-Vanilla Daisy Pro" panose="00000500000000000000" pitchFamily="2" charset="0"/>
              </a:rPr>
              <a:t>Kĩ</a:t>
            </a:r>
            <a:r>
              <a:rPr kumimoji="0" lang="en-US" altLang="en-US" sz="2800" b="1" kern="0" dirty="0">
                <a:solidFill>
                  <a:srgbClr val="0000FF"/>
                </a:solidFill>
                <a:latin typeface="SVN-Vanilla Daisy Pro" panose="00000500000000000000" pitchFamily="2" charset="0"/>
              </a:rPr>
              <a:t> </a:t>
            </a:r>
            <a:r>
              <a:rPr kumimoji="0" lang="en-US" altLang="en-US" sz="2800" b="1" kern="0" dirty="0" err="1">
                <a:solidFill>
                  <a:srgbClr val="0000FF"/>
                </a:solidFill>
                <a:latin typeface="SVN-Vanilla Daisy Pro" panose="00000500000000000000" pitchFamily="2" charset="0"/>
              </a:rPr>
              <a:t>thuật</a:t>
            </a:r>
            <a:r>
              <a:rPr kumimoji="0" lang="en-US" altLang="en-US" sz="2800" b="1" kern="0" dirty="0">
                <a:solidFill>
                  <a:srgbClr val="0000FF"/>
                </a:solidFill>
                <a:latin typeface="SVN-Vanilla Daisy Pro" panose="00000500000000000000" pitchFamily="2" charset="0"/>
              </a:rPr>
              <a:t> “</a:t>
            </a:r>
            <a:r>
              <a:rPr kumimoji="0" lang="en-US" altLang="en-US" sz="2800" b="1" kern="0" dirty="0" err="1">
                <a:solidFill>
                  <a:srgbClr val="0000FF"/>
                </a:solidFill>
                <a:latin typeface="SVN-Vanilla Daisy Pro" panose="00000500000000000000" pitchFamily="2" charset="0"/>
              </a:rPr>
              <a:t>Các</a:t>
            </a:r>
            <a:r>
              <a:rPr kumimoji="0" lang="en-US" altLang="en-US" sz="2800" b="1" kern="0" dirty="0">
                <a:solidFill>
                  <a:srgbClr val="0000FF"/>
                </a:solidFill>
                <a:latin typeface="SVN-Vanilla Daisy Pro" panose="00000500000000000000" pitchFamily="2" charset="0"/>
              </a:rPr>
              <a:t> </a:t>
            </a:r>
            <a:r>
              <a:rPr kumimoji="0" lang="en-US" altLang="en-US" sz="2800" b="1" kern="0" dirty="0" err="1">
                <a:solidFill>
                  <a:srgbClr val="0000FF"/>
                </a:solidFill>
                <a:latin typeface="SVN-Vanilla Daisy Pro" panose="00000500000000000000" pitchFamily="2" charset="0"/>
              </a:rPr>
              <a:t>mảnh</a:t>
            </a:r>
            <a:r>
              <a:rPr kumimoji="0" lang="en-US" altLang="en-US" sz="2800" b="1" kern="0" dirty="0">
                <a:solidFill>
                  <a:srgbClr val="0000FF"/>
                </a:solidFill>
                <a:latin typeface="SVN-Vanilla Daisy Pro" panose="00000500000000000000" pitchFamily="2" charset="0"/>
              </a:rPr>
              <a:t> </a:t>
            </a:r>
            <a:r>
              <a:rPr kumimoji="0" lang="en-US" altLang="en-US" sz="2800" b="1" kern="0" dirty="0" err="1">
                <a:solidFill>
                  <a:srgbClr val="0000FF"/>
                </a:solidFill>
                <a:latin typeface="SVN-Vanilla Daisy Pro" panose="00000500000000000000" pitchFamily="2" charset="0"/>
              </a:rPr>
              <a:t>ghép</a:t>
            </a:r>
            <a:r>
              <a:rPr kumimoji="0" lang="en-US" altLang="en-US" sz="4800" kern="0" dirty="0">
                <a:solidFill>
                  <a:srgbClr val="FFFFFF"/>
                </a:solidFill>
              </a:rPr>
              <a:t>”</a:t>
            </a:r>
          </a:p>
        </p:txBody>
      </p:sp>
      <p:sp>
        <p:nvSpPr>
          <p:cNvPr id="32" name="Oval 31"/>
          <p:cNvSpPr/>
          <p:nvPr/>
        </p:nvSpPr>
        <p:spPr bwMode="auto">
          <a:xfrm>
            <a:off x="49044" y="743533"/>
            <a:ext cx="2017713" cy="649287"/>
          </a:xfrm>
          <a:prstGeom prst="ellipse">
            <a:avLst/>
          </a:prstGeom>
          <a:solidFill>
            <a:srgbClr val="ADB8CA">
              <a:lumMod val="20000"/>
              <a:lumOff val="80000"/>
            </a:srgbClr>
          </a:solidFill>
          <a:ln w="12700" cap="sq" cmpd="sng" algn="ctr">
            <a:solidFill>
              <a:srgbClr val="DDDDDD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kumimoji="1" lang="en-US" b="1" kern="0" dirty="0" err="1">
                <a:solidFill>
                  <a:srgbClr val="0000FF"/>
                </a:solidFill>
                <a:latin typeface="Times New Roman" panose="02020603050405020304" pitchFamily="18" charset="0"/>
              </a:rPr>
              <a:t>Giai</a:t>
            </a:r>
            <a:r>
              <a:rPr kumimoji="1" lang="en-US" b="1" kern="0" dirty="0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kumimoji="1" lang="en-US" b="1" kern="0" dirty="0" err="1">
                <a:solidFill>
                  <a:srgbClr val="0000FF"/>
                </a:solidFill>
                <a:latin typeface="Times New Roman" panose="02020603050405020304" pitchFamily="18" charset="0"/>
              </a:rPr>
              <a:t>đoạn</a:t>
            </a:r>
            <a:r>
              <a:rPr kumimoji="1" lang="en-US" b="1" kern="0" dirty="0">
                <a:solidFill>
                  <a:srgbClr val="0000FF"/>
                </a:solidFill>
                <a:latin typeface="Times New Roman" panose="02020603050405020304" pitchFamily="18" charset="0"/>
              </a:rPr>
              <a:t> 1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kumimoji="1" lang="en-US" sz="1100" b="1" kern="0" dirty="0" err="1">
                <a:solidFill>
                  <a:srgbClr val="95032D"/>
                </a:solidFill>
                <a:latin typeface="Times New Roman" panose="02020603050405020304" pitchFamily="18" charset="0"/>
              </a:rPr>
              <a:t>Nhóm</a:t>
            </a:r>
            <a:r>
              <a:rPr kumimoji="1" lang="en-US" sz="1100" b="1" kern="0" dirty="0">
                <a:solidFill>
                  <a:srgbClr val="95032D"/>
                </a:solidFill>
                <a:latin typeface="Times New Roman" panose="02020603050405020304" pitchFamily="18" charset="0"/>
              </a:rPr>
              <a:t> </a:t>
            </a:r>
            <a:r>
              <a:rPr kumimoji="1" lang="en-US" sz="1100" b="1" kern="0" dirty="0" err="1">
                <a:solidFill>
                  <a:srgbClr val="95032D"/>
                </a:solidFill>
                <a:latin typeface="Times New Roman" panose="02020603050405020304" pitchFamily="18" charset="0"/>
              </a:rPr>
              <a:t>chuyên</a:t>
            </a:r>
            <a:r>
              <a:rPr kumimoji="1" lang="en-US" sz="1100" b="1" kern="0" dirty="0">
                <a:solidFill>
                  <a:srgbClr val="95032D"/>
                </a:solidFill>
                <a:latin typeface="Times New Roman" panose="02020603050405020304" pitchFamily="18" charset="0"/>
              </a:rPr>
              <a:t> </a:t>
            </a:r>
            <a:r>
              <a:rPr kumimoji="1" lang="en-US" sz="1100" b="1" kern="0" dirty="0" err="1">
                <a:solidFill>
                  <a:srgbClr val="95032D"/>
                </a:solidFill>
                <a:latin typeface="Times New Roman" panose="02020603050405020304" pitchFamily="18" charset="0"/>
              </a:rPr>
              <a:t>sâu</a:t>
            </a:r>
            <a:r>
              <a:rPr kumimoji="1" lang="en-US" sz="1100" b="1" kern="0" dirty="0">
                <a:solidFill>
                  <a:srgbClr val="95032D"/>
                </a:solidFill>
                <a:latin typeface="Times New Roman" panose="02020603050405020304" pitchFamily="18" charset="0"/>
              </a:rPr>
              <a:t> </a:t>
            </a:r>
            <a:endParaRPr kumimoji="1" lang="vi-VN" sz="1100" b="1" kern="0" dirty="0">
              <a:solidFill>
                <a:srgbClr val="95032D"/>
              </a:solidFill>
              <a:latin typeface="Times New Roman" panose="02020603050405020304" pitchFamily="18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2398143" y="621297"/>
            <a:ext cx="7615554" cy="2920415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vi-VN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Nhóm </a:t>
            </a:r>
            <a:r>
              <a:rPr lang="en-US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I </a:t>
            </a:r>
            <a:r>
              <a:rPr lang="vi-VN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: </a:t>
            </a:r>
            <a:r>
              <a:rPr lang="en-US" dirty="0" err="1">
                <a:latin typeface="#9Slide05 Brannboll Ny" panose="02000000000000000000" pitchFamily="2" charset="0"/>
              </a:rPr>
              <a:t>Việc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học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sinh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cần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làm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để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thầy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cô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giáo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biết</a:t>
            </a:r>
            <a:r>
              <a:rPr lang="en-US" dirty="0">
                <a:latin typeface="#9Slide05 Brannboll Ny" panose="02000000000000000000" pitchFamily="2" charset="0"/>
              </a:rPr>
              <a:t>, </a:t>
            </a:r>
            <a:r>
              <a:rPr lang="en-US" dirty="0" err="1">
                <a:latin typeface="#9Slide05 Brannboll Ny" panose="02000000000000000000" pitchFamily="2" charset="0"/>
              </a:rPr>
              <a:t>khi</a:t>
            </a:r>
            <a:r>
              <a:rPr lang="en-US" dirty="0">
                <a:latin typeface="#9Slide05 Brannboll Ny" panose="02000000000000000000" pitchFamily="2" charset="0"/>
              </a:rPr>
              <a:t>:</a:t>
            </a:r>
          </a:p>
          <a:p>
            <a:r>
              <a:rPr lang="en-US" dirty="0" err="1">
                <a:latin typeface="#9Slide05 Brannboll Ny" panose="02000000000000000000" pitchFamily="2" charset="0"/>
              </a:rPr>
              <a:t>Bạn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ngồi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bên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cạnh</a:t>
            </a:r>
            <a:r>
              <a:rPr lang="en-US" dirty="0">
                <a:latin typeface="#9Slide05 Brannboll Ny" panose="02000000000000000000" pitchFamily="2" charset="0"/>
              </a:rPr>
              <a:t> hay </a:t>
            </a:r>
            <a:r>
              <a:rPr lang="en-US" dirty="0" err="1">
                <a:latin typeface="#9Slide05 Brannboll Ny" panose="02000000000000000000" pitchFamily="2" charset="0"/>
              </a:rPr>
              <a:t>nhìn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bài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của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mình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để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được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điểm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tốt</a:t>
            </a:r>
            <a:r>
              <a:rPr lang="en-US" dirty="0">
                <a:latin typeface="#9Slide05 Brannboll Ny" panose="02000000000000000000" pitchFamily="2" charset="0"/>
              </a:rPr>
              <a:t>?</a:t>
            </a:r>
          </a:p>
          <a:p>
            <a:r>
              <a:rPr lang="en-US" dirty="0" err="1">
                <a:latin typeface="#9Slide05 Brannboll Ny" panose="02000000000000000000" pitchFamily="2" charset="0"/>
              </a:rPr>
              <a:t>Một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nhóm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bạn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mất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đoàn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kết</a:t>
            </a:r>
            <a:r>
              <a:rPr lang="en-US" dirty="0">
                <a:latin typeface="#9Slide05 Brannboll Ny" panose="02000000000000000000" pitchFamily="2" charset="0"/>
              </a:rPr>
              <a:t>, </a:t>
            </a:r>
            <a:r>
              <a:rPr lang="en-US" dirty="0" err="1">
                <a:latin typeface="#9Slide05 Brannboll Ny" panose="02000000000000000000" pitchFamily="2" charset="0"/>
              </a:rPr>
              <a:t>hoặc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cãi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nhau</a:t>
            </a:r>
            <a:r>
              <a:rPr lang="en-US" dirty="0">
                <a:latin typeface="#9Slide05 Brannboll Ny" panose="02000000000000000000" pitchFamily="2" charset="0"/>
              </a:rPr>
              <a:t>?</a:t>
            </a:r>
          </a:p>
          <a:p>
            <a:r>
              <a:rPr lang="en-US" dirty="0" err="1">
                <a:latin typeface="#9Slide05 Brannboll Ny" panose="02000000000000000000" pitchFamily="2" charset="0"/>
              </a:rPr>
              <a:t>Bạn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thân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của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mình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không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học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bài</a:t>
            </a:r>
            <a:r>
              <a:rPr lang="en-US" dirty="0">
                <a:latin typeface="#9Slide05 Brannboll Ny" panose="02000000000000000000" pitchFamily="2" charset="0"/>
              </a:rPr>
              <a:t>, </a:t>
            </a:r>
            <a:r>
              <a:rPr lang="en-US" dirty="0" err="1">
                <a:latin typeface="#9Slide05 Brannboll Ny" panose="02000000000000000000" pitchFamily="2" charset="0"/>
              </a:rPr>
              <a:t>làm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bài</a:t>
            </a:r>
            <a:r>
              <a:rPr lang="en-US" dirty="0">
                <a:latin typeface="#9Slide05 Brannboll Ny" panose="02000000000000000000" pitchFamily="2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</a:rPr>
              <a:t>tập</a:t>
            </a:r>
            <a:r>
              <a:rPr lang="en-US" dirty="0">
                <a:latin typeface="#9Slide05 Brannboll Ny" panose="02000000000000000000" pitchFamily="2" charset="0"/>
              </a:rPr>
              <a:t> ở </a:t>
            </a:r>
            <a:r>
              <a:rPr lang="en-US" dirty="0" err="1">
                <a:latin typeface="#9Slide05 Brannboll Ny" panose="02000000000000000000" pitchFamily="2" charset="0"/>
              </a:rPr>
              <a:t>nhà</a:t>
            </a:r>
            <a:r>
              <a:rPr lang="en-US" dirty="0">
                <a:latin typeface="#9Slide05 Brannboll Ny" panose="02000000000000000000" pitchFamily="2" charset="0"/>
              </a:rPr>
              <a:t>?</a:t>
            </a:r>
          </a:p>
          <a:p>
            <a:pPr>
              <a:lnSpc>
                <a:spcPct val="107000"/>
              </a:lnSpc>
            </a:pPr>
            <a:r>
              <a:rPr lang="vi-VN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Nhóm </a:t>
            </a:r>
            <a:r>
              <a:rPr lang="en-US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2 </a:t>
            </a:r>
            <a:r>
              <a:rPr lang="vi-VN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:</a:t>
            </a:r>
            <a:r>
              <a:rPr lang="en-US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Việc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học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sinh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cần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để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bố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mẹ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biết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khi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:</a:t>
            </a:r>
          </a:p>
          <a:p>
            <a:pPr>
              <a:lnSpc>
                <a:spcPct val="107000"/>
              </a:lnSpc>
            </a:pP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Bị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điểm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kém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trong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học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tập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07000"/>
              </a:lnSpc>
            </a:pP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Bị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bạn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trong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trong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trường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bắt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nạt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?</a:t>
            </a:r>
            <a:endParaRPr lang="en-US" dirty="0">
              <a:solidFill>
                <a:srgbClr val="C00000"/>
              </a:solidFill>
              <a:latin typeface="#9Slide05 Brannboll Ny" panose="02000000000000000000" pitchFamily="2" charset="0"/>
              <a:ea typeface="Times New Roman" panose="02020603050405020304" pitchFamily="18" charset="0"/>
              <a:cs typeface="#9Slide05 Pattaya" panose="00000500000000000000" pitchFamily="2" charset="-34"/>
            </a:endParaRPr>
          </a:p>
          <a:p>
            <a:r>
              <a:rPr lang="vi-VN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Nhóm </a:t>
            </a:r>
            <a:r>
              <a:rPr lang="en-US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3 </a:t>
            </a:r>
            <a:r>
              <a:rPr lang="vi-VN" dirty="0">
                <a:solidFill>
                  <a:srgbClr val="C0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#9Slide05 Pattaya" panose="00000500000000000000" pitchFamily="2" charset="-34"/>
              </a:rPr>
              <a:t>: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Việc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em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cần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làm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khi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chứng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kiến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kẻ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gian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lấy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trộm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đồ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của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người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khác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, </a:t>
            </a:r>
          </a:p>
          <a:p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Hay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hành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vi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cố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tình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: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làm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hỏng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công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trình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công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 </a:t>
            </a:r>
            <a:r>
              <a:rPr lang="en-US" dirty="0" err="1">
                <a:latin typeface="#9Slide05 Brannboll Ny" panose="02000000000000000000" pitchFamily="2" charset="0"/>
                <a:ea typeface="Calibri" panose="020F0502020204030204" pitchFamily="34" charset="0"/>
              </a:rPr>
              <a:t>cộng</a:t>
            </a:r>
            <a:r>
              <a:rPr lang="en-US" dirty="0">
                <a:latin typeface="#9Slide05 Brannboll Ny" panose="02000000000000000000" pitchFamily="2" charset="0"/>
                <a:ea typeface="Calibri" panose="020F0502020204030204" pitchFamily="34" charset="0"/>
              </a:rPr>
              <a:t>...</a:t>
            </a:r>
            <a:endParaRPr lang="en-US" dirty="0">
              <a:latin typeface="#9Slide05 Brannboll Ny" panose="02000000000000000000" pitchFamily="2" charset="0"/>
            </a:endParaRPr>
          </a:p>
        </p:txBody>
      </p:sp>
      <p:sp>
        <p:nvSpPr>
          <p:cNvPr id="35" name="Line 22"/>
          <p:cNvSpPr>
            <a:spLocks noChangeShapeType="1"/>
          </p:cNvSpPr>
          <p:nvPr/>
        </p:nvSpPr>
        <p:spPr bwMode="auto">
          <a:xfrm flipH="1">
            <a:off x="9103664" y="4074844"/>
            <a:ext cx="1698102" cy="868023"/>
          </a:xfrm>
          <a:prstGeom prst="lin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kumimoji="1" lang="en-US" sz="2400" kern="0">
              <a:solidFill>
                <a:srgbClr val="DDDDDD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38" name="Group 37"/>
          <p:cNvGrpSpPr/>
          <p:nvPr/>
        </p:nvGrpSpPr>
        <p:grpSpPr>
          <a:xfrm>
            <a:off x="140958" y="3448580"/>
            <a:ext cx="2326454" cy="858362"/>
            <a:chOff x="134490" y="3315695"/>
            <a:chExt cx="2326454" cy="1020282"/>
          </a:xfrm>
        </p:grpSpPr>
        <p:sp>
          <p:nvSpPr>
            <p:cNvPr id="37" name="Oval 36"/>
            <p:cNvSpPr/>
            <p:nvPr/>
          </p:nvSpPr>
          <p:spPr>
            <a:xfrm>
              <a:off x="134490" y="3315695"/>
              <a:ext cx="2326454" cy="1020282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343246" y="3500686"/>
              <a:ext cx="197861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kumimoji="1" lang="en-US" b="1" kern="0" dirty="0" err="1">
                  <a:solidFill>
                    <a:srgbClr val="0000FF"/>
                  </a:solidFill>
                  <a:latin typeface="Times New Roman" panose="02020603050405020304" pitchFamily="18" charset="0"/>
                </a:rPr>
                <a:t>Giai</a:t>
              </a:r>
              <a:r>
                <a:rPr kumimoji="1" lang="en-US" b="1" kern="0" dirty="0">
                  <a:solidFill>
                    <a:srgbClr val="0000FF"/>
                  </a:solidFill>
                  <a:latin typeface="Times New Roman" panose="02020603050405020304" pitchFamily="18" charset="0"/>
                </a:rPr>
                <a:t> </a:t>
              </a:r>
              <a:r>
                <a:rPr kumimoji="1" lang="en-US" b="1" kern="0" dirty="0" err="1">
                  <a:solidFill>
                    <a:srgbClr val="0000FF"/>
                  </a:solidFill>
                  <a:latin typeface="Times New Roman" panose="02020603050405020304" pitchFamily="18" charset="0"/>
                </a:rPr>
                <a:t>đoạn</a:t>
              </a:r>
              <a:r>
                <a:rPr kumimoji="1" lang="en-US" b="1" kern="0" dirty="0">
                  <a:solidFill>
                    <a:srgbClr val="0000FF"/>
                  </a:solidFill>
                  <a:latin typeface="Times New Roman" panose="02020603050405020304" pitchFamily="18" charset="0"/>
                </a:rPr>
                <a:t> 2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kumimoji="1" lang="en-US" b="1" kern="0" dirty="0" err="1">
                  <a:solidFill>
                    <a:srgbClr val="95032D"/>
                  </a:solidFill>
                  <a:latin typeface="Times New Roman" panose="02020603050405020304" pitchFamily="18" charset="0"/>
                </a:rPr>
                <a:t>Nhóm</a:t>
              </a:r>
              <a:r>
                <a:rPr kumimoji="1" lang="en-US" b="1" kern="0" dirty="0">
                  <a:solidFill>
                    <a:srgbClr val="95032D"/>
                  </a:solidFill>
                  <a:latin typeface="Times New Roman" panose="02020603050405020304" pitchFamily="18" charset="0"/>
                </a:rPr>
                <a:t> </a:t>
              </a:r>
              <a:r>
                <a:rPr kumimoji="1" lang="en-US" b="1" kern="0" dirty="0" err="1">
                  <a:solidFill>
                    <a:srgbClr val="95032D"/>
                  </a:solidFill>
                  <a:latin typeface="Times New Roman" panose="02020603050405020304" pitchFamily="18" charset="0"/>
                </a:rPr>
                <a:t>mảnh</a:t>
              </a:r>
              <a:r>
                <a:rPr kumimoji="1" lang="en-US" b="1" kern="0" dirty="0">
                  <a:solidFill>
                    <a:srgbClr val="95032D"/>
                  </a:solidFill>
                  <a:latin typeface="Times New Roman" panose="02020603050405020304" pitchFamily="18" charset="0"/>
                </a:rPr>
                <a:t> </a:t>
              </a:r>
              <a:r>
                <a:rPr kumimoji="1" lang="en-US" b="1" kern="0" dirty="0" err="1">
                  <a:solidFill>
                    <a:srgbClr val="95032D"/>
                  </a:solidFill>
                  <a:latin typeface="Times New Roman" panose="02020603050405020304" pitchFamily="18" charset="0"/>
                </a:rPr>
                <a:t>ghép</a:t>
              </a:r>
              <a:endParaRPr kumimoji="1" lang="vi-VN" b="1" kern="0" dirty="0">
                <a:solidFill>
                  <a:srgbClr val="95032D"/>
                </a:solidFill>
                <a:latin typeface="Times New Roman" panose="02020603050405020304" pitchFamily="18" charset="0"/>
              </a:endParaRPr>
            </a:p>
          </p:txBody>
        </p:sp>
      </p:grpSp>
      <p:pic>
        <p:nvPicPr>
          <p:cNvPr id="39" name="Picture 38" descr="58PIC58PIC58PIC58PICHsaGKG559akDq_PIC2018.png"/>
          <p:cNvPicPr>
            <a:picLocks noChangeAspect="1"/>
          </p:cNvPicPr>
          <p:nvPr/>
        </p:nvPicPr>
        <p:blipFill>
          <a:blip r:embed="rId3" cstate="print"/>
          <a:srcRect l="7143" t="16071" r="5357" b="14286"/>
          <a:stretch>
            <a:fillRect/>
          </a:stretch>
        </p:blipFill>
        <p:spPr>
          <a:xfrm>
            <a:off x="-243565" y="5652474"/>
            <a:ext cx="10361964" cy="1313237"/>
          </a:xfrm>
          <a:prstGeom prst="rect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276046" y="5410320"/>
            <a:ext cx="9116910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buClr>
                <a:srgbClr val="1D02DA"/>
              </a:buClr>
              <a:buSzPts val="1000"/>
              <a:tabLst>
                <a:tab pos="227965" algn="l"/>
              </a:tabLst>
            </a:pP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1. Chia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sẻ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kiến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thức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vòng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chuyên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sâu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.</a:t>
            </a:r>
          </a:p>
          <a:p>
            <a:pPr algn="just">
              <a:lnSpc>
                <a:spcPct val="115000"/>
              </a:lnSpc>
              <a:buClr>
                <a:srgbClr val="1D02DA"/>
              </a:buClr>
              <a:buSzPts val="1000"/>
              <a:tabLst>
                <a:tab pos="227965" algn="l"/>
              </a:tabLst>
            </a:pP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2.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Từ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trao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đổi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trên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,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em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hãy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cho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biết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tôn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trọng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sự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thật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có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biểu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hiện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như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thế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nào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trong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cuộc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 </a:t>
            </a:r>
            <a:r>
              <a:rPr lang="en-US" sz="2000" dirty="0" err="1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sống</a:t>
            </a:r>
            <a:r>
              <a:rPr lang="en-US" sz="2000" dirty="0">
                <a:solidFill>
                  <a:srgbClr val="1D02DA"/>
                </a:solidFill>
                <a:latin typeface="#9Slide05 Brannboll Ny" panose="02000000000000000000" pitchFamily="2" charset="0"/>
                <a:ea typeface="Arial" panose="020B0604020202020204" pitchFamily="34" charset="0"/>
                <a:cs typeface="Times" panose="02020603050405020304" pitchFamily="18" charset="0"/>
              </a:rPr>
              <a:t>? </a:t>
            </a:r>
          </a:p>
        </p:txBody>
      </p:sp>
      <p:pic>
        <p:nvPicPr>
          <p:cNvPr id="42" name="图片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52647" y="5530580"/>
            <a:ext cx="923705" cy="1010995"/>
          </a:xfrm>
          <a:prstGeom prst="rect">
            <a:avLst/>
          </a:prstGeom>
        </p:spPr>
      </p:pic>
      <p:pic>
        <p:nvPicPr>
          <p:cNvPr id="43" name="图片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1500" y="5626738"/>
            <a:ext cx="897692" cy="797460"/>
          </a:xfrm>
          <a:prstGeom prst="rect">
            <a:avLst/>
          </a:prstGeom>
        </p:spPr>
      </p:pic>
      <p:pic>
        <p:nvPicPr>
          <p:cNvPr id="44" name="图片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8785" y="5901611"/>
            <a:ext cx="1036645" cy="956389"/>
          </a:xfrm>
          <a:prstGeom prst="rect">
            <a:avLst/>
          </a:prstGeom>
        </p:spPr>
      </p:pic>
      <p:pic>
        <p:nvPicPr>
          <p:cNvPr id="46" name="Shape 1"/>
          <p:cNvPicPr/>
          <p:nvPr/>
        </p:nvPicPr>
        <p:blipFill>
          <a:blip r:embed="rId7"/>
          <a:stretch/>
        </p:blipFill>
        <p:spPr>
          <a:xfrm>
            <a:off x="11033760" y="0"/>
            <a:ext cx="1158240" cy="699815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Oval 3"/>
          <p:cNvSpPr>
            <a:spLocks noChangeArrowheads="1"/>
          </p:cNvSpPr>
          <p:nvPr/>
        </p:nvSpPr>
        <p:spPr bwMode="auto">
          <a:xfrm>
            <a:off x="7811017" y="553633"/>
            <a:ext cx="685800" cy="762000"/>
          </a:xfrm>
          <a:prstGeom prst="ellipse">
            <a:avLst/>
          </a:prstGeom>
          <a:solidFill>
            <a:srgbClr val="009999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 dirty="0">
                <a:solidFill>
                  <a:srgbClr val="DDDDDD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" name="Oval 9"/>
          <p:cNvSpPr>
            <a:spLocks noChangeArrowheads="1"/>
          </p:cNvSpPr>
          <p:nvPr/>
        </p:nvSpPr>
        <p:spPr bwMode="auto">
          <a:xfrm>
            <a:off x="8077497" y="1728074"/>
            <a:ext cx="685800" cy="713244"/>
          </a:xfrm>
          <a:prstGeom prst="ellipse">
            <a:avLst/>
          </a:prstGeom>
          <a:solidFill>
            <a:srgbClr val="008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 dirty="0">
                <a:solidFill>
                  <a:srgbClr val="DDDDDD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9" name="Oval 5"/>
          <p:cNvSpPr>
            <a:spLocks noChangeArrowheads="1"/>
          </p:cNvSpPr>
          <p:nvPr/>
        </p:nvSpPr>
        <p:spPr bwMode="auto">
          <a:xfrm>
            <a:off x="9239429" y="2360719"/>
            <a:ext cx="685800" cy="76200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accent2">
                <a:lumMod val="60000"/>
                <a:lumOff val="40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kern="0">
                <a:solidFill>
                  <a:srgbClr val="DDDDDD"/>
                </a:solidFill>
                <a:latin typeface="Arial" panose="020B0604020202020204" pitchFamily="34" charset="0"/>
              </a:rPr>
              <a:t>3</a:t>
            </a:r>
          </a:p>
        </p:txBody>
      </p:sp>
      <p:pic>
        <p:nvPicPr>
          <p:cNvPr id="45" name="Chỗ dành sẵn cho Nội dung 4" descr="Ảnh có chứa trong nhà&#10;&#10;Mô tả được tạo tự động">
            <a:extLst>
              <a:ext uri="{FF2B5EF4-FFF2-40B4-BE49-F238E27FC236}">
                <a16:creationId xmlns:a16="http://schemas.microsoft.com/office/drawing/2014/main" id="{5C765E9B-D54F-4F2F-A2FC-1DE3E27B88F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29" y="1456766"/>
            <a:ext cx="2050683" cy="161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31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4" grpId="0" animBg="1"/>
      <p:bldP spid="35" grpId="0" animBg="1"/>
      <p:bldP spid="40" grpId="0"/>
      <p:bldP spid="47" grpId="0" animBg="1"/>
      <p:bldP spid="48" grpId="0" animBg="1"/>
      <p:bldP spid="4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:\360安全浏览器下载\六一\Nipic_2531170_60e991fb751d3f8f\Nipic_2531170_20140501162158900000 [转换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3902" y="3682602"/>
            <a:ext cx="3274783" cy="3175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189"/>
          <p:cNvSpPr>
            <a:spLocks noChangeArrowheads="1"/>
          </p:cNvSpPr>
          <p:nvPr/>
        </p:nvSpPr>
        <p:spPr bwMode="auto">
          <a:xfrm>
            <a:off x="419052" y="4854802"/>
            <a:ext cx="2667000" cy="830997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altLang="zh-CN" sz="2400" b="1" kern="0" dirty="0" err="1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Hoạt</a:t>
            </a:r>
            <a:r>
              <a:rPr lang="en-US" altLang="zh-CN" sz="2400" b="1" kern="0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 </a:t>
            </a:r>
            <a:r>
              <a:rPr lang="en-US" altLang="zh-CN" sz="2400" b="1" kern="0" dirty="0" err="1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động</a:t>
            </a:r>
            <a:endParaRPr lang="en-US" altLang="zh-CN" sz="2400" b="1" kern="0" dirty="0">
              <a:solidFill>
                <a:prstClr val="black">
                  <a:lumMod val="75000"/>
                  <a:lumOff val="25000"/>
                </a:prstClr>
              </a:solidFill>
              <a:latin typeface="Times New Roman" pitchFamily="18" charset="0"/>
              <a:ea typeface="微软雅黑" pitchFamily="34" charset="-122"/>
              <a:cs typeface="Times New Roman" pitchFamily="18" charset="0"/>
            </a:endParaRPr>
          </a:p>
          <a:p>
            <a:pPr algn="ctr">
              <a:defRPr/>
            </a:pPr>
            <a:r>
              <a:rPr lang="en-US" altLang="zh-CN" sz="2400" b="1" kern="0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 </a:t>
            </a:r>
            <a:r>
              <a:rPr lang="en-US" altLang="zh-CN" sz="2400" b="1" kern="0" dirty="0" err="1">
                <a:solidFill>
                  <a:prstClr val="black">
                    <a:lumMod val="75000"/>
                    <a:lumOff val="25000"/>
                  </a:prstClr>
                </a:solidFill>
                <a:latin typeface="Times New Roman" pitchFamily="18" charset="0"/>
                <a:ea typeface="微软雅黑" pitchFamily="34" charset="-122"/>
                <a:cs typeface="Times New Roman" pitchFamily="18" charset="0"/>
              </a:rPr>
              <a:t>nhóm</a:t>
            </a:r>
            <a:endParaRPr lang="en-US" altLang="zh-CN" sz="2400" b="1" kern="0" dirty="0">
              <a:solidFill>
                <a:prstClr val="black">
                  <a:lumMod val="75000"/>
                  <a:lumOff val="25000"/>
                </a:prstClr>
              </a:solidFill>
              <a:latin typeface="Times New Roman" pitchFamily="18" charset="0"/>
              <a:ea typeface="微软雅黑" pitchFamily="34" charset="-122"/>
              <a:cs typeface="Times New Roman" pitchFamily="18" charset="0"/>
            </a:endParaRPr>
          </a:p>
        </p:txBody>
      </p:sp>
      <p:sp>
        <p:nvSpPr>
          <p:cNvPr id="4" name="WordArt 5"/>
          <p:cNvSpPr>
            <a:spLocks noChangeArrowheads="1" noChangeShapeType="1" noTextEdit="1"/>
          </p:cNvSpPr>
          <p:nvPr/>
        </p:nvSpPr>
        <p:spPr bwMode="auto">
          <a:xfrm>
            <a:off x="1752552" y="44454"/>
            <a:ext cx="9091569" cy="1879893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none" fromWordArt="1">
            <a:prstTxWarp prst="textPlain">
              <a:avLst>
                <a:gd name="adj" fmla="val 49875"/>
              </a:avLst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vi-VN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FF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Trò chơi </a:t>
            </a:r>
            <a:endParaRPr lang="en-US" sz="3600" b="1" i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FF"/>
              </a:solidFill>
              <a:effectLst>
                <a:outerShdw dist="107763" dir="13500000" algn="ctr" rotWithShape="0">
                  <a:srgbClr val="808080">
                    <a:alpha val="50000"/>
                  </a:srgbClr>
                </a:outerShdw>
              </a:effectLst>
              <a:latin typeface="#9Slide07 IcielAmerican Forkbal" pitchFamily="2" charset="0"/>
              <a:ea typeface="Verdana" panose="020B0604030504040204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vi-VN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“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Tiếp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sức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đồng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 </a:t>
            </a:r>
            <a:r>
              <a:rPr lang="en-US" sz="3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đội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IcielAmerican Forkbal" pitchFamily="2" charset="0"/>
                <a:ea typeface="Verdana" panose="020B0604030504040204" pitchFamily="34" charset="0"/>
              </a:rPr>
              <a:t>”</a:t>
            </a:r>
            <a:r>
              <a:rPr lang="en-US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13500000" algn="ctr" rotWithShape="0">
                    <a:srgbClr val="808080">
                      <a:alpha val="50000"/>
                    </a:srgbClr>
                  </a:outerShdw>
                </a:effectLst>
                <a:latin typeface="#9Slide07 Marbelia Regular" panose="02000500000000000000" pitchFamily="2" charset="0"/>
                <a:ea typeface="Verdana" panose="020B0604030504040204" pitchFamily="34" charset="0"/>
              </a:rPr>
              <a:t>  </a:t>
            </a:r>
          </a:p>
        </p:txBody>
      </p:sp>
      <p:sp>
        <p:nvSpPr>
          <p:cNvPr id="5" name="Text Box 33"/>
          <p:cNvSpPr txBox="1">
            <a:spLocks noChangeArrowheads="1"/>
          </p:cNvSpPr>
          <p:nvPr/>
        </p:nvSpPr>
        <p:spPr bwMode="auto">
          <a:xfrm>
            <a:off x="3091740" y="1979028"/>
            <a:ext cx="8501261" cy="1569660"/>
          </a:xfrm>
          <a:prstGeom prst="rect">
            <a:avLst/>
          </a:prstGeom>
          <a:solidFill>
            <a:srgbClr val="FFFF00"/>
          </a:solidFill>
          <a:ln w="9525">
            <a:solidFill>
              <a:srgbClr val="FF33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Đội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1: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Tìm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những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biểu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hiện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tôn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trọng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sự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thật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Đội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 2: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Tìm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những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biểu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hiện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trái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với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tôn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trọng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sự</a:t>
            </a:r>
            <a:r>
              <a:rPr lang="en-US" altLang="en-US" b="1" dirty="0">
                <a:solidFill>
                  <a:srgbClr val="FF00FF"/>
                </a:solidFill>
                <a:latin typeface="#9Slide05 Kathya" panose="02000000000000000000" pitchFamily="2" charset="0"/>
              </a:rPr>
              <a:t> </a:t>
            </a:r>
            <a:r>
              <a:rPr lang="en-US" altLang="en-US" b="1" dirty="0" err="1">
                <a:solidFill>
                  <a:srgbClr val="FF00FF"/>
                </a:solidFill>
                <a:latin typeface="#9Slide05 Kathya" panose="02000000000000000000" pitchFamily="2" charset="0"/>
              </a:rPr>
              <a:t>thật</a:t>
            </a:r>
            <a:endParaRPr lang="en-US" altLang="en-US" b="1" dirty="0">
              <a:solidFill>
                <a:srgbClr val="FF00FF"/>
              </a:solidFill>
              <a:latin typeface="#9Slide05 Kathya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226279" y="3925019"/>
            <a:ext cx="701106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LUẬT CHƠI</a:t>
            </a:r>
            <a:r>
              <a:rPr lang="en-US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-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Số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người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tham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gia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: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cả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lớp</a:t>
            </a:r>
            <a:endParaRPr lang="en-US" sz="2400" b="1" dirty="0">
              <a:solidFill>
                <a:prstClr val="black"/>
              </a:solidFill>
              <a:latin typeface="SVN-Vanilla Daisy Pro" panose="00000500000000000000" pitchFamily="2" charset="0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Cách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thức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: Chia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lớp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làm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hai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đội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theo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dãy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bàn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. </a:t>
            </a:r>
          </a:p>
          <a:p>
            <a:pPr marL="342900" indent="-342900">
              <a:buFontTx/>
              <a:buChar char="-"/>
            </a:pP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Mỗi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dãy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cử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5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bạn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đạị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diện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.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Lần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lượt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viết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biểu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hiện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. (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Không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được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lặp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lại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câu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của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người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khác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.) </a:t>
            </a:r>
          </a:p>
          <a:p>
            <a:pPr marL="342900" indent="-342900">
              <a:buFontTx/>
              <a:buChar char="-"/>
            </a:pP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Thời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gian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: 5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phút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thảo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luận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, 3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phút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viết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. </a:t>
            </a:r>
          </a:p>
        </p:txBody>
      </p:sp>
      <p:pic>
        <p:nvPicPr>
          <p:cNvPr id="10" name="Shape 1"/>
          <p:cNvPicPr/>
          <p:nvPr/>
        </p:nvPicPr>
        <p:blipFill>
          <a:blip r:embed="rId3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图片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902" y="1598896"/>
            <a:ext cx="2884786" cy="2083705"/>
          </a:xfrm>
          <a:prstGeom prst="rect">
            <a:avLst/>
          </a:prstGeom>
        </p:spPr>
      </p:pic>
      <p:pic>
        <p:nvPicPr>
          <p:cNvPr id="12" name="图片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9349" y="3198122"/>
            <a:ext cx="2678802" cy="234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16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4785" y="2873828"/>
            <a:ext cx="2900751" cy="3984171"/>
          </a:xfrm>
          <a:prstGeom prst="rect">
            <a:avLst/>
          </a:prstGeom>
        </p:spPr>
      </p:pic>
      <p:pic>
        <p:nvPicPr>
          <p:cNvPr id="8" name="Shape 1"/>
          <p:cNvPicPr/>
          <p:nvPr/>
        </p:nvPicPr>
        <p:blipFill>
          <a:blip r:embed="rId3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" name="Group 9"/>
          <p:cNvGrpSpPr/>
          <p:nvPr/>
        </p:nvGrpSpPr>
        <p:grpSpPr>
          <a:xfrm>
            <a:off x="-1131644" y="-565469"/>
            <a:ext cx="12630655" cy="7828384"/>
            <a:chOff x="143124" y="373712"/>
            <a:chExt cx="10002741" cy="648428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33021" y="373712"/>
              <a:ext cx="8112844" cy="4976273"/>
            </a:xfrm>
            <a:prstGeom prst="rect">
              <a:avLst/>
            </a:prstGeom>
          </p:spPr>
        </p:pic>
        <p:pic>
          <p:nvPicPr>
            <p:cNvPr id="9" name="图片 24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124" y="2934031"/>
              <a:ext cx="2296678" cy="39239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2057401" y="1048385"/>
            <a:ext cx="8124092" cy="4225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lvl="0" algn="just">
              <a:lnSpc>
                <a:spcPct val="142000"/>
              </a:lnSpc>
              <a:spcBef>
                <a:spcPts val="0"/>
              </a:spcBef>
              <a:spcAft>
                <a:spcPts val="1200"/>
              </a:spcAft>
              <a:buClr>
                <a:srgbClr val="65311B"/>
              </a:buClr>
              <a:buSzPts val="400"/>
              <a:buNone/>
              <a:tabLst>
                <a:tab pos="525780" algn="l"/>
              </a:tabLst>
            </a:pP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2.  </a:t>
            </a:r>
            <a:r>
              <a:rPr lang="vi-VN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ể</a:t>
            </a:r>
            <a:r>
              <a:rPr lang="vi-VN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u hiện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tôn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trọng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thật</a:t>
            </a:r>
            <a:r>
              <a:rPr lang="vi-VN" sz="2400" b="1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2400" b="1" dirty="0">
              <a:solidFill>
                <a:srgbClr val="FF0000"/>
              </a:solidFill>
              <a:latin typeface="#9Slide05 Brannboll Ny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42000"/>
              </a:lnSpc>
              <a:spcBef>
                <a:spcPts val="0"/>
              </a:spcBef>
              <a:spcAft>
                <a:spcPts val="1200"/>
              </a:spcAft>
              <a:buClr>
                <a:srgbClr val="65311B"/>
              </a:buClr>
              <a:buSzPts val="400"/>
              <a:tabLst>
                <a:tab pos="525780" algn="l"/>
              </a:tabLst>
            </a:pPr>
            <a:r>
              <a:rPr lang="en-US" sz="2400" b="1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vi-VN" sz="2400" b="1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vi-VN" sz="2400" b="1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ọc sinh nói đúng sự thật với thầy cô, bạn bè và những người xung quanh; </a:t>
            </a:r>
            <a:endParaRPr lang="en-US" sz="2400" b="1" dirty="0">
              <a:latin typeface="#9Slide05 Brannboll Ny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42000"/>
              </a:lnSpc>
              <a:spcBef>
                <a:spcPts val="0"/>
              </a:spcBef>
              <a:spcAft>
                <a:spcPts val="1200"/>
              </a:spcAft>
              <a:buClr>
                <a:srgbClr val="65311B"/>
              </a:buClr>
              <a:buSzPts val="400"/>
              <a:tabLst>
                <a:tab pos="525780" algn="l"/>
              </a:tabLst>
            </a:pPr>
            <a:r>
              <a:rPr lang="en-US" sz="2400" b="1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N</a:t>
            </a:r>
            <a:r>
              <a:rPr lang="vi-VN" sz="2400" b="1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gười dân nói thật, cung cấp đúng thông tin với những người có trách nhiệm; </a:t>
            </a:r>
            <a:endParaRPr lang="en-US" sz="2400" b="1" dirty="0">
              <a:latin typeface="#9Slide05 Brannboll Ny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42000"/>
              </a:lnSpc>
              <a:spcBef>
                <a:spcPts val="0"/>
              </a:spcBef>
              <a:spcAft>
                <a:spcPts val="1200"/>
              </a:spcAft>
              <a:buClr>
                <a:srgbClr val="65311B"/>
              </a:buClr>
              <a:buSzPts val="400"/>
              <a:tabLst>
                <a:tab pos="525780" algn="l"/>
              </a:tabLst>
            </a:pPr>
            <a:r>
              <a:rPr lang="en-US" sz="2400" b="1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N</a:t>
            </a:r>
            <a:r>
              <a:rPr lang="vi-VN" sz="2400" b="1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hận xét, đánh giá đúng sự thật, dù có thể không có lợi cho mình.</a:t>
            </a:r>
            <a:endParaRPr lang="en-US" sz="2400" b="1" dirty="0">
              <a:latin typeface="#9Slide05 Brannboll Ny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3212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hape 1"/>
          <p:cNvPicPr/>
          <p:nvPr/>
        </p:nvPicPr>
        <p:blipFill>
          <a:blip r:embed="rId2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" name="Group 18"/>
          <p:cNvGrpSpPr/>
          <p:nvPr/>
        </p:nvGrpSpPr>
        <p:grpSpPr>
          <a:xfrm>
            <a:off x="636567" y="634162"/>
            <a:ext cx="11640166" cy="6315244"/>
            <a:chOff x="636567" y="634162"/>
            <a:chExt cx="11640166" cy="631524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0BB1765-7606-44FC-8D0A-725A206946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567" y="634162"/>
              <a:ext cx="5064981" cy="5897312"/>
            </a:xfrm>
            <a:prstGeom prst="rect">
              <a:avLst/>
            </a:prstGeom>
          </p:spPr>
        </p:pic>
        <p:pic>
          <p:nvPicPr>
            <p:cNvPr id="12" name="图片 7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866" t="43141" r="16000" b="18696"/>
            <a:stretch/>
          </p:blipFill>
          <p:spPr>
            <a:xfrm>
              <a:off x="8987410" y="3009026"/>
              <a:ext cx="1934005" cy="2654235"/>
            </a:xfrm>
            <a:prstGeom prst="rect">
              <a:avLst/>
            </a:prstGeom>
          </p:spPr>
        </p:pic>
        <p:pic>
          <p:nvPicPr>
            <p:cNvPr id="13" name="图片 6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800" t="72533" r="8533"/>
            <a:stretch/>
          </p:blipFill>
          <p:spPr>
            <a:xfrm>
              <a:off x="6438966" y="5181373"/>
              <a:ext cx="4470400" cy="1768033"/>
            </a:xfrm>
            <a:prstGeom prst="rect">
              <a:avLst/>
            </a:prstGeom>
          </p:spPr>
        </p:pic>
        <p:pic>
          <p:nvPicPr>
            <p:cNvPr id="14" name="图片 3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66" r="34400" b="5897"/>
            <a:stretch/>
          </p:blipFill>
          <p:spPr>
            <a:xfrm>
              <a:off x="1606163" y="987490"/>
              <a:ext cx="7994928" cy="4528321"/>
            </a:xfrm>
            <a:prstGeom prst="rect">
              <a:avLst/>
            </a:prstGeom>
          </p:spPr>
        </p:pic>
        <p:pic>
          <p:nvPicPr>
            <p:cNvPr id="15" name="图片 8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867" t="20385" r="6933" b="5896"/>
            <a:stretch/>
          </p:blipFill>
          <p:spPr>
            <a:xfrm>
              <a:off x="10423549" y="1675533"/>
              <a:ext cx="1853184" cy="5055616"/>
            </a:xfrm>
            <a:prstGeom prst="rect">
              <a:avLst/>
            </a:prstGeom>
          </p:spPr>
        </p:pic>
      </p:grpSp>
      <p:sp>
        <p:nvSpPr>
          <p:cNvPr id="16" name="Rectangle 15"/>
          <p:cNvSpPr/>
          <p:nvPr/>
        </p:nvSpPr>
        <p:spPr>
          <a:xfrm>
            <a:off x="2811447" y="2878048"/>
            <a:ext cx="6146358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500"/>
              </a:spcAft>
              <a:buClr>
                <a:srgbClr val="000000"/>
              </a:buClr>
              <a:buSzPts val="1200"/>
              <a:tabLst>
                <a:tab pos="252730" algn="l"/>
              </a:tabLst>
            </a:pPr>
            <a:r>
              <a:rPr lang="en-US" sz="3600" b="1" dirty="0">
                <a:solidFill>
                  <a:srgbClr val="FF0000"/>
                </a:solidFill>
                <a:latin typeface="#9Slide06 SVNSlow Attack" pitchFamily="2" charset="0"/>
                <a:ea typeface="Arial" panose="020B0604020202020204" pitchFamily="34" charset="0"/>
                <a:cs typeface="Arial" panose="020B0604020202020204" pitchFamily="34" charset="0"/>
              </a:rPr>
              <a:t>2. VÌ SAO PHẢI TÔN TRỌNG SỰ THẬT</a:t>
            </a:r>
          </a:p>
        </p:txBody>
      </p:sp>
    </p:spTree>
    <p:extLst>
      <p:ext uri="{BB962C8B-B14F-4D97-AF65-F5344CB8AC3E}">
        <p14:creationId xmlns:p14="http://schemas.microsoft.com/office/powerpoint/2010/main" val="4053431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64;p9"/>
          <p:cNvPicPr preferRelativeResize="0"/>
          <p:nvPr/>
        </p:nvPicPr>
        <p:blipFill rotWithShape="1">
          <a:blip r:embed="rId3">
            <a:alphaModFix/>
          </a:blip>
          <a:srcRect l="15285" t="10430" r="46645" b="11190"/>
          <a:stretch/>
        </p:blipFill>
        <p:spPr>
          <a:xfrm>
            <a:off x="-1003398" y="35176"/>
            <a:ext cx="9031833" cy="694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165;p9"/>
          <p:cNvPicPr preferRelativeResize="0"/>
          <p:nvPr/>
        </p:nvPicPr>
        <p:blipFill rotWithShape="1">
          <a:blip r:embed="rId4">
            <a:alphaModFix/>
          </a:blip>
          <a:srcRect l="18975" t="9789" r="12467"/>
          <a:stretch/>
        </p:blipFill>
        <p:spPr>
          <a:xfrm>
            <a:off x="6897892" y="5078206"/>
            <a:ext cx="2124215" cy="189937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Rectangle 7"/>
          <p:cNvSpPr/>
          <p:nvPr/>
        </p:nvSpPr>
        <p:spPr>
          <a:xfrm>
            <a:off x="0" y="720970"/>
            <a:ext cx="7673747" cy="62839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</a:pPr>
            <a:r>
              <a:rPr lang="en-US" sz="2400" b="1" dirty="0">
                <a:solidFill>
                  <a:srgbClr val="000000"/>
                </a:solidFill>
                <a:ea typeface="Courier New" panose="02070309020205020404" pitchFamily="49" charset="0"/>
              </a:rPr>
              <a:t>   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Mai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và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cùng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học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6C do Mai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trưởng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Hai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bạn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rất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thân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nhan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Mai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học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giỏi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còn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thì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học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hành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chưa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được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chăm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chỉ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hay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thiếu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bài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tập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vẻ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nhà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cán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bộ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Mai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báo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cáo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cô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giáo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vẻ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tình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hình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chuẩn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bị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bài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mình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nhưng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lại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báo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cáo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cô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về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tình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hình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</a:pP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Trong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việc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này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ở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có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các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khác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nhau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algn="just">
              <a:lnSpc>
                <a:spcPct val="107000"/>
              </a:lnSpc>
            </a:pP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Có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rằng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Mai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như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vậy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thể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hiện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Mai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một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người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bạn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tốt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</a:pP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Một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số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khác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thì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rằng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Mai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như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vậy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đúng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sự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thật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cũng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tốt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</a:pP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a)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hay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nào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trên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đây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Vì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algn="just">
              <a:lnSpc>
                <a:spcPct val="107000"/>
              </a:lnSpc>
            </a:pP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b)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Nếu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Mai,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sẽ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gì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Vì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sao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US" sz="2200" b="1" dirty="0">
              <a:effectLst/>
              <a:latin typeface="SVN-Vanilla Daisy Pro" panose="00000500000000000000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图片 6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275" y="-107150"/>
            <a:ext cx="6143713" cy="970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7"/>
          <p:cNvSpPr txBox="1">
            <a:spLocks noChangeArrowheads="1"/>
          </p:cNvSpPr>
          <p:nvPr/>
        </p:nvSpPr>
        <p:spPr bwMode="auto">
          <a:xfrm>
            <a:off x="1623963" y="154860"/>
            <a:ext cx="5159392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9pPr>
          </a:lstStyle>
          <a:p>
            <a:pPr algn="l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THẢO LUẬN TÌNH HUỐNG </a:t>
            </a:r>
            <a:endParaRPr lang="en-US" altLang="en-US" sz="2000" dirty="0">
              <a:solidFill>
                <a:srgbClr val="5F5F5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Shape 1"/>
          <p:cNvPicPr/>
          <p:nvPr/>
        </p:nvPicPr>
        <p:blipFill>
          <a:blip r:embed="rId6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Rectangle 3"/>
          <p:cNvSpPr>
            <a:spLocks noChangeArrowheads="1"/>
          </p:cNvSpPr>
          <p:nvPr/>
        </p:nvSpPr>
        <p:spPr bwMode="auto">
          <a:xfrm>
            <a:off x="8016324" y="2217028"/>
            <a:ext cx="4064201" cy="3250711"/>
          </a:xfrm>
          <a:prstGeom prst="rect">
            <a:avLst/>
          </a:prstGeom>
          <a:solidFill>
            <a:srgbClr val="FFFFFF"/>
          </a:solidFill>
          <a:ln w="3810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kumimoji="0" lang="en-US" altLang="en-US" sz="1800">
              <a:solidFill>
                <a:srgbClr val="DDDDDD"/>
              </a:solidFill>
              <a:latin typeface="SVN-Vanilla Daisy Pro" panose="00000500000000000000" pitchFamily="2" charset="0"/>
            </a:endParaRPr>
          </a:p>
        </p:txBody>
      </p:sp>
      <p:sp>
        <p:nvSpPr>
          <p:cNvPr id="18" name="Rectangle 4"/>
          <p:cNvSpPr>
            <a:spLocks noChangeArrowheads="1"/>
          </p:cNvSpPr>
          <p:nvPr/>
        </p:nvSpPr>
        <p:spPr bwMode="auto">
          <a:xfrm>
            <a:off x="9164723" y="3186028"/>
            <a:ext cx="1931482" cy="146094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0" cap="none" spc="0" normalizeH="0" baseline="0" noProof="0" dirty="0">
              <a:ln>
                <a:noFill/>
              </a:ln>
              <a:solidFill>
                <a:srgbClr val="0C441B"/>
              </a:solidFill>
              <a:effectLst/>
              <a:uLnTx/>
              <a:uFillTx/>
              <a:latin typeface="SVN-Vanilla Daisy Pro" panose="00000500000000000000" pitchFamily="2" charset="0"/>
            </a:endParaRPr>
          </a:p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Ý </a:t>
            </a:r>
            <a:r>
              <a:rPr kumimoji="0" lang="en-US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kiến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 </a:t>
            </a:r>
            <a:r>
              <a:rPr kumimoji="0" lang="en-US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chung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 </a:t>
            </a:r>
            <a:r>
              <a:rPr kumimoji="0" lang="en-US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của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 </a:t>
            </a:r>
            <a:r>
              <a:rPr kumimoji="0" lang="en-US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cả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 </a:t>
            </a:r>
            <a:r>
              <a:rPr kumimoji="0" lang="en-US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nhóm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 </a:t>
            </a:r>
            <a:r>
              <a:rPr kumimoji="0" lang="en-US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về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 </a:t>
            </a:r>
            <a:r>
              <a:rPr kumimoji="0" lang="en-US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chủ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 </a:t>
            </a:r>
            <a:r>
              <a:rPr kumimoji="0" lang="en-US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rPr>
              <a:t>đề</a:t>
            </a:r>
            <a:endParaRPr kumimoji="0" lang="en-US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SVN-Vanilla Daisy Pro" panose="00000500000000000000" pitchFamily="2" charset="0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7816363" y="1229756"/>
            <a:ext cx="4375637" cy="4237983"/>
            <a:chOff x="7816363" y="1229756"/>
            <a:chExt cx="4375637" cy="4237983"/>
          </a:xfrm>
        </p:grpSpPr>
        <p:sp>
          <p:nvSpPr>
            <p:cNvPr id="19" name="Text Box 5"/>
            <p:cNvSpPr txBox="1">
              <a:spLocks noChangeArrowheads="1"/>
            </p:cNvSpPr>
            <p:nvPr/>
          </p:nvSpPr>
          <p:spPr bwMode="auto">
            <a:xfrm>
              <a:off x="9236075" y="2603499"/>
              <a:ext cx="2110546" cy="47102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Viết</a:t>
              </a:r>
              <a:r>
                <a:rPr kumimoji="0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DDDDDD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ý kiến cá nhân</a:t>
              </a:r>
            </a:p>
          </p:txBody>
        </p:sp>
        <p:sp>
          <p:nvSpPr>
            <p:cNvPr id="20" name="Line 6"/>
            <p:cNvSpPr>
              <a:spLocks noChangeShapeType="1"/>
            </p:cNvSpPr>
            <p:nvPr/>
          </p:nvSpPr>
          <p:spPr bwMode="auto">
            <a:xfrm flipV="1">
              <a:off x="11096206" y="2233638"/>
              <a:ext cx="984320" cy="952390"/>
            </a:xfrm>
            <a:prstGeom prst="line">
              <a:avLst/>
            </a:prstGeom>
            <a:noFill/>
            <a:ln w="38100">
              <a:solidFill>
                <a:srgbClr val="0C441B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kumimoji="1" lang="en-US">
                <a:solidFill>
                  <a:srgbClr val="DDDDDD"/>
                </a:solidFill>
                <a:latin typeface="SVN-Vanilla Daisy Pro" panose="00000500000000000000" pitchFamily="2" charset="0"/>
              </a:endParaRPr>
            </a:p>
          </p:txBody>
        </p:sp>
        <p:sp>
          <p:nvSpPr>
            <p:cNvPr id="21" name="Line 7"/>
            <p:cNvSpPr>
              <a:spLocks noChangeShapeType="1"/>
            </p:cNvSpPr>
            <p:nvPr/>
          </p:nvSpPr>
          <p:spPr bwMode="auto">
            <a:xfrm flipH="1">
              <a:off x="8040547" y="4643170"/>
              <a:ext cx="1165461" cy="824569"/>
            </a:xfrm>
            <a:prstGeom prst="line">
              <a:avLst/>
            </a:prstGeom>
            <a:noFill/>
            <a:ln w="38100">
              <a:solidFill>
                <a:srgbClr val="0C441B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kumimoji="1" lang="en-US">
                <a:solidFill>
                  <a:srgbClr val="DDDDDD"/>
                </a:solidFill>
                <a:latin typeface="SVN-Vanilla Daisy Pro" panose="00000500000000000000" pitchFamily="2" charset="0"/>
              </a:endParaRPr>
            </a:p>
          </p:txBody>
        </p:sp>
        <p:sp>
          <p:nvSpPr>
            <p:cNvPr id="22" name="Line 8"/>
            <p:cNvSpPr>
              <a:spLocks noChangeShapeType="1"/>
            </p:cNvSpPr>
            <p:nvPr/>
          </p:nvSpPr>
          <p:spPr bwMode="auto">
            <a:xfrm flipH="1" flipV="1">
              <a:off x="8040548" y="2233638"/>
              <a:ext cx="1133156" cy="935530"/>
            </a:xfrm>
            <a:prstGeom prst="line">
              <a:avLst/>
            </a:prstGeom>
            <a:noFill/>
            <a:ln w="38100">
              <a:solidFill>
                <a:srgbClr val="0C441B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kumimoji="1" lang="en-US">
                <a:solidFill>
                  <a:srgbClr val="DDDDDD"/>
                </a:solidFill>
                <a:latin typeface="SVN-Vanilla Daisy Pro" panose="00000500000000000000" pitchFamily="2" charset="0"/>
              </a:endParaRPr>
            </a:p>
          </p:txBody>
        </p:sp>
        <p:sp>
          <p:nvSpPr>
            <p:cNvPr id="23" name="Line 9"/>
            <p:cNvSpPr>
              <a:spLocks noChangeShapeType="1"/>
            </p:cNvSpPr>
            <p:nvPr/>
          </p:nvSpPr>
          <p:spPr bwMode="auto">
            <a:xfrm>
              <a:off x="11096205" y="4643170"/>
              <a:ext cx="984320" cy="824569"/>
            </a:xfrm>
            <a:prstGeom prst="line">
              <a:avLst/>
            </a:prstGeom>
            <a:noFill/>
            <a:ln w="38100">
              <a:solidFill>
                <a:srgbClr val="0C441B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kumimoji="1" lang="en-US">
                <a:solidFill>
                  <a:srgbClr val="DDDDDD"/>
                </a:solidFill>
                <a:latin typeface="SVN-Vanilla Daisy Pro" panose="00000500000000000000" pitchFamily="2" charset="0"/>
              </a:endParaRPr>
            </a:p>
          </p:txBody>
        </p:sp>
        <p:sp>
          <p:nvSpPr>
            <p:cNvPr id="24" name="Oval 10"/>
            <p:cNvSpPr>
              <a:spLocks noChangeArrowheads="1"/>
            </p:cNvSpPr>
            <p:nvPr/>
          </p:nvSpPr>
          <p:spPr bwMode="auto">
            <a:xfrm>
              <a:off x="9951440" y="2343019"/>
              <a:ext cx="442862" cy="239811"/>
            </a:xfrm>
            <a:prstGeom prst="ellipse">
              <a:avLst/>
            </a:prstGeom>
            <a:solidFill>
              <a:srgbClr val="009999"/>
            </a:solidFill>
            <a:ln w="12700" cap="sq">
              <a:solidFill>
                <a:srgbClr val="DDDDDD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DDDDDD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1</a:t>
              </a:r>
            </a:p>
          </p:txBody>
        </p:sp>
        <p:sp>
          <p:nvSpPr>
            <p:cNvPr id="25" name="Oval 11"/>
            <p:cNvSpPr>
              <a:spLocks noChangeArrowheads="1"/>
            </p:cNvSpPr>
            <p:nvPr/>
          </p:nvSpPr>
          <p:spPr bwMode="auto">
            <a:xfrm>
              <a:off x="9713167" y="5058345"/>
              <a:ext cx="427164" cy="255176"/>
            </a:xfrm>
            <a:prstGeom prst="ellipse">
              <a:avLst/>
            </a:prstGeom>
            <a:solidFill>
              <a:srgbClr val="009999"/>
            </a:solidFill>
            <a:ln w="12700" cap="sq">
              <a:solidFill>
                <a:srgbClr val="DDDDDD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DDDDDD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3</a:t>
              </a:r>
            </a:p>
          </p:txBody>
        </p:sp>
        <p:sp>
          <p:nvSpPr>
            <p:cNvPr id="26" name="Oval 12"/>
            <p:cNvSpPr>
              <a:spLocks noChangeArrowheads="1"/>
            </p:cNvSpPr>
            <p:nvPr/>
          </p:nvSpPr>
          <p:spPr bwMode="auto">
            <a:xfrm rot="5400000">
              <a:off x="8643644" y="3758078"/>
              <a:ext cx="480665" cy="276260"/>
            </a:xfrm>
            <a:prstGeom prst="ellipse">
              <a:avLst/>
            </a:prstGeom>
            <a:solidFill>
              <a:srgbClr val="009999"/>
            </a:solidFill>
            <a:ln w="12700" cap="sq">
              <a:solidFill>
                <a:srgbClr val="DDDDDD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DDDDDD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4</a:t>
              </a:r>
            </a:p>
          </p:txBody>
        </p:sp>
        <p:sp>
          <p:nvSpPr>
            <p:cNvPr id="27" name="Oval 13"/>
            <p:cNvSpPr>
              <a:spLocks noChangeArrowheads="1"/>
            </p:cNvSpPr>
            <p:nvPr/>
          </p:nvSpPr>
          <p:spPr bwMode="auto">
            <a:xfrm>
              <a:off x="11603404" y="3666690"/>
              <a:ext cx="345956" cy="469848"/>
            </a:xfrm>
            <a:prstGeom prst="ellipse">
              <a:avLst/>
            </a:prstGeom>
            <a:solidFill>
              <a:srgbClr val="009999"/>
            </a:solidFill>
            <a:ln w="12700" cap="sq">
              <a:solidFill>
                <a:srgbClr val="DDDDDD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1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DDDDDD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2</a:t>
              </a:r>
            </a:p>
          </p:txBody>
        </p:sp>
        <p:sp>
          <p:nvSpPr>
            <p:cNvPr id="28" name="Text Box 14"/>
            <p:cNvSpPr txBox="1">
              <a:spLocks noChangeArrowheads="1"/>
            </p:cNvSpPr>
            <p:nvPr/>
          </p:nvSpPr>
          <p:spPr bwMode="auto">
            <a:xfrm>
              <a:off x="9106610" y="4722106"/>
              <a:ext cx="2110546" cy="27739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Viết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DDDDDD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ý </a:t>
              </a: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kiến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cá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nhân</a:t>
              </a:r>
              <a:endPara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C441B"/>
                </a:solidFill>
                <a:effectLst/>
                <a:uLnTx/>
                <a:uFillTx/>
                <a:latin typeface="SVN-Vanilla Daisy Pro" panose="00000500000000000000" pitchFamily="2" charset="0"/>
              </a:endParaRPr>
            </a:p>
          </p:txBody>
        </p:sp>
        <p:sp>
          <p:nvSpPr>
            <p:cNvPr id="29" name="Text Box 15"/>
            <p:cNvSpPr txBox="1">
              <a:spLocks noChangeArrowheads="1"/>
            </p:cNvSpPr>
            <p:nvPr/>
          </p:nvSpPr>
          <p:spPr bwMode="auto">
            <a:xfrm rot="5400000">
              <a:off x="7262911" y="3663731"/>
              <a:ext cx="2276178" cy="513050"/>
            </a:xfrm>
            <a:prstGeom prst="rect">
              <a:avLst/>
            </a:prstGeom>
            <a:noFill/>
            <a:ln>
              <a:noFill/>
            </a:ln>
          </p:spPr>
          <p:txBody>
            <a:bodyPr/>
            <a:lstStyle>
              <a:lvl1pPr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Viết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DDDDDD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ý </a:t>
              </a: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kiến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cá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nhân</a:t>
              </a:r>
              <a:endPara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C441B"/>
                </a:solidFill>
                <a:effectLst/>
                <a:uLnTx/>
                <a:uFillTx/>
                <a:latin typeface="SVN-Vanilla Daisy Pro" panose="00000500000000000000" pitchFamily="2" charset="0"/>
              </a:endParaRPr>
            </a:p>
          </p:txBody>
        </p:sp>
        <p:sp>
          <p:nvSpPr>
            <p:cNvPr id="30" name="Text Box 16"/>
            <p:cNvSpPr txBox="1">
              <a:spLocks noChangeArrowheads="1"/>
            </p:cNvSpPr>
            <p:nvPr/>
          </p:nvSpPr>
          <p:spPr bwMode="auto">
            <a:xfrm rot="16200000">
              <a:off x="10429518" y="3437221"/>
              <a:ext cx="2186529" cy="519086"/>
            </a:xfrm>
            <a:prstGeom prst="rect">
              <a:avLst/>
            </a:prstGeom>
            <a:noFill/>
            <a:ln>
              <a:noFill/>
            </a:ln>
          </p:spPr>
          <p:txBody>
            <a:bodyPr/>
            <a:lstStyle>
              <a:lvl1pPr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Viết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DDDDDD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ý </a:t>
              </a: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kiến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cá</a:t>
              </a:r>
              <a:r>
                <a:rPr kumimoji="0" lang="en-US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C441B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nhân</a:t>
              </a:r>
              <a:endPara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C441B"/>
                </a:solidFill>
                <a:effectLst/>
                <a:uLnTx/>
                <a:uFillTx/>
                <a:latin typeface="SVN-Vanilla Daisy Pro" panose="00000500000000000000" pitchFamily="2" charset="0"/>
              </a:endParaRPr>
            </a:p>
          </p:txBody>
        </p:sp>
        <p:sp>
          <p:nvSpPr>
            <p:cNvPr id="31" name="Rectangle 17"/>
            <p:cNvSpPr>
              <a:spLocks noChangeArrowheads="1"/>
            </p:cNvSpPr>
            <p:nvPr/>
          </p:nvSpPr>
          <p:spPr bwMode="auto">
            <a:xfrm>
              <a:off x="7816363" y="1229756"/>
              <a:ext cx="4375637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Kĩ</a:t>
              </a:r>
              <a:r>
                <a:rPr kumimoji="0" lang="en-US" altLang="en-US" sz="28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en-US" altLang="en-US" sz="28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thuật</a:t>
              </a:r>
              <a:r>
                <a:rPr kumimoji="0" lang="en-US" altLang="en-US" sz="28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r>
                <a:rPr kumimoji="0" lang="nl-NL" altLang="en-US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“Khăn trải bàn”</a:t>
              </a:r>
              <a:r>
                <a:rPr kumimoji="0" lang="nl-NL" altLang="en-US" sz="28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SVN-Vanilla Daisy Pro" panose="00000500000000000000" pitchFamily="2" charset="0"/>
                </a:rPr>
                <a:t> </a:t>
              </a:r>
              <a:endParaRPr kumimoji="0" lang="en-US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VN-Vanilla Daisy Pro" panose="00000500000000000000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816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7835502" y="-93056"/>
            <a:ext cx="4652045" cy="7427342"/>
            <a:chOff x="5959470" y="-476036"/>
            <a:chExt cx="6506227" cy="6720614"/>
          </a:xfrm>
        </p:grpSpPr>
        <p:pic>
          <p:nvPicPr>
            <p:cNvPr id="154" name="Google Shape;154;p8"/>
            <p:cNvPicPr preferRelativeResize="0"/>
            <p:nvPr/>
          </p:nvPicPr>
          <p:blipFill rotWithShape="1">
            <a:blip r:embed="rId3">
              <a:alphaModFix/>
            </a:blip>
            <a:srcRect l="16992" t="-937" r="50159" b="17086"/>
            <a:stretch/>
          </p:blipFill>
          <p:spPr>
            <a:xfrm>
              <a:off x="5959470" y="-476036"/>
              <a:ext cx="6506227" cy="662490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5" name="Google Shape;155;p8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8535473" y="4408838"/>
              <a:ext cx="1727891" cy="1835740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0" name="Google Shape;164;p9"/>
          <p:cNvPicPr preferRelativeResize="0"/>
          <p:nvPr/>
        </p:nvPicPr>
        <p:blipFill rotWithShape="1">
          <a:blip r:embed="rId5">
            <a:alphaModFix/>
          </a:blip>
          <a:srcRect l="15285" t="10430" r="46645" b="11190"/>
          <a:stretch/>
        </p:blipFill>
        <p:spPr>
          <a:xfrm>
            <a:off x="-680936" y="289250"/>
            <a:ext cx="9031833" cy="694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165;p9"/>
          <p:cNvPicPr preferRelativeResize="0"/>
          <p:nvPr/>
        </p:nvPicPr>
        <p:blipFill rotWithShape="1">
          <a:blip r:embed="rId6">
            <a:alphaModFix/>
          </a:blip>
          <a:srcRect l="18975" t="9789" r="12467"/>
          <a:stretch/>
        </p:blipFill>
        <p:spPr>
          <a:xfrm>
            <a:off x="6394039" y="4958630"/>
            <a:ext cx="2124215" cy="189937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Rectangle 7"/>
          <p:cNvSpPr/>
          <p:nvPr/>
        </p:nvSpPr>
        <p:spPr>
          <a:xfrm>
            <a:off x="140677" y="615462"/>
            <a:ext cx="7527468" cy="62839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</a:pPr>
            <a:r>
              <a:rPr lang="en-US" sz="2400" b="1" dirty="0">
                <a:solidFill>
                  <a:srgbClr val="000000"/>
                </a:solidFill>
                <a:ea typeface="Courier New" panose="02070309020205020404" pitchFamily="49" charset="0"/>
              </a:rPr>
              <a:t>   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Mai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và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cùng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học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6C do Mai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trưởng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Hai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bạn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rất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thân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nhan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Mai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học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giỏi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còn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thì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học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hành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chưa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được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chăm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chỉ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hay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thiếu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bài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tập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vẻ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nhà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cán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bộ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Mai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báo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cáo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cô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giáo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vẻ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tình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hình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chuẩn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bị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bài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mình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nhưng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lại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báo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cáo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cô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về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tình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hình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</a:pP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Trong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việc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này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ở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lớp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có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các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khác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nhau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algn="just">
              <a:lnSpc>
                <a:spcPct val="107000"/>
              </a:lnSpc>
            </a:pP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Có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rằng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Mai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như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vậy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thể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hiện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Mai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một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người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bạn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tốt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</a:pP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Một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số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khác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thì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rằng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Mai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như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vậy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đúng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sự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thật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cũng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tốt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Thảo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</a:pP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a)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hay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nào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trên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đây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Vì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algn="just">
              <a:lnSpc>
                <a:spcPct val="107000"/>
              </a:lnSpc>
            </a:pP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b)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Nếu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Mai,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sẽ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gì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Vì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200" b="1" dirty="0" err="1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sao</a:t>
            </a:r>
            <a:r>
              <a:rPr lang="en-US" sz="2200" b="1" dirty="0">
                <a:solidFill>
                  <a:srgbClr val="00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9" name="Rectangle 8"/>
          <p:cNvSpPr/>
          <p:nvPr/>
        </p:nvSpPr>
        <p:spPr>
          <a:xfrm>
            <a:off x="8170443" y="1713736"/>
            <a:ext cx="3982161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a, 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Em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đồng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ý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với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ý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kiến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cho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rằng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: Mai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làm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như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vậy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là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không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nói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đúng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sự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thật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,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cũng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không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tốt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cho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Thảo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.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Vì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như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thế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sẽ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làm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bạn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ỉ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lại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,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học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thói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quen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nói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dối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.</a:t>
            </a:r>
          </a:p>
          <a:p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Em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không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đồng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ý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với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ý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kiến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cho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rằng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, Mai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làm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như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vậy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thể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hiện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Mai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là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một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người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bạn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tốt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của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Thảo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.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Vì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bạn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tốt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là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sẽ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là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người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giúp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cho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đối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phương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trở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nên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tốt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hơn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.</a:t>
            </a:r>
          </a:p>
          <a:p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b,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Nếu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em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là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Mai,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em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sẽ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khuyên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bạn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nên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chăm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chỉ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làm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bài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tập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về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nhà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nếu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còn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tái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diễn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em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sẽ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báo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cáo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cho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cô</a:t>
            </a:r>
            <a:r>
              <a:rPr lang="en-US" sz="2000" dirty="0">
                <a:solidFill>
                  <a:srgbClr val="0000FF"/>
                </a:solidFill>
                <a:latin typeface="#9Slide05 SVNKitten" pitchFamily="2" charset="0"/>
              </a:rPr>
              <a:t> </a:t>
            </a:r>
            <a:r>
              <a:rPr lang="en-US" sz="2000" dirty="0" err="1">
                <a:solidFill>
                  <a:srgbClr val="0000FF"/>
                </a:solidFill>
                <a:latin typeface="#9Slide05 SVNKitten" pitchFamily="2" charset="0"/>
              </a:rPr>
              <a:t>giáo</a:t>
            </a:r>
            <a:r>
              <a:rPr lang="en-US" sz="2000" dirty="0">
                <a:latin typeface="#9Slide05 SVNKitten" pitchFamily="2" charset="0"/>
              </a:rPr>
              <a:t>.</a:t>
            </a:r>
          </a:p>
        </p:txBody>
      </p:sp>
      <p:pic>
        <p:nvPicPr>
          <p:cNvPr id="12" name="图片 6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433" y="-394101"/>
            <a:ext cx="61437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7"/>
          <p:cNvSpPr txBox="1">
            <a:spLocks noChangeArrowheads="1"/>
          </p:cNvSpPr>
          <p:nvPr/>
        </p:nvSpPr>
        <p:spPr bwMode="auto">
          <a:xfrm>
            <a:off x="1740877" y="0"/>
            <a:ext cx="5042478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9pPr>
          </a:lstStyle>
          <a:p>
            <a:pPr algn="l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THẢO LUẬN TÌNH HUỐNG </a:t>
            </a:r>
            <a:endParaRPr lang="en-US" altLang="en-US" sz="2000" dirty="0">
              <a:solidFill>
                <a:srgbClr val="5F5F5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Shape 1"/>
          <p:cNvPicPr/>
          <p:nvPr/>
        </p:nvPicPr>
        <p:blipFill>
          <a:blip r:embed="rId8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5069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hape 1"/>
          <p:cNvPicPr/>
          <p:nvPr/>
        </p:nvPicPr>
        <p:blipFill>
          <a:blip r:embed="rId2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Group 1"/>
          <p:cNvGrpSpPr/>
          <p:nvPr/>
        </p:nvGrpSpPr>
        <p:grpSpPr>
          <a:xfrm>
            <a:off x="655982" y="-24730"/>
            <a:ext cx="11941713" cy="7057412"/>
            <a:chOff x="698260" y="-24729"/>
            <a:chExt cx="11941713" cy="7057412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739222" y="2498982"/>
              <a:ext cx="2900751" cy="4359018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172735" y="-24729"/>
              <a:ext cx="8712602" cy="5949668"/>
            </a:xfrm>
            <a:prstGeom prst="rect">
              <a:avLst/>
            </a:prstGeom>
          </p:spPr>
        </p:pic>
        <p:pic>
          <p:nvPicPr>
            <p:cNvPr id="9" name="图片 24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260" y="3431145"/>
              <a:ext cx="3505146" cy="36015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Text Box 5"/>
            <p:cNvSpPr txBox="1">
              <a:spLocks noChangeArrowheads="1"/>
            </p:cNvSpPr>
            <p:nvPr/>
          </p:nvSpPr>
          <p:spPr bwMode="auto">
            <a:xfrm>
              <a:off x="2888996" y="1690779"/>
              <a:ext cx="7050126" cy="37528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>
                <a:buFont typeface="Arial" panose="020B0604020202020204" pitchFamily="34" charset="0"/>
                <a:buNone/>
              </a:pPr>
              <a:r>
                <a:rPr lang="en-US" sz="3000" b="1" dirty="0">
                  <a:solidFill>
                    <a:srgbClr val="FF0000"/>
                  </a:solidFill>
                  <a:latin typeface="#9Slide05 Brannboll Ny" panose="02000000000000000000" pitchFamily="2" charset="0"/>
                </a:rPr>
                <a:t>3. Ý </a:t>
              </a:r>
              <a:r>
                <a:rPr lang="en-US" sz="3000" b="1" dirty="0" err="1">
                  <a:solidFill>
                    <a:srgbClr val="FF0000"/>
                  </a:solidFill>
                  <a:latin typeface="#9Slide05 Brannboll Ny" panose="02000000000000000000" pitchFamily="2" charset="0"/>
                </a:rPr>
                <a:t>nghĩa</a:t>
              </a:r>
              <a:endParaRPr lang="en-US" sz="3000" b="1" dirty="0">
                <a:solidFill>
                  <a:srgbClr val="FF0000"/>
                </a:solidFill>
                <a:latin typeface="#9Slide05 Brannboll Ny" panose="02000000000000000000" pitchFamily="2" charset="0"/>
              </a:endParaRPr>
            </a:p>
            <a:p>
              <a:pPr>
                <a:buFont typeface="Arial" panose="020B0604020202020204" pitchFamily="34" charset="0"/>
                <a:buNone/>
              </a:pPr>
              <a:r>
                <a:rPr lang="en-US" sz="3000" dirty="0">
                  <a:latin typeface="#9Slide05 Brannboll Ny" panose="02000000000000000000" pitchFamily="2" charset="0"/>
                </a:rPr>
                <a:t>- </a:t>
              </a:r>
              <a:r>
                <a:rPr lang="vi-VN" sz="3000" dirty="0">
                  <a:latin typeface="#9Slide05 Brannboll Ny" panose="02000000000000000000" pitchFamily="2" charset="0"/>
                </a:rPr>
                <a:t>Tôn trọng sự thật giúp chúng ta hiểu rõ về sự việc, hiện tượng, từ đó có cái nhìn đúng để giải q</a:t>
              </a:r>
              <a:r>
                <a:rPr lang="en-US" sz="3000" dirty="0">
                  <a:latin typeface="#9Slide05 Brannboll Ny" panose="02000000000000000000" pitchFamily="2" charset="0"/>
                </a:rPr>
                <a:t>u</a:t>
              </a:r>
              <a:r>
                <a:rPr lang="vi-VN" sz="3000" dirty="0">
                  <a:latin typeface="#9Slide05 Brannboll Ny" panose="02000000000000000000" pitchFamily="2" charset="0"/>
                </a:rPr>
                <a:t>yết tốt mọi công việc.</a:t>
              </a:r>
              <a:endParaRPr lang="en-US" sz="3000" dirty="0">
                <a:latin typeface="#9Slide05 Brannboll Ny" panose="02000000000000000000" pitchFamily="2" charset="0"/>
              </a:endParaRPr>
            </a:p>
            <a:p>
              <a:pPr>
                <a:buFont typeface="Arial" panose="020B0604020202020204" pitchFamily="34" charset="0"/>
                <a:buNone/>
              </a:pPr>
              <a:r>
                <a:rPr lang="en-US" sz="3000" dirty="0">
                  <a:latin typeface="#9Slide05 Brannboll Ny" panose="02000000000000000000" pitchFamily="2" charset="0"/>
                </a:rPr>
                <a:t>- </a:t>
              </a:r>
              <a:r>
                <a:rPr lang="vi-VN" sz="3000" dirty="0">
                  <a:latin typeface="#9Slide05 Brannboll Ny" panose="02000000000000000000" pitchFamily="2" charset="0"/>
                </a:rPr>
                <a:t>Người tôn trọng sự thật là người thẳng thắn, trung thực, được mọi người tin tưởng, kính trọng.</a:t>
              </a:r>
              <a:endParaRPr lang="en-US" sz="3000" dirty="0">
                <a:latin typeface="#9Slide05 Brannboll Ny" panose="02000000000000000000" pitchFamily="2" charset="0"/>
              </a:endParaRPr>
            </a:p>
            <a:p>
              <a:pPr marL="457200" indent="-457200">
                <a:lnSpc>
                  <a:spcPct val="115000"/>
                </a:lnSpc>
                <a:spcBef>
                  <a:spcPts val="0"/>
                </a:spcBef>
                <a:buFontTx/>
                <a:buChar char="-"/>
              </a:pPr>
              <a:endParaRPr lang="en-US" b="1" i="1" dirty="0">
                <a:solidFill>
                  <a:srgbClr val="FF0000"/>
                </a:solidFill>
                <a:latin typeface="#9Slide05 Brannboll Ny" panose="02000000000000000000" pitchFamily="2" charset="0"/>
                <a:ea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023130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hỗ dành sẵn cho Nội dung 4">
            <a:extLst>
              <a:ext uri="{FF2B5EF4-FFF2-40B4-BE49-F238E27FC236}">
                <a16:creationId xmlns:a16="http://schemas.microsoft.com/office/drawing/2014/main" id="{B4FD49C6-7A1E-4C0A-8F8F-BAD9728783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33" b="23542"/>
          <a:stretch/>
        </p:blipFill>
        <p:spPr>
          <a:xfrm>
            <a:off x="168508" y="-139627"/>
            <a:ext cx="6441864" cy="2349378"/>
          </a:xfrm>
          <a:prstGeom prst="rect">
            <a:avLst/>
          </a:prstGeom>
        </p:spPr>
      </p:pic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845F0C26-839B-4DA1-B857-8C7698C63B77}"/>
              </a:ext>
            </a:extLst>
          </p:cNvPr>
          <p:cNvSpPr txBox="1"/>
          <p:nvPr/>
        </p:nvSpPr>
        <p:spPr>
          <a:xfrm>
            <a:off x="1104181" y="810884"/>
            <a:ext cx="4977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BZ" sz="3600" b="1" dirty="0">
                <a:solidFill>
                  <a:prstClr val="black"/>
                </a:solidFill>
                <a:latin typeface="#9Slide05 Fourth" panose="00000500000000000000" pitchFamily="2" charset="0"/>
              </a:rPr>
              <a:t>KĨ THUẬT HẸN HÒ</a:t>
            </a:r>
          </a:p>
        </p:txBody>
      </p:sp>
      <p:graphicFrame>
        <p:nvGraphicFramePr>
          <p:cNvPr id="4" name="Chỗ dành sẵn cho Nội dung 4">
            <a:extLst>
              <a:ext uri="{FF2B5EF4-FFF2-40B4-BE49-F238E27FC236}">
                <a16:creationId xmlns:a16="http://schemas.microsoft.com/office/drawing/2014/main" id="{0181871B-C79A-4760-B913-F3C381DFC8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87579493"/>
              </p:ext>
            </p:extLst>
          </p:nvPr>
        </p:nvGraphicFramePr>
        <p:xfrm>
          <a:off x="362308" y="2209751"/>
          <a:ext cx="4838341" cy="4648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Picture 2">
            <a:extLst>
              <a:ext uri="{FF2B5EF4-FFF2-40B4-BE49-F238E27FC236}">
                <a16:creationId xmlns:a16="http://schemas.microsoft.com/office/drawing/2014/main" id="{816BD07C-EC57-4538-9418-F2EB8D89F5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10372" y="-26848"/>
            <a:ext cx="3584324" cy="29348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Hình ảnh 11">
            <a:extLst>
              <a:ext uri="{FF2B5EF4-FFF2-40B4-BE49-F238E27FC236}">
                <a16:creationId xmlns:a16="http://schemas.microsoft.com/office/drawing/2014/main" id="{D05F5C8E-EC88-4261-9D57-EB57496768CF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6659" y="2554719"/>
            <a:ext cx="7131170" cy="4347976"/>
          </a:xfrm>
          <a:prstGeom prst="rect">
            <a:avLst/>
          </a:prstGeom>
        </p:spPr>
      </p:pic>
      <p:sp>
        <p:nvSpPr>
          <p:cNvPr id="9" name="Tiêu đề 1">
            <a:extLst>
              <a:ext uri="{FF2B5EF4-FFF2-40B4-BE49-F238E27FC236}">
                <a16:creationId xmlns:a16="http://schemas.microsoft.com/office/drawing/2014/main" id="{014303F1-2E48-4E26-921C-7E0D6F73F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493" y="3457884"/>
            <a:ext cx="3830129" cy="910464"/>
          </a:xfrm>
        </p:spPr>
        <p:txBody>
          <a:bodyPr>
            <a:normAutofit/>
          </a:bodyPr>
          <a:lstStyle/>
          <a:p>
            <a:r>
              <a:rPr lang="en-BZ" sz="3200" b="1" i="1" dirty="0">
                <a:solidFill>
                  <a:srgbClr val="0000FF"/>
                </a:solidFill>
                <a:latin typeface="#9Slide05 Fourth" panose="00000500000000000000" pitchFamily="2" charset="0"/>
              </a:rPr>
              <a:t>NỘI DUNG HẸN HÒ: </a:t>
            </a:r>
          </a:p>
        </p:txBody>
      </p:sp>
      <p:pic>
        <p:nvPicPr>
          <p:cNvPr id="10" name="Kiểu 3D 4" descr="hearts">
            <a:extLst>
              <a:ext uri="{FF2B5EF4-FFF2-40B4-BE49-F238E27FC236}">
                <a16:creationId xmlns:a16="http://schemas.microsoft.com/office/drawing/2014/main" id="{508A48E9-78FF-4E72-9DE0-B504B3A795B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2"/>
          <a:stretch>
            <a:fillRect/>
          </a:stretch>
        </p:blipFill>
        <p:spPr>
          <a:xfrm rot="21439378">
            <a:off x="8815341" y="426637"/>
            <a:ext cx="2825957" cy="2689584"/>
          </a:xfrm>
          <a:prstGeom prst="rect">
            <a:avLst/>
          </a:prstGeom>
        </p:spPr>
      </p:pic>
      <p:pic>
        <p:nvPicPr>
          <p:cNvPr id="11" name="Hình ảnh 7" descr="Ảnh có chứa bàn, trong nhà&#10;&#10;Mô tả được tạo tự động">
            <a:extLst>
              <a:ext uri="{FF2B5EF4-FFF2-40B4-BE49-F238E27FC236}">
                <a16:creationId xmlns:a16="http://schemas.microsoft.com/office/drawing/2014/main" id="{00B29AF5-5C68-47EB-BCBF-A31DF4AB60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7632" y="178297"/>
            <a:ext cx="1507870" cy="1987465"/>
          </a:xfrm>
          <a:prstGeom prst="rect">
            <a:avLst/>
          </a:prstGeom>
        </p:spPr>
      </p:pic>
      <p:pic>
        <p:nvPicPr>
          <p:cNvPr id="12" name="10 Minute Timer with Epic Music! Countdown Timer Online Music HD!">
            <a:hlinkClick r:id="" action="ppaction://media"/>
            <a:extLst>
              <a:ext uri="{FF2B5EF4-FFF2-40B4-BE49-F238E27FC236}">
                <a16:creationId xmlns:a16="http://schemas.microsoft.com/office/drawing/2014/main" id="{F433C14C-91FB-4CF0-AE9B-7042251BF2E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59480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055879" y="2349574"/>
            <a:ext cx="1862530" cy="1014987"/>
          </a:xfrm>
          <a:prstGeom prst="rect">
            <a:avLst/>
          </a:prstGeom>
          <a:ln w="228600" cap="sq">
            <a:gradFill>
              <a:gsLst>
                <a:gs pos="0">
                  <a:srgbClr val="DDDDDD"/>
                </a:gs>
                <a:gs pos="100000">
                  <a:srgbClr val="FFFFFF"/>
                </a:gs>
              </a:gsLst>
              <a:lin ang="5400000" scaled="1"/>
            </a:gradFill>
            <a:miter lim="800000"/>
          </a:ln>
          <a:effectLst>
            <a:outerShdw blurRad="177800" dist="127000" dir="9600000" sx="102000" sy="102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21240000"/>
            </a:camera>
            <a:lightRig rig="twoPt" dir="t">
              <a:rot lat="0" lon="0" rev="7200000"/>
            </a:lightRig>
          </a:scene3d>
          <a:sp3d extrusionH="38100">
            <a:extrusionClr>
              <a:srgbClr val="FFFFFF"/>
            </a:extrusionClr>
          </a:sp3d>
        </p:spPr>
      </p:pic>
      <p:sp>
        <p:nvSpPr>
          <p:cNvPr id="13" name="Hình chữ nhật 2">
            <a:extLst>
              <a:ext uri="{FF2B5EF4-FFF2-40B4-BE49-F238E27FC236}">
                <a16:creationId xmlns:a16="http://schemas.microsoft.com/office/drawing/2014/main" id="{3BB5692D-DCCE-4118-AF3D-3CA9928BC137}"/>
              </a:ext>
            </a:extLst>
          </p:cNvPr>
          <p:cNvSpPr/>
          <p:nvPr/>
        </p:nvSpPr>
        <p:spPr>
          <a:xfrm>
            <a:off x="6081623" y="4038782"/>
            <a:ext cx="500600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AutoNum type="arabicPeriod"/>
              <a:defRPr/>
            </a:pPr>
            <a:r>
              <a:rPr lang="en-BZ" sz="2800" b="1" u="sng" dirty="0" err="1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Nhóm</a:t>
            </a:r>
            <a:r>
              <a:rPr lang="en-BZ" sz="2800" b="1" u="sng" dirty="0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 1</a:t>
            </a:r>
            <a:r>
              <a:rPr lang="en-BZ" sz="2800" b="1" dirty="0">
                <a:solidFill>
                  <a:prstClr val="black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: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Tìm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câu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ca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dao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tục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ngữ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châm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ngôn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về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tôn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trọng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sự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thực</a:t>
            </a:r>
            <a:r>
              <a:rPr lang="en-US" sz="2400" b="1" dirty="0">
                <a:solidFill>
                  <a:prstClr val="black"/>
                </a:solidFill>
                <a:latin typeface="SVN-Vanilla Daisy Pro" panose="00000500000000000000" pitchFamily="2" charset="0"/>
                <a:cs typeface="Times New Roman" panose="02020603050405020304" pitchFamily="18" charset="0"/>
              </a:rPr>
              <a:t>. </a:t>
            </a:r>
          </a:p>
          <a:p>
            <a:pPr marL="514350" indent="-514350">
              <a:buAutoNum type="arabicPeriod"/>
              <a:defRPr/>
            </a:pPr>
            <a:r>
              <a:rPr lang="en-BZ" sz="2800" b="1" u="sng" dirty="0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 </a:t>
            </a:r>
            <a:r>
              <a:rPr lang="en-BZ" sz="2800" b="1" u="sng" dirty="0" err="1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Nhóm</a:t>
            </a:r>
            <a:r>
              <a:rPr lang="en-BZ" sz="2800" b="1" u="sng" dirty="0">
                <a:solidFill>
                  <a:srgbClr val="FF0000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 2</a:t>
            </a:r>
            <a:r>
              <a:rPr lang="en-BZ" sz="2800" b="1" dirty="0">
                <a:solidFill>
                  <a:prstClr val="black"/>
                </a:solidFill>
                <a:latin typeface="#9Slide05 SVNCookie" panose="020B0606040200020203" pitchFamily="34" charset="0"/>
                <a:cs typeface="Times New Roman" panose="02020603050405020304" pitchFamily="18" charset="0"/>
              </a:rPr>
              <a:t>: </a:t>
            </a:r>
            <a:r>
              <a:rPr lang="en-BZ" sz="2800" dirty="0" err="1">
                <a:solidFill>
                  <a:prstClr val="black"/>
                </a:solidFill>
                <a:cs typeface="Times New Roman" panose="02020603050405020304" pitchFamily="18" charset="0"/>
              </a:rPr>
              <a:t>Cách</a:t>
            </a:r>
            <a:r>
              <a:rPr lang="en-BZ" sz="2800" dirty="0">
                <a:solidFill>
                  <a:prstClr val="black"/>
                </a:solidFill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prstClr val="black"/>
                </a:solidFill>
                <a:cs typeface="Times New Roman" panose="02020603050405020304" pitchFamily="18" charset="0"/>
              </a:rPr>
              <a:t>rèn</a:t>
            </a:r>
            <a:r>
              <a:rPr lang="en-BZ" sz="2800" dirty="0">
                <a:solidFill>
                  <a:prstClr val="black"/>
                </a:solidFill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prstClr val="black"/>
                </a:solidFill>
                <a:cs typeface="Times New Roman" panose="02020603050405020304" pitchFamily="18" charset="0"/>
              </a:rPr>
              <a:t>luyện</a:t>
            </a:r>
            <a:r>
              <a:rPr lang="en-BZ" sz="2800" dirty="0">
                <a:solidFill>
                  <a:prstClr val="black"/>
                </a:solidFill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prstClr val="black"/>
                </a:solidFill>
                <a:cs typeface="Times New Roman" panose="02020603050405020304" pitchFamily="18" charset="0"/>
              </a:rPr>
              <a:t>tính</a:t>
            </a:r>
            <a:r>
              <a:rPr lang="en-BZ" sz="2800" dirty="0">
                <a:solidFill>
                  <a:prstClr val="black"/>
                </a:solidFill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prstClr val="black"/>
                </a:solidFill>
                <a:cs typeface="Times New Roman" panose="02020603050405020304" pitchFamily="18" charset="0"/>
              </a:rPr>
              <a:t>tôn</a:t>
            </a:r>
            <a:r>
              <a:rPr lang="en-BZ" sz="2800" dirty="0">
                <a:solidFill>
                  <a:prstClr val="black"/>
                </a:solidFill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prstClr val="black"/>
                </a:solidFill>
                <a:cs typeface="Times New Roman" panose="02020603050405020304" pitchFamily="18" charset="0"/>
              </a:rPr>
              <a:t>trọng</a:t>
            </a:r>
            <a:r>
              <a:rPr lang="en-BZ" sz="2800" dirty="0">
                <a:solidFill>
                  <a:prstClr val="black"/>
                </a:solidFill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prstClr val="black"/>
                </a:solidFill>
                <a:cs typeface="Times New Roman" panose="02020603050405020304" pitchFamily="18" charset="0"/>
              </a:rPr>
              <a:t>sự</a:t>
            </a:r>
            <a:r>
              <a:rPr lang="en-BZ" sz="2800" dirty="0">
                <a:solidFill>
                  <a:prstClr val="black"/>
                </a:solidFill>
                <a:cs typeface="Times New Roman" panose="02020603050405020304" pitchFamily="18" charset="0"/>
              </a:rPr>
              <a:t> </a:t>
            </a:r>
            <a:r>
              <a:rPr lang="en-BZ" sz="2800" dirty="0" err="1">
                <a:solidFill>
                  <a:prstClr val="black"/>
                </a:solidFill>
                <a:cs typeface="Times New Roman" panose="02020603050405020304" pitchFamily="18" charset="0"/>
              </a:rPr>
              <a:t>thật</a:t>
            </a:r>
            <a:r>
              <a:rPr lang="en-BZ" sz="2800" dirty="0">
                <a:solidFill>
                  <a:prstClr val="black"/>
                </a:solidFill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9135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8" presetClass="emph" presetSubtype="128" repeatCount="indefinite" accel="20000" decel="2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sum">
                                        <p:cTn id="1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3330">
                                          <p:val>
                                            <p:fltVal val="6.9747"/>
                                          </p:val>
                                        </p:tav>
                                        <p:tav tm="6660">
                                          <p:val>
                                            <p:fltVal val="12.1039"/>
                                          </p:val>
                                        </p:tav>
                                        <p:tav tm="9990">
                                          <p:val>
                                            <p:fltVal val="15.6713"/>
                                          </p:val>
                                        </p:tav>
                                        <p:tav tm="13320">
                                          <p:val>
                                            <p:fltVal val="17.9604"/>
                                          </p:val>
                                        </p:tav>
                                        <p:tav tm="16650">
                                          <p:val>
                                            <p:fltVal val="19.2548"/>
                                          </p:val>
                                        </p:tav>
                                        <p:tav tm="19970">
                                          <p:val>
                                            <p:fltVal val="19.8371"/>
                                          </p:val>
                                        </p:tav>
                                        <p:tav tm="23290">
                                          <p:val>
                                            <p:fltVal val="19.9936"/>
                                          </p:val>
                                        </p:tav>
                                        <p:tav tm="26620">
                                          <p:val>
                                            <p:fltVal val="19.9945"/>
                                          </p:val>
                                        </p:tav>
                                        <p:tav tm="29950">
                                          <p:val>
                                            <p:fltVal val="19.8447"/>
                                          </p:val>
                                        </p:tav>
                                        <p:tav tm="33280">
                                          <p:val>
                                            <p:fltVal val="19.2733"/>
                                          </p:val>
                                        </p:tav>
                                        <p:tav tm="36610">
                                          <p:val>
                                            <p:fltVal val="17.9968"/>
                                          </p:val>
                                        </p:tav>
                                        <p:tav tm="39940">
                                          <p:val>
                                            <p:fltVal val="15.7316"/>
                                          </p:val>
                                        </p:tav>
                                        <p:tav tm="43270">
                                          <p:val>
                                            <p:fltVal val="12.194"/>
                                          </p:val>
                                        </p:tav>
                                        <p:tav tm="46600">
                                          <p:val>
                                            <p:fltVal val="7.1005"/>
                                          </p:val>
                                        </p:tav>
                                        <p:tav tm="49930">
                                          <p:val>
                                            <p:fltVal val="0.1675"/>
                                          </p:val>
                                        </p:tav>
                                        <p:tav tm="53250">
                                          <p:val>
                                            <p:fltVal val="-6.8299"/>
                                          </p:val>
                                        </p:tav>
                                        <p:tav tm="56580">
                                          <p:val>
                                            <p:fltVal val="-12.0002"/>
                                          </p:val>
                                        </p:tav>
                                        <p:tav tm="59900">
                                          <p:val>
                                            <p:fltVal val="-15.593"/>
                                          </p:val>
                                        </p:tav>
                                        <p:tav tm="63220">
                                          <p:val>
                                            <p:fltVal val="-17.9075"/>
                                          </p:val>
                                        </p:tav>
                                        <p:tav tm="66540">
                                          <p:val>
                                            <p:fltVal val="-19.2249"/>
                                          </p:val>
                                        </p:tav>
                                        <p:tav tm="69870">
                                          <p:val>
                                            <p:fltVal val="-19.8271"/>
                                          </p:val>
                                        </p:tav>
                                        <p:tav tm="73190">
                                          <p:val>
                                            <p:fltVal val="-19.9924"/>
                                          </p:val>
                                        </p:tav>
                                        <p:tav tm="76510">
                                          <p:val>
                                            <p:fltVal val="-19.9955"/>
                                          </p:val>
                                        </p:tav>
                                        <p:tav tm="79830">
                                          <p:val>
                                            <p:fltVal val="-19.8557"/>
                                          </p:val>
                                        </p:tav>
                                        <p:tav tm="83160">
                                          <p:val>
                                            <p:fltVal val="-19.3045"/>
                                          </p:val>
                                        </p:tav>
                                        <p:tav tm="86480">
                                          <p:val>
                                            <p:fltVal val="-18.0634"/>
                                          </p:val>
                                        </p:tav>
                                        <p:tav tm="89800">
                                          <p:val>
                                            <p:fltVal val="-15.8505"/>
                                          </p:val>
                                        </p:tav>
                                        <p:tav tm="93120">
                                          <p:val>
                                            <p:fltVal val="-12.3847"/>
                                          </p:val>
                                        </p:tav>
                                        <p:tav tm="96450">
                                          <p:val>
                                            <p:fltVal val="-7.3674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4249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Hình ảnh 4" descr="Ảnh có chứa cây, bằng gỗ, đang ngồi&#10;&#10;Mô tả được tạo tự động">
            <a:extLst>
              <a:ext uri="{FF2B5EF4-FFF2-40B4-BE49-F238E27FC236}">
                <a16:creationId xmlns:a16="http://schemas.microsoft.com/office/drawing/2014/main" id="{B48CD4AD-3ABD-4916-946F-0BB216442183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0430" y="0"/>
            <a:ext cx="7041396" cy="6633713"/>
          </a:xfrm>
          <a:prstGeom prst="rect">
            <a:avLst/>
          </a:prstGeom>
        </p:spPr>
      </p:pic>
      <p:pic>
        <p:nvPicPr>
          <p:cNvPr id="8" name="Shape 1"/>
          <p:cNvPicPr/>
          <p:nvPr/>
        </p:nvPicPr>
        <p:blipFill>
          <a:blip r:embed="rId3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9003" y="2086929"/>
            <a:ext cx="1770720" cy="471041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0494" y="-747082"/>
            <a:ext cx="5299788" cy="6102220"/>
          </a:xfrm>
          <a:prstGeom prst="rect">
            <a:avLst/>
          </a:prstGeom>
        </p:spPr>
      </p:pic>
      <p:pic>
        <p:nvPicPr>
          <p:cNvPr id="9" name="图片 2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488" y="4608055"/>
            <a:ext cx="2139664" cy="2332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6524216" y="923027"/>
            <a:ext cx="4310416" cy="3738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>
              <a:spcBef>
                <a:spcPts val="0"/>
              </a:spcBef>
              <a:buNone/>
            </a:pPr>
            <a:r>
              <a:rPr lang="en-US" sz="3000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3000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rèn</a:t>
            </a:r>
            <a:r>
              <a:rPr lang="en-US" sz="3000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dirty="0" err="1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luyện</a:t>
            </a:r>
            <a:r>
              <a:rPr lang="en-US" sz="3000" dirty="0">
                <a:solidFill>
                  <a:srgbClr val="FF0000"/>
                </a:solidFill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just">
              <a:spcBef>
                <a:spcPts val="0"/>
              </a:spcBef>
              <a:buNone/>
            </a:pPr>
            <a:r>
              <a:rPr lang="vi-VN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L</a:t>
            </a:r>
            <a:r>
              <a:rPr lang="nl-NL" dirty="0">
                <a:latin typeface="#9Slide05 Brannboll Ny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uôn nói thật với người thân, bạn bè và người có trách nhiệm bằng thái độ dũng cảm, khéo léo, tinh tế và nhân ái.</a:t>
            </a:r>
            <a:endParaRPr lang="en-US" dirty="0">
              <a:latin typeface="#9Slide05 Brannboll Ny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None/>
            </a:pPr>
            <a:r>
              <a:rPr lang="vi-VN" dirty="0">
                <a:latin typeface="#9Slide05 Brannboll Ny" panose="02000000000000000000" pitchFamily="2" charset="0"/>
                <a:ea typeface="Times New Roman" panose="02020603050405020304" pitchFamily="18" charset="0"/>
              </a:rPr>
              <a:t>- K</a:t>
            </a:r>
            <a:r>
              <a:rPr lang="nl-NL" dirty="0">
                <a:latin typeface="#9Slide05 Brannboll Ny" panose="02000000000000000000" pitchFamily="2" charset="0"/>
                <a:ea typeface="Times New Roman" panose="02020603050405020304" pitchFamily="18" charset="0"/>
              </a:rPr>
              <a:t>hông bao dung cho hành động </a:t>
            </a:r>
            <a:r>
              <a:rPr lang="vi-VN" dirty="0">
                <a:latin typeface="#9Slide05 Brannboll Ny" panose="02000000000000000000" pitchFamily="2" charset="0"/>
                <a:ea typeface="Times New Roman" panose="02020603050405020304" pitchFamily="18" charset="0"/>
              </a:rPr>
              <a:t>sai trái, </a:t>
            </a:r>
            <a:r>
              <a:rPr lang="nl-NL" dirty="0">
                <a:latin typeface="#9Slide05 Brannboll Ny" panose="02000000000000000000" pitchFamily="2" charset="0"/>
                <a:ea typeface="Times New Roman" panose="02020603050405020304" pitchFamily="18" charset="0"/>
              </a:rPr>
              <a:t>gian dối.</a:t>
            </a:r>
            <a:endParaRPr lang="en-US" b="1" i="1" dirty="0">
              <a:latin typeface="#9Slide05 Brannboll Ny" panose="02000000000000000000" pitchFamily="2" charset="0"/>
              <a:ea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37133" y="2086929"/>
            <a:ext cx="588708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- </a:t>
            </a: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Vàng thật không sợ lửa.</a:t>
            </a:r>
          </a:p>
          <a:p>
            <a:r>
              <a:rPr lang="en-US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- </a:t>
            </a: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Cây ngay không sợ chết đứng.</a:t>
            </a:r>
          </a:p>
          <a:p>
            <a:r>
              <a:rPr lang="en-US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- </a:t>
            </a: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Thật thà mà vật không chết.</a:t>
            </a:r>
          </a:p>
          <a:p>
            <a:r>
              <a:rPr lang="en-US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- </a:t>
            </a: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Nói phải củ cải cũng nghe.</a:t>
            </a:r>
          </a:p>
          <a:p>
            <a:r>
              <a:rPr lang="en-US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- </a:t>
            </a: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Mất lòng trước, được lòng sau.</a:t>
            </a:r>
          </a:p>
          <a:p>
            <a:r>
              <a:rPr lang="en-US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- </a:t>
            </a: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Phải trái phân minh, nghĩa tình trọn vẹn.</a:t>
            </a:r>
          </a:p>
          <a:p>
            <a:r>
              <a:rPr lang="en-US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- </a:t>
            </a: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Chết thằng gian, chết gì thằng ngay.</a:t>
            </a:r>
          </a:p>
          <a:p>
            <a:r>
              <a:rPr lang="en-US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- </a:t>
            </a:r>
            <a:r>
              <a:rPr lang="vi-VN" sz="2800" b="1" dirty="0">
                <a:solidFill>
                  <a:schemeClr val="bg1"/>
                </a:solidFill>
                <a:latin typeface="#9Slide05 Brannboll Ny" panose="02000000000000000000" pitchFamily="2" charset="0"/>
              </a:rPr>
              <a:t>Lời hơn lẽ thiệt.</a:t>
            </a:r>
            <a:endParaRPr lang="vi-VN" sz="2800" b="1" i="0" dirty="0">
              <a:solidFill>
                <a:schemeClr val="bg1"/>
              </a:solidFill>
              <a:effectLst/>
              <a:latin typeface="#9Slide05 Brannboll Ny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46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22" name="Picture 18" descr="Cov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4" y="3062288"/>
            <a:ext cx="8098873" cy="378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21" name="Picture 17" descr="Cov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801" y="4446588"/>
            <a:ext cx="5960606" cy="16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20" name="Picture 16" descr="Cov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801" y="4440238"/>
            <a:ext cx="5823706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9" name="Picture 15" descr="Cov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800" y="4197350"/>
            <a:ext cx="6040120" cy="82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8" name="Picture 14" descr="Cover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9" y="3529014"/>
            <a:ext cx="6222681" cy="1074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7" name="Picture 13" descr="Cover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6" y="3055938"/>
            <a:ext cx="2320925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6" name="Picture 12" descr="Cover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964" y="2108201"/>
            <a:ext cx="4547137" cy="156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5" name="Picture 11" descr="Cover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964" y="2101055"/>
            <a:ext cx="5747784" cy="114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4" name="Picture 10" descr="Cover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964" y="2011364"/>
            <a:ext cx="5747784" cy="820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3" name="Picture 9" descr="Cover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451" y="1343025"/>
            <a:ext cx="5911297" cy="92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2" name="Picture 8" descr="Cover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889125"/>
            <a:ext cx="2478088" cy="151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1" name="Picture 7" descr="Cover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964" y="571501"/>
            <a:ext cx="5684173" cy="91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Cover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519" y="-22223"/>
            <a:ext cx="5805618" cy="82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9" name="Picture 5" descr="Cover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395289"/>
            <a:ext cx="2520950" cy="301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图片 1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0" r="8347"/>
          <a:stretch>
            <a:fillRect/>
          </a:stretch>
        </p:blipFill>
        <p:spPr>
          <a:xfrm flipH="1">
            <a:off x="-160098" y="398193"/>
            <a:ext cx="2150029" cy="2112622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313424" y="0"/>
            <a:ext cx="12105938" cy="6789344"/>
            <a:chOff x="313424" y="0"/>
            <a:chExt cx="12105938" cy="6789344"/>
          </a:xfrm>
        </p:grpSpPr>
        <p:pic>
          <p:nvPicPr>
            <p:cNvPr id="21508" name="Picture 4" descr="Cover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7511" y="2520729"/>
              <a:ext cx="2304839" cy="15747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9902533" y="3119831"/>
              <a:ext cx="2516829" cy="3669513"/>
            </a:xfrm>
            <a:prstGeom prst="rect">
              <a:avLst/>
            </a:prstGeom>
          </p:spPr>
        </p:pic>
        <p:pic>
          <p:nvPicPr>
            <p:cNvPr id="19" name="Shape 1"/>
            <p:cNvPicPr/>
            <p:nvPr/>
          </p:nvPicPr>
          <p:blipFill>
            <a:blip r:embed="rId19"/>
            <a:stretch/>
          </p:blipFill>
          <p:spPr>
            <a:xfrm>
              <a:off x="11033760" y="0"/>
              <a:ext cx="1158240" cy="10483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" name="图片 24"/>
            <p:cNvPicPr>
              <a:picLocks noChangeAspect="1" noChangeArrowheads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424" y="4245768"/>
              <a:ext cx="2489200" cy="2543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7110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uốn Sách, Mở, Trang, Đọc, Rỗng, Đồng Bằ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02" y="171449"/>
            <a:ext cx="11473732" cy="668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Shape 1"/>
          <p:cNvPicPr/>
          <p:nvPr/>
        </p:nvPicPr>
        <p:blipFill>
          <a:blip r:embed="rId3"/>
          <a:stretch/>
        </p:blipFill>
        <p:spPr>
          <a:xfrm>
            <a:off x="11012557" y="0"/>
            <a:ext cx="1179443" cy="76213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Group 1"/>
          <p:cNvGrpSpPr/>
          <p:nvPr/>
        </p:nvGrpSpPr>
        <p:grpSpPr>
          <a:xfrm>
            <a:off x="1627647" y="1267894"/>
            <a:ext cx="8839527" cy="4329276"/>
            <a:chOff x="1592362" y="1086162"/>
            <a:chExt cx="8839527" cy="4329276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848486"/>
              <a:ext cx="2923605" cy="2000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 dirty="0" err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4: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TÔN TRỌNG SỰ THẬT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444721">
              <a:off x="6127262" y="1614012"/>
              <a:ext cx="4304627" cy="3801426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840945" y="3236363"/>
              <a:ext cx="32188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SVN-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III. </a:t>
              </a:r>
            </a:p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SVN-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LUYỆN TẬP</a:t>
              </a:r>
              <a:endParaRPr lang="zh-CN" altLang="en-US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862832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hape 1"/>
          <p:cNvPicPr/>
          <p:nvPr/>
        </p:nvPicPr>
        <p:blipFill>
          <a:blip r:embed="rId2"/>
          <a:stretch/>
        </p:blipFill>
        <p:spPr>
          <a:xfrm>
            <a:off x="11012557" y="0"/>
            <a:ext cx="1179443" cy="76213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图片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0" r="8347"/>
          <a:stretch>
            <a:fillRect/>
          </a:stretch>
        </p:blipFill>
        <p:spPr>
          <a:xfrm flipH="1">
            <a:off x="156684" y="-294173"/>
            <a:ext cx="1440259" cy="1843055"/>
          </a:xfrm>
          <a:prstGeom prst="rect">
            <a:avLst/>
          </a:prstGeom>
        </p:spPr>
      </p:pic>
      <p:pic>
        <p:nvPicPr>
          <p:cNvPr id="7" name="图片 6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464" y="-376427"/>
            <a:ext cx="340569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3993780" y="0"/>
            <a:ext cx="3665364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9pPr>
          </a:lstStyle>
          <a:p>
            <a:pPr algn="l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BÀI TẬP </a:t>
            </a:r>
            <a:endParaRPr lang="en-US" altLang="en-US" sz="2000" dirty="0">
              <a:solidFill>
                <a:srgbClr val="5F5F5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ound Diagonal Corner Rectangle 8">
            <a:extLst>
              <a:ext uri="{FF2B5EF4-FFF2-40B4-BE49-F238E27FC236}">
                <a16:creationId xmlns:a16="http://schemas.microsoft.com/office/drawing/2014/main" id="{C1A77C1D-60AB-1946-BA34-0E60C077079B}"/>
              </a:ext>
            </a:extLst>
          </p:cNvPr>
          <p:cNvSpPr/>
          <p:nvPr/>
        </p:nvSpPr>
        <p:spPr>
          <a:xfrm>
            <a:off x="1135279" y="4213470"/>
            <a:ext cx="4589463" cy="2621902"/>
          </a:xfrm>
          <a:prstGeom prst="round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>
              <a:solidFill>
                <a:prstClr val="white"/>
              </a:solidFill>
            </a:endParaRPr>
          </a:p>
        </p:txBody>
      </p:sp>
      <p:sp>
        <p:nvSpPr>
          <p:cNvPr id="10" name="Round Diagonal Corner Rectangle 9">
            <a:extLst>
              <a:ext uri="{FF2B5EF4-FFF2-40B4-BE49-F238E27FC236}">
                <a16:creationId xmlns:a16="http://schemas.microsoft.com/office/drawing/2014/main" id="{AB2EE10B-8099-AB4B-B8C7-AB837E39EC4C}"/>
              </a:ext>
            </a:extLst>
          </p:cNvPr>
          <p:cNvSpPr/>
          <p:nvPr/>
        </p:nvSpPr>
        <p:spPr>
          <a:xfrm>
            <a:off x="5915819" y="790049"/>
            <a:ext cx="5096738" cy="3412888"/>
          </a:xfrm>
          <a:prstGeom prst="round2Diag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prstClr val="white"/>
              </a:solidFill>
            </a:endParaRPr>
          </a:p>
        </p:txBody>
      </p:sp>
      <p:sp>
        <p:nvSpPr>
          <p:cNvPr id="11" name="Round Diagonal Corner Rectangle 10">
            <a:extLst>
              <a:ext uri="{FF2B5EF4-FFF2-40B4-BE49-F238E27FC236}">
                <a16:creationId xmlns:a16="http://schemas.microsoft.com/office/drawing/2014/main" id="{E479973F-B088-9943-A84E-1D3E7147B169}"/>
              </a:ext>
            </a:extLst>
          </p:cNvPr>
          <p:cNvSpPr/>
          <p:nvPr/>
        </p:nvSpPr>
        <p:spPr>
          <a:xfrm rot="5400000">
            <a:off x="7049383" y="3069373"/>
            <a:ext cx="2621902" cy="4889031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>
              <a:solidFill>
                <a:prstClr val="white"/>
              </a:solidFill>
            </a:endParaRPr>
          </a:p>
        </p:txBody>
      </p:sp>
      <p:sp>
        <p:nvSpPr>
          <p:cNvPr id="12" name="Round Diagonal Corner Rectangle 11">
            <a:extLst>
              <a:ext uri="{FF2B5EF4-FFF2-40B4-BE49-F238E27FC236}">
                <a16:creationId xmlns:a16="http://schemas.microsoft.com/office/drawing/2014/main" id="{99B52863-648B-1943-B922-10CD78F586EB}"/>
              </a:ext>
            </a:extLst>
          </p:cNvPr>
          <p:cNvSpPr/>
          <p:nvPr/>
        </p:nvSpPr>
        <p:spPr>
          <a:xfrm rot="5400000">
            <a:off x="1731458" y="165959"/>
            <a:ext cx="3397104" cy="4589463"/>
          </a:xfrm>
          <a:prstGeom prst="round2Diag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prstClr val="white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9D7BEE-A446-E84E-9313-09B28037A0F1}"/>
              </a:ext>
            </a:extLst>
          </p:cNvPr>
          <p:cNvSpPr txBox="1"/>
          <p:nvPr/>
        </p:nvSpPr>
        <p:spPr>
          <a:xfrm>
            <a:off x="-211049" y="1764196"/>
            <a:ext cx="1131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Bài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tập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1</a:t>
            </a:r>
            <a:endParaRPr lang="x-none" sz="2400" b="1" dirty="0">
              <a:solidFill>
                <a:prstClr val="white"/>
              </a:solidFill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949603-B0A7-9144-AB9E-730FE9FAE5B3}"/>
              </a:ext>
            </a:extLst>
          </p:cNvPr>
          <p:cNvSpPr txBox="1"/>
          <p:nvPr/>
        </p:nvSpPr>
        <p:spPr>
          <a:xfrm>
            <a:off x="0" y="4739865"/>
            <a:ext cx="10424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Bài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tập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2</a:t>
            </a:r>
            <a:endParaRPr lang="x-none" sz="2400" b="1" dirty="0">
              <a:solidFill>
                <a:srgbClr val="FF0000"/>
              </a:solidFill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D6BDA2C-5EA7-AA47-9013-DE186622A24E}"/>
              </a:ext>
            </a:extLst>
          </p:cNvPr>
          <p:cNvSpPr txBox="1"/>
          <p:nvPr/>
        </p:nvSpPr>
        <p:spPr>
          <a:xfrm>
            <a:off x="10720071" y="1255852"/>
            <a:ext cx="1663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Bài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tập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3</a:t>
            </a:r>
            <a:endParaRPr lang="x-none" sz="2400" b="1" dirty="0">
              <a:solidFill>
                <a:prstClr val="white"/>
              </a:solidFill>
              <a:latin typeface="#9Slide05 Brannboll Ny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4D2FE9-F07A-1F42-8718-28E45B696D10}"/>
              </a:ext>
            </a:extLst>
          </p:cNvPr>
          <p:cNvSpPr txBox="1"/>
          <p:nvPr/>
        </p:nvSpPr>
        <p:spPr>
          <a:xfrm>
            <a:off x="10767681" y="4581035"/>
            <a:ext cx="15686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Bài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tập</a:t>
            </a:r>
            <a:r>
              <a:rPr lang="en-US" sz="2400" b="1" dirty="0">
                <a:solidFill>
                  <a:srgbClr val="FF0000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 4</a:t>
            </a:r>
            <a:r>
              <a:rPr lang="x-none" sz="2400" b="1" dirty="0">
                <a:solidFill>
                  <a:prstClr val="white"/>
                </a:solidFill>
                <a:latin typeface="#9Slide05 Brannboll Ny" panose="02000000000000000000" pitchFamily="2" charset="0"/>
                <a:cs typeface="Times New Roman" panose="02020603050405020304" pitchFamily="18" charset="0"/>
              </a:rPr>
              <a:t>4</a:t>
            </a:r>
          </a:p>
        </p:txBody>
      </p:sp>
      <p:sp>
        <p:nvSpPr>
          <p:cNvPr id="17" name="Rectangle 16"/>
          <p:cNvSpPr/>
          <p:nvPr/>
        </p:nvSpPr>
        <p:spPr>
          <a:xfrm>
            <a:off x="1099274" y="762138"/>
            <a:ext cx="4876529" cy="3352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tình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hay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tình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hành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vị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nào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đưới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đây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Vì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sao</a:t>
            </a:r>
            <a:r>
              <a:rPr lang="en-US" b="1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lvl="0">
              <a:lnSpc>
                <a:spcPct val="107000"/>
              </a:lnSpc>
            </a:pP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A.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Luôn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theo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số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đông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B.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Luôn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đúng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những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điều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có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thật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C.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Luôn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bảo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vệ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và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việc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minh</a:t>
            </a:r>
          </a:p>
          <a:p>
            <a:pPr lvl="0">
              <a:lnSpc>
                <a:spcPct val="107000"/>
              </a:lnSpc>
            </a:pP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D.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Luôn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phê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phán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những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người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cùng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quan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điểm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mình</a:t>
            </a:r>
            <a:r>
              <a:rPr lang="en-US" dirty="0">
                <a:solidFill>
                  <a:schemeClr val="bg1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8" name="Rectangle 17"/>
          <p:cNvSpPr/>
          <p:nvPr/>
        </p:nvSpPr>
        <p:spPr>
          <a:xfrm>
            <a:off x="6011807" y="850610"/>
            <a:ext cx="5018417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latin typeface="SVN-Very Berry" panose="00000500000000000000" pitchFamily="2" charset="0"/>
              </a:rPr>
              <a:t>3. </a:t>
            </a:r>
            <a:r>
              <a:rPr lang="en-US" b="1" dirty="0" err="1">
                <a:latin typeface="SVN-Very Berry" panose="00000500000000000000" pitchFamily="2" charset="0"/>
              </a:rPr>
              <a:t>Nếu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một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người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bạn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thân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của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em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nói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xấu</a:t>
            </a:r>
            <a:r>
              <a:rPr lang="en-US" b="1" dirty="0">
                <a:latin typeface="SVN-Very Berry" panose="00000500000000000000" pitchFamily="2" charset="0"/>
              </a:rPr>
              <a:t>, </a:t>
            </a:r>
            <a:r>
              <a:rPr lang="en-US" b="1" dirty="0" err="1">
                <a:latin typeface="SVN-Very Berry" panose="00000500000000000000" pitchFamily="2" charset="0"/>
              </a:rPr>
              <a:t>nói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sai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về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một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người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khác</a:t>
            </a:r>
            <a:r>
              <a:rPr lang="en-US" b="1" dirty="0">
                <a:latin typeface="SVN-Very Berry" panose="00000500000000000000" pitchFamily="2" charset="0"/>
              </a:rPr>
              <a:t>, </a:t>
            </a:r>
            <a:r>
              <a:rPr lang="en-US" b="1" dirty="0" err="1">
                <a:latin typeface="SVN-Very Berry" panose="00000500000000000000" pitchFamily="2" charset="0"/>
              </a:rPr>
              <a:t>em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sẽ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lựa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chọn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phương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án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giải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quyết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nào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sau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đây</a:t>
            </a:r>
            <a:r>
              <a:rPr lang="en-US" b="1" dirty="0">
                <a:latin typeface="SVN-Very Berry" panose="00000500000000000000" pitchFamily="2" charset="0"/>
              </a:rPr>
              <a:t>? </a:t>
            </a:r>
            <a:r>
              <a:rPr lang="en-US" b="1" dirty="0" err="1">
                <a:latin typeface="SVN-Very Berry" panose="00000500000000000000" pitchFamily="2" charset="0"/>
              </a:rPr>
              <a:t>Vì</a:t>
            </a:r>
            <a:r>
              <a:rPr lang="en-US" b="1" dirty="0">
                <a:latin typeface="SVN-Very Berry" panose="00000500000000000000" pitchFamily="2" charset="0"/>
              </a:rPr>
              <a:t> </a:t>
            </a:r>
            <a:r>
              <a:rPr lang="en-US" b="1" dirty="0" err="1">
                <a:latin typeface="SVN-Very Berry" panose="00000500000000000000" pitchFamily="2" charset="0"/>
              </a:rPr>
              <a:t>sao</a:t>
            </a:r>
            <a:r>
              <a:rPr lang="en-US" b="1" dirty="0">
                <a:latin typeface="SVN-Very Berry" panose="00000500000000000000" pitchFamily="2" charset="0"/>
              </a:rPr>
              <a:t>?</a:t>
            </a:r>
          </a:p>
          <a:p>
            <a:pPr lvl="0"/>
            <a:r>
              <a:rPr lang="en-US" dirty="0">
                <a:latin typeface="SVN-Very Berry" panose="00000500000000000000" pitchFamily="2" charset="0"/>
              </a:rPr>
              <a:t>A. </a:t>
            </a:r>
            <a:r>
              <a:rPr lang="en-US" dirty="0" err="1">
                <a:latin typeface="SVN-Very Berry" panose="00000500000000000000" pitchFamily="2" charset="0"/>
              </a:rPr>
              <a:t>Xa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lánh</a:t>
            </a:r>
            <a:r>
              <a:rPr lang="en-US" dirty="0">
                <a:latin typeface="SVN-Very Berry" panose="00000500000000000000" pitchFamily="2" charset="0"/>
              </a:rPr>
              <a:t>, </a:t>
            </a:r>
            <a:r>
              <a:rPr lang="en-US" dirty="0" err="1">
                <a:latin typeface="SVN-Very Berry" panose="00000500000000000000" pitchFamily="2" charset="0"/>
              </a:rPr>
              <a:t>không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chơi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với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bạn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nữa</a:t>
            </a:r>
            <a:r>
              <a:rPr lang="en-US" dirty="0">
                <a:latin typeface="SVN-Very Berry" panose="00000500000000000000" pitchFamily="2" charset="0"/>
              </a:rPr>
              <a:t>.</a:t>
            </a:r>
          </a:p>
          <a:p>
            <a:pPr lvl="0"/>
            <a:r>
              <a:rPr lang="en-US" dirty="0">
                <a:latin typeface="SVN-Very Berry" panose="00000500000000000000" pitchFamily="2" charset="0"/>
              </a:rPr>
              <a:t>B. </a:t>
            </a:r>
            <a:r>
              <a:rPr lang="en-US" dirty="0" err="1">
                <a:latin typeface="SVN-Very Berry" panose="00000500000000000000" pitchFamily="2" charset="0"/>
              </a:rPr>
              <a:t>Bỏ</a:t>
            </a:r>
            <a:r>
              <a:rPr lang="en-US" dirty="0">
                <a:latin typeface="SVN-Very Berry" panose="00000500000000000000" pitchFamily="2" charset="0"/>
              </a:rPr>
              <a:t> qua, </a:t>
            </a:r>
            <a:r>
              <a:rPr lang="en-US" dirty="0" err="1">
                <a:latin typeface="SVN-Very Berry" panose="00000500000000000000" pitchFamily="2" charset="0"/>
              </a:rPr>
              <a:t>coi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như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không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biết</a:t>
            </a:r>
            <a:r>
              <a:rPr lang="en-US" dirty="0">
                <a:latin typeface="SVN-Very Berry" panose="00000500000000000000" pitchFamily="2" charset="0"/>
              </a:rPr>
              <a:t>.</a:t>
            </a:r>
          </a:p>
          <a:p>
            <a:pPr lvl="0"/>
            <a:r>
              <a:rPr lang="en-US" dirty="0">
                <a:latin typeface="SVN-Very Berry" panose="00000500000000000000" pitchFamily="2" charset="0"/>
              </a:rPr>
              <a:t>C. </a:t>
            </a:r>
            <a:r>
              <a:rPr lang="en-US" dirty="0" err="1">
                <a:latin typeface="SVN-Very Berry" panose="00000500000000000000" pitchFamily="2" charset="0"/>
              </a:rPr>
              <a:t>Khuyên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bạn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nên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nhận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lỗi</a:t>
            </a:r>
            <a:r>
              <a:rPr lang="en-US" dirty="0">
                <a:latin typeface="SVN-Very Berry" panose="00000500000000000000" pitchFamily="2" charset="0"/>
              </a:rPr>
              <a:t>, </a:t>
            </a:r>
            <a:r>
              <a:rPr lang="en-US" dirty="0" err="1">
                <a:latin typeface="SVN-Very Berry" panose="00000500000000000000" pitchFamily="2" charset="0"/>
              </a:rPr>
              <a:t>sửa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chữa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và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luôn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nói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rõ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sự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thật</a:t>
            </a:r>
            <a:r>
              <a:rPr lang="en-US" dirty="0">
                <a:latin typeface="SVN-Very Berry" panose="00000500000000000000" pitchFamily="2" charset="0"/>
              </a:rPr>
              <a:t>.</a:t>
            </a:r>
          </a:p>
          <a:p>
            <a:pPr lvl="0"/>
            <a:r>
              <a:rPr lang="en-US" dirty="0">
                <a:latin typeface="SVN-Very Berry" panose="00000500000000000000" pitchFamily="2" charset="0"/>
              </a:rPr>
              <a:t>D. </a:t>
            </a:r>
            <a:r>
              <a:rPr lang="en-US" dirty="0" err="1">
                <a:latin typeface="SVN-Very Berry" panose="00000500000000000000" pitchFamily="2" charset="0"/>
              </a:rPr>
              <a:t>Vẫn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chơi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với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bạn</a:t>
            </a:r>
            <a:r>
              <a:rPr lang="en-US" dirty="0">
                <a:latin typeface="SVN-Very Berry" panose="00000500000000000000" pitchFamily="2" charset="0"/>
              </a:rPr>
              <a:t>, </a:t>
            </a:r>
            <a:r>
              <a:rPr lang="en-US" dirty="0" err="1">
                <a:latin typeface="SVN-Very Berry" panose="00000500000000000000" pitchFamily="2" charset="0"/>
              </a:rPr>
              <a:t>nhưng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không</a:t>
            </a:r>
            <a:r>
              <a:rPr lang="en-US" dirty="0">
                <a:latin typeface="SVN-Very Berry" panose="00000500000000000000" pitchFamily="2" charset="0"/>
              </a:rPr>
              <a:t> tin </a:t>
            </a:r>
            <a:r>
              <a:rPr lang="en-US" dirty="0" err="1">
                <a:latin typeface="SVN-Very Berry" panose="00000500000000000000" pitchFamily="2" charset="0"/>
              </a:rPr>
              <a:t>bạn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như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trước</a:t>
            </a:r>
            <a:r>
              <a:rPr lang="en-US" dirty="0">
                <a:latin typeface="SVN-Very Berry" panose="00000500000000000000" pitchFamily="2" charset="0"/>
              </a:rPr>
              <a:t> </a:t>
            </a:r>
            <a:r>
              <a:rPr lang="en-US" dirty="0" err="1">
                <a:latin typeface="SVN-Very Berry" panose="00000500000000000000" pitchFamily="2" charset="0"/>
              </a:rPr>
              <a:t>nữa</a:t>
            </a:r>
            <a:r>
              <a:rPr lang="en-US" dirty="0">
                <a:latin typeface="SVN-Very Berry" panose="00000500000000000000" pitchFamily="2" charset="0"/>
              </a:rPr>
              <a:t>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465347" y="4339087"/>
            <a:ext cx="4308828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2.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Sau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khi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học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xong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bài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“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Tôn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trọng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sự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thật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”,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Linh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cho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rằng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trong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cuộc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sóng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phải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bao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giờ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cũng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nên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tôn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trọng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sự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thật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cần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tuỷ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theo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từng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trường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hợp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mà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ứng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xử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cho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phù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hợp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/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hay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suy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nghĩ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Linh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r>
              <a:rPr lang="en-US" sz="2200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Vì</a:t>
            </a:r>
            <a:r>
              <a:rPr lang="en-US" b="1" dirty="0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sao</a:t>
            </a:r>
            <a:r>
              <a:rPr lang="en-US" dirty="0">
                <a:solidFill>
                  <a:schemeClr val="bg1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011808" y="4291408"/>
            <a:ext cx="4738206" cy="22759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29000"/>
              </a:lnSpc>
              <a:spcAft>
                <a:spcPts val="200"/>
              </a:spcAft>
              <a:buClr>
                <a:srgbClr val="000000"/>
              </a:buClr>
              <a:buSzPts val="1000"/>
              <a:tabLst>
                <a:tab pos="542290" algn="l"/>
              </a:tabLst>
            </a:pPr>
            <a:r>
              <a:rPr lang="en-US" sz="2200" b="1" dirty="0">
                <a:latin typeface="SVN-Very Berry" panose="00000500000000000000" pitchFamily="2" charset="0"/>
              </a:rPr>
              <a:t>4. </a:t>
            </a:r>
            <a:r>
              <a:rPr lang="en-US" sz="2200" b="1" dirty="0" err="1">
                <a:latin typeface="SVN-Very Berry" panose="00000500000000000000" pitchFamily="2" charset="0"/>
              </a:rPr>
              <a:t>Em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hãy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kể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lại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một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việc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làm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thể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hiện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tôn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trọng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sự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thật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hoặc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không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tôn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trọng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sự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thật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trong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cuộc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sống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mà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em</a:t>
            </a:r>
            <a:r>
              <a:rPr lang="en-US" sz="2200" b="1" dirty="0">
                <a:latin typeface="SVN-Very Berry" panose="00000500000000000000" pitchFamily="2" charset="0"/>
              </a:rPr>
              <a:t> </a:t>
            </a:r>
            <a:r>
              <a:rPr lang="en-US" sz="2200" b="1" dirty="0" err="1">
                <a:latin typeface="SVN-Very Berry" panose="00000500000000000000" pitchFamily="2" charset="0"/>
              </a:rPr>
              <a:t>biết</a:t>
            </a:r>
            <a:r>
              <a:rPr lang="en-US" sz="2200" b="1" dirty="0">
                <a:latin typeface="SVN-Very Berry" panose="00000500000000000000" pitchFamily="2" charset="0"/>
              </a:rPr>
              <a:t>.</a:t>
            </a:r>
            <a:endParaRPr lang="en-US" sz="2200" b="1" dirty="0">
              <a:latin typeface="SVN-Very Berry" panose="00000500000000000000" pitchFamily="2" charset="0"/>
              <a:ea typeface="Cambria" panose="02040503050406030204" pitchFamily="18" charset="0"/>
              <a:cs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892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6" grpId="0"/>
      <p:bldP spid="17" grpId="0"/>
      <p:bldP spid="18" grpId="0"/>
      <p:bldP spid="19" grpId="0"/>
      <p:bldP spid="2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0294" y="-532119"/>
            <a:ext cx="6361923" cy="6205211"/>
          </a:xfrm>
          <a:prstGeom prst="rect">
            <a:avLst/>
          </a:prstGeom>
        </p:spPr>
      </p:pic>
      <p:pic>
        <p:nvPicPr>
          <p:cNvPr id="9" name="图片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0" r="8347"/>
          <a:stretch>
            <a:fillRect/>
          </a:stretch>
        </p:blipFill>
        <p:spPr>
          <a:xfrm flipH="1">
            <a:off x="-591592" y="-532119"/>
            <a:ext cx="1440259" cy="2112622"/>
          </a:xfrm>
          <a:prstGeom prst="rect">
            <a:avLst/>
          </a:prstGeom>
        </p:spPr>
      </p:pic>
      <p:pic>
        <p:nvPicPr>
          <p:cNvPr id="10" name="Shape 1"/>
          <p:cNvPicPr/>
          <p:nvPr/>
        </p:nvPicPr>
        <p:blipFill>
          <a:blip r:embed="rId4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Rectangle 10"/>
          <p:cNvSpPr/>
          <p:nvPr/>
        </p:nvSpPr>
        <p:spPr>
          <a:xfrm>
            <a:off x="175846" y="738664"/>
            <a:ext cx="4935706" cy="49002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sz="28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US" sz="28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tình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hay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tình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hành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vị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nào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đưới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đây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Vì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sao</a:t>
            </a:r>
            <a:r>
              <a:rPr lang="en-US" sz="2400" b="1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07000"/>
              </a:lnSpc>
            </a:pP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A.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Luôn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đồng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và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theo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số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đông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</a:pP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B.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Luôn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đúng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những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điều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có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thật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</a:pP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C.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Luôn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bảo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vệ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ý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kiến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và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việc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làm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minh</a:t>
            </a:r>
          </a:p>
          <a:p>
            <a:pPr>
              <a:lnSpc>
                <a:spcPct val="107000"/>
              </a:lnSpc>
            </a:pP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D.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Luôn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phê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phán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những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người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không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cùng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quan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điểm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với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mình</a:t>
            </a:r>
            <a:r>
              <a:rPr lang="en-US" sz="2400" dirty="0">
                <a:solidFill>
                  <a:prstClr val="black"/>
                </a:solidFill>
                <a:latin typeface="SVN-Very Berry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15" name="Google Shape;164;p9"/>
          <p:cNvPicPr preferRelativeResize="0"/>
          <p:nvPr/>
        </p:nvPicPr>
        <p:blipFill rotWithShape="1">
          <a:blip r:embed="rId5">
            <a:alphaModFix/>
          </a:blip>
          <a:srcRect l="15285" t="10430" r="46645" b="11190"/>
          <a:stretch/>
        </p:blipFill>
        <p:spPr>
          <a:xfrm>
            <a:off x="4748225" y="-248025"/>
            <a:ext cx="7742594" cy="45402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52875" y="-448608"/>
            <a:ext cx="2280885" cy="13447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Google Shape;155;p8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033760" y="4217436"/>
            <a:ext cx="1653119" cy="10686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图片 6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464" y="-376427"/>
            <a:ext cx="340569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Box 7"/>
          <p:cNvSpPr txBox="1">
            <a:spLocks noChangeArrowheads="1"/>
          </p:cNvSpPr>
          <p:nvPr/>
        </p:nvSpPr>
        <p:spPr bwMode="auto">
          <a:xfrm>
            <a:off x="3993780" y="0"/>
            <a:ext cx="3665364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rgbClr val="A50021"/>
                </a:solidFill>
                <a:latin typeface="Arial" panose="020B0604020202020204" pitchFamily="34" charset="0"/>
              </a:defRPr>
            </a:lvl9pPr>
          </a:lstStyle>
          <a:p>
            <a:pPr algn="l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BÀI TẬP </a:t>
            </a:r>
            <a:endParaRPr lang="en-US" altLang="en-US" sz="2000" dirty="0">
              <a:solidFill>
                <a:srgbClr val="5F5F5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2291709"/>
              </p:ext>
            </p:extLst>
          </p:nvPr>
        </p:nvGraphicFramePr>
        <p:xfrm>
          <a:off x="5698780" y="325315"/>
          <a:ext cx="6141767" cy="5908720"/>
        </p:xfrm>
        <a:graphic>
          <a:graphicData uri="http://schemas.openxmlformats.org/drawingml/2006/table">
            <a:tbl>
              <a:tblPr/>
              <a:tblGrid>
                <a:gridCol w="61417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9087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3.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Nếu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một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người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bạn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thân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của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em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nói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xấu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nói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sai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về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một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người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khác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em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sẽ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lựa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chọn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phương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án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giải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quyết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nào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sau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đây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?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Vì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sao</a:t>
                      </a:r>
                      <a:r>
                        <a:rPr lang="en-US" sz="2400" b="1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A.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Xa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lánh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không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chơi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với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bạn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nữa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B.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Bỏ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qua,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coi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như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không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biết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C.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Khuyên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bạn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nên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nhận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lỗi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sửa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chữa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và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luôn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nói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rõ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sự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thật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D.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Vẫn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chơi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với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bạn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nhưng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không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tin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bạn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như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trước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kern="1200" dirty="0" err="1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nữa</a:t>
                      </a:r>
                      <a:r>
                        <a:rPr lang="en-US" sz="2400" kern="1200" dirty="0">
                          <a:solidFill>
                            <a:srgbClr val="0000FF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 marL="0" marR="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-61546" y="5825406"/>
            <a:ext cx="549981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Em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đồng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tình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với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ý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kiến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B: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Luôn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nói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đúng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những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điều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có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thật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</a:rPr>
              <a:t>.</a:t>
            </a:r>
            <a:endParaRPr lang="en-US" sz="2400" b="1" dirty="0">
              <a:solidFill>
                <a:srgbClr val="FF0000"/>
              </a:solidFill>
              <a:latin typeface="SVN-Vanilla Daisy Pro" panose="00000500000000000000" pitchFamily="2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637692" y="4492778"/>
            <a:ext cx="65543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Nếu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một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người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bạn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thân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của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xấu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sai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về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một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người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khác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em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sẽ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lựa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chọn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phương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án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giải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quyết</a:t>
            </a:r>
            <a:r>
              <a:rPr lang="en-US" sz="2400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C.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Khuyên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bạn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nên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nhận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lỗi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sửa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chữa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và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luôn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nói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rõ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sự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thật</a:t>
            </a:r>
            <a:r>
              <a:rPr lang="en-US" sz="2400" b="1" dirty="0">
                <a:solidFill>
                  <a:srgbClr val="FF0000"/>
                </a:solidFill>
                <a:latin typeface="SVN-Vanilla Daisy Pro" panose="000005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2400" b="1" dirty="0">
              <a:solidFill>
                <a:srgbClr val="FF0000"/>
              </a:solidFill>
              <a:effectLst/>
              <a:latin typeface="SVN-Vanilla Daisy Pro" panose="00000500000000000000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6387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62366" y="33057"/>
            <a:ext cx="6445527" cy="9233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TRò</a:t>
            </a:r>
            <a:r>
              <a:rPr lang="en-US" sz="54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en-US" sz="5400" b="1" dirty="0" err="1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chơi</a:t>
            </a:r>
            <a:r>
              <a:rPr lang="en-US" sz="54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: </a:t>
            </a:r>
            <a:r>
              <a:rPr lang="en-US" sz="5400" b="1" dirty="0" err="1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Đóng</a:t>
            </a:r>
            <a:r>
              <a:rPr lang="en-US" sz="54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en-US" sz="5400" b="1" dirty="0" err="1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vai</a:t>
            </a:r>
            <a:endParaRPr lang="en-US" sz="5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7" t="53352" r="11679"/>
          <a:stretch/>
        </p:blipFill>
        <p:spPr bwMode="auto">
          <a:xfrm>
            <a:off x="5138057" y="3555691"/>
            <a:ext cx="7165910" cy="2773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7"/>
          <p:cNvSpPr>
            <a:spLocks noChangeArrowheads="1"/>
          </p:cNvSpPr>
          <p:nvPr/>
        </p:nvSpPr>
        <p:spPr bwMode="auto">
          <a:xfrm>
            <a:off x="5305845" y="1215845"/>
            <a:ext cx="2557262" cy="2133600"/>
          </a:xfrm>
          <a:prstGeom prst="cloudCallout">
            <a:avLst>
              <a:gd name="adj1" fmla="val -17685"/>
              <a:gd name="adj2" fmla="val 85880"/>
            </a:avLst>
          </a:prstGeom>
          <a:solidFill>
            <a:srgbClr val="FFCC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Theo </a:t>
            </a:r>
            <a:r>
              <a:rPr lang="en-US" sz="2000" dirty="0" err="1">
                <a:solidFill>
                  <a:prstClr val="black"/>
                </a:solidFill>
                <a:latin typeface="#9Slide05 Brannboll Ny" panose="02000000000000000000" pitchFamily="2" charset="0"/>
              </a:rPr>
              <a:t>mình</a:t>
            </a:r>
            <a:r>
              <a:rPr lang="en-US" sz="2000" dirty="0">
                <a:solidFill>
                  <a:prstClr val="black"/>
                </a:solidFill>
                <a:latin typeface="#9Slide05 Brannboll Ny" panose="02000000000000000000" pitchFamily="2" charset="0"/>
              </a:rPr>
              <a:t>......................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000" b="1" i="1" dirty="0">
                <a:solidFill>
                  <a:srgbClr val="A50021"/>
                </a:solidFill>
              </a:rPr>
              <a:t>.</a:t>
            </a:r>
          </a:p>
        </p:txBody>
      </p:sp>
      <p:sp>
        <p:nvSpPr>
          <p:cNvPr id="7" name="AutoShape 7"/>
          <p:cNvSpPr>
            <a:spLocks noChangeArrowheads="1"/>
          </p:cNvSpPr>
          <p:nvPr/>
        </p:nvSpPr>
        <p:spPr bwMode="auto">
          <a:xfrm>
            <a:off x="8266922" y="1187569"/>
            <a:ext cx="4037045" cy="2350247"/>
          </a:xfrm>
          <a:prstGeom prst="cloudCallout">
            <a:avLst>
              <a:gd name="adj1" fmla="val -17685"/>
              <a:gd name="adj2" fmla="val 85880"/>
            </a:avLst>
          </a:prstGeom>
          <a:solidFill>
            <a:schemeClr val="accent3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anchor="ctr"/>
          <a:lstStyle/>
          <a:p>
            <a:pPr>
              <a:lnSpc>
                <a:spcPts val="1200"/>
              </a:lnSpc>
            </a:pP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Google Shape;154;p8"/>
          <p:cNvPicPr preferRelativeResize="0"/>
          <p:nvPr/>
        </p:nvPicPr>
        <p:blipFill rotWithShape="1">
          <a:blip r:embed="rId3">
            <a:alphaModFix/>
          </a:blip>
          <a:srcRect l="16992" t="-937" r="50159" b="17086"/>
          <a:stretch/>
        </p:blipFill>
        <p:spPr>
          <a:xfrm>
            <a:off x="102751" y="475884"/>
            <a:ext cx="5153445" cy="6176866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Snip Diagonal Corner Rectangle 8"/>
          <p:cNvSpPr/>
          <p:nvPr/>
        </p:nvSpPr>
        <p:spPr>
          <a:xfrm>
            <a:off x="316523" y="707366"/>
            <a:ext cx="4262045" cy="683222"/>
          </a:xfrm>
          <a:prstGeom prst="snip2DiagRect">
            <a:avLst>
              <a:gd name="adj1" fmla="val 26917"/>
              <a:gd name="adj2" fmla="val 16667"/>
            </a:avLst>
          </a:prstGeom>
          <a:solidFill>
            <a:srgbClr val="FFC00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Đóng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vai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xử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lí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tình</a:t>
            </a:r>
            <a:r>
              <a:rPr lang="en-US" sz="2400" b="1" kern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kern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huống</a:t>
            </a:r>
            <a:endParaRPr lang="en-US" sz="2400" b="1" kern="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0" y="-177674"/>
            <a:ext cx="1943897" cy="11340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401460"/>
              </p:ext>
            </p:extLst>
          </p:nvPr>
        </p:nvGraphicFramePr>
        <p:xfrm>
          <a:off x="250166" y="1502899"/>
          <a:ext cx="5006030" cy="4724400"/>
        </p:xfrm>
        <a:graphic>
          <a:graphicData uri="http://schemas.openxmlformats.org/drawingml/2006/table">
            <a:tbl>
              <a:tblPr/>
              <a:tblGrid>
                <a:gridCol w="50060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97025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2. Sau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học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xong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bài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“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Tôn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trọng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sự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thật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”, Linh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cho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rằng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cuộc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sóng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không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phải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bao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giờ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cũng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nên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tôn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trọng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sự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thật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cần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tuỳ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theo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từng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trường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hợp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mà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ứng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xử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cho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phù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hợp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Em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đồng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ý hay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không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đồng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ý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với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suy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nghĩ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Linh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Vì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600" dirty="0" err="1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sao</a:t>
                      </a:r>
                      <a:r>
                        <a:rPr lang="en-US" sz="2600" dirty="0">
                          <a:effectLst/>
                          <a:latin typeface="SVN-Vanilla Daisy Pro" panose="00000500000000000000" pitchFamily="2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?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US" sz="2400" kern="1200" dirty="0">
                        <a:solidFill>
                          <a:schemeClr val="tx1"/>
                        </a:solidFill>
                        <a:effectLst/>
                        <a:latin typeface="#9Slide05 Brannboll Ny" panose="02000000000000000000" pitchFamily="2" charset="0"/>
                        <a:ea typeface="+mn-ea"/>
                        <a:cs typeface="+mn-cs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2" name="Shape 1"/>
          <p:cNvPicPr/>
          <p:nvPr/>
        </p:nvPicPr>
        <p:blipFill>
          <a:blip r:embed="rId5"/>
          <a:stretch/>
        </p:blipFill>
        <p:spPr>
          <a:xfrm>
            <a:off x="10487608" y="4781"/>
            <a:ext cx="1704392" cy="97988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8266922" y="1624027"/>
            <a:ext cx="390494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0"/>
              </a:spcAft>
              <a:tabLst>
                <a:tab pos="571500" algn="l"/>
              </a:tabLst>
            </a:pP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</a:rPr>
              <a:t>Còn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</a:rPr>
              <a:t>mình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</a:rPr>
              <a:t>thì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đồng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ý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với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suy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nghĩ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của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Linh.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Vì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đôi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khi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không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tôn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trọng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sự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thật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giúp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chúng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ta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sống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tích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cực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hơn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là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điều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nên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làm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.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Ví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dụ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như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một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người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bị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ung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thư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sắp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chết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,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nhưng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ta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nói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dối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để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họ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có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niềm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tin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hơn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trong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việc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chữa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trị</a:t>
            </a:r>
            <a:r>
              <a:rPr lang="en-US" b="1" dirty="0">
                <a:solidFill>
                  <a:srgbClr val="0000FF"/>
                </a:solidFill>
                <a:latin typeface="#9Slide05 IcielSanelma" pitchFamily="2" charset="0"/>
                <a:ea typeface="Calibri" panose="020F0502020204030204" pitchFamily="34" charset="0"/>
              </a:rPr>
              <a:t>.</a:t>
            </a:r>
            <a:endParaRPr lang="en-US" b="1" dirty="0">
              <a:solidFill>
                <a:srgbClr val="0000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475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9" grpId="0" animBg="1"/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411846"/>
            <a:ext cx="9209314" cy="3992908"/>
            <a:chOff x="114868" y="-346472"/>
            <a:chExt cx="7805125" cy="7426902"/>
          </a:xfrm>
        </p:grpSpPr>
        <p:pic>
          <p:nvPicPr>
            <p:cNvPr id="6" name="Google Shape;154;p8"/>
            <p:cNvPicPr preferRelativeResize="0"/>
            <p:nvPr/>
          </p:nvPicPr>
          <p:blipFill rotWithShape="1">
            <a:blip r:embed="rId2">
              <a:alphaModFix/>
            </a:blip>
            <a:srcRect l="16992" t="-937" r="50159" b="17086"/>
            <a:stretch/>
          </p:blipFill>
          <p:spPr>
            <a:xfrm>
              <a:off x="114868" y="-346472"/>
              <a:ext cx="7805125" cy="699951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Google Shape;155;p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3068240" y="4750073"/>
              <a:ext cx="2072846" cy="233035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8" name="Rectangle 7"/>
          <p:cNvSpPr/>
          <p:nvPr/>
        </p:nvSpPr>
        <p:spPr>
          <a:xfrm>
            <a:off x="327804" y="1138445"/>
            <a:ext cx="8017217" cy="26332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9000"/>
              </a:lnSpc>
              <a:spcAft>
                <a:spcPts val="200"/>
              </a:spcAft>
              <a:buClr>
                <a:srgbClr val="000000"/>
              </a:buClr>
              <a:buSzPts val="1000"/>
              <a:tabLst>
                <a:tab pos="542290" algn="l"/>
              </a:tabLst>
            </a:pP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4.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Em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hãy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kể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lại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một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việc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làm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thể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hiện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tôn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trọng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sự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thật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hoặc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không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tôn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trọng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sự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thật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trong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cuộc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sống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mà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em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 </a:t>
            </a:r>
            <a:r>
              <a:rPr lang="en-US" sz="3200" b="1" dirty="0" err="1">
                <a:solidFill>
                  <a:srgbClr val="0000FF"/>
                </a:solidFill>
                <a:latin typeface="SVN-Very Berry" panose="00000500000000000000" pitchFamily="2" charset="0"/>
              </a:rPr>
              <a:t>biết</a:t>
            </a:r>
            <a:r>
              <a:rPr lang="en-US" sz="3200" b="1" dirty="0">
                <a:solidFill>
                  <a:srgbClr val="0000FF"/>
                </a:solidFill>
                <a:latin typeface="SVN-Very Berry" panose="00000500000000000000" pitchFamily="2" charset="0"/>
              </a:rPr>
              <a:t>?</a:t>
            </a:r>
            <a:endParaRPr lang="en-US" sz="3200" b="1" dirty="0">
              <a:solidFill>
                <a:srgbClr val="0000FF"/>
              </a:solidFill>
              <a:latin typeface="SVN-Very Berry" panose="00000500000000000000" pitchFamily="2" charset="0"/>
              <a:ea typeface="Cambria" panose="02040503050406030204" pitchFamily="18" charset="0"/>
              <a:cs typeface="Cambria" panose="02040503050406030204" pitchFamily="18" charset="0"/>
            </a:endParaRPr>
          </a:p>
        </p:txBody>
      </p:sp>
      <p:pic>
        <p:nvPicPr>
          <p:cNvPr id="9" name="Shape 95"/>
          <p:cNvPicPr/>
          <p:nvPr/>
        </p:nvPicPr>
        <p:blipFill>
          <a:blip r:embed="rId4"/>
          <a:stretch/>
        </p:blipFill>
        <p:spPr>
          <a:xfrm>
            <a:off x="8755266" y="1040525"/>
            <a:ext cx="3436733" cy="2794357"/>
          </a:xfrm>
          <a:prstGeom prst="rect">
            <a:avLst/>
          </a:prstGeom>
        </p:spPr>
      </p:pic>
      <p:sp>
        <p:nvSpPr>
          <p:cNvPr id="11" name="Rectangle: Rounded Corners 1">
            <a:extLst>
              <a:ext uri="{FF2B5EF4-FFF2-40B4-BE49-F238E27FC236}">
                <a16:creationId xmlns:a16="http://schemas.microsoft.com/office/drawing/2014/main" id="{49368C2B-08BB-4567-BA27-2402FAA3C31F}"/>
              </a:ext>
            </a:extLst>
          </p:cNvPr>
          <p:cNvSpPr/>
          <p:nvPr/>
        </p:nvSpPr>
        <p:spPr>
          <a:xfrm>
            <a:off x="2573625" y="57173"/>
            <a:ext cx="4715695" cy="72659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165100" algn="just">
              <a:lnSpc>
                <a:spcPct val="130000"/>
              </a:lnSpc>
              <a:spcAft>
                <a:spcPts val="200"/>
              </a:spcAft>
            </a:pPr>
            <a:endParaRPr lang="en-US" sz="3200" b="1" dirty="0">
              <a:solidFill>
                <a:srgbClr val="FF0000"/>
              </a:solidFill>
              <a:latin typeface="SVN-Vanilla Daisy Pro" panose="00000500000000000000" pitchFamily="2" charset="0"/>
              <a:ea typeface="Times New Roman" panose="02020603050405020304" pitchFamily="18" charset="0"/>
            </a:endParaRPr>
          </a:p>
          <a:p>
            <a:pPr indent="165100" algn="just">
              <a:lnSpc>
                <a:spcPct val="130000"/>
              </a:lnSpc>
              <a:spcAft>
                <a:spcPts val="200"/>
              </a:spcAft>
            </a:pPr>
            <a:r>
              <a:rPr lang="en-US" sz="3200" b="1" dirty="0" err="1">
                <a:solidFill>
                  <a:srgbClr val="FF0000"/>
                </a:solidFill>
                <a:ea typeface="Times New Roman" panose="02020603050405020304" pitchFamily="18" charset="0"/>
              </a:rPr>
              <a:t>Hoạt</a:t>
            </a:r>
            <a:r>
              <a:rPr lang="en-US" sz="3200" b="1" dirty="0">
                <a:solidFill>
                  <a:srgbClr val="FF0000"/>
                </a:solidFill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ea typeface="Times New Roman" panose="02020603050405020304" pitchFamily="18" charset="0"/>
              </a:rPr>
              <a:t>động</a:t>
            </a:r>
            <a:r>
              <a:rPr lang="en-US" sz="3200" b="1" dirty="0">
                <a:solidFill>
                  <a:srgbClr val="FF0000"/>
                </a:solidFill>
                <a:ea typeface="Times New Roman" panose="02020603050405020304" pitchFamily="18" charset="0"/>
              </a:rPr>
              <a:t>: </a:t>
            </a:r>
            <a:r>
              <a:rPr lang="en-US" sz="3200" b="1" dirty="0">
                <a:solidFill>
                  <a:srgbClr val="FF0000"/>
                </a:solidFill>
                <a:ea typeface="Arial" panose="020B0604020202020204" pitchFamily="34" charset="0"/>
              </a:rPr>
              <a:t>Chia </a:t>
            </a:r>
            <a:r>
              <a:rPr lang="en-US" sz="3200" b="1" dirty="0" err="1">
                <a:solidFill>
                  <a:srgbClr val="FF0000"/>
                </a:solidFill>
                <a:ea typeface="Arial" panose="020B0604020202020204" pitchFamily="34" charset="0"/>
              </a:rPr>
              <a:t>sẻ</a:t>
            </a:r>
            <a:endParaRPr lang="en-US" sz="3200" b="1" dirty="0">
              <a:solidFill>
                <a:srgbClr val="FF0000"/>
              </a:solidFill>
              <a:ea typeface="Arial" panose="020B0604020202020204" pitchFamily="34" charset="0"/>
            </a:endParaRPr>
          </a:p>
          <a:p>
            <a:pPr algn="ctr"/>
            <a:endParaRPr lang="en-US" sz="3200" b="1" dirty="0">
              <a:solidFill>
                <a:srgbClr val="FF0000"/>
              </a:solidFill>
              <a:latin typeface="SVN-Vanilla Daisy Pro" panose="00000500000000000000" pitchFamily="2" charset="0"/>
              <a:ea typeface="Times New Roman" panose="02020603050405020304" pitchFamily="18" charset="0"/>
            </a:endParaRPr>
          </a:p>
          <a:p>
            <a:pPr algn="ctr"/>
            <a:r>
              <a:rPr lang="en-US" dirty="0">
                <a:solidFill>
                  <a:prstClr val="white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</p:txBody>
      </p:sp>
      <p:pic>
        <p:nvPicPr>
          <p:cNvPr id="12" name="Shape 1"/>
          <p:cNvPicPr/>
          <p:nvPr/>
        </p:nvPicPr>
        <p:blipFill>
          <a:blip r:embed="rId5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Shape 110"/>
          <p:cNvPicPr/>
          <p:nvPr/>
        </p:nvPicPr>
        <p:blipFill>
          <a:blip r:embed="rId6"/>
          <a:stretch/>
        </p:blipFill>
        <p:spPr>
          <a:xfrm>
            <a:off x="104503" y="4651375"/>
            <a:ext cx="3077236" cy="220662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2028" y="4651375"/>
            <a:ext cx="4309073" cy="220224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39877" y="4651375"/>
            <a:ext cx="4152122" cy="220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64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uốn Sách, Mở, Trang, Đọc, Rỗng, Đồng Bằ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02" y="171449"/>
            <a:ext cx="11473732" cy="668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Shape 1"/>
          <p:cNvPicPr/>
          <p:nvPr/>
        </p:nvPicPr>
        <p:blipFill>
          <a:blip r:embed="rId3"/>
          <a:stretch/>
        </p:blipFill>
        <p:spPr>
          <a:xfrm>
            <a:off x="11012557" y="0"/>
            <a:ext cx="1179443" cy="76213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Group 1"/>
          <p:cNvGrpSpPr/>
          <p:nvPr/>
        </p:nvGrpSpPr>
        <p:grpSpPr>
          <a:xfrm>
            <a:off x="1592362" y="1086162"/>
            <a:ext cx="8839527" cy="4329276"/>
            <a:chOff x="1592362" y="1086162"/>
            <a:chExt cx="8839527" cy="4329276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848486"/>
              <a:ext cx="2923605" cy="2000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 dirty="0" err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4: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TÔN TRỌNG SỰ THẬT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444721">
              <a:off x="6127262" y="1614012"/>
              <a:ext cx="4304627" cy="3801426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840945" y="3236363"/>
              <a:ext cx="32188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SVN-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IV. </a:t>
              </a:r>
            </a:p>
            <a:p>
              <a:pPr algn="ctr"/>
              <a:r>
                <a:rPr lang="en-US" altLang="zh-CN" sz="3200" b="1" dirty="0">
                  <a:solidFill>
                    <a:prstClr val="black"/>
                  </a:solidFill>
                  <a:effectLst>
                    <a:glow rad="101600">
                      <a:srgbClr val="E6B91E">
                        <a:satMod val="175000"/>
                        <a:alpha val="40000"/>
                      </a:srgbClr>
                    </a:glow>
                  </a:effectLst>
                  <a:latin typeface="SVN-Vanilla Daisy Pro" panose="00000500000000000000" pitchFamily="2" charset="0"/>
                  <a:ea typeface="微软雅黑" panose="020B0503020204020204" charset="-122"/>
                  <a:cs typeface="Times New Roman" pitchFamily="18" charset="0"/>
                </a:rPr>
                <a:t>VẬN DỤNG</a:t>
              </a:r>
              <a:endParaRPr lang="zh-CN" altLang="en-US" sz="3200" b="1" dirty="0">
                <a:solidFill>
                  <a:prstClr val="black"/>
                </a:solidFill>
                <a:effectLst>
                  <a:glow rad="101600">
                    <a:srgbClr val="E6B91E">
                      <a:satMod val="175000"/>
                      <a:alpha val="40000"/>
                    </a:srgbClr>
                  </a:glow>
                </a:effectLst>
                <a:latin typeface="SVN-Vanilla Daisy Pro" panose="00000500000000000000" pitchFamily="2" charset="0"/>
                <a:ea typeface="微软雅黑" panose="020B0503020204020204" charset="-122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86226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2858PICdbgea5Gz679dY_PIC2018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3481" y="2730137"/>
            <a:ext cx="2506824" cy="4087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图片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0" r="8347"/>
          <a:stretch>
            <a:fillRect/>
          </a:stretch>
        </p:blipFill>
        <p:spPr>
          <a:xfrm flipH="1">
            <a:off x="222069" y="209006"/>
            <a:ext cx="2141308" cy="2032264"/>
          </a:xfrm>
          <a:prstGeom prst="rect">
            <a:avLst/>
          </a:prstGeom>
        </p:spPr>
      </p:pic>
      <p:sp>
        <p:nvSpPr>
          <p:cNvPr id="4" name="AutoShape 3"/>
          <p:cNvSpPr>
            <a:spLocks noChangeArrowheads="1"/>
          </p:cNvSpPr>
          <p:nvPr/>
        </p:nvSpPr>
        <p:spPr bwMode="gray">
          <a:xfrm>
            <a:off x="3900210" y="328545"/>
            <a:ext cx="5378450" cy="574675"/>
          </a:xfrm>
          <a:prstGeom prst="roundRect">
            <a:avLst>
              <a:gd name="adj" fmla="val 50000"/>
            </a:avLst>
          </a:prstGeom>
          <a:solidFill>
            <a:srgbClr val="FF0000"/>
          </a:solidFill>
          <a:ln>
            <a:noFill/>
          </a:ln>
          <a:effectLst>
            <a:outerShdw dist="63500" dir="3187806" algn="ctr" rotWithShape="0">
              <a:srgbClr val="001D3A"/>
            </a:outerShdw>
          </a:effectLst>
          <a:extLst>
            <a:ext uri="{91240B29-F687-4F45-9708-019B960494DF}">
              <a14:hiddenLine xmlns:a14="http://schemas.microsoft.com/office/drawing/2010/main" w="381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20000"/>
              </a:spcBef>
              <a:spcAft>
                <a:spcPct val="20000"/>
              </a:spcAft>
            </a:pPr>
            <a:r>
              <a:rPr lang="en-US" altLang="en-US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HOẠT ĐỘNG DỰ ÁN</a:t>
            </a:r>
          </a:p>
        </p:txBody>
      </p:sp>
      <p:pic>
        <p:nvPicPr>
          <p:cNvPr id="5" name="Google Shape;164;p9"/>
          <p:cNvPicPr preferRelativeResize="0"/>
          <p:nvPr/>
        </p:nvPicPr>
        <p:blipFill rotWithShape="1">
          <a:blip r:embed="rId4">
            <a:alphaModFix/>
          </a:blip>
          <a:srcRect l="15285" t="10430" r="46645" b="11190"/>
          <a:stretch/>
        </p:blipFill>
        <p:spPr>
          <a:xfrm>
            <a:off x="-982283" y="1191140"/>
            <a:ext cx="6663096" cy="525481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1311" y="209006"/>
            <a:ext cx="6353926" cy="5865304"/>
          </a:xfrm>
          <a:prstGeom prst="rect">
            <a:avLst/>
          </a:prstGeom>
        </p:spPr>
      </p:pic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39635"/>
              </p:ext>
            </p:extLst>
          </p:nvPr>
        </p:nvGraphicFramePr>
        <p:xfrm>
          <a:off x="0" y="1714500"/>
          <a:ext cx="4917233" cy="7233137"/>
        </p:xfrm>
        <a:graphic>
          <a:graphicData uri="http://schemas.openxmlformats.org/drawingml/2006/table">
            <a:tbl>
              <a:tblPr/>
              <a:tblGrid>
                <a:gridCol w="49172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233137">
                <a:tc>
                  <a:txBody>
                    <a:bodyPr/>
                    <a:lstStyle/>
                    <a:p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Câu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1: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Xây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dựng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thông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điệp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về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chủ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để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“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Tôn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trọng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sự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b="1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thật</a:t>
                      </a:r>
                      <a:r>
                        <a:rPr lang="en-US" sz="2800" b="1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”:</a:t>
                      </a:r>
                    </a:p>
                    <a:p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Mỗi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nhóm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xây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dựng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một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thông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điệp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về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chủ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để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“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Tôn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trọng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sự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thật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”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và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ghi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ra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giấy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Trưng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bày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giới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thiệu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thông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điệp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của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các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nhóm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trước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lớp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Bình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chọn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thông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điệp</a:t>
                      </a:r>
                      <a:r>
                        <a:rPr lang="en-US" sz="28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 hay </a:t>
                      </a:r>
                      <a:r>
                        <a:rPr lang="en-US" sz="2800" kern="1200" dirty="0" err="1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nhất</a:t>
                      </a:r>
                      <a:r>
                        <a:rPr lang="en-US" sz="3200" kern="1200" dirty="0">
                          <a:solidFill>
                            <a:srgbClr val="0000FF"/>
                          </a:solidFill>
                          <a:effectLst/>
                          <a:latin typeface="#9Slide05 IcielSanelma" pitchFamily="2" charset="0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472256"/>
              </p:ext>
            </p:extLst>
          </p:nvPr>
        </p:nvGraphicFramePr>
        <p:xfrm>
          <a:off x="5108331" y="1907323"/>
          <a:ext cx="5767754" cy="3931920"/>
        </p:xfrm>
        <a:graphic>
          <a:graphicData uri="http://schemas.openxmlformats.org/drawingml/2006/table">
            <a:tbl>
              <a:tblPr/>
              <a:tblGrid>
                <a:gridCol w="57677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830580">
                <a:tc>
                  <a:txBody>
                    <a:bodyPr/>
                    <a:lstStyle/>
                    <a:p>
                      <a:endParaRPr lang="en-US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Câu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2: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Lập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một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hòm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thư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mở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của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lớp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“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Hòm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thư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nói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3200" b="1" kern="1200" dirty="0" err="1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thật</a:t>
                      </a:r>
                      <a:r>
                        <a:rPr lang="en-US" sz="3200" b="1" kern="1200" dirty="0">
                          <a:solidFill>
                            <a:srgbClr val="FF0000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”:</a:t>
                      </a:r>
                    </a:p>
                    <a:p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Mỗi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học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sinh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tự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viết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thư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cho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một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bạn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trong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lớp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về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việc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mình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đã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nói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dối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bạn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một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lần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nào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đó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Bức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thư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có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ghi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tên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người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nhận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nhưng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không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cần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ghi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tên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người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1" kern="1200" dirty="0" err="1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gửi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SVN-Very Berry" panose="00000500000000000000" pitchFamily="2" charset="0"/>
                          <a:ea typeface="+mn-ea"/>
                          <a:cs typeface="+mn-cs"/>
                        </a:rPr>
                        <a:t>. 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0" name="Shape 1"/>
          <p:cNvPicPr/>
          <p:nvPr/>
        </p:nvPicPr>
        <p:blipFill>
          <a:blip r:embed="rId6"/>
          <a:stretch/>
        </p:blipFill>
        <p:spPr>
          <a:xfrm>
            <a:off x="11033760" y="0"/>
            <a:ext cx="1158240" cy="10483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2466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hape 1"/>
          <p:cNvPicPr/>
          <p:nvPr/>
        </p:nvPicPr>
        <p:blipFill>
          <a:blip r:embed="rId2"/>
          <a:stretch/>
        </p:blipFill>
        <p:spPr>
          <a:xfrm>
            <a:off x="11012557" y="0"/>
            <a:ext cx="1179443" cy="76213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Group 1"/>
          <p:cNvGrpSpPr/>
          <p:nvPr/>
        </p:nvGrpSpPr>
        <p:grpSpPr>
          <a:xfrm>
            <a:off x="219302" y="171449"/>
            <a:ext cx="11473732" cy="6686551"/>
            <a:chOff x="219302" y="171449"/>
            <a:chExt cx="11473732" cy="6686551"/>
          </a:xfrm>
        </p:grpSpPr>
        <p:pic>
          <p:nvPicPr>
            <p:cNvPr id="1026" name="Picture 2" descr="Cuốn Sách, Mở, Trang, Đọc, Rỗng, Đồng Bằ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302" y="171449"/>
              <a:ext cx="11473732" cy="6686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3602">
              <a:off x="1592362" y="1086162"/>
              <a:ext cx="4058985" cy="4097835"/>
            </a:xfrm>
            <a:prstGeom prst="rect">
              <a:avLst/>
            </a:prstGeom>
          </p:spPr>
        </p:pic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 rot="255451">
              <a:off x="2185164" y="1848486"/>
              <a:ext cx="2923605" cy="2000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400" b="1" dirty="0" err="1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Bài</a:t>
              </a:r>
              <a:r>
                <a:rPr lang="en-US" altLang="en-US" sz="4400" b="1" dirty="0">
                  <a:solidFill>
                    <a:srgbClr val="0000FF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4:</a:t>
              </a:r>
              <a:r>
                <a:rPr lang="en-US" altLang="en-US" sz="44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 </a:t>
              </a:r>
            </a:p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4000" b="1" dirty="0">
                  <a:solidFill>
                    <a:srgbClr val="FF0000"/>
                  </a:solidFill>
                  <a:latin typeface="#9Slide05 Fourth" panose="00000500000000000000" pitchFamily="2" charset="0"/>
                  <a:ea typeface="Helvetica Neue"/>
                  <a:cs typeface="Helvetica Neue"/>
                </a:rPr>
                <a:t>TÔN TRỌNG SỰ THẬT</a:t>
              </a:r>
              <a:endParaRPr lang="en-SG" altLang="en-US" sz="4000" b="1" dirty="0">
                <a:solidFill>
                  <a:srgbClr val="0000FF"/>
                </a:solidFill>
                <a:latin typeface="#9Slide05 Fourth" panose="00000500000000000000" pitchFamily="2" charset="0"/>
              </a:endParaRP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444721">
              <a:off x="6111244" y="813196"/>
              <a:ext cx="4304627" cy="4425552"/>
            </a:xfrm>
            <a:prstGeom prst="rect">
              <a:avLst/>
            </a:prstGeom>
          </p:spPr>
        </p:pic>
        <p:sp>
          <p:nvSpPr>
            <p:cNvPr id="9" name="文本框 6"/>
            <p:cNvSpPr txBox="1"/>
            <p:nvPr/>
          </p:nvSpPr>
          <p:spPr>
            <a:xfrm rot="21381182">
              <a:off x="6729627" y="2921714"/>
              <a:ext cx="32188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lang="en-US" altLang="zh-CN" sz="3200" b="1" kern="0" dirty="0">
                  <a:solidFill>
                    <a:srgbClr val="0000FF"/>
                  </a:solidFill>
                  <a:latin typeface="SVN-Vanilla Daisy Pro" panose="00000500000000000000" pitchFamily="2" charset="0"/>
                  <a:ea typeface="微软雅黑" pitchFamily="34" charset="-122"/>
                  <a:cs typeface="Times New Roman" pitchFamily="18" charset="0"/>
                </a:rPr>
                <a:t>XIN CHÀO VÀ HẸN GẶP LẠI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2103123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Default Desig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3_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11296</TotalTime>
  <Words>2686</Words>
  <Application>Microsoft Office PowerPoint</Application>
  <PresentationFormat>Widescreen</PresentationFormat>
  <Paragraphs>210</Paragraphs>
  <Slides>27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27</vt:i4>
      </vt:variant>
    </vt:vector>
  </HeadingPairs>
  <TitlesOfParts>
    <vt:vector size="50" baseType="lpstr">
      <vt:lpstr>#9Slide05 Brannboll Ny</vt:lpstr>
      <vt:lpstr>#9Slide05 Fourth</vt:lpstr>
      <vt:lpstr>#9Slide05 IcielSanelma</vt:lpstr>
      <vt:lpstr>#9Slide05 Kathya</vt:lpstr>
      <vt:lpstr>#9Slide05 Ricca Script</vt:lpstr>
      <vt:lpstr>#9Slide05 SVNCookie</vt:lpstr>
      <vt:lpstr>#9Slide05 SVNKitten</vt:lpstr>
      <vt:lpstr>#9Slide06 SVNSlow Attack</vt:lpstr>
      <vt:lpstr>#9Slide07 IcielAmerican Forkbal</vt:lpstr>
      <vt:lpstr>#9Slide07 Marbelia Regular</vt:lpstr>
      <vt:lpstr>Arial</vt:lpstr>
      <vt:lpstr>Calibri</vt:lpstr>
      <vt:lpstr>Calibri Light</vt:lpstr>
      <vt:lpstr>Courier New</vt:lpstr>
      <vt:lpstr>SVN-Vanilla Daisy Pro</vt:lpstr>
      <vt:lpstr>SVN-Very Berry</vt:lpstr>
      <vt:lpstr>Times New Roman</vt:lpstr>
      <vt:lpstr>Office Theme</vt:lpstr>
      <vt:lpstr>1_Office Theme</vt:lpstr>
      <vt:lpstr>24_Office Theme</vt:lpstr>
      <vt:lpstr>Default Design</vt:lpstr>
      <vt:lpstr>3_Office Theme</vt:lpstr>
      <vt:lpstr>32_Office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NỘI DUNG HẸN HÒ: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311</cp:revision>
  <dcterms:created xsi:type="dcterms:W3CDTF">2021-06-28T15:32:15Z</dcterms:created>
  <dcterms:modified xsi:type="dcterms:W3CDTF">2024-02-19T07:46:16Z</dcterms:modified>
</cp:coreProperties>
</file>