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AE0"/>
    <a:srgbClr val="606C38"/>
    <a:srgbClr val="BC6C25"/>
    <a:srgbClr val="DDA1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4E607-79A7-4E39-A119-CB0822D2BA2D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1B2E-D4F5-41E7-90A0-25345D05B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454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4E607-79A7-4E39-A119-CB0822D2BA2D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1B2E-D4F5-41E7-90A0-25345D05B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698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4E607-79A7-4E39-A119-CB0822D2BA2D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1B2E-D4F5-41E7-90A0-25345D05B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97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EF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 userDrawn="1"/>
        </p:nvSpPr>
        <p:spPr>
          <a:xfrm>
            <a:off x="0" y="139394"/>
            <a:ext cx="12192000" cy="1270000"/>
          </a:xfrm>
          <a:prstGeom prst="roundRect">
            <a:avLst>
              <a:gd name="adj" fmla="val 50000"/>
            </a:avLst>
          </a:prstGeom>
          <a:solidFill>
            <a:srgbClr val="DDA1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3400" y="152400"/>
            <a:ext cx="1256994" cy="125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92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4E607-79A7-4E39-A119-CB0822D2BA2D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1B2E-D4F5-41E7-90A0-25345D05B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529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4E607-79A7-4E39-A119-CB0822D2BA2D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1B2E-D4F5-41E7-90A0-25345D05B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15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4E607-79A7-4E39-A119-CB0822D2BA2D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1B2E-D4F5-41E7-90A0-25345D05B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655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4E607-79A7-4E39-A119-CB0822D2BA2D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1B2E-D4F5-41E7-90A0-25345D05B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61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4E607-79A7-4E39-A119-CB0822D2BA2D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1B2E-D4F5-41E7-90A0-25345D05B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86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4E607-79A7-4E39-A119-CB0822D2BA2D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1B2E-D4F5-41E7-90A0-25345D05B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654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4E607-79A7-4E39-A119-CB0822D2BA2D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F1B2E-D4F5-41E7-90A0-25345D05B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79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4E607-79A7-4E39-A119-CB0822D2BA2D}" type="datetimeFigureOut">
              <a:rPr lang="en-US" smtClean="0"/>
              <a:t>3/29/2024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F1B2E-D4F5-41E7-90A0-25345D05B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MỞ ĐẦU </a:t>
            </a:r>
            <a:endParaRPr lang="en-US" sz="3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33812" y="3143750"/>
            <a:ext cx="5008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https://www.youtube.com/watch?v=LayNBQ72bVA</a:t>
            </a:r>
          </a:p>
        </p:txBody>
      </p:sp>
    </p:spTree>
    <p:extLst>
      <p:ext uri="{BB962C8B-B14F-4D97-AF65-F5344CB8AC3E}">
        <p14:creationId xmlns:p14="http://schemas.microsoft.com/office/powerpoint/2010/main" val="228026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solidFill>
            <a:srgbClr val="606C3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EFAE0"/>
                </a:solidFill>
              </a:rPr>
              <a:t>Cắt</a:t>
            </a:r>
            <a:r>
              <a:rPr lang="en-US" sz="3200" b="1" dirty="0" smtClean="0">
                <a:solidFill>
                  <a:srgbClr val="FEFAE0"/>
                </a:solidFill>
              </a:rPr>
              <a:t>  </a:t>
            </a:r>
            <a:r>
              <a:rPr lang="vi-VN" sz="3200" b="1" dirty="0" smtClean="0"/>
              <a:t> </a:t>
            </a:r>
            <a:endParaRPr lang="en-US" sz="3200" b="1" dirty="0"/>
          </a:p>
        </p:txBody>
      </p:sp>
      <p:sp>
        <p:nvSpPr>
          <p:cNvPr id="4" name="Oval 3"/>
          <p:cNvSpPr/>
          <p:nvPr/>
        </p:nvSpPr>
        <p:spPr>
          <a:xfrm>
            <a:off x="0" y="1424763"/>
            <a:ext cx="3274829" cy="3274828"/>
          </a:xfrm>
          <a:prstGeom prst="ellipse">
            <a:avLst/>
          </a:prstGeom>
          <a:blipFill>
            <a:blip r:embed="rId2"/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Lúa</a:t>
            </a:r>
            <a:r>
              <a:rPr lang="en-US" sz="2800" b="1" dirty="0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solidFill>
                <a:srgbClr val="FEFAE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458585" y="1424763"/>
            <a:ext cx="3274829" cy="3274828"/>
          </a:xfrm>
          <a:prstGeom prst="ellipse">
            <a:avLst/>
          </a:prstGeom>
          <a:blipFill>
            <a:blip r:embed="rId3"/>
            <a:srcRect/>
            <a:stretch>
              <a:fillRect l="-16965" r="-1696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Bắp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835655" y="1286540"/>
            <a:ext cx="3274829" cy="3274828"/>
          </a:xfrm>
          <a:prstGeom prst="ellipse">
            <a:avLst/>
          </a:prstGeom>
          <a:blipFill>
            <a:blip r:embed="rId4"/>
            <a:srcRect/>
            <a:stretch>
              <a:fillRect l="-25047" r="-2504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r>
              <a:rPr lang="en-US" sz="2800" b="1" dirty="0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solidFill>
                <a:srgbClr val="FEFAE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solidFill>
            <a:srgbClr val="606C3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EFAE0"/>
                </a:solidFill>
              </a:rPr>
              <a:t>Sử</a:t>
            </a:r>
            <a:r>
              <a:rPr lang="en-US" sz="3200" b="1" dirty="0" smtClean="0">
                <a:solidFill>
                  <a:srgbClr val="FEFAE0"/>
                </a:solidFill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</a:rPr>
              <a:t>dụng</a:t>
            </a:r>
            <a:r>
              <a:rPr lang="en-US" sz="3200" b="1" dirty="0" smtClean="0">
                <a:solidFill>
                  <a:srgbClr val="FEFAE0"/>
                </a:solidFill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</a:rPr>
              <a:t>máy</a:t>
            </a:r>
            <a:r>
              <a:rPr lang="en-US" sz="3200" b="1" dirty="0" smtClean="0">
                <a:solidFill>
                  <a:srgbClr val="FEFAE0"/>
                </a:solidFill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</a:rPr>
              <a:t>móc</a:t>
            </a:r>
            <a:r>
              <a:rPr lang="en-US" sz="3200" b="1" dirty="0" smtClean="0">
                <a:solidFill>
                  <a:srgbClr val="FEFAE0"/>
                </a:solidFill>
              </a:rPr>
              <a:t>  </a:t>
            </a:r>
            <a:r>
              <a:rPr lang="vi-VN" sz="3200" b="1" dirty="0" smtClean="0"/>
              <a:t> </a:t>
            </a:r>
            <a:endParaRPr lang="en-US" sz="32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426187" y="385426"/>
            <a:ext cx="4092650" cy="2841555"/>
          </a:xfrm>
          <a:prstGeom prst="roundRect">
            <a:avLst/>
          </a:prstGeom>
          <a:blipFill>
            <a:blip r:embed="rId2"/>
            <a:stretch>
              <a:fillRect l="-25000" r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7311656" y="340233"/>
            <a:ext cx="4022651" cy="2886748"/>
          </a:xfrm>
          <a:prstGeom prst="roundRect">
            <a:avLst/>
          </a:prstGeom>
          <a:blipFill>
            <a:blip r:embed="rId3"/>
            <a:stretch>
              <a:fillRect l="-25000" r="-25000"/>
            </a:stretch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26188" y="3339504"/>
            <a:ext cx="4092649" cy="2821198"/>
          </a:xfrm>
          <a:prstGeom prst="roundRect">
            <a:avLst/>
          </a:prstGeom>
          <a:blipFill>
            <a:blip r:embed="rId4"/>
            <a:stretch>
              <a:fillRect l="-25000" r="-25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7311657" y="3394448"/>
            <a:ext cx="4192772" cy="2766254"/>
          </a:xfrm>
          <a:prstGeom prst="roundRect">
            <a:avLst/>
          </a:prstGeom>
          <a:blipFill>
            <a:blip r:embed="rId5"/>
            <a:stretch>
              <a:fillRect l="-25000" r="-25000"/>
            </a:stretch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77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6C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1"/>
            <a:ext cx="11961627" cy="57401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538483" y="2860158"/>
            <a:ext cx="4019107" cy="288264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350785"/>
            <a:ext cx="9941443" cy="1507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7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6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12" y="382772"/>
            <a:ext cx="1149667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67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19" y="197920"/>
            <a:ext cx="11601450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45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8417" y="477078"/>
            <a:ext cx="110523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hãy</a:t>
            </a:r>
            <a:r>
              <a:rPr lang="en-US" sz="2800" dirty="0" smtClean="0"/>
              <a:t> </a:t>
            </a:r>
            <a:r>
              <a:rPr lang="en-US" sz="2800" dirty="0" err="1" smtClean="0"/>
              <a:t>nguyên</a:t>
            </a:r>
            <a:r>
              <a:rPr lang="en-US" sz="2800" dirty="0" smtClean="0"/>
              <a:t> </a:t>
            </a:r>
            <a:r>
              <a:rPr lang="en-US" sz="2800" dirty="0" err="1" smtClean="0"/>
              <a:t>tắc</a:t>
            </a:r>
            <a:r>
              <a:rPr lang="en-US" sz="2800" dirty="0" smtClean="0"/>
              <a:t> </a:t>
            </a:r>
            <a:r>
              <a:rPr lang="en-US" sz="2800" dirty="0" err="1" smtClean="0"/>
              <a:t>phòng</a:t>
            </a:r>
            <a:r>
              <a:rPr lang="en-US" sz="2800" dirty="0" smtClean="0"/>
              <a:t> </a:t>
            </a:r>
            <a:r>
              <a:rPr lang="en-US" sz="2800" dirty="0" err="1" smtClean="0"/>
              <a:t>trừ</a:t>
            </a:r>
            <a:r>
              <a:rPr lang="en-US" sz="2800" dirty="0" smtClean="0"/>
              <a:t> </a:t>
            </a:r>
            <a:r>
              <a:rPr lang="en-US" sz="2800" dirty="0" err="1" smtClean="0"/>
              <a:t>sâu</a:t>
            </a:r>
            <a:r>
              <a:rPr lang="en-US" sz="2800" dirty="0" smtClean="0"/>
              <a:t> </a:t>
            </a:r>
            <a:r>
              <a:rPr lang="en-US" sz="2800" dirty="0" err="1" smtClean="0"/>
              <a:t>bệnh</a:t>
            </a:r>
            <a:r>
              <a:rPr lang="en-US" sz="2800" dirty="0" smtClean="0"/>
              <a:t> </a:t>
            </a:r>
            <a:r>
              <a:rPr lang="en-US" sz="2800" dirty="0" err="1" smtClean="0"/>
              <a:t>hại</a:t>
            </a:r>
            <a:r>
              <a:rPr lang="en-US" sz="2800" dirty="0" smtClean="0"/>
              <a:t> </a:t>
            </a:r>
            <a:r>
              <a:rPr lang="en-US" sz="2800" dirty="0" err="1" smtClean="0"/>
              <a:t>cây</a:t>
            </a:r>
            <a:r>
              <a:rPr lang="en-US" sz="2800" dirty="0" smtClean="0"/>
              <a:t> </a:t>
            </a:r>
            <a:r>
              <a:rPr lang="en-US" sz="2800" dirty="0" err="1" smtClean="0"/>
              <a:t>trồng</a:t>
            </a:r>
            <a:endParaRPr lang="en-US" sz="2800" dirty="0" smtClean="0"/>
          </a:p>
          <a:p>
            <a:r>
              <a:rPr lang="en-US" sz="2800" dirty="0" err="1" smtClean="0"/>
              <a:t>Biện</a:t>
            </a:r>
            <a:r>
              <a:rPr lang="en-US" sz="2800" dirty="0" smtClean="0"/>
              <a:t> </a:t>
            </a:r>
            <a:r>
              <a:rPr lang="en-US" sz="2800" dirty="0" err="1" smtClean="0"/>
              <a:t>pháp</a:t>
            </a:r>
            <a:r>
              <a:rPr lang="en-US" sz="2800" dirty="0" smtClean="0"/>
              <a:t> </a:t>
            </a:r>
            <a:r>
              <a:rPr lang="en-US" sz="2800" dirty="0" err="1" smtClean="0"/>
              <a:t>hóa</a:t>
            </a:r>
            <a:r>
              <a:rPr lang="en-US" sz="2800" dirty="0" smtClean="0"/>
              <a:t> </a:t>
            </a:r>
            <a:r>
              <a:rPr lang="en-US" sz="2800" dirty="0" err="1" smtClean="0"/>
              <a:t>học</a:t>
            </a:r>
            <a:r>
              <a:rPr lang="en-US" sz="2800" dirty="0" smtClean="0"/>
              <a:t> </a:t>
            </a:r>
            <a:r>
              <a:rPr lang="en-US" sz="2800" dirty="0" err="1" smtClean="0"/>
              <a:t>để</a:t>
            </a:r>
            <a:r>
              <a:rPr lang="en-US" sz="2800" dirty="0" smtClean="0"/>
              <a:t> </a:t>
            </a:r>
            <a:r>
              <a:rPr lang="en-US" sz="2800" dirty="0" err="1" smtClean="0"/>
              <a:t>phòng</a:t>
            </a:r>
            <a:r>
              <a:rPr lang="en-US" sz="2800" dirty="0" smtClean="0"/>
              <a:t> </a:t>
            </a:r>
            <a:r>
              <a:rPr lang="en-US" sz="2800" dirty="0" err="1" smtClean="0"/>
              <a:t>trừ</a:t>
            </a:r>
            <a:r>
              <a:rPr lang="en-US" sz="2800" dirty="0" smtClean="0"/>
              <a:t> </a:t>
            </a:r>
            <a:r>
              <a:rPr lang="en-US" sz="2800" dirty="0" err="1" smtClean="0"/>
              <a:t>sâu</a:t>
            </a:r>
            <a:r>
              <a:rPr lang="en-US" sz="2800" dirty="0" smtClean="0"/>
              <a:t> </a:t>
            </a:r>
            <a:r>
              <a:rPr lang="en-US" sz="2800" dirty="0" err="1" smtClean="0"/>
              <a:t>bệnh</a:t>
            </a:r>
            <a:r>
              <a:rPr lang="en-US" sz="2800" dirty="0" smtClean="0"/>
              <a:t> </a:t>
            </a:r>
            <a:r>
              <a:rPr lang="en-US" sz="2800" dirty="0" err="1" smtClean="0"/>
              <a:t>hại</a:t>
            </a:r>
            <a:r>
              <a:rPr lang="en-US" sz="2800" dirty="0" smtClean="0"/>
              <a:t> </a:t>
            </a:r>
            <a:r>
              <a:rPr lang="en-US" sz="2800" dirty="0" err="1" smtClean="0"/>
              <a:t>là</a:t>
            </a:r>
            <a:r>
              <a:rPr lang="en-US" sz="2800" dirty="0" smtClean="0"/>
              <a:t> </a:t>
            </a:r>
            <a:r>
              <a:rPr lang="en-US" sz="2800" dirty="0" err="1" smtClean="0"/>
              <a:t>như</a:t>
            </a:r>
            <a:r>
              <a:rPr lang="en-US" sz="2800" dirty="0" smtClean="0"/>
              <a:t> </a:t>
            </a:r>
            <a:r>
              <a:rPr lang="en-US" sz="2800" dirty="0" err="1" smtClean="0"/>
              <a:t>thế</a:t>
            </a:r>
            <a:r>
              <a:rPr lang="en-US" sz="2800" dirty="0" smtClean="0"/>
              <a:t> </a:t>
            </a:r>
            <a:r>
              <a:rPr lang="en-US" sz="2800" dirty="0" err="1" smtClean="0"/>
              <a:t>nào</a:t>
            </a:r>
            <a:r>
              <a:rPr lang="en-US" sz="2800" dirty="0" smtClean="0"/>
              <a:t> ? </a:t>
            </a:r>
            <a:r>
              <a:rPr lang="en-US" sz="2800" dirty="0" err="1" smtClean="0"/>
              <a:t>Hãy</a:t>
            </a:r>
            <a:r>
              <a:rPr lang="en-US" sz="2800" dirty="0" smtClean="0"/>
              <a:t> </a:t>
            </a:r>
            <a:r>
              <a:rPr lang="en-US" sz="2800" dirty="0" err="1" smtClean="0"/>
              <a:t>nêu</a:t>
            </a:r>
            <a:r>
              <a:rPr lang="en-US" sz="2800" dirty="0" smtClean="0"/>
              <a:t> </a:t>
            </a:r>
            <a:r>
              <a:rPr lang="en-US" sz="2800" dirty="0" err="1" smtClean="0"/>
              <a:t>ưu</a:t>
            </a:r>
            <a:r>
              <a:rPr lang="en-US" sz="2800" dirty="0" smtClean="0"/>
              <a:t> </a:t>
            </a:r>
            <a:r>
              <a:rPr lang="en-US" sz="2800" dirty="0" err="1" smtClean="0"/>
              <a:t>và</a:t>
            </a:r>
            <a:r>
              <a:rPr lang="en-US" sz="2800" dirty="0" smtClean="0"/>
              <a:t> </a:t>
            </a:r>
            <a:r>
              <a:rPr lang="en-US" sz="2800" dirty="0" err="1" smtClean="0"/>
              <a:t>nhược</a:t>
            </a:r>
            <a:r>
              <a:rPr lang="en-US" sz="2800" dirty="0" smtClean="0"/>
              <a:t> </a:t>
            </a:r>
            <a:r>
              <a:rPr lang="en-US" sz="2800" dirty="0" err="1" smtClean="0"/>
              <a:t>điểm</a:t>
            </a:r>
            <a:r>
              <a:rPr lang="en-US" sz="2800" dirty="0" smtClean="0"/>
              <a:t> </a:t>
            </a:r>
            <a:r>
              <a:rPr lang="en-US" sz="2800" dirty="0" err="1" smtClean="0"/>
              <a:t>của</a:t>
            </a:r>
            <a:r>
              <a:rPr lang="en-US" sz="2800" dirty="0" smtClean="0"/>
              <a:t> </a:t>
            </a:r>
            <a:r>
              <a:rPr lang="en-US" sz="2800" dirty="0" err="1" smtClean="0"/>
              <a:t>phương</a:t>
            </a:r>
            <a:r>
              <a:rPr lang="en-US" sz="2800" dirty="0" smtClean="0"/>
              <a:t> </a:t>
            </a:r>
            <a:r>
              <a:rPr lang="en-US" sz="2800" dirty="0" err="1" smtClean="0"/>
              <a:t>pháp</a:t>
            </a:r>
            <a:r>
              <a:rPr lang="en-US" sz="2800" dirty="0" smtClean="0"/>
              <a:t> </a:t>
            </a:r>
            <a:r>
              <a:rPr lang="en-US" sz="2800" dirty="0" err="1" smtClean="0"/>
              <a:t>này</a:t>
            </a:r>
            <a:r>
              <a:rPr lang="en-US" sz="2800" dirty="0" smtClean="0"/>
              <a:t> 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24085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A15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29740" y="2062716"/>
            <a:ext cx="8162260" cy="2653034"/>
          </a:xfrm>
          <a:prstGeom prst="rect">
            <a:avLst/>
          </a:prstGeom>
          <a:solidFill>
            <a:srgbClr val="606C38"/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Thông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qua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đoạn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video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trên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hãy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biết</a:t>
            </a:r>
            <a:endParaRPr lang="en-US" sz="3200" b="1" dirty="0" smtClean="0">
              <a:solidFill>
                <a:srgbClr val="FEFAE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Người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ta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đang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thu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hoạch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nông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</a:p>
          <a:p>
            <a:pPr marL="285750" indent="-285750">
              <a:lnSpc>
                <a:spcPct val="130000"/>
              </a:lnSpc>
              <a:buFontTx/>
              <a:buChar char="-"/>
            </a:pP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Sử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phương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pháp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để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thu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hoạch</a:t>
            </a:r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5665"/>
            <a:ext cx="3900072" cy="390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1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solidFill>
            <a:schemeClr val="bg1">
              <a:alpha val="27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BÀI 4: THU HOẠCH SẢN PHẨM TRỒNG TRỌT</a:t>
            </a:r>
            <a:endParaRPr lang="en-US" sz="4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917" y="3650818"/>
            <a:ext cx="3207182" cy="320718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48856" y="5522146"/>
            <a:ext cx="8583714" cy="1335854"/>
            <a:chOff x="148856" y="5522146"/>
            <a:chExt cx="8583714" cy="133585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856" y="5522146"/>
              <a:ext cx="1335854" cy="133585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8428" y="5522146"/>
              <a:ext cx="1335854" cy="1335854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0" y="5522146"/>
              <a:ext cx="1335854" cy="133585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7572" y="5522146"/>
              <a:ext cx="1335854" cy="133585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7144" y="5522146"/>
              <a:ext cx="1335854" cy="133585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6716" y="5522146"/>
              <a:ext cx="1335854" cy="13358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814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4547" y="244550"/>
            <a:ext cx="103242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I. MỤC ĐÍCH, YÊU CẦU  CỦA THU HOẠCH SẢN PHẨM TRỒNG TRỌT </a:t>
            </a:r>
            <a:endParaRPr lang="en-US" sz="3200" b="1" dirty="0">
              <a:solidFill>
                <a:srgbClr val="FEFAE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-1" y="1572626"/>
            <a:ext cx="12192000" cy="526310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Thu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trọt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-1" y="2211573"/>
            <a:ext cx="6145619" cy="4529470"/>
          </a:xfrm>
          <a:prstGeom prst="roundRect">
            <a:avLst/>
          </a:prstGeom>
          <a:blipFill>
            <a:blip r:embed="rId2"/>
            <a:srcRect/>
            <a:stretch>
              <a:fillRect l="-21516" r="-2151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273209" y="2955852"/>
            <a:ext cx="58018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Thu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cuối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trọt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62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0"/>
            <a:ext cx="12192000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đích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trọt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pPr marL="342900" indent="-342900">
              <a:buAutoNum type="arabicPeriod"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hoạch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trồng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trọt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" y="1166222"/>
            <a:ext cx="5805000" cy="5500391"/>
          </a:xfrm>
          <a:prstGeom prst="roundRect">
            <a:avLst/>
          </a:prstGeom>
          <a:blipFill>
            <a:blip r:embed="rId2"/>
            <a:srcRect/>
            <a:stretch>
              <a:fillRect l="-30356" r="-3035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5826641" y="1302978"/>
            <a:ext cx="6290931" cy="2750195"/>
            <a:chOff x="5901069" y="1069061"/>
            <a:chExt cx="6290931" cy="2750195"/>
          </a:xfrm>
        </p:grpSpPr>
        <p:sp>
          <p:nvSpPr>
            <p:cNvPr id="7" name="TextBox 6"/>
            <p:cNvSpPr txBox="1"/>
            <p:nvPr/>
          </p:nvSpPr>
          <p:spPr>
            <a:xfrm>
              <a:off x="5901069" y="1166222"/>
              <a:ext cx="6269291" cy="2653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3200" b="1" dirty="0" err="1" smtClean="0"/>
                <a:t>Mục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đích</a:t>
              </a:r>
              <a:r>
                <a:rPr lang="en-US" sz="3200" b="1" dirty="0" smtClean="0"/>
                <a:t>:</a:t>
              </a:r>
            </a:p>
            <a:p>
              <a:pPr marL="285750" indent="-285750">
                <a:lnSpc>
                  <a:spcPct val="130000"/>
                </a:lnSpc>
                <a:buFontTx/>
                <a:buChar char="-"/>
              </a:pPr>
              <a:r>
                <a:rPr lang="en-US" sz="3200" dirty="0" err="1" smtClean="0"/>
                <a:t>Đảm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bảo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sự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tổn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thất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nhỏ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nhất</a:t>
              </a:r>
              <a:endParaRPr lang="en-US" sz="3200" dirty="0" smtClean="0"/>
            </a:p>
            <a:p>
              <a:pPr marL="285750" indent="-285750">
                <a:lnSpc>
                  <a:spcPct val="130000"/>
                </a:lnSpc>
                <a:buFontTx/>
                <a:buChar char="-"/>
              </a:pPr>
              <a:r>
                <a:rPr lang="en-US" sz="3200" dirty="0" err="1" smtClean="0"/>
                <a:t>Chất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lượng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sản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phẩm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thu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được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tốt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nhất</a:t>
              </a:r>
              <a:r>
                <a:rPr lang="en-US" sz="3200" dirty="0" smtClean="0"/>
                <a:t> </a:t>
              </a:r>
              <a:endParaRPr lang="en-US" sz="3200" dirty="0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93635" y="1069061"/>
              <a:ext cx="898365" cy="8983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1248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912781" y="425302"/>
            <a:ext cx="8279219" cy="3806456"/>
            <a:chOff x="4542180" y="0"/>
            <a:chExt cx="7490332" cy="3966216"/>
          </a:xfrm>
        </p:grpSpPr>
        <p:sp>
          <p:nvSpPr>
            <p:cNvPr id="3" name="TextBox 2"/>
            <p:cNvSpPr txBox="1"/>
            <p:nvPr/>
          </p:nvSpPr>
          <p:spPr>
            <a:xfrm>
              <a:off x="5603359" y="224226"/>
              <a:ext cx="6429153" cy="3741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3200" b="1" dirty="0" err="1" smtClean="0"/>
                <a:t>Yêu</a:t>
              </a:r>
              <a:r>
                <a:rPr lang="en-US" sz="3200" b="1" dirty="0" smtClean="0"/>
                <a:t> </a:t>
              </a:r>
              <a:r>
                <a:rPr lang="en-US" sz="3200" b="1" dirty="0" err="1" smtClean="0"/>
                <a:t>cầu</a:t>
              </a:r>
              <a:r>
                <a:rPr lang="en-US" sz="3200" b="1" dirty="0" smtClean="0"/>
                <a:t> :</a:t>
              </a:r>
            </a:p>
            <a:p>
              <a:pPr marL="457200" indent="-457200">
                <a:lnSpc>
                  <a:spcPct val="130000"/>
                </a:lnSpc>
                <a:buFontTx/>
                <a:buChar char="-"/>
              </a:pPr>
              <a:r>
                <a:rPr lang="en-US" sz="3200" dirty="0" smtClean="0"/>
                <a:t>Thu </a:t>
              </a:r>
              <a:r>
                <a:rPr lang="en-US" sz="3200" dirty="0" err="1" smtClean="0"/>
                <a:t>hoạch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đúng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lúc</a:t>
              </a:r>
              <a:r>
                <a:rPr lang="en-US" sz="3200" dirty="0" smtClean="0"/>
                <a:t>, </a:t>
              </a:r>
              <a:r>
                <a:rPr lang="en-US" sz="3200" dirty="0" err="1" smtClean="0"/>
                <a:t>nhanh</a:t>
              </a:r>
              <a:r>
                <a:rPr lang="en-US" sz="3200" dirty="0" smtClean="0"/>
                <a:t>, </a:t>
              </a:r>
              <a:r>
                <a:rPr lang="en-US" sz="3200" dirty="0" err="1" smtClean="0"/>
                <a:t>gọn</a:t>
              </a:r>
              <a:r>
                <a:rPr lang="en-US" sz="3200" dirty="0" smtClean="0"/>
                <a:t>, </a:t>
              </a:r>
              <a:r>
                <a:rPr lang="en-US" sz="3200" dirty="0" err="1" smtClean="0"/>
                <a:t>cẩn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thận</a:t>
              </a:r>
              <a:endParaRPr lang="en-US" sz="3200" dirty="0" smtClean="0"/>
            </a:p>
            <a:p>
              <a:pPr marL="457200" indent="-457200">
                <a:lnSpc>
                  <a:spcPct val="130000"/>
                </a:lnSpc>
                <a:buFontTx/>
                <a:buChar char="-"/>
              </a:pPr>
              <a:r>
                <a:rPr lang="en-US" sz="3200" dirty="0" err="1" smtClean="0"/>
                <a:t>Sử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dụng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phương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pháp</a:t>
              </a:r>
              <a:r>
                <a:rPr lang="en-US" sz="3200" dirty="0" smtClean="0"/>
                <a:t>, </a:t>
              </a:r>
              <a:r>
                <a:rPr lang="en-US" sz="3200" dirty="0" err="1" smtClean="0"/>
                <a:t>dụng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cụ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thụ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hoạch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phù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hợp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đối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từng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loại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cây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trồng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khác</a:t>
              </a:r>
              <a:r>
                <a:rPr lang="en-US" sz="3200" dirty="0" smtClean="0"/>
                <a:t> </a:t>
              </a:r>
              <a:r>
                <a:rPr lang="en-US" sz="3200" dirty="0" err="1" smtClean="0"/>
                <a:t>nhau</a:t>
              </a:r>
              <a:endParaRPr lang="en-US" sz="3200" dirty="0"/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2180" y="0"/>
              <a:ext cx="1061179" cy="1061179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42558"/>
            <a:ext cx="5169080" cy="387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35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20997"/>
            <a:ext cx="11100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II.</a:t>
            </a:r>
            <a:r>
              <a:rPr lang="vi-VN" sz="3200" b="1" dirty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3200" b="1" dirty="0" smtClean="0">
                <a:solidFill>
                  <a:srgbClr val="FEFAE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MỘT SỐ PHƯƠNG PHÁP PHỔ BIẾN TRONG THU HOẠCH</a:t>
            </a:r>
            <a:endParaRPr lang="en-US" sz="3200" b="1" dirty="0">
              <a:solidFill>
                <a:srgbClr val="FEFAE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541722"/>
            <a:ext cx="1219200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Có những phương pháp thu hoạch sản phẩm trồng trọt nào?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38221" y="2179675"/>
            <a:ext cx="3274829" cy="3274828"/>
          </a:xfrm>
          <a:prstGeom prst="ellipse">
            <a:avLst/>
          </a:prstGeom>
          <a:blipFill>
            <a:blip r:embed="rId2"/>
            <a:stretch>
              <a:fillRect l="-19851" r="-1985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2800" b="1" dirty="0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rau</a:t>
            </a:r>
            <a:endParaRPr lang="en-US" sz="2800" b="1" dirty="0">
              <a:solidFill>
                <a:srgbClr val="FEFAE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4451490" y="2179675"/>
            <a:ext cx="3274829" cy="3274828"/>
          </a:xfrm>
          <a:prstGeom prst="ellipse">
            <a:avLst/>
          </a:prstGeom>
          <a:blipFill>
            <a:blip r:embed="rId3"/>
            <a:srcRect/>
            <a:stretch>
              <a:fillRect l="283" t="-649" r="-50367" b="6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17439" y="2179675"/>
            <a:ext cx="3274829" cy="3274828"/>
          </a:xfrm>
          <a:prstGeom prst="ellipse">
            <a:avLst/>
          </a:prstGeom>
          <a:blipFill>
            <a:blip r:embed="rId4"/>
            <a:stretch>
              <a:fillRect l="283" t="-649" r="-50367" b="6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chôm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chôm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7095" y="6257284"/>
            <a:ext cx="12192000" cy="584775"/>
          </a:xfrm>
          <a:prstGeom prst="rect">
            <a:avLst/>
          </a:prstGeom>
          <a:solidFill>
            <a:srgbClr val="606C38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FEFAE0"/>
                </a:solidFill>
              </a:rPr>
              <a:t>Hái</a:t>
            </a:r>
            <a:r>
              <a:rPr lang="vi-VN" sz="3200" b="1" dirty="0" smtClean="0"/>
              <a:t>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8635998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solidFill>
            <a:srgbClr val="606C3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EFAE0"/>
                </a:solidFill>
              </a:rPr>
              <a:t>Nhổ</a:t>
            </a:r>
            <a:r>
              <a:rPr lang="en-US" sz="3200" b="1" dirty="0" smtClean="0">
                <a:solidFill>
                  <a:srgbClr val="FEFAE0"/>
                </a:solidFill>
              </a:rPr>
              <a:t> </a:t>
            </a:r>
            <a:r>
              <a:rPr lang="vi-VN" sz="3200" b="1" dirty="0" smtClean="0"/>
              <a:t> </a:t>
            </a:r>
            <a:endParaRPr lang="en-US" sz="3200" b="1" dirty="0"/>
          </a:p>
        </p:txBody>
      </p:sp>
      <p:sp>
        <p:nvSpPr>
          <p:cNvPr id="4" name="Oval 3"/>
          <p:cNvSpPr/>
          <p:nvPr/>
        </p:nvSpPr>
        <p:spPr>
          <a:xfrm>
            <a:off x="0" y="1424763"/>
            <a:ext cx="3274829" cy="3274828"/>
          </a:xfrm>
          <a:prstGeom prst="ellipse">
            <a:avLst/>
          </a:prstGeom>
          <a:blipFill>
            <a:blip r:embed="rId2"/>
            <a:srcRect/>
            <a:stretch>
              <a:fillRect t="-25000" b="-25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2800" b="1" dirty="0" err="1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rốt</a:t>
            </a:r>
            <a:r>
              <a:rPr lang="en-US" sz="2800" b="1" dirty="0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solidFill>
                <a:srgbClr val="FEFAE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221123" y="1424763"/>
            <a:ext cx="3274829" cy="3274828"/>
          </a:xfrm>
          <a:prstGeom prst="ellipse">
            <a:avLst/>
          </a:prstGeom>
          <a:blipFill>
            <a:blip r:embed="rId3"/>
            <a:stretch>
              <a:fillRect l="-19851" r="-1985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Sắn</a:t>
            </a:r>
            <a:endParaRPr lang="en-US" sz="2800" b="1" dirty="0">
              <a:solidFill>
                <a:srgbClr val="FEFAE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44534" y="1424763"/>
            <a:ext cx="3274829" cy="3274828"/>
          </a:xfrm>
          <a:prstGeom prst="ellipse">
            <a:avLst/>
          </a:prstGeom>
          <a:blipFill>
            <a:blip r:embed="rId4"/>
            <a:stretch>
              <a:fillRect l="-19851" r="-1985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rgbClr val="FEFAE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Lạc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708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A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solidFill>
            <a:srgbClr val="606C3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EFAE0"/>
                </a:solidFill>
              </a:rPr>
              <a:t>Đào</a:t>
            </a:r>
            <a:r>
              <a:rPr lang="en-US" sz="3200" b="1" dirty="0" smtClean="0">
                <a:solidFill>
                  <a:srgbClr val="FEFAE0"/>
                </a:solidFill>
              </a:rPr>
              <a:t>  </a:t>
            </a:r>
            <a:r>
              <a:rPr lang="vi-VN" sz="3200" b="1" dirty="0" smtClean="0"/>
              <a:t> </a:t>
            </a:r>
            <a:endParaRPr lang="en-US" sz="3200" b="1" dirty="0"/>
          </a:p>
        </p:txBody>
      </p:sp>
      <p:sp>
        <p:nvSpPr>
          <p:cNvPr id="3" name="Oval 2"/>
          <p:cNvSpPr/>
          <p:nvPr/>
        </p:nvSpPr>
        <p:spPr>
          <a:xfrm>
            <a:off x="1616148" y="1499191"/>
            <a:ext cx="3274829" cy="3274828"/>
          </a:xfrm>
          <a:prstGeom prst="ellipse">
            <a:avLst/>
          </a:prstGeom>
          <a:blipFill>
            <a:blip r:embed="rId2"/>
            <a:srcRect/>
            <a:stretch>
              <a:fillRect l="-59993" r="-1778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Khoai</a:t>
            </a:r>
            <a:r>
              <a:rPr lang="en-US" sz="2800" b="1" dirty="0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2800" b="1" dirty="0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solidFill>
                <a:srgbClr val="FEFAE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680791" y="1499191"/>
            <a:ext cx="3274829" cy="3274828"/>
          </a:xfrm>
          <a:prstGeom prst="ellipse">
            <a:avLst/>
          </a:prstGeom>
          <a:blipFill>
            <a:blip r:embed="rId3"/>
            <a:srcRect/>
            <a:stretch>
              <a:fillRect l="-30097" r="-3009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Khoai</a:t>
            </a:r>
            <a:r>
              <a:rPr lang="en-US" sz="2800" b="1" dirty="0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</a:t>
            </a:r>
            <a:r>
              <a:rPr lang="en-US" sz="2800" b="1" dirty="0" smtClean="0">
                <a:solidFill>
                  <a:srgbClr val="FEFAE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solidFill>
                <a:srgbClr val="FEFAE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11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237</Words>
  <Application>Microsoft Office PowerPoint</Application>
  <PresentationFormat>Widescreen</PresentationFormat>
  <Paragraphs>104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Roboto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asus1</dc:creator>
  <cp:lastModifiedBy>ADMIN</cp:lastModifiedBy>
  <cp:revision>30</cp:revision>
  <dcterms:created xsi:type="dcterms:W3CDTF">2022-10-10T13:24:15Z</dcterms:created>
  <dcterms:modified xsi:type="dcterms:W3CDTF">2024-03-29T00:54:52Z</dcterms:modified>
</cp:coreProperties>
</file>