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5" r:id="rId2"/>
    <p:sldMasterId id="2147483688" r:id="rId3"/>
    <p:sldMasterId id="2147483702" r:id="rId4"/>
    <p:sldMasterId id="2147483714" r:id="rId5"/>
  </p:sldMasterIdLst>
  <p:notesMasterIdLst>
    <p:notesMasterId r:id="rId48"/>
  </p:notesMasterIdLst>
  <p:sldIdLst>
    <p:sldId id="276" r:id="rId6"/>
    <p:sldId id="257" r:id="rId7"/>
    <p:sldId id="277" r:id="rId8"/>
    <p:sldId id="256" r:id="rId9"/>
    <p:sldId id="259" r:id="rId10"/>
    <p:sldId id="278" r:id="rId11"/>
    <p:sldId id="279" r:id="rId12"/>
    <p:sldId id="281" r:id="rId13"/>
    <p:sldId id="602" r:id="rId14"/>
    <p:sldId id="280" r:id="rId15"/>
    <p:sldId id="289" r:id="rId16"/>
    <p:sldId id="285" r:id="rId17"/>
    <p:sldId id="283" r:id="rId18"/>
    <p:sldId id="587" r:id="rId19"/>
    <p:sldId id="270" r:id="rId20"/>
    <p:sldId id="271" r:id="rId21"/>
    <p:sldId id="272" r:id="rId22"/>
    <p:sldId id="264" r:id="rId23"/>
    <p:sldId id="305" r:id="rId24"/>
    <p:sldId id="265" r:id="rId25"/>
    <p:sldId id="599" r:id="rId26"/>
    <p:sldId id="306" r:id="rId27"/>
    <p:sldId id="307" r:id="rId28"/>
    <p:sldId id="308" r:id="rId29"/>
    <p:sldId id="309" r:id="rId30"/>
    <p:sldId id="315" r:id="rId31"/>
    <p:sldId id="316" r:id="rId32"/>
    <p:sldId id="600" r:id="rId33"/>
    <p:sldId id="601" r:id="rId34"/>
    <p:sldId id="594" r:id="rId35"/>
    <p:sldId id="290" r:id="rId36"/>
    <p:sldId id="291" r:id="rId37"/>
    <p:sldId id="292" r:id="rId38"/>
    <p:sldId id="595" r:id="rId39"/>
    <p:sldId id="596" r:id="rId40"/>
    <p:sldId id="597" r:id="rId41"/>
    <p:sldId id="598" r:id="rId42"/>
    <p:sldId id="287" r:id="rId43"/>
    <p:sldId id="293" r:id="rId44"/>
    <p:sldId id="294" r:id="rId45"/>
    <p:sldId id="295" r:id="rId46"/>
    <p:sldId id="296" r:id="rId47"/>
  </p:sldIdLst>
  <p:sldSz cx="12192000" cy="6858000"/>
  <p:notesSz cx="6858000" cy="9144000"/>
  <p:embeddedFontLst>
    <p:embeddedFont>
      <p:font typeface="A3.BoosterNextFYBlackRegular-Sa" panose="020B0604020202020204" charset="0"/>
      <p:regular r:id="rId49"/>
    </p:embeddedFont>
    <p:embeddedFont>
      <p:font typeface=".VnKoala" panose="020B7200000000000000" pitchFamily="34" charset="0"/>
      <p:regular r:id="rId50"/>
    </p:embeddedFont>
    <p:embeddedFont>
      <p:font typeface=".VnTime" panose="020B7200000000000000" pitchFamily="34" charset="0"/>
      <p:regular r:id="rId51"/>
      <p:bold r:id="rId52"/>
      <p:italic r:id="rId53"/>
      <p:boldItalic r:id="rId54"/>
    </p:embeddedFont>
    <p:embeddedFont>
      <p:font typeface="Calibri Light" panose="020F0302020204030204" pitchFamily="34" charset="0"/>
      <p:regular r:id="rId55"/>
      <p:italic r:id="rId56"/>
    </p:embeddedFont>
    <p:embeddedFont>
      <p:font typeface="VNI-Centur" pitchFamily="2" charset="0"/>
      <p:regular r:id="rId57"/>
      <p:bold r:id="rId58"/>
      <p:italic r:id="rId59"/>
      <p:boldItalic r:id="rId60"/>
    </p:embeddedFont>
    <p:embeddedFont>
      <p:font typeface="VNI-Garam" pitchFamily="2" charset="0"/>
      <p:regular r:id="rId61"/>
    </p:embeddedFont>
    <p:embeddedFont>
      <p:font typeface="A3.ArchivoBold-San" panose="020B0604020202020204" charset="0"/>
      <p:bold r:id="rId62"/>
    </p:embeddedFont>
    <p:embeddedFont>
      <p:font typeface="Tahoma" panose="020B0604030504040204" pitchFamily="34" charset="0"/>
      <p:regular r:id="rId63"/>
      <p:bold r:id="rId64"/>
    </p:embeddedFont>
    <p:embeddedFont>
      <p:font typeface="Calibri" panose="020F0502020204030204" pitchFamily="34" charset="0"/>
      <p:regular r:id="rId65"/>
      <p:bold r:id="rId66"/>
      <p:italic r:id="rId67"/>
      <p:boldItalic r:id="rId68"/>
    </p:embeddedFont>
    <p:embeddedFont>
      <p:font typeface="VNI-Souvir" pitchFamily="2" charset="0"/>
      <p:bold r:id="rId69"/>
      <p:boldItalic r:id="rId70"/>
    </p:embeddedFont>
    <p:embeddedFont>
      <p:font typeface="A3.NotoSans-San" panose="020B0604020202020204" charset="0"/>
      <p:regular r:id="rId71"/>
    </p:embeddedFont>
    <p:embeddedFont>
      <p:font typeface="Verdana" panose="020B0604030504040204" pitchFamily="34" charset="0"/>
      <p:regular r:id="rId72"/>
      <p:bold r:id="rId73"/>
      <p:italic r:id="rId74"/>
      <p:boldItalic r:id="rId75"/>
    </p:embeddedFont>
    <p:embeddedFont>
      <p:font typeface="Wingdings 2" panose="05020102010507070707" pitchFamily="18" charset="2"/>
      <p:regular r:id="rId76"/>
    </p:embeddedFont>
    <p:embeddedFont>
      <p:font typeface="VNI-Times" pitchFamily="2" charset="0"/>
      <p:regular r:id="rId77"/>
      <p:bold r:id="rId78"/>
      <p:italic r:id="rId79"/>
      <p:boldItalic r:id="rId80"/>
    </p:embeddedFont>
  </p:embeddedFontLst>
  <p:custDataLst>
    <p:tags r:id="rId8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33"/>
    <a:srgbClr val="4472C4"/>
    <a:srgbClr val="ED7D31"/>
    <a:srgbClr val="FFFFFF"/>
    <a:srgbClr val="C55A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0" y="8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5.fntdata"/><Relationship Id="rId68" Type="http://schemas.openxmlformats.org/officeDocument/2006/relationships/font" Target="fonts/font20.fntdata"/><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font" Target="fonts/font5.fntdata"/><Relationship Id="rId58" Type="http://schemas.openxmlformats.org/officeDocument/2006/relationships/font" Target="fonts/font10.fntdata"/><Relationship Id="rId74" Type="http://schemas.openxmlformats.org/officeDocument/2006/relationships/font" Target="fonts/font26.fntdata"/><Relationship Id="rId79" Type="http://schemas.openxmlformats.org/officeDocument/2006/relationships/font" Target="fonts/font31.fntdata"/><Relationship Id="rId5" Type="http://schemas.openxmlformats.org/officeDocument/2006/relationships/slideMaster" Target="slideMasters/slideMaster5.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77" Type="http://schemas.openxmlformats.org/officeDocument/2006/relationships/font" Target="fonts/font29.fntdata"/><Relationship Id="rId8" Type="http://schemas.openxmlformats.org/officeDocument/2006/relationships/slide" Target="slides/slide3.xml"/><Relationship Id="rId51" Type="http://schemas.openxmlformats.org/officeDocument/2006/relationships/font" Target="fonts/font3.fntdata"/><Relationship Id="rId72" Type="http://schemas.openxmlformats.org/officeDocument/2006/relationships/font" Target="fonts/font24.fntdata"/><Relationship Id="rId80" Type="http://schemas.openxmlformats.org/officeDocument/2006/relationships/font" Target="fonts/font32.fntdata"/><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font" Target="fonts/font27.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font" Target="fonts/font25.fntdata"/><Relationship Id="rId78" Type="http://schemas.openxmlformats.org/officeDocument/2006/relationships/font" Target="fonts/font30.fntdata"/><Relationship Id="rId8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font" Target="fonts/font28.fntdata"/><Relationship Id="rId7" Type="http://schemas.openxmlformats.org/officeDocument/2006/relationships/slide" Target="slides/slide2.xml"/><Relationship Id="rId71" Type="http://schemas.openxmlformats.org/officeDocument/2006/relationships/font" Target="fonts/font23.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18.fntdata"/><Relationship Id="rId61" Type="http://schemas.openxmlformats.org/officeDocument/2006/relationships/font" Target="fonts/font13.fntdata"/><Relationship Id="rId8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449054-3D3E-42B7-82F3-462F20979970}" type="datetimeFigureOut">
              <a:rPr lang="vi-VN" smtClean="0"/>
              <a:t>21/02/2024</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5CB61-5B30-4C02-86AB-71A540DA9BEA}" type="slidenum">
              <a:rPr lang="vi-VN" smtClean="0"/>
              <a:t>‹#›</a:t>
            </a:fld>
            <a:endParaRPr lang="vi-VN"/>
          </a:p>
        </p:txBody>
      </p:sp>
    </p:spTree>
    <p:extLst>
      <p:ext uri="{BB962C8B-B14F-4D97-AF65-F5344CB8AC3E}">
        <p14:creationId xmlns:p14="http://schemas.microsoft.com/office/powerpoint/2010/main" val="246523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309D4E5B-D6E4-47E9-A8BF-27432F6CC4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ED0A8D5-489E-4B10-B44A-460573F105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0932BF8C-1139-490C-88FA-51E89E1A16D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88C4E0F5-D90E-4EAA-AD75-FEDBA7DBCFCC}" type="slidenum">
              <a:rPr lang="vi-VN" altLang="en-US" sz="1200">
                <a:latin typeface="Arial" panose="020B0604020202020204" pitchFamily="34" charset="0"/>
                <a:cs typeface="Arial" panose="020B0604020202020204" pitchFamily="34" charset="0"/>
              </a:rPr>
              <a:pPr algn="r" eaLnBrk="1" hangingPunct="1"/>
              <a:t>1</a:t>
            </a:fld>
            <a:endParaRPr lang="vi-VN" altLang="en-US" sz="12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797F5AE-4B9D-4BDA-8BC5-E4466D49E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132ECB90-5589-4543-98FB-3CBDB23293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Các vật trong hình trên: a) Kẹp quần áo; b) Giảm sóc xe máy; c) Bạt nhún đều có cấu tạo chính từ cái gì? Chúng hoạt động dựa trên nguyên tắc nào?</a:t>
            </a:r>
          </a:p>
          <a:p>
            <a:pPr eaLnBrk="1" hangingPunct="1">
              <a:spcBef>
                <a:spcPct val="0"/>
              </a:spcBef>
            </a:pPr>
            <a:r>
              <a:rPr lang="en-US" altLang="en-US"/>
              <a:t>Em có biết biến dạng này được sử dụng trong dụng cụ , thiết bị, máy móc nào khác không?</a:t>
            </a:r>
          </a:p>
        </p:txBody>
      </p:sp>
      <p:sp>
        <p:nvSpPr>
          <p:cNvPr id="6148" name="Slide Number Placeholder 3">
            <a:extLst>
              <a:ext uri="{FF2B5EF4-FFF2-40B4-BE49-F238E27FC236}">
                <a16:creationId xmlns:a16="http://schemas.microsoft.com/office/drawing/2014/main" id="{C1E0BB6D-FE3B-4197-A7AC-A959B316BF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66E8879-6599-416E-9B73-AFEE70515C4A}" type="slidenum">
              <a:rPr lang="en-US" altLang="en-US" smtClean="0"/>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FE5419-02AC-4364-B2D8-C0F6C80239A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4366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9A6C-A5B4-4DD7-B25B-84751EBD5A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8FA50B-29BD-4CA5-82B7-1ECDBF3CF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E3AE56-2AFC-436E-B3F8-FC2D542E5A7C}"/>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B18FAC20-9CAE-45CF-84D0-A713356EA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24DAD2-AF2B-4822-BF15-E0FB11FE18E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169133483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700E-1EEB-4F64-BF20-02430BBFFE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3940FC-C049-4741-AD1B-6CAA421B8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AD059-8BC0-4DDC-94A0-055DF6955519}"/>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5A29AB2E-27B0-4A86-BAFA-919379031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4F72-128B-4D69-BB05-6BB9C4581343}"/>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440887367"/>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B5115B-A530-4BEF-B35D-C04E7BDFAC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4E0BB3-5D9B-44EA-AE3D-80AB5E69CA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E5C36-3CB1-4227-AA0A-2C2332F9E66D}"/>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103E0D5A-B012-4A0F-8C6C-0053EB3D0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65205-17BC-421B-B01F-C5F2E41BB2AD}"/>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20020368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1745936142"/>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2783313"/>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124801833"/>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1071898115"/>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ED130C-C7F5-4484-B5EB-92F24A716756}"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4034750164"/>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ED130C-C7F5-4484-B5EB-92F24A716756}"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3687813333"/>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D130C-C7F5-4484-B5EB-92F24A716756}"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105140953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4036674340"/>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FBE57-6762-47BE-98BD-A1696C12B9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75FA6-DC88-4025-92AE-10D67C7FF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16FBCF-6A59-445F-B966-CCBBC3CB8DAA}"/>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4736A1E8-9E5A-4D10-9093-315789933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FBC34-54E6-4AA8-BB6C-EAE9596F7DDC}"/>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896803553"/>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280280147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417445131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929954822"/>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864744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743337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514869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3402472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2CB908-3CA3-40B6-9B35-6C127619B864}"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2127990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2CB908-3CA3-40B6-9B35-6C127619B864}" type="datetimeFigureOut">
              <a:rPr lang="en-US" smtClean="0"/>
              <a:pPr/>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504635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32553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9540-78F0-4598-8014-F0F09EBAE5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1A4B83-D15B-4744-878F-86D623BDC1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BC32E6-68BF-4175-BA70-1B3554BFFD2B}"/>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9AAB5C57-6309-4A19-B7FD-950F296F1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6AEE5-14BA-423C-99FA-A42097B98DD5}"/>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442990577"/>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38942572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7081824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22595353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084033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9114406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CB908-3CA3-40B6-9B35-6C127619B864}"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275920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2CB908-3CA3-40B6-9B35-6C127619B864}"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0852320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2CB908-3CA3-40B6-9B35-6C127619B864}"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4158061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2CB908-3CA3-40B6-9B35-6C127619B864}"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5168712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192267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64143-1427-4266-B56E-7A870CB36D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2EE16-AE11-47B7-AA07-3AC239EBB5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7955-7ECA-4B30-8C85-2D54346CF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CAADB6-CD5C-494E-BABB-B2FB02D14425}"/>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6" name="Footer Placeholder 5">
            <a:extLst>
              <a:ext uri="{FF2B5EF4-FFF2-40B4-BE49-F238E27FC236}">
                <a16:creationId xmlns:a16="http://schemas.microsoft.com/office/drawing/2014/main" id="{1D49FA93-6832-4BE4-9F8B-3A85389453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8A328-D634-440F-89B7-39ABCFD1C3C4}"/>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048076416"/>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CB908-3CA3-40B6-9B35-6C127619B864}"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3E458-D994-4CBD-A671-4672F224AFA1}" type="slidenum">
              <a:rPr lang="en-US" smtClean="0"/>
              <a:pPr/>
              <a:t>‹#›</a:t>
            </a:fld>
            <a:endParaRPr lang="en-US"/>
          </a:p>
        </p:txBody>
      </p:sp>
    </p:spTree>
    <p:extLst>
      <p:ext uri="{BB962C8B-B14F-4D97-AF65-F5344CB8AC3E}">
        <p14:creationId xmlns:p14="http://schemas.microsoft.com/office/powerpoint/2010/main" val="24977023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DA3D316-14D4-4E01-B7C8-ED7ABD266817}" type="slidenum">
              <a:rPr lang="en-US" altLang="en-US"/>
              <a:pPr/>
              <a:t>‹#›</a:t>
            </a:fld>
            <a:endParaRPr lang="en-US" altLang="en-US"/>
          </a:p>
        </p:txBody>
      </p:sp>
    </p:spTree>
    <p:extLst>
      <p:ext uri="{BB962C8B-B14F-4D97-AF65-F5344CB8AC3E}">
        <p14:creationId xmlns:p14="http://schemas.microsoft.com/office/powerpoint/2010/main" val="4279895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AF5394-1E54-44FE-852D-2C754C4501BB}"/>
              </a:ext>
            </a:extLst>
          </p:cNvPr>
          <p:cNvSpPr>
            <a:spLocks noGrp="1"/>
          </p:cNvSpPr>
          <p:nvPr>
            <p:ph type="dt" sz="half" idx="10"/>
          </p:nvPr>
        </p:nvSpPr>
        <p:spPr/>
        <p:txBody>
          <a:bodyPr/>
          <a:lstStyle>
            <a:lvl1pPr>
              <a:defRPr/>
            </a:lvl1pPr>
          </a:lstStyle>
          <a:p>
            <a:pPr>
              <a:defRPr/>
            </a:pPr>
            <a:fld id="{391C28C9-108D-46C0-AB74-8C7C71654826}" type="datetimeFigureOut">
              <a:rPr lang="en-US"/>
              <a:pPr>
                <a:defRPr/>
              </a:pPr>
              <a:t>2/21/2024</a:t>
            </a:fld>
            <a:endParaRPr lang="en-US"/>
          </a:p>
        </p:txBody>
      </p:sp>
      <p:sp>
        <p:nvSpPr>
          <p:cNvPr id="5" name="Footer Placeholder 4">
            <a:extLst>
              <a:ext uri="{FF2B5EF4-FFF2-40B4-BE49-F238E27FC236}">
                <a16:creationId xmlns:a16="http://schemas.microsoft.com/office/drawing/2014/main" id="{7127EA53-2745-464D-B7B4-3840DC1F94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ABA544-28FA-4A99-91BE-4C7A1525B00E}"/>
              </a:ext>
            </a:extLst>
          </p:cNvPr>
          <p:cNvSpPr>
            <a:spLocks noGrp="1"/>
          </p:cNvSpPr>
          <p:nvPr>
            <p:ph type="sldNum" sz="quarter" idx="12"/>
          </p:nvPr>
        </p:nvSpPr>
        <p:spPr/>
        <p:txBody>
          <a:bodyPr/>
          <a:lstStyle>
            <a:lvl1pPr>
              <a:defRPr/>
            </a:lvl1pPr>
          </a:lstStyle>
          <a:p>
            <a:pPr>
              <a:defRPr/>
            </a:pPr>
            <a:fld id="{366978AB-37FA-4519-BBB1-2B1999C2A107}" type="slidenum">
              <a:rPr lang="en-US" altLang="en-US"/>
              <a:pPr>
                <a:defRPr/>
              </a:pPr>
              <a:t>‹#›</a:t>
            </a:fld>
            <a:endParaRPr lang="en-US" altLang="en-US"/>
          </a:p>
        </p:txBody>
      </p:sp>
    </p:spTree>
    <p:extLst>
      <p:ext uri="{BB962C8B-B14F-4D97-AF65-F5344CB8AC3E}">
        <p14:creationId xmlns:p14="http://schemas.microsoft.com/office/powerpoint/2010/main" val="12441982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95B62-45E3-40F4-8006-2EAA6D4EEB28}"/>
              </a:ext>
            </a:extLst>
          </p:cNvPr>
          <p:cNvSpPr>
            <a:spLocks noGrp="1"/>
          </p:cNvSpPr>
          <p:nvPr>
            <p:ph type="dt" sz="half" idx="10"/>
          </p:nvPr>
        </p:nvSpPr>
        <p:spPr/>
        <p:txBody>
          <a:bodyPr/>
          <a:lstStyle>
            <a:lvl1pPr>
              <a:defRPr/>
            </a:lvl1pPr>
          </a:lstStyle>
          <a:p>
            <a:pPr>
              <a:defRPr/>
            </a:pPr>
            <a:fld id="{86596AE3-2282-428D-A2E4-F0392D975418}" type="datetimeFigureOut">
              <a:rPr lang="en-US"/>
              <a:pPr>
                <a:defRPr/>
              </a:pPr>
              <a:t>2/21/2024</a:t>
            </a:fld>
            <a:endParaRPr lang="en-US"/>
          </a:p>
        </p:txBody>
      </p:sp>
      <p:sp>
        <p:nvSpPr>
          <p:cNvPr id="5" name="Footer Placeholder 4">
            <a:extLst>
              <a:ext uri="{FF2B5EF4-FFF2-40B4-BE49-F238E27FC236}">
                <a16:creationId xmlns:a16="http://schemas.microsoft.com/office/drawing/2014/main" id="{5E801F45-F690-449E-92D4-C533779C7E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835FE5-9025-49A7-A400-4F4F9098E03C}"/>
              </a:ext>
            </a:extLst>
          </p:cNvPr>
          <p:cNvSpPr>
            <a:spLocks noGrp="1"/>
          </p:cNvSpPr>
          <p:nvPr>
            <p:ph type="sldNum" sz="quarter" idx="12"/>
          </p:nvPr>
        </p:nvSpPr>
        <p:spPr/>
        <p:txBody>
          <a:bodyPr/>
          <a:lstStyle>
            <a:lvl1pPr>
              <a:defRPr/>
            </a:lvl1pPr>
          </a:lstStyle>
          <a:p>
            <a:pPr>
              <a:defRPr/>
            </a:pPr>
            <a:fld id="{F756E9BC-96FB-4AE1-9F61-EE31A053AF0F}" type="slidenum">
              <a:rPr lang="en-US" altLang="en-US"/>
              <a:pPr>
                <a:defRPr/>
              </a:pPr>
              <a:t>‹#›</a:t>
            </a:fld>
            <a:endParaRPr lang="en-US" altLang="en-US"/>
          </a:p>
        </p:txBody>
      </p:sp>
    </p:spTree>
    <p:extLst>
      <p:ext uri="{BB962C8B-B14F-4D97-AF65-F5344CB8AC3E}">
        <p14:creationId xmlns:p14="http://schemas.microsoft.com/office/powerpoint/2010/main" val="29793314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95B62-45E3-40F4-8006-2EAA6D4EEB28}"/>
              </a:ext>
            </a:extLst>
          </p:cNvPr>
          <p:cNvSpPr>
            <a:spLocks noGrp="1"/>
          </p:cNvSpPr>
          <p:nvPr>
            <p:ph type="dt" sz="half" idx="10"/>
          </p:nvPr>
        </p:nvSpPr>
        <p:spPr/>
        <p:txBody>
          <a:bodyPr/>
          <a:lstStyle>
            <a:lvl1pPr>
              <a:defRPr/>
            </a:lvl1pPr>
          </a:lstStyle>
          <a:p>
            <a:pPr>
              <a:defRPr/>
            </a:pPr>
            <a:fld id="{86596AE3-2282-428D-A2E4-F0392D975418}" type="datetimeFigureOut">
              <a:rPr lang="en-US"/>
              <a:pPr>
                <a:defRPr/>
              </a:pPr>
              <a:t>2/21/2024</a:t>
            </a:fld>
            <a:endParaRPr lang="en-US"/>
          </a:p>
        </p:txBody>
      </p:sp>
      <p:sp>
        <p:nvSpPr>
          <p:cNvPr id="5" name="Footer Placeholder 4">
            <a:extLst>
              <a:ext uri="{FF2B5EF4-FFF2-40B4-BE49-F238E27FC236}">
                <a16:creationId xmlns:a16="http://schemas.microsoft.com/office/drawing/2014/main" id="{5E801F45-F690-449E-92D4-C533779C7E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835FE5-9025-49A7-A400-4F4F9098E03C}"/>
              </a:ext>
            </a:extLst>
          </p:cNvPr>
          <p:cNvSpPr>
            <a:spLocks noGrp="1"/>
          </p:cNvSpPr>
          <p:nvPr>
            <p:ph type="sldNum" sz="quarter" idx="12"/>
          </p:nvPr>
        </p:nvSpPr>
        <p:spPr/>
        <p:txBody>
          <a:bodyPr/>
          <a:lstStyle>
            <a:lvl1pPr>
              <a:defRPr/>
            </a:lvl1pPr>
          </a:lstStyle>
          <a:p>
            <a:pPr>
              <a:defRPr/>
            </a:pPr>
            <a:fld id="{F756E9BC-96FB-4AE1-9F61-EE31A053AF0F}" type="slidenum">
              <a:rPr lang="en-US" altLang="en-US"/>
              <a:pPr>
                <a:defRPr/>
              </a:pPr>
              <a:t>‹#›</a:t>
            </a:fld>
            <a:endParaRPr lang="en-US" altLang="en-US"/>
          </a:p>
        </p:txBody>
      </p:sp>
    </p:spTree>
    <p:extLst>
      <p:ext uri="{BB962C8B-B14F-4D97-AF65-F5344CB8AC3E}">
        <p14:creationId xmlns:p14="http://schemas.microsoft.com/office/powerpoint/2010/main" val="20232772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83233E-CD06-4B1C-861A-7D0ABF1CBB9D}"/>
              </a:ext>
            </a:extLst>
          </p:cNvPr>
          <p:cNvSpPr>
            <a:spLocks noGrp="1"/>
          </p:cNvSpPr>
          <p:nvPr>
            <p:ph type="dt" sz="half" idx="10"/>
          </p:nvPr>
        </p:nvSpPr>
        <p:spPr/>
        <p:txBody>
          <a:bodyPr/>
          <a:lstStyle>
            <a:lvl1pPr>
              <a:defRPr/>
            </a:lvl1pPr>
          </a:lstStyle>
          <a:p>
            <a:pPr>
              <a:defRPr/>
            </a:pPr>
            <a:fld id="{2D940EA9-FDE1-4839-A3A0-23E652938F03}" type="datetimeFigureOut">
              <a:rPr lang="en-US"/>
              <a:pPr>
                <a:defRPr/>
              </a:pPr>
              <a:t>2/21/2024</a:t>
            </a:fld>
            <a:endParaRPr lang="en-US"/>
          </a:p>
        </p:txBody>
      </p:sp>
      <p:sp>
        <p:nvSpPr>
          <p:cNvPr id="5" name="Footer Placeholder 4">
            <a:extLst>
              <a:ext uri="{FF2B5EF4-FFF2-40B4-BE49-F238E27FC236}">
                <a16:creationId xmlns:a16="http://schemas.microsoft.com/office/drawing/2014/main" id="{CCAB33B0-9013-4592-8359-E0C044BAED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420D4F5-3A49-4BC7-B169-81BFC6FDF2B6}"/>
              </a:ext>
            </a:extLst>
          </p:cNvPr>
          <p:cNvSpPr>
            <a:spLocks noGrp="1"/>
          </p:cNvSpPr>
          <p:nvPr>
            <p:ph type="sldNum" sz="quarter" idx="12"/>
          </p:nvPr>
        </p:nvSpPr>
        <p:spPr/>
        <p:txBody>
          <a:bodyPr/>
          <a:lstStyle>
            <a:lvl1pPr>
              <a:defRPr/>
            </a:lvl1pPr>
          </a:lstStyle>
          <a:p>
            <a:pPr>
              <a:defRPr/>
            </a:pPr>
            <a:fld id="{0CF629A4-FAFD-45F5-890D-B4EB5EEA3532}" type="slidenum">
              <a:rPr lang="en-US" altLang="en-US"/>
              <a:pPr>
                <a:defRPr/>
              </a:pPr>
              <a:t>‹#›</a:t>
            </a:fld>
            <a:endParaRPr lang="en-US" altLang="en-US"/>
          </a:p>
        </p:txBody>
      </p:sp>
    </p:spTree>
    <p:extLst>
      <p:ext uri="{BB962C8B-B14F-4D97-AF65-F5344CB8AC3E}">
        <p14:creationId xmlns:p14="http://schemas.microsoft.com/office/powerpoint/2010/main" val="17309139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2182E59-CC74-45E9-B032-222026164243}"/>
              </a:ext>
            </a:extLst>
          </p:cNvPr>
          <p:cNvSpPr>
            <a:spLocks noGrp="1"/>
          </p:cNvSpPr>
          <p:nvPr>
            <p:ph type="dt" sz="half" idx="10"/>
          </p:nvPr>
        </p:nvSpPr>
        <p:spPr/>
        <p:txBody>
          <a:bodyPr/>
          <a:lstStyle>
            <a:lvl1pPr>
              <a:defRPr/>
            </a:lvl1pPr>
          </a:lstStyle>
          <a:p>
            <a:pPr>
              <a:defRPr/>
            </a:pPr>
            <a:fld id="{848286C9-1B6E-4159-9B85-88FCDC605E86}" type="datetimeFigureOut">
              <a:rPr lang="en-US"/>
              <a:pPr>
                <a:defRPr/>
              </a:pPr>
              <a:t>2/21/2024</a:t>
            </a:fld>
            <a:endParaRPr lang="en-US"/>
          </a:p>
        </p:txBody>
      </p:sp>
      <p:sp>
        <p:nvSpPr>
          <p:cNvPr id="6" name="Footer Placeholder 4">
            <a:extLst>
              <a:ext uri="{FF2B5EF4-FFF2-40B4-BE49-F238E27FC236}">
                <a16:creationId xmlns:a16="http://schemas.microsoft.com/office/drawing/2014/main" id="{DFE75F8E-896A-46FF-A541-DF7B1CF8E66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4E13CB0-A6AA-4F54-8FBD-1AE87E585856}"/>
              </a:ext>
            </a:extLst>
          </p:cNvPr>
          <p:cNvSpPr>
            <a:spLocks noGrp="1"/>
          </p:cNvSpPr>
          <p:nvPr>
            <p:ph type="sldNum" sz="quarter" idx="12"/>
          </p:nvPr>
        </p:nvSpPr>
        <p:spPr/>
        <p:txBody>
          <a:bodyPr/>
          <a:lstStyle>
            <a:lvl1pPr>
              <a:defRPr/>
            </a:lvl1pPr>
          </a:lstStyle>
          <a:p>
            <a:pPr>
              <a:defRPr/>
            </a:pPr>
            <a:fld id="{6297EE32-E258-4444-889A-F54B3AE62FEA}" type="slidenum">
              <a:rPr lang="en-US" altLang="en-US"/>
              <a:pPr>
                <a:defRPr/>
              </a:pPr>
              <a:t>‹#›</a:t>
            </a:fld>
            <a:endParaRPr lang="en-US" altLang="en-US"/>
          </a:p>
        </p:txBody>
      </p:sp>
    </p:spTree>
    <p:extLst>
      <p:ext uri="{BB962C8B-B14F-4D97-AF65-F5344CB8AC3E}">
        <p14:creationId xmlns:p14="http://schemas.microsoft.com/office/powerpoint/2010/main" val="9599124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4B4EBB6-FC60-4264-948F-C7B17BD14649}"/>
              </a:ext>
            </a:extLst>
          </p:cNvPr>
          <p:cNvSpPr>
            <a:spLocks noGrp="1"/>
          </p:cNvSpPr>
          <p:nvPr>
            <p:ph type="dt" sz="half" idx="10"/>
          </p:nvPr>
        </p:nvSpPr>
        <p:spPr/>
        <p:txBody>
          <a:bodyPr/>
          <a:lstStyle>
            <a:lvl1pPr>
              <a:defRPr/>
            </a:lvl1pPr>
          </a:lstStyle>
          <a:p>
            <a:pPr>
              <a:defRPr/>
            </a:pPr>
            <a:fld id="{5D0758A3-E7E4-4F33-96AA-42366EEB7C16}" type="datetimeFigureOut">
              <a:rPr lang="en-US"/>
              <a:pPr>
                <a:defRPr/>
              </a:pPr>
              <a:t>2/21/2024</a:t>
            </a:fld>
            <a:endParaRPr lang="en-US"/>
          </a:p>
        </p:txBody>
      </p:sp>
      <p:sp>
        <p:nvSpPr>
          <p:cNvPr id="8" name="Footer Placeholder 4">
            <a:extLst>
              <a:ext uri="{FF2B5EF4-FFF2-40B4-BE49-F238E27FC236}">
                <a16:creationId xmlns:a16="http://schemas.microsoft.com/office/drawing/2014/main" id="{2EF53808-78B5-4D8B-AB24-6CD7D61F3BB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9790120-7838-4ED8-A24E-423D97C5B3DC}"/>
              </a:ext>
            </a:extLst>
          </p:cNvPr>
          <p:cNvSpPr>
            <a:spLocks noGrp="1"/>
          </p:cNvSpPr>
          <p:nvPr>
            <p:ph type="sldNum" sz="quarter" idx="12"/>
          </p:nvPr>
        </p:nvSpPr>
        <p:spPr/>
        <p:txBody>
          <a:bodyPr/>
          <a:lstStyle>
            <a:lvl1pPr>
              <a:defRPr/>
            </a:lvl1pPr>
          </a:lstStyle>
          <a:p>
            <a:pPr>
              <a:defRPr/>
            </a:pPr>
            <a:fld id="{3476DC50-28C4-4975-80D7-1D24F7BA7AE5}" type="slidenum">
              <a:rPr lang="en-US" altLang="en-US"/>
              <a:pPr>
                <a:defRPr/>
              </a:pPr>
              <a:t>‹#›</a:t>
            </a:fld>
            <a:endParaRPr lang="en-US" altLang="en-US"/>
          </a:p>
        </p:txBody>
      </p:sp>
    </p:spTree>
    <p:extLst>
      <p:ext uri="{BB962C8B-B14F-4D97-AF65-F5344CB8AC3E}">
        <p14:creationId xmlns:p14="http://schemas.microsoft.com/office/powerpoint/2010/main" val="2920726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C9AD915-9237-4968-B617-98ECFE9AC46A}"/>
              </a:ext>
            </a:extLst>
          </p:cNvPr>
          <p:cNvSpPr>
            <a:spLocks noGrp="1"/>
          </p:cNvSpPr>
          <p:nvPr>
            <p:ph type="dt" sz="half" idx="10"/>
          </p:nvPr>
        </p:nvSpPr>
        <p:spPr/>
        <p:txBody>
          <a:bodyPr/>
          <a:lstStyle>
            <a:lvl1pPr>
              <a:defRPr/>
            </a:lvl1pPr>
          </a:lstStyle>
          <a:p>
            <a:pPr>
              <a:defRPr/>
            </a:pPr>
            <a:fld id="{1C92AE5F-7F84-40EB-A020-3DFE5C888C39}" type="datetimeFigureOut">
              <a:rPr lang="en-US"/>
              <a:pPr>
                <a:defRPr/>
              </a:pPr>
              <a:t>2/21/2024</a:t>
            </a:fld>
            <a:endParaRPr lang="en-US"/>
          </a:p>
        </p:txBody>
      </p:sp>
      <p:sp>
        <p:nvSpPr>
          <p:cNvPr id="4" name="Footer Placeholder 4">
            <a:extLst>
              <a:ext uri="{FF2B5EF4-FFF2-40B4-BE49-F238E27FC236}">
                <a16:creationId xmlns:a16="http://schemas.microsoft.com/office/drawing/2014/main" id="{348F6AE0-CB9D-4F0A-8DFF-FA430DA5166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D799F69-1586-483C-99A5-CC8579CACBA1}"/>
              </a:ext>
            </a:extLst>
          </p:cNvPr>
          <p:cNvSpPr>
            <a:spLocks noGrp="1"/>
          </p:cNvSpPr>
          <p:nvPr>
            <p:ph type="sldNum" sz="quarter" idx="12"/>
          </p:nvPr>
        </p:nvSpPr>
        <p:spPr/>
        <p:txBody>
          <a:bodyPr/>
          <a:lstStyle>
            <a:lvl1pPr>
              <a:defRPr/>
            </a:lvl1pPr>
          </a:lstStyle>
          <a:p>
            <a:pPr>
              <a:defRPr/>
            </a:pPr>
            <a:fld id="{F1E1C6BD-0DC8-4EE4-9C46-0D6724C0D835}" type="slidenum">
              <a:rPr lang="en-US" altLang="en-US"/>
              <a:pPr>
                <a:defRPr/>
              </a:pPr>
              <a:t>‹#›</a:t>
            </a:fld>
            <a:endParaRPr lang="en-US" altLang="en-US"/>
          </a:p>
        </p:txBody>
      </p:sp>
    </p:spTree>
    <p:extLst>
      <p:ext uri="{BB962C8B-B14F-4D97-AF65-F5344CB8AC3E}">
        <p14:creationId xmlns:p14="http://schemas.microsoft.com/office/powerpoint/2010/main" val="8310231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2725108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7556-8E08-4FE3-8782-224A7F9D1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CC1ED1-A640-4BF6-89FA-A12B37CA45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6A501-DF94-4B84-9035-07778FF1A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62503-0ACE-4C53-8B94-8BBBA8B97B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3BB4B8-5FA3-4628-BEA2-7F6CB441E7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9CE156-A705-48A6-87BF-DFE201A4C856}"/>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8" name="Footer Placeholder 7">
            <a:extLst>
              <a:ext uri="{FF2B5EF4-FFF2-40B4-BE49-F238E27FC236}">
                <a16:creationId xmlns:a16="http://schemas.microsoft.com/office/drawing/2014/main" id="{3825C225-A8DF-41F9-8234-DB834B832F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240AF-AAB2-4C20-98EB-360CB4E0D1E7}"/>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967882817"/>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1284383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39642817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6612384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13384903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FD09C74-1F64-4908-9ACF-F0A9CCE1934D}"/>
              </a:ext>
            </a:extLst>
          </p:cNvPr>
          <p:cNvSpPr>
            <a:spLocks noGrp="1"/>
          </p:cNvSpPr>
          <p:nvPr>
            <p:ph type="dt" sz="half" idx="10"/>
          </p:nvPr>
        </p:nvSpPr>
        <p:spPr/>
        <p:txBody>
          <a:bodyPr/>
          <a:lstStyle>
            <a:lvl1pPr>
              <a:defRPr/>
            </a:lvl1pPr>
          </a:lstStyle>
          <a:p>
            <a:pPr>
              <a:defRPr/>
            </a:pPr>
            <a:fld id="{5493A5E6-B30E-4FDD-8E18-249E1B67B906}" type="datetimeFigureOut">
              <a:rPr lang="en-US"/>
              <a:pPr>
                <a:defRPr/>
              </a:pPr>
              <a:t>2/21/2024</a:t>
            </a:fld>
            <a:endParaRPr lang="en-US"/>
          </a:p>
        </p:txBody>
      </p:sp>
      <p:sp>
        <p:nvSpPr>
          <p:cNvPr id="3" name="Footer Placeholder 4">
            <a:extLst>
              <a:ext uri="{FF2B5EF4-FFF2-40B4-BE49-F238E27FC236}">
                <a16:creationId xmlns:a16="http://schemas.microsoft.com/office/drawing/2014/main" id="{5F3AB6F4-2733-44CA-B251-A60A6E375D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69B274E-77BF-4965-AB46-D3481E68D400}"/>
              </a:ext>
            </a:extLst>
          </p:cNvPr>
          <p:cNvSpPr>
            <a:spLocks noGrp="1"/>
          </p:cNvSpPr>
          <p:nvPr>
            <p:ph type="sldNum" sz="quarter" idx="12"/>
          </p:nvPr>
        </p:nvSpPr>
        <p:spPr/>
        <p:txBody>
          <a:bodyPr/>
          <a:lstStyle>
            <a:lvl1pPr>
              <a:defRPr/>
            </a:lvl1pPr>
          </a:lstStyle>
          <a:p>
            <a:pPr>
              <a:defRPr/>
            </a:pPr>
            <a:fld id="{EB5E5603-0F0B-48F9-88BF-FC639F38F096}" type="slidenum">
              <a:rPr lang="en-US" altLang="en-US"/>
              <a:pPr>
                <a:defRPr/>
              </a:pPr>
              <a:t>‹#›</a:t>
            </a:fld>
            <a:endParaRPr lang="en-US" altLang="en-US"/>
          </a:p>
        </p:txBody>
      </p:sp>
    </p:spTree>
    <p:extLst>
      <p:ext uri="{BB962C8B-B14F-4D97-AF65-F5344CB8AC3E}">
        <p14:creationId xmlns:p14="http://schemas.microsoft.com/office/powerpoint/2010/main" val="37984761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503895C-6F56-4F94-9459-B78817359E0F}"/>
              </a:ext>
            </a:extLst>
          </p:cNvPr>
          <p:cNvSpPr>
            <a:spLocks noGrp="1"/>
          </p:cNvSpPr>
          <p:nvPr>
            <p:ph type="dt" sz="half" idx="10"/>
          </p:nvPr>
        </p:nvSpPr>
        <p:spPr/>
        <p:txBody>
          <a:bodyPr/>
          <a:lstStyle>
            <a:lvl1pPr>
              <a:defRPr/>
            </a:lvl1pPr>
          </a:lstStyle>
          <a:p>
            <a:pPr>
              <a:defRPr/>
            </a:pPr>
            <a:fld id="{8A601632-5022-42D9-A5D5-2856B1A4A299}" type="datetimeFigureOut">
              <a:rPr lang="en-US"/>
              <a:pPr>
                <a:defRPr/>
              </a:pPr>
              <a:t>2/21/2024</a:t>
            </a:fld>
            <a:endParaRPr lang="en-US"/>
          </a:p>
        </p:txBody>
      </p:sp>
      <p:sp>
        <p:nvSpPr>
          <p:cNvPr id="6" name="Footer Placeholder 4">
            <a:extLst>
              <a:ext uri="{FF2B5EF4-FFF2-40B4-BE49-F238E27FC236}">
                <a16:creationId xmlns:a16="http://schemas.microsoft.com/office/drawing/2014/main" id="{68DAF100-81A5-446E-B212-86A7A4BF2F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94DAAE-5B0E-4FEE-82FC-ED5FFF723987}"/>
              </a:ext>
            </a:extLst>
          </p:cNvPr>
          <p:cNvSpPr>
            <a:spLocks noGrp="1"/>
          </p:cNvSpPr>
          <p:nvPr>
            <p:ph type="sldNum" sz="quarter" idx="12"/>
          </p:nvPr>
        </p:nvSpPr>
        <p:spPr/>
        <p:txBody>
          <a:bodyPr/>
          <a:lstStyle>
            <a:lvl1pPr>
              <a:defRPr/>
            </a:lvl1pPr>
          </a:lstStyle>
          <a:p>
            <a:pPr>
              <a:defRPr/>
            </a:pPr>
            <a:fld id="{F57C774A-5E1D-4D3C-8198-E7CBAF739D72}" type="slidenum">
              <a:rPr lang="en-US" altLang="en-US"/>
              <a:pPr>
                <a:defRPr/>
              </a:pPr>
              <a:t>‹#›</a:t>
            </a:fld>
            <a:endParaRPr lang="en-US" altLang="en-US"/>
          </a:p>
        </p:txBody>
      </p:sp>
    </p:spTree>
    <p:extLst>
      <p:ext uri="{BB962C8B-B14F-4D97-AF65-F5344CB8AC3E}">
        <p14:creationId xmlns:p14="http://schemas.microsoft.com/office/powerpoint/2010/main" val="8531352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6CFCFA14-CA11-47A6-8784-9F499EAFB7BF}"/>
              </a:ext>
            </a:extLst>
          </p:cNvPr>
          <p:cNvSpPr>
            <a:spLocks noGrp="1"/>
          </p:cNvSpPr>
          <p:nvPr>
            <p:ph type="dt" sz="half" idx="10"/>
          </p:nvPr>
        </p:nvSpPr>
        <p:spPr/>
        <p:txBody>
          <a:bodyPr/>
          <a:lstStyle>
            <a:lvl1pPr>
              <a:defRPr/>
            </a:lvl1pPr>
          </a:lstStyle>
          <a:p>
            <a:pPr>
              <a:defRPr/>
            </a:pPr>
            <a:fld id="{537352C8-8C71-4DBD-98CE-66EEB45C84D6}" type="datetimeFigureOut">
              <a:rPr lang="en-US"/>
              <a:pPr>
                <a:defRPr/>
              </a:pPr>
              <a:t>2/21/2024</a:t>
            </a:fld>
            <a:endParaRPr lang="en-US"/>
          </a:p>
        </p:txBody>
      </p:sp>
      <p:sp>
        <p:nvSpPr>
          <p:cNvPr id="6" name="Footer Placeholder 4">
            <a:extLst>
              <a:ext uri="{FF2B5EF4-FFF2-40B4-BE49-F238E27FC236}">
                <a16:creationId xmlns:a16="http://schemas.microsoft.com/office/drawing/2014/main" id="{910DDDDB-3AD4-433D-99A4-B2514534CDD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93B2C6D-F5BE-4BC0-9E18-41E39BDECFC8}"/>
              </a:ext>
            </a:extLst>
          </p:cNvPr>
          <p:cNvSpPr>
            <a:spLocks noGrp="1"/>
          </p:cNvSpPr>
          <p:nvPr>
            <p:ph type="sldNum" sz="quarter" idx="12"/>
          </p:nvPr>
        </p:nvSpPr>
        <p:spPr/>
        <p:txBody>
          <a:bodyPr/>
          <a:lstStyle>
            <a:lvl1pPr>
              <a:defRPr/>
            </a:lvl1pPr>
          </a:lstStyle>
          <a:p>
            <a:pPr>
              <a:defRPr/>
            </a:pPr>
            <a:fld id="{822A4485-64EB-457A-935E-376F78FBB197}" type="slidenum">
              <a:rPr lang="en-US" altLang="en-US"/>
              <a:pPr>
                <a:defRPr/>
              </a:pPr>
              <a:t>‹#›</a:t>
            </a:fld>
            <a:endParaRPr lang="en-US" altLang="en-US"/>
          </a:p>
        </p:txBody>
      </p:sp>
    </p:spTree>
    <p:extLst>
      <p:ext uri="{BB962C8B-B14F-4D97-AF65-F5344CB8AC3E}">
        <p14:creationId xmlns:p14="http://schemas.microsoft.com/office/powerpoint/2010/main" val="12142989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68B87-897F-457D-A497-5F8A1A959567}"/>
              </a:ext>
            </a:extLst>
          </p:cNvPr>
          <p:cNvSpPr>
            <a:spLocks noGrp="1"/>
          </p:cNvSpPr>
          <p:nvPr>
            <p:ph type="dt" sz="half" idx="10"/>
          </p:nvPr>
        </p:nvSpPr>
        <p:spPr/>
        <p:txBody>
          <a:bodyPr/>
          <a:lstStyle>
            <a:lvl1pPr>
              <a:defRPr/>
            </a:lvl1pPr>
          </a:lstStyle>
          <a:p>
            <a:pPr>
              <a:defRPr/>
            </a:pPr>
            <a:fld id="{6FAB2D99-BB99-4566-92C1-A0EB41E59BA8}" type="datetimeFigureOut">
              <a:rPr lang="en-US"/>
              <a:pPr>
                <a:defRPr/>
              </a:pPr>
              <a:t>2/21/2024</a:t>
            </a:fld>
            <a:endParaRPr lang="en-US"/>
          </a:p>
        </p:txBody>
      </p:sp>
      <p:sp>
        <p:nvSpPr>
          <p:cNvPr id="5" name="Footer Placeholder 4">
            <a:extLst>
              <a:ext uri="{FF2B5EF4-FFF2-40B4-BE49-F238E27FC236}">
                <a16:creationId xmlns:a16="http://schemas.microsoft.com/office/drawing/2014/main" id="{AB3D1632-17FA-4CA6-BD43-E48A3C2FBF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3CC7C4-9E6B-42C2-908E-388F672DD9CF}"/>
              </a:ext>
            </a:extLst>
          </p:cNvPr>
          <p:cNvSpPr>
            <a:spLocks noGrp="1"/>
          </p:cNvSpPr>
          <p:nvPr>
            <p:ph type="sldNum" sz="quarter" idx="12"/>
          </p:nvPr>
        </p:nvSpPr>
        <p:spPr/>
        <p:txBody>
          <a:bodyPr/>
          <a:lstStyle>
            <a:lvl1pPr>
              <a:defRPr/>
            </a:lvl1pPr>
          </a:lstStyle>
          <a:p>
            <a:pPr>
              <a:defRPr/>
            </a:pPr>
            <a:fld id="{81726EAE-01BD-429A-898C-468692D3CC91}" type="slidenum">
              <a:rPr lang="en-US" altLang="en-US"/>
              <a:pPr>
                <a:defRPr/>
              </a:pPr>
              <a:t>‹#›</a:t>
            </a:fld>
            <a:endParaRPr lang="en-US" altLang="en-US"/>
          </a:p>
        </p:txBody>
      </p:sp>
    </p:spTree>
    <p:extLst>
      <p:ext uri="{BB962C8B-B14F-4D97-AF65-F5344CB8AC3E}">
        <p14:creationId xmlns:p14="http://schemas.microsoft.com/office/powerpoint/2010/main" val="19766069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2D8506-50D8-4E1A-B1F3-D2A05172D3AB}"/>
              </a:ext>
            </a:extLst>
          </p:cNvPr>
          <p:cNvSpPr>
            <a:spLocks noGrp="1"/>
          </p:cNvSpPr>
          <p:nvPr>
            <p:ph type="dt" sz="half" idx="10"/>
          </p:nvPr>
        </p:nvSpPr>
        <p:spPr/>
        <p:txBody>
          <a:bodyPr/>
          <a:lstStyle>
            <a:lvl1pPr>
              <a:defRPr/>
            </a:lvl1pPr>
          </a:lstStyle>
          <a:p>
            <a:pPr>
              <a:defRPr/>
            </a:pPr>
            <a:fld id="{A7258B73-06FF-447D-B0A1-592B75E74D42}" type="datetimeFigureOut">
              <a:rPr lang="en-US"/>
              <a:pPr>
                <a:defRPr/>
              </a:pPr>
              <a:t>2/21/2024</a:t>
            </a:fld>
            <a:endParaRPr lang="en-US"/>
          </a:p>
        </p:txBody>
      </p:sp>
      <p:sp>
        <p:nvSpPr>
          <p:cNvPr id="5" name="Footer Placeholder 4">
            <a:extLst>
              <a:ext uri="{FF2B5EF4-FFF2-40B4-BE49-F238E27FC236}">
                <a16:creationId xmlns:a16="http://schemas.microsoft.com/office/drawing/2014/main" id="{34C7CD39-7956-400B-9287-5CAD6671A1D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99C6F4-F79F-44B8-AA3B-3229353C2406}"/>
              </a:ext>
            </a:extLst>
          </p:cNvPr>
          <p:cNvSpPr>
            <a:spLocks noGrp="1"/>
          </p:cNvSpPr>
          <p:nvPr>
            <p:ph type="sldNum" sz="quarter" idx="12"/>
          </p:nvPr>
        </p:nvSpPr>
        <p:spPr/>
        <p:txBody>
          <a:bodyPr/>
          <a:lstStyle>
            <a:lvl1pPr>
              <a:defRPr/>
            </a:lvl1pPr>
          </a:lstStyle>
          <a:p>
            <a:pPr>
              <a:defRPr/>
            </a:pPr>
            <a:fld id="{6AE3210D-7CA2-4583-A84E-51F52D6C0DDF}" type="slidenum">
              <a:rPr lang="en-US" altLang="en-US"/>
              <a:pPr>
                <a:defRPr/>
              </a:pPr>
              <a:t>‹#›</a:t>
            </a:fld>
            <a:endParaRPr lang="en-US" altLang="en-US"/>
          </a:p>
        </p:txBody>
      </p:sp>
    </p:spTree>
    <p:extLst>
      <p:ext uri="{BB962C8B-B14F-4D97-AF65-F5344CB8AC3E}">
        <p14:creationId xmlns:p14="http://schemas.microsoft.com/office/powerpoint/2010/main" val="17716779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EB04203-6439-4E50-8F5D-423E1C7B679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278253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B9C9E-D3B5-4C85-AC65-D0D94B9DD7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618C6B-D697-4EFE-853C-DDDDBB4CDBB1}"/>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4" name="Footer Placeholder 3">
            <a:extLst>
              <a:ext uri="{FF2B5EF4-FFF2-40B4-BE49-F238E27FC236}">
                <a16:creationId xmlns:a16="http://schemas.microsoft.com/office/drawing/2014/main" id="{5A83FED8-CC09-43CE-B12B-448EFBF04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A4DC13-94AC-41B6-9DDD-8A9AF18FEA6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706206919"/>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B04203-6439-4E50-8F5D-423E1C7B679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42599174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B04203-6439-4E50-8F5D-423E1C7B679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32228242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04203-6439-4E50-8F5D-423E1C7B679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20206924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B04203-6439-4E50-8F5D-423E1C7B679F}"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117050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EB04203-6439-4E50-8F5D-423E1C7B679F}"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1159311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04203-6439-4E50-8F5D-423E1C7B679F}"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24392502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B04203-6439-4E50-8F5D-423E1C7B679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39967272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B04203-6439-4E50-8F5D-423E1C7B679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27380441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B04203-6439-4E50-8F5D-423E1C7B679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39669829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B04203-6439-4E50-8F5D-423E1C7B679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8DCDCA-4375-46DC-82C6-EE87D931D767}" type="slidenum">
              <a:rPr lang="en-US" smtClean="0"/>
              <a:t>‹#›</a:t>
            </a:fld>
            <a:endParaRPr lang="en-US"/>
          </a:p>
        </p:txBody>
      </p:sp>
    </p:spTree>
    <p:extLst>
      <p:ext uri="{BB962C8B-B14F-4D97-AF65-F5344CB8AC3E}">
        <p14:creationId xmlns:p14="http://schemas.microsoft.com/office/powerpoint/2010/main" val="3405487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81C244-1C02-480C-BDB7-AB2F4A1D2A73}"/>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3" name="Footer Placeholder 2">
            <a:extLst>
              <a:ext uri="{FF2B5EF4-FFF2-40B4-BE49-F238E27FC236}">
                <a16:creationId xmlns:a16="http://schemas.microsoft.com/office/drawing/2014/main" id="{A3AB5378-39F3-4F36-B6D4-D368082235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8EA5C5-EAB4-4E5B-A59E-7B46D360C6D5}"/>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788700600"/>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DA3D316-14D4-4E01-B7C8-ED7ABD266817}" type="slidenum">
              <a:rPr lang="en-US" altLang="en-US"/>
              <a:pPr/>
              <a:t>‹#›</a:t>
            </a:fld>
            <a:endParaRPr lang="en-US" altLang="en-US"/>
          </a:p>
        </p:txBody>
      </p:sp>
    </p:spTree>
    <p:extLst>
      <p:ext uri="{BB962C8B-B14F-4D97-AF65-F5344CB8AC3E}">
        <p14:creationId xmlns:p14="http://schemas.microsoft.com/office/powerpoint/2010/main" val="1341201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24E76-3C49-4DFA-9FD2-F23DADCDD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903DA5-A8E2-474C-A2FF-20C784B29C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E7707D-E764-463B-92C8-EDCAF2976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9DDE61-CB8E-4DFB-8A47-06A69DC345FE}"/>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6" name="Footer Placeholder 5">
            <a:extLst>
              <a:ext uri="{FF2B5EF4-FFF2-40B4-BE49-F238E27FC236}">
                <a16:creationId xmlns:a16="http://schemas.microsoft.com/office/drawing/2014/main" id="{9801C57E-6588-4B71-9369-7037849C8F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42AF08-BAB0-460A-AB2C-95AB5BB8CAAA}"/>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08007398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CB84-14A4-4CD0-A1E7-6DE305381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3D023F-591C-4A6E-9B11-4EB53CE1A7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A95F94-D8C8-4792-AAAD-924C49038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396EDF-F6E6-4AFE-BFBA-A0ED300E58D4}"/>
              </a:ext>
            </a:extLst>
          </p:cNvPr>
          <p:cNvSpPr>
            <a:spLocks noGrp="1"/>
          </p:cNvSpPr>
          <p:nvPr>
            <p:ph type="dt" sz="half" idx="10"/>
          </p:nvPr>
        </p:nvSpPr>
        <p:spPr/>
        <p:txBody>
          <a:bodyPr/>
          <a:lstStyle/>
          <a:p>
            <a:fld id="{AE204EE4-0155-48B6-885B-995119B0241B}" type="datetimeFigureOut">
              <a:rPr lang="en-US" smtClean="0"/>
              <a:t>2/21/2024</a:t>
            </a:fld>
            <a:endParaRPr lang="en-US"/>
          </a:p>
        </p:txBody>
      </p:sp>
      <p:sp>
        <p:nvSpPr>
          <p:cNvPr id="6" name="Footer Placeholder 5">
            <a:extLst>
              <a:ext uri="{FF2B5EF4-FFF2-40B4-BE49-F238E27FC236}">
                <a16:creationId xmlns:a16="http://schemas.microsoft.com/office/drawing/2014/main" id="{39ABB562-951E-42E7-AC64-BC96B4EDC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511E05-9B75-4CE7-A9D1-F4DE27F2123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15654200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1CDF8-3E97-476D-AD0E-BF5CA73C47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6F84B-363F-4B34-A20E-DB00BFDA45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AB359-6A07-4F0C-86E7-F605C032B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04EE4-0155-48B6-885B-995119B0241B}" type="datetimeFigureOut">
              <a:rPr lang="en-US" smtClean="0"/>
              <a:t>2/21/2024</a:t>
            </a:fld>
            <a:endParaRPr lang="en-US"/>
          </a:p>
        </p:txBody>
      </p:sp>
      <p:sp>
        <p:nvSpPr>
          <p:cNvPr id="5" name="Footer Placeholder 4">
            <a:extLst>
              <a:ext uri="{FF2B5EF4-FFF2-40B4-BE49-F238E27FC236}">
                <a16:creationId xmlns:a16="http://schemas.microsoft.com/office/drawing/2014/main" id="{54A60661-517E-481E-BE5C-CE464E6CE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9A4104-E23F-4A20-909A-04CCB63E61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345404-FC73-4E28-961E-2C11B01C8ECB}" type="slidenum">
              <a:rPr lang="en-US" smtClean="0"/>
              <a:t>‹#›</a:t>
            </a:fld>
            <a:endParaRPr lang="en-US"/>
          </a:p>
        </p:txBody>
      </p:sp>
    </p:spTree>
    <p:extLst>
      <p:ext uri="{BB962C8B-B14F-4D97-AF65-F5344CB8AC3E}">
        <p14:creationId xmlns:p14="http://schemas.microsoft.com/office/powerpoint/2010/main" val="2335267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ED130C-C7F5-4484-B5EB-92F24A716756}" type="datetimeFigureOut">
              <a:rPr lang="en-US" smtClean="0"/>
              <a:t>2/21/2024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6C6775D-9DFB-45DA-A78C-A0D79605F38F}" type="slidenum">
              <a:rPr lang="en-US" smtClean="0"/>
              <a:t>‹#›</a:t>
            </a:fld>
            <a:endParaRPr lang="en-US"/>
          </a:p>
        </p:txBody>
      </p:sp>
    </p:spTree>
    <p:extLst>
      <p:ext uri="{BB962C8B-B14F-4D97-AF65-F5344CB8AC3E}">
        <p14:creationId xmlns:p14="http://schemas.microsoft.com/office/powerpoint/2010/main" val="254652658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84" r:id="rId8"/>
    <p:sldLayoutId id="2147483685" r:id="rId9"/>
    <p:sldLayoutId id="2147483686" r:id="rId10"/>
    <p:sldLayoutId id="2147483687" r:id="rId11"/>
  </p:sldLayoutIdLst>
  <p:transition spd="slow">
    <p:wipe/>
  </p:transition>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2CB908-3CA3-40B6-9B35-6C127619B864}" type="datetimeFigureOut">
              <a:rPr lang="en-US" smtClean="0"/>
              <a:pPr/>
              <a:t>2/21/2024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3E458-D994-4CBD-A671-4672F224AFA1}" type="slidenum">
              <a:rPr lang="en-US" smtClean="0"/>
              <a:pPr/>
              <a:t>‹#›</a:t>
            </a:fld>
            <a:endParaRPr lang="en-US"/>
          </a:p>
        </p:txBody>
      </p:sp>
    </p:spTree>
    <p:extLst>
      <p:ext uri="{BB962C8B-B14F-4D97-AF65-F5344CB8AC3E}">
        <p14:creationId xmlns:p14="http://schemas.microsoft.com/office/powerpoint/2010/main" val="369553163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750" r:id="rId3"/>
    <p:sldLayoutId id="2147483691" r:id="rId4"/>
    <p:sldLayoutId id="2147483692" r:id="rId5"/>
    <p:sldLayoutId id="2147483693" r:id="rId6"/>
    <p:sldLayoutId id="2147483694" r:id="rId7"/>
    <p:sldLayoutId id="2147483762" r:id="rId8"/>
    <p:sldLayoutId id="2147483761" r:id="rId9"/>
    <p:sldLayoutId id="2147483760" r:id="rId10"/>
    <p:sldLayoutId id="2147483754" r:id="rId11"/>
    <p:sldLayoutId id="2147483753" r:id="rId12"/>
    <p:sldLayoutId id="2147483752" r:id="rId13"/>
    <p:sldLayoutId id="2147483695" r:id="rId14"/>
    <p:sldLayoutId id="2147483696" r:id="rId15"/>
    <p:sldLayoutId id="2147483697" r:id="rId16"/>
    <p:sldLayoutId id="2147483698" r:id="rId17"/>
    <p:sldLayoutId id="2147483699" r:id="rId18"/>
    <p:sldLayoutId id="2147483700"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B604889-427F-4F63-993B-ACE81C59D3E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531372E-79A1-4A90-9703-DBE5B359588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E57F91B-625D-4766-BCF3-704AA4A96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22B64AE-C2B2-4595-AAEA-991BAA6223AB}" type="datetimeFigureOut">
              <a:rPr lang="en-US"/>
              <a:pPr>
                <a:defRPr/>
              </a:pPr>
              <a:t>2/21/2024</a:t>
            </a:fld>
            <a:endParaRPr lang="en-US"/>
          </a:p>
        </p:txBody>
      </p:sp>
      <p:sp>
        <p:nvSpPr>
          <p:cNvPr id="5" name="Footer Placeholder 4">
            <a:extLst>
              <a:ext uri="{FF2B5EF4-FFF2-40B4-BE49-F238E27FC236}">
                <a16:creationId xmlns:a16="http://schemas.microsoft.com/office/drawing/2014/main" id="{63D41D7F-7019-4A0C-A150-707A318B2B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648C3ABA-6551-4B4D-81D2-89A78D03F37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56FF1CA-5A74-472B-9A42-3A9AE7D9C8DC}" type="slidenum">
              <a:rPr lang="en-US" altLang="en-US"/>
              <a:pPr>
                <a:defRPr/>
              </a:pPr>
              <a:t>‹#›</a:t>
            </a:fld>
            <a:endParaRPr lang="en-US" altLang="en-US"/>
          </a:p>
        </p:txBody>
      </p:sp>
    </p:spTree>
    <p:extLst>
      <p:ext uri="{BB962C8B-B14F-4D97-AF65-F5344CB8AC3E}">
        <p14:creationId xmlns:p14="http://schemas.microsoft.com/office/powerpoint/2010/main" val="120172400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51" r:id="rId3"/>
    <p:sldLayoutId id="2147483705" r:id="rId4"/>
    <p:sldLayoutId id="2147483706" r:id="rId5"/>
    <p:sldLayoutId id="2147483707" r:id="rId6"/>
    <p:sldLayoutId id="2147483708" r:id="rId7"/>
    <p:sldLayoutId id="2147483709" r:id="rId8"/>
    <p:sldLayoutId id="2147483759" r:id="rId9"/>
    <p:sldLayoutId id="2147483758" r:id="rId10"/>
    <p:sldLayoutId id="2147483757" r:id="rId11"/>
    <p:sldLayoutId id="2147483756" r:id="rId12"/>
    <p:sldLayoutId id="2147483755" r:id="rId13"/>
    <p:sldLayoutId id="2147483710" r:id="rId14"/>
    <p:sldLayoutId id="2147483711" r:id="rId15"/>
    <p:sldLayoutId id="2147483712" r:id="rId16"/>
    <p:sldLayoutId id="2147483713" r:id="rId1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04203-6439-4E50-8F5D-423E1C7B679F}"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DCDCA-4375-46DC-82C6-EE87D931D767}" type="slidenum">
              <a:rPr lang="en-US" smtClean="0"/>
              <a:t>‹#›</a:t>
            </a:fld>
            <a:endParaRPr lang="en-US"/>
          </a:p>
        </p:txBody>
      </p:sp>
    </p:spTree>
    <p:extLst>
      <p:ext uri="{BB962C8B-B14F-4D97-AF65-F5344CB8AC3E}">
        <p14:creationId xmlns:p14="http://schemas.microsoft.com/office/powerpoint/2010/main" val="195028262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loxo.vn/index.php/vi/cong-ty-tnhh-vanhoa-san-xuat-lo-xo-chuyen-nghiep?page=shop.browse&amp;category_id=" TargetMode="Externa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svg"/><Relationship Id="rId5" Type="http://schemas.openxmlformats.org/officeDocument/2006/relationships/image" Target="../media/image43.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wmf"/></Relationships>
</file>

<file path=ppt/slides/_rels/slide17.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video" Target="../media/media2.mp4"/><Relationship Id="rId7" Type="http://schemas.openxmlformats.org/officeDocument/2006/relationships/oleObject" Target="../embeddings/oleObject2.bin"/><Relationship Id="rId2" Type="http://schemas.microsoft.com/office/2007/relationships/media" Target="../media/media2.mp4"/><Relationship Id="rId1" Type="http://schemas.openxmlformats.org/officeDocument/2006/relationships/vmlDrawing" Target="../drawings/vmlDrawing2.vml"/><Relationship Id="rId6" Type="http://schemas.openxmlformats.org/officeDocument/2006/relationships/image" Target="../media/image46.svg"/><Relationship Id="rId5" Type="http://schemas.openxmlformats.org/officeDocument/2006/relationships/image" Target="../media/image43.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svg"/><Relationship Id="rId5" Type="http://schemas.openxmlformats.org/officeDocument/2006/relationships/image" Target="../media/image43.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3.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4.xml"/><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41.xml"/><Relationship Id="rId6" Type="http://schemas.openxmlformats.org/officeDocument/2006/relationships/image" Target="../media/image55.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3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3.vml"/><Relationship Id="rId4" Type="http://schemas.openxmlformats.org/officeDocument/2006/relationships/image" Target="../media/image58.wmf"/></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hyperlink" Target="http://www.pngall.com/alarm-clock-png"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hyperlink" Target="https://pixabay.com/en/clock-hourglass-time-2029613/" TargetMode="Externa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9.png"/><Relationship Id="rId5" Type="http://schemas.openxmlformats.org/officeDocument/2006/relationships/image" Target="../media/image10.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12" Type="http://schemas.openxmlformats.org/officeDocument/2006/relationships/image" Target="../media/image22.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png"/><Relationship Id="rId5" Type="http://schemas.openxmlformats.org/officeDocument/2006/relationships/image" Target="../media/image15.jpg"/><Relationship Id="rId10" Type="http://schemas.openxmlformats.org/officeDocument/2006/relationships/image" Target="../media/image20.png"/><Relationship Id="rId4" Type="http://schemas.openxmlformats.org/officeDocument/2006/relationships/image" Target="../media/image14.jp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36.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6">
            <a:extLst>
              <a:ext uri="{FF2B5EF4-FFF2-40B4-BE49-F238E27FC236}">
                <a16:creationId xmlns:a16="http://schemas.microsoft.com/office/drawing/2014/main" id="{124F94A1-A95A-47F1-9125-F726F3C88DA6}"/>
              </a:ext>
            </a:extLst>
          </p:cNvPr>
          <p:cNvGrpSpPr>
            <a:grpSpLocks/>
          </p:cNvGrpSpPr>
          <p:nvPr/>
        </p:nvGrpSpPr>
        <p:grpSpPr bwMode="auto">
          <a:xfrm rot="10800000">
            <a:off x="1662113" y="2514600"/>
            <a:ext cx="1963737" cy="639763"/>
            <a:chOff x="0" y="3004"/>
            <a:chExt cx="1237" cy="403"/>
          </a:xfrm>
        </p:grpSpPr>
        <p:sp>
          <p:nvSpPr>
            <p:cNvPr id="3112" name="Rectangle 7">
              <a:extLst>
                <a:ext uri="{FF2B5EF4-FFF2-40B4-BE49-F238E27FC236}">
                  <a16:creationId xmlns:a16="http://schemas.microsoft.com/office/drawing/2014/main" id="{D3BC31A2-3087-4586-ABC3-95D7BFD17452}"/>
                </a:ext>
              </a:extLst>
            </p:cNvPr>
            <p:cNvSpPr>
              <a:spLocks noChangeArrowheads="1"/>
            </p:cNvSpPr>
            <p:nvPr/>
          </p:nvSpPr>
          <p:spPr bwMode="auto">
            <a:xfrm>
              <a:off x="0" y="3119"/>
              <a:ext cx="624" cy="288"/>
            </a:xfrm>
            <a:prstGeom prst="rect">
              <a:avLst/>
            </a:prstGeom>
            <a:solidFill>
              <a:srgbClr val="FFCCFF"/>
            </a:solidFill>
            <a:ln w="9525">
              <a:solidFill>
                <a:srgbClr val="FF0000"/>
              </a:solidFill>
              <a:miter lim="800000"/>
              <a:headEnd/>
              <a:tailEnd/>
            </a:ln>
          </p:spPr>
          <p:txBody>
            <a:bodyPr wrap="none" lIns="140671" tIns="70336" rIns="140671" bIns="70336" anchor="ct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000">
                <a:latin typeface="Arial" panose="020B0604020202020204" pitchFamily="34" charset="0"/>
                <a:cs typeface="Arial" panose="020B0604020202020204" pitchFamily="34" charset="0"/>
              </a:endParaRPr>
            </a:p>
          </p:txBody>
        </p:sp>
        <p:sp>
          <p:nvSpPr>
            <p:cNvPr id="3113" name="Text Box 8">
              <a:extLst>
                <a:ext uri="{FF2B5EF4-FFF2-40B4-BE49-F238E27FC236}">
                  <a16:creationId xmlns:a16="http://schemas.microsoft.com/office/drawing/2014/main" id="{1643EED6-216B-4047-989C-42DEA5C5D21A}"/>
                </a:ext>
              </a:extLst>
            </p:cNvPr>
            <p:cNvSpPr txBox="1">
              <a:spLocks noChangeArrowheads="1"/>
            </p:cNvSpPr>
            <p:nvPr/>
          </p:nvSpPr>
          <p:spPr bwMode="auto">
            <a:xfrm rot="-10628346">
              <a:off x="78" y="3004"/>
              <a:ext cx="290"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Tahoma" panose="020B0604030504040204" pitchFamily="34" charset="0"/>
                  <a:cs typeface="Arial" panose="020B0604020202020204" pitchFamily="34" charset="0"/>
                </a:rPr>
                <a:t>B</a:t>
              </a:r>
            </a:p>
          </p:txBody>
        </p:sp>
        <p:grpSp>
          <p:nvGrpSpPr>
            <p:cNvPr id="3114" name="Group 12">
              <a:extLst>
                <a:ext uri="{FF2B5EF4-FFF2-40B4-BE49-F238E27FC236}">
                  <a16:creationId xmlns:a16="http://schemas.microsoft.com/office/drawing/2014/main" id="{C5020156-C312-4732-8088-8A72FF1897F2}"/>
                </a:ext>
              </a:extLst>
            </p:cNvPr>
            <p:cNvGrpSpPr>
              <a:grpSpLocks/>
            </p:cNvGrpSpPr>
            <p:nvPr/>
          </p:nvGrpSpPr>
          <p:grpSpPr bwMode="auto">
            <a:xfrm>
              <a:off x="324" y="3263"/>
              <a:ext cx="913" cy="1"/>
              <a:chOff x="376" y="3215"/>
              <a:chExt cx="913" cy="1"/>
            </a:xfrm>
          </p:grpSpPr>
          <p:sp>
            <p:nvSpPr>
              <p:cNvPr id="3115" name="Line 13">
                <a:extLst>
                  <a:ext uri="{FF2B5EF4-FFF2-40B4-BE49-F238E27FC236}">
                    <a16:creationId xmlns:a16="http://schemas.microsoft.com/office/drawing/2014/main" id="{79791DBF-1B85-4FE8-A39D-17D96B04D99F}"/>
                  </a:ext>
                </a:extLst>
              </p:cNvPr>
              <p:cNvSpPr>
                <a:spLocks noChangeShapeType="1"/>
              </p:cNvSpPr>
              <p:nvPr/>
            </p:nvSpPr>
            <p:spPr bwMode="auto">
              <a:xfrm rot="5400000">
                <a:off x="1117" y="3042"/>
                <a:ext cx="0" cy="345"/>
              </a:xfrm>
              <a:prstGeom prst="line">
                <a:avLst/>
              </a:prstGeom>
              <a:noFill/>
              <a:ln w="38100">
                <a:solidFill>
                  <a:srgbClr val="FF0000"/>
                </a:solidFill>
                <a:round/>
                <a:headEnd type="arrow" w="med" len="med"/>
                <a:tailEnd type="diamond" w="med" len="med"/>
              </a:ln>
              <a:extLst>
                <a:ext uri="{909E8E84-426E-40DD-AFC4-6F175D3DCCD1}">
                  <a14:hiddenFill xmlns:a14="http://schemas.microsoft.com/office/drawing/2010/main">
                    <a:noFill/>
                  </a14:hiddenFill>
                </a:ext>
              </a:extLst>
            </p:spPr>
            <p:txBody>
              <a:bodyPr wrap="none" anchor="ctr"/>
              <a:lstStyle/>
              <a:p>
                <a:endParaRPr lang="vi-VN"/>
              </a:p>
            </p:txBody>
          </p:sp>
          <p:sp>
            <p:nvSpPr>
              <p:cNvPr id="3116" name="Line 14">
                <a:extLst>
                  <a:ext uri="{FF2B5EF4-FFF2-40B4-BE49-F238E27FC236}">
                    <a16:creationId xmlns:a16="http://schemas.microsoft.com/office/drawing/2014/main" id="{901E8983-5A6B-4A73-B849-BD54FAF178B3}"/>
                  </a:ext>
                </a:extLst>
              </p:cNvPr>
              <p:cNvSpPr>
                <a:spLocks noChangeShapeType="1"/>
              </p:cNvSpPr>
              <p:nvPr/>
            </p:nvSpPr>
            <p:spPr bwMode="auto">
              <a:xfrm rot="5400000">
                <a:off x="809" y="3071"/>
                <a:ext cx="0" cy="288"/>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anchor="ctr"/>
              <a:lstStyle/>
              <a:p>
                <a:endParaRPr lang="vi-VN"/>
              </a:p>
            </p:txBody>
          </p:sp>
          <p:sp>
            <p:nvSpPr>
              <p:cNvPr id="3117" name="Line 15">
                <a:extLst>
                  <a:ext uri="{FF2B5EF4-FFF2-40B4-BE49-F238E27FC236}">
                    <a16:creationId xmlns:a16="http://schemas.microsoft.com/office/drawing/2014/main" id="{88AE142F-D5F5-4265-9832-AB274A68C654}"/>
                  </a:ext>
                </a:extLst>
              </p:cNvPr>
              <p:cNvSpPr>
                <a:spLocks noChangeShapeType="1"/>
              </p:cNvSpPr>
              <p:nvPr/>
            </p:nvSpPr>
            <p:spPr bwMode="auto">
              <a:xfrm rot="5400000">
                <a:off x="520" y="3072"/>
                <a:ext cx="0" cy="288"/>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anchor="ctr"/>
              <a:lstStyle/>
              <a:p>
                <a:endParaRPr lang="vi-VN"/>
              </a:p>
            </p:txBody>
          </p:sp>
        </p:grpSp>
      </p:grpSp>
      <p:sp>
        <p:nvSpPr>
          <p:cNvPr id="32788" name="Text Box 20">
            <a:extLst>
              <a:ext uri="{FF2B5EF4-FFF2-40B4-BE49-F238E27FC236}">
                <a16:creationId xmlns:a16="http://schemas.microsoft.com/office/drawing/2014/main" id="{E66F03B8-73A3-4C20-8BB3-70D0F0C1D166}"/>
              </a:ext>
            </a:extLst>
          </p:cNvPr>
          <p:cNvSpPr txBox="1">
            <a:spLocks noChangeArrowheads="1"/>
          </p:cNvSpPr>
          <p:nvPr/>
        </p:nvSpPr>
        <p:spPr bwMode="auto">
          <a:xfrm>
            <a:off x="4381500" y="571500"/>
            <a:ext cx="3357563"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6600"/>
                </a:solidFill>
                <a:latin typeface="Times New Roman" panose="02020603050405020304" pitchFamily="18" charset="0"/>
                <a:cs typeface="Times New Roman" panose="02020603050405020304" pitchFamily="18" charset="0"/>
              </a:rPr>
              <a:t>Lực F</a:t>
            </a:r>
            <a:r>
              <a:rPr lang="en-US" altLang="en-US" sz="2500" b="1" baseline="-25000">
                <a:solidFill>
                  <a:srgbClr val="006600"/>
                </a:solidFill>
                <a:latin typeface="Times New Roman" panose="02020603050405020304" pitchFamily="18" charset="0"/>
                <a:cs typeface="Times New Roman" panose="02020603050405020304" pitchFamily="18" charset="0"/>
              </a:rPr>
              <a:t>1</a:t>
            </a:r>
            <a:r>
              <a:rPr lang="en-US" altLang="en-US" sz="2500" b="1">
                <a:solidFill>
                  <a:srgbClr val="006600"/>
                </a:solidFill>
                <a:latin typeface="Times New Roman" panose="02020603050405020304" pitchFamily="18" charset="0"/>
                <a:cs typeface="Times New Roman" panose="02020603050405020304" pitchFamily="18" charset="0"/>
              </a:rPr>
              <a:t>:  </a:t>
            </a:r>
            <a:r>
              <a:rPr lang="en-US" altLang="en-US" sz="2500" i="1">
                <a:solidFill>
                  <a:srgbClr val="006600"/>
                </a:solidFill>
                <a:latin typeface="Times New Roman" panose="02020603050405020304" pitchFamily="18" charset="0"/>
                <a:cs typeface="Times New Roman" panose="02020603050405020304" pitchFamily="18" charset="0"/>
              </a:rPr>
              <a:t>+ Điểm đặt: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Phương: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Chiều: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Độ lớn</a:t>
            </a:r>
            <a:r>
              <a:rPr lang="en-US" altLang="en-US" sz="2500" i="1">
                <a:solidFill>
                  <a:srgbClr val="006600"/>
                </a:solidFill>
                <a:latin typeface="Arial" panose="020B0604020202020204" pitchFamily="34" charset="0"/>
                <a:cs typeface="Arial" panose="020B0604020202020204" pitchFamily="34" charset="0"/>
              </a:rPr>
              <a:t>: </a:t>
            </a:r>
          </a:p>
        </p:txBody>
      </p:sp>
      <p:sp>
        <p:nvSpPr>
          <p:cNvPr id="3077" name="Rectangle 27">
            <a:extLst>
              <a:ext uri="{FF2B5EF4-FFF2-40B4-BE49-F238E27FC236}">
                <a16:creationId xmlns:a16="http://schemas.microsoft.com/office/drawing/2014/main" id="{93BFE847-3E39-44BA-AED6-3D814A70A2B8}"/>
              </a:ext>
            </a:extLst>
          </p:cNvPr>
          <p:cNvSpPr>
            <a:spLocks noChangeArrowheads="1"/>
          </p:cNvSpPr>
          <p:nvPr/>
        </p:nvSpPr>
        <p:spPr bwMode="auto">
          <a:xfrm>
            <a:off x="2309813" y="762000"/>
            <a:ext cx="990600" cy="457200"/>
          </a:xfrm>
          <a:prstGeom prst="rect">
            <a:avLst/>
          </a:prstGeom>
          <a:solidFill>
            <a:srgbClr val="33CC33"/>
          </a:solidFill>
          <a:ln w="9525">
            <a:solidFill>
              <a:srgbClr val="FF0000"/>
            </a:solidFill>
            <a:miter lim="800000"/>
            <a:headEnd/>
            <a:tailEnd/>
          </a:ln>
        </p:spPr>
        <p:txBody>
          <a:bodyPr wrap="none" lIns="140671" tIns="70336" rIns="140671" bIns="70336" anchor="ct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000">
              <a:latin typeface="Arial" panose="020B0604020202020204" pitchFamily="34" charset="0"/>
              <a:cs typeface="Arial" panose="020B0604020202020204" pitchFamily="34" charset="0"/>
            </a:endParaRPr>
          </a:p>
        </p:txBody>
      </p:sp>
      <p:grpSp>
        <p:nvGrpSpPr>
          <p:cNvPr id="3078" name="Group 32">
            <a:extLst>
              <a:ext uri="{FF2B5EF4-FFF2-40B4-BE49-F238E27FC236}">
                <a16:creationId xmlns:a16="http://schemas.microsoft.com/office/drawing/2014/main" id="{3BE6861A-28A6-4EDB-8F4C-81A75EF24F14}"/>
              </a:ext>
            </a:extLst>
          </p:cNvPr>
          <p:cNvGrpSpPr>
            <a:grpSpLocks/>
          </p:cNvGrpSpPr>
          <p:nvPr/>
        </p:nvGrpSpPr>
        <p:grpSpPr bwMode="auto">
          <a:xfrm>
            <a:off x="1481138" y="5140325"/>
            <a:ext cx="2971800" cy="1482725"/>
            <a:chOff x="0" y="3382"/>
            <a:chExt cx="1872" cy="933"/>
          </a:xfrm>
        </p:grpSpPr>
        <p:grpSp>
          <p:nvGrpSpPr>
            <p:cNvPr id="3102" name="Group 33">
              <a:extLst>
                <a:ext uri="{FF2B5EF4-FFF2-40B4-BE49-F238E27FC236}">
                  <a16:creationId xmlns:a16="http://schemas.microsoft.com/office/drawing/2014/main" id="{80EB1F69-40D3-4998-A1FF-AFD8933B0624}"/>
                </a:ext>
              </a:extLst>
            </p:cNvPr>
            <p:cNvGrpSpPr>
              <a:grpSpLocks/>
            </p:cNvGrpSpPr>
            <p:nvPr/>
          </p:nvGrpSpPr>
          <p:grpSpPr bwMode="auto">
            <a:xfrm>
              <a:off x="0" y="3382"/>
              <a:ext cx="1872" cy="789"/>
              <a:chOff x="0" y="3195"/>
              <a:chExt cx="1872" cy="789"/>
            </a:xfrm>
          </p:grpSpPr>
          <p:sp>
            <p:nvSpPr>
              <p:cNvPr id="3104" name="Text Box 34">
                <a:extLst>
                  <a:ext uri="{FF2B5EF4-FFF2-40B4-BE49-F238E27FC236}">
                    <a16:creationId xmlns:a16="http://schemas.microsoft.com/office/drawing/2014/main" id="{154CC786-327C-495F-96A6-00608A9A0B27}"/>
                  </a:ext>
                </a:extLst>
              </p:cNvPr>
              <p:cNvSpPr txBox="1">
                <a:spLocks noChangeArrowheads="1"/>
              </p:cNvSpPr>
              <p:nvPr/>
            </p:nvSpPr>
            <p:spPr bwMode="auto">
              <a:xfrm>
                <a:off x="493" y="3195"/>
                <a:ext cx="296"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Arial" panose="020B0604020202020204" pitchFamily="34" charset="0"/>
                    <a:cs typeface="Arial" panose="020B0604020202020204" pitchFamily="34" charset="0"/>
                  </a:rPr>
                  <a:t>C</a:t>
                </a:r>
              </a:p>
            </p:txBody>
          </p:sp>
          <p:sp>
            <p:nvSpPr>
              <p:cNvPr id="3105" name="Oval 42">
                <a:extLst>
                  <a:ext uri="{FF2B5EF4-FFF2-40B4-BE49-F238E27FC236}">
                    <a16:creationId xmlns:a16="http://schemas.microsoft.com/office/drawing/2014/main" id="{81AF961F-0991-45A9-9BA0-88B2B9A2116A}"/>
                  </a:ext>
                </a:extLst>
              </p:cNvPr>
              <p:cNvSpPr>
                <a:spLocks noChangeArrowheads="1"/>
              </p:cNvSpPr>
              <p:nvPr/>
            </p:nvSpPr>
            <p:spPr bwMode="auto">
              <a:xfrm>
                <a:off x="384" y="3456"/>
                <a:ext cx="288" cy="288"/>
              </a:xfrm>
              <a:prstGeom prst="ellipse">
                <a:avLst/>
              </a:prstGeom>
              <a:solidFill>
                <a:srgbClr val="0000FF"/>
              </a:solidFill>
              <a:ln w="9525">
                <a:solidFill>
                  <a:srgbClr val="FF0000"/>
                </a:solidFill>
                <a:round/>
                <a:headEnd/>
                <a:tailEnd/>
              </a:ln>
            </p:spPr>
            <p:txBody>
              <a:bodyPr wrap="none" lIns="140671" tIns="70336" rIns="140671" bIns="70336" anchor="ct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000">
                  <a:latin typeface="Arial" panose="020B0604020202020204" pitchFamily="34" charset="0"/>
                  <a:cs typeface="Arial" panose="020B0604020202020204" pitchFamily="34" charset="0"/>
                </a:endParaRPr>
              </a:p>
            </p:txBody>
          </p:sp>
          <p:sp>
            <p:nvSpPr>
              <p:cNvPr id="3106" name="Line 43">
                <a:extLst>
                  <a:ext uri="{FF2B5EF4-FFF2-40B4-BE49-F238E27FC236}">
                    <a16:creationId xmlns:a16="http://schemas.microsoft.com/office/drawing/2014/main" id="{C65D4D15-0DA3-43CD-8058-5A7C7CDA828E}"/>
                  </a:ext>
                </a:extLst>
              </p:cNvPr>
              <p:cNvSpPr>
                <a:spLocks noChangeShapeType="1"/>
              </p:cNvSpPr>
              <p:nvPr/>
            </p:nvSpPr>
            <p:spPr bwMode="auto">
              <a:xfrm flipV="1">
                <a:off x="39" y="3744"/>
                <a:ext cx="1833" cy="13"/>
              </a:xfrm>
              <a:prstGeom prst="line">
                <a:avLst/>
              </a:prstGeom>
              <a:noFill/>
              <a:ln w="9525">
                <a:solidFill>
                  <a:srgbClr val="FF00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vi-VN"/>
              </a:p>
            </p:txBody>
          </p:sp>
          <p:sp>
            <p:nvSpPr>
              <p:cNvPr id="3107" name="Line 44">
                <a:extLst>
                  <a:ext uri="{FF2B5EF4-FFF2-40B4-BE49-F238E27FC236}">
                    <a16:creationId xmlns:a16="http://schemas.microsoft.com/office/drawing/2014/main" id="{29661869-6DA3-4B44-896C-35CFA66E976F}"/>
                  </a:ext>
                </a:extLst>
              </p:cNvPr>
              <p:cNvSpPr>
                <a:spLocks noChangeShapeType="1"/>
              </p:cNvSpPr>
              <p:nvPr/>
            </p:nvSpPr>
            <p:spPr bwMode="auto">
              <a:xfrm flipV="1">
                <a:off x="872" y="3275"/>
                <a:ext cx="535" cy="469"/>
              </a:xfrm>
              <a:prstGeom prst="line">
                <a:avLst/>
              </a:prstGeom>
              <a:noFill/>
              <a:ln w="9525">
                <a:solidFill>
                  <a:srgbClr val="FF0000"/>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vi-VN"/>
              </a:p>
            </p:txBody>
          </p:sp>
          <p:sp>
            <p:nvSpPr>
              <p:cNvPr id="3108" name="Text Box 45">
                <a:extLst>
                  <a:ext uri="{FF2B5EF4-FFF2-40B4-BE49-F238E27FC236}">
                    <a16:creationId xmlns:a16="http://schemas.microsoft.com/office/drawing/2014/main" id="{A28B90D1-BF8E-4773-B14D-38B01198A2EC}"/>
                  </a:ext>
                </a:extLst>
              </p:cNvPr>
              <p:cNvSpPr txBox="1">
                <a:spLocks noChangeArrowheads="1"/>
              </p:cNvSpPr>
              <p:nvPr/>
            </p:nvSpPr>
            <p:spPr bwMode="auto">
              <a:xfrm>
                <a:off x="0" y="3701"/>
                <a:ext cx="313"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Arial" panose="020B0604020202020204" pitchFamily="34" charset="0"/>
                    <a:cs typeface="Arial" panose="020B0604020202020204" pitchFamily="34" charset="0"/>
                  </a:rPr>
                  <a:t>x </a:t>
                </a:r>
              </a:p>
            </p:txBody>
          </p:sp>
          <p:sp>
            <p:nvSpPr>
              <p:cNvPr id="3109" name="Text Box 46">
                <a:extLst>
                  <a:ext uri="{FF2B5EF4-FFF2-40B4-BE49-F238E27FC236}">
                    <a16:creationId xmlns:a16="http://schemas.microsoft.com/office/drawing/2014/main" id="{01590590-EA68-43AE-BF90-C2D6E1C23500}"/>
                  </a:ext>
                </a:extLst>
              </p:cNvPr>
              <p:cNvSpPr txBox="1">
                <a:spLocks noChangeArrowheads="1"/>
              </p:cNvSpPr>
              <p:nvPr/>
            </p:nvSpPr>
            <p:spPr bwMode="auto">
              <a:xfrm>
                <a:off x="1515" y="3681"/>
                <a:ext cx="269"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Arial" panose="020B0604020202020204" pitchFamily="34" charset="0"/>
                    <a:cs typeface="Arial" panose="020B0604020202020204" pitchFamily="34" charset="0"/>
                  </a:rPr>
                  <a:t>y</a:t>
                </a:r>
              </a:p>
            </p:txBody>
          </p:sp>
          <p:sp>
            <p:nvSpPr>
              <p:cNvPr id="3110" name="Text Box 47">
                <a:extLst>
                  <a:ext uri="{FF2B5EF4-FFF2-40B4-BE49-F238E27FC236}">
                    <a16:creationId xmlns:a16="http://schemas.microsoft.com/office/drawing/2014/main" id="{3F4DB2DF-7951-4BAD-93F3-6A74377F8402}"/>
                  </a:ext>
                </a:extLst>
              </p:cNvPr>
              <p:cNvSpPr txBox="1">
                <a:spLocks noChangeArrowheads="1"/>
              </p:cNvSpPr>
              <p:nvPr/>
            </p:nvSpPr>
            <p:spPr bwMode="auto">
              <a:xfrm>
                <a:off x="1056" y="3447"/>
                <a:ext cx="455"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Arial" panose="020B0604020202020204" pitchFamily="34" charset="0"/>
                    <a:cs typeface="Arial" panose="020B0604020202020204" pitchFamily="34" charset="0"/>
                  </a:rPr>
                  <a:t>35</a:t>
                </a:r>
                <a:r>
                  <a:rPr lang="en-US" altLang="en-US" sz="2000" b="1" baseline="30000">
                    <a:latin typeface="Arial" panose="020B0604020202020204" pitchFamily="34" charset="0"/>
                    <a:cs typeface="Arial" panose="020B0604020202020204" pitchFamily="34" charset="0"/>
                  </a:rPr>
                  <a:t> o</a:t>
                </a:r>
                <a:endParaRPr lang="en-US" altLang="en-US" sz="2000" b="1">
                  <a:latin typeface="Arial" panose="020B0604020202020204" pitchFamily="34" charset="0"/>
                  <a:cs typeface="Arial" panose="020B0604020202020204" pitchFamily="34" charset="0"/>
                </a:endParaRPr>
              </a:p>
            </p:txBody>
          </p:sp>
          <p:sp>
            <p:nvSpPr>
              <p:cNvPr id="3111" name="Arc 48">
                <a:extLst>
                  <a:ext uri="{FF2B5EF4-FFF2-40B4-BE49-F238E27FC236}">
                    <a16:creationId xmlns:a16="http://schemas.microsoft.com/office/drawing/2014/main" id="{9D6F3FB0-4C88-4874-AD89-477C1D8D8F9F}"/>
                  </a:ext>
                </a:extLst>
              </p:cNvPr>
              <p:cNvSpPr>
                <a:spLocks/>
              </p:cNvSpPr>
              <p:nvPr/>
            </p:nvSpPr>
            <p:spPr bwMode="auto">
              <a:xfrm>
                <a:off x="982" y="3648"/>
                <a:ext cx="48" cy="9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40671" tIns="70336" rIns="140671" bIns="70336" anchor="ctr"/>
              <a:lstStyle/>
              <a:p>
                <a:endParaRPr lang="vi-VN"/>
              </a:p>
            </p:txBody>
          </p:sp>
        </p:grpSp>
        <p:sp>
          <p:nvSpPr>
            <p:cNvPr id="3103" name="Text Box 49">
              <a:extLst>
                <a:ext uri="{FF2B5EF4-FFF2-40B4-BE49-F238E27FC236}">
                  <a16:creationId xmlns:a16="http://schemas.microsoft.com/office/drawing/2014/main" id="{464E91B0-F74F-4E4C-B83B-B0940C0215A5}"/>
                </a:ext>
              </a:extLst>
            </p:cNvPr>
            <p:cNvSpPr txBox="1">
              <a:spLocks noChangeArrowheads="1"/>
            </p:cNvSpPr>
            <p:nvPr/>
          </p:nvSpPr>
          <p:spPr bwMode="auto">
            <a:xfrm>
              <a:off x="1152" y="4032"/>
              <a:ext cx="179" cy="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671" tIns="70336" rIns="140671" bIns="70336">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000" b="1">
                <a:solidFill>
                  <a:srgbClr val="FF0000"/>
                </a:solidFill>
                <a:latin typeface="Tahoma" panose="020B0604030504040204" pitchFamily="34" charset="0"/>
                <a:cs typeface="Arial" panose="020B0604020202020204" pitchFamily="34" charset="0"/>
              </a:endParaRPr>
            </a:p>
          </p:txBody>
        </p:sp>
      </p:grpSp>
      <p:sp>
        <p:nvSpPr>
          <p:cNvPr id="3079" name="Hình chữ nhật 67">
            <a:extLst>
              <a:ext uri="{FF2B5EF4-FFF2-40B4-BE49-F238E27FC236}">
                <a16:creationId xmlns:a16="http://schemas.microsoft.com/office/drawing/2014/main" id="{79765FEF-546A-4662-91A3-1290FDFD6491}"/>
              </a:ext>
            </a:extLst>
          </p:cNvPr>
          <p:cNvSpPr>
            <a:spLocks noChangeArrowheads="1"/>
          </p:cNvSpPr>
          <p:nvPr/>
        </p:nvSpPr>
        <p:spPr bwMode="auto">
          <a:xfrm>
            <a:off x="623888" y="79280"/>
            <a:ext cx="10668000" cy="530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b="1">
                <a:solidFill>
                  <a:srgbClr val="C00000"/>
                </a:solidFill>
                <a:latin typeface="Times New Roman" panose="02020603050405020304" pitchFamily="18" charset="0"/>
                <a:cs typeface="Times New Roman" panose="02020603050405020304" pitchFamily="18" charset="0"/>
              </a:rPr>
              <a:t>KIỂM TRA BÀI CŨ: Nêu các yếu tố của lực trong các hình vẽ sau:</a:t>
            </a:r>
            <a:endParaRPr lang="vi-VN" altLang="en-US" b="1">
              <a:solidFill>
                <a:srgbClr val="C00000"/>
              </a:solidFill>
              <a:latin typeface="Times New Roman" panose="02020603050405020304" pitchFamily="18" charset="0"/>
              <a:cs typeface="Times New Roman" panose="02020603050405020304" pitchFamily="18" charset="0"/>
            </a:endParaRPr>
          </a:p>
        </p:txBody>
      </p:sp>
      <p:sp>
        <p:nvSpPr>
          <p:cNvPr id="3080" name="Right Arrow 59">
            <a:hlinkClick r:id="rId3" action="ppaction://hlinksldjump"/>
            <a:extLst>
              <a:ext uri="{FF2B5EF4-FFF2-40B4-BE49-F238E27FC236}">
                <a16:creationId xmlns:a16="http://schemas.microsoft.com/office/drawing/2014/main" id="{FE4D149B-80D8-47E1-BBEB-36480717D07D}"/>
              </a:ext>
            </a:extLst>
          </p:cNvPr>
          <p:cNvSpPr>
            <a:spLocks noChangeArrowheads="1"/>
          </p:cNvSpPr>
          <p:nvPr/>
        </p:nvSpPr>
        <p:spPr bwMode="auto">
          <a:xfrm>
            <a:off x="10239375" y="6502400"/>
            <a:ext cx="428625" cy="355600"/>
          </a:xfrm>
          <a:prstGeom prst="rightArrow">
            <a:avLst>
              <a:gd name="adj1" fmla="val 50000"/>
              <a:gd name="adj2" fmla="val 55804"/>
            </a:avLst>
          </a:prstGeom>
          <a:solidFill>
            <a:schemeClr val="accent1"/>
          </a:solidFill>
          <a:ln w="25400" algn="ctr">
            <a:solidFill>
              <a:srgbClr val="89A4A7"/>
            </a:solidFill>
            <a:miter lim="800000"/>
            <a:headEnd/>
            <a:tailEnd/>
          </a:ln>
        </p:spPr>
        <p:txBody>
          <a:bodyPr lIns="98470" tIns="49235" rIns="98470" bIns="49235" anchor="ct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vi-VN" altLang="en-US" sz="2000">
              <a:solidFill>
                <a:srgbClr val="FFFFFF"/>
              </a:solidFill>
              <a:latin typeface="Arial" panose="020B0604020202020204" pitchFamily="34" charset="0"/>
            </a:endParaRPr>
          </a:p>
        </p:txBody>
      </p:sp>
      <p:sp>
        <p:nvSpPr>
          <p:cNvPr id="61" name="Text Box 20">
            <a:extLst>
              <a:ext uri="{FF2B5EF4-FFF2-40B4-BE49-F238E27FC236}">
                <a16:creationId xmlns:a16="http://schemas.microsoft.com/office/drawing/2014/main" id="{78348F9E-B887-49FB-9256-1C29897532CD}"/>
              </a:ext>
            </a:extLst>
          </p:cNvPr>
          <p:cNvSpPr txBox="1">
            <a:spLocks noChangeArrowheads="1"/>
          </p:cNvSpPr>
          <p:nvPr/>
        </p:nvSpPr>
        <p:spPr bwMode="auto">
          <a:xfrm>
            <a:off x="7334250" y="1295400"/>
            <a:ext cx="290512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0099"/>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Từ trên xuống dưới</a:t>
            </a:r>
          </a:p>
        </p:txBody>
      </p:sp>
      <p:sp>
        <p:nvSpPr>
          <p:cNvPr id="62" name="TextBox 61">
            <a:extLst>
              <a:ext uri="{FF2B5EF4-FFF2-40B4-BE49-F238E27FC236}">
                <a16:creationId xmlns:a16="http://schemas.microsoft.com/office/drawing/2014/main" id="{52DA5EA4-86C9-47AD-9FCB-7F9F6F53A417}"/>
              </a:ext>
            </a:extLst>
          </p:cNvPr>
          <p:cNvSpPr txBox="1">
            <a:spLocks noChangeArrowheads="1"/>
          </p:cNvSpPr>
          <p:nvPr/>
        </p:nvSpPr>
        <p:spPr bwMode="auto">
          <a:xfrm>
            <a:off x="7381875" y="538163"/>
            <a:ext cx="12747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Tại  A</a:t>
            </a:r>
            <a:endParaRPr lang="vi-VN" altLang="en-US" sz="2500">
              <a:solidFill>
                <a:srgbClr val="006600"/>
              </a:solidFill>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442BF385-0C00-4E20-BCB5-EFF5721A32AF}"/>
              </a:ext>
            </a:extLst>
          </p:cNvPr>
          <p:cNvSpPr txBox="1">
            <a:spLocks noChangeArrowheads="1"/>
          </p:cNvSpPr>
          <p:nvPr/>
        </p:nvSpPr>
        <p:spPr bwMode="auto">
          <a:xfrm>
            <a:off x="7381875" y="914400"/>
            <a:ext cx="263207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Thẳng đứng</a:t>
            </a:r>
            <a:endParaRPr lang="vi-VN" altLang="en-US" sz="2500">
              <a:solidFill>
                <a:srgbClr val="006600"/>
              </a:solidFill>
              <a:latin typeface="Times New Roman" panose="02020603050405020304" pitchFamily="18" charset="0"/>
              <a:cs typeface="Times New Roman" panose="02020603050405020304" pitchFamily="18" charset="0"/>
            </a:endParaRPr>
          </a:p>
        </p:txBody>
      </p:sp>
      <p:sp>
        <p:nvSpPr>
          <p:cNvPr id="64" name="Text Box 20">
            <a:extLst>
              <a:ext uri="{FF2B5EF4-FFF2-40B4-BE49-F238E27FC236}">
                <a16:creationId xmlns:a16="http://schemas.microsoft.com/office/drawing/2014/main" id="{0A3A0349-2D9D-4C26-BEB8-9853F52A3B12}"/>
              </a:ext>
            </a:extLst>
          </p:cNvPr>
          <p:cNvSpPr txBox="1">
            <a:spLocks noChangeArrowheads="1"/>
          </p:cNvSpPr>
          <p:nvPr/>
        </p:nvSpPr>
        <p:spPr bwMode="auto">
          <a:xfrm>
            <a:off x="7162800" y="1676400"/>
            <a:ext cx="21431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600">
                <a:solidFill>
                  <a:srgbClr val="006600"/>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 200N</a:t>
            </a:r>
            <a:r>
              <a:rPr lang="en-US" altLang="en-US" sz="2500">
                <a:solidFill>
                  <a:srgbClr val="006600"/>
                </a:solidFill>
                <a:latin typeface="Arial" panose="020B0604020202020204" pitchFamily="34" charset="0"/>
                <a:cs typeface="Arial" panose="020B0604020202020204" pitchFamily="34" charset="0"/>
              </a:rPr>
              <a:t>.</a:t>
            </a:r>
          </a:p>
        </p:txBody>
      </p:sp>
      <p:sp>
        <p:nvSpPr>
          <p:cNvPr id="3085" name="Line 24">
            <a:extLst>
              <a:ext uri="{FF2B5EF4-FFF2-40B4-BE49-F238E27FC236}">
                <a16:creationId xmlns:a16="http://schemas.microsoft.com/office/drawing/2014/main" id="{8BA3A7CE-B3A5-4BD0-BBBC-49CD717F4AF4}"/>
              </a:ext>
            </a:extLst>
          </p:cNvPr>
          <p:cNvSpPr>
            <a:spLocks noChangeShapeType="1"/>
          </p:cNvSpPr>
          <p:nvPr/>
        </p:nvSpPr>
        <p:spPr bwMode="auto">
          <a:xfrm flipV="1">
            <a:off x="2822575" y="1676400"/>
            <a:ext cx="4763" cy="573088"/>
          </a:xfrm>
          <a:prstGeom prst="line">
            <a:avLst/>
          </a:prstGeom>
          <a:noFill/>
          <a:ln w="38100">
            <a:solidFill>
              <a:srgbClr val="FF0000"/>
            </a:solidFill>
            <a:round/>
            <a:headEnd type="arrow"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086" name="Line 25">
            <a:extLst>
              <a:ext uri="{FF2B5EF4-FFF2-40B4-BE49-F238E27FC236}">
                <a16:creationId xmlns:a16="http://schemas.microsoft.com/office/drawing/2014/main" id="{A9BC61E0-F65C-4D39-BEC5-58D497C7FCD5}"/>
              </a:ext>
            </a:extLst>
          </p:cNvPr>
          <p:cNvSpPr>
            <a:spLocks noChangeShapeType="1"/>
          </p:cNvSpPr>
          <p:nvPr/>
        </p:nvSpPr>
        <p:spPr bwMode="auto">
          <a:xfrm>
            <a:off x="2835275" y="1219200"/>
            <a:ext cx="0" cy="457200"/>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087" name="Text Box 28">
            <a:extLst>
              <a:ext uri="{FF2B5EF4-FFF2-40B4-BE49-F238E27FC236}">
                <a16:creationId xmlns:a16="http://schemas.microsoft.com/office/drawing/2014/main" id="{7D96891C-2644-45BF-8757-1BEA11797CE4}"/>
              </a:ext>
            </a:extLst>
          </p:cNvPr>
          <p:cNvSpPr txBox="1">
            <a:spLocks noChangeArrowheads="1"/>
          </p:cNvSpPr>
          <p:nvPr/>
        </p:nvSpPr>
        <p:spPr bwMode="auto">
          <a:xfrm>
            <a:off x="2824163" y="1068388"/>
            <a:ext cx="3762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a:latin typeface="Tahoma" panose="020B0604030504040204" pitchFamily="34" charset="0"/>
                <a:cs typeface="Arial" panose="020B0604020202020204" pitchFamily="34" charset="0"/>
              </a:rPr>
              <a:t>A</a:t>
            </a:r>
          </a:p>
        </p:txBody>
      </p:sp>
      <p:sp>
        <p:nvSpPr>
          <p:cNvPr id="3088" name="Line 39">
            <a:extLst>
              <a:ext uri="{FF2B5EF4-FFF2-40B4-BE49-F238E27FC236}">
                <a16:creationId xmlns:a16="http://schemas.microsoft.com/office/drawing/2014/main" id="{46193A57-2BA3-4573-908F-2AE489244E3F}"/>
              </a:ext>
            </a:extLst>
          </p:cNvPr>
          <p:cNvSpPr>
            <a:spLocks noChangeShapeType="1"/>
          </p:cNvSpPr>
          <p:nvPr/>
        </p:nvSpPr>
        <p:spPr bwMode="auto">
          <a:xfrm rot="3187806">
            <a:off x="3748460" y="4368155"/>
            <a:ext cx="29436" cy="555872"/>
          </a:xfrm>
          <a:prstGeom prst="line">
            <a:avLst/>
          </a:prstGeom>
          <a:noFill/>
          <a:ln w="38100">
            <a:solidFill>
              <a:srgbClr val="FF0000"/>
            </a:solidFill>
            <a:round/>
            <a:headEnd type="arrow"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089" name="Line 40">
            <a:extLst>
              <a:ext uri="{FF2B5EF4-FFF2-40B4-BE49-F238E27FC236}">
                <a16:creationId xmlns:a16="http://schemas.microsoft.com/office/drawing/2014/main" id="{E5B7D0E9-E5BD-47B0-B89D-96A02079B3F7}"/>
              </a:ext>
            </a:extLst>
          </p:cNvPr>
          <p:cNvSpPr>
            <a:spLocks noChangeShapeType="1"/>
          </p:cNvSpPr>
          <p:nvPr/>
        </p:nvSpPr>
        <p:spPr bwMode="auto">
          <a:xfrm rot="3187806">
            <a:off x="2927518" y="5045635"/>
            <a:ext cx="4762" cy="496887"/>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090" name="Line 41">
            <a:extLst>
              <a:ext uri="{FF2B5EF4-FFF2-40B4-BE49-F238E27FC236}">
                <a16:creationId xmlns:a16="http://schemas.microsoft.com/office/drawing/2014/main" id="{33E4CE2D-99E9-4637-A40D-B52373469759}"/>
              </a:ext>
            </a:extLst>
          </p:cNvPr>
          <p:cNvSpPr>
            <a:spLocks noChangeShapeType="1"/>
          </p:cNvSpPr>
          <p:nvPr/>
        </p:nvSpPr>
        <p:spPr bwMode="auto">
          <a:xfrm rot="3187806">
            <a:off x="2559050" y="5340350"/>
            <a:ext cx="0" cy="457200"/>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091" name="Line 40">
            <a:extLst>
              <a:ext uri="{FF2B5EF4-FFF2-40B4-BE49-F238E27FC236}">
                <a16:creationId xmlns:a16="http://schemas.microsoft.com/office/drawing/2014/main" id="{F93FD1FC-2DE9-4A11-8FA9-82502B87ED4E}"/>
              </a:ext>
            </a:extLst>
          </p:cNvPr>
          <p:cNvSpPr>
            <a:spLocks noChangeShapeType="1"/>
          </p:cNvSpPr>
          <p:nvPr/>
        </p:nvSpPr>
        <p:spPr bwMode="auto">
          <a:xfrm rot="3187806">
            <a:off x="3337019" y="4731310"/>
            <a:ext cx="4762" cy="496888"/>
          </a:xfrm>
          <a:prstGeom prst="line">
            <a:avLst/>
          </a:prstGeom>
          <a:noFill/>
          <a:ln w="38100">
            <a:solidFill>
              <a:srgbClr val="FF0000"/>
            </a:solidFill>
            <a:round/>
            <a:headEnd type="diamond" w="med" len="med"/>
            <a:tailEnd type="diamond" w="med" len="med"/>
          </a:ln>
          <a:extLst>
            <a:ext uri="{909E8E84-426E-40DD-AFC4-6F175D3DCCD1}">
              <a14:hiddenFill xmlns:a14="http://schemas.microsoft.com/office/drawing/2010/main">
                <a:noFill/>
              </a14:hiddenFill>
            </a:ext>
          </a:extLst>
        </p:spPr>
        <p:txBody>
          <a:bodyPr wrap="none" lIns="64008" tIns="32004" rIns="64008" bIns="32004" anchor="ctr"/>
          <a:lstStyle/>
          <a:p>
            <a:endParaRPr lang="vi-VN"/>
          </a:p>
        </p:txBody>
      </p:sp>
      <p:sp>
        <p:nvSpPr>
          <p:cNvPr id="38" name="Text Box 20">
            <a:extLst>
              <a:ext uri="{FF2B5EF4-FFF2-40B4-BE49-F238E27FC236}">
                <a16:creationId xmlns:a16="http://schemas.microsoft.com/office/drawing/2014/main" id="{CD7242BB-FA73-4CEE-B610-CDE5AB00B55A}"/>
              </a:ext>
            </a:extLst>
          </p:cNvPr>
          <p:cNvSpPr txBox="1">
            <a:spLocks noChangeArrowheads="1"/>
          </p:cNvSpPr>
          <p:nvPr/>
        </p:nvSpPr>
        <p:spPr bwMode="auto">
          <a:xfrm>
            <a:off x="4313238" y="2501900"/>
            <a:ext cx="3357562"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6600"/>
                </a:solidFill>
                <a:latin typeface="Times New Roman" panose="02020603050405020304" pitchFamily="18" charset="0"/>
                <a:cs typeface="Times New Roman" panose="02020603050405020304" pitchFamily="18" charset="0"/>
              </a:rPr>
              <a:t>Lực F</a:t>
            </a:r>
            <a:r>
              <a:rPr lang="en-US" altLang="en-US" sz="2500" b="1" baseline="-25000">
                <a:solidFill>
                  <a:srgbClr val="006600"/>
                </a:solidFill>
                <a:latin typeface="Times New Roman" panose="02020603050405020304" pitchFamily="18" charset="0"/>
                <a:cs typeface="Times New Roman" panose="02020603050405020304" pitchFamily="18" charset="0"/>
              </a:rPr>
              <a:t>2</a:t>
            </a:r>
            <a:r>
              <a:rPr lang="en-US" altLang="en-US" sz="2500" b="1">
                <a:solidFill>
                  <a:srgbClr val="006600"/>
                </a:solidFill>
                <a:latin typeface="Times New Roman" panose="02020603050405020304" pitchFamily="18" charset="0"/>
                <a:cs typeface="Times New Roman" panose="02020603050405020304" pitchFamily="18" charset="0"/>
              </a:rPr>
              <a:t>:  </a:t>
            </a:r>
            <a:r>
              <a:rPr lang="en-US" altLang="en-US" sz="2500" i="1">
                <a:solidFill>
                  <a:srgbClr val="006600"/>
                </a:solidFill>
                <a:latin typeface="Times New Roman" panose="02020603050405020304" pitchFamily="18" charset="0"/>
                <a:cs typeface="Times New Roman" panose="02020603050405020304" pitchFamily="18" charset="0"/>
              </a:rPr>
              <a:t>+ Điểm đặt: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Phương: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Chiều: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 Độ lớn </a:t>
            </a:r>
            <a:r>
              <a:rPr lang="en-US" altLang="en-US" sz="2500" i="1">
                <a:solidFill>
                  <a:srgbClr val="006600"/>
                </a:solidFill>
                <a:latin typeface="Arial" panose="020B0604020202020204" pitchFamily="34" charset="0"/>
                <a:cs typeface="Arial" panose="020B0604020202020204" pitchFamily="34" charset="0"/>
              </a:rPr>
              <a:t>: </a:t>
            </a:r>
          </a:p>
        </p:txBody>
      </p:sp>
      <p:sp>
        <p:nvSpPr>
          <p:cNvPr id="39" name="Text Box 20">
            <a:extLst>
              <a:ext uri="{FF2B5EF4-FFF2-40B4-BE49-F238E27FC236}">
                <a16:creationId xmlns:a16="http://schemas.microsoft.com/office/drawing/2014/main" id="{7F76AC6F-094C-4A07-A8E0-FE3546213819}"/>
              </a:ext>
            </a:extLst>
          </p:cNvPr>
          <p:cNvSpPr txBox="1">
            <a:spLocks noChangeArrowheads="1"/>
          </p:cNvSpPr>
          <p:nvPr/>
        </p:nvSpPr>
        <p:spPr bwMode="auto">
          <a:xfrm>
            <a:off x="4452938" y="4373563"/>
            <a:ext cx="33575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6600"/>
                </a:solidFill>
                <a:latin typeface="Times New Roman" panose="02020603050405020304" pitchFamily="18" charset="0"/>
                <a:cs typeface="Times New Roman" panose="02020603050405020304" pitchFamily="18" charset="0"/>
              </a:rPr>
              <a:t>Lực F</a:t>
            </a:r>
            <a:r>
              <a:rPr lang="en-US" altLang="en-US" sz="2500" b="1" baseline="-25000">
                <a:solidFill>
                  <a:srgbClr val="006600"/>
                </a:solidFill>
                <a:latin typeface="Times New Roman" panose="02020603050405020304" pitchFamily="18" charset="0"/>
                <a:cs typeface="Times New Roman" panose="02020603050405020304" pitchFamily="18" charset="0"/>
              </a:rPr>
              <a:t>3</a:t>
            </a:r>
            <a:r>
              <a:rPr lang="en-US" altLang="en-US" sz="2500" b="1">
                <a:solidFill>
                  <a:srgbClr val="006600"/>
                </a:solidFill>
                <a:latin typeface="Times New Roman" panose="02020603050405020304" pitchFamily="18" charset="0"/>
                <a:cs typeface="Times New Roman" panose="02020603050405020304" pitchFamily="18" charset="0"/>
              </a:rPr>
              <a:t>: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Điểm đặt: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Phương: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Chiều:                  </a:t>
            </a:r>
          </a:p>
          <a:p>
            <a:pPr>
              <a:lnSpc>
                <a:spcPct val="100000"/>
              </a:lnSpc>
              <a:spcBef>
                <a:spcPct val="0"/>
              </a:spcBef>
              <a:buFontTx/>
              <a:buNone/>
            </a:pPr>
            <a:r>
              <a:rPr lang="en-US" altLang="en-US" sz="2500" i="1">
                <a:solidFill>
                  <a:srgbClr val="006600"/>
                </a:solidFill>
                <a:latin typeface="Times New Roman" panose="02020603050405020304" pitchFamily="18" charset="0"/>
                <a:cs typeface="Times New Roman" panose="02020603050405020304" pitchFamily="18" charset="0"/>
              </a:rPr>
              <a:t>+ Độ lớn </a:t>
            </a:r>
            <a:r>
              <a:rPr lang="en-US" altLang="en-US" sz="2500" i="1">
                <a:solidFill>
                  <a:srgbClr val="006600"/>
                </a:solidFill>
                <a:latin typeface="Arial" panose="020B0604020202020204" pitchFamily="34" charset="0"/>
                <a:cs typeface="Arial" panose="020B0604020202020204" pitchFamily="34" charset="0"/>
              </a:rPr>
              <a:t>: </a:t>
            </a:r>
          </a:p>
        </p:txBody>
      </p:sp>
      <p:sp>
        <p:nvSpPr>
          <p:cNvPr id="40" name="Text Box 20">
            <a:extLst>
              <a:ext uri="{FF2B5EF4-FFF2-40B4-BE49-F238E27FC236}">
                <a16:creationId xmlns:a16="http://schemas.microsoft.com/office/drawing/2014/main" id="{0F59321C-3E02-4E28-A0F7-0920AE032E0A}"/>
              </a:ext>
            </a:extLst>
          </p:cNvPr>
          <p:cNvSpPr txBox="1">
            <a:spLocks noChangeArrowheads="1"/>
          </p:cNvSpPr>
          <p:nvPr/>
        </p:nvSpPr>
        <p:spPr bwMode="auto">
          <a:xfrm>
            <a:off x="7361238" y="3321050"/>
            <a:ext cx="290512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0099"/>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Từ phải sang trái</a:t>
            </a:r>
          </a:p>
        </p:txBody>
      </p:sp>
      <p:sp>
        <p:nvSpPr>
          <p:cNvPr id="41" name="Text Box 20">
            <a:extLst>
              <a:ext uri="{FF2B5EF4-FFF2-40B4-BE49-F238E27FC236}">
                <a16:creationId xmlns:a16="http://schemas.microsoft.com/office/drawing/2014/main" id="{8A19AFF4-1FE0-4C0E-BB46-A38CC031D8C7}"/>
              </a:ext>
            </a:extLst>
          </p:cNvPr>
          <p:cNvSpPr txBox="1">
            <a:spLocks noChangeArrowheads="1"/>
          </p:cNvSpPr>
          <p:nvPr/>
        </p:nvSpPr>
        <p:spPr bwMode="auto">
          <a:xfrm>
            <a:off x="5957888" y="5529263"/>
            <a:ext cx="44958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b="1">
                <a:solidFill>
                  <a:srgbClr val="000099"/>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Từ trái sang phải, hướng lên trên</a:t>
            </a:r>
          </a:p>
        </p:txBody>
      </p:sp>
      <p:sp>
        <p:nvSpPr>
          <p:cNvPr id="42" name="Text Box 20">
            <a:extLst>
              <a:ext uri="{FF2B5EF4-FFF2-40B4-BE49-F238E27FC236}">
                <a16:creationId xmlns:a16="http://schemas.microsoft.com/office/drawing/2014/main" id="{16C9BF67-36E2-4890-AE32-78FC7692B293}"/>
              </a:ext>
            </a:extLst>
          </p:cNvPr>
          <p:cNvSpPr txBox="1">
            <a:spLocks noChangeArrowheads="1"/>
          </p:cNvSpPr>
          <p:nvPr/>
        </p:nvSpPr>
        <p:spPr bwMode="auto">
          <a:xfrm>
            <a:off x="7239000" y="3657600"/>
            <a:ext cx="21431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600">
                <a:solidFill>
                  <a:srgbClr val="006600"/>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 300N</a:t>
            </a:r>
            <a:r>
              <a:rPr lang="en-US" altLang="en-US" sz="2500">
                <a:solidFill>
                  <a:srgbClr val="006600"/>
                </a:solidFill>
                <a:latin typeface="Arial" panose="020B0604020202020204" pitchFamily="34" charset="0"/>
                <a:cs typeface="Arial" panose="020B0604020202020204" pitchFamily="34" charset="0"/>
              </a:rPr>
              <a:t>.</a:t>
            </a:r>
          </a:p>
        </p:txBody>
      </p:sp>
      <p:sp>
        <p:nvSpPr>
          <p:cNvPr id="43" name="Text Box 20">
            <a:extLst>
              <a:ext uri="{FF2B5EF4-FFF2-40B4-BE49-F238E27FC236}">
                <a16:creationId xmlns:a16="http://schemas.microsoft.com/office/drawing/2014/main" id="{181AA341-E4D8-4E72-BF78-C75B7A698B55}"/>
              </a:ext>
            </a:extLst>
          </p:cNvPr>
          <p:cNvSpPr txBox="1">
            <a:spLocks noChangeArrowheads="1"/>
          </p:cNvSpPr>
          <p:nvPr/>
        </p:nvSpPr>
        <p:spPr bwMode="auto">
          <a:xfrm>
            <a:off x="5791200" y="5867400"/>
            <a:ext cx="21431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600">
                <a:solidFill>
                  <a:srgbClr val="006600"/>
                </a:solidFill>
                <a:latin typeface="Arial" panose="020B0604020202020204" pitchFamily="34" charset="0"/>
                <a:cs typeface="Arial" panose="020B0604020202020204" pitchFamily="34" charset="0"/>
              </a:rPr>
              <a:t>  </a:t>
            </a:r>
            <a:r>
              <a:rPr lang="en-US" altLang="en-US" sz="2500">
                <a:solidFill>
                  <a:srgbClr val="006600"/>
                </a:solidFill>
                <a:latin typeface="Times New Roman" panose="02020603050405020304" pitchFamily="18" charset="0"/>
                <a:cs typeface="Times New Roman" panose="02020603050405020304" pitchFamily="18" charset="0"/>
              </a:rPr>
              <a:t> 400N</a:t>
            </a:r>
            <a:r>
              <a:rPr lang="en-US" altLang="en-US" sz="2500">
                <a:solidFill>
                  <a:srgbClr val="006600"/>
                </a:solidFill>
                <a:latin typeface="Arial" panose="020B0604020202020204" pitchFamily="34" charset="0"/>
                <a:cs typeface="Arial" panose="020B0604020202020204" pitchFamily="34" charset="0"/>
              </a:rPr>
              <a:t>.</a:t>
            </a:r>
          </a:p>
        </p:txBody>
      </p:sp>
      <p:sp>
        <p:nvSpPr>
          <p:cNvPr id="46" name="TextBox 45">
            <a:extLst>
              <a:ext uri="{FF2B5EF4-FFF2-40B4-BE49-F238E27FC236}">
                <a16:creationId xmlns:a16="http://schemas.microsoft.com/office/drawing/2014/main" id="{C82DB976-E6C5-4A26-A8CE-0252B17084C6}"/>
              </a:ext>
            </a:extLst>
          </p:cNvPr>
          <p:cNvSpPr txBox="1">
            <a:spLocks noChangeArrowheads="1"/>
          </p:cNvSpPr>
          <p:nvPr/>
        </p:nvSpPr>
        <p:spPr bwMode="auto">
          <a:xfrm>
            <a:off x="7504113" y="2944813"/>
            <a:ext cx="2630487"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Nằm ngang</a:t>
            </a:r>
            <a:endParaRPr lang="vi-VN" altLang="en-US" sz="2500">
              <a:solidFill>
                <a:srgbClr val="006600"/>
              </a:solidFill>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057CBFB5-2D83-43AC-BECC-071291C8C2C8}"/>
              </a:ext>
            </a:extLst>
          </p:cNvPr>
          <p:cNvSpPr txBox="1">
            <a:spLocks noChangeArrowheads="1"/>
          </p:cNvSpPr>
          <p:nvPr/>
        </p:nvSpPr>
        <p:spPr bwMode="auto">
          <a:xfrm>
            <a:off x="6018213" y="5105400"/>
            <a:ext cx="443547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Xiên, hợp với phương ngang 35</a:t>
            </a:r>
            <a:r>
              <a:rPr lang="en-US" altLang="en-US" sz="2500" baseline="30000">
                <a:solidFill>
                  <a:srgbClr val="006600"/>
                </a:solidFill>
                <a:latin typeface="Times New Roman" panose="02020603050405020304" pitchFamily="18" charset="0"/>
                <a:cs typeface="Times New Roman" panose="02020603050405020304" pitchFamily="18" charset="0"/>
              </a:rPr>
              <a:t>o</a:t>
            </a:r>
            <a:endParaRPr lang="vi-VN" altLang="en-US" sz="2500">
              <a:solidFill>
                <a:srgbClr val="006600"/>
              </a:solidFill>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id="{24481AEA-40FF-4D4A-8DCD-D7B3542768EF}"/>
              </a:ext>
            </a:extLst>
          </p:cNvPr>
          <p:cNvSpPr txBox="1">
            <a:spLocks noChangeArrowheads="1"/>
          </p:cNvSpPr>
          <p:nvPr/>
        </p:nvSpPr>
        <p:spPr bwMode="auto">
          <a:xfrm>
            <a:off x="7489825" y="2451100"/>
            <a:ext cx="127317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Tại  B</a:t>
            </a:r>
            <a:endParaRPr lang="vi-VN" altLang="en-US" sz="2500">
              <a:solidFill>
                <a:srgbClr val="006600"/>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664610CF-1FBD-467C-B6BF-0CD9AEFC39E3}"/>
              </a:ext>
            </a:extLst>
          </p:cNvPr>
          <p:cNvSpPr txBox="1">
            <a:spLocks noChangeArrowheads="1"/>
          </p:cNvSpPr>
          <p:nvPr/>
        </p:nvSpPr>
        <p:spPr bwMode="auto">
          <a:xfrm>
            <a:off x="6019800" y="4719638"/>
            <a:ext cx="12747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470" tIns="49235" rIns="98470" bIns="49235">
            <a:spAutoFit/>
          </a:bodyPr>
          <a:lstStyle>
            <a:lvl1pPr defTabSz="9842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842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842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842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842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500">
                <a:solidFill>
                  <a:srgbClr val="006600"/>
                </a:solidFill>
                <a:latin typeface="Times New Roman" panose="02020603050405020304" pitchFamily="18" charset="0"/>
                <a:cs typeface="Times New Roman" panose="02020603050405020304" pitchFamily="18" charset="0"/>
              </a:rPr>
              <a:t> Tại  C</a:t>
            </a:r>
            <a:endParaRPr lang="vi-VN" altLang="en-US" sz="2500">
              <a:solidFill>
                <a:srgbClr val="006600"/>
              </a:solidFill>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89A6DBE3-FA72-4401-97ED-9A7F97555D79}"/>
              </a:ext>
            </a:extLst>
          </p:cNvPr>
          <p:cNvPicPr>
            <a:picLocks noChangeAspect="1"/>
          </p:cNvPicPr>
          <p:nvPr/>
        </p:nvPicPr>
        <p:blipFill>
          <a:blip r:embed="rId4"/>
          <a:stretch>
            <a:fillRect/>
          </a:stretch>
        </p:blipFill>
        <p:spPr>
          <a:xfrm rot="18451572">
            <a:off x="2168059" y="3684001"/>
            <a:ext cx="512108" cy="420660"/>
          </a:xfrm>
          <a:prstGeom prst="rect">
            <a:avLst/>
          </a:prstGeom>
        </p:spPr>
      </p:pic>
      <p:sp>
        <p:nvSpPr>
          <p:cNvPr id="50" name="Hộp Văn bản 49">
            <a:extLst>
              <a:ext uri="{FF2B5EF4-FFF2-40B4-BE49-F238E27FC236}">
                <a16:creationId xmlns:a16="http://schemas.microsoft.com/office/drawing/2014/main" id="{80B6870B-6ABA-482D-A927-63F60D39804E}"/>
              </a:ext>
            </a:extLst>
          </p:cNvPr>
          <p:cNvSpPr txBox="1"/>
          <p:nvPr/>
        </p:nvSpPr>
        <p:spPr>
          <a:xfrm>
            <a:off x="2669167" y="3609349"/>
            <a:ext cx="990601" cy="523220"/>
          </a:xfrm>
          <a:prstGeom prst="rect">
            <a:avLst/>
          </a:prstGeom>
          <a:noFill/>
        </p:spPr>
        <p:txBody>
          <a:bodyPr wrap="square">
            <a:spAutoFit/>
          </a:bodyPr>
          <a:lstStyle/>
          <a:p>
            <a:r>
              <a:rPr lang="en-US" altLang="en-US" sz="2800" b="1">
                <a:solidFill>
                  <a:srgbClr val="C00000"/>
                </a:solidFill>
                <a:latin typeface="Times New Roman" panose="02020603050405020304" pitchFamily="18" charset="0"/>
                <a:cs typeface="Times New Roman" panose="02020603050405020304" pitchFamily="18" charset="0"/>
              </a:rPr>
              <a:t>100N</a:t>
            </a:r>
            <a:endParaRPr lang="vi-VN" sz="2800"/>
          </a:p>
        </p:txBody>
      </p:sp>
      <p:sp>
        <p:nvSpPr>
          <p:cNvPr id="55" name="Hộp Văn bản 54">
            <a:extLst>
              <a:ext uri="{FF2B5EF4-FFF2-40B4-BE49-F238E27FC236}">
                <a16:creationId xmlns:a16="http://schemas.microsoft.com/office/drawing/2014/main" id="{79435DE2-9F9F-4679-94A2-81F6F33CE21C}"/>
              </a:ext>
            </a:extLst>
          </p:cNvPr>
          <p:cNvSpPr txBox="1"/>
          <p:nvPr/>
        </p:nvSpPr>
        <p:spPr>
          <a:xfrm>
            <a:off x="2959586" y="1794195"/>
            <a:ext cx="704852" cy="523220"/>
          </a:xfrm>
          <a:prstGeom prst="rect">
            <a:avLst/>
          </a:prstGeom>
          <a:noFill/>
        </p:spPr>
        <p:txBody>
          <a:bodyPr wrap="square">
            <a:spAutoFit/>
          </a:bodyPr>
          <a:lstStyle/>
          <a:p>
            <a:r>
              <a:rPr lang="en-US" altLang="en-US" sz="2800" b="1">
                <a:solidFill>
                  <a:srgbClr val="C00000"/>
                </a:solidFill>
                <a:latin typeface="Times New Roman" panose="02020603050405020304" pitchFamily="18" charset="0"/>
                <a:cs typeface="Times New Roman" panose="02020603050405020304" pitchFamily="18" charset="0"/>
              </a:rPr>
              <a:t>F</a:t>
            </a:r>
            <a:r>
              <a:rPr lang="en-US" altLang="en-US" sz="2800" b="1" baseline="-25000">
                <a:solidFill>
                  <a:srgbClr val="C00000"/>
                </a:solidFill>
                <a:latin typeface="Times New Roman" panose="02020603050405020304" pitchFamily="18" charset="0"/>
                <a:cs typeface="Times New Roman" panose="02020603050405020304" pitchFamily="18" charset="0"/>
              </a:rPr>
              <a:t>1</a:t>
            </a:r>
            <a:endParaRPr lang="vi-VN" sz="2800"/>
          </a:p>
        </p:txBody>
      </p:sp>
      <p:sp>
        <p:nvSpPr>
          <p:cNvPr id="56" name="Hộp Văn bản 55">
            <a:extLst>
              <a:ext uri="{FF2B5EF4-FFF2-40B4-BE49-F238E27FC236}">
                <a16:creationId xmlns:a16="http://schemas.microsoft.com/office/drawing/2014/main" id="{3C860092-16C9-41C0-8D83-D265C51C7657}"/>
              </a:ext>
            </a:extLst>
          </p:cNvPr>
          <p:cNvSpPr txBox="1"/>
          <p:nvPr/>
        </p:nvSpPr>
        <p:spPr>
          <a:xfrm>
            <a:off x="1136938" y="2240290"/>
            <a:ext cx="704852" cy="523220"/>
          </a:xfrm>
          <a:prstGeom prst="rect">
            <a:avLst/>
          </a:prstGeom>
          <a:noFill/>
        </p:spPr>
        <p:txBody>
          <a:bodyPr wrap="square">
            <a:spAutoFit/>
          </a:bodyPr>
          <a:lstStyle/>
          <a:p>
            <a:r>
              <a:rPr lang="en-US" altLang="en-US" sz="2800" b="1">
                <a:solidFill>
                  <a:srgbClr val="C00000"/>
                </a:solidFill>
                <a:latin typeface="Times New Roman" panose="02020603050405020304" pitchFamily="18" charset="0"/>
                <a:cs typeface="Times New Roman" panose="02020603050405020304" pitchFamily="18" charset="0"/>
              </a:rPr>
              <a:t>F</a:t>
            </a:r>
            <a:r>
              <a:rPr lang="en-US" altLang="en-US" sz="2800" b="1" baseline="-25000">
                <a:solidFill>
                  <a:srgbClr val="C00000"/>
                </a:solidFill>
                <a:latin typeface="Times New Roman" panose="02020603050405020304" pitchFamily="18" charset="0"/>
                <a:cs typeface="Times New Roman" panose="02020603050405020304" pitchFamily="18" charset="0"/>
              </a:rPr>
              <a:t>2</a:t>
            </a:r>
            <a:endParaRPr lang="vi-VN" sz="2800"/>
          </a:p>
        </p:txBody>
      </p:sp>
      <p:sp>
        <p:nvSpPr>
          <p:cNvPr id="57" name="Hộp Văn bản 56">
            <a:extLst>
              <a:ext uri="{FF2B5EF4-FFF2-40B4-BE49-F238E27FC236}">
                <a16:creationId xmlns:a16="http://schemas.microsoft.com/office/drawing/2014/main" id="{2F7D2296-C5CC-492F-A1BA-8BA2AF379895}"/>
              </a:ext>
            </a:extLst>
          </p:cNvPr>
          <p:cNvSpPr txBox="1"/>
          <p:nvPr/>
        </p:nvSpPr>
        <p:spPr>
          <a:xfrm>
            <a:off x="3744605" y="3773969"/>
            <a:ext cx="704852" cy="523220"/>
          </a:xfrm>
          <a:prstGeom prst="rect">
            <a:avLst/>
          </a:prstGeom>
          <a:noFill/>
        </p:spPr>
        <p:txBody>
          <a:bodyPr wrap="square">
            <a:spAutoFit/>
          </a:bodyPr>
          <a:lstStyle/>
          <a:p>
            <a:r>
              <a:rPr lang="en-US" altLang="en-US" sz="2800" b="1">
                <a:solidFill>
                  <a:srgbClr val="C00000"/>
                </a:solidFill>
                <a:latin typeface="Times New Roman" panose="02020603050405020304" pitchFamily="18" charset="0"/>
                <a:cs typeface="Times New Roman" panose="02020603050405020304" pitchFamily="18" charset="0"/>
              </a:rPr>
              <a:t>F</a:t>
            </a:r>
            <a:r>
              <a:rPr lang="en-US" altLang="en-US" sz="2800" b="1" baseline="-25000">
                <a:solidFill>
                  <a:srgbClr val="C00000"/>
                </a:solidFill>
                <a:latin typeface="Times New Roman" panose="02020603050405020304" pitchFamily="18" charset="0"/>
                <a:cs typeface="Times New Roman" panose="02020603050405020304" pitchFamily="18" charset="0"/>
              </a:rPr>
              <a:t>3</a:t>
            </a:r>
            <a:endParaRPr lang="vi-VN" sz="2800"/>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2788"/>
                                        </p:tgtEl>
                                        <p:attrNameLst>
                                          <p:attrName>style.visibility</p:attrName>
                                        </p:attrNameLst>
                                      </p:cBhvr>
                                      <p:to>
                                        <p:strVal val="visible"/>
                                      </p:to>
                                    </p:set>
                                    <p:animEffect transition="in" filter="wheel(1)">
                                      <p:cBhvr>
                                        <p:cTn id="7" dur="2000"/>
                                        <p:tgtEl>
                                          <p:spTgt spid="3278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heel(1)">
                                      <p:cBhvr>
                                        <p:cTn id="10" dur="2000"/>
                                        <p:tgtEl>
                                          <p:spTgt spid="38"/>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heel(1)">
                                      <p:cBhvr>
                                        <p:cTn id="13" dur="2000"/>
                                        <p:tgtEl>
                                          <p:spTgt spid="3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heel(1)">
                                      <p:cBhvr>
                                        <p:cTn id="18" dur="2000"/>
                                        <p:tgtEl>
                                          <p:spTgt spid="6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wheel(1)">
                                      <p:cBhvr>
                                        <p:cTn id="23" dur="2000"/>
                                        <p:tgtEl>
                                          <p:spTgt spid="6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heel(1)">
                                      <p:cBhvr>
                                        <p:cTn id="28" dur="2000"/>
                                        <p:tgtEl>
                                          <p:spTgt spid="6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4"/>
                                        </p:tgtEl>
                                        <p:attrNameLst>
                                          <p:attrName>style.visibility</p:attrName>
                                        </p:attrNameLst>
                                      </p:cBhvr>
                                      <p:to>
                                        <p:strVal val="visible"/>
                                      </p:to>
                                    </p:set>
                                    <p:animEffect transition="in" filter="wheel(1)">
                                      <p:cBhvr>
                                        <p:cTn id="33" dur="2000"/>
                                        <p:tgtEl>
                                          <p:spTgt spid="6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circle(in)">
                                      <p:cBhvr>
                                        <p:cTn id="38" dur="2000"/>
                                        <p:tgtEl>
                                          <p:spTgt spid="4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circle(in)">
                                      <p:cBhvr>
                                        <p:cTn id="43" dur="2000"/>
                                        <p:tgtEl>
                                          <p:spTgt spid="4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circle(in)">
                                      <p:cBhvr>
                                        <p:cTn id="48" dur="2000"/>
                                        <p:tgtEl>
                                          <p:spTgt spid="4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circle(in)">
                                      <p:cBhvr>
                                        <p:cTn id="53" dur="2000"/>
                                        <p:tgtEl>
                                          <p:spTgt spid="4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barn(inVertical)">
                                      <p:cBhvr>
                                        <p:cTn id="58" dur="500"/>
                                        <p:tgtEl>
                                          <p:spTgt spid="49"/>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barn(inVertical)">
                                      <p:cBhvr>
                                        <p:cTn id="63" dur="500"/>
                                        <p:tgtEl>
                                          <p:spTgt spid="47"/>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barn(inVertical)">
                                      <p:cBhvr>
                                        <p:cTn id="68" dur="500"/>
                                        <p:tgtEl>
                                          <p:spTgt spid="4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barn(inVertical)">
                                      <p:cBhvr>
                                        <p:cTn id="7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8" grpId="0"/>
      <p:bldP spid="61" grpId="0"/>
      <p:bldP spid="62" grpId="0"/>
      <p:bldP spid="63" grpId="0"/>
      <p:bldP spid="64" grpId="0"/>
      <p:bldP spid="38" grpId="0"/>
      <p:bldP spid="39" grpId="0"/>
      <p:bldP spid="40" grpId="0"/>
      <p:bldP spid="41" grpId="0"/>
      <p:bldP spid="42" grpId="0"/>
      <p:bldP spid="43" grpId="0"/>
      <p:bldP spid="46" grpId="0"/>
      <p:bldP spid="47" grpId="0"/>
      <p:bldP spid="48" grpId="0"/>
      <p:bldP spid="4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CE663-372C-46C0-A3D9-E480229AEE70}"/>
              </a:ext>
            </a:extLst>
          </p:cNvPr>
          <p:cNvSpPr>
            <a:spLocks noGrp="1"/>
          </p:cNvSpPr>
          <p:nvPr>
            <p:ph type="title"/>
          </p:nvPr>
        </p:nvSpPr>
        <p:spPr>
          <a:xfrm>
            <a:off x="188259" y="-7937"/>
            <a:ext cx="10515600" cy="784225"/>
          </a:xfrm>
        </p:spPr>
        <p:txBody>
          <a:bodyPr/>
          <a:lstStyle/>
          <a:p>
            <a:pPr algn="just" eaLnBrk="1" hangingPunct="1"/>
            <a:r>
              <a:rPr lang="en-US" altLang="en-US" sz="3600" b="1">
                <a:solidFill>
                  <a:srgbClr val="0070C0"/>
                </a:solidFill>
                <a:latin typeface="Times New Roman" panose="02020603050405020304" pitchFamily="18" charset="0"/>
                <a:cs typeface="Times New Roman" panose="02020603050405020304" pitchFamily="18" charset="0"/>
              </a:rPr>
              <a:t>I. HIỆN TƯỢNG BIẾN DẠNG CỦA LÒ XO</a:t>
            </a:r>
          </a:p>
        </p:txBody>
      </p:sp>
      <p:sp>
        <p:nvSpPr>
          <p:cNvPr id="3" name="Content Placeholder 2">
            <a:extLst>
              <a:ext uri="{FF2B5EF4-FFF2-40B4-BE49-F238E27FC236}">
                <a16:creationId xmlns:a16="http://schemas.microsoft.com/office/drawing/2014/main" id="{2B8212B6-F1EB-4A69-88D1-03BE9E6CB5B9}"/>
              </a:ext>
            </a:extLst>
          </p:cNvPr>
          <p:cNvSpPr>
            <a:spLocks noGrp="1"/>
          </p:cNvSpPr>
          <p:nvPr>
            <p:ph idx="1"/>
          </p:nvPr>
        </p:nvSpPr>
        <p:spPr>
          <a:xfrm>
            <a:off x="219309" y="792162"/>
            <a:ext cx="11285538" cy="958850"/>
          </a:xfrm>
        </p:spPr>
        <p:txBody>
          <a:bodyPr>
            <a:normAutofit lnSpcReduction="10000"/>
          </a:bodyPr>
          <a:lstStyle/>
          <a:p>
            <a:pPr marL="0" indent="0"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C3:</a:t>
            </a:r>
            <a:r>
              <a:rPr lang="en-US" altLang="en-US" sz="3200">
                <a:solidFill>
                  <a:srgbClr val="FF0000"/>
                </a:solidFill>
                <a:latin typeface="Times New Roman" panose="02020603050405020304" pitchFamily="18" charset="0"/>
                <a:cs typeface="Times New Roman" panose="02020603050405020304" pitchFamily="18" charset="0"/>
              </a:rPr>
              <a:t> </a:t>
            </a:r>
            <a:r>
              <a:rPr lang="en-US" altLang="en-US" sz="3200">
                <a:latin typeface="Times New Roman" panose="02020603050405020304" pitchFamily="18" charset="0"/>
                <a:cs typeface="Times New Roman" panose="02020603050405020304" pitchFamily="18" charset="0"/>
              </a:rPr>
              <a:t>Trong thực tế lò xo thường được chế tạo bằng vật liệu gì? Biến dạng lò xo được sử dụng trong dụng cụ, thiết bị, máy móc nào?</a:t>
            </a:r>
            <a:endParaRPr lang="en-US" altLang="en-US" sz="3200" b="1">
              <a:solidFill>
                <a:srgbClr val="FF0000"/>
              </a:solidFill>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08E539E3-F2A2-4EB8-9D3C-3031CD758E57}"/>
              </a:ext>
            </a:extLst>
          </p:cNvPr>
          <p:cNvSpPr txBox="1">
            <a:spLocks/>
          </p:cNvSpPr>
          <p:nvPr/>
        </p:nvSpPr>
        <p:spPr bwMode="auto">
          <a:xfrm>
            <a:off x="188259" y="1735138"/>
            <a:ext cx="12003741"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TL: </a:t>
            </a:r>
            <a:r>
              <a:rPr lang="en-US" altLang="en-US" sz="3200">
                <a:latin typeface="Times New Roman" panose="02020603050405020304" pitchFamily="18" charset="0"/>
                <a:cs typeface="Times New Roman" panose="02020603050405020304" pitchFamily="18" charset="0"/>
              </a:rPr>
              <a:t>Trong thực tế, lò xo thường được làm từ thép hoặc đồng thau.</a:t>
            </a:r>
          </a:p>
          <a:p>
            <a:pPr algn="just" eaLnBrk="1" hangingPunct="1">
              <a:buFont typeface="Arial" panose="020B0604020202020204" pitchFamily="34" charset="0"/>
              <a:buNone/>
            </a:pPr>
            <a:r>
              <a:rPr lang="en-US" altLang="en-US" sz="3200">
                <a:latin typeface="Times New Roman" panose="02020603050405020304" pitchFamily="18" charset="0"/>
                <a:cs typeface="Times New Roman" panose="02020603050405020304" pitchFamily="18" charset="0"/>
              </a:rPr>
              <a:t>Biến dạng lò xo được sử dụng trong các dụng cụ, thiết bị, máy móc sau:</a:t>
            </a:r>
          </a:p>
        </p:txBody>
      </p:sp>
      <p:pic>
        <p:nvPicPr>
          <p:cNvPr id="10" name="Picture 21" descr="thep lo xo">
            <a:hlinkClick r:id="rId2"/>
            <a:extLst>
              <a:ext uri="{FF2B5EF4-FFF2-40B4-BE49-F238E27FC236}">
                <a16:creationId xmlns:a16="http://schemas.microsoft.com/office/drawing/2014/main" id="{3BDB9C2D-2831-42C5-9929-EC2C876D599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55228" y="3231909"/>
            <a:ext cx="3504554" cy="3455036"/>
          </a:xfrm>
          <a:prstGeom prst="rect">
            <a:avLst/>
          </a:prstGeom>
          <a:noFill/>
          <a:ln>
            <a:noFill/>
          </a:ln>
        </p:spPr>
      </p:pic>
      <p:pic>
        <p:nvPicPr>
          <p:cNvPr id="11" name="Picture 2" descr="Picture12">
            <a:extLst>
              <a:ext uri="{FF2B5EF4-FFF2-40B4-BE49-F238E27FC236}">
                <a16:creationId xmlns:a16="http://schemas.microsoft.com/office/drawing/2014/main" id="{CC96FA1A-320D-41F2-8C34-7506A75FAD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8011" y="3231909"/>
            <a:ext cx="4476811" cy="343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128CE26A-6992-4985-A06D-2BADD616DA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0293" y="3231909"/>
            <a:ext cx="3113814" cy="3510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CE663-372C-46C0-A3D9-E480229AEE70}"/>
              </a:ext>
            </a:extLst>
          </p:cNvPr>
          <p:cNvSpPr>
            <a:spLocks noGrp="1"/>
          </p:cNvSpPr>
          <p:nvPr>
            <p:ph type="title"/>
          </p:nvPr>
        </p:nvSpPr>
        <p:spPr>
          <a:xfrm>
            <a:off x="188259" y="-7937"/>
            <a:ext cx="10515600" cy="784225"/>
          </a:xfrm>
        </p:spPr>
        <p:txBody>
          <a:bodyPr/>
          <a:lstStyle/>
          <a:p>
            <a:pPr algn="just" eaLnBrk="1" hangingPunct="1"/>
            <a:r>
              <a:rPr lang="en-US" altLang="en-US" sz="3600" b="1">
                <a:solidFill>
                  <a:srgbClr val="0070C0"/>
                </a:solidFill>
                <a:latin typeface="Times New Roman" panose="02020603050405020304" pitchFamily="18" charset="0"/>
                <a:cs typeface="Times New Roman" panose="02020603050405020304" pitchFamily="18" charset="0"/>
              </a:rPr>
              <a:t>I. HIỆN TƯỢNG BIẾN DẠNG CỦA LÒ XO</a:t>
            </a:r>
          </a:p>
        </p:txBody>
      </p:sp>
      <p:sp>
        <p:nvSpPr>
          <p:cNvPr id="3" name="Content Placeholder 2">
            <a:extLst>
              <a:ext uri="{FF2B5EF4-FFF2-40B4-BE49-F238E27FC236}">
                <a16:creationId xmlns:a16="http://schemas.microsoft.com/office/drawing/2014/main" id="{2B8212B6-F1EB-4A69-88D1-03BE9E6CB5B9}"/>
              </a:ext>
            </a:extLst>
          </p:cNvPr>
          <p:cNvSpPr>
            <a:spLocks noGrp="1"/>
          </p:cNvSpPr>
          <p:nvPr>
            <p:ph idx="1"/>
          </p:nvPr>
        </p:nvSpPr>
        <p:spPr>
          <a:xfrm>
            <a:off x="219309" y="792162"/>
            <a:ext cx="11285538" cy="958850"/>
          </a:xfrm>
        </p:spPr>
        <p:txBody>
          <a:bodyPr>
            <a:normAutofit lnSpcReduction="10000"/>
          </a:bodyPr>
          <a:lstStyle/>
          <a:p>
            <a:pPr marL="0" indent="0"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C3:</a:t>
            </a:r>
            <a:r>
              <a:rPr lang="en-US" altLang="en-US" sz="3200">
                <a:solidFill>
                  <a:srgbClr val="FF0000"/>
                </a:solidFill>
                <a:latin typeface="Times New Roman" panose="02020603050405020304" pitchFamily="18" charset="0"/>
                <a:cs typeface="Times New Roman" panose="02020603050405020304" pitchFamily="18" charset="0"/>
              </a:rPr>
              <a:t> </a:t>
            </a:r>
            <a:r>
              <a:rPr lang="en-US" altLang="en-US" sz="3200">
                <a:latin typeface="Times New Roman" panose="02020603050405020304" pitchFamily="18" charset="0"/>
                <a:cs typeface="Times New Roman" panose="02020603050405020304" pitchFamily="18" charset="0"/>
              </a:rPr>
              <a:t>Trong thực tế lò xo thường được chế tạo bằng vật liệu gì? Biến dạng lò xo được sử dụng trong dụng cụ, thiết bị, máy móc nào?</a:t>
            </a:r>
            <a:endParaRPr lang="en-US" altLang="en-US" sz="3200" b="1">
              <a:solidFill>
                <a:srgbClr val="FF0000"/>
              </a:solidFill>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08E539E3-F2A2-4EB8-9D3C-3031CD758E57}"/>
              </a:ext>
            </a:extLst>
          </p:cNvPr>
          <p:cNvSpPr txBox="1">
            <a:spLocks/>
          </p:cNvSpPr>
          <p:nvPr/>
        </p:nvSpPr>
        <p:spPr bwMode="auto">
          <a:xfrm>
            <a:off x="188259" y="1735138"/>
            <a:ext cx="12003741" cy="91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TL: </a:t>
            </a:r>
            <a:r>
              <a:rPr lang="en-US" altLang="en-US" sz="3200">
                <a:latin typeface="Times New Roman" panose="02020603050405020304" pitchFamily="18" charset="0"/>
                <a:cs typeface="Times New Roman" panose="02020603050405020304" pitchFamily="18" charset="0"/>
              </a:rPr>
              <a:t>Biến dạng lò xo được sử dụng trong các dụng cụ, thiết bị, máy móc sau:</a:t>
            </a:r>
          </a:p>
        </p:txBody>
      </p:sp>
      <p:pic>
        <p:nvPicPr>
          <p:cNvPr id="11270" name="Picture 7">
            <a:extLst>
              <a:ext uri="{FF2B5EF4-FFF2-40B4-BE49-F238E27FC236}">
                <a16:creationId xmlns:a16="http://schemas.microsoft.com/office/drawing/2014/main" id="{86CAD837-2604-4BA0-913B-F02CEDEFA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2369" y="2839178"/>
            <a:ext cx="3210562" cy="3226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8">
            <a:extLst>
              <a:ext uri="{FF2B5EF4-FFF2-40B4-BE49-F238E27FC236}">
                <a16:creationId xmlns:a16="http://schemas.microsoft.com/office/drawing/2014/main" id="{41FCECC3-A358-43EB-9FDB-63B2AEE04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214" y="3109178"/>
            <a:ext cx="2826010" cy="2956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9">
            <a:extLst>
              <a:ext uri="{FF2B5EF4-FFF2-40B4-BE49-F238E27FC236}">
                <a16:creationId xmlns:a16="http://schemas.microsoft.com/office/drawing/2014/main" id="{EB0E307A-0DAB-445F-BF01-9832F97E60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9079" y="3109178"/>
            <a:ext cx="2682921" cy="2893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F50F048D-813F-4567-A37E-5281CB410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109178"/>
            <a:ext cx="4096763" cy="2826010"/>
          </a:xfrm>
          <a:prstGeom prst="rect">
            <a:avLst/>
          </a:prstGeom>
          <a:ln>
            <a:solidFill>
              <a:schemeClr val="tx1"/>
            </a:solidFill>
          </a:ln>
        </p:spPr>
      </p:pic>
    </p:spTree>
    <p:extLst>
      <p:ext uri="{BB962C8B-B14F-4D97-AF65-F5344CB8AC3E}">
        <p14:creationId xmlns:p14="http://schemas.microsoft.com/office/powerpoint/2010/main" val="26928850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11270"/>
                                        </p:tgtEl>
                                        <p:attrNameLst>
                                          <p:attrName>style.visibility</p:attrName>
                                        </p:attrNameLst>
                                      </p:cBhvr>
                                      <p:to>
                                        <p:strVal val="visible"/>
                                      </p:to>
                                    </p:set>
                                    <p:animEffect transition="in" filter="wheel(1)">
                                      <p:cBhvr>
                                        <p:cTn id="23" dur="2000"/>
                                        <p:tgtEl>
                                          <p:spTgt spid="1127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11271"/>
                                        </p:tgtEl>
                                        <p:attrNameLst>
                                          <p:attrName>style.visibility</p:attrName>
                                        </p:attrNameLst>
                                      </p:cBhvr>
                                      <p:to>
                                        <p:strVal val="visible"/>
                                      </p:to>
                                    </p:set>
                                    <p:animEffect transition="in" filter="wheel(1)">
                                      <p:cBhvr>
                                        <p:cTn id="28" dur="2000"/>
                                        <p:tgtEl>
                                          <p:spTgt spid="1127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nodeType="clickEffect">
                                  <p:stCondLst>
                                    <p:cond delay="0"/>
                                  </p:stCondLst>
                                  <p:childTnLst>
                                    <p:set>
                                      <p:cBhvr>
                                        <p:cTn id="32" dur="1" fill="hold">
                                          <p:stCondLst>
                                            <p:cond delay="0"/>
                                          </p:stCondLst>
                                        </p:cTn>
                                        <p:tgtEl>
                                          <p:spTgt spid="11272"/>
                                        </p:tgtEl>
                                        <p:attrNameLst>
                                          <p:attrName>style.visibility</p:attrName>
                                        </p:attrNameLst>
                                      </p:cBhvr>
                                      <p:to>
                                        <p:strVal val="visible"/>
                                      </p:to>
                                    </p:set>
                                    <p:animEffect transition="in" filter="wheel(1)">
                                      <p:cBhvr>
                                        <p:cTn id="33"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G0309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4070" y="3532929"/>
            <a:ext cx="295450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IMG0306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5472" y="666446"/>
            <a:ext cx="295450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IMG0307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081" y="672524"/>
            <a:ext cx="280233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IMG028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081" y="3605037"/>
            <a:ext cx="280233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p:cNvSpPr txBox="1">
            <a:spLocks noChangeArrowheads="1"/>
          </p:cNvSpPr>
          <p:nvPr/>
        </p:nvSpPr>
        <p:spPr bwMode="auto">
          <a:xfrm>
            <a:off x="1526710" y="3020262"/>
            <a:ext cx="3332366" cy="584775"/>
          </a:xfrm>
          <a:prstGeom prst="rect">
            <a:avLst/>
          </a:prstGeom>
          <a:noFill/>
          <a:ln>
            <a:noFill/>
          </a:ln>
          <a:effectLst/>
          <a:extLst>
            <a:ext uri="{909E8E84-426E-40DD-AFC4-6F175D3DCCD1}">
              <a14:hiddenFill xmlns:a14="http://schemas.microsoft.com/office/drawing/2010/main">
                <a:solidFill>
                  <a:srgbClr val="CCFF33"/>
                </a:solidFill>
              </a14:hiddenFill>
            </a:ext>
            <a:ext uri="{91240B29-F687-4F45-9708-019B960494DF}">
              <a14:hiddenLine xmlns:a14="http://schemas.microsoft.com/office/drawing/2010/main" w="9525" algn="ctr">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3200" b="1" dirty="0" err="1">
                <a:solidFill>
                  <a:srgbClr val="990033"/>
                </a:solidFill>
                <a:cs typeface="Times New Roman" panose="02020603050405020304" pitchFamily="18" charset="0"/>
              </a:rPr>
              <a:t>Cầu</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bập</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bênh</a:t>
            </a:r>
            <a:endParaRPr lang="en-US" altLang="en-US" sz="3200" b="1" dirty="0">
              <a:solidFill>
                <a:srgbClr val="990033"/>
              </a:solidFill>
              <a:cs typeface="Times New Roman" panose="02020603050405020304" pitchFamily="18" charset="0"/>
            </a:endParaRPr>
          </a:p>
        </p:txBody>
      </p:sp>
      <p:sp>
        <p:nvSpPr>
          <p:cNvPr id="16391" name="Text Box 7"/>
          <p:cNvSpPr txBox="1">
            <a:spLocks noChangeArrowheads="1"/>
          </p:cNvSpPr>
          <p:nvPr/>
        </p:nvSpPr>
        <p:spPr bwMode="auto">
          <a:xfrm>
            <a:off x="1187081" y="6135708"/>
            <a:ext cx="3287668" cy="584775"/>
          </a:xfrm>
          <a:prstGeom prst="rect">
            <a:avLst/>
          </a:prstGeom>
          <a:noFill/>
          <a:ln>
            <a:noFill/>
          </a:ln>
          <a:effectLst/>
          <a:extLst>
            <a:ext uri="{909E8E84-426E-40DD-AFC4-6F175D3DCCD1}">
              <a14:hiddenFill xmlns:a14="http://schemas.microsoft.com/office/drawing/2010/main">
                <a:solidFill>
                  <a:srgbClr val="CCFF33"/>
                </a:solidFill>
              </a14:hiddenFill>
            </a:ext>
            <a:ext uri="{91240B29-F687-4F45-9708-019B960494DF}">
              <a14:hiddenLine xmlns:a14="http://schemas.microsoft.com/office/drawing/2010/main" w="9525" algn="ctr">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990033"/>
                </a:solidFill>
                <a:cs typeface="Times New Roman" panose="02020603050405020304" pitchFamily="18" charset="0"/>
              </a:rPr>
              <a:t>Giảm </a:t>
            </a:r>
            <a:r>
              <a:rPr lang="en-US" altLang="en-US" sz="3200" b="1" dirty="0" err="1">
                <a:solidFill>
                  <a:srgbClr val="990033"/>
                </a:solidFill>
                <a:cs typeface="Times New Roman" panose="02020603050405020304" pitchFamily="18" charset="0"/>
              </a:rPr>
              <a:t>sóc</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xe</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máy</a:t>
            </a:r>
            <a:endParaRPr lang="en-US" altLang="en-US" sz="3200" b="1" dirty="0">
              <a:solidFill>
                <a:srgbClr val="990033"/>
              </a:solidFill>
              <a:cs typeface="Times New Roman" panose="02020603050405020304" pitchFamily="18" charset="0"/>
            </a:endParaRPr>
          </a:p>
        </p:txBody>
      </p:sp>
      <p:sp>
        <p:nvSpPr>
          <p:cNvPr id="16392" name="Text Box 8"/>
          <p:cNvSpPr txBox="1">
            <a:spLocks noChangeArrowheads="1"/>
          </p:cNvSpPr>
          <p:nvPr/>
        </p:nvSpPr>
        <p:spPr bwMode="auto">
          <a:xfrm>
            <a:off x="8811075" y="6024117"/>
            <a:ext cx="3165342" cy="584775"/>
          </a:xfrm>
          <a:prstGeom prst="rect">
            <a:avLst/>
          </a:prstGeom>
          <a:noFill/>
          <a:ln>
            <a:noFill/>
          </a:ln>
          <a:effectLst/>
          <a:extLst>
            <a:ext uri="{909E8E84-426E-40DD-AFC4-6F175D3DCCD1}">
              <a14:hiddenFill xmlns:a14="http://schemas.microsoft.com/office/drawing/2010/main">
                <a:solidFill>
                  <a:srgbClr val="CCFF33"/>
                </a:solidFill>
              </a14:hiddenFill>
            </a:ext>
            <a:ext uri="{91240B29-F687-4F45-9708-019B960494DF}">
              <a14:hiddenLine xmlns:a14="http://schemas.microsoft.com/office/drawing/2010/main" w="9525" algn="ctr">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3200" b="1" dirty="0" err="1">
                <a:solidFill>
                  <a:srgbClr val="990033"/>
                </a:solidFill>
                <a:cs typeface="Times New Roman" panose="02020603050405020304" pitchFamily="18" charset="0"/>
              </a:rPr>
              <a:t>Máy</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bơm</a:t>
            </a:r>
            <a:r>
              <a:rPr lang="en-US" altLang="en-US" sz="3200" b="1" dirty="0">
                <a:solidFill>
                  <a:srgbClr val="990033"/>
                </a:solidFill>
                <a:cs typeface="Times New Roman" panose="02020603050405020304" pitchFamily="18" charset="0"/>
              </a:rPr>
              <a:t> </a:t>
            </a:r>
            <a:r>
              <a:rPr lang="en-US" altLang="en-US" sz="3200" b="1" dirty="0" err="1">
                <a:solidFill>
                  <a:srgbClr val="990033"/>
                </a:solidFill>
                <a:cs typeface="Times New Roman" panose="02020603050405020304" pitchFamily="18" charset="0"/>
              </a:rPr>
              <a:t>hơi</a:t>
            </a:r>
            <a:endParaRPr lang="en-US" altLang="en-US" sz="3200" b="1" dirty="0">
              <a:solidFill>
                <a:srgbClr val="990033"/>
              </a:solidFill>
              <a:cs typeface="Times New Roman" panose="02020603050405020304" pitchFamily="18" charset="0"/>
            </a:endParaRPr>
          </a:p>
        </p:txBody>
      </p:sp>
      <p:sp>
        <p:nvSpPr>
          <p:cNvPr id="3" name="Rectangle 2"/>
          <p:cNvSpPr/>
          <p:nvPr/>
        </p:nvSpPr>
        <p:spPr>
          <a:xfrm>
            <a:off x="5419656" y="2980975"/>
            <a:ext cx="2075574" cy="584775"/>
          </a:xfrm>
          <a:prstGeom prst="rect">
            <a:avLst/>
          </a:prstGeom>
        </p:spPr>
        <p:txBody>
          <a:bodyPr wrap="square">
            <a:spAutoFit/>
          </a:bodyPr>
          <a:lstStyle/>
          <a:p>
            <a:r>
              <a:rPr lang="en-US" sz="3200" b="1" dirty="0" err="1">
                <a:solidFill>
                  <a:srgbClr val="990033"/>
                </a:solidFill>
                <a:latin typeface="Times New Roman" panose="02020603050405020304" pitchFamily="18" charset="0"/>
                <a:cs typeface="Times New Roman" panose="02020603050405020304" pitchFamily="18" charset="0"/>
              </a:rPr>
              <a:t>Thú</a:t>
            </a:r>
            <a:r>
              <a:rPr lang="en-US" sz="3200" b="1" dirty="0">
                <a:solidFill>
                  <a:srgbClr val="990033"/>
                </a:solidFill>
                <a:latin typeface="Times New Roman" panose="02020603050405020304" pitchFamily="18" charset="0"/>
                <a:cs typeface="Times New Roman" panose="02020603050405020304" pitchFamily="18" charset="0"/>
              </a:rPr>
              <a:t> </a:t>
            </a:r>
            <a:r>
              <a:rPr lang="en-US" sz="3200" b="1" dirty="0" err="1">
                <a:solidFill>
                  <a:srgbClr val="990033"/>
                </a:solidFill>
                <a:latin typeface="Times New Roman" panose="02020603050405020304" pitchFamily="18" charset="0"/>
                <a:cs typeface="Times New Roman" panose="02020603050405020304" pitchFamily="18" charset="0"/>
              </a:rPr>
              <a:t>nhún</a:t>
            </a:r>
            <a:endParaRPr lang="en-US" sz="3200" b="1" dirty="0">
              <a:solidFill>
                <a:srgbClr val="990033"/>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19E46792-5CF9-4DC9-A87E-FB004EAA120F}"/>
              </a:ext>
            </a:extLst>
          </p:cNvPr>
          <p:cNvSpPr txBox="1">
            <a:spLocks/>
          </p:cNvSpPr>
          <p:nvPr/>
        </p:nvSpPr>
        <p:spPr>
          <a:xfrm>
            <a:off x="825500" y="0"/>
            <a:ext cx="10515600" cy="7588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a:solidFill>
                  <a:srgbClr val="0070C0"/>
                </a:solidFill>
                <a:latin typeface="Times New Roman" panose="02020603050405020304" pitchFamily="18" charset="0"/>
                <a:cs typeface="Times New Roman" panose="02020603050405020304" pitchFamily="18" charset="0"/>
              </a:rPr>
              <a:t>ỨNG DỤNG TRONG THỰC TẾ CỦA LÒ XO</a:t>
            </a:r>
          </a:p>
        </p:txBody>
      </p:sp>
      <p:pic>
        <p:nvPicPr>
          <p:cNvPr id="11" name="Picture 5" descr="ANd9GcQGke2uKS1th0vug3b6l4nImClVTCz1uoQeCIl9qaH8Yg-KvZhk">
            <a:extLst>
              <a:ext uri="{FF2B5EF4-FFF2-40B4-BE49-F238E27FC236}">
                <a16:creationId xmlns:a16="http://schemas.microsoft.com/office/drawing/2014/main" id="{D381666C-7ADE-416C-B42A-63DA263DB8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4893" y="634136"/>
            <a:ext cx="333778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a:extLst>
              <a:ext uri="{FF2B5EF4-FFF2-40B4-BE49-F238E27FC236}">
                <a16:creationId xmlns:a16="http://schemas.microsoft.com/office/drawing/2014/main" id="{2BD5FA2E-BEA0-4E68-8095-EDE76C2F8872}"/>
              </a:ext>
            </a:extLst>
          </p:cNvPr>
          <p:cNvSpPr txBox="1">
            <a:spLocks noChangeArrowheads="1"/>
          </p:cNvSpPr>
          <p:nvPr/>
        </p:nvSpPr>
        <p:spPr bwMode="auto">
          <a:xfrm>
            <a:off x="8811075" y="2876246"/>
            <a:ext cx="3332366" cy="584775"/>
          </a:xfrm>
          <a:prstGeom prst="rect">
            <a:avLst/>
          </a:prstGeom>
          <a:noFill/>
          <a:ln>
            <a:noFill/>
          </a:ln>
          <a:effectLst/>
          <a:extLst>
            <a:ext uri="{909E8E84-426E-40DD-AFC4-6F175D3DCCD1}">
              <a14:hiddenFill xmlns:a14="http://schemas.microsoft.com/office/drawing/2010/main">
                <a:solidFill>
                  <a:srgbClr val="CCFF33"/>
                </a:solidFill>
              </a14:hiddenFill>
            </a:ext>
            <a:ext uri="{91240B29-F687-4F45-9708-019B960494DF}">
              <a14:hiddenLine xmlns:a14="http://schemas.microsoft.com/office/drawing/2010/main" w="9525" algn="ctr">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990033"/>
                </a:solidFill>
                <a:cs typeface="Times New Roman" panose="02020603050405020304" pitchFamily="18" charset="0"/>
              </a:rPr>
              <a:t>Cân đồng hồ</a:t>
            </a:r>
            <a:endParaRPr lang="en-US" altLang="en-US" sz="3200" b="1" dirty="0">
              <a:solidFill>
                <a:srgbClr val="990033"/>
              </a:solidFill>
              <a:cs typeface="Times New Roman" panose="02020603050405020304" pitchFamily="18" charset="0"/>
            </a:endParaRPr>
          </a:p>
        </p:txBody>
      </p:sp>
      <p:pic>
        <p:nvPicPr>
          <p:cNvPr id="1026" name="Picture 2" descr="Lực kế lò xo | Shopee Việt Nam">
            <a:extLst>
              <a:ext uri="{FF2B5EF4-FFF2-40B4-BE49-F238E27FC236}">
                <a16:creationId xmlns:a16="http://schemas.microsoft.com/office/drawing/2014/main" id="{2FEA774A-44E1-4118-A5E5-FAE4790E8BE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936" b="17865"/>
          <a:stretch/>
        </p:blipFill>
        <p:spPr bwMode="auto">
          <a:xfrm>
            <a:off x="4790408" y="3819175"/>
            <a:ext cx="2966227" cy="19274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8">
            <a:extLst>
              <a:ext uri="{FF2B5EF4-FFF2-40B4-BE49-F238E27FC236}">
                <a16:creationId xmlns:a16="http://schemas.microsoft.com/office/drawing/2014/main" id="{A37B3FFE-C2B6-4151-95D1-BF8F08B223AE}"/>
              </a:ext>
            </a:extLst>
          </p:cNvPr>
          <p:cNvSpPr txBox="1">
            <a:spLocks noChangeArrowheads="1"/>
          </p:cNvSpPr>
          <p:nvPr/>
        </p:nvSpPr>
        <p:spPr bwMode="auto">
          <a:xfrm>
            <a:off x="5222145" y="5872084"/>
            <a:ext cx="3165342" cy="584775"/>
          </a:xfrm>
          <a:prstGeom prst="rect">
            <a:avLst/>
          </a:prstGeom>
          <a:noFill/>
          <a:ln>
            <a:noFill/>
          </a:ln>
          <a:effectLst/>
          <a:extLst>
            <a:ext uri="{909E8E84-426E-40DD-AFC4-6F175D3DCCD1}">
              <a14:hiddenFill xmlns:a14="http://schemas.microsoft.com/office/drawing/2010/main">
                <a:solidFill>
                  <a:srgbClr val="CCFF33"/>
                </a:solidFill>
              </a14:hiddenFill>
            </a:ext>
            <a:ext uri="{91240B29-F687-4F45-9708-019B960494DF}">
              <a14:hiddenLine xmlns:a14="http://schemas.microsoft.com/office/drawing/2010/main" w="9525" algn="ctr">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990033"/>
                </a:solidFill>
                <a:cs typeface="Times New Roman" panose="02020603050405020304" pitchFamily="18" charset="0"/>
              </a:rPr>
              <a:t>Lực kế lò xo</a:t>
            </a:r>
            <a:endParaRPr lang="en-US" altLang="en-US" sz="3200" b="1" dirty="0">
              <a:solidFill>
                <a:srgbClr val="990033"/>
              </a:solidFill>
              <a:cs typeface="Times New Roman" panose="02020603050405020304" pitchFamily="18" charset="0"/>
            </a:endParaRPr>
          </a:p>
        </p:txBody>
      </p:sp>
    </p:spTree>
    <p:extLst>
      <p:ext uri="{BB962C8B-B14F-4D97-AF65-F5344CB8AC3E}">
        <p14:creationId xmlns:p14="http://schemas.microsoft.com/office/powerpoint/2010/main" val="159134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wipe(down)">
                                      <p:cBhvr>
                                        <p:cTn id="7" dur="500"/>
                                        <p:tgtEl>
                                          <p:spTgt spid="1639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391"/>
                                        </p:tgtEl>
                                        <p:attrNameLst>
                                          <p:attrName>style.visibility</p:attrName>
                                        </p:attrNameLst>
                                      </p:cBhvr>
                                      <p:to>
                                        <p:strVal val="visible"/>
                                      </p:to>
                                    </p:set>
                                    <p:animEffect transition="in" filter="fade">
                                      <p:cBhvr>
                                        <p:cTn id="26" dur="1000"/>
                                        <p:tgtEl>
                                          <p:spTgt spid="16391"/>
                                        </p:tgtEl>
                                      </p:cBhvr>
                                    </p:animEffect>
                                    <p:anim calcmode="lin" valueType="num">
                                      <p:cBhvr>
                                        <p:cTn id="27" dur="1000" fill="hold"/>
                                        <p:tgtEl>
                                          <p:spTgt spid="16391"/>
                                        </p:tgtEl>
                                        <p:attrNameLst>
                                          <p:attrName>ppt_x</p:attrName>
                                        </p:attrNameLst>
                                      </p:cBhvr>
                                      <p:tavLst>
                                        <p:tav tm="0">
                                          <p:val>
                                            <p:strVal val="#ppt_x"/>
                                          </p:val>
                                        </p:tav>
                                        <p:tav tm="100000">
                                          <p:val>
                                            <p:strVal val="#ppt_x"/>
                                          </p:val>
                                        </p:tav>
                                      </p:tavLst>
                                    </p:anim>
                                    <p:anim calcmode="lin" valueType="num">
                                      <p:cBhvr>
                                        <p:cTn id="28" dur="1000" fill="hold"/>
                                        <p:tgtEl>
                                          <p:spTgt spid="1639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392"/>
                                        </p:tgtEl>
                                        <p:attrNameLst>
                                          <p:attrName>style.visibility</p:attrName>
                                        </p:attrNameLst>
                                      </p:cBhvr>
                                      <p:to>
                                        <p:strVal val="visible"/>
                                      </p:to>
                                    </p:set>
                                    <p:animEffect transition="in" filter="fade">
                                      <p:cBhvr>
                                        <p:cTn id="40" dur="1000"/>
                                        <p:tgtEl>
                                          <p:spTgt spid="16392"/>
                                        </p:tgtEl>
                                      </p:cBhvr>
                                    </p:animEffect>
                                    <p:anim calcmode="lin" valueType="num">
                                      <p:cBhvr>
                                        <p:cTn id="41" dur="1000" fill="hold"/>
                                        <p:tgtEl>
                                          <p:spTgt spid="16392"/>
                                        </p:tgtEl>
                                        <p:attrNameLst>
                                          <p:attrName>ppt_x</p:attrName>
                                        </p:attrNameLst>
                                      </p:cBhvr>
                                      <p:tavLst>
                                        <p:tav tm="0">
                                          <p:val>
                                            <p:strVal val="#ppt_x"/>
                                          </p:val>
                                        </p:tav>
                                        <p:tav tm="100000">
                                          <p:val>
                                            <p:strVal val="#ppt_x"/>
                                          </p:val>
                                        </p:tav>
                                      </p:tavLst>
                                    </p:anim>
                                    <p:anim calcmode="lin" valueType="num">
                                      <p:cBhvr>
                                        <p:cTn id="42" dur="1000" fill="hold"/>
                                        <p:tgtEl>
                                          <p:spTgt spid="163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6392" grpId="0"/>
      <p:bldP spid="3"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D672D506-AE4B-4201-BECB-35D3E43A815A}"/>
              </a:ext>
            </a:extLst>
          </p:cNvPr>
          <p:cNvSpPr>
            <a:spLocks noGrp="1"/>
          </p:cNvSpPr>
          <p:nvPr>
            <p:ph type="title"/>
          </p:nvPr>
        </p:nvSpPr>
        <p:spPr>
          <a:xfrm>
            <a:off x="825500" y="0"/>
            <a:ext cx="10515600" cy="758825"/>
          </a:xfrm>
        </p:spPr>
        <p:txBody>
          <a:bodyPr/>
          <a:lstStyle/>
          <a:p>
            <a:pPr algn="ctr" eaLnBrk="1" hangingPunct="1"/>
            <a:r>
              <a:rPr lang="en-US" altLang="en-US" sz="3600" b="1">
                <a:solidFill>
                  <a:srgbClr val="0070C0"/>
                </a:solidFill>
                <a:latin typeface="Times New Roman" panose="02020603050405020304" pitchFamily="18" charset="0"/>
                <a:cs typeface="Times New Roman" panose="02020603050405020304" pitchFamily="18" charset="0"/>
              </a:rPr>
              <a:t>ỨNG DỤNG TRONG THỰC TẾ CỦA LÒ XO</a:t>
            </a:r>
          </a:p>
        </p:txBody>
      </p:sp>
      <p:pic>
        <p:nvPicPr>
          <p:cNvPr id="15363" name="Picture 6">
            <a:extLst>
              <a:ext uri="{FF2B5EF4-FFF2-40B4-BE49-F238E27FC236}">
                <a16:creationId xmlns:a16="http://schemas.microsoft.com/office/drawing/2014/main" id="{48D73900-1D84-436C-A92D-CF9DEE13CA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58825"/>
            <a:ext cx="5238750" cy="599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7">
            <a:extLst>
              <a:ext uri="{FF2B5EF4-FFF2-40B4-BE49-F238E27FC236}">
                <a16:creationId xmlns:a16="http://schemas.microsoft.com/office/drawing/2014/main" id="{2282C493-F57D-4054-AD37-E786B07417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0938" y="652463"/>
            <a:ext cx="5961062"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randombar(horizontal)">
                                      <p:cBhvr>
                                        <p:cTn id="7" dur="500"/>
                                        <p:tgtEl>
                                          <p:spTgt spid="15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randombar(horizontal)">
                                      <p:cBhvr>
                                        <p:cTn id="12"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95275" y="757711"/>
            <a:ext cx="8229600" cy="812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1219170"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lang="en-US" sz="3600" b="1">
                <a:solidFill>
                  <a:srgbClr val="FFFF00"/>
                </a:solidFill>
                <a:latin typeface="Arial" panose="020B0604020202020204" pitchFamily="34" charset="0"/>
                <a:cs typeface="Arial" panose="020B0604020202020204" pitchFamily="34" charset="0"/>
              </a:rPr>
              <a:t>Hiện tượng biến dạng của lò xo</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641350" y="1477504"/>
            <a:ext cx="11255375" cy="3244158"/>
          </a:xfrm>
          <a:prstGeom prst="rect">
            <a:avLst/>
          </a:prstGeom>
        </p:spPr>
        <p:txBody>
          <a:bodyPr wrap="square">
            <a:spAutoFit/>
          </a:bodyPr>
          <a:lstStyle/>
          <a:p>
            <a:pPr marL="457200" marR="0" lvl="0" indent="-457200" algn="just" defTabSz="1219170" rtl="0" eaLnBrk="1" fontAlgn="auto" latinLnBrk="0" hangingPunct="1">
              <a:lnSpc>
                <a:spcPct val="150000"/>
              </a:lnSpc>
              <a:spcBef>
                <a:spcPts val="0"/>
              </a:spcBef>
              <a:spcAft>
                <a:spcPts val="0"/>
              </a:spcAft>
              <a:buClrTx/>
              <a:buSzTx/>
              <a:buFontTx/>
              <a:buChar char="-"/>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Khi có</a:t>
            </a:r>
            <a:r>
              <a:rPr kumimoji="0" lang="en-US" sz="2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lực tác dụng lên lò xo thì lò xo biến dạng. Khi lực thôi tác dụng thì lò xo trở về hình dạng ban đầu</a:t>
            </a: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p>
          <a:p>
            <a:pPr marL="457200" marR="0" lvl="0" indent="-457200" algn="just" defTabSz="1219170" rtl="0" eaLnBrk="1" fontAlgn="auto" latinLnBrk="0" hangingPunct="1">
              <a:lnSpc>
                <a:spcPct val="150000"/>
              </a:lnSpc>
              <a:spcBef>
                <a:spcPts val="0"/>
              </a:spcBef>
              <a:spcAft>
                <a:spcPts val="0"/>
              </a:spcAft>
              <a:buClrTx/>
              <a:buSzTx/>
              <a:buFontTx/>
              <a:buChar char="-"/>
              <a:tabLst/>
              <a:defRPr/>
            </a:pPr>
            <a:r>
              <a:rPr lang="en-US" sz="2800" b="1">
                <a:solidFill>
                  <a:prstClr val="white"/>
                </a:solidFill>
                <a:latin typeface="Arial" panose="020B0604020202020204" pitchFamily="34" charset="0"/>
                <a:cs typeface="Arial" panose="020B0604020202020204" pitchFamily="34" charset="0"/>
              </a:rPr>
              <a:t>Biến dạng của lò xo gọi là biến dạng đàn hổi. Lò xo là một vật đàn hồi.</a:t>
            </a:r>
            <a:endPar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457200" marR="0" lvl="0" indent="-457200" algn="just" defTabSz="1219170" rtl="0" eaLnBrk="1" fontAlgn="auto" latinLnBrk="0" hangingPunct="1">
              <a:lnSpc>
                <a:spcPct val="150000"/>
              </a:lnSpc>
              <a:spcBef>
                <a:spcPts val="0"/>
              </a:spcBef>
              <a:spcAft>
                <a:spcPts val="0"/>
              </a:spcAft>
              <a:buClrTx/>
              <a:buSzTx/>
              <a:buFontTx/>
              <a:buChar char="-"/>
              <a:tabLst/>
              <a:defRPr/>
            </a:pPr>
            <a:endParaRPr kumimoji="0" lang="en-US" sz="2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10" name="Title 1">
            <a:extLst>
              <a:ext uri="{FF2B5EF4-FFF2-40B4-BE49-F238E27FC236}">
                <a16:creationId xmlns:a16="http://schemas.microsoft.com/office/drawing/2014/main" id="{3EEC737D-7D0A-4EE6-806F-77885E8E2BDD}"/>
              </a:ext>
            </a:extLst>
          </p:cNvPr>
          <p:cNvSpPr txBox="1">
            <a:spLocks/>
          </p:cNvSpPr>
          <p:nvPr/>
        </p:nvSpPr>
        <p:spPr>
          <a:xfrm>
            <a:off x="1008529" y="131752"/>
            <a:ext cx="10273553" cy="812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121917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smtClean="0">
                <a:ln>
                  <a:noFill/>
                </a:ln>
                <a:solidFill>
                  <a:srgbClr val="FFFF00"/>
                </a:solidFill>
                <a:effectLst/>
                <a:uLnTx/>
                <a:uFillTx/>
                <a:latin typeface="Arial" panose="020B0604020202020204" pitchFamily="34" charset="0"/>
                <a:ea typeface="+mj-ea"/>
                <a:cs typeface="Arial" panose="020B0604020202020204" pitchFamily="34" charset="0"/>
              </a:rPr>
              <a:t>Bài</a:t>
            </a:r>
            <a:r>
              <a:rPr kumimoji="0" lang="en-US" sz="3600" b="1" i="0" u="none" strike="noStrike" kern="1200" cap="none" spc="0" normalizeH="0" baseline="0" noProof="0" dirty="0" smtClean="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42. BIẾN DẠNG CỦA LÒ XO</a:t>
            </a:r>
          </a:p>
        </p:txBody>
      </p:sp>
      <p:sp>
        <p:nvSpPr>
          <p:cNvPr id="6" name="Title 1">
            <a:extLst>
              <a:ext uri="{FF2B5EF4-FFF2-40B4-BE49-F238E27FC236}">
                <a16:creationId xmlns:a16="http://schemas.microsoft.com/office/drawing/2014/main" id="{69F4F23B-EA80-4179-ADC9-88B96B9F1154}"/>
              </a:ext>
            </a:extLst>
          </p:cNvPr>
          <p:cNvSpPr txBox="1">
            <a:spLocks/>
          </p:cNvSpPr>
          <p:nvPr/>
        </p:nvSpPr>
        <p:spPr>
          <a:xfrm>
            <a:off x="344581" y="4029828"/>
            <a:ext cx="8229600" cy="812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1219170"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Đặc </a:t>
            </a:r>
            <a:r>
              <a:rPr lang="en-US" sz="3600" b="1">
                <a:solidFill>
                  <a:srgbClr val="FFFF00"/>
                </a:solidFill>
                <a:latin typeface="Arial" panose="020B0604020202020204" pitchFamily="34" charset="0"/>
                <a:cs typeface="Arial" panose="020B0604020202020204" pitchFamily="34" charset="0"/>
              </a:rPr>
              <a:t>điểm biến dạng của lò xo</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460617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119238" y="1575095"/>
            <a:ext cx="7420621" cy="3707810"/>
          </a:xfrm>
        </p:spPr>
        <p:txBody>
          <a:bodyPr>
            <a:normAutofit/>
          </a:bodyPr>
          <a:lstStyle/>
          <a:p>
            <a:pPr marL="0" indent="0" algn="just">
              <a:lnSpc>
                <a:spcPct val="120000"/>
              </a:lnSpc>
              <a:spcBef>
                <a:spcPts val="0"/>
              </a:spcBef>
              <a:buNone/>
            </a:pP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sz="3200"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0" indent="0" algn="just">
              <a:lnSpc>
                <a:spcPct val="120000"/>
              </a:lnSpc>
              <a:spcBef>
                <a:spcPts val="0"/>
              </a:spcBef>
              <a:buNone/>
            </a:pPr>
            <a:r>
              <a:rPr lang="en-US" sz="3200" dirty="0" err="1">
                <a:solidFill>
                  <a:srgbClr val="ED7D3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Bước</a:t>
            </a:r>
            <a:r>
              <a:rPr lang="en-US" sz="3200" dirty="0">
                <a:solidFill>
                  <a:srgbClr val="ED7D3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1</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Trả</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lời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câu</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H4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bước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1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trong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PHT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bài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42: BIẾN DẠNG LÒ XO.</a:t>
            </a:r>
          </a:p>
        </p:txBody>
      </p:sp>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BFD7B4-3A14-4F51-8905-A4FC08221223}"/>
              </a:ext>
            </a:extLst>
          </p:cNvPr>
          <p:cNvSpPr txBox="1"/>
          <p:nvPr/>
        </p:nvSpPr>
        <p:spPr>
          <a:xfrm>
            <a:off x="0" y="134140"/>
            <a:ext cx="12192000" cy="646331"/>
          </a:xfrm>
          <a:prstGeom prst="rect">
            <a:avLst/>
          </a:prstGeom>
          <a:noFill/>
        </p:spPr>
        <p:txBody>
          <a:bodyPr wrap="square" rtlCol="0">
            <a:spAutoFit/>
          </a:bodyPr>
          <a:lstStyle/>
          <a:p>
            <a:pPr algn="ctr"/>
            <a:r>
              <a:rPr lang="en-US" sz="3600" dirty="0">
                <a:latin typeface="A3.BoosterNextFYBlackRegular-Sa" panose="02000A03000000020004" pitchFamily="2" charset="0"/>
              </a:rPr>
              <a:t>THỰC HÀNH XÁC ĐỊNH Đ</a:t>
            </a:r>
            <a:r>
              <a:rPr lang="en-US" sz="3600" b="1" dirty="0">
                <a:latin typeface="A3.BoosterNextFYBlackRegular-Sa" panose="02000A03000000020004" pitchFamily="2" charset="0"/>
              </a:rPr>
              <a:t>Ộ</a:t>
            </a:r>
            <a:r>
              <a:rPr lang="en-US" sz="3600" dirty="0">
                <a:latin typeface="A3.BoosterNextFYBlackRegular-Sa" panose="02000A03000000020004" pitchFamily="2" charset="0"/>
              </a:rPr>
              <a:t> D</a:t>
            </a:r>
            <a:r>
              <a:rPr lang="en-US" sz="3600" b="1" dirty="0">
                <a:latin typeface="A3.BoosterNextFYBlackRegular-Sa" panose="02000A03000000020004" pitchFamily="2" charset="0"/>
              </a:rPr>
              <a:t>Ã</a:t>
            </a:r>
            <a:r>
              <a:rPr lang="en-US" sz="3600" dirty="0">
                <a:latin typeface="A3.BoosterNextFYBlackRegular-Sa" panose="02000A03000000020004" pitchFamily="2" charset="0"/>
              </a:rPr>
              <a:t>N CỦA </a:t>
            </a:r>
            <a:r>
              <a:rPr lang="vi-VN" sz="3600" dirty="0">
                <a:latin typeface="A3.BoosterNextFYBlackRegular-Sa" panose="02000A03000000020004" pitchFamily="2" charset="0"/>
              </a:rPr>
              <a:t>L</a:t>
            </a:r>
            <a:r>
              <a:rPr lang="vi-VN" sz="3600" b="1" dirty="0">
                <a:latin typeface="A3.BoosterNextFYBlackRegular-Sa" panose="02000A03000000020004" pitchFamily="2" charset="0"/>
              </a:rPr>
              <a:t>Ò </a:t>
            </a:r>
            <a:r>
              <a:rPr lang="vi-VN" sz="3600" dirty="0">
                <a:latin typeface="A3.BoosterNextFYBlackRegular-Sa" panose="02000A03000000020004" pitchFamily="2" charset="0"/>
              </a:rPr>
              <a:t>XO</a:t>
            </a:r>
            <a:endParaRPr lang="en-US" sz="3600" dirty="0">
              <a:latin typeface="A3.BoosterNextFYBlackRegular-Sa" panose="02000A03000000020004" pitchFamily="2" charset="0"/>
            </a:endParaRPr>
          </a:p>
        </p:txBody>
      </p:sp>
      <p:pic>
        <p:nvPicPr>
          <p:cNvPr id="16"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7616" y="3841394"/>
            <a:ext cx="2907436" cy="1680516"/>
          </a:xfrm>
          <a:prstGeom prst="rect">
            <a:avLst/>
          </a:prstGeom>
        </p:spPr>
      </p:pic>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2609" y="886646"/>
            <a:ext cx="2786426" cy="2786426"/>
          </a:xfrm>
          <a:prstGeom prst="rect">
            <a:avLst/>
          </a:prstGeom>
        </p:spPr>
      </p:pic>
    </p:spTree>
    <p:extLst>
      <p:ext uri="{BB962C8B-B14F-4D97-AF65-F5344CB8AC3E}">
        <p14:creationId xmlns:p14="http://schemas.microsoft.com/office/powerpoint/2010/main" val="372934629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BFD7B4-3A14-4F51-8905-A4FC08221223}"/>
              </a:ext>
            </a:extLst>
          </p:cNvPr>
          <p:cNvSpPr txBox="1"/>
          <p:nvPr/>
        </p:nvSpPr>
        <p:spPr>
          <a:xfrm>
            <a:off x="219075" y="24996"/>
            <a:ext cx="12192000" cy="1200329"/>
          </a:xfrm>
          <a:prstGeom prst="rect">
            <a:avLst/>
          </a:prstGeom>
          <a:noFill/>
        </p:spPr>
        <p:txBody>
          <a:bodyPr wrap="square" rtlCol="0">
            <a:spAutoFit/>
          </a:bodyPr>
          <a:lstStyle/>
          <a:p>
            <a:pPr algn="ctr"/>
            <a:r>
              <a:rPr lang="en-US" sz="3600" dirty="0">
                <a:latin typeface="A3.BoosterNextFYBlackRegular-Sa" panose="02000A03000000020004" pitchFamily="2" charset="0"/>
              </a:rPr>
              <a:t>CÁC BƯỚC XÁC ĐỊNH Đ</a:t>
            </a:r>
            <a:r>
              <a:rPr lang="en-US" sz="3600" b="1" dirty="0">
                <a:latin typeface="A3.BoosterNextFYBlackRegular-Sa" panose="02000A03000000020004" pitchFamily="2" charset="0"/>
              </a:rPr>
              <a:t>Ộ</a:t>
            </a:r>
            <a:r>
              <a:rPr lang="en-US" sz="3600" dirty="0">
                <a:latin typeface="A3.BoosterNextFYBlackRegular-Sa" panose="02000A03000000020004" pitchFamily="2" charset="0"/>
              </a:rPr>
              <a:t> D</a:t>
            </a:r>
            <a:r>
              <a:rPr lang="en-US" sz="3600" b="1" dirty="0">
                <a:latin typeface="A3.BoosterNextFYBlackRegular-Sa" panose="02000A03000000020004" pitchFamily="2" charset="0"/>
              </a:rPr>
              <a:t>Ã</a:t>
            </a:r>
            <a:r>
              <a:rPr lang="en-US" sz="3600" dirty="0">
                <a:latin typeface="A3.BoosterNextFYBlackRegular-Sa" panose="02000A03000000020004" pitchFamily="2" charset="0"/>
              </a:rPr>
              <a:t>N CỦA </a:t>
            </a:r>
            <a:r>
              <a:rPr lang="vi-VN" sz="3600" dirty="0">
                <a:latin typeface="A3.BoosterNextFYBlackRegular-Sa" panose="02000A03000000020004" pitchFamily="2" charset="0"/>
              </a:rPr>
              <a:t>L</a:t>
            </a:r>
            <a:r>
              <a:rPr lang="vi-VN" sz="3600" b="1" dirty="0">
                <a:latin typeface="A3.BoosterNextFYBlackRegular-Sa" panose="02000A03000000020004" pitchFamily="2" charset="0"/>
              </a:rPr>
              <a:t>Ò </a:t>
            </a:r>
            <a:r>
              <a:rPr lang="vi-VN" sz="3600" dirty="0">
                <a:latin typeface="A3.BoosterNextFYBlackRegular-Sa" panose="02000A03000000020004" pitchFamily="2" charset="0"/>
              </a:rPr>
              <a:t>XO</a:t>
            </a:r>
            <a:endParaRPr lang="en-US" sz="3600" dirty="0">
              <a:latin typeface="A3.BoosterNextFYBlackRegular-Sa" panose="02000A03000000020004" pitchFamily="2" charset="0"/>
            </a:endParaRPr>
          </a:p>
          <a:p>
            <a:pPr algn="ctr"/>
            <a:endParaRPr lang="en-US" sz="3600" dirty="0">
              <a:latin typeface="A3.BoosterNextFYBlackRegular-Sa" panose="02000A03000000020004" pitchFamily="2" charset="0"/>
            </a:endParaRPr>
          </a:p>
        </p:txBody>
      </p:sp>
      <p:sp>
        <p:nvSpPr>
          <p:cNvPr id="10" name="Rectangle 5"/>
          <p:cNvSpPr>
            <a:spLocks noChangeArrowheads="1"/>
          </p:cNvSpPr>
          <p:nvPr/>
        </p:nvSpPr>
        <p:spPr bwMode="auto">
          <a:xfrm>
            <a:off x="529079" y="5553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37" name="Group 36"/>
          <p:cNvGrpSpPr/>
          <p:nvPr/>
        </p:nvGrpSpPr>
        <p:grpSpPr>
          <a:xfrm>
            <a:off x="298600" y="1523215"/>
            <a:ext cx="6446584" cy="4401205"/>
            <a:chOff x="298600" y="1523215"/>
            <a:chExt cx="6446584" cy="4401205"/>
          </a:xfrm>
        </p:grpSpPr>
        <p:sp>
          <p:nvSpPr>
            <p:cNvPr id="2" name="Rectangle 2"/>
            <p:cNvSpPr>
              <a:spLocks noChangeArrowheads="1"/>
            </p:cNvSpPr>
            <p:nvPr/>
          </p:nvSpPr>
          <p:spPr bwMode="auto">
            <a:xfrm>
              <a:off x="298600" y="1523215"/>
              <a:ext cx="6446584"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114300" algn="l"/>
                  <a:tab pos="5200650" algn="r"/>
                </a:tabLst>
              </a:pPr>
              <a:r>
                <a:rPr kumimoji="0" lang="pt-BR" altLang="en-US" sz="2800" b="1" i="1" u="none" strike="noStrike" cap="none" normalizeH="0" baseline="0" dirty="0">
                  <a:ln>
                    <a:noFill/>
                  </a:ln>
                  <a:solidFill>
                    <a:srgbClr val="FF0000"/>
                  </a:solidFill>
                  <a:effectLst/>
                  <a:ea typeface="Calibri" panose="020F0502020204030204" pitchFamily="34" charset="0"/>
                  <a:cs typeface="Arial" panose="020B0604020202020204" pitchFamily="34" charset="0"/>
                </a:rPr>
                <a:t>Bước 1:</a:t>
              </a:r>
              <a:r>
                <a:rPr kumimoji="0" lang="pt-BR" altLang="en-US" sz="28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Bố trí thí nghiệm như hình 42.2 SGK.</a:t>
              </a:r>
              <a:endParaRPr kumimoji="0" lang="en-US" altLang="en-US" sz="2800" b="0" i="0" u="none" strike="noStrike" cap="none" normalizeH="0" baseline="0" dirty="0">
                <a:ln>
                  <a:noFill/>
                </a:ln>
                <a:solidFill>
                  <a:schemeClr val="tx1"/>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14300" algn="l"/>
                  <a:tab pos="5200650" algn="r"/>
                </a:tabLst>
              </a:pPr>
              <a:r>
                <a:rPr kumimoji="0" lang="pt-BR" altLang="en-US" sz="2800" b="1" i="1" u="none" strike="noStrike" cap="none" normalizeH="0" baseline="0" dirty="0">
                  <a:ln>
                    <a:noFill/>
                  </a:ln>
                  <a:solidFill>
                    <a:srgbClr val="FF0000"/>
                  </a:solidFill>
                  <a:effectLst/>
                  <a:ea typeface="Calibri" panose="020F0502020204030204" pitchFamily="34" charset="0"/>
                  <a:cs typeface="Arial" panose="020B0604020202020204" pitchFamily="34" charset="0"/>
                </a:rPr>
                <a:t>Bước 2:</a:t>
              </a:r>
              <a:r>
                <a:rPr kumimoji="0" lang="pt-BR" altLang="en-US" sz="28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Đo chiều dài tự nhiên (</a:t>
              </a:r>
              <a:r>
                <a:rPr kumimoji="0" lang="pt-BR" altLang="en-US" sz="2800" b="0" i="1" u="none" strike="noStrike" cap="none" normalizeH="0" baseline="0" dirty="0">
                  <a:ln>
                    <a:noFill/>
                  </a:ln>
                  <a:solidFill>
                    <a:srgbClr val="000000"/>
                  </a:solidFill>
                  <a:effectLst/>
                  <a:ea typeface="Calibri" panose="020F0502020204030204" pitchFamily="34" charset="0"/>
                  <a:cs typeface="Arial" panose="020B0604020202020204" pitchFamily="34" charset="0"/>
                </a:rPr>
                <a:t>l</a:t>
              </a:r>
              <a:r>
                <a:rPr kumimoji="0" lang="pt-BR" altLang="en-US" sz="2800" b="0" i="1" u="none" strike="noStrike" cap="none" normalizeH="0" baseline="-30000" dirty="0">
                  <a:ln>
                    <a:noFill/>
                  </a:ln>
                  <a:solidFill>
                    <a:srgbClr val="000000"/>
                  </a:solidFill>
                  <a:effectLst/>
                  <a:ea typeface="Calibri" panose="020F0502020204030204" pitchFamily="34" charset="0"/>
                  <a:cs typeface="Arial" panose="020B0604020202020204" pitchFamily="34" charset="0"/>
                </a:rPr>
                <a:t>0</a:t>
              </a:r>
              <a:r>
                <a:rPr kumimoji="0" lang="pt-BR" altLang="en-US" sz="28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của lò xo (khi chưa bị biến dạng).</a:t>
              </a:r>
              <a:endParaRPr kumimoji="0" lang="en-US" altLang="en-US" sz="2800" b="0" i="0" u="none" strike="noStrike" cap="none" normalizeH="0" baseline="0" dirty="0">
                <a:ln>
                  <a:noFill/>
                </a:ln>
                <a:solidFill>
                  <a:schemeClr val="tx1"/>
                </a:solidFill>
                <a:effectLst/>
                <a:cs typeface="Arial" panose="020B0604020202020204" pitchFamily="34" charset="0"/>
              </a:endParaRPr>
            </a:p>
            <a:p>
              <a:pPr algn="just"/>
              <a:r>
                <a:rPr kumimoji="0" lang="pt-BR" altLang="en-US" sz="2800" b="1" i="1" u="none" strike="noStrike" cap="none" normalizeH="0" baseline="0" dirty="0">
                  <a:ln>
                    <a:noFill/>
                  </a:ln>
                  <a:solidFill>
                    <a:srgbClr val="FF0000"/>
                  </a:solidFill>
                  <a:effectLst/>
                  <a:ea typeface="Calibri" panose="020F0502020204030204" pitchFamily="34" charset="0"/>
                  <a:cs typeface="Arial" panose="020B0604020202020204" pitchFamily="34" charset="0"/>
                </a:rPr>
                <a:t>Bước 3:</a:t>
              </a:r>
              <a:r>
                <a:rPr kumimoji="0" lang="pt-BR" altLang="en-US" sz="28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Móc 1 quả nặng 50g vào đầu dưới của lò xo, đo chiều dài (</a:t>
              </a:r>
              <a:r>
                <a:rPr kumimoji="0" lang="pt-BR" altLang="en-US" sz="2800" b="0" i="1" u="none" strike="noStrike" cap="none" normalizeH="0" baseline="0" dirty="0">
                  <a:ln>
                    <a:noFill/>
                  </a:ln>
                  <a:solidFill>
                    <a:srgbClr val="000000"/>
                  </a:solidFill>
                  <a:effectLst/>
                  <a:ea typeface="Calibri" panose="020F0502020204030204" pitchFamily="34" charset="0"/>
                  <a:cs typeface="Arial" panose="020B0604020202020204" pitchFamily="34" charset="0"/>
                </a:rPr>
                <a:t>l</a:t>
              </a:r>
              <a:r>
                <a:rPr kumimoji="0" lang="pt-BR" altLang="en-US" sz="2800" b="0" i="1" u="none" strike="noStrike" cap="none" normalizeH="0" baseline="-30000" dirty="0">
                  <a:ln>
                    <a:noFill/>
                  </a:ln>
                  <a:solidFill>
                    <a:srgbClr val="000000"/>
                  </a:solidFill>
                  <a:effectLst/>
                  <a:ea typeface="Calibri" panose="020F0502020204030204" pitchFamily="34" charset="0"/>
                  <a:cs typeface="Arial" panose="020B0604020202020204" pitchFamily="34" charset="0"/>
                </a:rPr>
                <a:t>1</a:t>
              </a:r>
              <a:r>
                <a:rPr kumimoji="0" lang="pt-BR" altLang="en-US" sz="28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của lò xo khi bị biến dạng rồi ghi kết quả vào bảng trong phiếu học tập, xác định độ dãn của lò xo </a:t>
              </a:r>
              <a:r>
                <a:rPr lang="en-US" altLang="en-US" sz="2800" i="1" dirty="0">
                  <a:latin typeface="Times New Roman" panose="02020603050405020304" pitchFamily="18" charset="0"/>
                  <a:ea typeface="Calibri" panose="020F0502020204030204" pitchFamily="34" charset="0"/>
                  <a:cs typeface="Times New Roman" panose="02020603050405020304" pitchFamily="18" charset="0"/>
                </a:rPr>
                <a:t>     = l</a:t>
              </a:r>
              <a:r>
                <a:rPr lang="en-US" altLang="en-US" sz="2800" i="1" baseline="-30000" dirty="0">
                  <a:latin typeface="Times New Roman" panose="02020603050405020304" pitchFamily="18" charset="0"/>
                  <a:ea typeface="Calibri" panose="020F0502020204030204" pitchFamily="34" charset="0"/>
                  <a:cs typeface="Times New Roman" panose="02020603050405020304" pitchFamily="18" charset="0"/>
                </a:rPr>
                <a:t>1</a:t>
              </a:r>
              <a:r>
                <a:rPr lang="en-US" altLang="en-US" sz="2800" i="1" dirty="0">
                  <a:latin typeface="Times New Roman" panose="02020603050405020304" pitchFamily="18" charset="0"/>
                  <a:ea typeface="Calibri" panose="020F0502020204030204" pitchFamily="34" charset="0"/>
                  <a:cs typeface="Times New Roman" panose="02020603050405020304" pitchFamily="18" charset="0"/>
                </a:rPr>
                <a:t> – l</a:t>
              </a:r>
              <a:r>
                <a:rPr lang="en-US" altLang="en-US" sz="2800" i="1" baseline="-30000" dirty="0">
                  <a:latin typeface="Times New Roman" panose="02020603050405020304" pitchFamily="18" charset="0"/>
                  <a:ea typeface="Calibri" panose="020F0502020204030204" pitchFamily="34" charset="0"/>
                  <a:cs typeface="Times New Roman" panose="02020603050405020304" pitchFamily="18" charset="0"/>
                </a:rPr>
                <a:t>0</a:t>
              </a:r>
              <a:endParaRPr lang="en-US" altLang="en-US" sz="2800" dirty="0"/>
            </a:p>
            <a:p>
              <a:pPr marL="0" marR="0" lvl="0" indent="0" algn="just" defTabSz="914400" rtl="0" eaLnBrk="0" fontAlgn="base" latinLnBrk="0" hangingPunct="0">
                <a:lnSpc>
                  <a:spcPct val="100000"/>
                </a:lnSpc>
                <a:spcBef>
                  <a:spcPct val="0"/>
                </a:spcBef>
                <a:spcAft>
                  <a:spcPct val="0"/>
                </a:spcAft>
                <a:buClrTx/>
                <a:buSzTx/>
                <a:buFontTx/>
                <a:buNone/>
                <a:tabLst>
                  <a:tab pos="114300" algn="l"/>
                  <a:tab pos="5200650" algn="r"/>
                </a:tabLst>
              </a:pPr>
              <a:r>
                <a:rPr kumimoji="0" lang="pt-BR" altLang="en-US" sz="2800"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endParaRPr kumimoji="0" lang="pt-BR" altLang="en-US" sz="2800" b="0" i="0" u="none" strike="noStrike" cap="none" normalizeH="0" baseline="0" dirty="0">
                <a:ln>
                  <a:noFill/>
                </a:ln>
                <a:solidFill>
                  <a:schemeClr val="tx1"/>
                </a:solidFill>
                <a:effectLst/>
                <a:cs typeface="Arial" panose="020B0604020202020204" pitchFamily="34" charset="0"/>
              </a:endParaRPr>
            </a:p>
          </p:txBody>
        </p:sp>
        <p:graphicFrame>
          <p:nvGraphicFramePr>
            <p:cNvPr id="13" name="Object 12"/>
            <p:cNvGraphicFramePr>
              <a:graphicFrameLocks noChangeAspect="1"/>
            </p:cNvGraphicFramePr>
            <p:nvPr/>
          </p:nvGraphicFramePr>
          <p:xfrm>
            <a:off x="2603302" y="4953712"/>
            <a:ext cx="508032" cy="508032"/>
          </p:xfrm>
          <a:graphic>
            <a:graphicData uri="http://schemas.openxmlformats.org/presentationml/2006/ole">
              <mc:AlternateContent xmlns:mc="http://schemas.openxmlformats.org/markup-compatibility/2006">
                <mc:Choice xmlns:v="urn:schemas-microsoft-com:vml" Requires="v">
                  <p:oleObj spid="_x0000_s1026" name="Equation" r:id="rId3" imgW="215619" imgH="215619" progId="Equation.3">
                    <p:embed/>
                  </p:oleObj>
                </mc:Choice>
                <mc:Fallback>
                  <p:oleObj name="Equation" r:id="rId3" imgW="215619" imgH="215619" progId="Equation.3">
                    <p:embed/>
                    <p:pic>
                      <p:nvPicPr>
                        <p:cNvPr id="13"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3302" y="4953712"/>
                          <a:ext cx="508032" cy="508032"/>
                        </a:xfrm>
                        <a:prstGeom prst="rect">
                          <a:avLst/>
                        </a:prstGeom>
                        <a:noFill/>
                      </p:spPr>
                    </p:pic>
                  </p:oleObj>
                </mc:Fallback>
              </mc:AlternateContent>
            </a:graphicData>
          </a:graphic>
        </p:graphicFrame>
      </p:grpSp>
      <p:grpSp>
        <p:nvGrpSpPr>
          <p:cNvPr id="14" name="Group 21"/>
          <p:cNvGrpSpPr>
            <a:grpSpLocks/>
          </p:cNvGrpSpPr>
          <p:nvPr/>
        </p:nvGrpSpPr>
        <p:grpSpPr bwMode="auto">
          <a:xfrm>
            <a:off x="7214266" y="1790369"/>
            <a:ext cx="1600200" cy="2133600"/>
            <a:chOff x="2916" y="720"/>
            <a:chExt cx="1308" cy="1632"/>
          </a:xfrm>
        </p:grpSpPr>
        <p:pic>
          <p:nvPicPr>
            <p:cNvPr id="15" name="Picture 22" descr="gia+loxo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Line 23"/>
            <p:cNvSpPr>
              <a:spLocks noChangeShapeType="1"/>
            </p:cNvSpPr>
            <p:nvPr/>
          </p:nvSpPr>
          <p:spPr bwMode="auto">
            <a:xfrm>
              <a:off x="3216"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24"/>
            <p:cNvSpPr>
              <a:spLocks noChangeShapeType="1"/>
            </p:cNvSpPr>
            <p:nvPr/>
          </p:nvSpPr>
          <p:spPr bwMode="auto">
            <a:xfrm>
              <a:off x="3216" y="123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25"/>
            <p:cNvSpPr>
              <a:spLocks noChangeShapeType="1"/>
            </p:cNvSpPr>
            <p:nvPr/>
          </p:nvSpPr>
          <p:spPr bwMode="auto">
            <a:xfrm>
              <a:off x="3408" y="1056"/>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Text Box 26"/>
            <p:cNvSpPr txBox="1">
              <a:spLocks noChangeArrowheads="1"/>
            </p:cNvSpPr>
            <p:nvPr/>
          </p:nvSpPr>
          <p:spPr bwMode="auto">
            <a:xfrm>
              <a:off x="3456" y="1008"/>
              <a:ext cx="288" cy="2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800">
                  <a:solidFill>
                    <a:srgbClr val="FF0000"/>
                  </a:solidFill>
                  <a:latin typeface="VNI-Times" pitchFamily="2" charset="0"/>
                </a:rPr>
                <a:t>l</a:t>
              </a:r>
              <a:r>
                <a:rPr lang="en-US" altLang="en-US" sz="1800" baseline="-25000">
                  <a:solidFill>
                    <a:srgbClr val="FF0000"/>
                  </a:solidFill>
                  <a:latin typeface="VNI-Times" pitchFamily="2" charset="0"/>
                </a:rPr>
                <a:t>0</a:t>
              </a:r>
              <a:endParaRPr lang="en-US" altLang="en-US" sz="1800">
                <a:solidFill>
                  <a:srgbClr val="FF0000"/>
                </a:solidFill>
                <a:latin typeface="VNI-Times" pitchFamily="2" charset="0"/>
              </a:endParaRPr>
            </a:p>
          </p:txBody>
        </p:sp>
      </p:grpSp>
      <p:grpSp>
        <p:nvGrpSpPr>
          <p:cNvPr id="20" name="Group 27"/>
          <p:cNvGrpSpPr>
            <a:grpSpLocks/>
          </p:cNvGrpSpPr>
          <p:nvPr/>
        </p:nvGrpSpPr>
        <p:grpSpPr bwMode="auto">
          <a:xfrm>
            <a:off x="9666620" y="1827171"/>
            <a:ext cx="1600200" cy="2133600"/>
            <a:chOff x="4452" y="720"/>
            <a:chExt cx="1308" cy="1632"/>
          </a:xfrm>
        </p:grpSpPr>
        <p:pic>
          <p:nvPicPr>
            <p:cNvPr id="21" name="Picture 28" descr="loxo+1quana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2"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2" name="Line 29"/>
            <p:cNvSpPr>
              <a:spLocks noChangeShapeType="1"/>
            </p:cNvSpPr>
            <p:nvPr/>
          </p:nvSpPr>
          <p:spPr bwMode="auto">
            <a:xfrm>
              <a:off x="4752"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30"/>
            <p:cNvSpPr>
              <a:spLocks noChangeShapeType="1"/>
            </p:cNvSpPr>
            <p:nvPr/>
          </p:nvSpPr>
          <p:spPr bwMode="auto">
            <a:xfrm>
              <a:off x="4752" y="127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31"/>
            <p:cNvSpPr>
              <a:spLocks noChangeShapeType="1"/>
            </p:cNvSpPr>
            <p:nvPr/>
          </p:nvSpPr>
          <p:spPr bwMode="auto">
            <a:xfrm>
              <a:off x="4944" y="1056"/>
              <a:ext cx="0" cy="2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32"/>
            <p:cNvSpPr txBox="1">
              <a:spLocks noChangeArrowheads="1"/>
            </p:cNvSpPr>
            <p:nvPr/>
          </p:nvSpPr>
          <p:spPr bwMode="auto">
            <a:xfrm>
              <a:off x="4992" y="1056"/>
              <a:ext cx="192" cy="2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800">
                  <a:solidFill>
                    <a:srgbClr val="FF0000"/>
                  </a:solidFill>
                  <a:latin typeface="VNI-Times" pitchFamily="2" charset="0"/>
                </a:rPr>
                <a:t>l</a:t>
              </a:r>
            </a:p>
          </p:txBody>
        </p:sp>
      </p:grpSp>
      <p:sp>
        <p:nvSpPr>
          <p:cNvPr id="33" name="Text Box 48"/>
          <p:cNvSpPr txBox="1">
            <a:spLocks noChangeArrowheads="1"/>
          </p:cNvSpPr>
          <p:nvPr/>
        </p:nvSpPr>
        <p:spPr bwMode="auto">
          <a:xfrm>
            <a:off x="9785988" y="1234286"/>
            <a:ext cx="13174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3</a:t>
            </a:r>
          </a:p>
        </p:txBody>
      </p:sp>
      <p:sp>
        <p:nvSpPr>
          <p:cNvPr id="34" name="Text Box 50"/>
          <p:cNvSpPr txBox="1">
            <a:spLocks noChangeArrowheads="1"/>
          </p:cNvSpPr>
          <p:nvPr/>
        </p:nvSpPr>
        <p:spPr bwMode="auto">
          <a:xfrm>
            <a:off x="7214266" y="1249814"/>
            <a:ext cx="17303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1, 2</a:t>
            </a:r>
          </a:p>
        </p:txBody>
      </p:sp>
      <p:cxnSp>
        <p:nvCxnSpPr>
          <p:cNvPr id="36" name="Straight Connector 35"/>
          <p:cNvCxnSpPr/>
          <p:nvPr/>
        </p:nvCxnSpPr>
        <p:spPr>
          <a:xfrm>
            <a:off x="6824709" y="1111250"/>
            <a:ext cx="0" cy="57447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90817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heckerboard(across)">
                                      <p:cBhvr>
                                        <p:cTn id="7" dur="500"/>
                                        <p:tgtEl>
                                          <p:spTgt spid="34"/>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linds(horizontal)">
                                      <p:cBhvr>
                                        <p:cTn id="14" dur="500"/>
                                        <p:tgtEl>
                                          <p:spTgt spid="33"/>
                                        </p:tgtEl>
                                      </p:cBhvr>
                                    </p:animEffect>
                                  </p:childTnLst>
                                </p:cTn>
                              </p:par>
                              <p:par>
                                <p:cTn id="15" presetID="3" presetClass="entr" presetSubtype="1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3558852" y="1506227"/>
            <a:ext cx="8145028" cy="4319678"/>
          </a:xfrm>
        </p:spPr>
        <p:txBody>
          <a:bodyPr>
            <a:normAutofit fontScale="92500"/>
          </a:bodyPr>
          <a:lstStyle/>
          <a:p>
            <a:pPr marL="514350" indent="-514350" algn="just">
              <a:lnSpc>
                <a:spcPct val="120000"/>
              </a:lnSpc>
              <a:spcBef>
                <a:spcPts val="0"/>
              </a:spcBef>
              <a:buAutoNum type="arabicPeriod"/>
            </a:pP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Hình</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thức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HS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làm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việc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theo</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nhóm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2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bàn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514350" indent="-514350" algn="just">
              <a:lnSpc>
                <a:spcPct val="120000"/>
              </a:lnSpc>
              <a:spcBef>
                <a:spcPts val="0"/>
              </a:spcBef>
              <a:buFont typeface="Arial" panose="020B0604020202020204" pitchFamily="34" charset="0"/>
              <a:buAutoNum type="arabicPeriod"/>
            </a:pP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Nội</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dung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Xác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định</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độ</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dãn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của</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lò</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xo: </a:t>
            </a:r>
          </a:p>
          <a:p>
            <a:pPr marL="0" indent="0" algn="just">
              <a:lnSpc>
                <a:spcPct val="120000"/>
              </a:lnSpc>
              <a:spcBef>
                <a:spcPts val="0"/>
              </a:spcBef>
              <a:buNone/>
            </a:pPr>
            <a:r>
              <a:rPr lang="en-US" altLang="en-US" sz="3200"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altLang="en-US" sz="3200" i="1" dirty="0">
                <a:latin typeface="Times New Roman" panose="02020603050405020304" pitchFamily="18" charset="0"/>
                <a:ea typeface="Calibri" panose="020F0502020204030204" pitchFamily="34" charset="0"/>
                <a:cs typeface="Times New Roman" panose="02020603050405020304" pitchFamily="18" charset="0"/>
              </a:rPr>
              <a:t>= l</a:t>
            </a:r>
            <a:r>
              <a:rPr lang="en-US" altLang="en-US" sz="3200" i="1" baseline="-30000" dirty="0">
                <a:latin typeface="Times New Roman" panose="02020603050405020304" pitchFamily="18" charset="0"/>
                <a:ea typeface="Calibri" panose="020F0502020204030204" pitchFamily="34" charset="0"/>
                <a:cs typeface="Times New Roman" panose="02020603050405020304" pitchFamily="18" charset="0"/>
              </a:rPr>
              <a:t>1</a:t>
            </a:r>
            <a:r>
              <a:rPr lang="en-US" altLang="en-US" sz="3200" i="1" dirty="0">
                <a:latin typeface="Times New Roman" panose="02020603050405020304" pitchFamily="18" charset="0"/>
                <a:ea typeface="Calibri" panose="020F0502020204030204" pitchFamily="34" charset="0"/>
                <a:cs typeface="Times New Roman" panose="02020603050405020304" pitchFamily="18" charset="0"/>
              </a:rPr>
              <a:t> – l</a:t>
            </a:r>
            <a:r>
              <a:rPr lang="en-US" altLang="en-US" sz="3200" i="1" baseline="-30000" dirty="0">
                <a:latin typeface="Times New Roman" panose="02020603050405020304" pitchFamily="18" charset="0"/>
                <a:ea typeface="Calibri" panose="020F0502020204030204" pitchFamily="34" charset="0"/>
                <a:cs typeface="Times New Roman" panose="02020603050405020304" pitchFamily="18" charset="0"/>
              </a:rPr>
              <a:t>0</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0" indent="0" algn="just">
              <a:lnSpc>
                <a:spcPct val="120000"/>
              </a:lnSpc>
              <a:spcBef>
                <a:spcPts val="0"/>
              </a:spcBef>
              <a:buNone/>
            </a:pP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3.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p>
          <a:p>
            <a:pPr algn="just">
              <a:lnSpc>
                <a:spcPct val="120000"/>
              </a:lnSpc>
              <a:spcBef>
                <a:spcPts val="0"/>
              </a:spcBef>
            </a:pP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HS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thí</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nghiệm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và</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hoàn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thiện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bước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3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cuả</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TN.</a:t>
            </a:r>
          </a:p>
          <a:p>
            <a:pPr algn="just">
              <a:lnSpc>
                <a:spcPct val="120000"/>
              </a:lnSpc>
              <a:spcBef>
                <a:spcPts val="0"/>
              </a:spcBef>
            </a:pP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Báo</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cáo</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kết</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quả</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thí</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nghiệm</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p:txBody>
      </p:sp>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2609" y="1374919"/>
            <a:ext cx="2786426" cy="2786426"/>
          </a:xfrm>
          <a:prstGeom prst="rect">
            <a:avLst/>
          </a:prstGeom>
        </p:spPr>
      </p:pic>
      <p:graphicFrame>
        <p:nvGraphicFramePr>
          <p:cNvPr id="8" name="Object 7"/>
          <p:cNvGraphicFramePr>
            <a:graphicFrameLocks noChangeAspect="1"/>
          </p:cNvGraphicFramePr>
          <p:nvPr>
            <p:extLst>
              <p:ext uri="{D42A27DB-BD31-4B8C-83A1-F6EECF244321}">
                <p14:modId xmlns:p14="http://schemas.microsoft.com/office/powerpoint/2010/main" val="4131698731"/>
              </p:ext>
            </p:extLst>
          </p:nvPr>
        </p:nvGraphicFramePr>
        <p:xfrm>
          <a:off x="4736558" y="2626744"/>
          <a:ext cx="564901" cy="564901"/>
        </p:xfrm>
        <a:graphic>
          <a:graphicData uri="http://schemas.openxmlformats.org/presentationml/2006/ole">
            <mc:AlternateContent xmlns:mc="http://schemas.openxmlformats.org/markup-compatibility/2006">
              <mc:Choice xmlns:v="urn:schemas-microsoft-com:vml" Requires="v">
                <p:oleObj spid="_x0000_s2050" name="Equation" r:id="rId7" imgW="215619" imgH="215619" progId="Equation.3">
                  <p:embed/>
                </p:oleObj>
              </mc:Choice>
              <mc:Fallback>
                <p:oleObj name="Equation" r:id="rId7" imgW="215619" imgH="215619" progId="Equation.3">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6558" y="2626744"/>
                        <a:ext cx="564901" cy="564901"/>
                      </a:xfrm>
                      <a:prstGeom prst="rect">
                        <a:avLst/>
                      </a:prstGeom>
                      <a:noFill/>
                    </p:spPr>
                  </p:pic>
                </p:oleObj>
              </mc:Fallback>
            </mc:AlternateContent>
          </a:graphicData>
        </a:graphic>
      </p:graphicFrame>
      <p:pic>
        <p:nvPicPr>
          <p:cNvPr id="9"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427616" y="3841394"/>
            <a:ext cx="2907436" cy="1680516"/>
          </a:xfrm>
          <a:prstGeom prst="rect">
            <a:avLst/>
          </a:prstGeom>
        </p:spPr>
      </p:pic>
      <p:sp>
        <p:nvSpPr>
          <p:cNvPr id="10" name="TextBox 9">
            <a:extLst>
              <a:ext uri="{FF2B5EF4-FFF2-40B4-BE49-F238E27FC236}">
                <a16:creationId xmlns:a16="http://schemas.microsoft.com/office/drawing/2014/main" id="{32BFD7B4-3A14-4F51-8905-A4FC08221223}"/>
              </a:ext>
            </a:extLst>
          </p:cNvPr>
          <p:cNvSpPr txBox="1"/>
          <p:nvPr/>
        </p:nvSpPr>
        <p:spPr>
          <a:xfrm>
            <a:off x="0" y="134140"/>
            <a:ext cx="12192000" cy="646331"/>
          </a:xfrm>
          <a:prstGeom prst="rect">
            <a:avLst/>
          </a:prstGeom>
          <a:noFill/>
        </p:spPr>
        <p:txBody>
          <a:bodyPr wrap="square" rtlCol="0">
            <a:spAutoFit/>
          </a:bodyPr>
          <a:lstStyle/>
          <a:p>
            <a:pPr algn="ctr"/>
            <a:r>
              <a:rPr lang="en-US" sz="3600" dirty="0">
                <a:latin typeface="A3.BoosterNextFYBlackRegular-Sa" panose="02000A03000000020004" pitchFamily="2" charset="0"/>
              </a:rPr>
              <a:t>THỰC HÀNH XÁC ĐỊNH Đ</a:t>
            </a:r>
            <a:r>
              <a:rPr lang="en-US" sz="3600" b="1" dirty="0">
                <a:latin typeface="A3.BoosterNextFYBlackRegular-Sa" panose="02000A03000000020004" pitchFamily="2" charset="0"/>
              </a:rPr>
              <a:t>Ộ</a:t>
            </a:r>
            <a:r>
              <a:rPr lang="en-US" sz="3600" dirty="0">
                <a:latin typeface="A3.BoosterNextFYBlackRegular-Sa" panose="02000A03000000020004" pitchFamily="2" charset="0"/>
              </a:rPr>
              <a:t> D</a:t>
            </a:r>
            <a:r>
              <a:rPr lang="en-US" sz="3600" b="1" dirty="0">
                <a:latin typeface="A3.BoosterNextFYBlackRegular-Sa" panose="02000A03000000020004" pitchFamily="2" charset="0"/>
              </a:rPr>
              <a:t>Ã</a:t>
            </a:r>
            <a:r>
              <a:rPr lang="en-US" sz="3600" dirty="0">
                <a:latin typeface="A3.BoosterNextFYBlackRegular-Sa" panose="02000A03000000020004" pitchFamily="2" charset="0"/>
              </a:rPr>
              <a:t>N CỦA </a:t>
            </a:r>
            <a:r>
              <a:rPr lang="vi-VN" sz="3600" dirty="0">
                <a:latin typeface="A3.BoosterNextFYBlackRegular-Sa" panose="02000A03000000020004" pitchFamily="2" charset="0"/>
              </a:rPr>
              <a:t>L</a:t>
            </a:r>
            <a:r>
              <a:rPr lang="vi-VN" sz="3600" b="1" dirty="0">
                <a:latin typeface="A3.BoosterNextFYBlackRegular-Sa" panose="02000A03000000020004" pitchFamily="2" charset="0"/>
              </a:rPr>
              <a:t>Ò </a:t>
            </a:r>
            <a:r>
              <a:rPr lang="vi-VN" sz="3600" dirty="0">
                <a:latin typeface="A3.BoosterNextFYBlackRegular-Sa" panose="02000A03000000020004" pitchFamily="2" charset="0"/>
              </a:rPr>
              <a:t>XO</a:t>
            </a:r>
            <a:endParaRPr lang="en-US" sz="3600" dirty="0">
              <a:latin typeface="A3.BoosterNextFYBlackRegular-Sa" panose="02000A03000000020004" pitchFamily="2" charset="0"/>
            </a:endParaRPr>
          </a:p>
        </p:txBody>
      </p:sp>
    </p:spTree>
    <p:extLst>
      <p:ext uri="{BB962C8B-B14F-4D97-AF65-F5344CB8AC3E}">
        <p14:creationId xmlns:p14="http://schemas.microsoft.com/office/powerpoint/2010/main" val="226567351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119238" y="1575095"/>
            <a:ext cx="7420621" cy="3707810"/>
          </a:xfrm>
        </p:spPr>
        <p:txBody>
          <a:bodyPr>
            <a:normAutofit/>
          </a:bodyPr>
          <a:lstStyle/>
          <a:p>
            <a:pPr marL="0" indent="0" algn="just">
              <a:lnSpc>
                <a:spcPct val="120000"/>
              </a:lnSpc>
              <a:spcBef>
                <a:spcPts val="0"/>
              </a:spcBef>
              <a:buNone/>
            </a:pP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sz="3200"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0" indent="0">
              <a:lnSpc>
                <a:spcPct val="120000"/>
              </a:lnSpc>
              <a:spcBef>
                <a:spcPts val="0"/>
              </a:spcBef>
              <a:buNone/>
            </a:pPr>
            <a:r>
              <a:rPr lang="en-US" sz="3200" dirty="0" err="1">
                <a:solidFill>
                  <a:srgbClr val="ED7D3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Bước</a:t>
            </a:r>
            <a:r>
              <a:rPr lang="en-US" sz="3200" dirty="0">
                <a:solidFill>
                  <a:srgbClr val="ED7D3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1</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Trả</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lời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câu</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H5, H6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bước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2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trong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PHT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bài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42: BIẾN DẠNG LÒ XO.</a:t>
            </a:r>
          </a:p>
        </p:txBody>
      </p:sp>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BFD7B4-3A14-4F51-8905-A4FC08221223}"/>
              </a:ext>
            </a:extLst>
          </p:cNvPr>
          <p:cNvSpPr txBox="1"/>
          <p:nvPr/>
        </p:nvSpPr>
        <p:spPr>
          <a:xfrm>
            <a:off x="0" y="134140"/>
            <a:ext cx="12192000" cy="646331"/>
          </a:xfrm>
          <a:prstGeom prst="rect">
            <a:avLst/>
          </a:prstGeom>
          <a:noFill/>
        </p:spPr>
        <p:txBody>
          <a:bodyPr wrap="square" rtlCol="0">
            <a:spAutoFit/>
          </a:bodyPr>
          <a:lstStyle/>
          <a:p>
            <a:pPr algn="ctr"/>
            <a:r>
              <a:rPr lang="en-US" sz="3600" dirty="0">
                <a:latin typeface="A3.BoosterNextFYBlackRegular-Sa" panose="02000A03000000020004" pitchFamily="2" charset="0"/>
              </a:rPr>
              <a:t>TÌM HIỂU </a:t>
            </a:r>
            <a:r>
              <a:rPr lang="vi-VN" sz="3600" dirty="0">
                <a:latin typeface="A3.BoosterNextFYBlackRegular-Sa" panose="02000A03000000020004" pitchFamily="2" charset="0"/>
              </a:rPr>
              <a:t>ĐẶC ĐIỂM BIẾN DẠNG L</a:t>
            </a:r>
            <a:r>
              <a:rPr lang="vi-VN" sz="3600" b="1" dirty="0">
                <a:latin typeface="A3.BoosterNextFYBlackRegular-Sa" panose="02000A03000000020004" pitchFamily="2" charset="0"/>
              </a:rPr>
              <a:t>Ò </a:t>
            </a:r>
            <a:r>
              <a:rPr lang="vi-VN" sz="3600" dirty="0">
                <a:latin typeface="A3.BoosterNextFYBlackRegular-Sa" panose="02000A03000000020004" pitchFamily="2" charset="0"/>
              </a:rPr>
              <a:t>XO</a:t>
            </a:r>
            <a:endParaRPr lang="en-US" sz="3600" dirty="0">
              <a:latin typeface="A3.BoosterNextFYBlackRegular-Sa" panose="02000A03000000020004" pitchFamily="2" charset="0"/>
            </a:endParaRPr>
          </a:p>
        </p:txBody>
      </p:sp>
      <p:pic>
        <p:nvPicPr>
          <p:cNvPr id="16"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7616" y="3841394"/>
            <a:ext cx="2907436" cy="1680516"/>
          </a:xfrm>
          <a:prstGeom prst="rect">
            <a:avLst/>
          </a:prstGeom>
        </p:spPr>
      </p:pic>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2609" y="886646"/>
            <a:ext cx="2786426" cy="2786426"/>
          </a:xfrm>
          <a:prstGeom prst="rect">
            <a:avLst/>
          </a:prstGeom>
        </p:spPr>
      </p:pic>
    </p:spTree>
    <p:extLst>
      <p:ext uri="{BB962C8B-B14F-4D97-AF65-F5344CB8AC3E}">
        <p14:creationId xmlns:p14="http://schemas.microsoft.com/office/powerpoint/2010/main" val="318893588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4" name="Text Box 8"/>
          <p:cNvSpPr txBox="1">
            <a:spLocks noChangeArrowheads="1"/>
          </p:cNvSpPr>
          <p:nvPr/>
        </p:nvSpPr>
        <p:spPr bwMode="auto">
          <a:xfrm>
            <a:off x="2986367" y="3630706"/>
            <a:ext cx="3886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b="1" dirty="0">
              <a:solidFill>
                <a:prstClr val="black"/>
              </a:solidFill>
              <a:latin typeface="Verdana" panose="020B0604030504040204" pitchFamily="34" charset="0"/>
            </a:endParaRPr>
          </a:p>
        </p:txBody>
      </p:sp>
      <p:sp>
        <p:nvSpPr>
          <p:cNvPr id="50185" name="Text Box 9"/>
          <p:cNvSpPr txBox="1">
            <a:spLocks noChangeArrowheads="1"/>
          </p:cNvSpPr>
          <p:nvPr/>
        </p:nvSpPr>
        <p:spPr bwMode="auto">
          <a:xfrm>
            <a:off x="1671917" y="1268507"/>
            <a:ext cx="4038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600" b="1" i="1" dirty="0" err="1">
                <a:solidFill>
                  <a:prstClr val="black"/>
                </a:solidFill>
              </a:rPr>
              <a:t>Thí</a:t>
            </a:r>
            <a:r>
              <a:rPr lang="en-US" altLang="en-US" sz="3600" b="1" i="1" dirty="0">
                <a:solidFill>
                  <a:prstClr val="black"/>
                </a:solidFill>
              </a:rPr>
              <a:t> </a:t>
            </a:r>
            <a:r>
              <a:rPr lang="en-US" altLang="en-US" sz="3600" b="1" i="1" dirty="0" err="1">
                <a:solidFill>
                  <a:prstClr val="black"/>
                </a:solidFill>
              </a:rPr>
              <a:t>nghiệm</a:t>
            </a:r>
            <a:endParaRPr lang="en-US" altLang="en-US" sz="3600" b="1" i="1" dirty="0">
              <a:solidFill>
                <a:prstClr val="black"/>
              </a:solidFill>
            </a:endParaRPr>
          </a:p>
        </p:txBody>
      </p:sp>
      <p:sp>
        <p:nvSpPr>
          <p:cNvPr id="50187" name="Text Box 11"/>
          <p:cNvSpPr txBox="1">
            <a:spLocks noChangeArrowheads="1"/>
          </p:cNvSpPr>
          <p:nvPr/>
        </p:nvSpPr>
        <p:spPr bwMode="auto">
          <a:xfrm>
            <a:off x="1868372" y="3043447"/>
            <a:ext cx="176450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b="1" dirty="0" err="1">
                <a:solidFill>
                  <a:srgbClr val="000066"/>
                </a:solidFill>
              </a:rPr>
              <a:t>Dụng</a:t>
            </a:r>
            <a:r>
              <a:rPr lang="en-US" altLang="en-US" sz="3200" b="1" dirty="0">
                <a:solidFill>
                  <a:srgbClr val="000066"/>
                </a:solidFill>
              </a:rPr>
              <a:t> </a:t>
            </a:r>
            <a:r>
              <a:rPr lang="en-US" altLang="en-US" sz="3200" b="1" dirty="0" err="1">
                <a:solidFill>
                  <a:srgbClr val="000066"/>
                </a:solidFill>
              </a:rPr>
              <a:t>cụ</a:t>
            </a:r>
            <a:endParaRPr lang="en-US" altLang="en-US" sz="3200" b="1" dirty="0">
              <a:solidFill>
                <a:srgbClr val="000066"/>
              </a:solidFill>
            </a:endParaRPr>
          </a:p>
        </p:txBody>
      </p:sp>
      <p:pic>
        <p:nvPicPr>
          <p:cNvPr id="50188" name="Picture 12" descr="Anh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9779" y="1268507"/>
            <a:ext cx="3081338" cy="4682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0" name="Line 14"/>
          <p:cNvSpPr>
            <a:spLocks noChangeShapeType="1"/>
          </p:cNvSpPr>
          <p:nvPr/>
        </p:nvSpPr>
        <p:spPr bwMode="auto">
          <a:xfrm>
            <a:off x="6201055" y="2716306"/>
            <a:ext cx="1657350" cy="0"/>
          </a:xfrm>
          <a:prstGeom prst="line">
            <a:avLst/>
          </a:prstGeom>
          <a:noFill/>
          <a:ln w="25400">
            <a:solidFill>
              <a:srgbClr val="CC33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sp>
        <p:nvSpPr>
          <p:cNvPr id="50191" name="Text Box 15"/>
          <p:cNvSpPr txBox="1">
            <a:spLocks noChangeArrowheads="1"/>
          </p:cNvSpPr>
          <p:nvPr/>
        </p:nvSpPr>
        <p:spPr bwMode="auto">
          <a:xfrm>
            <a:off x="3729318" y="3246306"/>
            <a:ext cx="29860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800" b="1" dirty="0">
                <a:solidFill>
                  <a:srgbClr val="0000FF"/>
                </a:solidFill>
                <a:latin typeface="Verdana" panose="020B0604030504040204" pitchFamily="34" charset="0"/>
                <a:sym typeface="Wingdings 2" panose="05020102010507070707" pitchFamily="18" charset="2"/>
              </a:rPr>
              <a:t> </a:t>
            </a:r>
            <a:r>
              <a:rPr lang="en-US" altLang="en-US" sz="2800" b="1" dirty="0" err="1">
                <a:solidFill>
                  <a:srgbClr val="0000FF"/>
                </a:solidFill>
                <a:sym typeface="Wingdings 2" panose="05020102010507070707" pitchFamily="18" charset="2"/>
              </a:rPr>
              <a:t>Thước</a:t>
            </a:r>
            <a:r>
              <a:rPr lang="en-US" altLang="en-US" sz="2800" b="1" dirty="0">
                <a:solidFill>
                  <a:srgbClr val="0000FF"/>
                </a:solidFill>
                <a:sym typeface="Wingdings 2" panose="05020102010507070707" pitchFamily="18" charset="2"/>
              </a:rPr>
              <a:t> </a:t>
            </a:r>
            <a:r>
              <a:rPr lang="en-US" altLang="en-US" sz="2800" b="1" dirty="0" err="1">
                <a:solidFill>
                  <a:srgbClr val="0000FF"/>
                </a:solidFill>
                <a:sym typeface="Wingdings 2" panose="05020102010507070707" pitchFamily="18" charset="2"/>
              </a:rPr>
              <a:t>thẳng</a:t>
            </a:r>
            <a:r>
              <a:rPr lang="en-US" altLang="en-US" sz="2800" b="1" dirty="0">
                <a:solidFill>
                  <a:srgbClr val="0000FF"/>
                </a:solidFill>
                <a:latin typeface="VNI-Centur" pitchFamily="2" charset="0"/>
                <a:sym typeface="Wingdings 2" panose="05020102010507070707" pitchFamily="18" charset="2"/>
              </a:rPr>
              <a:t> </a:t>
            </a:r>
            <a:r>
              <a:rPr lang="en-US" altLang="en-US" sz="2800" b="1" dirty="0">
                <a:solidFill>
                  <a:srgbClr val="0000FF"/>
                </a:solidFill>
                <a:latin typeface="Verdana" panose="020B0604030504040204" pitchFamily="34" charset="0"/>
                <a:sym typeface="Wingdings 2" panose="05020102010507070707" pitchFamily="18" charset="2"/>
              </a:rPr>
              <a:t></a:t>
            </a:r>
          </a:p>
        </p:txBody>
      </p:sp>
      <p:sp>
        <p:nvSpPr>
          <p:cNvPr id="50192" name="Text Box 16"/>
          <p:cNvSpPr txBox="1">
            <a:spLocks noChangeArrowheads="1"/>
          </p:cNvSpPr>
          <p:nvPr/>
        </p:nvSpPr>
        <p:spPr bwMode="auto">
          <a:xfrm>
            <a:off x="4715154" y="3867016"/>
            <a:ext cx="16573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800" b="1" dirty="0" err="1">
                <a:solidFill>
                  <a:srgbClr val="0000FF"/>
                </a:solidFill>
                <a:sym typeface="Wingdings 2" panose="05020102010507070707" pitchFamily="18" charset="2"/>
              </a:rPr>
              <a:t>Lò</a:t>
            </a:r>
            <a:r>
              <a:rPr lang="en-US" altLang="en-US" sz="2800" b="1" dirty="0">
                <a:solidFill>
                  <a:srgbClr val="0000FF"/>
                </a:solidFill>
                <a:sym typeface="Wingdings 2" panose="05020102010507070707" pitchFamily="18" charset="2"/>
              </a:rPr>
              <a:t> xo</a:t>
            </a:r>
            <a:r>
              <a:rPr lang="en-US" altLang="en-US" sz="2800" b="1" dirty="0">
                <a:solidFill>
                  <a:srgbClr val="0000FF"/>
                </a:solidFill>
                <a:latin typeface="VNI-Centur" pitchFamily="2" charset="0"/>
                <a:sym typeface="Wingdings 2" panose="05020102010507070707" pitchFamily="18" charset="2"/>
              </a:rPr>
              <a:t> </a:t>
            </a:r>
            <a:r>
              <a:rPr lang="en-US" altLang="en-US" sz="2800" b="1" dirty="0">
                <a:solidFill>
                  <a:srgbClr val="0000FF"/>
                </a:solidFill>
                <a:latin typeface="Verdana" panose="020B0604030504040204" pitchFamily="34" charset="0"/>
                <a:sym typeface="Wingdings 2" panose="05020102010507070707" pitchFamily="18" charset="2"/>
              </a:rPr>
              <a:t></a:t>
            </a:r>
          </a:p>
        </p:txBody>
      </p:sp>
      <p:sp>
        <p:nvSpPr>
          <p:cNvPr id="50193" name="Line 17"/>
          <p:cNvSpPr>
            <a:spLocks noChangeShapeType="1"/>
          </p:cNvSpPr>
          <p:nvPr/>
        </p:nvSpPr>
        <p:spPr bwMode="auto">
          <a:xfrm flipV="1">
            <a:off x="6786842" y="3354438"/>
            <a:ext cx="2522935" cy="47669"/>
          </a:xfrm>
          <a:prstGeom prst="line">
            <a:avLst/>
          </a:prstGeom>
          <a:noFill/>
          <a:ln w="25400">
            <a:solidFill>
              <a:srgbClr val="CC33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sp>
        <p:nvSpPr>
          <p:cNvPr id="50194" name="Line 18"/>
          <p:cNvSpPr>
            <a:spLocks noChangeShapeType="1"/>
          </p:cNvSpPr>
          <p:nvPr/>
        </p:nvSpPr>
        <p:spPr bwMode="auto">
          <a:xfrm>
            <a:off x="6415367" y="4087906"/>
            <a:ext cx="3409950" cy="40720"/>
          </a:xfrm>
          <a:prstGeom prst="line">
            <a:avLst/>
          </a:prstGeom>
          <a:noFill/>
          <a:ln w="25400">
            <a:solidFill>
              <a:srgbClr val="CC33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sp>
        <p:nvSpPr>
          <p:cNvPr id="50195" name="Text Box 19"/>
          <p:cNvSpPr txBox="1">
            <a:spLocks noChangeArrowheads="1"/>
          </p:cNvSpPr>
          <p:nvPr/>
        </p:nvSpPr>
        <p:spPr bwMode="auto">
          <a:xfrm>
            <a:off x="5022335" y="4675541"/>
            <a:ext cx="19002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800" b="1" dirty="0" err="1">
                <a:solidFill>
                  <a:srgbClr val="0000FF"/>
                </a:solidFill>
                <a:sym typeface="Wingdings 2" panose="05020102010507070707" pitchFamily="18" charset="2"/>
              </a:rPr>
              <a:t>Các</a:t>
            </a:r>
            <a:r>
              <a:rPr lang="en-US" altLang="en-US" sz="2800" b="1" dirty="0">
                <a:solidFill>
                  <a:srgbClr val="0000FF"/>
                </a:solidFill>
                <a:sym typeface="Wingdings 2" panose="05020102010507070707" pitchFamily="18" charset="2"/>
              </a:rPr>
              <a:t> </a:t>
            </a:r>
            <a:r>
              <a:rPr lang="en-US" altLang="en-US" sz="2800" b="1" dirty="0" err="1">
                <a:solidFill>
                  <a:srgbClr val="0000FF"/>
                </a:solidFill>
                <a:sym typeface="Wingdings 2" panose="05020102010507070707" pitchFamily="18" charset="2"/>
              </a:rPr>
              <a:t>quả</a:t>
            </a:r>
            <a:r>
              <a:rPr lang="en-US" altLang="en-US" sz="2800" b="1" dirty="0">
                <a:solidFill>
                  <a:srgbClr val="0000FF"/>
                </a:solidFill>
                <a:sym typeface="Wingdings 2" panose="05020102010507070707" pitchFamily="18" charset="2"/>
              </a:rPr>
              <a:t> </a:t>
            </a:r>
            <a:r>
              <a:rPr lang="en-US" altLang="en-US" sz="2800" b="1" dirty="0" err="1">
                <a:solidFill>
                  <a:srgbClr val="0000FF"/>
                </a:solidFill>
                <a:sym typeface="Wingdings 2" panose="05020102010507070707" pitchFamily="18" charset="2"/>
              </a:rPr>
              <a:t>nặng</a:t>
            </a:r>
            <a:r>
              <a:rPr lang="en-US" altLang="en-US" sz="2800" b="1" dirty="0">
                <a:solidFill>
                  <a:srgbClr val="0000FF"/>
                </a:solidFill>
                <a:latin typeface="VNI-Centur" pitchFamily="2" charset="0"/>
                <a:sym typeface="Wingdings 2" panose="05020102010507070707" pitchFamily="18" charset="2"/>
              </a:rPr>
              <a:t> </a:t>
            </a:r>
            <a:r>
              <a:rPr lang="en-US" altLang="en-US" sz="2800" b="1" dirty="0">
                <a:solidFill>
                  <a:srgbClr val="0000FF"/>
                </a:solidFill>
                <a:latin typeface="Verdana" panose="020B0604030504040204" pitchFamily="34" charset="0"/>
                <a:sym typeface="Wingdings 2" panose="05020102010507070707" pitchFamily="18" charset="2"/>
              </a:rPr>
              <a:t></a:t>
            </a:r>
          </a:p>
        </p:txBody>
      </p:sp>
      <p:sp>
        <p:nvSpPr>
          <p:cNvPr id="50196" name="Line 20"/>
          <p:cNvSpPr>
            <a:spLocks noChangeShapeType="1"/>
          </p:cNvSpPr>
          <p:nvPr/>
        </p:nvSpPr>
        <p:spPr bwMode="auto">
          <a:xfrm flipV="1">
            <a:off x="6815417" y="5294010"/>
            <a:ext cx="3009900" cy="13097"/>
          </a:xfrm>
          <a:prstGeom prst="line">
            <a:avLst/>
          </a:prstGeom>
          <a:noFill/>
          <a:ln w="25400">
            <a:solidFill>
              <a:srgbClr val="CC33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sp>
        <p:nvSpPr>
          <p:cNvPr id="50197" name="Text Box 21"/>
          <p:cNvSpPr txBox="1">
            <a:spLocks noChangeArrowheads="1"/>
          </p:cNvSpPr>
          <p:nvPr/>
        </p:nvSpPr>
        <p:spPr bwMode="auto">
          <a:xfrm>
            <a:off x="4112102" y="2098106"/>
            <a:ext cx="222051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800" b="1" dirty="0" err="1">
                <a:solidFill>
                  <a:srgbClr val="0000FF"/>
                </a:solidFill>
                <a:cs typeface="Times New Roman" panose="02020603050405020304" pitchFamily="18" charset="0"/>
                <a:sym typeface="Wingdings 2" panose="05020102010507070707" pitchFamily="18" charset="2"/>
              </a:rPr>
              <a:t>Giá</a:t>
            </a:r>
            <a:r>
              <a:rPr lang="en-US" altLang="en-US" sz="2800" b="1" dirty="0">
                <a:solidFill>
                  <a:srgbClr val="0000FF"/>
                </a:solidFill>
                <a:cs typeface="Times New Roman" panose="02020603050405020304" pitchFamily="18" charset="0"/>
                <a:sym typeface="Wingdings 2" panose="05020102010507070707" pitchFamily="18" charset="2"/>
              </a:rPr>
              <a:t> </a:t>
            </a:r>
            <a:r>
              <a:rPr lang="en-US" altLang="en-US" sz="2800" b="1" dirty="0" err="1">
                <a:solidFill>
                  <a:srgbClr val="0000FF"/>
                </a:solidFill>
                <a:cs typeface="Times New Roman" panose="02020603050405020304" pitchFamily="18" charset="0"/>
                <a:sym typeface="Wingdings 2" panose="05020102010507070707" pitchFamily="18" charset="2"/>
              </a:rPr>
              <a:t>thí</a:t>
            </a:r>
            <a:r>
              <a:rPr lang="en-US" altLang="en-US" sz="2800" b="1" dirty="0">
                <a:solidFill>
                  <a:srgbClr val="0000FF"/>
                </a:solidFill>
                <a:cs typeface="Times New Roman" panose="02020603050405020304" pitchFamily="18" charset="0"/>
                <a:sym typeface="Wingdings 2" panose="05020102010507070707" pitchFamily="18" charset="2"/>
              </a:rPr>
              <a:t> </a:t>
            </a:r>
            <a:r>
              <a:rPr lang="en-US" altLang="en-US" sz="2800" b="1" dirty="0" err="1">
                <a:solidFill>
                  <a:srgbClr val="0000FF"/>
                </a:solidFill>
                <a:cs typeface="Times New Roman" panose="02020603050405020304" pitchFamily="18" charset="0"/>
                <a:sym typeface="Wingdings 2" panose="05020102010507070707" pitchFamily="18" charset="2"/>
              </a:rPr>
              <a:t>nghiệm</a:t>
            </a:r>
            <a:r>
              <a:rPr lang="en-US" altLang="en-US" sz="2800" b="1" dirty="0">
                <a:solidFill>
                  <a:srgbClr val="0000FF"/>
                </a:solidFill>
                <a:cs typeface="Times New Roman" panose="02020603050405020304" pitchFamily="18" charset="0"/>
                <a:sym typeface="Wingdings 2" panose="05020102010507070707" pitchFamily="18" charset="2"/>
              </a:rPr>
              <a:t> </a:t>
            </a:r>
          </a:p>
        </p:txBody>
      </p:sp>
      <p:sp>
        <p:nvSpPr>
          <p:cNvPr id="50198" name="Text Box 22"/>
          <p:cNvSpPr txBox="1">
            <a:spLocks noChangeArrowheads="1"/>
          </p:cNvSpPr>
          <p:nvPr/>
        </p:nvSpPr>
        <p:spPr bwMode="auto">
          <a:xfrm>
            <a:off x="1800504" y="3790582"/>
            <a:ext cx="287178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dirty="0">
                <a:solidFill>
                  <a:srgbClr val="000099"/>
                </a:solidFill>
              </a:rPr>
              <a:t>-</a:t>
            </a:r>
            <a:r>
              <a:rPr lang="en-US" altLang="en-US" sz="2800" b="1" dirty="0" err="1">
                <a:solidFill>
                  <a:srgbClr val="000099"/>
                </a:solidFill>
              </a:rPr>
              <a:t>Giá</a:t>
            </a:r>
            <a:r>
              <a:rPr lang="en-US" altLang="en-US" sz="2800" b="1" dirty="0">
                <a:solidFill>
                  <a:srgbClr val="000099"/>
                </a:solidFill>
              </a:rPr>
              <a:t> </a:t>
            </a:r>
            <a:r>
              <a:rPr lang="en-US" altLang="en-US" sz="2800" b="1" dirty="0" err="1">
                <a:solidFill>
                  <a:srgbClr val="000099"/>
                </a:solidFill>
              </a:rPr>
              <a:t>thí</a:t>
            </a:r>
            <a:r>
              <a:rPr lang="en-US" altLang="en-US" sz="2800" b="1" dirty="0">
                <a:solidFill>
                  <a:srgbClr val="000099"/>
                </a:solidFill>
              </a:rPr>
              <a:t> </a:t>
            </a:r>
            <a:r>
              <a:rPr lang="en-US" altLang="en-US" sz="2800" b="1" dirty="0" err="1">
                <a:solidFill>
                  <a:srgbClr val="000099"/>
                </a:solidFill>
              </a:rPr>
              <a:t>nghiệm</a:t>
            </a:r>
            <a:r>
              <a:rPr lang="en-US" altLang="en-US" sz="2800" b="1" dirty="0">
                <a:solidFill>
                  <a:srgbClr val="000099"/>
                </a:solidFill>
              </a:rPr>
              <a:t>.</a:t>
            </a:r>
          </a:p>
          <a:p>
            <a:pPr>
              <a:spcBef>
                <a:spcPct val="50000"/>
              </a:spcBef>
            </a:pPr>
            <a:r>
              <a:rPr lang="en-US" altLang="en-US" sz="2800" b="1" dirty="0">
                <a:solidFill>
                  <a:srgbClr val="000099"/>
                </a:solidFill>
              </a:rPr>
              <a:t>-</a:t>
            </a:r>
            <a:r>
              <a:rPr lang="en-US" altLang="en-US" sz="2800" b="1" dirty="0" err="1">
                <a:solidFill>
                  <a:srgbClr val="000099"/>
                </a:solidFill>
              </a:rPr>
              <a:t>Thước</a:t>
            </a:r>
            <a:r>
              <a:rPr lang="en-US" altLang="en-US" sz="2800" b="1" dirty="0">
                <a:solidFill>
                  <a:srgbClr val="000099"/>
                </a:solidFill>
              </a:rPr>
              <a:t> </a:t>
            </a:r>
            <a:r>
              <a:rPr lang="en-US" altLang="en-US" sz="2800" b="1" dirty="0" err="1">
                <a:solidFill>
                  <a:srgbClr val="000099"/>
                </a:solidFill>
              </a:rPr>
              <a:t>thẳng</a:t>
            </a:r>
            <a:r>
              <a:rPr lang="en-US" altLang="en-US" sz="2800" b="1" dirty="0">
                <a:solidFill>
                  <a:srgbClr val="000099"/>
                </a:solidFill>
              </a:rPr>
              <a:t>.</a:t>
            </a:r>
          </a:p>
          <a:p>
            <a:pPr>
              <a:spcBef>
                <a:spcPct val="50000"/>
              </a:spcBef>
            </a:pPr>
            <a:r>
              <a:rPr lang="en-US" altLang="en-US" sz="2800" b="1" dirty="0">
                <a:solidFill>
                  <a:srgbClr val="000099"/>
                </a:solidFill>
              </a:rPr>
              <a:t>-</a:t>
            </a:r>
            <a:r>
              <a:rPr lang="en-US" altLang="en-US" sz="2800" b="1" dirty="0" err="1">
                <a:solidFill>
                  <a:srgbClr val="000099"/>
                </a:solidFill>
              </a:rPr>
              <a:t>Lò</a:t>
            </a:r>
            <a:r>
              <a:rPr lang="en-US" altLang="en-US" sz="2800" b="1" dirty="0">
                <a:solidFill>
                  <a:srgbClr val="000099"/>
                </a:solidFill>
              </a:rPr>
              <a:t> xo</a:t>
            </a:r>
          </a:p>
          <a:p>
            <a:pPr>
              <a:spcBef>
                <a:spcPct val="50000"/>
              </a:spcBef>
            </a:pPr>
            <a:r>
              <a:rPr lang="en-US" altLang="en-US" sz="2800" b="1" dirty="0">
                <a:solidFill>
                  <a:srgbClr val="000099"/>
                </a:solidFill>
              </a:rPr>
              <a:t>-</a:t>
            </a:r>
            <a:r>
              <a:rPr lang="en-US" altLang="en-US" sz="2800" b="1" dirty="0" err="1">
                <a:solidFill>
                  <a:srgbClr val="000099"/>
                </a:solidFill>
              </a:rPr>
              <a:t>Các</a:t>
            </a:r>
            <a:r>
              <a:rPr lang="en-US" altLang="en-US" sz="2800" b="1" dirty="0">
                <a:solidFill>
                  <a:srgbClr val="000099"/>
                </a:solidFill>
              </a:rPr>
              <a:t> </a:t>
            </a:r>
            <a:r>
              <a:rPr lang="en-US" altLang="en-US" sz="2800" b="1" dirty="0" err="1">
                <a:solidFill>
                  <a:srgbClr val="000099"/>
                </a:solidFill>
              </a:rPr>
              <a:t>quả</a:t>
            </a:r>
            <a:r>
              <a:rPr lang="en-US" altLang="en-US" sz="2800" b="1" dirty="0">
                <a:solidFill>
                  <a:srgbClr val="000099"/>
                </a:solidFill>
              </a:rPr>
              <a:t> </a:t>
            </a:r>
            <a:r>
              <a:rPr lang="en-US" altLang="en-US" sz="2800" b="1" dirty="0" err="1">
                <a:solidFill>
                  <a:srgbClr val="000099"/>
                </a:solidFill>
              </a:rPr>
              <a:t>nặng</a:t>
            </a:r>
            <a:r>
              <a:rPr lang="en-US" altLang="en-US" sz="2800" b="1" dirty="0">
                <a:solidFill>
                  <a:srgbClr val="000099"/>
                </a:solidFill>
              </a:rPr>
              <a:t>.</a:t>
            </a:r>
          </a:p>
        </p:txBody>
      </p:sp>
      <p:sp>
        <p:nvSpPr>
          <p:cNvPr id="16" name="Title 1">
            <a:extLst>
              <a:ext uri="{FF2B5EF4-FFF2-40B4-BE49-F238E27FC236}">
                <a16:creationId xmlns:a16="http://schemas.microsoft.com/office/drawing/2014/main" id="{E70C3733-1E99-4407-A55D-A2D82A447F4D}"/>
              </a:ext>
            </a:extLst>
          </p:cNvPr>
          <p:cNvSpPr txBox="1">
            <a:spLocks/>
          </p:cNvSpPr>
          <p:nvPr/>
        </p:nvSpPr>
        <p:spPr>
          <a:xfrm>
            <a:off x="444873" y="244682"/>
            <a:ext cx="8969188"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a:solidFill>
                  <a:srgbClr val="0070C0"/>
                </a:solidFill>
                <a:latin typeface="Times New Roman" panose="02020603050405020304" pitchFamily="18" charset="0"/>
                <a:cs typeface="Times New Roman" panose="02020603050405020304" pitchFamily="18" charset="0"/>
              </a:rPr>
              <a:t>II. ĐẶC ĐIỂM BIẾN DẠNG CỦA LÒ XO</a:t>
            </a:r>
          </a:p>
        </p:txBody>
      </p:sp>
    </p:spTree>
    <p:extLst>
      <p:ext uri="{BB962C8B-B14F-4D97-AF65-F5344CB8AC3E}">
        <p14:creationId xmlns:p14="http://schemas.microsoft.com/office/powerpoint/2010/main" val="31663275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nodePh="1">
                                  <p:stCondLst>
                                    <p:cond delay="0"/>
                                  </p:stCondLst>
                                  <p:endCondLst>
                                    <p:cond evt="begin" delay="0">
                                      <p:tn val="5"/>
                                    </p:cond>
                                  </p:endCondLst>
                                  <p:childTnLst>
                                    <p:set>
                                      <p:cBhvr>
                                        <p:cTn id="6" dur="1" fill="hold">
                                          <p:stCondLst>
                                            <p:cond delay="0"/>
                                          </p:stCondLst>
                                        </p:cTn>
                                        <p:tgtEl>
                                          <p:spTgt spid="50184"/>
                                        </p:tgtEl>
                                        <p:attrNameLst>
                                          <p:attrName>style.visibility</p:attrName>
                                        </p:attrNameLst>
                                      </p:cBhvr>
                                      <p:to>
                                        <p:strVal val="visible"/>
                                      </p:to>
                                    </p:set>
                                    <p:animEffect transition="in" filter="box(in)">
                                      <p:cBhvr>
                                        <p:cTn id="7" dur="500"/>
                                        <p:tgtEl>
                                          <p:spTgt spid="501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0185"/>
                                        </p:tgtEl>
                                        <p:attrNameLst>
                                          <p:attrName>style.visibility</p:attrName>
                                        </p:attrNameLst>
                                      </p:cBhvr>
                                      <p:to>
                                        <p:strVal val="visible"/>
                                      </p:to>
                                    </p:set>
                                    <p:animEffect transition="in" filter="blinds(horizontal)">
                                      <p:cBhvr>
                                        <p:cTn id="12" dur="500"/>
                                        <p:tgtEl>
                                          <p:spTgt spid="501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0187"/>
                                        </p:tgtEl>
                                        <p:attrNameLst>
                                          <p:attrName>style.visibility</p:attrName>
                                        </p:attrNameLst>
                                      </p:cBhvr>
                                      <p:to>
                                        <p:strVal val="visible"/>
                                      </p:to>
                                    </p:set>
                                    <p:animEffect transition="in" filter="blinds(horizontal)">
                                      <p:cBhvr>
                                        <p:cTn id="17" dur="500"/>
                                        <p:tgtEl>
                                          <p:spTgt spid="50187"/>
                                        </p:tgtEl>
                                      </p:cBhvr>
                                    </p:animEffect>
                                  </p:childTnLst>
                                </p:cTn>
                              </p:par>
                            </p:childTnLst>
                          </p:cTn>
                        </p:par>
                        <p:par>
                          <p:cTn id="18" fill="hold" nodeType="afterGroup">
                            <p:stCondLst>
                              <p:cond delay="500"/>
                            </p:stCondLst>
                            <p:childTnLst>
                              <p:par>
                                <p:cTn id="19" presetID="20" presetClass="entr" presetSubtype="0" fill="hold" nodeType="afterEffect">
                                  <p:stCondLst>
                                    <p:cond delay="0"/>
                                  </p:stCondLst>
                                  <p:childTnLst>
                                    <p:set>
                                      <p:cBhvr>
                                        <p:cTn id="20" dur="1" fill="hold">
                                          <p:stCondLst>
                                            <p:cond delay="0"/>
                                          </p:stCondLst>
                                        </p:cTn>
                                        <p:tgtEl>
                                          <p:spTgt spid="50188"/>
                                        </p:tgtEl>
                                        <p:attrNameLst>
                                          <p:attrName>style.visibility</p:attrName>
                                        </p:attrNameLst>
                                      </p:cBhvr>
                                      <p:to>
                                        <p:strVal val="visible"/>
                                      </p:to>
                                    </p:set>
                                    <p:animEffect transition="in" filter="wedge">
                                      <p:cBhvr>
                                        <p:cTn id="21" dur="2000"/>
                                        <p:tgtEl>
                                          <p:spTgt spid="5018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50197"/>
                                        </p:tgtEl>
                                        <p:attrNameLst>
                                          <p:attrName>style.visibility</p:attrName>
                                        </p:attrNameLst>
                                      </p:cBhvr>
                                      <p:to>
                                        <p:strVal val="visible"/>
                                      </p:to>
                                    </p:set>
                                    <p:anim calcmode="lin" valueType="num">
                                      <p:cBhvr>
                                        <p:cTn id="26" dur="1000" fill="hold"/>
                                        <p:tgtEl>
                                          <p:spTgt spid="50197"/>
                                        </p:tgtEl>
                                        <p:attrNameLst>
                                          <p:attrName>ppt_x</p:attrName>
                                        </p:attrNameLst>
                                      </p:cBhvr>
                                      <p:tavLst>
                                        <p:tav tm="0">
                                          <p:val>
                                            <p:strVal val="#ppt_x-.2"/>
                                          </p:val>
                                        </p:tav>
                                        <p:tav tm="100000">
                                          <p:val>
                                            <p:strVal val="#ppt_x"/>
                                          </p:val>
                                        </p:tav>
                                      </p:tavLst>
                                    </p:anim>
                                    <p:anim calcmode="lin" valueType="num">
                                      <p:cBhvr>
                                        <p:cTn id="27" dur="1000" fill="hold"/>
                                        <p:tgtEl>
                                          <p:spTgt spid="50197"/>
                                        </p:tgtEl>
                                        <p:attrNameLst>
                                          <p:attrName>ppt_y</p:attrName>
                                        </p:attrNameLst>
                                      </p:cBhvr>
                                      <p:tavLst>
                                        <p:tav tm="0">
                                          <p:val>
                                            <p:strVal val="#ppt_y"/>
                                          </p:val>
                                        </p:tav>
                                        <p:tav tm="100000">
                                          <p:val>
                                            <p:strVal val="#ppt_y"/>
                                          </p:val>
                                        </p:tav>
                                      </p:tavLst>
                                    </p:anim>
                                    <p:animEffect transition="in" filter="wipe(right)" prLst="gradientSize: 0.1">
                                      <p:cBhvr>
                                        <p:cTn id="28" dur="1000"/>
                                        <p:tgtEl>
                                          <p:spTgt spid="50197"/>
                                        </p:tgtEl>
                                      </p:cBhvr>
                                    </p:animEffect>
                                  </p:childTnLst>
                                </p:cTn>
                              </p:par>
                            </p:childTnLst>
                          </p:cTn>
                        </p:par>
                        <p:par>
                          <p:cTn id="29" fill="hold" nodeType="afterGroup">
                            <p:stCondLst>
                              <p:cond delay="1000"/>
                            </p:stCondLst>
                            <p:childTnLst>
                              <p:par>
                                <p:cTn id="30" presetID="22" presetClass="entr" presetSubtype="8" fill="hold" nodeType="afterEffect">
                                  <p:stCondLst>
                                    <p:cond delay="0"/>
                                  </p:stCondLst>
                                  <p:childTnLst>
                                    <p:set>
                                      <p:cBhvr>
                                        <p:cTn id="31" dur="1" fill="hold">
                                          <p:stCondLst>
                                            <p:cond delay="0"/>
                                          </p:stCondLst>
                                        </p:cTn>
                                        <p:tgtEl>
                                          <p:spTgt spid="50190"/>
                                        </p:tgtEl>
                                        <p:attrNameLst>
                                          <p:attrName>style.visibility</p:attrName>
                                        </p:attrNameLst>
                                      </p:cBhvr>
                                      <p:to>
                                        <p:strVal val="visible"/>
                                      </p:to>
                                    </p:set>
                                    <p:animEffect transition="in" filter="wipe(left)">
                                      <p:cBhvr>
                                        <p:cTn id="32" dur="500"/>
                                        <p:tgtEl>
                                          <p:spTgt spid="50190"/>
                                        </p:tgtEl>
                                      </p:cBhvr>
                                    </p:animEffect>
                                  </p:childTnLst>
                                </p:cTn>
                              </p:par>
                            </p:childTnLst>
                          </p:cTn>
                        </p:par>
                        <p:par>
                          <p:cTn id="33" fill="hold" nodeType="afterGroup">
                            <p:stCondLst>
                              <p:cond delay="1500"/>
                            </p:stCondLst>
                            <p:childTnLst>
                              <p:par>
                                <p:cTn id="34" presetID="29" presetClass="entr" presetSubtype="0" fill="hold" grpId="0" nodeType="afterEffect">
                                  <p:stCondLst>
                                    <p:cond delay="0"/>
                                  </p:stCondLst>
                                  <p:childTnLst>
                                    <p:set>
                                      <p:cBhvr>
                                        <p:cTn id="35" dur="1" fill="hold">
                                          <p:stCondLst>
                                            <p:cond delay="0"/>
                                          </p:stCondLst>
                                        </p:cTn>
                                        <p:tgtEl>
                                          <p:spTgt spid="50191"/>
                                        </p:tgtEl>
                                        <p:attrNameLst>
                                          <p:attrName>style.visibility</p:attrName>
                                        </p:attrNameLst>
                                      </p:cBhvr>
                                      <p:to>
                                        <p:strVal val="visible"/>
                                      </p:to>
                                    </p:set>
                                    <p:anim calcmode="lin" valueType="num">
                                      <p:cBhvr>
                                        <p:cTn id="36" dur="1000" fill="hold"/>
                                        <p:tgtEl>
                                          <p:spTgt spid="50191"/>
                                        </p:tgtEl>
                                        <p:attrNameLst>
                                          <p:attrName>ppt_x</p:attrName>
                                        </p:attrNameLst>
                                      </p:cBhvr>
                                      <p:tavLst>
                                        <p:tav tm="0">
                                          <p:val>
                                            <p:strVal val="#ppt_x-.2"/>
                                          </p:val>
                                        </p:tav>
                                        <p:tav tm="100000">
                                          <p:val>
                                            <p:strVal val="#ppt_x"/>
                                          </p:val>
                                        </p:tav>
                                      </p:tavLst>
                                    </p:anim>
                                    <p:anim calcmode="lin" valueType="num">
                                      <p:cBhvr>
                                        <p:cTn id="37" dur="1000" fill="hold"/>
                                        <p:tgtEl>
                                          <p:spTgt spid="50191"/>
                                        </p:tgtEl>
                                        <p:attrNameLst>
                                          <p:attrName>ppt_y</p:attrName>
                                        </p:attrNameLst>
                                      </p:cBhvr>
                                      <p:tavLst>
                                        <p:tav tm="0">
                                          <p:val>
                                            <p:strVal val="#ppt_y"/>
                                          </p:val>
                                        </p:tav>
                                        <p:tav tm="100000">
                                          <p:val>
                                            <p:strVal val="#ppt_y"/>
                                          </p:val>
                                        </p:tav>
                                      </p:tavLst>
                                    </p:anim>
                                    <p:animEffect transition="in" filter="wipe(right)" prLst="gradientSize: 0.1">
                                      <p:cBhvr>
                                        <p:cTn id="38" dur="1000"/>
                                        <p:tgtEl>
                                          <p:spTgt spid="50191"/>
                                        </p:tgtEl>
                                      </p:cBhvr>
                                    </p:animEffect>
                                  </p:childTnLst>
                                </p:cTn>
                              </p:par>
                            </p:childTnLst>
                          </p:cTn>
                        </p:par>
                        <p:par>
                          <p:cTn id="39" fill="hold" nodeType="afterGroup">
                            <p:stCondLst>
                              <p:cond delay="2500"/>
                            </p:stCondLst>
                            <p:childTnLst>
                              <p:par>
                                <p:cTn id="40" presetID="22" presetClass="entr" presetSubtype="8" fill="hold" nodeType="afterEffect">
                                  <p:stCondLst>
                                    <p:cond delay="0"/>
                                  </p:stCondLst>
                                  <p:childTnLst>
                                    <p:set>
                                      <p:cBhvr>
                                        <p:cTn id="41" dur="1" fill="hold">
                                          <p:stCondLst>
                                            <p:cond delay="0"/>
                                          </p:stCondLst>
                                        </p:cTn>
                                        <p:tgtEl>
                                          <p:spTgt spid="50193"/>
                                        </p:tgtEl>
                                        <p:attrNameLst>
                                          <p:attrName>style.visibility</p:attrName>
                                        </p:attrNameLst>
                                      </p:cBhvr>
                                      <p:to>
                                        <p:strVal val="visible"/>
                                      </p:to>
                                    </p:set>
                                    <p:animEffect transition="in" filter="wipe(left)">
                                      <p:cBhvr>
                                        <p:cTn id="42" dur="500"/>
                                        <p:tgtEl>
                                          <p:spTgt spid="50193"/>
                                        </p:tgtEl>
                                      </p:cBhvr>
                                    </p:animEffect>
                                  </p:childTnLst>
                                </p:cTn>
                              </p:par>
                            </p:childTnLst>
                          </p:cTn>
                        </p:par>
                        <p:par>
                          <p:cTn id="43" fill="hold" nodeType="afterGroup">
                            <p:stCondLst>
                              <p:cond delay="3000"/>
                            </p:stCondLst>
                            <p:childTnLst>
                              <p:par>
                                <p:cTn id="44" presetID="29" presetClass="entr" presetSubtype="0" fill="hold" grpId="0" nodeType="afterEffect">
                                  <p:stCondLst>
                                    <p:cond delay="0"/>
                                  </p:stCondLst>
                                  <p:childTnLst>
                                    <p:set>
                                      <p:cBhvr>
                                        <p:cTn id="45" dur="1" fill="hold">
                                          <p:stCondLst>
                                            <p:cond delay="0"/>
                                          </p:stCondLst>
                                        </p:cTn>
                                        <p:tgtEl>
                                          <p:spTgt spid="50192"/>
                                        </p:tgtEl>
                                        <p:attrNameLst>
                                          <p:attrName>style.visibility</p:attrName>
                                        </p:attrNameLst>
                                      </p:cBhvr>
                                      <p:to>
                                        <p:strVal val="visible"/>
                                      </p:to>
                                    </p:set>
                                    <p:anim calcmode="lin" valueType="num">
                                      <p:cBhvr>
                                        <p:cTn id="46" dur="1000" fill="hold"/>
                                        <p:tgtEl>
                                          <p:spTgt spid="50192"/>
                                        </p:tgtEl>
                                        <p:attrNameLst>
                                          <p:attrName>ppt_x</p:attrName>
                                        </p:attrNameLst>
                                      </p:cBhvr>
                                      <p:tavLst>
                                        <p:tav tm="0">
                                          <p:val>
                                            <p:strVal val="#ppt_x-.2"/>
                                          </p:val>
                                        </p:tav>
                                        <p:tav tm="100000">
                                          <p:val>
                                            <p:strVal val="#ppt_x"/>
                                          </p:val>
                                        </p:tav>
                                      </p:tavLst>
                                    </p:anim>
                                    <p:anim calcmode="lin" valueType="num">
                                      <p:cBhvr>
                                        <p:cTn id="47" dur="1000" fill="hold"/>
                                        <p:tgtEl>
                                          <p:spTgt spid="50192"/>
                                        </p:tgtEl>
                                        <p:attrNameLst>
                                          <p:attrName>ppt_y</p:attrName>
                                        </p:attrNameLst>
                                      </p:cBhvr>
                                      <p:tavLst>
                                        <p:tav tm="0">
                                          <p:val>
                                            <p:strVal val="#ppt_y"/>
                                          </p:val>
                                        </p:tav>
                                        <p:tav tm="100000">
                                          <p:val>
                                            <p:strVal val="#ppt_y"/>
                                          </p:val>
                                        </p:tav>
                                      </p:tavLst>
                                    </p:anim>
                                    <p:animEffect transition="in" filter="wipe(right)" prLst="gradientSize: 0.1">
                                      <p:cBhvr>
                                        <p:cTn id="48" dur="1000"/>
                                        <p:tgtEl>
                                          <p:spTgt spid="50192"/>
                                        </p:tgtEl>
                                      </p:cBhvr>
                                    </p:animEffect>
                                  </p:childTnLst>
                                </p:cTn>
                              </p:par>
                            </p:childTnLst>
                          </p:cTn>
                        </p:par>
                        <p:par>
                          <p:cTn id="49" fill="hold" nodeType="afterGroup">
                            <p:stCondLst>
                              <p:cond delay="4000"/>
                            </p:stCondLst>
                            <p:childTnLst>
                              <p:par>
                                <p:cTn id="50" presetID="22" presetClass="entr" presetSubtype="8" fill="hold" nodeType="afterEffect">
                                  <p:stCondLst>
                                    <p:cond delay="0"/>
                                  </p:stCondLst>
                                  <p:childTnLst>
                                    <p:set>
                                      <p:cBhvr>
                                        <p:cTn id="51" dur="1" fill="hold">
                                          <p:stCondLst>
                                            <p:cond delay="0"/>
                                          </p:stCondLst>
                                        </p:cTn>
                                        <p:tgtEl>
                                          <p:spTgt spid="50194"/>
                                        </p:tgtEl>
                                        <p:attrNameLst>
                                          <p:attrName>style.visibility</p:attrName>
                                        </p:attrNameLst>
                                      </p:cBhvr>
                                      <p:to>
                                        <p:strVal val="visible"/>
                                      </p:to>
                                    </p:set>
                                    <p:animEffect transition="in" filter="wipe(left)">
                                      <p:cBhvr>
                                        <p:cTn id="52" dur="500"/>
                                        <p:tgtEl>
                                          <p:spTgt spid="50194"/>
                                        </p:tgtEl>
                                      </p:cBhvr>
                                    </p:animEffect>
                                  </p:childTnLst>
                                </p:cTn>
                              </p:par>
                            </p:childTnLst>
                          </p:cTn>
                        </p:par>
                        <p:par>
                          <p:cTn id="53" fill="hold" nodeType="afterGroup">
                            <p:stCondLst>
                              <p:cond delay="4500"/>
                            </p:stCondLst>
                            <p:childTnLst>
                              <p:par>
                                <p:cTn id="54" presetID="29" presetClass="entr" presetSubtype="0" fill="hold" grpId="0" nodeType="afterEffect">
                                  <p:stCondLst>
                                    <p:cond delay="0"/>
                                  </p:stCondLst>
                                  <p:childTnLst>
                                    <p:set>
                                      <p:cBhvr>
                                        <p:cTn id="55" dur="1" fill="hold">
                                          <p:stCondLst>
                                            <p:cond delay="0"/>
                                          </p:stCondLst>
                                        </p:cTn>
                                        <p:tgtEl>
                                          <p:spTgt spid="50195"/>
                                        </p:tgtEl>
                                        <p:attrNameLst>
                                          <p:attrName>style.visibility</p:attrName>
                                        </p:attrNameLst>
                                      </p:cBhvr>
                                      <p:to>
                                        <p:strVal val="visible"/>
                                      </p:to>
                                    </p:set>
                                    <p:anim calcmode="lin" valueType="num">
                                      <p:cBhvr>
                                        <p:cTn id="56" dur="1000" fill="hold"/>
                                        <p:tgtEl>
                                          <p:spTgt spid="50195"/>
                                        </p:tgtEl>
                                        <p:attrNameLst>
                                          <p:attrName>ppt_x</p:attrName>
                                        </p:attrNameLst>
                                      </p:cBhvr>
                                      <p:tavLst>
                                        <p:tav tm="0">
                                          <p:val>
                                            <p:strVal val="#ppt_x-.2"/>
                                          </p:val>
                                        </p:tav>
                                        <p:tav tm="100000">
                                          <p:val>
                                            <p:strVal val="#ppt_x"/>
                                          </p:val>
                                        </p:tav>
                                      </p:tavLst>
                                    </p:anim>
                                    <p:anim calcmode="lin" valueType="num">
                                      <p:cBhvr>
                                        <p:cTn id="57" dur="1000" fill="hold"/>
                                        <p:tgtEl>
                                          <p:spTgt spid="50195"/>
                                        </p:tgtEl>
                                        <p:attrNameLst>
                                          <p:attrName>ppt_y</p:attrName>
                                        </p:attrNameLst>
                                      </p:cBhvr>
                                      <p:tavLst>
                                        <p:tav tm="0">
                                          <p:val>
                                            <p:strVal val="#ppt_y"/>
                                          </p:val>
                                        </p:tav>
                                        <p:tav tm="100000">
                                          <p:val>
                                            <p:strVal val="#ppt_y"/>
                                          </p:val>
                                        </p:tav>
                                      </p:tavLst>
                                    </p:anim>
                                    <p:animEffect transition="in" filter="wipe(right)" prLst="gradientSize: 0.1">
                                      <p:cBhvr>
                                        <p:cTn id="58" dur="1000"/>
                                        <p:tgtEl>
                                          <p:spTgt spid="50195"/>
                                        </p:tgtEl>
                                      </p:cBhvr>
                                    </p:animEffect>
                                  </p:childTnLst>
                                </p:cTn>
                              </p:par>
                            </p:childTnLst>
                          </p:cTn>
                        </p:par>
                        <p:par>
                          <p:cTn id="59" fill="hold" nodeType="afterGroup">
                            <p:stCondLst>
                              <p:cond delay="5500"/>
                            </p:stCondLst>
                            <p:childTnLst>
                              <p:par>
                                <p:cTn id="60" presetID="22" presetClass="entr" presetSubtype="8" fill="hold" nodeType="afterEffect">
                                  <p:stCondLst>
                                    <p:cond delay="0"/>
                                  </p:stCondLst>
                                  <p:childTnLst>
                                    <p:set>
                                      <p:cBhvr>
                                        <p:cTn id="61" dur="1" fill="hold">
                                          <p:stCondLst>
                                            <p:cond delay="0"/>
                                          </p:stCondLst>
                                        </p:cTn>
                                        <p:tgtEl>
                                          <p:spTgt spid="50196"/>
                                        </p:tgtEl>
                                        <p:attrNameLst>
                                          <p:attrName>style.visibility</p:attrName>
                                        </p:attrNameLst>
                                      </p:cBhvr>
                                      <p:to>
                                        <p:strVal val="visible"/>
                                      </p:to>
                                    </p:set>
                                    <p:animEffect transition="in" filter="wipe(left)">
                                      <p:cBhvr>
                                        <p:cTn id="62" dur="500"/>
                                        <p:tgtEl>
                                          <p:spTgt spid="5019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50198"/>
                                        </p:tgtEl>
                                        <p:attrNameLst>
                                          <p:attrName>style.visibility</p:attrName>
                                        </p:attrNameLst>
                                      </p:cBhvr>
                                      <p:to>
                                        <p:strVal val="visible"/>
                                      </p:to>
                                    </p:set>
                                    <p:animEffect transition="in" filter="blinds(horizontal)">
                                      <p:cBhvr>
                                        <p:cTn id="67" dur="500"/>
                                        <p:tgtEl>
                                          <p:spTgt spid="50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4" grpId="0"/>
      <p:bldP spid="50185" grpId="0"/>
      <p:bldP spid="50187" grpId="0"/>
      <p:bldP spid="50191" grpId="0"/>
      <p:bldP spid="50192" grpId="0"/>
      <p:bldP spid="50195" grpId="0"/>
      <p:bldP spid="50197" grpId="0"/>
      <p:bldP spid="5019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47966" y="656180"/>
            <a:ext cx="5966281" cy="5520784"/>
          </a:xfrm>
        </p:spPr>
        <p:txBody>
          <a:bodyPr>
            <a:normAutofit/>
          </a:bodyPr>
          <a:lstStyle/>
          <a:p>
            <a:pPr marL="0" indent="0" algn="just">
              <a:lnSpc>
                <a:spcPct val="140000"/>
              </a:lnSpc>
              <a:spcBef>
                <a:spcPts val="0"/>
              </a:spcBef>
              <a:buNone/>
            </a:pPr>
            <a:r>
              <a:rPr lang="en-US" sz="3200">
                <a:highlight>
                  <a:srgbClr val="FFFFFF"/>
                </a:highlight>
                <a:latin typeface="A3.BoosterNextFYBlackRegular-Sa" panose="02000A03000000020004" pitchFamily="2" charset="0"/>
              </a:rPr>
              <a:t>YÊU CẦU: </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Mỗi </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HS </a:t>
            </a:r>
            <a:r>
              <a:rPr lang="en-US" sz="3200" b="1"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viết</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ít nhất  1</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nội</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dung </a:t>
            </a:r>
            <a:r>
              <a:rPr lang="en-US" sz="3200" b="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đã</a:t>
            </a:r>
            <a:r>
              <a:rPr lang="en-US" sz="3200" b="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biết</a:t>
            </a:r>
            <a:r>
              <a:rPr lang="en-US" sz="3200" b="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và</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1</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nội</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dung </a:t>
            </a:r>
            <a:r>
              <a:rPr lang="en-US" sz="3200" b="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muốn</a:t>
            </a:r>
            <a:r>
              <a:rPr lang="en-US" sz="3200" b="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biết</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về</a:t>
            </a:r>
            <a:r>
              <a:rPr lang="en-US"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vi-VN" sz="3200" b="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biến dạng lò </a:t>
            </a:r>
            <a:r>
              <a:rPr lang="vi-VN"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xo </a:t>
            </a:r>
            <a:r>
              <a:rPr lang="en-US" sz="3200" b="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theo đường dưới đây:</a:t>
            </a:r>
          </a:p>
          <a:p>
            <a:pPr marL="0" indent="0">
              <a:lnSpc>
                <a:spcPct val="140000"/>
              </a:lnSpc>
              <a:spcBef>
                <a:spcPts val="0"/>
              </a:spcBef>
              <a:buNone/>
            </a:pPr>
            <a:r>
              <a:rPr lang="en-US" sz="2400">
                <a:latin typeface="A3.NotoSans-San" panose="020B0502040504020204" pitchFamily="34" charset="0"/>
                <a:ea typeface="A3.NotoSans-San" panose="020B0502040504020204" pitchFamily="34" charset="0"/>
                <a:cs typeface="A3.NotoSans-San" panose="020B0502040504020204" pitchFamily="34" charset="0"/>
              </a:rPr>
              <a:t>https://ideaboardz.com/for/BI%E1%BA%BEN%20D%E1%BA%A0NG%20C%E1%BB%A6A%20L%C3%92%20XO/4387969</a:t>
            </a:r>
            <a:endParaRPr lang="en-US" sz="240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p:txBody>
      </p:sp>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3454CEA-CF79-4B3C-ADC0-8F8E82FD2796}"/>
              </a:ext>
            </a:extLst>
          </p:cNvPr>
          <p:cNvSpPr txBox="1"/>
          <p:nvPr/>
        </p:nvSpPr>
        <p:spPr>
          <a:xfrm>
            <a:off x="0" y="134140"/>
            <a:ext cx="12192000" cy="646331"/>
          </a:xfrm>
          <a:prstGeom prst="rect">
            <a:avLst/>
          </a:prstGeom>
          <a:noFill/>
        </p:spPr>
        <p:txBody>
          <a:bodyPr wrap="square" rtlCol="0">
            <a:spAutoFit/>
          </a:bodyPr>
          <a:lstStyle/>
          <a:p>
            <a:r>
              <a:rPr lang="en-US" sz="3600">
                <a:solidFill>
                  <a:srgbClr val="0000FF"/>
                </a:solidFill>
                <a:latin typeface="A3.BoosterNextFYBlackRegular-Sa" panose="02000A03000000020004" pitchFamily="2" charset="0"/>
              </a:rPr>
              <a:t>             CÙNG CHIA SẺ</a:t>
            </a:r>
          </a:p>
        </p:txBody>
      </p:sp>
      <p:pic>
        <p:nvPicPr>
          <p:cNvPr id="9" name="Graphic 8" descr="Microscope">
            <a:extLst>
              <a:ext uri="{FF2B5EF4-FFF2-40B4-BE49-F238E27FC236}">
                <a16:creationId xmlns:a16="http://schemas.microsoft.com/office/drawing/2014/main" id="{5B3379B0-1E9A-405B-B4FF-18A89BF407B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866269" y="18876"/>
            <a:ext cx="1322066" cy="1322066"/>
          </a:xfrm>
          <a:prstGeom prst="rect">
            <a:avLst/>
          </a:prstGeom>
        </p:spPr>
      </p:pic>
      <p:pic>
        <p:nvPicPr>
          <p:cNvPr id="10" name="Countdown 2 minutes-Nho">
            <a:hlinkClick r:id="" action="ppaction://media"/>
            <a:extLst>
              <a:ext uri="{FF2B5EF4-FFF2-40B4-BE49-F238E27FC236}">
                <a16:creationId xmlns:a16="http://schemas.microsoft.com/office/drawing/2014/main" id="{5E67E12D-8903-45FC-B50D-8C7E785A9E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800948" y="5504155"/>
            <a:ext cx="2391052" cy="1343997"/>
          </a:xfrm>
          <a:prstGeom prst="rect">
            <a:avLst/>
          </a:prstGeom>
          <a:solidFill>
            <a:srgbClr val="4472C4"/>
          </a:solidFill>
        </p:spPr>
      </p:pic>
      <p:grpSp>
        <p:nvGrpSpPr>
          <p:cNvPr id="16" name="Nhóm 15">
            <a:extLst>
              <a:ext uri="{FF2B5EF4-FFF2-40B4-BE49-F238E27FC236}">
                <a16:creationId xmlns:a16="http://schemas.microsoft.com/office/drawing/2014/main" id="{AD716958-2FC2-4EF2-B383-5F557F4343B6}"/>
              </a:ext>
            </a:extLst>
          </p:cNvPr>
          <p:cNvGrpSpPr/>
          <p:nvPr/>
        </p:nvGrpSpPr>
        <p:grpSpPr>
          <a:xfrm>
            <a:off x="6414247" y="134140"/>
            <a:ext cx="4625788" cy="5268940"/>
            <a:chOff x="6414247" y="134140"/>
            <a:chExt cx="4625788" cy="5268940"/>
          </a:xfrm>
        </p:grpSpPr>
        <p:pic>
          <p:nvPicPr>
            <p:cNvPr id="14" name="Hình ảnh 13">
              <a:extLst>
                <a:ext uri="{FF2B5EF4-FFF2-40B4-BE49-F238E27FC236}">
                  <a16:creationId xmlns:a16="http://schemas.microsoft.com/office/drawing/2014/main" id="{32D472D9-8E9B-4C2A-92F6-ED0989902234}"/>
                </a:ext>
              </a:extLst>
            </p:cNvPr>
            <p:cNvPicPr>
              <a:picLocks noChangeAspect="1"/>
            </p:cNvPicPr>
            <p:nvPr/>
          </p:nvPicPr>
          <p:blipFill rotWithShape="1">
            <a:blip r:embed="rId7"/>
            <a:srcRect b="50000"/>
            <a:stretch/>
          </p:blipFill>
          <p:spPr>
            <a:xfrm>
              <a:off x="6414247" y="134140"/>
              <a:ext cx="4625788" cy="5268940"/>
            </a:xfrm>
            <a:prstGeom prst="rect">
              <a:avLst/>
            </a:prstGeom>
          </p:spPr>
        </p:pic>
        <p:sp>
          <p:nvSpPr>
            <p:cNvPr id="8" name="Hình chữ nhật 7">
              <a:extLst>
                <a:ext uri="{FF2B5EF4-FFF2-40B4-BE49-F238E27FC236}">
                  <a16:creationId xmlns:a16="http://schemas.microsoft.com/office/drawing/2014/main" id="{DE54DFE9-A82A-4F14-B074-1D3CA73F6449}"/>
                </a:ext>
              </a:extLst>
            </p:cNvPr>
            <p:cNvSpPr/>
            <p:nvPr/>
          </p:nvSpPr>
          <p:spPr>
            <a:xfrm>
              <a:off x="10419298" y="1816685"/>
              <a:ext cx="484036" cy="6463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sp>
          <p:nvSpPr>
            <p:cNvPr id="11" name="Hình chữ nhật 10">
              <a:extLst>
                <a:ext uri="{FF2B5EF4-FFF2-40B4-BE49-F238E27FC236}">
                  <a16:creationId xmlns:a16="http://schemas.microsoft.com/office/drawing/2014/main" id="{8D9B1B12-F7AF-46D1-8C6C-46DFD1F371C0}"/>
                </a:ext>
              </a:extLst>
            </p:cNvPr>
            <p:cNvSpPr/>
            <p:nvPr/>
          </p:nvSpPr>
          <p:spPr>
            <a:xfrm>
              <a:off x="10416713" y="2445407"/>
              <a:ext cx="484036" cy="6194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sp>
          <p:nvSpPr>
            <p:cNvPr id="15" name="Hình chữ nhật 14">
              <a:extLst>
                <a:ext uri="{FF2B5EF4-FFF2-40B4-BE49-F238E27FC236}">
                  <a16:creationId xmlns:a16="http://schemas.microsoft.com/office/drawing/2014/main" id="{16056E00-6E6A-4313-BE3D-C681B268F848}"/>
                </a:ext>
              </a:extLst>
            </p:cNvPr>
            <p:cNvSpPr/>
            <p:nvPr/>
          </p:nvSpPr>
          <p:spPr>
            <a:xfrm>
              <a:off x="10416713" y="3110034"/>
              <a:ext cx="484036" cy="6194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grpSp>
    </p:spTree>
    <p:extLst>
      <p:ext uri="{BB962C8B-B14F-4D97-AF65-F5344CB8AC3E}">
        <p14:creationId xmlns:p14="http://schemas.microsoft.com/office/powerpoint/2010/main" val="178122353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100"/>
                                  </p:stCondLst>
                                  <p:childTnLst>
                                    <p:set>
                                      <p:cBhvr>
                                        <p:cTn id="6" dur="1" fill="hold">
                                          <p:stCondLst>
                                            <p:cond delay="99"/>
                                          </p:stCondLst>
                                        </p:cTn>
                                        <p:tgtEl>
                                          <p:spTgt spid="3">
                                            <p:txEl>
                                              <p:pRg st="0" end="0"/>
                                            </p:txEl>
                                          </p:spTgt>
                                        </p:tgtEl>
                                        <p:attrNameLst>
                                          <p:attrName>style.visibility</p:attrName>
                                        </p:attrNameLst>
                                      </p:cBhvr>
                                      <p:to>
                                        <p:strVal val="visible"/>
                                      </p:to>
                                    </p:set>
                                    <p:anim calcmode="lin" valueType="num">
                                      <p:cBhvr additive="base">
                                        <p:cTn id="7" dur="1"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490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60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BFD7B4-3A14-4F51-8905-A4FC08221223}"/>
              </a:ext>
            </a:extLst>
          </p:cNvPr>
          <p:cNvSpPr txBox="1"/>
          <p:nvPr/>
        </p:nvSpPr>
        <p:spPr>
          <a:xfrm>
            <a:off x="219075" y="24996"/>
            <a:ext cx="12192000" cy="1754326"/>
          </a:xfrm>
          <a:prstGeom prst="rect">
            <a:avLst/>
          </a:prstGeom>
          <a:noFill/>
        </p:spPr>
        <p:txBody>
          <a:bodyPr wrap="square" rtlCol="0">
            <a:spAutoFit/>
          </a:bodyPr>
          <a:lstStyle/>
          <a:p>
            <a:pPr algn="ctr"/>
            <a:r>
              <a:rPr lang="en-US" sz="3600" dirty="0">
                <a:latin typeface="A3.BoosterNextFYBlackRegular-Sa" panose="02000A03000000020004" pitchFamily="2" charset="0"/>
              </a:rPr>
              <a:t>CÁC BƯỚC TIẾN HÀNH TH</a:t>
            </a:r>
            <a:r>
              <a:rPr lang="en-US" sz="3600" b="1" dirty="0">
                <a:latin typeface="A3.BoosterNextFYBlackRegular-Sa" panose="02000A03000000020004" pitchFamily="2" charset="0"/>
              </a:rPr>
              <a:t>Í</a:t>
            </a:r>
            <a:r>
              <a:rPr lang="en-US" sz="3600" dirty="0">
                <a:latin typeface="A3.BoosterNextFYBlackRegular-Sa" panose="02000A03000000020004" pitchFamily="2" charset="0"/>
              </a:rPr>
              <a:t> NGHIỆM </a:t>
            </a:r>
          </a:p>
          <a:p>
            <a:pPr algn="ctr"/>
            <a:r>
              <a:rPr lang="en-US" sz="3600" dirty="0">
                <a:latin typeface="A3.BoosterNextFYBlackRegular-Sa" panose="02000A03000000020004" pitchFamily="2" charset="0"/>
              </a:rPr>
              <a:t>TÌM HIỂU </a:t>
            </a:r>
            <a:r>
              <a:rPr lang="vi-VN" sz="3600" dirty="0">
                <a:latin typeface="A3.BoosterNextFYBlackRegular-Sa" panose="02000A03000000020004" pitchFamily="2" charset="0"/>
              </a:rPr>
              <a:t>ĐẶC ĐIỂM BIẾN DẠNG L</a:t>
            </a:r>
            <a:r>
              <a:rPr lang="vi-VN" sz="3600" b="1" dirty="0">
                <a:latin typeface="A3.BoosterNextFYBlackRegular-Sa" panose="02000A03000000020004" pitchFamily="2" charset="0"/>
              </a:rPr>
              <a:t>Ò </a:t>
            </a:r>
            <a:r>
              <a:rPr lang="vi-VN" sz="3600" dirty="0">
                <a:latin typeface="A3.BoosterNextFYBlackRegular-Sa" panose="02000A03000000020004" pitchFamily="2" charset="0"/>
              </a:rPr>
              <a:t>XO</a:t>
            </a:r>
            <a:endParaRPr lang="en-US" sz="3600" dirty="0">
              <a:latin typeface="A3.BoosterNextFYBlackRegular-Sa" panose="02000A03000000020004" pitchFamily="2" charset="0"/>
            </a:endParaRPr>
          </a:p>
          <a:p>
            <a:pPr algn="ctr"/>
            <a:endParaRPr lang="en-US" sz="3600" dirty="0">
              <a:latin typeface="A3.BoosterNextFYBlackRegular-Sa" panose="02000A03000000020004" pitchFamily="2" charset="0"/>
            </a:endParaRPr>
          </a:p>
        </p:txBody>
      </p:sp>
      <p:sp>
        <p:nvSpPr>
          <p:cNvPr id="10" name="Rectangle 5"/>
          <p:cNvSpPr>
            <a:spLocks noChangeArrowheads="1"/>
          </p:cNvSpPr>
          <p:nvPr/>
        </p:nvSpPr>
        <p:spPr bwMode="auto">
          <a:xfrm>
            <a:off x="529079" y="5553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4" name="Group 21"/>
          <p:cNvGrpSpPr>
            <a:grpSpLocks/>
          </p:cNvGrpSpPr>
          <p:nvPr/>
        </p:nvGrpSpPr>
        <p:grpSpPr bwMode="auto">
          <a:xfrm>
            <a:off x="7986997" y="1841885"/>
            <a:ext cx="1600200" cy="2133600"/>
            <a:chOff x="2916" y="720"/>
            <a:chExt cx="1308" cy="1632"/>
          </a:xfrm>
        </p:grpSpPr>
        <p:pic>
          <p:nvPicPr>
            <p:cNvPr id="15" name="Picture 22" descr="gia+lox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Line 23"/>
            <p:cNvSpPr>
              <a:spLocks noChangeShapeType="1"/>
            </p:cNvSpPr>
            <p:nvPr/>
          </p:nvSpPr>
          <p:spPr bwMode="auto">
            <a:xfrm>
              <a:off x="3216"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24"/>
            <p:cNvSpPr>
              <a:spLocks noChangeShapeType="1"/>
            </p:cNvSpPr>
            <p:nvPr/>
          </p:nvSpPr>
          <p:spPr bwMode="auto">
            <a:xfrm>
              <a:off x="3216" y="123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25"/>
            <p:cNvSpPr>
              <a:spLocks noChangeShapeType="1"/>
            </p:cNvSpPr>
            <p:nvPr/>
          </p:nvSpPr>
          <p:spPr bwMode="auto">
            <a:xfrm>
              <a:off x="3408" y="1056"/>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Text Box 26"/>
            <p:cNvSpPr txBox="1">
              <a:spLocks noChangeArrowheads="1"/>
            </p:cNvSpPr>
            <p:nvPr/>
          </p:nvSpPr>
          <p:spPr bwMode="auto">
            <a:xfrm>
              <a:off x="3456" y="1008"/>
              <a:ext cx="288" cy="2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800">
                  <a:solidFill>
                    <a:srgbClr val="FF0000"/>
                  </a:solidFill>
                  <a:latin typeface="VNI-Times" pitchFamily="2" charset="0"/>
                </a:rPr>
                <a:t>l</a:t>
              </a:r>
              <a:r>
                <a:rPr lang="en-US" altLang="en-US" sz="1800" baseline="-25000">
                  <a:solidFill>
                    <a:srgbClr val="FF0000"/>
                  </a:solidFill>
                  <a:latin typeface="VNI-Times" pitchFamily="2" charset="0"/>
                </a:rPr>
                <a:t>0</a:t>
              </a:r>
              <a:endParaRPr lang="en-US" altLang="en-US" sz="1800">
                <a:solidFill>
                  <a:srgbClr val="FF0000"/>
                </a:solidFill>
                <a:latin typeface="VNI-Times" pitchFamily="2" charset="0"/>
              </a:endParaRPr>
            </a:p>
          </p:txBody>
        </p:sp>
      </p:grpSp>
      <p:grpSp>
        <p:nvGrpSpPr>
          <p:cNvPr id="20" name="Group 27"/>
          <p:cNvGrpSpPr>
            <a:grpSpLocks/>
          </p:cNvGrpSpPr>
          <p:nvPr/>
        </p:nvGrpSpPr>
        <p:grpSpPr bwMode="auto">
          <a:xfrm>
            <a:off x="9666620" y="1827171"/>
            <a:ext cx="1600200" cy="2133600"/>
            <a:chOff x="4452" y="720"/>
            <a:chExt cx="1308" cy="1632"/>
          </a:xfrm>
        </p:grpSpPr>
        <p:pic>
          <p:nvPicPr>
            <p:cNvPr id="21" name="Picture 28" descr="loxo+1quan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2" name="Line 29"/>
            <p:cNvSpPr>
              <a:spLocks noChangeShapeType="1"/>
            </p:cNvSpPr>
            <p:nvPr/>
          </p:nvSpPr>
          <p:spPr bwMode="auto">
            <a:xfrm>
              <a:off x="4752"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30"/>
            <p:cNvSpPr>
              <a:spLocks noChangeShapeType="1"/>
            </p:cNvSpPr>
            <p:nvPr/>
          </p:nvSpPr>
          <p:spPr bwMode="auto">
            <a:xfrm>
              <a:off x="4752" y="127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31"/>
            <p:cNvSpPr>
              <a:spLocks noChangeShapeType="1"/>
            </p:cNvSpPr>
            <p:nvPr/>
          </p:nvSpPr>
          <p:spPr bwMode="auto">
            <a:xfrm>
              <a:off x="4944" y="1056"/>
              <a:ext cx="0" cy="2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32"/>
            <p:cNvSpPr txBox="1">
              <a:spLocks noChangeArrowheads="1"/>
            </p:cNvSpPr>
            <p:nvPr/>
          </p:nvSpPr>
          <p:spPr bwMode="auto">
            <a:xfrm>
              <a:off x="4992" y="1056"/>
              <a:ext cx="300" cy="28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dirty="0">
                  <a:solidFill>
                    <a:srgbClr val="FF0000"/>
                  </a:solidFill>
                  <a:latin typeface="VNI-Times" pitchFamily="2" charset="0"/>
                </a:rPr>
                <a:t>l</a:t>
              </a:r>
              <a:r>
                <a:rPr lang="en-US" altLang="en-US" baseline="-25000" dirty="0">
                  <a:solidFill>
                    <a:srgbClr val="FF0000"/>
                  </a:solidFill>
                  <a:latin typeface="VNI-Times" pitchFamily="2" charset="0"/>
                </a:rPr>
                <a:t>1</a:t>
              </a:r>
              <a:endParaRPr lang="en-US" altLang="en-US" sz="1800" dirty="0">
                <a:solidFill>
                  <a:srgbClr val="FF0000"/>
                </a:solidFill>
                <a:latin typeface="VNI-Times" pitchFamily="2" charset="0"/>
              </a:endParaRPr>
            </a:p>
          </p:txBody>
        </p:sp>
      </p:grpSp>
      <p:sp>
        <p:nvSpPr>
          <p:cNvPr id="33" name="Text Box 48"/>
          <p:cNvSpPr txBox="1">
            <a:spLocks noChangeArrowheads="1"/>
          </p:cNvSpPr>
          <p:nvPr/>
        </p:nvSpPr>
        <p:spPr bwMode="auto">
          <a:xfrm>
            <a:off x="9785988" y="1234286"/>
            <a:ext cx="13174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2</a:t>
            </a:r>
          </a:p>
        </p:txBody>
      </p:sp>
      <p:sp>
        <p:nvSpPr>
          <p:cNvPr id="34" name="Text Box 50"/>
          <p:cNvSpPr txBox="1">
            <a:spLocks noChangeArrowheads="1"/>
          </p:cNvSpPr>
          <p:nvPr/>
        </p:nvSpPr>
        <p:spPr bwMode="auto">
          <a:xfrm>
            <a:off x="7986997" y="1249814"/>
            <a:ext cx="17303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1</a:t>
            </a:r>
          </a:p>
        </p:txBody>
      </p:sp>
      <p:cxnSp>
        <p:nvCxnSpPr>
          <p:cNvPr id="36" name="Straight Connector 35"/>
          <p:cNvCxnSpPr/>
          <p:nvPr/>
        </p:nvCxnSpPr>
        <p:spPr>
          <a:xfrm>
            <a:off x="7880787" y="1111250"/>
            <a:ext cx="0" cy="57447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 Box 15"/>
          <p:cNvSpPr txBox="1">
            <a:spLocks noChangeArrowheads="1"/>
          </p:cNvSpPr>
          <p:nvPr/>
        </p:nvSpPr>
        <p:spPr bwMode="auto">
          <a:xfrm>
            <a:off x="5463" y="1160070"/>
            <a:ext cx="764084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r>
              <a:rPr lang="en-US" altLang="en-US" sz="2800" b="1" i="1" dirty="0" err="1">
                <a:solidFill>
                  <a:srgbClr val="FF3300"/>
                </a:solidFill>
              </a:rPr>
              <a:t>Bước</a:t>
            </a:r>
            <a:r>
              <a:rPr lang="en-US" altLang="en-US" sz="2800" b="1" i="1" dirty="0">
                <a:solidFill>
                  <a:srgbClr val="FF3300"/>
                </a:solidFill>
              </a:rPr>
              <a:t> 1:</a:t>
            </a:r>
            <a:r>
              <a:rPr lang="en-US" altLang="en-US" sz="2800" dirty="0">
                <a:solidFill>
                  <a:srgbClr val="0000FF"/>
                </a:solidFill>
                <a:latin typeface="Times New Roman" panose="02020603050405020304" pitchFamily="18" charset="0"/>
              </a:rPr>
              <a:t> </a:t>
            </a:r>
            <a:r>
              <a:rPr lang="en-US" altLang="en-US" sz="2800" dirty="0" err="1"/>
              <a:t>Đo</a:t>
            </a:r>
            <a:r>
              <a:rPr lang="en-US" altLang="en-US" sz="2800" dirty="0"/>
              <a:t> </a:t>
            </a:r>
            <a:r>
              <a:rPr lang="en-US" altLang="en-US" sz="2800" dirty="0" err="1"/>
              <a:t>chiều</a:t>
            </a:r>
            <a:r>
              <a:rPr lang="en-US" altLang="en-US" sz="2800" dirty="0"/>
              <a:t> </a:t>
            </a:r>
            <a:r>
              <a:rPr lang="en-US" altLang="en-US" sz="2800" dirty="0" err="1"/>
              <a:t>dài</a:t>
            </a:r>
            <a:r>
              <a:rPr lang="en-US" altLang="en-US" sz="2800" dirty="0"/>
              <a:t> </a:t>
            </a:r>
            <a:r>
              <a:rPr lang="en-US" altLang="en-US" sz="2800" dirty="0" err="1"/>
              <a:t>tự</a:t>
            </a:r>
            <a:r>
              <a:rPr lang="en-US" altLang="en-US" sz="2800" dirty="0"/>
              <a:t> </a:t>
            </a:r>
            <a:r>
              <a:rPr lang="en-US" altLang="en-US" sz="2800" dirty="0" err="1"/>
              <a:t>nhiên</a:t>
            </a:r>
            <a:r>
              <a:rPr lang="en-US" altLang="en-US" sz="2800" dirty="0"/>
              <a:t> (l</a:t>
            </a:r>
            <a:r>
              <a:rPr lang="en-US" altLang="en-US" sz="2800" baseline="-25000" dirty="0"/>
              <a:t>0</a:t>
            </a:r>
            <a:r>
              <a:rPr lang="en-US" altLang="en-US" sz="2800" dirty="0"/>
              <a:t>) </a:t>
            </a:r>
            <a:r>
              <a:rPr lang="en-US" altLang="en-US" sz="2800" dirty="0" err="1"/>
              <a:t>của</a:t>
            </a:r>
            <a:r>
              <a:rPr lang="en-US" altLang="en-US" sz="2800" dirty="0"/>
              <a:t> </a:t>
            </a:r>
            <a:r>
              <a:rPr lang="en-US" altLang="en-US" sz="2800" dirty="0" err="1"/>
              <a:t>lò</a:t>
            </a:r>
            <a:r>
              <a:rPr lang="en-US" altLang="en-US" sz="2800" dirty="0"/>
              <a:t> xo (</a:t>
            </a:r>
            <a:r>
              <a:rPr lang="en-US" altLang="en-US" sz="2800" dirty="0" err="1"/>
              <a:t>lò</a:t>
            </a:r>
            <a:r>
              <a:rPr lang="en-US" altLang="en-US" sz="2800" dirty="0"/>
              <a:t> xo </a:t>
            </a:r>
            <a:r>
              <a:rPr lang="en-US" altLang="en-US" sz="2800" dirty="0" err="1"/>
              <a:t>chưa</a:t>
            </a:r>
            <a:r>
              <a:rPr lang="en-US" altLang="en-US" sz="2800" dirty="0"/>
              <a:t> </a:t>
            </a:r>
            <a:r>
              <a:rPr lang="en-US" altLang="en-US" sz="2800" dirty="0" err="1"/>
              <a:t>bị</a:t>
            </a:r>
            <a:r>
              <a:rPr lang="en-US" altLang="en-US" sz="2800" dirty="0"/>
              <a:t> </a:t>
            </a:r>
            <a:r>
              <a:rPr lang="en-US" altLang="en-US" sz="2800" dirty="0" err="1"/>
              <a:t>biến</a:t>
            </a:r>
            <a:r>
              <a:rPr lang="en-US" altLang="en-US" sz="2800" dirty="0"/>
              <a:t> </a:t>
            </a:r>
            <a:r>
              <a:rPr lang="en-US" altLang="en-US" sz="2800" dirty="0" err="1"/>
              <a:t>dạng</a:t>
            </a:r>
            <a:r>
              <a:rPr lang="en-US" altLang="en-US" sz="2800" dirty="0"/>
              <a:t>).</a:t>
            </a:r>
          </a:p>
        </p:txBody>
      </p:sp>
      <p:sp>
        <p:nvSpPr>
          <p:cNvPr id="39" name="Text Box 16"/>
          <p:cNvSpPr txBox="1">
            <a:spLocks noChangeArrowheads="1"/>
          </p:cNvSpPr>
          <p:nvPr/>
        </p:nvSpPr>
        <p:spPr bwMode="auto">
          <a:xfrm>
            <a:off x="-35102" y="2008214"/>
            <a:ext cx="776023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just"/>
            <a:r>
              <a:rPr lang="en-US" altLang="en-US" sz="2800" b="1" i="1" dirty="0" err="1">
                <a:solidFill>
                  <a:srgbClr val="FF3300"/>
                </a:solidFill>
              </a:rPr>
              <a:t>Bước</a:t>
            </a:r>
            <a:r>
              <a:rPr lang="en-US" altLang="en-US" sz="2800" b="1" i="1" dirty="0">
                <a:solidFill>
                  <a:srgbClr val="FF3300"/>
                </a:solidFill>
              </a:rPr>
              <a:t> 2:</a:t>
            </a:r>
            <a:r>
              <a:rPr lang="en-US" altLang="en-US" sz="2800" dirty="0">
                <a:solidFill>
                  <a:srgbClr val="0000FF"/>
                </a:solidFill>
              </a:rPr>
              <a:t> </a:t>
            </a:r>
            <a:r>
              <a:rPr lang="en-US" altLang="en-US" sz="2800" dirty="0" err="1"/>
              <a:t>Móc</a:t>
            </a:r>
            <a:r>
              <a:rPr lang="en-US" altLang="en-US" sz="2800" dirty="0"/>
              <a:t> 1 </a:t>
            </a:r>
            <a:r>
              <a:rPr lang="en-US" altLang="en-US" sz="2800" dirty="0" err="1"/>
              <a:t>quả</a:t>
            </a:r>
            <a:r>
              <a:rPr lang="en-US" altLang="en-US" sz="2800" dirty="0"/>
              <a:t> </a:t>
            </a:r>
            <a:r>
              <a:rPr lang="en-US" altLang="en-US" sz="2800" dirty="0" err="1"/>
              <a:t>nặng</a:t>
            </a:r>
            <a:r>
              <a:rPr lang="en-US" altLang="en-US" sz="2800" dirty="0"/>
              <a:t> 50g </a:t>
            </a:r>
            <a:r>
              <a:rPr lang="en-US" altLang="en-US" sz="2800" dirty="0" err="1"/>
              <a:t>vào</a:t>
            </a:r>
            <a:r>
              <a:rPr lang="en-US" altLang="en-US" sz="2800" dirty="0"/>
              <a:t> </a:t>
            </a:r>
            <a:r>
              <a:rPr lang="en-US" altLang="en-US" sz="2800" dirty="0" err="1"/>
              <a:t>đầu</a:t>
            </a:r>
            <a:r>
              <a:rPr lang="en-US" altLang="en-US" sz="2800" dirty="0"/>
              <a:t> </a:t>
            </a:r>
            <a:r>
              <a:rPr lang="en-US" altLang="en-US" sz="2800" dirty="0" err="1"/>
              <a:t>dưới</a:t>
            </a:r>
            <a:r>
              <a:rPr lang="en-US" altLang="en-US" sz="2800" dirty="0"/>
              <a:t> </a:t>
            </a:r>
            <a:r>
              <a:rPr lang="en-US" altLang="en-US" sz="2800" dirty="0" err="1"/>
              <a:t>của</a:t>
            </a:r>
            <a:r>
              <a:rPr lang="en-US" altLang="en-US" sz="2800" dirty="0"/>
              <a:t> </a:t>
            </a:r>
            <a:r>
              <a:rPr lang="en-US" altLang="en-US" sz="2800" dirty="0" err="1"/>
              <a:t>lò</a:t>
            </a:r>
            <a:r>
              <a:rPr lang="en-US" altLang="en-US" sz="2800" dirty="0"/>
              <a:t> xo, </a:t>
            </a:r>
            <a:r>
              <a:rPr lang="en-US" altLang="en-US" sz="2800" dirty="0" err="1"/>
              <a:t>đo</a:t>
            </a:r>
            <a:r>
              <a:rPr lang="en-US" altLang="en-US" sz="2800" dirty="0"/>
              <a:t> </a:t>
            </a:r>
            <a:r>
              <a:rPr lang="en-US" altLang="en-US" sz="2800" dirty="0" err="1"/>
              <a:t>chiều</a:t>
            </a:r>
            <a:r>
              <a:rPr lang="en-US" altLang="en-US" sz="2800" dirty="0"/>
              <a:t> </a:t>
            </a:r>
            <a:r>
              <a:rPr lang="en-US" altLang="en-US" sz="2800" dirty="0" err="1"/>
              <a:t>dài</a:t>
            </a:r>
            <a:r>
              <a:rPr lang="en-US" altLang="en-US" sz="2800" dirty="0"/>
              <a:t> (l) </a:t>
            </a:r>
            <a:r>
              <a:rPr lang="en-US" altLang="en-US" sz="2800" dirty="0" err="1"/>
              <a:t>của</a:t>
            </a:r>
            <a:r>
              <a:rPr lang="en-US" altLang="en-US" sz="2800" dirty="0"/>
              <a:t> </a:t>
            </a:r>
            <a:r>
              <a:rPr lang="en-US" altLang="en-US" sz="2800" dirty="0" err="1"/>
              <a:t>lò</a:t>
            </a:r>
            <a:r>
              <a:rPr lang="en-US" altLang="en-US" sz="2800" dirty="0"/>
              <a:t> xo </a:t>
            </a:r>
            <a:r>
              <a:rPr lang="en-US" altLang="en-US" sz="2800" dirty="0" err="1"/>
              <a:t>khi</a:t>
            </a:r>
            <a:r>
              <a:rPr lang="en-US" altLang="en-US" sz="2800" dirty="0"/>
              <a:t> </a:t>
            </a:r>
            <a:r>
              <a:rPr lang="en-US" altLang="en-US" sz="2800" dirty="0" err="1"/>
              <a:t>bị</a:t>
            </a:r>
            <a:r>
              <a:rPr lang="en-US" altLang="en-US" sz="2800" dirty="0"/>
              <a:t> </a:t>
            </a:r>
            <a:r>
              <a:rPr lang="en-US" altLang="en-US" sz="2800" dirty="0" err="1"/>
              <a:t>biến</a:t>
            </a:r>
            <a:r>
              <a:rPr lang="en-US" altLang="en-US" sz="2800" dirty="0"/>
              <a:t> </a:t>
            </a:r>
            <a:r>
              <a:rPr lang="en-US" altLang="en-US" sz="2800" dirty="0" err="1"/>
              <a:t>dạng</a:t>
            </a:r>
            <a:r>
              <a:rPr lang="en-US" altLang="en-US" sz="2800" dirty="0"/>
              <a:t> </a:t>
            </a:r>
            <a:r>
              <a:rPr lang="en-US" altLang="en-US" sz="2800" dirty="0" err="1"/>
              <a:t>rồi</a:t>
            </a:r>
            <a:r>
              <a:rPr lang="en-US" altLang="en-US" sz="2800" dirty="0"/>
              <a:t> </a:t>
            </a:r>
            <a:r>
              <a:rPr lang="en-US" altLang="en-US" sz="2800" dirty="0" err="1"/>
              <a:t>ghi</a:t>
            </a:r>
            <a:r>
              <a:rPr lang="en-US" altLang="en-US" sz="2800" dirty="0"/>
              <a:t> </a:t>
            </a:r>
            <a:r>
              <a:rPr lang="en-US" altLang="en-US" sz="2800" dirty="0" err="1"/>
              <a:t>kết</a:t>
            </a:r>
            <a:r>
              <a:rPr lang="en-US" altLang="en-US" sz="2800" dirty="0"/>
              <a:t> </a:t>
            </a:r>
            <a:r>
              <a:rPr lang="en-US" altLang="en-US" sz="2800" dirty="0" err="1"/>
              <a:t>quả</a:t>
            </a:r>
            <a:r>
              <a:rPr lang="en-US" altLang="en-US" sz="2800" dirty="0"/>
              <a:t> </a:t>
            </a:r>
            <a:r>
              <a:rPr lang="en-US" altLang="en-US" sz="2800" dirty="0" err="1"/>
              <a:t>vào</a:t>
            </a:r>
            <a:r>
              <a:rPr lang="en-US" altLang="en-US" sz="2800" dirty="0"/>
              <a:t> PHT. </a:t>
            </a:r>
          </a:p>
        </p:txBody>
      </p:sp>
      <p:sp>
        <p:nvSpPr>
          <p:cNvPr id="40" name="Text Box 17"/>
          <p:cNvSpPr txBox="1">
            <a:spLocks noChangeArrowheads="1"/>
          </p:cNvSpPr>
          <p:nvPr/>
        </p:nvSpPr>
        <p:spPr bwMode="auto">
          <a:xfrm>
            <a:off x="3314" y="4426651"/>
            <a:ext cx="776023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just"/>
            <a:r>
              <a:rPr lang="en-US" altLang="en-US" sz="2800" b="1" i="1" dirty="0" err="1">
                <a:solidFill>
                  <a:srgbClr val="FF3300"/>
                </a:solidFill>
              </a:rPr>
              <a:t>Bước</a:t>
            </a:r>
            <a:r>
              <a:rPr lang="en-US" altLang="en-US" sz="2800" b="1" i="1" dirty="0">
                <a:solidFill>
                  <a:srgbClr val="FF3300"/>
                </a:solidFill>
              </a:rPr>
              <a:t> 4</a:t>
            </a:r>
            <a:r>
              <a:rPr lang="en-US" altLang="en-US" sz="2800" b="1" i="1" dirty="0">
                <a:solidFill>
                  <a:srgbClr val="FF3300"/>
                </a:solidFill>
                <a:latin typeface=".VnTime" panose="020B7200000000000000" pitchFamily="34" charset="0"/>
              </a:rPr>
              <a:t>:</a:t>
            </a:r>
            <a:r>
              <a:rPr lang="en-US" altLang="en-US" sz="2800" dirty="0">
                <a:solidFill>
                  <a:srgbClr val="0000FF"/>
                </a:solidFill>
                <a:latin typeface=".VnTime" panose="020B7200000000000000" pitchFamily="34" charset="0"/>
              </a:rPr>
              <a:t> </a:t>
            </a:r>
            <a:r>
              <a:rPr lang="en-US" altLang="en-US" sz="2800" dirty="0" err="1"/>
              <a:t>Bỏ</a:t>
            </a:r>
            <a:r>
              <a:rPr lang="en-US" altLang="en-US" sz="2800" dirty="0"/>
              <a:t> </a:t>
            </a:r>
            <a:r>
              <a:rPr lang="en-US" altLang="en-US" sz="2800" dirty="0" err="1"/>
              <a:t>quả</a:t>
            </a:r>
            <a:r>
              <a:rPr lang="en-US" altLang="en-US" sz="2800" dirty="0"/>
              <a:t> </a:t>
            </a:r>
            <a:r>
              <a:rPr lang="en-US" altLang="en-US" sz="2800" dirty="0" err="1"/>
              <a:t>nặng</a:t>
            </a:r>
            <a:r>
              <a:rPr lang="en-US" altLang="en-US" sz="2800" dirty="0"/>
              <a:t> </a:t>
            </a:r>
            <a:r>
              <a:rPr lang="en-US" altLang="en-US" sz="2800" dirty="0" err="1"/>
              <a:t>ra</a:t>
            </a:r>
            <a:r>
              <a:rPr lang="en-US" altLang="en-US" sz="2800" dirty="0"/>
              <a:t>, </a:t>
            </a:r>
            <a:r>
              <a:rPr lang="en-US" altLang="en-US" sz="2800" dirty="0" err="1"/>
              <a:t>đo</a:t>
            </a:r>
            <a:r>
              <a:rPr lang="en-US" altLang="en-US" sz="2800" dirty="0"/>
              <a:t> </a:t>
            </a:r>
            <a:r>
              <a:rPr lang="en-US" altLang="en-US" sz="2800" dirty="0" err="1"/>
              <a:t>chiều</a:t>
            </a:r>
            <a:r>
              <a:rPr lang="en-US" altLang="en-US" sz="2800" dirty="0"/>
              <a:t> </a:t>
            </a:r>
            <a:r>
              <a:rPr lang="en-US" altLang="en-US" sz="2800" dirty="0" err="1"/>
              <a:t>dài</a:t>
            </a:r>
            <a:r>
              <a:rPr lang="en-US" altLang="en-US" sz="2800" dirty="0"/>
              <a:t> </a:t>
            </a:r>
            <a:r>
              <a:rPr lang="en-US" altLang="en-US" sz="2800" dirty="0" err="1"/>
              <a:t>của</a:t>
            </a:r>
            <a:r>
              <a:rPr lang="en-US" altLang="en-US" sz="2800" dirty="0"/>
              <a:t> </a:t>
            </a:r>
            <a:r>
              <a:rPr lang="en-US" altLang="en-US" sz="2800" dirty="0" err="1"/>
              <a:t>lò</a:t>
            </a:r>
            <a:r>
              <a:rPr lang="en-US" altLang="en-US" sz="2800" dirty="0"/>
              <a:t> xo </a:t>
            </a:r>
            <a:r>
              <a:rPr lang="en-US" altLang="en-US" sz="2800" dirty="0" err="1"/>
              <a:t>và</a:t>
            </a:r>
            <a:r>
              <a:rPr lang="en-US" altLang="en-US" sz="2800" dirty="0"/>
              <a:t> so </a:t>
            </a:r>
            <a:r>
              <a:rPr lang="en-US" altLang="en-US" sz="2800" dirty="0" err="1"/>
              <a:t>sánh</a:t>
            </a:r>
            <a:r>
              <a:rPr lang="en-US" altLang="en-US" sz="2800" dirty="0"/>
              <a:t> </a:t>
            </a:r>
            <a:r>
              <a:rPr lang="en-US" altLang="en-US" sz="2800" dirty="0" err="1"/>
              <a:t>với</a:t>
            </a:r>
            <a:r>
              <a:rPr lang="en-US" altLang="en-US" sz="2800" dirty="0"/>
              <a:t> </a:t>
            </a:r>
            <a:r>
              <a:rPr lang="en-US" altLang="en-US" sz="2800" dirty="0" err="1"/>
              <a:t>chiều</a:t>
            </a:r>
            <a:r>
              <a:rPr lang="en-US" altLang="en-US" sz="2800" dirty="0"/>
              <a:t> </a:t>
            </a:r>
            <a:r>
              <a:rPr lang="en-US" altLang="en-US" sz="2800" dirty="0" err="1"/>
              <a:t>dài</a:t>
            </a:r>
            <a:r>
              <a:rPr lang="en-US" altLang="en-US" sz="2800" dirty="0"/>
              <a:t> </a:t>
            </a:r>
            <a:r>
              <a:rPr lang="en-US" altLang="en-US" sz="2800" dirty="0" err="1"/>
              <a:t>tự</a:t>
            </a:r>
            <a:r>
              <a:rPr lang="en-US" altLang="en-US" sz="2800" dirty="0"/>
              <a:t> </a:t>
            </a:r>
            <a:r>
              <a:rPr lang="en-US" altLang="en-US" sz="2800" dirty="0" err="1"/>
              <a:t>nhiên</a:t>
            </a:r>
            <a:r>
              <a:rPr lang="en-US" altLang="en-US" sz="2800" dirty="0"/>
              <a:t> </a:t>
            </a:r>
            <a:r>
              <a:rPr lang="en-US" altLang="en-US" sz="2800" dirty="0" err="1"/>
              <a:t>của</a:t>
            </a:r>
            <a:r>
              <a:rPr lang="en-US" altLang="en-US" sz="2800" dirty="0"/>
              <a:t> </a:t>
            </a:r>
            <a:r>
              <a:rPr lang="en-US" altLang="en-US" sz="2800" dirty="0" err="1"/>
              <a:t>nó</a:t>
            </a:r>
            <a:r>
              <a:rPr lang="en-US" altLang="en-US" sz="2800" dirty="0"/>
              <a:t>.</a:t>
            </a:r>
            <a:endParaRPr lang="en-US" altLang="en-US" sz="2800" dirty="0">
              <a:latin typeface=".VnTime" panose="020B7200000000000000" pitchFamily="34" charset="0"/>
            </a:endParaRPr>
          </a:p>
        </p:txBody>
      </p:sp>
      <p:sp>
        <p:nvSpPr>
          <p:cNvPr id="41" name="Text Box 18"/>
          <p:cNvSpPr txBox="1">
            <a:spLocks noChangeArrowheads="1"/>
          </p:cNvSpPr>
          <p:nvPr/>
        </p:nvSpPr>
        <p:spPr bwMode="auto">
          <a:xfrm>
            <a:off x="69044" y="3410712"/>
            <a:ext cx="776023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i="1" dirty="0" err="1">
                <a:solidFill>
                  <a:srgbClr val="FF3300"/>
                </a:solidFill>
                <a:latin typeface="Arial" panose="020B0604020202020204" pitchFamily="34" charset="0"/>
                <a:cs typeface="Arial" panose="020B0604020202020204" pitchFamily="34" charset="0"/>
              </a:rPr>
              <a:t>Bước</a:t>
            </a:r>
            <a:r>
              <a:rPr lang="en-US" altLang="en-US" sz="2800" b="1" i="1" dirty="0">
                <a:solidFill>
                  <a:srgbClr val="FF3300"/>
                </a:solidFill>
                <a:latin typeface="Arial" panose="020B0604020202020204" pitchFamily="34" charset="0"/>
                <a:cs typeface="Arial" panose="020B0604020202020204" pitchFamily="34" charset="0"/>
              </a:rPr>
              <a:t> 3:</a:t>
            </a:r>
            <a:r>
              <a:rPr lang="en-US" altLang="en-US" sz="2800" dirty="0">
                <a:latin typeface="Arial" panose="020B0604020202020204" pitchFamily="34" charset="0"/>
                <a:cs typeface="Arial" panose="020B0604020202020204" pitchFamily="34" charset="0"/>
              </a:rPr>
              <a:t> </a:t>
            </a:r>
            <a:r>
              <a:rPr lang="en-US" altLang="en-US" sz="2800" err="1">
                <a:latin typeface="Arial" panose="020B0604020202020204" pitchFamily="34" charset="0"/>
                <a:cs typeface="Arial" panose="020B0604020202020204" pitchFamily="34" charset="0"/>
              </a:rPr>
              <a:t>Xác</a:t>
            </a:r>
            <a:r>
              <a:rPr lang="en-US" altLang="en-US" sz="2800">
                <a:latin typeface="Arial" panose="020B0604020202020204" pitchFamily="34" charset="0"/>
                <a:cs typeface="Arial" panose="020B0604020202020204" pitchFamily="34" charset="0"/>
              </a:rPr>
              <a:t> định </a:t>
            </a:r>
            <a:r>
              <a:rPr lang="en-US" altLang="en-US" sz="2800" dirty="0" err="1">
                <a:latin typeface="Arial" panose="020B0604020202020204" pitchFamily="34" charset="0"/>
                <a:cs typeface="Arial" panose="020B0604020202020204" pitchFamily="34" charset="0"/>
              </a:rPr>
              <a:t>khối</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lượng</a:t>
            </a:r>
            <a:r>
              <a:rPr lang="en-US" altLang="en-US" sz="2800" dirty="0">
                <a:latin typeface="Arial" panose="020B0604020202020204" pitchFamily="34" charset="0"/>
                <a:cs typeface="Arial" panose="020B0604020202020204" pitchFamily="34" charset="0"/>
              </a:rPr>
              <a:t> m</a:t>
            </a:r>
            <a:r>
              <a:rPr lang="en-US" altLang="en-US" sz="2800" baseline="-25000" dirty="0">
                <a:latin typeface="Arial" panose="020B0604020202020204" pitchFamily="34" charset="0"/>
                <a:cs typeface="Arial" panose="020B0604020202020204" pitchFamily="34" charset="0"/>
              </a:rPr>
              <a:t>1</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của</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quả</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nặng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và</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viết</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vào</a:t>
            </a:r>
            <a:r>
              <a:rPr lang="en-US" altLang="en-US" sz="2800" dirty="0">
                <a:latin typeface="Arial" panose="020B0604020202020204" pitchFamily="34" charset="0"/>
                <a:cs typeface="Arial" panose="020B0604020202020204" pitchFamily="34" charset="0"/>
              </a:rPr>
              <a:t> ô </a:t>
            </a:r>
            <a:r>
              <a:rPr lang="en-US" altLang="en-US" sz="2800" dirty="0" err="1">
                <a:latin typeface="Arial" panose="020B0604020202020204" pitchFamily="34" charset="0"/>
                <a:cs typeface="Arial" panose="020B0604020202020204" pitchFamily="34" charset="0"/>
              </a:rPr>
              <a:t>tương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ứng</a:t>
            </a:r>
            <a:r>
              <a:rPr lang="en-US" altLang="en-US" sz="2800" dirty="0">
                <a:latin typeface="Arial" panose="020B0604020202020204" pitchFamily="34" charset="0"/>
                <a:cs typeface="Arial" panose="020B0604020202020204" pitchFamily="34" charset="0"/>
              </a:rPr>
              <a:t> </a:t>
            </a:r>
            <a:r>
              <a:rPr lang="en-US" altLang="en-US" sz="2800" dirty="0" err="1">
                <a:latin typeface="Arial" panose="020B0604020202020204" pitchFamily="34" charset="0"/>
                <a:cs typeface="Arial" panose="020B0604020202020204" pitchFamily="34" charset="0"/>
              </a:rPr>
              <a:t>trong</a:t>
            </a:r>
            <a:r>
              <a:rPr lang="en-US" altLang="en-US" sz="2800" dirty="0">
                <a:latin typeface="Arial" panose="020B0604020202020204" pitchFamily="34" charset="0"/>
                <a:cs typeface="Arial" panose="020B0604020202020204" pitchFamily="34" charset="0"/>
              </a:rPr>
              <a:t> PHT.</a:t>
            </a:r>
          </a:p>
        </p:txBody>
      </p:sp>
      <p:sp>
        <p:nvSpPr>
          <p:cNvPr id="42" name="Text Box 19"/>
          <p:cNvSpPr txBox="1">
            <a:spLocks noChangeArrowheads="1"/>
          </p:cNvSpPr>
          <p:nvPr/>
        </p:nvSpPr>
        <p:spPr bwMode="auto">
          <a:xfrm>
            <a:off x="-54231" y="5429711"/>
            <a:ext cx="776023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just"/>
            <a:r>
              <a:rPr lang="en-US" altLang="en-US" sz="2800" b="1" i="1" dirty="0" err="1">
                <a:solidFill>
                  <a:srgbClr val="FF3300"/>
                </a:solidFill>
              </a:rPr>
              <a:t>Bước</a:t>
            </a:r>
            <a:r>
              <a:rPr lang="en-US" altLang="en-US" sz="2800" b="1" i="1" dirty="0">
                <a:solidFill>
                  <a:srgbClr val="FF3300"/>
                </a:solidFill>
              </a:rPr>
              <a:t> 5</a:t>
            </a:r>
            <a:r>
              <a:rPr lang="en-US" altLang="en-US" sz="2800" b="1" i="1" dirty="0">
                <a:solidFill>
                  <a:srgbClr val="FF3300"/>
                </a:solidFill>
                <a:latin typeface=".VnTime" panose="020B7200000000000000" pitchFamily="34" charset="0"/>
              </a:rPr>
              <a:t>:</a:t>
            </a:r>
            <a:r>
              <a:rPr lang="en-US" altLang="en-US" sz="2800" dirty="0">
                <a:solidFill>
                  <a:srgbClr val="0000FF"/>
                </a:solidFill>
                <a:latin typeface=".VnTime" panose="020B7200000000000000" pitchFamily="34" charset="0"/>
              </a:rPr>
              <a:t> </a:t>
            </a:r>
            <a:r>
              <a:rPr lang="en-US" altLang="en-US" sz="2800" dirty="0" err="1"/>
              <a:t>Làm</a:t>
            </a:r>
            <a:r>
              <a:rPr lang="en-US" altLang="en-US" sz="2800" dirty="0"/>
              <a:t> </a:t>
            </a:r>
            <a:r>
              <a:rPr lang="en-US" altLang="en-US" sz="2800" dirty="0" err="1"/>
              <a:t>tương</a:t>
            </a:r>
            <a:r>
              <a:rPr lang="en-US" altLang="en-US" sz="2800" dirty="0"/>
              <a:t> </a:t>
            </a:r>
            <a:r>
              <a:rPr lang="en-US" altLang="en-US" sz="2800" dirty="0" err="1"/>
              <a:t>tự</a:t>
            </a:r>
            <a:r>
              <a:rPr lang="en-US" altLang="en-US" sz="2800" dirty="0"/>
              <a:t> </a:t>
            </a:r>
            <a:r>
              <a:rPr lang="en-US" altLang="en-US" sz="2800" dirty="0" err="1"/>
              <a:t>bước</a:t>
            </a:r>
            <a:r>
              <a:rPr lang="en-US" altLang="en-US" sz="2800" dirty="0"/>
              <a:t> 2, 3, 4 </a:t>
            </a:r>
            <a:r>
              <a:rPr lang="en-US" altLang="en-US" sz="2800" dirty="0" err="1"/>
              <a:t>nhưng</a:t>
            </a:r>
            <a:r>
              <a:rPr lang="en-US" altLang="en-US" sz="2800" dirty="0"/>
              <a:t> </a:t>
            </a:r>
            <a:r>
              <a:rPr lang="en-US" altLang="en-US" sz="2800" dirty="0" err="1"/>
              <a:t>thay</a:t>
            </a:r>
            <a:r>
              <a:rPr lang="en-US" altLang="en-US" sz="2800" dirty="0"/>
              <a:t> 1 </a:t>
            </a:r>
            <a:r>
              <a:rPr lang="en-US" altLang="en-US" sz="2800" dirty="0" err="1"/>
              <a:t>quả</a:t>
            </a:r>
            <a:r>
              <a:rPr lang="en-US" altLang="en-US" sz="2800" dirty="0"/>
              <a:t> </a:t>
            </a:r>
            <a:r>
              <a:rPr lang="en-US" altLang="en-US" sz="2800" dirty="0" err="1"/>
              <a:t>nặng</a:t>
            </a:r>
            <a:r>
              <a:rPr lang="en-US" altLang="en-US" sz="2800" dirty="0"/>
              <a:t> </a:t>
            </a:r>
            <a:r>
              <a:rPr lang="en-US" altLang="en-US" sz="2800" dirty="0" err="1"/>
              <a:t>bằng</a:t>
            </a:r>
            <a:r>
              <a:rPr lang="en-US" altLang="en-US" sz="2800" dirty="0"/>
              <a:t> 2, 3 </a:t>
            </a:r>
            <a:r>
              <a:rPr lang="en-US" altLang="en-US" sz="2800" dirty="0" err="1"/>
              <a:t>quả</a:t>
            </a:r>
            <a:r>
              <a:rPr lang="en-US" altLang="en-US" sz="2800" dirty="0"/>
              <a:t> </a:t>
            </a:r>
            <a:r>
              <a:rPr lang="en-US" altLang="en-US" sz="2800" dirty="0" err="1"/>
              <a:t>nặng</a:t>
            </a:r>
            <a:r>
              <a:rPr lang="en-US" altLang="en-US" sz="2800" dirty="0"/>
              <a:t> </a:t>
            </a:r>
            <a:r>
              <a:rPr lang="en-US" altLang="en-US" sz="2800" dirty="0" err="1"/>
              <a:t>giống</a:t>
            </a:r>
            <a:r>
              <a:rPr lang="en-US" altLang="en-US" sz="2800" dirty="0"/>
              <a:t> </a:t>
            </a:r>
            <a:r>
              <a:rPr lang="en-US" altLang="en-US" sz="2800" dirty="0" err="1"/>
              <a:t>nhau</a:t>
            </a:r>
            <a:r>
              <a:rPr lang="en-US" altLang="en-US" sz="2800" dirty="0"/>
              <a:t> </a:t>
            </a:r>
            <a:r>
              <a:rPr lang="en-US" altLang="en-US" sz="2800" dirty="0" err="1"/>
              <a:t>loại</a:t>
            </a:r>
            <a:r>
              <a:rPr lang="en-US" altLang="en-US" sz="2800" dirty="0"/>
              <a:t> </a:t>
            </a:r>
            <a:r>
              <a:rPr lang="en-US" altLang="en-US" sz="2800"/>
              <a:t>50g.</a:t>
            </a:r>
            <a:endParaRPr lang="en-US" altLang="en-US" sz="2800" dirty="0"/>
          </a:p>
          <a:p>
            <a:pPr algn="just"/>
            <a:endParaRPr lang="en-US" altLang="en-US" sz="2800" dirty="0">
              <a:latin typeface=".VnTime" panose="020B7200000000000000" pitchFamily="34" charset="0"/>
            </a:endParaRPr>
          </a:p>
        </p:txBody>
      </p:sp>
      <p:grpSp>
        <p:nvGrpSpPr>
          <p:cNvPr id="44" name="Group 33"/>
          <p:cNvGrpSpPr>
            <a:grpSpLocks/>
          </p:cNvGrpSpPr>
          <p:nvPr/>
        </p:nvGrpSpPr>
        <p:grpSpPr bwMode="auto">
          <a:xfrm>
            <a:off x="9712494" y="4620491"/>
            <a:ext cx="1600200" cy="2133600"/>
            <a:chOff x="1440" y="2736"/>
            <a:chExt cx="1308" cy="1632"/>
          </a:xfrm>
        </p:grpSpPr>
        <p:pic>
          <p:nvPicPr>
            <p:cNvPr id="45" name="Picture 34" descr="loxo+2qua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 y="2736"/>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6" name="Line 35"/>
            <p:cNvSpPr>
              <a:spLocks noChangeShapeType="1"/>
            </p:cNvSpPr>
            <p:nvPr/>
          </p:nvSpPr>
          <p:spPr bwMode="auto">
            <a:xfrm>
              <a:off x="1776" y="30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Line 36"/>
            <p:cNvSpPr>
              <a:spLocks noChangeShapeType="1"/>
            </p:cNvSpPr>
            <p:nvPr/>
          </p:nvSpPr>
          <p:spPr bwMode="auto">
            <a:xfrm>
              <a:off x="1776" y="339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Text Box 37"/>
            <p:cNvSpPr txBox="1">
              <a:spLocks noChangeArrowheads="1"/>
            </p:cNvSpPr>
            <p:nvPr/>
          </p:nvSpPr>
          <p:spPr bwMode="auto">
            <a:xfrm>
              <a:off x="2016" y="3120"/>
              <a:ext cx="336" cy="2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1800" dirty="0">
                  <a:solidFill>
                    <a:srgbClr val="FF0000"/>
                  </a:solidFill>
                  <a:latin typeface="VNI-Times" pitchFamily="2" charset="0"/>
                </a:rPr>
                <a:t>l</a:t>
              </a:r>
              <a:r>
                <a:rPr lang="en-US" altLang="en-US" baseline="-25000" dirty="0">
                  <a:solidFill>
                    <a:srgbClr val="FF0000"/>
                  </a:solidFill>
                  <a:latin typeface="VNI-Times" pitchFamily="2" charset="0"/>
                </a:rPr>
                <a:t>2</a:t>
              </a:r>
              <a:endParaRPr lang="en-US" altLang="en-US" sz="1800" dirty="0">
                <a:solidFill>
                  <a:srgbClr val="FF0000"/>
                </a:solidFill>
                <a:latin typeface="VNI-Times" pitchFamily="2" charset="0"/>
              </a:endParaRPr>
            </a:p>
          </p:txBody>
        </p:sp>
        <p:sp>
          <p:nvSpPr>
            <p:cNvPr id="49" name="Line 38"/>
            <p:cNvSpPr>
              <a:spLocks noChangeShapeType="1"/>
            </p:cNvSpPr>
            <p:nvPr/>
          </p:nvSpPr>
          <p:spPr bwMode="auto">
            <a:xfrm>
              <a:off x="1968" y="3072"/>
              <a:ext cx="0" cy="3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0" name="Group 39"/>
          <p:cNvGrpSpPr>
            <a:grpSpLocks/>
          </p:cNvGrpSpPr>
          <p:nvPr/>
        </p:nvGrpSpPr>
        <p:grpSpPr bwMode="auto">
          <a:xfrm>
            <a:off x="8021069" y="4620491"/>
            <a:ext cx="1600200" cy="2133600"/>
            <a:chOff x="4452" y="2736"/>
            <a:chExt cx="1308" cy="1632"/>
          </a:xfrm>
        </p:grpSpPr>
        <p:pic>
          <p:nvPicPr>
            <p:cNvPr id="51" name="Picture 40" descr="gia+lox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2" y="2736"/>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2" name="Line 41"/>
            <p:cNvSpPr>
              <a:spLocks noChangeShapeType="1"/>
            </p:cNvSpPr>
            <p:nvPr/>
          </p:nvSpPr>
          <p:spPr bwMode="auto">
            <a:xfrm>
              <a:off x="4752" y="30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Line 42"/>
            <p:cNvSpPr>
              <a:spLocks noChangeShapeType="1"/>
            </p:cNvSpPr>
            <p:nvPr/>
          </p:nvSpPr>
          <p:spPr bwMode="auto">
            <a:xfrm>
              <a:off x="4752" y="324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Line 43"/>
            <p:cNvSpPr>
              <a:spLocks noChangeShapeType="1"/>
            </p:cNvSpPr>
            <p:nvPr/>
          </p:nvSpPr>
          <p:spPr bwMode="auto">
            <a:xfrm>
              <a:off x="4944" y="3072"/>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Text Box 44"/>
            <p:cNvSpPr txBox="1">
              <a:spLocks noChangeArrowheads="1"/>
            </p:cNvSpPr>
            <p:nvPr/>
          </p:nvSpPr>
          <p:spPr bwMode="auto">
            <a:xfrm>
              <a:off x="4992" y="3024"/>
              <a:ext cx="288" cy="2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800">
                  <a:solidFill>
                    <a:srgbClr val="FF0000"/>
                  </a:solidFill>
                  <a:latin typeface="VNI-Times" pitchFamily="2" charset="0"/>
                </a:rPr>
                <a:t>l</a:t>
              </a:r>
            </a:p>
          </p:txBody>
        </p:sp>
      </p:grpSp>
      <p:sp>
        <p:nvSpPr>
          <p:cNvPr id="56" name="Text Box 46"/>
          <p:cNvSpPr txBox="1">
            <a:spLocks noChangeArrowheads="1"/>
          </p:cNvSpPr>
          <p:nvPr/>
        </p:nvSpPr>
        <p:spPr bwMode="auto">
          <a:xfrm>
            <a:off x="9883808" y="4168003"/>
            <a:ext cx="139932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5</a:t>
            </a:r>
          </a:p>
        </p:txBody>
      </p:sp>
      <p:sp>
        <p:nvSpPr>
          <p:cNvPr id="57" name="Text Box 47"/>
          <p:cNvSpPr txBox="1">
            <a:spLocks noChangeArrowheads="1"/>
          </p:cNvSpPr>
          <p:nvPr/>
        </p:nvSpPr>
        <p:spPr bwMode="auto">
          <a:xfrm>
            <a:off x="8161094" y="4179908"/>
            <a:ext cx="139932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800" b="1" dirty="0" err="1"/>
              <a:t>Bước</a:t>
            </a:r>
            <a:r>
              <a:rPr lang="en-US" altLang="en-US" sz="2800" b="1" dirty="0"/>
              <a:t> 4</a:t>
            </a:r>
          </a:p>
        </p:txBody>
      </p:sp>
    </p:spTree>
    <p:extLst>
      <p:ext uri="{BB962C8B-B14F-4D97-AF65-F5344CB8AC3E}">
        <p14:creationId xmlns:p14="http://schemas.microsoft.com/office/powerpoint/2010/main" val="259135489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heckerboard(across)">
                                      <p:cBhvr>
                                        <p:cTn id="7" dur="500"/>
                                        <p:tgtEl>
                                          <p:spTgt spid="34"/>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linds(horizontal)">
                                      <p:cBhvr>
                                        <p:cTn id="14" dur="500"/>
                                        <p:tgtEl>
                                          <p:spTgt spid="33"/>
                                        </p:tgtEl>
                                      </p:cBhvr>
                                    </p:animEffect>
                                  </p:childTnLst>
                                </p:cTn>
                              </p:par>
                              <p:par>
                                <p:cTn id="15" presetID="3" presetClass="entr" presetSubtype="1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checkerboard(across)">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heckerboard(across)">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checkerboard(across)">
                                      <p:cBhvr>
                                        <p:cTn id="30" dur="5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checkerboard(across)">
                                      <p:cBhvr>
                                        <p:cTn id="35" dur="500"/>
                                        <p:tgtEl>
                                          <p:spTgt spid="40"/>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checkerboard(across)">
                                      <p:cBhvr>
                                        <p:cTn id="40" dur="500"/>
                                        <p:tgtEl>
                                          <p:spTgt spid="42"/>
                                        </p:tgtEl>
                                      </p:cBhvr>
                                    </p:animEffect>
                                  </p:childTnLst>
                                </p:cTn>
                              </p:par>
                            </p:childTnLst>
                          </p:cTn>
                        </p:par>
                        <p:par>
                          <p:cTn id="41" fill="hold">
                            <p:stCondLst>
                              <p:cond delay="500"/>
                            </p:stCondLst>
                            <p:childTnLst>
                              <p:par>
                                <p:cTn id="42" presetID="3" presetClass="entr" presetSubtype="10" fill="hold" grpId="0" nodeType="after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blinds(horizontal)">
                                      <p:cBhvr>
                                        <p:cTn id="44" dur="500"/>
                                        <p:tgtEl>
                                          <p:spTgt spid="57"/>
                                        </p:tgtEl>
                                      </p:cBhvr>
                                    </p:animEffect>
                                  </p:childTnLst>
                                </p:cTn>
                              </p:par>
                              <p:par>
                                <p:cTn id="45" presetID="3" presetClass="entr" presetSubtype="1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blinds(horizontal)">
                                      <p:cBhvr>
                                        <p:cTn id="47" dur="500"/>
                                        <p:tgtEl>
                                          <p:spTgt spid="50"/>
                                        </p:tgtEl>
                                      </p:cBhvr>
                                    </p:animEffect>
                                  </p:childTnLst>
                                </p:cTn>
                              </p:par>
                            </p:childTnLst>
                          </p:cTn>
                        </p:par>
                        <p:par>
                          <p:cTn id="48" fill="hold">
                            <p:stCondLst>
                              <p:cond delay="1000"/>
                            </p:stCondLst>
                            <p:childTnLst>
                              <p:par>
                                <p:cTn id="49" presetID="3" presetClass="entr" presetSubtype="10" fill="hold" nodeType="after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blinds(horizontal)">
                                      <p:cBhvr>
                                        <p:cTn id="51" dur="500"/>
                                        <p:tgtEl>
                                          <p:spTgt spid="44"/>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blinds(horizontal)">
                                      <p:cBhvr>
                                        <p:cTn id="5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8" grpId="0"/>
      <p:bldP spid="39" grpId="0"/>
      <p:bldP spid="40" grpId="0"/>
      <p:bldP spid="41" grpId="0"/>
      <p:bldP spid="42" grpId="0"/>
      <p:bldP spid="56" grpId="0"/>
      <p:bldP spid="5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27" name="Group 39"/>
          <p:cNvGraphicFramePr>
            <a:graphicFrameLocks noGrp="1"/>
          </p:cNvGraphicFramePr>
          <p:nvPr>
            <p:ph/>
            <p:extLst>
              <p:ext uri="{D42A27DB-BD31-4B8C-83A1-F6EECF244321}">
                <p14:modId xmlns:p14="http://schemas.microsoft.com/office/powerpoint/2010/main" val="2904020378"/>
              </p:ext>
            </p:extLst>
          </p:nvPr>
        </p:nvGraphicFramePr>
        <p:xfrm>
          <a:off x="261258" y="1071156"/>
          <a:ext cx="11051176" cy="3783564"/>
        </p:xfrm>
        <a:graphic>
          <a:graphicData uri="http://schemas.openxmlformats.org/drawingml/2006/table">
            <a:tbl>
              <a:tblPr/>
              <a:tblGrid>
                <a:gridCol w="2091704">
                  <a:extLst>
                    <a:ext uri="{9D8B030D-6E8A-4147-A177-3AD203B41FA5}">
                      <a16:colId xmlns:a16="http://schemas.microsoft.com/office/drawing/2014/main" val="20000"/>
                    </a:ext>
                  </a:extLst>
                </a:gridCol>
                <a:gridCol w="1996969">
                  <a:extLst>
                    <a:ext uri="{9D8B030D-6E8A-4147-A177-3AD203B41FA5}">
                      <a16:colId xmlns:a16="http://schemas.microsoft.com/office/drawing/2014/main" val="20001"/>
                    </a:ext>
                  </a:extLst>
                </a:gridCol>
                <a:gridCol w="2299063">
                  <a:extLst>
                    <a:ext uri="{9D8B030D-6E8A-4147-A177-3AD203B41FA5}">
                      <a16:colId xmlns:a16="http://schemas.microsoft.com/office/drawing/2014/main" val="350420606"/>
                    </a:ext>
                  </a:extLst>
                </a:gridCol>
                <a:gridCol w="1894115">
                  <a:extLst>
                    <a:ext uri="{9D8B030D-6E8A-4147-A177-3AD203B41FA5}">
                      <a16:colId xmlns:a16="http://schemas.microsoft.com/office/drawing/2014/main" val="20002"/>
                    </a:ext>
                  </a:extLst>
                </a:gridCol>
                <a:gridCol w="2769325">
                  <a:extLst>
                    <a:ext uri="{9D8B030D-6E8A-4147-A177-3AD203B41FA5}">
                      <a16:colId xmlns:a16="http://schemas.microsoft.com/office/drawing/2014/main" val="20003"/>
                    </a:ext>
                  </a:extLst>
                </a:gridCol>
              </a:tblGrid>
              <a:tr h="9792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VNI-Souvir" pitchFamily="2" charset="0"/>
                        </a:rPr>
                        <a:t>Soá</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quaû</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naëng</a:t>
                      </a:r>
                      <a:r>
                        <a:rPr kumimoji="0" lang="en-US" sz="1800" b="1" i="0" u="none" strike="noStrike" cap="none" normalizeH="0" baseline="0" dirty="0">
                          <a:ln>
                            <a:noFill/>
                          </a:ln>
                          <a:solidFill>
                            <a:schemeClr val="tx1"/>
                          </a:solidFill>
                          <a:effectLst/>
                          <a:latin typeface="VNI-Souvir" pitchFamily="2" charset="0"/>
                        </a:rPr>
                        <a:t> 50 g </a:t>
                      </a:r>
                      <a:r>
                        <a:rPr kumimoji="0" lang="en-US" sz="1800" b="1" i="0" u="none" strike="noStrike" cap="none" normalizeH="0" baseline="0" dirty="0" err="1">
                          <a:ln>
                            <a:noFill/>
                          </a:ln>
                          <a:solidFill>
                            <a:schemeClr val="tx1"/>
                          </a:solidFill>
                          <a:effectLst/>
                          <a:latin typeface="VNI-Souvir" pitchFamily="2" charset="0"/>
                        </a:rPr>
                        <a:t>moùc</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vaøo</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loø</a:t>
                      </a:r>
                      <a:r>
                        <a:rPr kumimoji="0" lang="en-US" sz="1800" b="1" i="0" u="none" strike="noStrike" cap="none" normalizeH="0" baseline="0" dirty="0">
                          <a:ln>
                            <a:noFill/>
                          </a:ln>
                          <a:solidFill>
                            <a:schemeClr val="tx1"/>
                          </a:solidFill>
                          <a:effectLst/>
                          <a:latin typeface="VNI-Souvir" pitchFamily="2" charset="0"/>
                        </a:rPr>
                        <a:t> xo</a:t>
                      </a:r>
                    </a:p>
                  </a:txBody>
                  <a:tcPr marT="50833" marB="508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VNI-Souvir" pitchFamily="2" charset="0"/>
                        </a:rPr>
                        <a:t>Toång</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khối</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löôïng</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cuûa</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caùc</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quaû</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naëng</a:t>
                      </a:r>
                      <a:endParaRPr kumimoji="0" lang="en-US" sz="1800" b="1" i="0" u="none" strike="noStrike" cap="none" normalizeH="0" baseline="0" dirty="0">
                        <a:ln>
                          <a:noFill/>
                        </a:ln>
                        <a:solidFill>
                          <a:schemeClr val="tx1"/>
                        </a:solidFill>
                        <a:effectLst/>
                        <a:latin typeface="VNI-Souvir" pitchFamily="2" charset="0"/>
                      </a:endParaRP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Chiều </a:t>
                      </a:r>
                      <a:r>
                        <a:rPr kumimoji="0" lang="en-US"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dài</a:t>
                      </a:r>
                      <a:r>
                        <a:rPr kumimoji="0" 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ban </a:t>
                      </a:r>
                      <a:r>
                        <a:rPr kumimoji="0" lang="en-US"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đầu</a:t>
                      </a:r>
                      <a:r>
                        <a:rPr kumimoji="0" 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của</a:t>
                      </a:r>
                      <a:r>
                        <a:rPr kumimoji="0" 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lò</a:t>
                      </a:r>
                      <a:r>
                        <a:rPr kumimoji="0" 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xo (mm)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a:ln>
                            <a:noFill/>
                          </a:ln>
                          <a:solidFill>
                            <a:schemeClr val="tx1"/>
                          </a:solidFill>
                          <a:effectLst/>
                          <a:latin typeface="VNI-Souvir" pitchFamily="2" charset="0"/>
                        </a:rPr>
                        <a:t>Chieàu</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daøi</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cuûa</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loø</a:t>
                      </a:r>
                      <a:r>
                        <a:rPr kumimoji="0" lang="en-US" sz="1800" b="1" i="0" u="none" strike="noStrike" cap="none" normalizeH="0" baseline="0" dirty="0">
                          <a:ln>
                            <a:noFill/>
                          </a:ln>
                          <a:solidFill>
                            <a:schemeClr val="tx1"/>
                          </a:solidFill>
                          <a:effectLst/>
                          <a:latin typeface="VNI-Souvir" pitchFamily="2" charset="0"/>
                        </a:rPr>
                        <a:t> xo </a:t>
                      </a:r>
                      <a:r>
                        <a:rPr kumimoji="0" lang="en-US" sz="1800" b="1" i="0" u="none" strike="noStrike" cap="none" normalizeH="0" baseline="0" dirty="0" err="1">
                          <a:ln>
                            <a:noFill/>
                          </a:ln>
                          <a:solidFill>
                            <a:schemeClr val="tx1"/>
                          </a:solidFill>
                          <a:effectLst/>
                          <a:latin typeface="VNI-Souvir" pitchFamily="2" charset="0"/>
                        </a:rPr>
                        <a:t>khi</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VNI-Souvir" pitchFamily="2" charset="0"/>
                        </a:rPr>
                        <a:t>bị</a:t>
                      </a:r>
                      <a:r>
                        <a:rPr kumimoji="0" lang="en-US" sz="1800" b="1" i="0" u="none" strike="noStrike" cap="none" normalizeH="0" baseline="0" dirty="0">
                          <a:ln>
                            <a:noFill/>
                          </a:ln>
                          <a:solidFill>
                            <a:schemeClr val="tx1"/>
                          </a:solidFill>
                          <a:effectLst/>
                          <a:latin typeface="VNI-Souvir" pitchFamily="2" charset="0"/>
                        </a:rPr>
                        <a:t> </a:t>
                      </a:r>
                      <a:r>
                        <a:rPr kumimoji="0" lang="en-US"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giãn</a:t>
                      </a:r>
                      <a:endParaRPr kumimoji="0" 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Độ dãn của lò xo </a:t>
                      </a:r>
                      <a:endParaRPr kumimoji="0" lang="en-US" sz="2000" b="1" i="0" u="none" strike="noStrike" cap="none" normalizeH="0" baseline="0" dirty="0">
                        <a:ln>
                          <a:noFill/>
                        </a:ln>
                        <a:solidFill>
                          <a:schemeClr val="tx1"/>
                        </a:solidFill>
                        <a:effectLst/>
                        <a:latin typeface="VNI-Souvir" pitchFamily="2" charset="0"/>
                      </a:endParaRPr>
                    </a:p>
                  </a:txBody>
                  <a:tcPr marT="50833" marB="508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extLst>
                  <a:ext uri="{0D108BD9-81ED-4DB2-BD59-A6C34878D82A}">
                    <a16:rowId xmlns:a16="http://schemas.microsoft.com/office/drawing/2014/main" val="10000"/>
                  </a:ext>
                </a:extLst>
              </a:tr>
              <a:tr h="6299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VNI-Souvir" pitchFamily="2" charset="0"/>
                        </a:rPr>
                        <a:t>0</a:t>
                      </a:r>
                    </a:p>
                  </a:txBody>
                  <a:tcPr marT="50833" marB="508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           0 (g)</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1" u="none" strike="noStrike" cap="none" normalizeH="0" baseline="0" dirty="0">
                        <a:ln>
                          <a:noFill/>
                        </a:ln>
                        <a:solidFill>
                          <a:schemeClr val="tx1"/>
                        </a:solidFill>
                        <a:effectLst/>
                        <a:latin typeface="VNI-Souvir" pitchFamily="2" charset="0"/>
                      </a:endParaRP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0 (mm)</a:t>
                      </a:r>
                    </a:p>
                  </a:txBody>
                  <a:tcPr marT="50833" marB="508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extLst>
                  <a:ext uri="{0D108BD9-81ED-4DB2-BD59-A6C34878D82A}">
                    <a16:rowId xmlns:a16="http://schemas.microsoft.com/office/drawing/2014/main" val="10001"/>
                  </a:ext>
                </a:extLst>
              </a:tr>
              <a:tr h="6887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VNI-Souvir" pitchFamily="2" charset="0"/>
                        </a:rPr>
                        <a:t>1 quaû naëng</a:t>
                      </a:r>
                    </a:p>
                  </a:txBody>
                  <a:tcPr marT="50833" marB="508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m</a:t>
                      </a:r>
                      <a:r>
                        <a:rPr kumimoji="0" lang="en-US" sz="28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1</a:t>
                      </a:r>
                      <a:r>
                        <a:rPr lang="en-US" sz="2800" b="1" i="0" kern="1200" dirty="0">
                          <a:solidFill>
                            <a:schemeClr val="tx1"/>
                          </a:solidFill>
                          <a:effectLst/>
                          <a:latin typeface="Times New Roman" panose="02020603050405020304" pitchFamily="18" charset="0"/>
                          <a:ea typeface="+mn-ea"/>
                          <a:cs typeface="Times New Roman" panose="02020603050405020304" pitchFamily="18" charset="0"/>
                        </a:rPr>
                        <a:t> </a:t>
                      </a:r>
                      <a:r>
                        <a:rPr kumimoji="0" lang="en-US" sz="1800" b="1" i="1" u="none" strike="noStrike" cap="none" normalizeH="0" baseline="0" dirty="0">
                          <a:ln>
                            <a:noFill/>
                          </a:ln>
                          <a:solidFill>
                            <a:schemeClr val="tx1"/>
                          </a:solidFill>
                          <a:effectLst/>
                          <a:latin typeface="VNI-Souvir" pitchFamily="2" charset="0"/>
                        </a:rPr>
                        <a:t>. . . . . (g)</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1" u="none" strike="noStrike" cap="none" normalizeH="0" baseline="0" dirty="0">
                        <a:ln>
                          <a:noFill/>
                        </a:ln>
                        <a:solidFill>
                          <a:schemeClr val="tx1"/>
                        </a:solidFill>
                        <a:effectLst/>
                        <a:latin typeface="VNI-Souvir" pitchFamily="2" charset="0"/>
                      </a:endParaRP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1</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l-GR" sz="1800" b="1" i="0" kern="1200">
                          <a:solidFill>
                            <a:schemeClr val="tx1"/>
                          </a:solidFill>
                          <a:effectLst/>
                          <a:latin typeface="Times New Roman" panose="02020603050405020304" pitchFamily="18" charset="0"/>
                          <a:ea typeface="+mn-ea"/>
                          <a:cs typeface="Times New Roman" panose="02020603050405020304" pitchFamily="18" charset="0"/>
                        </a:rPr>
                        <a:t>Δ</a:t>
                      </a:r>
                      <a:r>
                        <a:rPr kumimoji="0" lang="en-US" sz="1800" b="1" i="1" u="none" strike="noStrike" cap="none" normalizeH="0" baseline="0">
                          <a:ln>
                            <a:noFill/>
                          </a:ln>
                          <a:solidFill>
                            <a:schemeClr val="tx1"/>
                          </a:solidFill>
                          <a:effectLst/>
                          <a:latin typeface="VNI-Souvir" pitchFamily="2" charset="0"/>
                        </a:rPr>
                        <a:t>l</a:t>
                      </a:r>
                      <a:r>
                        <a:rPr kumimoji="0" lang="en-US" sz="1800" b="1" i="1" u="none" strike="noStrike" cap="none" normalizeH="0" baseline="-25000">
                          <a:ln>
                            <a:noFill/>
                          </a:ln>
                          <a:solidFill>
                            <a:schemeClr val="tx1"/>
                          </a:solidFill>
                          <a:effectLst/>
                          <a:latin typeface="VNI-Souvir" pitchFamily="2" charset="0"/>
                        </a:rPr>
                        <a:t>1</a:t>
                      </a:r>
                      <a:r>
                        <a:rPr kumimoji="0" lang="en-US" sz="1800" b="1" i="1" u="none" strike="noStrike" cap="none" normalizeH="0" baseline="0">
                          <a:ln>
                            <a:noFill/>
                          </a:ln>
                          <a:solidFill>
                            <a:schemeClr val="tx1"/>
                          </a:solidFill>
                          <a:effectLst/>
                          <a:latin typeface="VNI-Souvir" pitchFamily="2" charset="0"/>
                        </a:rPr>
                        <a:t> </a:t>
                      </a:r>
                      <a:r>
                        <a:rPr lang="en-US" sz="1800" b="0" i="0" kern="1200">
                          <a:solidFill>
                            <a:schemeClr val="tx1"/>
                          </a:solidFill>
                          <a:effectLst/>
                          <a:latin typeface="+mn-lt"/>
                          <a:ea typeface="+mn-ea"/>
                          <a:cs typeface="+mn-cs"/>
                        </a:rPr>
                        <a:t>= </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1</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extLst>
                  <a:ext uri="{0D108BD9-81ED-4DB2-BD59-A6C34878D82A}">
                    <a16:rowId xmlns:a16="http://schemas.microsoft.com/office/drawing/2014/main" val="10002"/>
                  </a:ext>
                </a:extLst>
              </a:tr>
              <a:tr h="6887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VNI-Souvir" pitchFamily="2" charset="0"/>
                        </a:rPr>
                        <a:t>2 quaû naëng</a:t>
                      </a:r>
                    </a:p>
                  </a:txBody>
                  <a:tcPr marT="50833" marB="508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m</a:t>
                      </a:r>
                      <a:r>
                        <a:rPr kumimoji="0" lang="en-US" sz="28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2</a:t>
                      </a:r>
                      <a:r>
                        <a:rPr kumimoji="0" lang="en-US" sz="2800" b="1" i="1" u="none" strike="noStrike" cap="none" normalizeH="0" baseline="0" dirty="0">
                          <a:ln>
                            <a:noFill/>
                          </a:ln>
                          <a:solidFill>
                            <a:schemeClr val="tx1"/>
                          </a:solidFill>
                          <a:effectLst/>
                          <a:latin typeface="VNI-Souvir" pitchFamily="2" charset="0"/>
                        </a:rPr>
                        <a:t>.</a:t>
                      </a:r>
                      <a:r>
                        <a:rPr kumimoji="0" lang="en-US" sz="1800" b="1" i="1" u="none" strike="noStrike" cap="none" normalizeH="0" baseline="0" dirty="0">
                          <a:ln>
                            <a:noFill/>
                          </a:ln>
                          <a:solidFill>
                            <a:schemeClr val="tx1"/>
                          </a:solidFill>
                          <a:effectLst/>
                          <a:latin typeface="VNI-Souvir" pitchFamily="2" charset="0"/>
                        </a:rPr>
                        <a:t> . . . . .(g)</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1" u="none" strike="noStrike" cap="none" normalizeH="0" baseline="0" dirty="0">
                        <a:ln>
                          <a:noFill/>
                        </a:ln>
                        <a:solidFill>
                          <a:schemeClr val="tx1"/>
                        </a:solidFill>
                        <a:effectLst/>
                        <a:latin typeface="VNI-Souvir" pitchFamily="2" charset="0"/>
                      </a:endParaRP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2</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l-GR" sz="1800" b="1" i="0" kern="1200" dirty="0">
                          <a:solidFill>
                            <a:schemeClr val="tx1"/>
                          </a:solidFill>
                          <a:effectLst/>
                          <a:latin typeface="Times New Roman" panose="02020603050405020304" pitchFamily="18" charset="0"/>
                          <a:ea typeface="+mn-ea"/>
                          <a:cs typeface="Times New Roman" panose="02020603050405020304" pitchFamily="18" charset="0"/>
                        </a:rPr>
                        <a:t>Δ</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2</a:t>
                      </a:r>
                      <a:r>
                        <a:rPr kumimoji="0" lang="en-US" sz="1800" b="1" i="1" u="none" strike="noStrike" cap="none" normalizeH="0" baseline="0" dirty="0">
                          <a:ln>
                            <a:noFill/>
                          </a:ln>
                          <a:solidFill>
                            <a:schemeClr val="tx1"/>
                          </a:solidFill>
                          <a:effectLst/>
                          <a:latin typeface="VNI-Souvir" pitchFamily="2" charset="0"/>
                        </a:rPr>
                        <a:t> = l</a:t>
                      </a:r>
                      <a:r>
                        <a:rPr kumimoji="0" lang="en-US" sz="1800" b="1" i="1" u="none" strike="noStrike" cap="none" normalizeH="0" baseline="-25000" dirty="0">
                          <a:ln>
                            <a:noFill/>
                          </a:ln>
                          <a:solidFill>
                            <a:schemeClr val="tx1"/>
                          </a:solidFill>
                          <a:effectLst/>
                          <a:latin typeface="VNI-Souvir" pitchFamily="2" charset="0"/>
                        </a:rPr>
                        <a:t>2</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extLst>
                  <a:ext uri="{0D108BD9-81ED-4DB2-BD59-A6C34878D82A}">
                    <a16:rowId xmlns:a16="http://schemas.microsoft.com/office/drawing/2014/main" val="10003"/>
                  </a:ext>
                </a:extLst>
              </a:tr>
              <a:tr h="6887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VNI-Souvir" pitchFamily="2" charset="0"/>
                        </a:rPr>
                        <a:t>3 quaû naëng</a:t>
                      </a:r>
                    </a:p>
                  </a:txBody>
                  <a:tcPr marT="50833" marB="508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m</a:t>
                      </a:r>
                      <a:r>
                        <a:rPr kumimoji="0" lang="en-US" sz="2800" b="1" i="1" u="none" strike="noStrike" kern="1200" cap="none" normalizeH="0" baseline="-25000" dirty="0">
                          <a:ln>
                            <a:noFill/>
                          </a:ln>
                          <a:solidFill>
                            <a:schemeClr val="tx1"/>
                          </a:solidFill>
                          <a:effectLst/>
                          <a:latin typeface="Times New Roman" panose="02020603050405020304" pitchFamily="18" charset="0"/>
                          <a:ea typeface="+mn-ea"/>
                          <a:cs typeface="Times New Roman" panose="02020603050405020304" pitchFamily="18" charset="0"/>
                        </a:rPr>
                        <a:t>3</a:t>
                      </a:r>
                      <a:r>
                        <a:rPr kumimoji="0" lang="en-US" sz="1800" b="1" i="1" u="none" strike="noStrike" cap="none" normalizeH="0" baseline="0" dirty="0">
                          <a:ln>
                            <a:noFill/>
                          </a:ln>
                          <a:solidFill>
                            <a:schemeClr val="tx1"/>
                          </a:solidFill>
                          <a:effectLst/>
                          <a:latin typeface="VNI-Souvir" pitchFamily="2" charset="0"/>
                        </a:rPr>
                        <a:t>. . . .  . (g)</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3</a:t>
                      </a:r>
                      <a:r>
                        <a:rPr kumimoji="0" lang="en-US" sz="1800" b="1" i="1" u="none" strike="noStrike" cap="none" normalizeH="0" baseline="0" dirty="0">
                          <a:ln>
                            <a:noFill/>
                          </a:ln>
                          <a:solidFill>
                            <a:schemeClr val="tx1"/>
                          </a:solidFill>
                          <a:effectLst/>
                          <a:latin typeface="VNI-Souvir" pitchFamily="2" charset="0"/>
                        </a:rPr>
                        <a:t>=…….(mm)</a:t>
                      </a:r>
                    </a:p>
                  </a:txBody>
                  <a:tcPr marT="50833" marB="508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l-GR" sz="1800" b="1" i="0" kern="1200" dirty="0">
                          <a:solidFill>
                            <a:schemeClr val="tx1"/>
                          </a:solidFill>
                          <a:effectLst/>
                          <a:latin typeface="Times New Roman" panose="02020603050405020304" pitchFamily="18" charset="0"/>
                          <a:ea typeface="+mn-ea"/>
                          <a:cs typeface="Times New Roman" panose="02020603050405020304" pitchFamily="18" charset="0"/>
                        </a:rPr>
                        <a:t>Δ</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3</a:t>
                      </a:r>
                      <a:r>
                        <a:rPr kumimoji="0" lang="en-US" sz="1800" b="1" i="1" u="none" strike="noStrike" cap="none" normalizeH="0" baseline="0" dirty="0">
                          <a:ln>
                            <a:noFill/>
                          </a:ln>
                          <a:solidFill>
                            <a:schemeClr val="tx1"/>
                          </a:solidFill>
                          <a:effectLst/>
                          <a:latin typeface="VNI-Souvir" pitchFamily="2" charset="0"/>
                        </a:rPr>
                        <a:t> = l</a:t>
                      </a:r>
                      <a:r>
                        <a:rPr kumimoji="0" lang="en-US" sz="1800" b="1" i="1" u="none" strike="noStrike" cap="none" normalizeH="0" baseline="-25000" dirty="0">
                          <a:ln>
                            <a:noFill/>
                          </a:ln>
                          <a:solidFill>
                            <a:schemeClr val="tx1"/>
                          </a:solidFill>
                          <a:effectLst/>
                          <a:latin typeface="VNI-Souvir" pitchFamily="2" charset="0"/>
                        </a:rPr>
                        <a:t>3</a:t>
                      </a:r>
                      <a:r>
                        <a:rPr kumimoji="0" lang="en-US" sz="1800" b="1" i="1" u="none" strike="noStrike" cap="none" normalizeH="0" baseline="0" dirty="0">
                          <a:ln>
                            <a:noFill/>
                          </a:ln>
                          <a:solidFill>
                            <a:schemeClr val="tx1"/>
                          </a:solidFill>
                          <a:effectLst/>
                          <a:latin typeface="VNI-Souvir" pitchFamily="2" charset="0"/>
                        </a:rPr>
                        <a:t>-l</a:t>
                      </a:r>
                      <a:r>
                        <a:rPr kumimoji="0" lang="en-US" sz="1800" b="1" i="1" u="none" strike="noStrike" cap="none" normalizeH="0" baseline="-25000" dirty="0">
                          <a:ln>
                            <a:noFill/>
                          </a:ln>
                          <a:solidFill>
                            <a:schemeClr val="tx1"/>
                          </a:solidFill>
                          <a:effectLst/>
                          <a:latin typeface="VNI-Souvir" pitchFamily="2" charset="0"/>
                        </a:rPr>
                        <a:t>0</a:t>
                      </a:r>
                      <a:r>
                        <a:rPr kumimoji="0" lang="en-US" sz="1800" b="1" i="1" u="none" strike="noStrike" cap="none" normalizeH="0" baseline="0" dirty="0">
                          <a:ln>
                            <a:noFill/>
                          </a:ln>
                          <a:solidFill>
                            <a:schemeClr val="tx1"/>
                          </a:solidFill>
                          <a:effectLst/>
                          <a:latin typeface="VNI-Souvir" pitchFamily="2" charset="0"/>
                        </a:rPr>
                        <a:t>=   (mm)</a:t>
                      </a:r>
                    </a:p>
                  </a:txBody>
                  <a:tcPr marT="50833" marB="508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1">
                      <a:blip r:embed="rId2"/>
                      <a:srcRect/>
                      <a:tile tx="0" ty="0" sx="100000" sy="100000" flip="none" algn="tl"/>
                    </a:blipFill>
                  </a:tcPr>
                </a:tc>
                <a:extLst>
                  <a:ext uri="{0D108BD9-81ED-4DB2-BD59-A6C34878D82A}">
                    <a16:rowId xmlns:a16="http://schemas.microsoft.com/office/drawing/2014/main" val="10004"/>
                  </a:ext>
                </a:extLst>
              </a:tr>
            </a:tbl>
          </a:graphicData>
        </a:graphic>
      </p:graphicFrame>
      <p:sp>
        <p:nvSpPr>
          <p:cNvPr id="7207" name="Text Box 54"/>
          <p:cNvSpPr txBox="1">
            <a:spLocks noChangeArrowheads="1"/>
          </p:cNvSpPr>
          <p:nvPr/>
        </p:nvSpPr>
        <p:spPr bwMode="auto">
          <a:xfrm>
            <a:off x="5699125" y="30051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VNI-Times" panose="020B0604020202020204" pitchFamily="2" charset="0"/>
              </a:defRPr>
            </a:lvl1pPr>
            <a:lvl2pPr marL="742950" indent="-285750" eaLnBrk="0" hangingPunct="0">
              <a:defRPr>
                <a:solidFill>
                  <a:schemeClr val="tx1"/>
                </a:solidFill>
                <a:latin typeface="VNI-Times" panose="020B0604020202020204" pitchFamily="2" charset="0"/>
              </a:defRPr>
            </a:lvl2pPr>
            <a:lvl3pPr marL="1143000" indent="-228600" eaLnBrk="0" hangingPunct="0">
              <a:defRPr>
                <a:solidFill>
                  <a:schemeClr val="tx1"/>
                </a:solidFill>
                <a:latin typeface="VNI-Times" panose="020B0604020202020204" pitchFamily="2" charset="0"/>
              </a:defRPr>
            </a:lvl3pPr>
            <a:lvl4pPr marL="1600200" indent="-228600" eaLnBrk="0" hangingPunct="0">
              <a:defRPr>
                <a:solidFill>
                  <a:schemeClr val="tx1"/>
                </a:solidFill>
                <a:latin typeface="VNI-Times" panose="020B0604020202020204" pitchFamily="2" charset="0"/>
              </a:defRPr>
            </a:lvl4pPr>
            <a:lvl5pPr marL="2057400" indent="-228600" eaLnBrk="0" hangingPunct="0">
              <a:defRPr>
                <a:solidFill>
                  <a:schemeClr val="tx1"/>
                </a:solidFill>
                <a:latin typeface="VNI-Times" panose="020B0604020202020204" pitchFamily="2" charset="0"/>
              </a:defRPr>
            </a:lvl5pPr>
            <a:lvl6pPr marL="2514600" indent="-228600" eaLnBrk="0" fontAlgn="base" hangingPunct="0">
              <a:spcBef>
                <a:spcPct val="0"/>
              </a:spcBef>
              <a:spcAft>
                <a:spcPct val="0"/>
              </a:spcAft>
              <a:defRPr>
                <a:solidFill>
                  <a:schemeClr val="tx1"/>
                </a:solidFill>
                <a:latin typeface="VNI-Times" panose="020B0604020202020204" pitchFamily="2" charset="0"/>
              </a:defRPr>
            </a:lvl6pPr>
            <a:lvl7pPr marL="2971800" indent="-228600" eaLnBrk="0" fontAlgn="base" hangingPunct="0">
              <a:spcBef>
                <a:spcPct val="0"/>
              </a:spcBef>
              <a:spcAft>
                <a:spcPct val="0"/>
              </a:spcAft>
              <a:defRPr>
                <a:solidFill>
                  <a:schemeClr val="tx1"/>
                </a:solidFill>
                <a:latin typeface="VNI-Times" panose="020B0604020202020204" pitchFamily="2" charset="0"/>
              </a:defRPr>
            </a:lvl7pPr>
            <a:lvl8pPr marL="3429000" indent="-228600" eaLnBrk="0" fontAlgn="base" hangingPunct="0">
              <a:spcBef>
                <a:spcPct val="0"/>
              </a:spcBef>
              <a:spcAft>
                <a:spcPct val="0"/>
              </a:spcAft>
              <a:defRPr>
                <a:solidFill>
                  <a:schemeClr val="tx1"/>
                </a:solidFill>
                <a:latin typeface="VNI-Times" panose="020B0604020202020204" pitchFamily="2" charset="0"/>
              </a:defRPr>
            </a:lvl8pPr>
            <a:lvl9pPr marL="3886200" indent="-228600" eaLnBrk="0" fontAlgn="base" hangingPunct="0">
              <a:spcBef>
                <a:spcPct val="0"/>
              </a:spcBef>
              <a:spcAft>
                <a:spcPct val="0"/>
              </a:spcAft>
              <a:defRPr>
                <a:solidFill>
                  <a:schemeClr val="tx1"/>
                </a:solidFill>
                <a:latin typeface="VNI-Times" panose="020B0604020202020204" pitchFamily="2"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VNI-Souvir" pitchFamily="2" charset="0"/>
              <a:ea typeface="+mn-ea"/>
              <a:cs typeface="+mn-cs"/>
            </a:endParaRPr>
          </a:p>
        </p:txBody>
      </p:sp>
    </p:spTree>
    <p:extLst>
      <p:ext uri="{BB962C8B-B14F-4D97-AF65-F5344CB8AC3E}">
        <p14:creationId xmlns:p14="http://schemas.microsoft.com/office/powerpoint/2010/main" val="3429126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2327"/>
                                        </p:tgtEl>
                                        <p:attrNameLst>
                                          <p:attrName>style.visibility</p:attrName>
                                        </p:attrNameLst>
                                      </p:cBhvr>
                                      <p:to>
                                        <p:strVal val="visible"/>
                                      </p:to>
                                    </p:set>
                                    <p:animEffect transition="in" filter="diamond(in)">
                                      <p:cBhvr>
                                        <p:cTn id="7" dur="1000"/>
                                        <p:tgtEl>
                                          <p:spTgt spid="12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3" descr="¸ds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4650" y="2389585"/>
            <a:ext cx="2686050" cy="15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descr="¸ds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1839" y="2057401"/>
            <a:ext cx="151210" cy="3479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qua 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9138" y="5686426"/>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6"/>
          <p:cNvSpPr>
            <a:spLocks noChangeArrowheads="1"/>
          </p:cNvSpPr>
          <p:nvPr/>
        </p:nvSpPr>
        <p:spPr bwMode="auto">
          <a:xfrm>
            <a:off x="7067550" y="2343150"/>
            <a:ext cx="228600" cy="228600"/>
          </a:xfrm>
          <a:prstGeom prst="rect">
            <a:avLst/>
          </a:prstGeom>
          <a:solidFill>
            <a:srgbClr val="CC3300"/>
          </a:solidFill>
          <a:ln w="9525">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7174" name="Rectangle 7"/>
          <p:cNvSpPr>
            <a:spLocks noChangeArrowheads="1"/>
          </p:cNvSpPr>
          <p:nvPr/>
        </p:nvSpPr>
        <p:spPr bwMode="auto">
          <a:xfrm>
            <a:off x="6724650" y="5486400"/>
            <a:ext cx="1828800" cy="171450"/>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52232" name="Line 8"/>
          <p:cNvSpPr>
            <a:spLocks noChangeShapeType="1"/>
          </p:cNvSpPr>
          <p:nvPr/>
        </p:nvSpPr>
        <p:spPr bwMode="auto">
          <a:xfrm>
            <a:off x="8324850" y="2514600"/>
            <a:ext cx="0" cy="1371600"/>
          </a:xfrm>
          <a:prstGeom prst="line">
            <a:avLst/>
          </a:prstGeom>
          <a:noFill/>
          <a:ln w="9525">
            <a:solidFill>
              <a:srgbClr val="CC3300"/>
            </a:solidFill>
            <a:prstDash val="lg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sp>
        <p:nvSpPr>
          <p:cNvPr id="52233" name="Text Box 9"/>
          <p:cNvSpPr txBox="1">
            <a:spLocks noChangeArrowheads="1"/>
          </p:cNvSpPr>
          <p:nvPr/>
        </p:nvSpPr>
        <p:spPr bwMode="auto">
          <a:xfrm>
            <a:off x="7696200" y="3086101"/>
            <a:ext cx="9715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100">
                <a:solidFill>
                  <a:srgbClr val="FF0000"/>
                </a:solidFill>
              </a:rPr>
              <a:t>l</a:t>
            </a:r>
            <a:r>
              <a:rPr lang="en-US" altLang="en-US" sz="1800" b="1" baseline="-25000">
                <a:solidFill>
                  <a:srgbClr val="FF0000"/>
                </a:solidFill>
              </a:rPr>
              <a:t>o</a:t>
            </a:r>
          </a:p>
        </p:txBody>
      </p:sp>
      <p:pic>
        <p:nvPicPr>
          <p:cNvPr id="7177" name="Picture 10" descr="qua 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2038" y="5686426"/>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1" descr="qua 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2088" y="5686426"/>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12" descr="thuoc 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2" y="2457452"/>
            <a:ext cx="535781" cy="232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8" name="Line 14"/>
          <p:cNvSpPr>
            <a:spLocks noChangeShapeType="1"/>
          </p:cNvSpPr>
          <p:nvPr/>
        </p:nvSpPr>
        <p:spPr bwMode="auto">
          <a:xfrm>
            <a:off x="7924800" y="3886200"/>
            <a:ext cx="971550" cy="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solidFill>
                <a:prstClr val="black"/>
              </a:solidFill>
              <a:latin typeface="Calibri"/>
            </a:endParaRPr>
          </a:p>
        </p:txBody>
      </p:sp>
      <p:graphicFrame>
        <p:nvGraphicFramePr>
          <p:cNvPr id="52311" name="Group 87"/>
          <p:cNvGraphicFramePr>
            <a:graphicFrameLocks noGrp="1"/>
          </p:cNvGraphicFramePr>
          <p:nvPr>
            <p:ph/>
            <p:extLst>
              <p:ext uri="{D42A27DB-BD31-4B8C-83A1-F6EECF244321}">
                <p14:modId xmlns:p14="http://schemas.microsoft.com/office/powerpoint/2010/main" val="1791905929"/>
              </p:ext>
            </p:extLst>
          </p:nvPr>
        </p:nvGraphicFramePr>
        <p:xfrm>
          <a:off x="1666874" y="2416969"/>
          <a:ext cx="5229226" cy="4212432"/>
        </p:xfrm>
        <a:graphic>
          <a:graphicData uri="http://schemas.openxmlformats.org/drawingml/2006/table">
            <a:tbl>
              <a:tblPr/>
              <a:tblGrid>
                <a:gridCol w="787966">
                  <a:extLst>
                    <a:ext uri="{9D8B030D-6E8A-4147-A177-3AD203B41FA5}">
                      <a16:colId xmlns:a16="http://schemas.microsoft.com/office/drawing/2014/main" val="20000"/>
                    </a:ext>
                  </a:extLst>
                </a:gridCol>
                <a:gridCol w="1504298">
                  <a:extLst>
                    <a:ext uri="{9D8B030D-6E8A-4147-A177-3AD203B41FA5}">
                      <a16:colId xmlns:a16="http://schemas.microsoft.com/office/drawing/2014/main" val="20001"/>
                    </a:ext>
                  </a:extLst>
                </a:gridCol>
                <a:gridCol w="1289398">
                  <a:extLst>
                    <a:ext uri="{9D8B030D-6E8A-4147-A177-3AD203B41FA5}">
                      <a16:colId xmlns:a16="http://schemas.microsoft.com/office/drawing/2014/main" val="20002"/>
                    </a:ext>
                  </a:extLst>
                </a:gridCol>
                <a:gridCol w="1647564">
                  <a:extLst>
                    <a:ext uri="{9D8B030D-6E8A-4147-A177-3AD203B41FA5}">
                      <a16:colId xmlns:a16="http://schemas.microsoft.com/office/drawing/2014/main" val="20003"/>
                    </a:ext>
                  </a:extLst>
                </a:gridCol>
              </a:tblGrid>
              <a:tr h="889192">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Times New Roman" pitchFamily="18" charset="0"/>
                        </a:rPr>
                        <a:t>Số quả nặng</a:t>
                      </a:r>
                    </a:p>
                  </a:txBody>
                  <a:tcPr marL="68580" marR="68580" marT="34280" marB="34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err="1">
                          <a:ln>
                            <a:noFill/>
                          </a:ln>
                          <a:solidFill>
                            <a:schemeClr val="tx1"/>
                          </a:solidFill>
                          <a:effectLst/>
                          <a:latin typeface="Times New Roman" pitchFamily="18" charset="0"/>
                        </a:rPr>
                        <a:t>Khối</a:t>
                      </a:r>
                      <a:r>
                        <a:rPr kumimoji="0" lang="en-US" sz="1600" b="1" i="0" u="none" strike="noStrike" cap="none" normalizeH="0" baseline="0" dirty="0">
                          <a:ln>
                            <a:noFill/>
                          </a:ln>
                          <a:solidFill>
                            <a:schemeClr val="tx1"/>
                          </a:solidFill>
                          <a:effectLst/>
                          <a:latin typeface="Times New Roman" pitchFamily="18" charset="0"/>
                        </a:rPr>
                        <a:t> </a:t>
                      </a:r>
                      <a:r>
                        <a:rPr kumimoji="0" lang="en-US" sz="1600" b="1" i="0" u="none" strike="noStrike" cap="none" normalizeH="0" baseline="0" dirty="0" err="1">
                          <a:ln>
                            <a:noFill/>
                          </a:ln>
                          <a:solidFill>
                            <a:schemeClr val="tx1"/>
                          </a:solidFill>
                          <a:effectLst/>
                          <a:latin typeface="Times New Roman" pitchFamily="18" charset="0"/>
                        </a:rPr>
                        <a:t>lượng</a:t>
                      </a:r>
                      <a:r>
                        <a:rPr kumimoji="0" lang="en-US" sz="1600" b="1" i="0" u="none" strike="noStrike" cap="none" normalizeH="0" baseline="0" dirty="0">
                          <a:ln>
                            <a:noFill/>
                          </a:ln>
                          <a:solidFill>
                            <a:schemeClr val="tx1"/>
                          </a:solidFill>
                          <a:effectLst/>
                          <a:latin typeface="Times New Roman" pitchFamily="18" charset="0"/>
                        </a:rPr>
                        <a:t> </a:t>
                      </a:r>
                      <a:r>
                        <a:rPr kumimoji="0" lang="en-US" sz="1600" b="1" i="0" u="none" strike="noStrike" cap="none" normalizeH="0" baseline="0" dirty="0" err="1">
                          <a:ln>
                            <a:noFill/>
                          </a:ln>
                          <a:solidFill>
                            <a:schemeClr val="tx1"/>
                          </a:solidFill>
                          <a:effectLst/>
                          <a:latin typeface="Times New Roman" pitchFamily="18" charset="0"/>
                        </a:rPr>
                        <a:t>quả</a:t>
                      </a:r>
                      <a:r>
                        <a:rPr kumimoji="0" lang="en-US" sz="1600" b="1" i="0" u="none" strike="noStrike" cap="none" normalizeH="0" baseline="0" dirty="0">
                          <a:ln>
                            <a:noFill/>
                          </a:ln>
                          <a:solidFill>
                            <a:schemeClr val="tx1"/>
                          </a:solidFill>
                          <a:effectLst/>
                          <a:latin typeface="Times New Roman" pitchFamily="18" charset="0"/>
                        </a:rPr>
                        <a:t> </a:t>
                      </a:r>
                      <a:r>
                        <a:rPr kumimoji="0" lang="en-US" sz="1600" b="1" i="0" u="none" strike="noStrike" cap="none" normalizeH="0" baseline="0" dirty="0" err="1">
                          <a:ln>
                            <a:noFill/>
                          </a:ln>
                          <a:solidFill>
                            <a:schemeClr val="tx1"/>
                          </a:solidFill>
                          <a:effectLst/>
                          <a:latin typeface="Times New Roman" pitchFamily="18" charset="0"/>
                        </a:rPr>
                        <a:t>nặng</a:t>
                      </a:r>
                      <a:endParaRPr kumimoji="0" lang="en-US" sz="1600" b="1" i="0" u="none" strike="noStrike" cap="none" normalizeH="0" baseline="0" dirty="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Times New Roman" pitchFamily="18" charset="0"/>
                        </a:rPr>
                        <a:t>Chiều dài lò xo</a:t>
                      </a: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Times New Roman" pitchFamily="18" charset="0"/>
                        </a:rPr>
                        <a:t>Độ biến dạng lò xo</a:t>
                      </a: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817337">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VNI-Garam" pitchFamily="34" charset="0"/>
                        </a:rPr>
                        <a:t> 0</a:t>
                      </a:r>
                      <a:endParaRPr kumimoji="0" lang="en-US" sz="2400" b="1" i="0" u="none" strike="noStrike" cap="none" normalizeH="0" baseline="0" dirty="0">
                        <a:ln>
                          <a:noFill/>
                        </a:ln>
                        <a:solidFill>
                          <a:schemeClr val="tx1"/>
                        </a:solidFill>
                        <a:effectLst/>
                        <a:latin typeface="VNI-Garam" pitchFamily="34" charset="0"/>
                      </a:endParaRPr>
                    </a:p>
                  </a:txBody>
                  <a:tcPr marL="68580" marR="68580" marT="34280" marB="34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a:ln>
                            <a:noFill/>
                          </a:ln>
                          <a:solidFill>
                            <a:srgbClr val="0000FF"/>
                          </a:solidFill>
                          <a:effectLst/>
                          <a:latin typeface="VNI-Garam" pitchFamily="34" charset="0"/>
                        </a:rPr>
                        <a:t>        0</a:t>
                      </a:r>
                      <a:r>
                        <a:rPr kumimoji="0" lang="en-US" sz="1600" b="1" i="0" u="none" strike="noStrike" cap="none" normalizeH="0" baseline="0" dirty="0">
                          <a:ln>
                            <a:noFill/>
                          </a:ln>
                          <a:solidFill>
                            <a:schemeClr val="tx1"/>
                          </a:solidFill>
                          <a:effectLst/>
                          <a:latin typeface="VNI-Garam" pitchFamily="34" charset="0"/>
                        </a:rPr>
                        <a:t>   (g)</a:t>
                      </a:r>
                      <a:endParaRPr kumimoji="0" lang="en-US" sz="2400" b="1" i="0" u="none" strike="noStrike" cap="none" normalizeH="0" baseline="0" dirty="0">
                        <a:ln>
                          <a:noFill/>
                        </a:ln>
                        <a:solidFill>
                          <a:schemeClr val="tx1"/>
                        </a:solidFill>
                        <a:effectLst/>
                        <a:latin typeface="VNI-Garam" pitchFamily="34"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1" i="0" u="none" strike="noStrike" cap="none" normalizeH="0" baseline="0">
                          <a:ln>
                            <a:noFill/>
                          </a:ln>
                          <a:solidFill>
                            <a:schemeClr val="tx1"/>
                          </a:solidFill>
                          <a:effectLst/>
                          <a:latin typeface="Times New Roman" pitchFamily="18" charset="0"/>
                        </a:rPr>
                        <a:t>l</a:t>
                      </a:r>
                      <a:r>
                        <a:rPr kumimoji="0" lang="en-US" sz="1800" b="1" i="0" u="none" strike="noStrike" cap="none" normalizeH="0" baseline="-25000">
                          <a:ln>
                            <a:noFill/>
                          </a:ln>
                          <a:solidFill>
                            <a:schemeClr val="tx1"/>
                          </a:solidFill>
                          <a:effectLst/>
                          <a:latin typeface="Times New Roman" pitchFamily="18" charset="0"/>
                        </a:rPr>
                        <a:t>0</a:t>
                      </a:r>
                      <a:r>
                        <a:rPr kumimoji="0" lang="en-US" sz="1600" b="1" i="0" u="none" strike="noStrike" cap="none" normalizeH="0" baseline="0">
                          <a:ln>
                            <a:noFill/>
                          </a:ln>
                          <a:solidFill>
                            <a:schemeClr val="tx1"/>
                          </a:solidFill>
                          <a:effectLst/>
                          <a:latin typeface="VNI-Garam" pitchFamily="34" charset="0"/>
                        </a:rPr>
                        <a:t> =    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VNI-Garam" pitchFamily="34"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chemeClr val="tx1"/>
                          </a:solidFill>
                          <a:effectLst/>
                          <a:latin typeface="Times New Roman" pitchFamily="18" charset="0"/>
                        </a:rPr>
                        <a:t>0  (cm)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35301">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rgbClr val="0066FF"/>
                          </a:solidFill>
                          <a:effectLst/>
                          <a:latin typeface="VNI-Garam" pitchFamily="34" charset="0"/>
                        </a:rPr>
                        <a:t>1</a:t>
                      </a:r>
                      <a:endParaRPr kumimoji="0" lang="en-US" sz="2400" b="1" i="0" u="none" strike="noStrike" cap="none" normalizeH="0" baseline="0">
                        <a:ln>
                          <a:noFill/>
                        </a:ln>
                        <a:solidFill>
                          <a:srgbClr val="0066FF"/>
                        </a:solidFill>
                        <a:effectLst/>
                        <a:latin typeface="VNI-Garam" pitchFamily="34" charset="0"/>
                      </a:endParaRPr>
                    </a:p>
                  </a:txBody>
                  <a:tcPr marL="68580" marR="68580" marT="34280" marB="34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VNI-Garam" pitchFamily="34" charset="0"/>
                        </a:rPr>
                        <a:t>  . . . </a:t>
                      </a:r>
                      <a:r>
                        <a:rPr kumimoji="0" lang="en-US" sz="1600" b="1" i="0" u="none" strike="noStrike" cap="none" normalizeH="0" baseline="0" dirty="0">
                          <a:ln>
                            <a:noFill/>
                          </a:ln>
                          <a:solidFill>
                            <a:schemeClr val="tx1"/>
                          </a:solidFill>
                          <a:effectLst/>
                          <a:latin typeface="Times New Roman" pitchFamily="18" charset="0"/>
                        </a:rPr>
                        <a:t>.(g)</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1</a:t>
                      </a:r>
                      <a:r>
                        <a:rPr kumimoji="0" lang="en-US" sz="1800" b="1" i="0" u="none" strike="noStrike" cap="none" normalizeH="0" baseline="0">
                          <a:ln>
                            <a:noFill/>
                          </a:ln>
                          <a:solidFill>
                            <a:schemeClr val="tx1"/>
                          </a:solidFill>
                          <a:effectLst/>
                          <a:latin typeface="Times New Roman" pitchFamily="18" charset="0"/>
                        </a:rPr>
                        <a:t> </a:t>
                      </a:r>
                      <a:r>
                        <a:rPr kumimoji="0" lang="en-US" sz="1600" b="1" i="0" u="none" strike="noStrike" cap="none" normalizeH="0" baseline="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1</a:t>
                      </a:r>
                      <a:r>
                        <a:rPr kumimoji="0" lang="en-US" sz="1800" b="1" i="0" u="none" strike="noStrike" cap="none" normalizeH="0" baseline="0">
                          <a:ln>
                            <a:noFill/>
                          </a:ln>
                          <a:solidFill>
                            <a:schemeClr val="tx1"/>
                          </a:solidFill>
                          <a:effectLst/>
                          <a:latin typeface="Times New Roman" pitchFamily="18" charset="0"/>
                        </a:rPr>
                        <a:t>-l</a:t>
                      </a:r>
                      <a:r>
                        <a:rPr kumimoji="0" lang="en-US" sz="1800" b="1" i="0" u="none" strike="noStrike" cap="none" normalizeH="0" baseline="-25000">
                          <a:ln>
                            <a:noFill/>
                          </a:ln>
                          <a:solidFill>
                            <a:schemeClr val="tx1"/>
                          </a:solidFill>
                          <a:effectLst/>
                          <a:latin typeface="Times New Roman" pitchFamily="18" charset="0"/>
                        </a:rPr>
                        <a:t>0</a:t>
                      </a:r>
                      <a:r>
                        <a:rPr kumimoji="0" lang="en-US" sz="1600" b="1" i="0" u="none" strike="noStrike" cap="none" normalizeH="0" baseline="0">
                          <a:ln>
                            <a:noFill/>
                          </a:ln>
                          <a:solidFill>
                            <a:schemeClr val="tx1"/>
                          </a:solidFill>
                          <a:effectLst/>
                          <a:latin typeface="Times New Roman" pitchFamily="18" charset="0"/>
                        </a:rPr>
                        <a:t>=...cm</a:t>
                      </a:r>
                    </a:p>
                  </a:txBody>
                  <a:tcPr marL="68580" marR="68580" marT="34280" marB="34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835301">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rgbClr val="0066FF"/>
                          </a:solidFill>
                          <a:effectLst/>
                          <a:latin typeface="Times New Roman" pitchFamily="18" charset="0"/>
                        </a:rPr>
                        <a:t>2</a:t>
                      </a:r>
                      <a:endParaRPr kumimoji="0" lang="en-US" sz="2400" b="1" i="0" u="none" strike="noStrike" cap="none" normalizeH="0" baseline="0">
                        <a:ln>
                          <a:noFill/>
                        </a:ln>
                        <a:solidFill>
                          <a:srgbClr val="0066FF"/>
                        </a:solidFill>
                        <a:effectLst/>
                        <a:latin typeface="Times New Roman" pitchFamily="18" charset="0"/>
                      </a:endParaRPr>
                    </a:p>
                  </a:txBody>
                  <a:tcPr marL="68580" marR="68580" marT="34280" marB="34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Times New Roman" pitchFamily="18" charset="0"/>
                        </a:rPr>
                        <a:t>    . . . .  (g)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2</a:t>
                      </a:r>
                      <a:r>
                        <a:rPr kumimoji="0" lang="en-US" sz="1800" b="1" i="0" u="none" strike="noStrike" cap="none" normalizeH="0" baseline="0">
                          <a:ln>
                            <a:noFill/>
                          </a:ln>
                          <a:solidFill>
                            <a:schemeClr val="tx1"/>
                          </a:solidFill>
                          <a:effectLst/>
                          <a:latin typeface="Times New Roman" pitchFamily="18" charset="0"/>
                        </a:rPr>
                        <a:t> </a:t>
                      </a:r>
                      <a:r>
                        <a:rPr kumimoji="0" lang="en-US" sz="1600" b="1" i="0" u="none" strike="noStrike" cap="none" normalizeH="0" baseline="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2</a:t>
                      </a:r>
                      <a:r>
                        <a:rPr kumimoji="0" lang="en-US" sz="1800" b="1" i="0" u="none" strike="noStrike" cap="none" normalizeH="0" baseline="-25000">
                          <a:ln>
                            <a:noFill/>
                          </a:ln>
                          <a:solidFill>
                            <a:schemeClr val="tx1"/>
                          </a:solidFill>
                          <a:effectLst/>
                          <a:latin typeface="Times New Roman" pitchFamily="18" charset="0"/>
                        </a:rPr>
                        <a:t> </a:t>
                      </a:r>
                      <a:r>
                        <a:rPr kumimoji="0" lang="en-US" sz="1800" b="1" i="0" u="none" strike="noStrike" cap="none" normalizeH="0" baseline="0">
                          <a:ln>
                            <a:noFill/>
                          </a:ln>
                          <a:solidFill>
                            <a:schemeClr val="tx1"/>
                          </a:solidFill>
                          <a:effectLst/>
                          <a:latin typeface="Times New Roman" pitchFamily="18" charset="0"/>
                        </a:rPr>
                        <a:t>-l</a:t>
                      </a:r>
                      <a:r>
                        <a:rPr kumimoji="0" lang="en-US" sz="1800" b="1" i="0" u="none" strike="noStrike" cap="none" normalizeH="0" baseline="-25000">
                          <a:ln>
                            <a:noFill/>
                          </a:ln>
                          <a:solidFill>
                            <a:schemeClr val="tx1"/>
                          </a:solidFill>
                          <a:effectLst/>
                          <a:latin typeface="Times New Roman" pitchFamily="18" charset="0"/>
                        </a:rPr>
                        <a:t>0</a:t>
                      </a:r>
                      <a:r>
                        <a:rPr kumimoji="0" lang="en-US" sz="1600" b="1" i="0" u="none" strike="noStrike" cap="none" normalizeH="0" baseline="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835301">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a:ln>
                            <a:noFill/>
                          </a:ln>
                          <a:solidFill>
                            <a:srgbClr val="0066FF"/>
                          </a:solidFill>
                          <a:effectLst/>
                          <a:latin typeface="Times New Roman" pitchFamily="18" charset="0"/>
                        </a:rPr>
                        <a:t>3</a:t>
                      </a:r>
                      <a:endParaRPr kumimoji="0" lang="en-US" sz="2400" b="1" i="0" u="none" strike="noStrike" cap="none" normalizeH="0" baseline="0">
                        <a:ln>
                          <a:noFill/>
                        </a:ln>
                        <a:solidFill>
                          <a:srgbClr val="0066FF"/>
                        </a:solidFill>
                        <a:effectLst/>
                        <a:latin typeface="Times New Roman" pitchFamily="18" charset="0"/>
                      </a:endParaRPr>
                    </a:p>
                  </a:txBody>
                  <a:tcPr marL="68580" marR="68580" marT="34280" marB="34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tx1"/>
                          </a:solidFill>
                          <a:effectLst/>
                          <a:latin typeface="Times New Roman" pitchFamily="18" charset="0"/>
                        </a:rPr>
                        <a:t>. . . .(g)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3</a:t>
                      </a:r>
                      <a:r>
                        <a:rPr kumimoji="0" lang="en-US" sz="1600" b="1" i="0" u="none" strike="noStrike" cap="none" normalizeH="0" baseline="0">
                          <a:ln>
                            <a:noFill/>
                          </a:ln>
                          <a:solidFill>
                            <a:schemeClr val="tx1"/>
                          </a:solidFill>
                          <a:effectLst/>
                          <a:latin typeface="Times New Roman" pitchFamily="18" charset="0"/>
                        </a:rPr>
                        <a:t> =…cm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3</a:t>
                      </a:r>
                      <a:r>
                        <a:rPr kumimoji="0" lang="en-US" sz="1800" b="1" i="0" u="none" strike="noStrike" cap="none" normalizeH="0" baseline="-25000" dirty="0">
                          <a:ln>
                            <a:noFill/>
                          </a:ln>
                          <a:solidFill>
                            <a:schemeClr val="tx1"/>
                          </a:solidFill>
                          <a:effectLst/>
                          <a:latin typeface="Times New Roman" pitchFamily="18" charset="0"/>
                        </a:rPr>
                        <a:t> </a:t>
                      </a:r>
                      <a:r>
                        <a:rPr kumimoji="0" lang="en-US" sz="1800" b="1" i="0" u="none" strike="noStrike" cap="none" normalizeH="0" baseline="0" dirty="0">
                          <a:ln>
                            <a:noFill/>
                          </a:ln>
                          <a:solidFill>
                            <a:schemeClr val="tx1"/>
                          </a:solidFill>
                          <a:effectLst/>
                          <a:latin typeface="Times New Roman" pitchFamily="18" charset="0"/>
                        </a:rPr>
                        <a:t>- l</a:t>
                      </a:r>
                      <a:r>
                        <a:rPr kumimoji="0" lang="en-US" sz="1800" b="1" i="0" u="none" strike="noStrike" cap="none" normalizeH="0" baseline="-25000" dirty="0">
                          <a:ln>
                            <a:noFill/>
                          </a:ln>
                          <a:solidFill>
                            <a:schemeClr val="tx1"/>
                          </a:solidFill>
                          <a:effectLst/>
                          <a:latin typeface="Times New Roman" pitchFamily="18" charset="0"/>
                        </a:rPr>
                        <a:t>0</a:t>
                      </a:r>
                      <a:r>
                        <a:rPr kumimoji="0" lang="en-US" sz="1600" b="1" i="0" u="none" strike="noStrike" cap="none" normalizeH="0" baseline="0" dirty="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80" marB="34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7213" name="Text Box 52"/>
          <p:cNvSpPr txBox="1">
            <a:spLocks noChangeArrowheads="1"/>
          </p:cNvSpPr>
          <p:nvPr/>
        </p:nvSpPr>
        <p:spPr bwMode="auto">
          <a:xfrm>
            <a:off x="3867150" y="20783"/>
            <a:ext cx="42862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b="1" dirty="0" err="1">
                <a:solidFill>
                  <a:srgbClr val="000066"/>
                </a:solidFill>
              </a:rPr>
              <a:t>Các</a:t>
            </a:r>
            <a:r>
              <a:rPr lang="en-US" altLang="en-US" sz="3200" b="1" dirty="0">
                <a:solidFill>
                  <a:srgbClr val="000066"/>
                </a:solidFill>
              </a:rPr>
              <a:t> </a:t>
            </a:r>
            <a:r>
              <a:rPr lang="en-US" altLang="en-US" sz="3200" b="1" dirty="0" err="1">
                <a:solidFill>
                  <a:srgbClr val="000066"/>
                </a:solidFill>
              </a:rPr>
              <a:t>bước</a:t>
            </a:r>
            <a:r>
              <a:rPr lang="en-US" altLang="en-US" sz="3200" b="1" dirty="0">
                <a:solidFill>
                  <a:srgbClr val="000066"/>
                </a:solidFill>
              </a:rPr>
              <a:t> </a:t>
            </a:r>
            <a:r>
              <a:rPr lang="en-US" altLang="en-US" sz="3200" b="1" dirty="0" err="1">
                <a:solidFill>
                  <a:srgbClr val="000066"/>
                </a:solidFill>
              </a:rPr>
              <a:t>tiến</a:t>
            </a:r>
            <a:r>
              <a:rPr lang="en-US" altLang="en-US" sz="3200" b="1" dirty="0">
                <a:solidFill>
                  <a:srgbClr val="000066"/>
                </a:solidFill>
              </a:rPr>
              <a:t> </a:t>
            </a:r>
            <a:r>
              <a:rPr lang="en-US" altLang="en-US" sz="3200" b="1" dirty="0" err="1">
                <a:solidFill>
                  <a:srgbClr val="000066"/>
                </a:solidFill>
              </a:rPr>
              <a:t>hành</a:t>
            </a:r>
            <a:endParaRPr lang="en-US" altLang="en-US" sz="3200" b="1" dirty="0">
              <a:solidFill>
                <a:srgbClr val="000066"/>
              </a:solidFill>
            </a:endParaRPr>
          </a:p>
        </p:txBody>
      </p:sp>
      <p:sp>
        <p:nvSpPr>
          <p:cNvPr id="52277" name="Text Box 53"/>
          <p:cNvSpPr txBox="1">
            <a:spLocks noChangeArrowheads="1"/>
          </p:cNvSpPr>
          <p:nvPr/>
        </p:nvSpPr>
        <p:spPr bwMode="auto">
          <a:xfrm>
            <a:off x="2971800" y="474269"/>
            <a:ext cx="67437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b="1" i="1" dirty="0">
                <a:solidFill>
                  <a:prstClr val="black"/>
                </a:solidFill>
              </a:rPr>
              <a:t>Treo </a:t>
            </a:r>
            <a:r>
              <a:rPr lang="en-US" altLang="en-US" sz="3200" b="1" i="1" dirty="0" err="1">
                <a:solidFill>
                  <a:prstClr val="black"/>
                </a:solidFill>
              </a:rPr>
              <a:t>một</a:t>
            </a:r>
            <a:r>
              <a:rPr lang="en-US" altLang="en-US" sz="3200" b="1" i="1" dirty="0">
                <a:solidFill>
                  <a:prstClr val="black"/>
                </a:solidFill>
              </a:rPr>
              <a:t> </a:t>
            </a:r>
            <a:r>
              <a:rPr lang="en-US" altLang="en-US" sz="3200" b="1" i="1" dirty="0" err="1">
                <a:solidFill>
                  <a:prstClr val="black"/>
                </a:solidFill>
              </a:rPr>
              <a:t>lò</a:t>
            </a:r>
            <a:r>
              <a:rPr lang="en-US" altLang="en-US" sz="3200" b="1" i="1" dirty="0">
                <a:solidFill>
                  <a:prstClr val="black"/>
                </a:solidFill>
              </a:rPr>
              <a:t> xo </a:t>
            </a:r>
            <a:r>
              <a:rPr lang="en-US" altLang="en-US" sz="3200" b="1" i="1" dirty="0" err="1">
                <a:solidFill>
                  <a:prstClr val="black"/>
                </a:solidFill>
              </a:rPr>
              <a:t>vào</a:t>
            </a:r>
            <a:r>
              <a:rPr lang="en-US" altLang="en-US" sz="3200" b="1" i="1" dirty="0">
                <a:solidFill>
                  <a:prstClr val="black"/>
                </a:solidFill>
              </a:rPr>
              <a:t> </a:t>
            </a:r>
            <a:r>
              <a:rPr lang="en-US" altLang="en-US" sz="3200" b="1" i="1" dirty="0" err="1">
                <a:solidFill>
                  <a:prstClr val="black"/>
                </a:solidFill>
              </a:rPr>
              <a:t>giá</a:t>
            </a:r>
            <a:r>
              <a:rPr lang="en-US" altLang="en-US" sz="3200" b="1" i="1" dirty="0">
                <a:solidFill>
                  <a:prstClr val="black"/>
                </a:solidFill>
              </a:rPr>
              <a:t> </a:t>
            </a:r>
            <a:r>
              <a:rPr lang="en-US" altLang="en-US" sz="3200" b="1" i="1" dirty="0" err="1">
                <a:solidFill>
                  <a:prstClr val="black"/>
                </a:solidFill>
              </a:rPr>
              <a:t>thí</a:t>
            </a:r>
            <a:r>
              <a:rPr lang="en-US" altLang="en-US" sz="3200" b="1" i="1" dirty="0">
                <a:solidFill>
                  <a:prstClr val="black"/>
                </a:solidFill>
              </a:rPr>
              <a:t> </a:t>
            </a:r>
            <a:r>
              <a:rPr lang="en-US" altLang="en-US" sz="3200" b="1" i="1" dirty="0" err="1">
                <a:solidFill>
                  <a:prstClr val="black"/>
                </a:solidFill>
              </a:rPr>
              <a:t>nghiệm</a:t>
            </a:r>
            <a:endParaRPr lang="en-US" altLang="en-US" sz="3200" b="1" i="1" dirty="0">
              <a:solidFill>
                <a:prstClr val="black"/>
              </a:solidFill>
            </a:endParaRPr>
          </a:p>
        </p:txBody>
      </p:sp>
      <p:sp>
        <p:nvSpPr>
          <p:cNvPr id="52278" name="Text Box 54"/>
          <p:cNvSpPr txBox="1">
            <a:spLocks noChangeArrowheads="1"/>
          </p:cNvSpPr>
          <p:nvPr/>
        </p:nvSpPr>
        <p:spPr bwMode="auto">
          <a:xfrm>
            <a:off x="1666875" y="1025308"/>
            <a:ext cx="87725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b="1" dirty="0">
                <a:solidFill>
                  <a:prstClr val="black"/>
                </a:solidFill>
              </a:rPr>
              <a:t>B1. </a:t>
            </a:r>
            <a:r>
              <a:rPr lang="en-US" altLang="en-US" sz="2800" b="1" dirty="0" err="1">
                <a:solidFill>
                  <a:prstClr val="black"/>
                </a:solidFill>
              </a:rPr>
              <a:t>Đo</a:t>
            </a:r>
            <a:r>
              <a:rPr lang="en-US" altLang="en-US" sz="2800" b="1" dirty="0">
                <a:solidFill>
                  <a:prstClr val="black"/>
                </a:solidFill>
              </a:rPr>
              <a:t> </a:t>
            </a:r>
            <a:r>
              <a:rPr lang="en-US" altLang="en-US" sz="2800" b="1" dirty="0" err="1">
                <a:solidFill>
                  <a:prstClr val="black"/>
                </a:solidFill>
              </a:rPr>
              <a:t>chiều</a:t>
            </a:r>
            <a:r>
              <a:rPr lang="en-US" altLang="en-US" sz="2800" b="1" dirty="0">
                <a:solidFill>
                  <a:prstClr val="black"/>
                </a:solidFill>
              </a:rPr>
              <a:t> </a:t>
            </a:r>
            <a:r>
              <a:rPr lang="en-US" altLang="en-US" sz="2800" b="1" dirty="0" err="1">
                <a:solidFill>
                  <a:prstClr val="black"/>
                </a:solidFill>
              </a:rPr>
              <a:t>dài</a:t>
            </a:r>
            <a:r>
              <a:rPr lang="en-US" altLang="en-US" sz="2800" b="1" dirty="0">
                <a:solidFill>
                  <a:prstClr val="black"/>
                </a:solidFill>
              </a:rPr>
              <a:t> </a:t>
            </a:r>
            <a:r>
              <a:rPr lang="en-US" altLang="en-US" sz="2800" b="1" dirty="0" err="1">
                <a:solidFill>
                  <a:prstClr val="black"/>
                </a:solidFill>
              </a:rPr>
              <a:t>của</a:t>
            </a:r>
            <a:r>
              <a:rPr lang="en-US" altLang="en-US" sz="2800" b="1" dirty="0">
                <a:solidFill>
                  <a:prstClr val="black"/>
                </a:solidFill>
              </a:rPr>
              <a:t> </a:t>
            </a:r>
            <a:r>
              <a:rPr lang="en-US" altLang="en-US" sz="2800" b="1" dirty="0" err="1">
                <a:solidFill>
                  <a:prstClr val="black"/>
                </a:solidFill>
              </a:rPr>
              <a:t>lò</a:t>
            </a:r>
            <a:r>
              <a:rPr lang="en-US" altLang="en-US" sz="2800" b="1" dirty="0">
                <a:solidFill>
                  <a:prstClr val="black"/>
                </a:solidFill>
              </a:rPr>
              <a:t> xo </a:t>
            </a:r>
            <a:r>
              <a:rPr lang="en-US" altLang="en-US" sz="2800" b="1" dirty="0" err="1">
                <a:solidFill>
                  <a:prstClr val="black"/>
                </a:solidFill>
              </a:rPr>
              <a:t>khi</a:t>
            </a:r>
            <a:r>
              <a:rPr lang="en-US" altLang="en-US" sz="2800" b="1" dirty="0">
                <a:solidFill>
                  <a:prstClr val="black"/>
                </a:solidFill>
              </a:rPr>
              <a:t> </a:t>
            </a:r>
            <a:r>
              <a:rPr lang="en-US" altLang="en-US" sz="2800" b="1" dirty="0" err="1">
                <a:solidFill>
                  <a:prstClr val="black"/>
                </a:solidFill>
              </a:rPr>
              <a:t>chưa</a:t>
            </a:r>
            <a:r>
              <a:rPr lang="en-US" altLang="en-US" sz="2800" b="1" dirty="0">
                <a:solidFill>
                  <a:prstClr val="black"/>
                </a:solidFill>
              </a:rPr>
              <a:t> </a:t>
            </a:r>
            <a:r>
              <a:rPr lang="en-US" altLang="en-US" sz="2800" b="1" dirty="0" err="1">
                <a:solidFill>
                  <a:prstClr val="black"/>
                </a:solidFill>
              </a:rPr>
              <a:t>kéo</a:t>
            </a:r>
            <a:r>
              <a:rPr lang="en-US" altLang="en-US" sz="2800" b="1" dirty="0">
                <a:solidFill>
                  <a:prstClr val="black"/>
                </a:solidFill>
              </a:rPr>
              <a:t> </a:t>
            </a:r>
            <a:r>
              <a:rPr lang="en-US" altLang="en-US" sz="2800" b="1" dirty="0" err="1">
                <a:solidFill>
                  <a:prstClr val="black"/>
                </a:solidFill>
              </a:rPr>
              <a:t>dãn</a:t>
            </a:r>
            <a:r>
              <a:rPr lang="en-US" altLang="en-US" sz="2800" b="1" dirty="0">
                <a:solidFill>
                  <a:prstClr val="black"/>
                </a:solidFill>
              </a:rPr>
              <a:t>. </a:t>
            </a:r>
            <a:r>
              <a:rPr lang="en-US" altLang="en-US" sz="2800" b="1" dirty="0" err="1">
                <a:solidFill>
                  <a:prstClr val="black"/>
                </a:solidFill>
              </a:rPr>
              <a:t>Đó</a:t>
            </a:r>
            <a:r>
              <a:rPr lang="en-US" altLang="en-US" sz="2800" b="1" dirty="0">
                <a:solidFill>
                  <a:prstClr val="black"/>
                </a:solidFill>
              </a:rPr>
              <a:t> </a:t>
            </a:r>
            <a:r>
              <a:rPr lang="en-US" altLang="en-US" sz="2800" b="1" dirty="0" err="1">
                <a:solidFill>
                  <a:prstClr val="black"/>
                </a:solidFill>
              </a:rPr>
              <a:t>là</a:t>
            </a:r>
            <a:r>
              <a:rPr lang="en-US" altLang="en-US" sz="2800" b="1" dirty="0">
                <a:solidFill>
                  <a:prstClr val="black"/>
                </a:solidFill>
              </a:rPr>
              <a:t> </a:t>
            </a:r>
            <a:r>
              <a:rPr lang="en-US" altLang="en-US" sz="2800" b="1" dirty="0" err="1">
                <a:solidFill>
                  <a:prstClr val="black"/>
                </a:solidFill>
              </a:rPr>
              <a:t>chiều</a:t>
            </a:r>
            <a:r>
              <a:rPr lang="en-US" altLang="en-US" sz="2800" b="1" dirty="0">
                <a:solidFill>
                  <a:prstClr val="black"/>
                </a:solidFill>
              </a:rPr>
              <a:t> </a:t>
            </a:r>
            <a:r>
              <a:rPr lang="en-US" altLang="en-US" sz="2800" b="1" dirty="0" err="1">
                <a:solidFill>
                  <a:prstClr val="black"/>
                </a:solidFill>
              </a:rPr>
              <a:t>dài</a:t>
            </a:r>
            <a:r>
              <a:rPr lang="en-US" altLang="en-US" sz="2800" b="1" dirty="0">
                <a:solidFill>
                  <a:prstClr val="black"/>
                </a:solidFill>
              </a:rPr>
              <a:t> </a:t>
            </a:r>
            <a:r>
              <a:rPr lang="en-US" altLang="en-US" sz="2800" b="1" dirty="0" err="1">
                <a:solidFill>
                  <a:prstClr val="black"/>
                </a:solidFill>
              </a:rPr>
              <a:t>tự</a:t>
            </a:r>
            <a:r>
              <a:rPr lang="en-US" altLang="en-US" sz="2800" b="1" dirty="0">
                <a:solidFill>
                  <a:prstClr val="black"/>
                </a:solidFill>
              </a:rPr>
              <a:t> </a:t>
            </a:r>
            <a:r>
              <a:rPr lang="en-US" altLang="en-US" sz="2800" b="1" dirty="0" err="1">
                <a:solidFill>
                  <a:prstClr val="black"/>
                </a:solidFill>
              </a:rPr>
              <a:t>nhiên</a:t>
            </a:r>
            <a:r>
              <a:rPr lang="en-US" altLang="en-US" sz="2800" b="1" dirty="0">
                <a:solidFill>
                  <a:prstClr val="black"/>
                </a:solidFill>
              </a:rPr>
              <a:t> </a:t>
            </a:r>
            <a:r>
              <a:rPr lang="en-US" altLang="en-US" sz="2800" b="1" dirty="0" err="1">
                <a:solidFill>
                  <a:prstClr val="black"/>
                </a:solidFill>
              </a:rPr>
              <a:t>của</a:t>
            </a:r>
            <a:r>
              <a:rPr lang="en-US" altLang="en-US" sz="2800" b="1" dirty="0">
                <a:solidFill>
                  <a:prstClr val="black"/>
                </a:solidFill>
              </a:rPr>
              <a:t> </a:t>
            </a:r>
            <a:r>
              <a:rPr lang="en-US" altLang="en-US" sz="2800" b="1" dirty="0" err="1">
                <a:solidFill>
                  <a:prstClr val="black"/>
                </a:solidFill>
              </a:rPr>
              <a:t>lò</a:t>
            </a:r>
            <a:r>
              <a:rPr lang="en-US" altLang="en-US" sz="2800" b="1" dirty="0">
                <a:solidFill>
                  <a:prstClr val="black"/>
                </a:solidFill>
              </a:rPr>
              <a:t> xo ( </a:t>
            </a:r>
            <a:r>
              <a:rPr lang="en-US" altLang="en-US" sz="2800" b="1" dirty="0">
                <a:solidFill>
                  <a:srgbClr val="FF0000"/>
                </a:solidFill>
              </a:rPr>
              <a:t>l</a:t>
            </a:r>
            <a:r>
              <a:rPr lang="en-US" altLang="en-US" sz="2800" b="1" baseline="-25000" dirty="0">
                <a:solidFill>
                  <a:srgbClr val="FF0000"/>
                </a:solidFill>
              </a:rPr>
              <a:t>0</a:t>
            </a:r>
            <a:r>
              <a:rPr lang="en-US" altLang="en-US" sz="2800" b="1" dirty="0">
                <a:solidFill>
                  <a:prstClr val="black"/>
                </a:solidFill>
              </a:rPr>
              <a:t> ). </a:t>
            </a:r>
            <a:r>
              <a:rPr lang="en-US" altLang="en-US" sz="2800" b="1" dirty="0" err="1">
                <a:solidFill>
                  <a:prstClr val="black"/>
                </a:solidFill>
              </a:rPr>
              <a:t>Ghi</a:t>
            </a:r>
            <a:r>
              <a:rPr lang="en-US" altLang="en-US" sz="2800" b="1" dirty="0">
                <a:solidFill>
                  <a:prstClr val="black"/>
                </a:solidFill>
              </a:rPr>
              <a:t> </a:t>
            </a:r>
            <a:r>
              <a:rPr lang="en-US" altLang="en-US" sz="2800" b="1" dirty="0" err="1">
                <a:solidFill>
                  <a:prstClr val="black"/>
                </a:solidFill>
              </a:rPr>
              <a:t>kết</a:t>
            </a:r>
            <a:r>
              <a:rPr lang="en-US" altLang="en-US" sz="2800" b="1" dirty="0">
                <a:solidFill>
                  <a:prstClr val="black"/>
                </a:solidFill>
              </a:rPr>
              <a:t> </a:t>
            </a:r>
            <a:r>
              <a:rPr lang="en-US" altLang="en-US" sz="2800" b="1" dirty="0" err="1">
                <a:solidFill>
                  <a:prstClr val="black"/>
                </a:solidFill>
              </a:rPr>
              <a:t>quả</a:t>
            </a:r>
            <a:r>
              <a:rPr lang="en-US" altLang="en-US" sz="2800" b="1" dirty="0">
                <a:solidFill>
                  <a:prstClr val="black"/>
                </a:solidFill>
              </a:rPr>
              <a:t> </a:t>
            </a:r>
            <a:r>
              <a:rPr lang="en-US" altLang="en-US" sz="2800" b="1" dirty="0" err="1">
                <a:solidFill>
                  <a:prstClr val="black"/>
                </a:solidFill>
              </a:rPr>
              <a:t>vào</a:t>
            </a:r>
            <a:r>
              <a:rPr lang="en-US" altLang="en-US" sz="2800" b="1" dirty="0">
                <a:solidFill>
                  <a:prstClr val="black"/>
                </a:solidFill>
              </a:rPr>
              <a:t> </a:t>
            </a:r>
            <a:r>
              <a:rPr lang="en-US" altLang="en-US" sz="2800" b="1" dirty="0" err="1">
                <a:solidFill>
                  <a:prstClr val="black"/>
                </a:solidFill>
              </a:rPr>
              <a:t>bảng</a:t>
            </a:r>
            <a:r>
              <a:rPr lang="en-US" altLang="en-US" sz="2800" b="1" dirty="0">
                <a:solidFill>
                  <a:prstClr val="black"/>
                </a:solidFill>
              </a:rPr>
              <a:t> 9.1.</a:t>
            </a:r>
          </a:p>
        </p:txBody>
      </p:sp>
      <p:pic>
        <p:nvPicPr>
          <p:cNvPr id="7216" name="Picture 78" descr="lo x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0601" y="2507457"/>
            <a:ext cx="442913" cy="166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309" name="Text Box 85"/>
          <p:cNvSpPr txBox="1">
            <a:spLocks noChangeArrowheads="1"/>
          </p:cNvSpPr>
          <p:nvPr/>
        </p:nvSpPr>
        <p:spPr bwMode="auto">
          <a:xfrm>
            <a:off x="4895850" y="3188496"/>
            <a:ext cx="2857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a:solidFill>
                  <a:srgbClr val="FF3300"/>
                </a:solidFill>
              </a:rPr>
              <a:t>?</a:t>
            </a:r>
          </a:p>
        </p:txBody>
      </p:sp>
      <p:sp>
        <p:nvSpPr>
          <p:cNvPr id="20" name="Hộp Văn bản 19">
            <a:extLst>
              <a:ext uri="{FF2B5EF4-FFF2-40B4-BE49-F238E27FC236}">
                <a16:creationId xmlns:a16="http://schemas.microsoft.com/office/drawing/2014/main" id="{27CAC82B-C95A-41C7-9183-C2EDCB1B0C00}"/>
              </a:ext>
            </a:extLst>
          </p:cNvPr>
          <p:cNvSpPr txBox="1"/>
          <p:nvPr/>
        </p:nvSpPr>
        <p:spPr>
          <a:xfrm>
            <a:off x="4254875" y="3259462"/>
            <a:ext cx="355225" cy="369332"/>
          </a:xfrm>
          <a:prstGeom prst="rect">
            <a:avLst/>
          </a:prstGeom>
          <a:noFill/>
        </p:spPr>
        <p:txBody>
          <a:bodyPr wrap="square">
            <a:spAutoFit/>
          </a:bodyPr>
          <a:lstStyle/>
          <a:p>
            <a:r>
              <a:rPr lang="en-US" b="1">
                <a:solidFill>
                  <a:srgbClr val="FF0000"/>
                </a:solidFill>
                <a:latin typeface="VNI-Garam" pitchFamily="34" charset="0"/>
              </a:rPr>
              <a:t>8</a:t>
            </a:r>
            <a:endParaRPr lang="vi-VN">
              <a:solidFill>
                <a:srgbClr val="FF0000"/>
              </a:solidFill>
            </a:endParaRPr>
          </a:p>
        </p:txBody>
      </p:sp>
    </p:spTree>
    <p:extLst>
      <p:ext uri="{BB962C8B-B14F-4D97-AF65-F5344CB8AC3E}">
        <p14:creationId xmlns:p14="http://schemas.microsoft.com/office/powerpoint/2010/main" val="3541977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77"/>
                                        </p:tgtEl>
                                        <p:attrNameLst>
                                          <p:attrName>style.visibility</p:attrName>
                                        </p:attrNameLst>
                                      </p:cBhvr>
                                      <p:to>
                                        <p:strVal val="visible"/>
                                      </p:to>
                                    </p:set>
                                    <p:animEffect transition="in" filter="blinds(horizontal)">
                                      <p:cBhvr>
                                        <p:cTn id="7" dur="500"/>
                                        <p:tgtEl>
                                          <p:spTgt spid="522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78"/>
                                        </p:tgtEl>
                                        <p:attrNameLst>
                                          <p:attrName>style.visibility</p:attrName>
                                        </p:attrNameLst>
                                      </p:cBhvr>
                                      <p:to>
                                        <p:strVal val="visible"/>
                                      </p:to>
                                    </p:set>
                                    <p:animEffect transition="in" filter="blinds(horizontal)">
                                      <p:cBhvr>
                                        <p:cTn id="12" dur="500"/>
                                        <p:tgtEl>
                                          <p:spTgt spid="5227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52238"/>
                                        </p:tgtEl>
                                        <p:attrNameLst>
                                          <p:attrName>style.visibility</p:attrName>
                                        </p:attrNameLst>
                                      </p:cBhvr>
                                      <p:to>
                                        <p:strVal val="visible"/>
                                      </p:to>
                                    </p:set>
                                    <p:animEffect transition="in" filter="wipe(down)">
                                      <p:cBhvr>
                                        <p:cTn id="17" dur="500"/>
                                        <p:tgtEl>
                                          <p:spTgt spid="52238"/>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52232"/>
                                        </p:tgtEl>
                                        <p:attrNameLst>
                                          <p:attrName>style.visibility</p:attrName>
                                        </p:attrNameLst>
                                      </p:cBhvr>
                                      <p:to>
                                        <p:strVal val="visible"/>
                                      </p:to>
                                    </p:set>
                                    <p:animEffect transition="in" filter="wipe(down)">
                                      <p:cBhvr>
                                        <p:cTn id="21" dur="500"/>
                                        <p:tgtEl>
                                          <p:spTgt spid="52232"/>
                                        </p:tgtEl>
                                      </p:cBhvr>
                                    </p:animEffect>
                                  </p:childTnLst>
                                </p:cTn>
                              </p:par>
                            </p:childTnLst>
                          </p:cTn>
                        </p:par>
                        <p:par>
                          <p:cTn id="22" fill="hold" nodeType="afterGroup">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52233"/>
                                        </p:tgtEl>
                                        <p:attrNameLst>
                                          <p:attrName>style.visibility</p:attrName>
                                        </p:attrNameLst>
                                      </p:cBhvr>
                                      <p:to>
                                        <p:strVal val="visible"/>
                                      </p:to>
                                    </p:set>
                                    <p:animEffect transition="in" filter="wipe(down)">
                                      <p:cBhvr>
                                        <p:cTn id="25" dur="500"/>
                                        <p:tgtEl>
                                          <p:spTgt spid="5223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52311"/>
                                        </p:tgtEl>
                                        <p:attrNameLst>
                                          <p:attrName>style.visibility</p:attrName>
                                        </p:attrNameLst>
                                      </p:cBhvr>
                                      <p:to>
                                        <p:strVal val="visible"/>
                                      </p:to>
                                    </p:set>
                                    <p:anim calcmode="lin" valueType="num">
                                      <p:cBhvr additive="base">
                                        <p:cTn id="30" dur="500" fill="hold"/>
                                        <p:tgtEl>
                                          <p:spTgt spid="52311"/>
                                        </p:tgtEl>
                                        <p:attrNameLst>
                                          <p:attrName>ppt_x</p:attrName>
                                        </p:attrNameLst>
                                      </p:cBhvr>
                                      <p:tavLst>
                                        <p:tav tm="0">
                                          <p:val>
                                            <p:strVal val="#ppt_x"/>
                                          </p:val>
                                        </p:tav>
                                        <p:tav tm="100000">
                                          <p:val>
                                            <p:strVal val="#ppt_x"/>
                                          </p:val>
                                        </p:tav>
                                      </p:tavLst>
                                    </p:anim>
                                    <p:anim calcmode="lin" valueType="num">
                                      <p:cBhvr additive="base">
                                        <p:cTn id="31" dur="500" fill="hold"/>
                                        <p:tgtEl>
                                          <p:spTgt spid="5231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52309"/>
                                        </p:tgtEl>
                                        <p:attrNameLst>
                                          <p:attrName>style.visibility</p:attrName>
                                        </p:attrNameLst>
                                      </p:cBhvr>
                                      <p:to>
                                        <p:strVal val="visible"/>
                                      </p:to>
                                    </p:set>
                                    <p:animEffect transition="in" filter="box(in)">
                                      <p:cBhvr>
                                        <p:cTn id="36" dur="500"/>
                                        <p:tgtEl>
                                          <p:spTgt spid="52309"/>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3" grpId="0" autoUpdateAnimBg="0"/>
      <p:bldP spid="52277" grpId="0"/>
      <p:bldP spid="52278" grpId="0"/>
      <p:bldP spid="52309" grpId="0" autoUpdateAnimBg="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4" name="Text Box 6"/>
          <p:cNvSpPr txBox="1">
            <a:spLocks noChangeArrowheads="1"/>
          </p:cNvSpPr>
          <p:nvPr/>
        </p:nvSpPr>
        <p:spPr bwMode="auto">
          <a:xfrm>
            <a:off x="1524001" y="901194"/>
            <a:ext cx="899159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prstClr val="black"/>
                </a:solidFill>
              </a:rPr>
              <a:t>B2. </a:t>
            </a:r>
            <a:r>
              <a:rPr lang="en-US" altLang="en-US" b="1" dirty="0" err="1">
                <a:solidFill>
                  <a:prstClr val="black"/>
                </a:solidFill>
              </a:rPr>
              <a:t>Móc</a:t>
            </a:r>
            <a:r>
              <a:rPr lang="en-US" altLang="en-US" b="1" dirty="0">
                <a:solidFill>
                  <a:prstClr val="black"/>
                </a:solidFill>
              </a:rPr>
              <a:t> </a:t>
            </a:r>
            <a:r>
              <a:rPr lang="en-US" altLang="en-US" b="1" dirty="0" err="1">
                <a:solidFill>
                  <a:prstClr val="black"/>
                </a:solidFill>
              </a:rPr>
              <a:t>một</a:t>
            </a:r>
            <a:r>
              <a:rPr lang="en-US" altLang="en-US" b="1" dirty="0">
                <a:solidFill>
                  <a:prstClr val="black"/>
                </a:solidFill>
              </a:rPr>
              <a:t> </a:t>
            </a:r>
            <a:r>
              <a:rPr lang="en-US" altLang="en-US" b="1" dirty="0" err="1">
                <a:solidFill>
                  <a:prstClr val="black"/>
                </a:solidFill>
              </a:rPr>
              <a:t>quả</a:t>
            </a:r>
            <a:r>
              <a:rPr lang="en-US" altLang="en-US" b="1" dirty="0">
                <a:solidFill>
                  <a:prstClr val="black"/>
                </a:solidFill>
              </a:rPr>
              <a:t> </a:t>
            </a:r>
            <a:r>
              <a:rPr lang="en-US" altLang="en-US" b="1" dirty="0" err="1">
                <a:solidFill>
                  <a:prstClr val="black"/>
                </a:solidFill>
              </a:rPr>
              <a:t>nặng</a:t>
            </a:r>
            <a:r>
              <a:rPr lang="en-US" altLang="en-US" b="1" dirty="0">
                <a:solidFill>
                  <a:prstClr val="black"/>
                </a:solidFill>
              </a:rPr>
              <a:t> 50 g </a:t>
            </a:r>
            <a:r>
              <a:rPr lang="en-US" altLang="en-US" b="1" dirty="0" err="1">
                <a:solidFill>
                  <a:prstClr val="black"/>
                </a:solidFill>
              </a:rPr>
              <a:t>vào</a:t>
            </a:r>
            <a:r>
              <a:rPr lang="en-US" altLang="en-US" b="1" dirty="0">
                <a:solidFill>
                  <a:prstClr val="black"/>
                </a:solidFill>
              </a:rPr>
              <a:t> </a:t>
            </a:r>
            <a:r>
              <a:rPr lang="en-US" altLang="en-US" b="1" dirty="0" err="1">
                <a:solidFill>
                  <a:prstClr val="black"/>
                </a:solidFill>
              </a:rPr>
              <a:t>đầu</a:t>
            </a:r>
            <a:r>
              <a:rPr lang="en-US" altLang="en-US" b="1" dirty="0">
                <a:solidFill>
                  <a:prstClr val="black"/>
                </a:solidFill>
              </a:rPr>
              <a:t> </a:t>
            </a:r>
            <a:r>
              <a:rPr lang="en-US" altLang="en-US" b="1" dirty="0" err="1">
                <a:solidFill>
                  <a:prstClr val="black"/>
                </a:solidFill>
              </a:rPr>
              <a:t>dưới</a:t>
            </a:r>
            <a:r>
              <a:rPr lang="en-US" altLang="en-US" b="1" dirty="0">
                <a:solidFill>
                  <a:prstClr val="black"/>
                </a:solidFill>
              </a:rPr>
              <a:t> </a:t>
            </a:r>
            <a:r>
              <a:rPr lang="en-US" altLang="en-US" b="1" dirty="0" err="1">
                <a:solidFill>
                  <a:prstClr val="black"/>
                </a:solidFill>
              </a:rPr>
              <a:t>của</a:t>
            </a:r>
            <a:r>
              <a:rPr lang="en-US" altLang="en-US" b="1" dirty="0">
                <a:solidFill>
                  <a:prstClr val="black"/>
                </a:solidFill>
              </a:rPr>
              <a:t> </a:t>
            </a:r>
            <a:r>
              <a:rPr lang="en-US" altLang="en-US" b="1" dirty="0" err="1">
                <a:solidFill>
                  <a:prstClr val="black"/>
                </a:solidFill>
              </a:rPr>
              <a:t>lò</a:t>
            </a:r>
            <a:r>
              <a:rPr lang="en-US" altLang="en-US" b="1" dirty="0">
                <a:solidFill>
                  <a:prstClr val="black"/>
                </a:solidFill>
              </a:rPr>
              <a:t> xo. </a:t>
            </a:r>
            <a:r>
              <a:rPr lang="en-US" altLang="en-US" b="1" dirty="0" err="1">
                <a:solidFill>
                  <a:prstClr val="black"/>
                </a:solidFill>
              </a:rPr>
              <a:t>Đo</a:t>
            </a:r>
            <a:r>
              <a:rPr lang="en-US" altLang="en-US" b="1" dirty="0">
                <a:solidFill>
                  <a:prstClr val="black"/>
                </a:solidFill>
              </a:rPr>
              <a:t> </a:t>
            </a:r>
            <a:r>
              <a:rPr lang="en-US" altLang="en-US" b="1" dirty="0" err="1">
                <a:solidFill>
                  <a:prstClr val="black"/>
                </a:solidFill>
              </a:rPr>
              <a:t>chiều</a:t>
            </a:r>
            <a:r>
              <a:rPr lang="en-US" altLang="en-US" b="1" dirty="0">
                <a:solidFill>
                  <a:prstClr val="black"/>
                </a:solidFill>
              </a:rPr>
              <a:t> </a:t>
            </a:r>
            <a:r>
              <a:rPr lang="en-US" altLang="en-US" b="1" dirty="0" err="1">
                <a:solidFill>
                  <a:prstClr val="black"/>
                </a:solidFill>
              </a:rPr>
              <a:t>dài</a:t>
            </a:r>
            <a:r>
              <a:rPr lang="en-US" altLang="en-US" b="1" dirty="0">
                <a:solidFill>
                  <a:prstClr val="black"/>
                </a:solidFill>
              </a:rPr>
              <a:t> </a:t>
            </a:r>
            <a:r>
              <a:rPr lang="en-US" altLang="en-US" b="1" dirty="0" err="1">
                <a:solidFill>
                  <a:prstClr val="black"/>
                </a:solidFill>
              </a:rPr>
              <a:t>của</a:t>
            </a:r>
            <a:r>
              <a:rPr lang="en-US" altLang="en-US" b="1" dirty="0">
                <a:solidFill>
                  <a:prstClr val="black"/>
                </a:solidFill>
              </a:rPr>
              <a:t> </a:t>
            </a:r>
            <a:r>
              <a:rPr lang="en-US" altLang="en-US" b="1" dirty="0" err="1">
                <a:solidFill>
                  <a:prstClr val="black"/>
                </a:solidFill>
              </a:rPr>
              <a:t>lò</a:t>
            </a:r>
            <a:r>
              <a:rPr lang="en-US" altLang="en-US" b="1" dirty="0">
                <a:solidFill>
                  <a:prstClr val="black"/>
                </a:solidFill>
              </a:rPr>
              <a:t> xo </a:t>
            </a:r>
            <a:r>
              <a:rPr lang="en-US" altLang="en-US" b="1" dirty="0" err="1">
                <a:solidFill>
                  <a:prstClr val="black"/>
                </a:solidFill>
              </a:rPr>
              <a:t>lúc</a:t>
            </a:r>
            <a:r>
              <a:rPr lang="en-US" altLang="en-US" b="1" dirty="0">
                <a:solidFill>
                  <a:prstClr val="black"/>
                </a:solidFill>
              </a:rPr>
              <a:t> </a:t>
            </a:r>
            <a:r>
              <a:rPr lang="en-US" altLang="en-US" b="1" dirty="0" err="1">
                <a:solidFill>
                  <a:prstClr val="black"/>
                </a:solidFill>
              </a:rPr>
              <a:t>đó</a:t>
            </a:r>
            <a:r>
              <a:rPr lang="en-US" altLang="en-US" b="1" dirty="0">
                <a:solidFill>
                  <a:prstClr val="black"/>
                </a:solidFill>
              </a:rPr>
              <a:t> (</a:t>
            </a:r>
            <a:r>
              <a:rPr lang="en-US" altLang="en-US" b="1" dirty="0">
                <a:solidFill>
                  <a:srgbClr val="FF0000"/>
                </a:solidFill>
              </a:rPr>
              <a:t>l</a:t>
            </a:r>
            <a:r>
              <a:rPr lang="en-US" altLang="en-US" b="1" baseline="-25000" dirty="0">
                <a:solidFill>
                  <a:srgbClr val="FF0000"/>
                </a:solidFill>
              </a:rPr>
              <a:t>1</a:t>
            </a:r>
            <a:r>
              <a:rPr lang="en-US" altLang="en-US" b="1" dirty="0">
                <a:solidFill>
                  <a:prstClr val="black"/>
                </a:solidFill>
              </a:rPr>
              <a:t>). </a:t>
            </a:r>
            <a:r>
              <a:rPr lang="en-US" altLang="en-US" b="1" dirty="0" err="1">
                <a:solidFill>
                  <a:prstClr val="black"/>
                </a:solidFill>
              </a:rPr>
              <a:t>Ghi</a:t>
            </a:r>
            <a:r>
              <a:rPr lang="en-US" altLang="en-US" b="1" dirty="0">
                <a:solidFill>
                  <a:prstClr val="black"/>
                </a:solidFill>
              </a:rPr>
              <a:t> </a:t>
            </a:r>
            <a:r>
              <a:rPr lang="en-US" altLang="en-US" b="1" dirty="0" err="1">
                <a:solidFill>
                  <a:prstClr val="black"/>
                </a:solidFill>
              </a:rPr>
              <a:t>kết</a:t>
            </a:r>
            <a:r>
              <a:rPr lang="en-US" altLang="en-US" b="1" dirty="0">
                <a:solidFill>
                  <a:prstClr val="black"/>
                </a:solidFill>
              </a:rPr>
              <a:t> </a:t>
            </a:r>
            <a:r>
              <a:rPr lang="en-US" altLang="en-US" b="1" dirty="0" err="1">
                <a:solidFill>
                  <a:prstClr val="black"/>
                </a:solidFill>
              </a:rPr>
              <a:t>quả</a:t>
            </a:r>
            <a:r>
              <a:rPr lang="en-US" altLang="en-US" b="1" dirty="0">
                <a:solidFill>
                  <a:prstClr val="black"/>
                </a:solidFill>
              </a:rPr>
              <a:t> </a:t>
            </a:r>
            <a:r>
              <a:rPr lang="en-US" altLang="en-US" b="1" dirty="0" err="1">
                <a:solidFill>
                  <a:prstClr val="black"/>
                </a:solidFill>
              </a:rPr>
              <a:t>vào</a:t>
            </a:r>
            <a:r>
              <a:rPr lang="en-US" altLang="en-US" b="1" dirty="0">
                <a:solidFill>
                  <a:prstClr val="black"/>
                </a:solidFill>
              </a:rPr>
              <a:t> </a:t>
            </a:r>
            <a:r>
              <a:rPr lang="en-US" altLang="en-US" b="1" dirty="0" err="1">
                <a:solidFill>
                  <a:prstClr val="black"/>
                </a:solidFill>
              </a:rPr>
              <a:t>bảng</a:t>
            </a:r>
            <a:r>
              <a:rPr lang="en-US" altLang="en-US" b="1" dirty="0">
                <a:solidFill>
                  <a:prstClr val="black"/>
                </a:solidFill>
              </a:rPr>
              <a:t> 9.1…</a:t>
            </a:r>
          </a:p>
        </p:txBody>
      </p:sp>
      <p:graphicFrame>
        <p:nvGraphicFramePr>
          <p:cNvPr id="53356" name="Group 108"/>
          <p:cNvGraphicFramePr>
            <a:graphicFrameLocks noGrp="1"/>
          </p:cNvGraphicFramePr>
          <p:nvPr>
            <p:ph/>
            <p:extLst>
              <p:ext uri="{D42A27DB-BD31-4B8C-83A1-F6EECF244321}">
                <p14:modId xmlns:p14="http://schemas.microsoft.com/office/powerpoint/2010/main" val="1820827028"/>
              </p:ext>
            </p:extLst>
          </p:nvPr>
        </p:nvGraphicFramePr>
        <p:xfrm>
          <a:off x="1604962" y="2000251"/>
          <a:ext cx="4991100" cy="4629150"/>
        </p:xfrm>
        <a:graphic>
          <a:graphicData uri="http://schemas.openxmlformats.org/drawingml/2006/table">
            <a:tbl>
              <a:tblPr/>
              <a:tblGrid>
                <a:gridCol w="807384">
                  <a:extLst>
                    <a:ext uri="{9D8B030D-6E8A-4147-A177-3AD203B41FA5}">
                      <a16:colId xmlns:a16="http://schemas.microsoft.com/office/drawing/2014/main" val="20000"/>
                    </a:ext>
                  </a:extLst>
                </a:gridCol>
                <a:gridCol w="1360931">
                  <a:extLst>
                    <a:ext uri="{9D8B030D-6E8A-4147-A177-3AD203B41FA5}">
                      <a16:colId xmlns:a16="http://schemas.microsoft.com/office/drawing/2014/main" val="20001"/>
                    </a:ext>
                  </a:extLst>
                </a:gridCol>
                <a:gridCol w="1159085">
                  <a:extLst>
                    <a:ext uri="{9D8B030D-6E8A-4147-A177-3AD203B41FA5}">
                      <a16:colId xmlns:a16="http://schemas.microsoft.com/office/drawing/2014/main" val="20002"/>
                    </a:ext>
                  </a:extLst>
                </a:gridCol>
                <a:gridCol w="1663700">
                  <a:extLst>
                    <a:ext uri="{9D8B030D-6E8A-4147-A177-3AD203B41FA5}">
                      <a16:colId xmlns:a16="http://schemas.microsoft.com/office/drawing/2014/main" val="20003"/>
                    </a:ext>
                  </a:extLst>
                </a:gridCol>
              </a:tblGrid>
              <a:tr h="122801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rPr>
                        <a:t>Số</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quả</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nặng</a:t>
                      </a: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rPr>
                        <a:t>Khối</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lượng</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các</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quả</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nặng</a:t>
                      </a: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rPr>
                        <a:t>Chiều</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dài</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lò</a:t>
                      </a:r>
                      <a:r>
                        <a:rPr kumimoji="0" lang="en-US" sz="2000" b="1" i="0" u="none" strike="noStrike" cap="none" normalizeH="0" baseline="0" dirty="0">
                          <a:ln>
                            <a:noFill/>
                          </a:ln>
                          <a:solidFill>
                            <a:schemeClr val="tx1"/>
                          </a:solidFill>
                          <a:effectLst/>
                          <a:latin typeface="Times New Roman" pitchFamily="18" charset="0"/>
                        </a:rPr>
                        <a:t> xo</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err="1">
                          <a:ln>
                            <a:noFill/>
                          </a:ln>
                          <a:solidFill>
                            <a:schemeClr val="tx1"/>
                          </a:solidFill>
                          <a:effectLst/>
                          <a:latin typeface="Times New Roman" pitchFamily="18" charset="0"/>
                        </a:rPr>
                        <a:t>Độ</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biến</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dạng</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của</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rPr>
                        <a:t>lò</a:t>
                      </a:r>
                      <a:r>
                        <a:rPr kumimoji="0" lang="en-US" sz="2000" b="1" i="0" u="none" strike="noStrike" cap="none" normalizeH="0" baseline="0" dirty="0">
                          <a:ln>
                            <a:noFill/>
                          </a:ln>
                          <a:solidFill>
                            <a:schemeClr val="tx1"/>
                          </a:solidFill>
                          <a:effectLst/>
                          <a:latin typeface="Times New Roman" pitchFamily="18" charset="0"/>
                        </a:rPr>
                        <a:t> xo</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85028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 0</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0000FF"/>
                          </a:solidFill>
                          <a:effectLst/>
                          <a:latin typeface="Times New Roman" pitchFamily="18" charset="0"/>
                        </a:rPr>
                        <a:t>   0</a:t>
                      </a:r>
                      <a:r>
                        <a:rPr kumimoji="0" lang="en-US" sz="2000" b="1" i="0" u="none" strike="noStrike" cap="none" normalizeH="0" baseline="0" dirty="0">
                          <a:ln>
                            <a:noFill/>
                          </a:ln>
                          <a:solidFill>
                            <a:schemeClr val="tx1"/>
                          </a:solidFill>
                          <a:effectLst/>
                          <a:latin typeface="Times New Roman" pitchFamily="18" charset="0"/>
                        </a:rPr>
                        <a:t>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 </a:t>
                      </a:r>
                      <a:r>
                        <a:rPr kumimoji="0" lang="en-US" sz="2000" b="1" i="0" u="none" strike="noStrike" cap="none" normalizeH="0" baseline="0">
                          <a:ln>
                            <a:noFill/>
                          </a:ln>
                          <a:solidFill>
                            <a:schemeClr val="tx1"/>
                          </a:solidFill>
                          <a:effectLst/>
                          <a:latin typeface="Times New Roman" pitchFamily="18" charset="0"/>
                        </a:rPr>
                        <a:t>= </a:t>
                      </a:r>
                      <a:r>
                        <a:rPr kumimoji="0" lang="en-US" sz="2000" b="1" i="0" u="none" strike="noStrike" cap="none" normalizeH="0" baseline="0">
                          <a:ln>
                            <a:noFill/>
                          </a:ln>
                          <a:solidFill>
                            <a:srgbClr val="FF0000"/>
                          </a:solidFill>
                          <a:effectLst/>
                          <a:latin typeface="Times New Roman" pitchFamily="18" charset="0"/>
                        </a:rPr>
                        <a:t>8</a:t>
                      </a:r>
                      <a:r>
                        <a:rPr kumimoji="0" lang="en-US" sz="2000" b="1" i="0" u="none" strike="noStrike" cap="none" normalizeH="0" baseline="0">
                          <a:ln>
                            <a:noFill/>
                          </a:ln>
                          <a:solidFill>
                            <a:schemeClr val="tx1"/>
                          </a:solidFill>
                          <a:effectLst/>
                          <a:latin typeface="Times New Roman" pitchFamily="18" charset="0"/>
                        </a:rPr>
                        <a:t> </a:t>
                      </a:r>
                      <a:r>
                        <a:rPr kumimoji="0" lang="en-US" sz="2000" b="1" i="0" u="none" strike="noStrike" cap="none" normalizeH="0" baseline="0" dirty="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000066"/>
                          </a:solidFill>
                          <a:effectLst/>
                          <a:latin typeface="Times New Roman" pitchFamily="18" charset="0"/>
                        </a:rPr>
                        <a:t>0 </a:t>
                      </a:r>
                      <a:r>
                        <a:rPr kumimoji="0" lang="en-US" sz="2000" b="1" i="0" u="none" strike="noStrike" cap="none" normalizeH="0" baseline="0" dirty="0">
                          <a:ln>
                            <a:noFill/>
                          </a:ln>
                          <a:solidFill>
                            <a:schemeClr val="tx1"/>
                          </a:solidFill>
                          <a:effectLst/>
                          <a:latin typeface="Times New Roman" pitchFamily="18" charset="0"/>
                        </a:rPr>
                        <a:t> (cm)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5028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66FF"/>
                          </a:solidFill>
                          <a:effectLst/>
                          <a:latin typeface="Times New Roman" pitchFamily="18" charset="0"/>
                        </a:rPr>
                        <a:t>1</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 . .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1</a:t>
                      </a:r>
                      <a:r>
                        <a:rPr kumimoji="0" lang="en-US" sz="2000" b="1" i="0" u="none" strike="noStrike" cap="none" normalizeH="0" baseline="0" dirty="0">
                          <a:ln>
                            <a:noFill/>
                          </a:ln>
                          <a:solidFill>
                            <a:schemeClr val="tx1"/>
                          </a:solidFill>
                          <a:effectLst/>
                          <a:latin typeface="Times New Roman" pitchFamily="18" charset="0"/>
                        </a:rPr>
                        <a:t> =….cm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1</a:t>
                      </a: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0</a:t>
                      </a:r>
                      <a:r>
                        <a:rPr kumimoji="0" lang="en-US" sz="2000" b="1" i="0" u="none" strike="noStrike" cap="none" normalizeH="0" baseline="0">
                          <a:ln>
                            <a:noFill/>
                          </a:ln>
                          <a:solidFill>
                            <a:schemeClr val="tx1"/>
                          </a:solidFill>
                          <a:effectLst/>
                          <a:latin typeface="Times New Roman" pitchFamily="18" charset="0"/>
                        </a:rPr>
                        <a:t>=….</a:t>
                      </a:r>
                      <a:r>
                        <a:rPr kumimoji="0" lang="en-US" sz="2000" b="1" i="0" u="none" strike="noStrike" cap="none" normalizeH="0" baseline="0" dirty="0">
                          <a:ln>
                            <a:noFill/>
                          </a:ln>
                          <a:solidFill>
                            <a:schemeClr val="tx1"/>
                          </a:solidFill>
                          <a:effectLst/>
                          <a:latin typeface="Times New Roman" pitchFamily="18" charset="0"/>
                        </a:rPr>
                        <a:t>cm</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85028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66FF"/>
                          </a:solidFill>
                          <a:effectLst/>
                          <a:latin typeface="Times New Roman" pitchFamily="18" charset="0"/>
                        </a:rPr>
                        <a:t>2</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 . . .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2</a:t>
                      </a:r>
                      <a:r>
                        <a:rPr kumimoji="0" lang="en-US" sz="2000" b="1" i="0" u="none" strike="noStrike" cap="none" normalizeH="0" baseline="0">
                          <a:ln>
                            <a:noFill/>
                          </a:ln>
                          <a:solidFill>
                            <a:schemeClr val="tx1"/>
                          </a:solidFill>
                          <a:effectLst/>
                          <a:latin typeface="Times New Roman" pitchFamily="18" charset="0"/>
                        </a:rPr>
                        <a:t> =….cm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2 </a:t>
                      </a: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85028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66FF"/>
                          </a:solidFill>
                          <a:effectLst/>
                          <a:latin typeface="Times New Roman" pitchFamily="18" charset="0"/>
                        </a:rPr>
                        <a:t>3</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 . .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chemeClr val="tx1"/>
                          </a:solidFill>
                          <a:effectLst/>
                          <a:latin typeface="Times New Roman" pitchFamily="18" charset="0"/>
                        </a:rPr>
                        <a:t>l</a:t>
                      </a:r>
                      <a:r>
                        <a:rPr kumimoji="0" lang="en-US" sz="2000" b="1" i="0" u="none" strike="noStrike" cap="none" normalizeH="0" baseline="-25000">
                          <a:ln>
                            <a:noFill/>
                          </a:ln>
                          <a:solidFill>
                            <a:schemeClr val="tx1"/>
                          </a:solidFill>
                          <a:effectLst/>
                          <a:latin typeface="Times New Roman" pitchFamily="18" charset="0"/>
                        </a:rPr>
                        <a:t>3</a:t>
                      </a:r>
                      <a:r>
                        <a:rPr kumimoji="0" lang="en-US" sz="2000" b="1" i="0" u="none" strike="noStrike" cap="none" normalizeH="0" baseline="0">
                          <a:ln>
                            <a:noFill/>
                          </a:ln>
                          <a:solidFill>
                            <a:schemeClr val="tx1"/>
                          </a:solidFill>
                          <a:effectLst/>
                          <a:latin typeface="Times New Roman" pitchFamily="18" charset="0"/>
                        </a:rPr>
                        <a:t> =….cm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3 </a:t>
                      </a:r>
                      <a:r>
                        <a:rPr kumimoji="0" lang="en-US" sz="2000" b="1" i="0" u="none" strike="noStrike" cap="none" normalizeH="0" baseline="0" dirty="0">
                          <a:ln>
                            <a:noFill/>
                          </a:ln>
                          <a:solidFill>
                            <a:schemeClr val="tx1"/>
                          </a:solidFill>
                          <a:effectLst/>
                          <a:latin typeface="Times New Roman" pitchFamily="18" charset="0"/>
                        </a:rPr>
                        <a:t>- l</a:t>
                      </a:r>
                      <a:r>
                        <a:rPr kumimoji="0" lang="en-US" sz="2000" b="1"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=…cm</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8227" name="Picture 79" descr="lo x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6326" y="2393157"/>
            <a:ext cx="442913" cy="177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8" name="Picture 80" descr="¸ds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1787" y="2277668"/>
            <a:ext cx="2814638" cy="16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9" name="Picture 81" descr="¸ds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3289" y="2000251"/>
            <a:ext cx="151210" cy="3479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0" name="Picture 82" descr="lo x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4763" y="2443164"/>
            <a:ext cx="442913" cy="166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1" name="Picture 83" descr="qua n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34938" y="5072064"/>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32" name="Picture 84" descr="jj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10612" y="2343150"/>
            <a:ext cx="414338"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3" name="Picture 85" descr="thuoc d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0471" y="2364583"/>
            <a:ext cx="535781" cy="243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4" name="Text Box 86"/>
          <p:cNvSpPr txBox="1">
            <a:spLocks noChangeArrowheads="1"/>
          </p:cNvSpPr>
          <p:nvPr/>
        </p:nvSpPr>
        <p:spPr bwMode="auto">
          <a:xfrm>
            <a:off x="7874795" y="3714751"/>
            <a:ext cx="2428875"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350">
                <a:solidFill>
                  <a:prstClr val="black"/>
                </a:solidFill>
                <a:latin typeface="Verdana" panose="020B0604030504040204" pitchFamily="34" charset="0"/>
              </a:rPr>
              <a:t>   -----------------</a:t>
            </a:r>
          </a:p>
        </p:txBody>
      </p:sp>
      <p:sp>
        <p:nvSpPr>
          <p:cNvPr id="53335" name="Text Box 87"/>
          <p:cNvSpPr txBox="1">
            <a:spLocks noChangeArrowheads="1"/>
          </p:cNvSpPr>
          <p:nvPr/>
        </p:nvSpPr>
        <p:spPr bwMode="auto">
          <a:xfrm>
            <a:off x="7924800" y="3871913"/>
            <a:ext cx="14287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350">
                <a:solidFill>
                  <a:srgbClr val="0000FF"/>
                </a:solidFill>
                <a:latin typeface="Verdana" panose="020B0604030504040204" pitchFamily="34" charset="0"/>
              </a:rPr>
              <a:t> --------------</a:t>
            </a:r>
          </a:p>
        </p:txBody>
      </p:sp>
      <p:sp>
        <p:nvSpPr>
          <p:cNvPr id="53336" name="Text Box 88"/>
          <p:cNvSpPr txBox="1">
            <a:spLocks noChangeArrowheads="1"/>
          </p:cNvSpPr>
          <p:nvPr/>
        </p:nvSpPr>
        <p:spPr bwMode="auto">
          <a:xfrm>
            <a:off x="6610350" y="3014664"/>
            <a:ext cx="5143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b="1">
                <a:solidFill>
                  <a:srgbClr val="990000"/>
                </a:solidFill>
              </a:rPr>
              <a:t>l</a:t>
            </a:r>
            <a:r>
              <a:rPr lang="en-US" altLang="en-US" b="1" baseline="-25000">
                <a:solidFill>
                  <a:srgbClr val="990000"/>
                </a:solidFill>
              </a:rPr>
              <a:t>1</a:t>
            </a:r>
            <a:endParaRPr lang="en-US" altLang="en-US" sz="2100" b="1">
              <a:solidFill>
                <a:srgbClr val="990000"/>
              </a:solidFill>
            </a:endParaRPr>
          </a:p>
        </p:txBody>
      </p:sp>
      <p:sp>
        <p:nvSpPr>
          <p:cNvPr id="53337" name="AutoShape 89"/>
          <p:cNvSpPr>
            <a:spLocks/>
          </p:cNvSpPr>
          <p:nvPr/>
        </p:nvSpPr>
        <p:spPr bwMode="auto">
          <a:xfrm>
            <a:off x="7081838" y="2443163"/>
            <a:ext cx="228600" cy="1600200"/>
          </a:xfrm>
          <a:prstGeom prst="leftBrace">
            <a:avLst>
              <a:gd name="adj1" fmla="val 58333"/>
              <a:gd name="adj2" fmla="val 50000"/>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1350">
              <a:solidFill>
                <a:srgbClr val="FF3399"/>
              </a:solidFill>
              <a:latin typeface="Verdana" panose="020B0604030504040204" pitchFamily="34" charset="0"/>
            </a:endParaRPr>
          </a:p>
        </p:txBody>
      </p:sp>
      <p:sp>
        <p:nvSpPr>
          <p:cNvPr id="8238" name="Rectangle 90"/>
          <p:cNvSpPr>
            <a:spLocks noChangeArrowheads="1"/>
          </p:cNvSpPr>
          <p:nvPr/>
        </p:nvSpPr>
        <p:spPr bwMode="auto">
          <a:xfrm>
            <a:off x="7239000" y="2286000"/>
            <a:ext cx="228600" cy="228600"/>
          </a:xfrm>
          <a:prstGeom prst="rect">
            <a:avLst/>
          </a:prstGeom>
          <a:solidFill>
            <a:srgbClr val="CC3300"/>
          </a:solidFill>
          <a:ln w="9525">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8239" name="Rectangle 91"/>
          <p:cNvSpPr>
            <a:spLocks noChangeArrowheads="1"/>
          </p:cNvSpPr>
          <p:nvPr/>
        </p:nvSpPr>
        <p:spPr bwMode="auto">
          <a:xfrm>
            <a:off x="6896100" y="5429250"/>
            <a:ext cx="1828800" cy="171450"/>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8240" name="AutoShape 92"/>
          <p:cNvSpPr>
            <a:spLocks/>
          </p:cNvSpPr>
          <p:nvPr/>
        </p:nvSpPr>
        <p:spPr bwMode="auto">
          <a:xfrm>
            <a:off x="8439150" y="2457450"/>
            <a:ext cx="228600" cy="1371600"/>
          </a:xfrm>
          <a:prstGeom prst="leftBrace">
            <a:avLst>
              <a:gd name="adj1" fmla="val 50000"/>
              <a:gd name="adj2" fmla="val 50000"/>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1350">
              <a:solidFill>
                <a:srgbClr val="FF3399"/>
              </a:solidFill>
              <a:latin typeface="Verdana" panose="020B0604030504040204" pitchFamily="34" charset="0"/>
            </a:endParaRPr>
          </a:p>
        </p:txBody>
      </p:sp>
      <p:sp>
        <p:nvSpPr>
          <p:cNvPr id="53341" name="Rectangle 93"/>
          <p:cNvSpPr>
            <a:spLocks noChangeArrowheads="1"/>
          </p:cNvSpPr>
          <p:nvPr/>
        </p:nvSpPr>
        <p:spPr bwMode="auto">
          <a:xfrm>
            <a:off x="8153400" y="2868216"/>
            <a:ext cx="5715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100">
                <a:solidFill>
                  <a:srgbClr val="990000"/>
                </a:solidFill>
              </a:rPr>
              <a:t>l</a:t>
            </a:r>
            <a:r>
              <a:rPr lang="en-US" altLang="en-US" sz="2100" b="1" baseline="-25000">
                <a:solidFill>
                  <a:srgbClr val="990000"/>
                </a:solidFill>
              </a:rPr>
              <a:t>o</a:t>
            </a:r>
          </a:p>
        </p:txBody>
      </p:sp>
      <p:sp>
        <p:nvSpPr>
          <p:cNvPr id="53342" name="Text Box 94"/>
          <p:cNvSpPr txBox="1">
            <a:spLocks noChangeArrowheads="1"/>
          </p:cNvSpPr>
          <p:nvPr/>
        </p:nvSpPr>
        <p:spPr bwMode="auto">
          <a:xfrm>
            <a:off x="8724900" y="4057651"/>
            <a:ext cx="514350" cy="669414"/>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500">
              <a:solidFill>
                <a:prstClr val="black"/>
              </a:solidFill>
            </a:endParaRPr>
          </a:p>
          <a:p>
            <a:pPr>
              <a:spcBef>
                <a:spcPct val="50000"/>
              </a:spcBef>
            </a:pPr>
            <a:endParaRPr lang="en-US" altLang="en-US" sz="1500">
              <a:solidFill>
                <a:prstClr val="black"/>
              </a:solidFill>
            </a:endParaRPr>
          </a:p>
        </p:txBody>
      </p:sp>
      <p:sp>
        <p:nvSpPr>
          <p:cNvPr id="53343" name="Text Box 95"/>
          <p:cNvSpPr txBox="1">
            <a:spLocks noChangeArrowheads="1"/>
          </p:cNvSpPr>
          <p:nvPr/>
        </p:nvSpPr>
        <p:spPr bwMode="auto">
          <a:xfrm>
            <a:off x="4781550" y="4000502"/>
            <a:ext cx="28575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500" b="1">
                <a:solidFill>
                  <a:srgbClr val="FF0000"/>
                </a:solidFill>
              </a:rPr>
              <a:t>?</a:t>
            </a:r>
          </a:p>
        </p:txBody>
      </p:sp>
      <p:sp>
        <p:nvSpPr>
          <p:cNvPr id="53348" name="Text Box 100"/>
          <p:cNvSpPr txBox="1">
            <a:spLocks noChangeArrowheads="1"/>
          </p:cNvSpPr>
          <p:nvPr/>
        </p:nvSpPr>
        <p:spPr bwMode="auto">
          <a:xfrm>
            <a:off x="3638550" y="4000502"/>
            <a:ext cx="28575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500" b="1">
                <a:solidFill>
                  <a:srgbClr val="FF0000"/>
                </a:solidFill>
              </a:rPr>
              <a:t>?</a:t>
            </a:r>
          </a:p>
        </p:txBody>
      </p:sp>
      <p:sp>
        <p:nvSpPr>
          <p:cNvPr id="53358" name="Text Box 110"/>
          <p:cNvSpPr txBox="1">
            <a:spLocks noChangeArrowheads="1"/>
          </p:cNvSpPr>
          <p:nvPr/>
        </p:nvSpPr>
        <p:spPr bwMode="auto">
          <a:xfrm>
            <a:off x="8153400" y="2914652"/>
            <a:ext cx="28575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500" b="1">
                <a:solidFill>
                  <a:srgbClr val="FF0000"/>
                </a:solidFill>
              </a:rPr>
              <a:t>?</a:t>
            </a:r>
          </a:p>
        </p:txBody>
      </p:sp>
      <p:sp>
        <p:nvSpPr>
          <p:cNvPr id="8248" name="Text Box 111"/>
          <p:cNvSpPr txBox="1">
            <a:spLocks noChangeArrowheads="1"/>
          </p:cNvSpPr>
          <p:nvPr/>
        </p:nvSpPr>
        <p:spPr bwMode="auto">
          <a:xfrm>
            <a:off x="1524000" y="39471"/>
            <a:ext cx="8991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prstClr val="black"/>
                </a:solidFill>
              </a:rPr>
              <a:t>B1. </a:t>
            </a:r>
            <a:r>
              <a:rPr lang="en-US" altLang="en-US" b="1" dirty="0" err="1">
                <a:solidFill>
                  <a:prstClr val="black"/>
                </a:solidFill>
              </a:rPr>
              <a:t>Đo</a:t>
            </a:r>
            <a:r>
              <a:rPr lang="en-US" altLang="en-US" b="1" dirty="0">
                <a:solidFill>
                  <a:prstClr val="black"/>
                </a:solidFill>
              </a:rPr>
              <a:t> </a:t>
            </a:r>
            <a:r>
              <a:rPr lang="en-US" altLang="en-US" b="1" dirty="0" err="1">
                <a:solidFill>
                  <a:prstClr val="black"/>
                </a:solidFill>
              </a:rPr>
              <a:t>chiều</a:t>
            </a:r>
            <a:r>
              <a:rPr lang="en-US" altLang="en-US" b="1" dirty="0">
                <a:solidFill>
                  <a:prstClr val="black"/>
                </a:solidFill>
              </a:rPr>
              <a:t> </a:t>
            </a:r>
            <a:r>
              <a:rPr lang="en-US" altLang="en-US" b="1" dirty="0" err="1">
                <a:solidFill>
                  <a:prstClr val="black"/>
                </a:solidFill>
              </a:rPr>
              <a:t>dài</a:t>
            </a:r>
            <a:r>
              <a:rPr lang="en-US" altLang="en-US" b="1" dirty="0">
                <a:solidFill>
                  <a:prstClr val="black"/>
                </a:solidFill>
              </a:rPr>
              <a:t> </a:t>
            </a:r>
            <a:r>
              <a:rPr lang="en-US" altLang="en-US" b="1" dirty="0" err="1">
                <a:solidFill>
                  <a:prstClr val="black"/>
                </a:solidFill>
              </a:rPr>
              <a:t>của</a:t>
            </a:r>
            <a:r>
              <a:rPr lang="en-US" altLang="en-US" b="1" dirty="0">
                <a:solidFill>
                  <a:prstClr val="black"/>
                </a:solidFill>
              </a:rPr>
              <a:t> </a:t>
            </a:r>
            <a:r>
              <a:rPr lang="en-US" altLang="en-US" b="1" dirty="0" err="1">
                <a:solidFill>
                  <a:prstClr val="black"/>
                </a:solidFill>
              </a:rPr>
              <a:t>lò</a:t>
            </a:r>
            <a:r>
              <a:rPr lang="en-US" altLang="en-US" b="1" dirty="0">
                <a:solidFill>
                  <a:prstClr val="black"/>
                </a:solidFill>
              </a:rPr>
              <a:t> xo </a:t>
            </a:r>
            <a:r>
              <a:rPr lang="en-US" altLang="en-US" b="1" dirty="0" err="1">
                <a:solidFill>
                  <a:prstClr val="black"/>
                </a:solidFill>
              </a:rPr>
              <a:t>khi</a:t>
            </a:r>
            <a:r>
              <a:rPr lang="en-US" altLang="en-US" b="1" dirty="0">
                <a:solidFill>
                  <a:prstClr val="black"/>
                </a:solidFill>
              </a:rPr>
              <a:t> </a:t>
            </a:r>
            <a:r>
              <a:rPr lang="en-US" altLang="en-US" b="1" dirty="0" err="1">
                <a:solidFill>
                  <a:prstClr val="black"/>
                </a:solidFill>
              </a:rPr>
              <a:t>chưa</a:t>
            </a:r>
            <a:r>
              <a:rPr lang="en-US" altLang="en-US" b="1" dirty="0">
                <a:solidFill>
                  <a:prstClr val="black"/>
                </a:solidFill>
              </a:rPr>
              <a:t> </a:t>
            </a:r>
            <a:r>
              <a:rPr lang="en-US" altLang="en-US" b="1" dirty="0" err="1">
                <a:solidFill>
                  <a:prstClr val="black"/>
                </a:solidFill>
              </a:rPr>
              <a:t>kéo</a:t>
            </a:r>
            <a:r>
              <a:rPr lang="en-US" altLang="en-US" b="1" dirty="0">
                <a:solidFill>
                  <a:prstClr val="black"/>
                </a:solidFill>
              </a:rPr>
              <a:t> </a:t>
            </a:r>
            <a:r>
              <a:rPr lang="en-US" altLang="en-US" b="1" dirty="0" err="1">
                <a:solidFill>
                  <a:prstClr val="black"/>
                </a:solidFill>
              </a:rPr>
              <a:t>dãn</a:t>
            </a:r>
            <a:r>
              <a:rPr lang="en-US" altLang="en-US" b="1" dirty="0">
                <a:solidFill>
                  <a:prstClr val="black"/>
                </a:solidFill>
              </a:rPr>
              <a:t>. </a:t>
            </a:r>
            <a:r>
              <a:rPr lang="en-US" altLang="en-US" b="1" dirty="0" err="1">
                <a:solidFill>
                  <a:prstClr val="black"/>
                </a:solidFill>
              </a:rPr>
              <a:t>Đó</a:t>
            </a:r>
            <a:r>
              <a:rPr lang="en-US" altLang="en-US" b="1" dirty="0">
                <a:solidFill>
                  <a:prstClr val="black"/>
                </a:solidFill>
              </a:rPr>
              <a:t> </a:t>
            </a:r>
            <a:r>
              <a:rPr lang="en-US" altLang="en-US" b="1" dirty="0" err="1">
                <a:solidFill>
                  <a:prstClr val="black"/>
                </a:solidFill>
              </a:rPr>
              <a:t>là</a:t>
            </a:r>
            <a:r>
              <a:rPr lang="en-US" altLang="en-US" b="1" dirty="0">
                <a:solidFill>
                  <a:prstClr val="black"/>
                </a:solidFill>
              </a:rPr>
              <a:t> </a:t>
            </a:r>
            <a:r>
              <a:rPr lang="en-US" altLang="en-US" b="1" dirty="0" err="1">
                <a:solidFill>
                  <a:prstClr val="black"/>
                </a:solidFill>
              </a:rPr>
              <a:t>chiều</a:t>
            </a:r>
            <a:r>
              <a:rPr lang="en-US" altLang="en-US" b="1" dirty="0">
                <a:solidFill>
                  <a:prstClr val="black"/>
                </a:solidFill>
              </a:rPr>
              <a:t> </a:t>
            </a:r>
            <a:r>
              <a:rPr lang="en-US" altLang="en-US" b="1" dirty="0" err="1">
                <a:solidFill>
                  <a:prstClr val="black"/>
                </a:solidFill>
              </a:rPr>
              <a:t>dài</a:t>
            </a:r>
            <a:r>
              <a:rPr lang="en-US" altLang="en-US" b="1" dirty="0">
                <a:solidFill>
                  <a:prstClr val="black"/>
                </a:solidFill>
              </a:rPr>
              <a:t> </a:t>
            </a:r>
            <a:r>
              <a:rPr lang="en-US" altLang="en-US" b="1" dirty="0" err="1">
                <a:solidFill>
                  <a:prstClr val="black"/>
                </a:solidFill>
              </a:rPr>
              <a:t>tự</a:t>
            </a:r>
            <a:r>
              <a:rPr lang="en-US" altLang="en-US" b="1" dirty="0">
                <a:solidFill>
                  <a:prstClr val="black"/>
                </a:solidFill>
              </a:rPr>
              <a:t> </a:t>
            </a:r>
            <a:r>
              <a:rPr lang="en-US" altLang="en-US" b="1" dirty="0" err="1">
                <a:solidFill>
                  <a:prstClr val="black"/>
                </a:solidFill>
              </a:rPr>
              <a:t>nhiên</a:t>
            </a:r>
            <a:r>
              <a:rPr lang="en-US" altLang="en-US" b="1" dirty="0">
                <a:solidFill>
                  <a:prstClr val="black"/>
                </a:solidFill>
              </a:rPr>
              <a:t> </a:t>
            </a:r>
            <a:r>
              <a:rPr lang="en-US" altLang="en-US" b="1" dirty="0" err="1">
                <a:solidFill>
                  <a:prstClr val="black"/>
                </a:solidFill>
              </a:rPr>
              <a:t>của</a:t>
            </a:r>
            <a:r>
              <a:rPr lang="en-US" altLang="en-US" b="1" dirty="0">
                <a:solidFill>
                  <a:prstClr val="black"/>
                </a:solidFill>
              </a:rPr>
              <a:t> </a:t>
            </a:r>
            <a:r>
              <a:rPr lang="en-US" altLang="en-US" b="1" dirty="0" err="1">
                <a:solidFill>
                  <a:prstClr val="black"/>
                </a:solidFill>
              </a:rPr>
              <a:t>lò</a:t>
            </a:r>
            <a:r>
              <a:rPr lang="en-US" altLang="en-US" b="1" dirty="0">
                <a:solidFill>
                  <a:prstClr val="black"/>
                </a:solidFill>
              </a:rPr>
              <a:t> xo ( </a:t>
            </a:r>
            <a:r>
              <a:rPr lang="en-US" altLang="en-US" b="1" dirty="0">
                <a:solidFill>
                  <a:srgbClr val="FF0000"/>
                </a:solidFill>
              </a:rPr>
              <a:t>l</a:t>
            </a:r>
            <a:r>
              <a:rPr lang="en-US" altLang="en-US" b="1" baseline="-25000" dirty="0">
                <a:solidFill>
                  <a:srgbClr val="FF0000"/>
                </a:solidFill>
              </a:rPr>
              <a:t>0</a:t>
            </a:r>
            <a:r>
              <a:rPr lang="en-US" altLang="en-US" b="1" dirty="0">
                <a:solidFill>
                  <a:prstClr val="black"/>
                </a:solidFill>
              </a:rPr>
              <a:t> ). </a:t>
            </a:r>
            <a:r>
              <a:rPr lang="en-US" altLang="en-US" b="1" dirty="0" err="1">
                <a:solidFill>
                  <a:prstClr val="black"/>
                </a:solidFill>
              </a:rPr>
              <a:t>Ghi</a:t>
            </a:r>
            <a:r>
              <a:rPr lang="en-US" altLang="en-US" b="1" dirty="0">
                <a:solidFill>
                  <a:prstClr val="black"/>
                </a:solidFill>
              </a:rPr>
              <a:t> </a:t>
            </a:r>
            <a:r>
              <a:rPr lang="en-US" altLang="en-US" b="1" dirty="0" err="1">
                <a:solidFill>
                  <a:prstClr val="black"/>
                </a:solidFill>
              </a:rPr>
              <a:t>kết</a:t>
            </a:r>
            <a:r>
              <a:rPr lang="en-US" altLang="en-US" b="1" dirty="0">
                <a:solidFill>
                  <a:prstClr val="black"/>
                </a:solidFill>
              </a:rPr>
              <a:t> </a:t>
            </a:r>
            <a:r>
              <a:rPr lang="en-US" altLang="en-US" b="1" dirty="0" err="1">
                <a:solidFill>
                  <a:prstClr val="black"/>
                </a:solidFill>
              </a:rPr>
              <a:t>quả</a:t>
            </a:r>
            <a:r>
              <a:rPr lang="en-US" altLang="en-US" b="1" dirty="0">
                <a:solidFill>
                  <a:prstClr val="black"/>
                </a:solidFill>
              </a:rPr>
              <a:t> </a:t>
            </a:r>
            <a:r>
              <a:rPr lang="en-US" altLang="en-US" b="1" dirty="0" err="1">
                <a:solidFill>
                  <a:prstClr val="black"/>
                </a:solidFill>
              </a:rPr>
              <a:t>vào</a:t>
            </a:r>
            <a:r>
              <a:rPr lang="en-US" altLang="en-US" b="1" dirty="0">
                <a:solidFill>
                  <a:prstClr val="black"/>
                </a:solidFill>
              </a:rPr>
              <a:t> </a:t>
            </a:r>
            <a:r>
              <a:rPr lang="en-US" altLang="en-US" b="1" dirty="0" err="1">
                <a:solidFill>
                  <a:prstClr val="black"/>
                </a:solidFill>
              </a:rPr>
              <a:t>bảng</a:t>
            </a:r>
            <a:r>
              <a:rPr lang="en-US" altLang="en-US" b="1" dirty="0">
                <a:solidFill>
                  <a:prstClr val="black"/>
                </a:solidFill>
              </a:rPr>
              <a:t> 9.1.</a:t>
            </a:r>
          </a:p>
        </p:txBody>
      </p:sp>
      <p:pic>
        <p:nvPicPr>
          <p:cNvPr id="53360" name="Picture 112" descr="lo x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4901" y="2400301"/>
            <a:ext cx="442913" cy="177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Hộp Văn bản 24">
            <a:extLst>
              <a:ext uri="{FF2B5EF4-FFF2-40B4-BE49-F238E27FC236}">
                <a16:creationId xmlns:a16="http://schemas.microsoft.com/office/drawing/2014/main" id="{CFE65C26-9759-4F48-A762-D828098F5714}"/>
              </a:ext>
            </a:extLst>
          </p:cNvPr>
          <p:cNvSpPr txBox="1"/>
          <p:nvPr/>
        </p:nvSpPr>
        <p:spPr>
          <a:xfrm>
            <a:off x="4225002" y="4021954"/>
            <a:ext cx="355225" cy="400110"/>
          </a:xfrm>
          <a:prstGeom prst="rect">
            <a:avLst/>
          </a:prstGeom>
          <a:noFill/>
        </p:spPr>
        <p:txBody>
          <a:bodyPr wrap="square">
            <a:spAutoFit/>
          </a:bodyPr>
          <a:lstStyle>
            <a:defPPr>
              <a:defRPr lang="en-US"/>
            </a:defPPr>
            <a:lvl1pPr>
              <a:defRPr sz="2000" b="1">
                <a:solidFill>
                  <a:srgbClr val="FF0000"/>
                </a:solidFill>
                <a:latin typeface="VNI-Garam" pitchFamily="34" charset="0"/>
              </a:defRPr>
            </a:lvl1pPr>
          </a:lstStyle>
          <a:p>
            <a:r>
              <a:rPr lang="en-US"/>
              <a:t>9</a:t>
            </a:r>
            <a:endParaRPr lang="vi-VN"/>
          </a:p>
        </p:txBody>
      </p:sp>
      <p:sp>
        <p:nvSpPr>
          <p:cNvPr id="26" name="Hộp Văn bản 25">
            <a:extLst>
              <a:ext uri="{FF2B5EF4-FFF2-40B4-BE49-F238E27FC236}">
                <a16:creationId xmlns:a16="http://schemas.microsoft.com/office/drawing/2014/main" id="{EE81C04C-8997-4DC8-B9F4-B8F3549EFC0D}"/>
              </a:ext>
            </a:extLst>
          </p:cNvPr>
          <p:cNvSpPr txBox="1"/>
          <p:nvPr/>
        </p:nvSpPr>
        <p:spPr>
          <a:xfrm>
            <a:off x="5538788" y="3990783"/>
            <a:ext cx="355225" cy="461665"/>
          </a:xfrm>
          <a:prstGeom prst="rect">
            <a:avLst/>
          </a:prstGeom>
          <a:noFill/>
        </p:spPr>
        <p:txBody>
          <a:bodyPr wrap="square">
            <a:spAutoFit/>
          </a:bodyPr>
          <a:lstStyle>
            <a:defPPr>
              <a:defRPr lang="en-US"/>
            </a:defPPr>
            <a:lvl1pPr>
              <a:defRPr sz="2000" b="1">
                <a:solidFill>
                  <a:srgbClr val="FF0000"/>
                </a:solidFill>
                <a:latin typeface="VNI-Garam" pitchFamily="34" charset="0"/>
              </a:defRPr>
            </a:lvl1pPr>
          </a:lstStyle>
          <a:p>
            <a:r>
              <a:rPr lang="en-US"/>
              <a:t>1</a:t>
            </a:r>
            <a:endParaRPr lang="vi-VN"/>
          </a:p>
        </p:txBody>
      </p:sp>
      <p:sp>
        <p:nvSpPr>
          <p:cNvPr id="27" name="Hộp Văn bản 26">
            <a:extLst>
              <a:ext uri="{FF2B5EF4-FFF2-40B4-BE49-F238E27FC236}">
                <a16:creationId xmlns:a16="http://schemas.microsoft.com/office/drawing/2014/main" id="{6DD3755F-312E-4F52-9863-062BB276B95F}"/>
              </a:ext>
            </a:extLst>
          </p:cNvPr>
          <p:cNvSpPr txBox="1"/>
          <p:nvPr/>
        </p:nvSpPr>
        <p:spPr>
          <a:xfrm>
            <a:off x="2688430" y="4014833"/>
            <a:ext cx="578011" cy="400110"/>
          </a:xfrm>
          <a:prstGeom prst="rect">
            <a:avLst/>
          </a:prstGeom>
          <a:noFill/>
        </p:spPr>
        <p:txBody>
          <a:bodyPr wrap="square">
            <a:spAutoFit/>
          </a:bodyPr>
          <a:lstStyle/>
          <a:p>
            <a:r>
              <a:rPr lang="en-US" sz="2000" b="1">
                <a:solidFill>
                  <a:srgbClr val="FF0000"/>
                </a:solidFill>
                <a:latin typeface="VNI-Garam" pitchFamily="34" charset="0"/>
              </a:rPr>
              <a:t>50</a:t>
            </a:r>
            <a:endParaRPr lang="vi-VN" sz="2000">
              <a:solidFill>
                <a:srgbClr val="FF0000"/>
              </a:solidFill>
            </a:endParaRPr>
          </a:p>
        </p:txBody>
      </p:sp>
    </p:spTree>
    <p:extLst>
      <p:ext uri="{BB962C8B-B14F-4D97-AF65-F5344CB8AC3E}">
        <p14:creationId xmlns:p14="http://schemas.microsoft.com/office/powerpoint/2010/main" val="2761714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3254"/>
                                        </p:tgtEl>
                                        <p:attrNameLst>
                                          <p:attrName>style.visibility</p:attrName>
                                        </p:attrNameLst>
                                      </p:cBhvr>
                                      <p:to>
                                        <p:strVal val="visible"/>
                                      </p:to>
                                    </p:set>
                                    <p:animEffect transition="in" filter="blinds(horizontal)">
                                      <p:cBhvr>
                                        <p:cTn id="7" dur="500"/>
                                        <p:tgtEl>
                                          <p:spTgt spid="532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53332"/>
                                        </p:tgtEl>
                                        <p:attrNameLst>
                                          <p:attrName>style.visibility</p:attrName>
                                        </p:attrNameLst>
                                      </p:cBhvr>
                                      <p:to>
                                        <p:strVal val="visible"/>
                                      </p:to>
                                    </p:set>
                                    <p:animEffect transition="in" filter="strips(downLeft)">
                                      <p:cBhvr>
                                        <p:cTn id="12" dur="500"/>
                                        <p:tgtEl>
                                          <p:spTgt spid="53332"/>
                                        </p:tgtEl>
                                      </p:cBhvr>
                                    </p:animEffect>
                                  </p:childTnLst>
                                </p:cTn>
                              </p:par>
                            </p:childTnLst>
                          </p:cTn>
                        </p:par>
                        <p:par>
                          <p:cTn id="13" fill="hold" nodeType="afterGroup">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5333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3337"/>
                                        </p:tgtEl>
                                        <p:attrNameLst>
                                          <p:attrName>style.visibility</p:attrName>
                                        </p:attrNameLst>
                                      </p:cBhvr>
                                      <p:to>
                                        <p:strVal val="visible"/>
                                      </p:to>
                                    </p:set>
                                    <p:animEffect transition="in" filter="randombar(horizontal)">
                                      <p:cBhvr>
                                        <p:cTn id="20" dur="500"/>
                                        <p:tgtEl>
                                          <p:spTgt spid="53337"/>
                                        </p:tgtEl>
                                      </p:cBhvr>
                                    </p:animEffect>
                                  </p:childTnLst>
                                </p:cTn>
                              </p:par>
                            </p:childTnLst>
                          </p:cTn>
                        </p:par>
                        <p:par>
                          <p:cTn id="21" fill="hold" nodeType="afterGroup">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53336"/>
                                        </p:tgtEl>
                                        <p:attrNameLst>
                                          <p:attrName>style.visibility</p:attrName>
                                        </p:attrNameLst>
                                      </p:cBhvr>
                                      <p:to>
                                        <p:strVal val="visible"/>
                                      </p:to>
                                    </p:set>
                                    <p:anim calcmode="lin" valueType="num">
                                      <p:cBhvr additive="base">
                                        <p:cTn id="24" dur="500" fill="hold"/>
                                        <p:tgtEl>
                                          <p:spTgt spid="53336"/>
                                        </p:tgtEl>
                                        <p:attrNameLst>
                                          <p:attrName>ppt_x</p:attrName>
                                        </p:attrNameLst>
                                      </p:cBhvr>
                                      <p:tavLst>
                                        <p:tav tm="0">
                                          <p:val>
                                            <p:strVal val="#ppt_x"/>
                                          </p:val>
                                        </p:tav>
                                        <p:tav tm="100000">
                                          <p:val>
                                            <p:strVal val="#ppt_x"/>
                                          </p:val>
                                        </p:tav>
                                      </p:tavLst>
                                    </p:anim>
                                    <p:anim calcmode="lin" valueType="num">
                                      <p:cBhvr additive="base">
                                        <p:cTn id="25" dur="500" fill="hold"/>
                                        <p:tgtEl>
                                          <p:spTgt spid="53336"/>
                                        </p:tgtEl>
                                        <p:attrNameLst>
                                          <p:attrName>ppt_y</p:attrName>
                                        </p:attrNameLst>
                                      </p:cBhvr>
                                      <p:tavLst>
                                        <p:tav tm="0">
                                          <p:val>
                                            <p:strVal val="1+#ppt_h/2"/>
                                          </p:val>
                                        </p:tav>
                                        <p:tav tm="100000">
                                          <p:val>
                                            <p:strVal val="#ppt_y"/>
                                          </p:val>
                                        </p:tav>
                                      </p:tavLst>
                                    </p:anim>
                                  </p:childTnLst>
                                </p:cTn>
                              </p:par>
                              <p:par>
                                <p:cTn id="26" presetID="4" presetClass="entr" presetSubtype="16" fill="hold" nodeType="withEffect">
                                  <p:stCondLst>
                                    <p:cond delay="0"/>
                                  </p:stCondLst>
                                  <p:childTnLst>
                                    <p:set>
                                      <p:cBhvr>
                                        <p:cTn id="27" dur="1" fill="hold">
                                          <p:stCondLst>
                                            <p:cond delay="0"/>
                                          </p:stCondLst>
                                        </p:cTn>
                                        <p:tgtEl>
                                          <p:spTgt spid="53356"/>
                                        </p:tgtEl>
                                        <p:attrNameLst>
                                          <p:attrName>style.visibility</p:attrName>
                                        </p:attrNameLst>
                                      </p:cBhvr>
                                      <p:to>
                                        <p:strVal val="visible"/>
                                      </p:to>
                                    </p:set>
                                    <p:animEffect transition="in" filter="box(in)">
                                      <p:cBhvr>
                                        <p:cTn id="28" dur="500"/>
                                        <p:tgtEl>
                                          <p:spTgt spid="5335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53343"/>
                                        </p:tgtEl>
                                        <p:attrNameLst>
                                          <p:attrName>style.visibility</p:attrName>
                                        </p:attrNameLst>
                                      </p:cBhvr>
                                      <p:to>
                                        <p:strVal val="visible"/>
                                      </p:to>
                                    </p:set>
                                    <p:animEffect transition="in" filter="box(in)">
                                      <p:cBhvr>
                                        <p:cTn id="33" dur="500"/>
                                        <p:tgtEl>
                                          <p:spTgt spid="5334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1000"/>
                                        <p:tgtEl>
                                          <p:spTgt spid="25"/>
                                        </p:tgtEl>
                                      </p:cBhvr>
                                    </p:animEffect>
                                    <p:anim calcmode="lin" valueType="num">
                                      <p:cBhvr>
                                        <p:cTn id="39" dur="1000" fill="hold"/>
                                        <p:tgtEl>
                                          <p:spTgt spid="25"/>
                                        </p:tgtEl>
                                        <p:attrNameLst>
                                          <p:attrName>ppt_x</p:attrName>
                                        </p:attrNameLst>
                                      </p:cBhvr>
                                      <p:tavLst>
                                        <p:tav tm="0">
                                          <p:val>
                                            <p:strVal val="#ppt_x"/>
                                          </p:val>
                                        </p:tav>
                                        <p:tav tm="100000">
                                          <p:val>
                                            <p:strVal val="#ppt_x"/>
                                          </p:val>
                                        </p:tav>
                                      </p:tavLst>
                                    </p:anim>
                                    <p:anim calcmode="lin" valueType="num">
                                      <p:cBhvr>
                                        <p:cTn id="4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1000"/>
                                        <p:tgtEl>
                                          <p:spTgt spid="26"/>
                                        </p:tgtEl>
                                      </p:cBhvr>
                                    </p:animEffect>
                                    <p:anim calcmode="lin" valueType="num">
                                      <p:cBhvr>
                                        <p:cTn id="46" dur="1000" fill="hold"/>
                                        <p:tgtEl>
                                          <p:spTgt spid="26"/>
                                        </p:tgtEl>
                                        <p:attrNameLst>
                                          <p:attrName>ppt_x</p:attrName>
                                        </p:attrNameLst>
                                      </p:cBhvr>
                                      <p:tavLst>
                                        <p:tav tm="0">
                                          <p:val>
                                            <p:strVal val="#ppt_x"/>
                                          </p:val>
                                        </p:tav>
                                        <p:tav tm="100000">
                                          <p:val>
                                            <p:strVal val="#ppt_x"/>
                                          </p:val>
                                        </p:tav>
                                      </p:tavLst>
                                    </p:anim>
                                    <p:anim calcmode="lin" valueType="num">
                                      <p:cBhvr>
                                        <p:cTn id="4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53348"/>
                                        </p:tgtEl>
                                        <p:attrNameLst>
                                          <p:attrName>style.visibility</p:attrName>
                                        </p:attrNameLst>
                                      </p:cBhvr>
                                      <p:to>
                                        <p:strVal val="visible"/>
                                      </p:to>
                                    </p:set>
                                    <p:animEffect transition="in" filter="box(in)">
                                      <p:cBhvr>
                                        <p:cTn id="52" dur="500"/>
                                        <p:tgtEl>
                                          <p:spTgt spid="53348"/>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53342"/>
                                        </p:tgtEl>
                                        <p:attrNameLst>
                                          <p:attrName>style.visibility</p:attrName>
                                        </p:attrNameLst>
                                      </p:cBhvr>
                                      <p:to>
                                        <p:strVal val="visible"/>
                                      </p:to>
                                    </p:set>
                                    <p:animEffect transition="in" filter="box(in)">
                                      <p:cBhvr>
                                        <p:cTn id="64" dur="500"/>
                                        <p:tgtEl>
                                          <p:spTgt spid="53342"/>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xit" presetSubtype="10" fill="hold" grpId="0" nodeType="clickEffect">
                                  <p:stCondLst>
                                    <p:cond delay="0"/>
                                  </p:stCondLst>
                                  <p:childTnLst>
                                    <p:animEffect transition="out" filter="blinds(horizontal)">
                                      <p:cBhvr>
                                        <p:cTn id="68" dur="500"/>
                                        <p:tgtEl>
                                          <p:spTgt spid="53341"/>
                                        </p:tgtEl>
                                      </p:cBhvr>
                                    </p:animEffect>
                                    <p:set>
                                      <p:cBhvr>
                                        <p:cTn id="69" dur="1" fill="hold">
                                          <p:stCondLst>
                                            <p:cond delay="499"/>
                                          </p:stCondLst>
                                        </p:cTn>
                                        <p:tgtEl>
                                          <p:spTgt spid="53341"/>
                                        </p:tgtEl>
                                        <p:attrNameLst>
                                          <p:attrName>style.visibility</p:attrName>
                                        </p:attrNameLst>
                                      </p:cBhvr>
                                      <p:to>
                                        <p:strVal val="hidden"/>
                                      </p:to>
                                    </p:set>
                                  </p:childTnLst>
                                </p:cTn>
                              </p:par>
                              <p:par>
                                <p:cTn id="70" presetID="3" presetClass="exit" presetSubtype="10" fill="hold" grpId="1" nodeType="withEffect">
                                  <p:stCondLst>
                                    <p:cond delay="0"/>
                                  </p:stCondLst>
                                  <p:childTnLst>
                                    <p:animEffect transition="out" filter="blinds(horizontal)">
                                      <p:cBhvr>
                                        <p:cTn id="71" dur="500"/>
                                        <p:tgtEl>
                                          <p:spTgt spid="53337"/>
                                        </p:tgtEl>
                                      </p:cBhvr>
                                    </p:animEffect>
                                    <p:set>
                                      <p:cBhvr>
                                        <p:cTn id="72" dur="1" fill="hold">
                                          <p:stCondLst>
                                            <p:cond delay="499"/>
                                          </p:stCondLst>
                                        </p:cTn>
                                        <p:tgtEl>
                                          <p:spTgt spid="53337"/>
                                        </p:tgtEl>
                                        <p:attrNameLst>
                                          <p:attrName>style.visibility</p:attrName>
                                        </p:attrNameLst>
                                      </p:cBhvr>
                                      <p:to>
                                        <p:strVal val="hidden"/>
                                      </p:to>
                                    </p:set>
                                  </p:childTnLst>
                                </p:cTn>
                              </p:par>
                              <p:par>
                                <p:cTn id="73" presetID="3" presetClass="exit" presetSubtype="10" fill="hold" grpId="1" nodeType="withEffect">
                                  <p:stCondLst>
                                    <p:cond delay="0"/>
                                  </p:stCondLst>
                                  <p:childTnLst>
                                    <p:animEffect transition="out" filter="blinds(horizontal)">
                                      <p:cBhvr>
                                        <p:cTn id="74" dur="500"/>
                                        <p:tgtEl>
                                          <p:spTgt spid="53336"/>
                                        </p:tgtEl>
                                      </p:cBhvr>
                                    </p:animEffect>
                                    <p:set>
                                      <p:cBhvr>
                                        <p:cTn id="75" dur="1" fill="hold">
                                          <p:stCondLst>
                                            <p:cond delay="499"/>
                                          </p:stCondLst>
                                        </p:cTn>
                                        <p:tgtEl>
                                          <p:spTgt spid="53336"/>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53360"/>
                                        </p:tgtEl>
                                        <p:attrNameLst>
                                          <p:attrName>style.visibility</p:attrName>
                                        </p:attrNameLst>
                                      </p:cBhvr>
                                      <p:to>
                                        <p:strVal val="visible"/>
                                      </p:to>
                                    </p:set>
                                    <p:animEffect transition="in" filter="blinds(horizontal)">
                                      <p:cBhvr>
                                        <p:cTn id="80" dur="500"/>
                                        <p:tgtEl>
                                          <p:spTgt spid="53360"/>
                                        </p:tgtEl>
                                      </p:cBhvr>
                                    </p:animEffect>
                                  </p:childTnLst>
                                </p:cTn>
                              </p:par>
                            </p:childTnLst>
                          </p:cTn>
                        </p:par>
                      </p:childTnLst>
                    </p:cTn>
                  </p:par>
                  <p:par>
                    <p:cTn id="81" fill="hold">
                      <p:stCondLst>
                        <p:cond delay="indefinite"/>
                      </p:stCondLst>
                      <p:childTnLst>
                        <p:par>
                          <p:cTn id="82" fill="hold">
                            <p:stCondLst>
                              <p:cond delay="0"/>
                            </p:stCondLst>
                            <p:childTnLst>
                              <p:par>
                                <p:cTn id="83" presetID="4" presetClass="entr" presetSubtype="16" fill="hold" grpId="0" nodeType="clickEffect">
                                  <p:stCondLst>
                                    <p:cond delay="0"/>
                                  </p:stCondLst>
                                  <p:childTnLst>
                                    <p:set>
                                      <p:cBhvr>
                                        <p:cTn id="84" dur="1" fill="hold">
                                          <p:stCondLst>
                                            <p:cond delay="0"/>
                                          </p:stCondLst>
                                        </p:cTn>
                                        <p:tgtEl>
                                          <p:spTgt spid="53358"/>
                                        </p:tgtEl>
                                        <p:attrNameLst>
                                          <p:attrName>style.visibility</p:attrName>
                                        </p:attrNameLst>
                                      </p:cBhvr>
                                      <p:to>
                                        <p:strVal val="visible"/>
                                      </p:to>
                                    </p:set>
                                    <p:animEffect transition="in" filter="box(in)">
                                      <p:cBhvr>
                                        <p:cTn id="85" dur="500"/>
                                        <p:tgtEl>
                                          <p:spTgt spid="53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4" grpId="0"/>
      <p:bldP spid="53335" grpId="0" autoUpdateAnimBg="0"/>
      <p:bldP spid="53336" grpId="0" autoUpdateAnimBg="0"/>
      <p:bldP spid="53336" grpId="1"/>
      <p:bldP spid="53337" grpId="0" animBg="1" autoUpdateAnimBg="0"/>
      <p:bldP spid="53337" grpId="1" animBg="1"/>
      <p:bldP spid="53341" grpId="0"/>
      <p:bldP spid="53342" grpId="0" animBg="1" autoUpdateAnimBg="0"/>
      <p:bldP spid="53343" grpId="0" autoUpdateAnimBg="0"/>
      <p:bldP spid="53348" grpId="0" autoUpdateAnimBg="0"/>
      <p:bldP spid="53358" grpId="0" autoUpdateAnimBg="0"/>
      <p:bldP spid="25" grpId="0"/>
      <p:bldP spid="26"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7254590" y="607869"/>
            <a:ext cx="33718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endParaRPr lang="en-US" altLang="en-US" sz="1200" b="1">
              <a:solidFill>
                <a:prstClr val="black"/>
              </a:solidFill>
              <a:latin typeface="VNI-Centur" pitchFamily="2" charset="0"/>
            </a:endParaRPr>
          </a:p>
        </p:txBody>
      </p:sp>
      <p:pic>
        <p:nvPicPr>
          <p:cNvPr id="9219" name="Picture 3" descr="¸ds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9726" y="1465118"/>
            <a:ext cx="146447" cy="3364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lo x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0628" y="1858024"/>
            <a:ext cx="442913" cy="166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Text Box 5"/>
          <p:cNvSpPr txBox="1">
            <a:spLocks noChangeArrowheads="1"/>
          </p:cNvSpPr>
          <p:nvPr/>
        </p:nvSpPr>
        <p:spPr bwMode="auto">
          <a:xfrm>
            <a:off x="7711790" y="2365231"/>
            <a:ext cx="45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800" b="1">
                <a:solidFill>
                  <a:srgbClr val="FF0000"/>
                </a:solidFill>
              </a:rPr>
              <a:t>l</a:t>
            </a:r>
            <a:r>
              <a:rPr lang="en-US" altLang="en-US" sz="1800" b="1" baseline="-25000">
                <a:solidFill>
                  <a:srgbClr val="FF0000"/>
                </a:solidFill>
              </a:rPr>
              <a:t>2</a:t>
            </a:r>
            <a:r>
              <a:rPr lang="en-US" altLang="en-US" b="1">
                <a:solidFill>
                  <a:srgbClr val="990000"/>
                </a:solidFill>
                <a:latin typeface=".VnKoala" pitchFamily="34" charset="0"/>
              </a:rPr>
              <a:t> </a:t>
            </a:r>
            <a:endParaRPr lang="en-US" altLang="en-US" sz="2100" b="1">
              <a:solidFill>
                <a:srgbClr val="990000"/>
              </a:solidFill>
              <a:latin typeface="VNI-Times" panose="020B0604020202020204" pitchFamily="2" charset="0"/>
            </a:endParaRPr>
          </a:p>
        </p:txBody>
      </p:sp>
      <p:sp>
        <p:nvSpPr>
          <p:cNvPr id="9222" name="Rectangle 6"/>
          <p:cNvSpPr>
            <a:spLocks noChangeArrowheads="1"/>
          </p:cNvSpPr>
          <p:nvPr/>
        </p:nvSpPr>
        <p:spPr bwMode="auto">
          <a:xfrm>
            <a:off x="7940390" y="4779817"/>
            <a:ext cx="1828800" cy="171450"/>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pic>
        <p:nvPicPr>
          <p:cNvPr id="9223" name="Picture 7" descr="qua 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79228" y="4429774"/>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 descr="qua 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79228" y="4669090"/>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AutoShape 9"/>
          <p:cNvSpPr>
            <a:spLocks/>
          </p:cNvSpPr>
          <p:nvPr/>
        </p:nvSpPr>
        <p:spPr bwMode="auto">
          <a:xfrm>
            <a:off x="8183278" y="1779442"/>
            <a:ext cx="171450" cy="1771650"/>
          </a:xfrm>
          <a:prstGeom prst="leftBrace">
            <a:avLst>
              <a:gd name="adj1" fmla="val 86111"/>
              <a:gd name="adj2" fmla="val 50000"/>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9226" name="AutoShape 10"/>
          <p:cNvSpPr>
            <a:spLocks/>
          </p:cNvSpPr>
          <p:nvPr/>
        </p:nvSpPr>
        <p:spPr bwMode="auto">
          <a:xfrm>
            <a:off x="9483440" y="1808017"/>
            <a:ext cx="171450" cy="1428750"/>
          </a:xfrm>
          <a:prstGeom prst="leftBrace">
            <a:avLst>
              <a:gd name="adj1" fmla="val 69444"/>
              <a:gd name="adj2" fmla="val 50000"/>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56331" name="Rectangle 11"/>
          <p:cNvSpPr>
            <a:spLocks noChangeArrowheads="1"/>
          </p:cNvSpPr>
          <p:nvPr/>
        </p:nvSpPr>
        <p:spPr bwMode="auto">
          <a:xfrm>
            <a:off x="9140541" y="2296175"/>
            <a:ext cx="3593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a:solidFill>
                  <a:srgbClr val="FF0000"/>
                </a:solidFill>
              </a:rPr>
              <a:t>l</a:t>
            </a:r>
            <a:r>
              <a:rPr lang="en-US" altLang="en-US" sz="2100" b="1" baseline="-25000">
                <a:solidFill>
                  <a:srgbClr val="FF0000"/>
                </a:solidFill>
              </a:rPr>
              <a:t>0</a:t>
            </a:r>
          </a:p>
        </p:txBody>
      </p:sp>
      <p:pic>
        <p:nvPicPr>
          <p:cNvPr id="9228" name="Picture 12" descr="¸ds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0390" y="1696100"/>
            <a:ext cx="2914650"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9" name="Picture 13" descr="thuoc d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9024" y="1804445"/>
            <a:ext cx="535781" cy="228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4" name="Text Box 14"/>
          <p:cNvSpPr txBox="1">
            <a:spLocks noChangeArrowheads="1"/>
          </p:cNvSpPr>
          <p:nvPr/>
        </p:nvSpPr>
        <p:spPr bwMode="auto">
          <a:xfrm>
            <a:off x="9140540" y="2322368"/>
            <a:ext cx="5715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FF0000"/>
                </a:solidFill>
              </a:rPr>
              <a:t>?</a:t>
            </a:r>
          </a:p>
        </p:txBody>
      </p:sp>
      <p:pic>
        <p:nvPicPr>
          <p:cNvPr id="56335" name="Picture 15" descr="2qu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26340" y="1750867"/>
            <a:ext cx="471488"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2" name="Rectangle 16"/>
          <p:cNvSpPr>
            <a:spLocks noChangeArrowheads="1"/>
          </p:cNvSpPr>
          <p:nvPr/>
        </p:nvSpPr>
        <p:spPr bwMode="auto">
          <a:xfrm>
            <a:off x="8283290" y="1636567"/>
            <a:ext cx="228600" cy="228600"/>
          </a:xfrm>
          <a:prstGeom prst="rect">
            <a:avLst/>
          </a:prstGeom>
          <a:solidFill>
            <a:srgbClr val="CC3300"/>
          </a:solidFill>
          <a:ln w="9525">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56337" name="Text Box 17"/>
          <p:cNvSpPr txBox="1">
            <a:spLocks noChangeArrowheads="1"/>
          </p:cNvSpPr>
          <p:nvPr/>
        </p:nvSpPr>
        <p:spPr bwMode="auto">
          <a:xfrm>
            <a:off x="8754778" y="3404645"/>
            <a:ext cx="1871663"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350">
                <a:solidFill>
                  <a:prstClr val="black"/>
                </a:solidFill>
                <a:latin typeface="Verdana" panose="020B0604030504040204" pitchFamily="34" charset="0"/>
              </a:rPr>
              <a:t>  </a:t>
            </a:r>
            <a:r>
              <a:rPr lang="en-US" altLang="en-US" sz="1350">
                <a:solidFill>
                  <a:srgbClr val="0000FF"/>
                </a:solidFill>
                <a:latin typeface="Verdana" panose="020B0604030504040204" pitchFamily="34" charset="0"/>
              </a:rPr>
              <a:t>-------------------</a:t>
            </a:r>
          </a:p>
        </p:txBody>
      </p:sp>
      <p:sp>
        <p:nvSpPr>
          <p:cNvPr id="56338" name="Text Box 18"/>
          <p:cNvSpPr txBox="1">
            <a:spLocks noChangeArrowheads="1"/>
          </p:cNvSpPr>
          <p:nvPr/>
        </p:nvSpPr>
        <p:spPr bwMode="auto">
          <a:xfrm>
            <a:off x="9712040" y="3236769"/>
            <a:ext cx="685800" cy="1234953"/>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p:txBody>
      </p:sp>
      <p:pic>
        <p:nvPicPr>
          <p:cNvPr id="56339" name="Picture 19" descr="lo x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1344" y="1858024"/>
            <a:ext cx="442913" cy="166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6" name="Text Box 20"/>
          <p:cNvSpPr txBox="1">
            <a:spLocks noChangeArrowheads="1"/>
          </p:cNvSpPr>
          <p:nvPr/>
        </p:nvSpPr>
        <p:spPr bwMode="auto">
          <a:xfrm>
            <a:off x="7826090" y="3093296"/>
            <a:ext cx="34861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350" dirty="0">
                <a:solidFill>
                  <a:prstClr val="black"/>
                </a:solidFill>
                <a:latin typeface="Verdana" panose="020B0604030504040204" pitchFamily="34" charset="0"/>
              </a:rPr>
              <a:t>             --------------------------</a:t>
            </a:r>
          </a:p>
        </p:txBody>
      </p:sp>
      <p:graphicFrame>
        <p:nvGraphicFramePr>
          <p:cNvPr id="56426" name="Group 106"/>
          <p:cNvGraphicFramePr>
            <a:graphicFrameLocks noGrp="1"/>
          </p:cNvGraphicFramePr>
          <p:nvPr>
            <p:ph/>
            <p:extLst>
              <p:ext uri="{D42A27DB-BD31-4B8C-83A1-F6EECF244321}">
                <p14:modId xmlns:p14="http://schemas.microsoft.com/office/powerpoint/2010/main" val="4068989054"/>
              </p:ext>
            </p:extLst>
          </p:nvPr>
        </p:nvGraphicFramePr>
        <p:xfrm>
          <a:off x="1092995" y="1654249"/>
          <a:ext cx="5975859" cy="4845427"/>
        </p:xfrm>
        <a:graphic>
          <a:graphicData uri="http://schemas.openxmlformats.org/drawingml/2006/table">
            <a:tbl>
              <a:tblPr/>
              <a:tblGrid>
                <a:gridCol w="1208826">
                  <a:extLst>
                    <a:ext uri="{9D8B030D-6E8A-4147-A177-3AD203B41FA5}">
                      <a16:colId xmlns:a16="http://schemas.microsoft.com/office/drawing/2014/main" val="20000"/>
                    </a:ext>
                  </a:extLst>
                </a:gridCol>
                <a:gridCol w="1560230">
                  <a:extLst>
                    <a:ext uri="{9D8B030D-6E8A-4147-A177-3AD203B41FA5}">
                      <a16:colId xmlns:a16="http://schemas.microsoft.com/office/drawing/2014/main" val="20001"/>
                    </a:ext>
                  </a:extLst>
                </a:gridCol>
                <a:gridCol w="1341356">
                  <a:extLst>
                    <a:ext uri="{9D8B030D-6E8A-4147-A177-3AD203B41FA5}">
                      <a16:colId xmlns:a16="http://schemas.microsoft.com/office/drawing/2014/main" val="20002"/>
                    </a:ext>
                  </a:extLst>
                </a:gridCol>
                <a:gridCol w="1865447">
                  <a:extLst>
                    <a:ext uri="{9D8B030D-6E8A-4147-A177-3AD203B41FA5}">
                      <a16:colId xmlns:a16="http://schemas.microsoft.com/office/drawing/2014/main" val="20003"/>
                    </a:ext>
                  </a:extLst>
                </a:gridCol>
              </a:tblGrid>
              <a:tr h="1352419">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Số quả nặng</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khối</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lượng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quả</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nặng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Chiều dài lò xo</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Độ biến dạng lò xo</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814356">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 0</a:t>
                      </a: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00FF"/>
                          </a:solidFill>
                          <a:effectLst/>
                          <a:latin typeface="Times New Roman" pitchFamily="18" charset="0"/>
                        </a:rPr>
                        <a:t>   0</a:t>
                      </a:r>
                      <a:r>
                        <a:rPr kumimoji="0" lang="en-US" sz="2400" b="1" i="0" u="none" strike="noStrike" cap="none" normalizeH="0" baseline="0" dirty="0">
                          <a:ln>
                            <a:noFill/>
                          </a:ln>
                          <a:solidFill>
                            <a:schemeClr val="tx1"/>
                          </a:solidFill>
                          <a:effectLst/>
                          <a:latin typeface="Times New Roman" pitchFamily="18" charset="0"/>
                        </a:rPr>
                        <a:t>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1"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a:ln>
                            <a:noFill/>
                          </a:ln>
                          <a:solidFill>
                            <a:srgbClr val="FF0000"/>
                          </a:solidFill>
                          <a:effectLst/>
                          <a:latin typeface="Times New Roman" pitchFamily="18" charset="0"/>
                        </a:rPr>
                        <a:t>8 </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0066"/>
                          </a:solidFill>
                          <a:effectLst/>
                          <a:latin typeface="Times New Roman" pitchFamily="18" charset="0"/>
                        </a:rPr>
                        <a:t>0</a:t>
                      </a:r>
                      <a:r>
                        <a:rPr kumimoji="0" lang="en-US" sz="2400" b="0" i="0" u="none" strike="noStrike" cap="none" normalizeH="0" baseline="0">
                          <a:ln>
                            <a:noFill/>
                          </a:ln>
                          <a:solidFill>
                            <a:srgbClr val="000066"/>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 (cm)</a:t>
                      </a:r>
                      <a:r>
                        <a:rPr kumimoji="0" lang="en-US" sz="2400" b="1" i="0" u="none" strike="noStrike" cap="none" normalizeH="0" baseline="0">
                          <a:ln>
                            <a:noFill/>
                          </a:ln>
                          <a:solidFill>
                            <a:schemeClr val="tx1"/>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14356">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1</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FF0000"/>
                          </a:solidFill>
                          <a:effectLst/>
                          <a:latin typeface="Times New Roman" pitchFamily="18" charset="0"/>
                        </a:rPr>
                        <a:t>50</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1</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a:ln>
                            <a:noFill/>
                          </a:ln>
                          <a:solidFill>
                            <a:srgbClr val="FF0000"/>
                          </a:solidFill>
                          <a:effectLst/>
                          <a:latin typeface="Times New Roman" pitchFamily="18" charset="0"/>
                        </a:rPr>
                        <a:t>9</a:t>
                      </a:r>
                      <a:r>
                        <a:rPr kumimoji="0" lang="en-US" sz="2400" b="1" i="0" u="none" strike="noStrike" cap="none" normalizeH="0" baseline="0">
                          <a:ln>
                            <a:noFill/>
                          </a:ln>
                          <a:solidFill>
                            <a:schemeClr val="tx1"/>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1</a:t>
                      </a: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a:t>
                      </a:r>
                      <a:r>
                        <a:rPr kumimoji="0" lang="en-US" sz="2400" b="1" i="0" u="none" strike="noStrike" cap="none" normalizeH="0" baseline="0">
                          <a:ln>
                            <a:noFill/>
                          </a:ln>
                          <a:solidFill>
                            <a:srgbClr val="FF0000"/>
                          </a:solidFill>
                          <a:effectLst/>
                          <a:latin typeface="Times New Roman" pitchFamily="18" charset="0"/>
                        </a:rPr>
                        <a:t>1</a:t>
                      </a:r>
                      <a:r>
                        <a:rPr kumimoji="0" lang="en-US" sz="2400" b="1" i="0" u="none" strike="noStrike" cap="none" normalizeH="0" baseline="0">
                          <a:ln>
                            <a:noFill/>
                          </a:ln>
                          <a:solidFill>
                            <a:schemeClr val="tx1"/>
                          </a:solidFill>
                          <a:effectLst/>
                          <a:latin typeface="Times New Roman" pitchFamily="18" charset="0"/>
                        </a:rPr>
                        <a:t>..</a:t>
                      </a:r>
                      <a:r>
                        <a:rPr kumimoji="0" lang="en-US" sz="2400" b="0" i="0" u="none" strike="noStrike" cap="none" normalizeH="0" baseline="0">
                          <a:ln>
                            <a:noFill/>
                          </a:ln>
                          <a:solidFill>
                            <a:schemeClr val="tx1"/>
                          </a:solidFill>
                          <a:effectLst/>
                          <a:latin typeface="Times New Roman" pitchFamily="18" charset="0"/>
                        </a:rPr>
                        <a:t>cm</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814356">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2</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 . . .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2</a:t>
                      </a:r>
                      <a:r>
                        <a:rPr kumimoji="0" lang="en-US" sz="2400" b="1" i="0" u="none" strike="noStrike" cap="none" normalizeH="0" baseline="0">
                          <a:ln>
                            <a:noFill/>
                          </a:ln>
                          <a:solidFill>
                            <a:schemeClr val="tx1"/>
                          </a:solidFill>
                          <a:effectLst/>
                          <a:latin typeface="Times New Roman" pitchFamily="18" charset="0"/>
                        </a:rPr>
                        <a:t>=…c</a:t>
                      </a:r>
                      <a:r>
                        <a:rPr kumimoji="0" lang="en-US" sz="2400" b="0" i="0" u="none" strike="noStrike" cap="none" normalizeH="0" baseline="0">
                          <a:ln>
                            <a:noFill/>
                          </a:ln>
                          <a:solidFill>
                            <a:schemeClr val="tx1"/>
                          </a:solidFill>
                          <a:effectLst/>
                          <a:latin typeface="Times New Roman" pitchFamily="18" charset="0"/>
                        </a:rPr>
                        <a:t>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2 </a:t>
                      </a: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a:t>
                      </a:r>
                      <a:r>
                        <a:rPr kumimoji="0" lang="en-US" sz="2400" b="0" i="0" u="none" strike="noStrike" cap="none" normalizeH="0" baseline="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814356">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3</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 . .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3</a:t>
                      </a:r>
                      <a:r>
                        <a:rPr kumimoji="0" lang="en-US" sz="2400" b="1" i="0" u="none" strike="noStrike" cap="none" normalizeH="0" baseline="0">
                          <a:ln>
                            <a:noFill/>
                          </a:ln>
                          <a:solidFill>
                            <a:schemeClr val="tx1"/>
                          </a:solidFill>
                          <a:effectLst/>
                          <a:latin typeface="Times New Roman" pitchFamily="18" charset="0"/>
                        </a:rPr>
                        <a:t>=…</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3 </a:t>
                      </a:r>
                      <a:r>
                        <a:rPr kumimoji="0" lang="en-US" sz="2400" b="0" i="0" u="none" strike="noStrike" cap="none" normalizeH="0" baseline="0" dirty="0">
                          <a:ln>
                            <a:noFill/>
                          </a:ln>
                          <a:solidFill>
                            <a:schemeClr val="tx1"/>
                          </a:solidFill>
                          <a:effectLst/>
                          <a:latin typeface="Times New Roman" pitchFamily="18" charset="0"/>
                        </a:rPr>
                        <a:t>- l</a:t>
                      </a:r>
                      <a:r>
                        <a:rPr kumimoji="0" lang="en-US" sz="2400" b="0"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a:t>
                      </a:r>
                      <a:r>
                        <a:rPr kumimoji="0" lang="en-US" sz="24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56425" name="Text Box 105"/>
          <p:cNvSpPr txBox="1">
            <a:spLocks noChangeArrowheads="1"/>
          </p:cNvSpPr>
          <p:nvPr/>
        </p:nvSpPr>
        <p:spPr bwMode="auto">
          <a:xfrm>
            <a:off x="3997040" y="379269"/>
            <a:ext cx="65722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a:solidFill>
                  <a:prstClr val="black"/>
                </a:solidFill>
              </a:rPr>
              <a:t>B3. Móc hai quả nặng 50 g vào đầu dưới của lò xo. Đo chiều dài của lò xo lúc đó </a:t>
            </a:r>
            <a:r>
              <a:rPr lang="en-US" altLang="en-US" sz="1800" b="1">
                <a:solidFill>
                  <a:srgbClr val="FF0000"/>
                </a:solidFill>
              </a:rPr>
              <a:t>(l</a:t>
            </a:r>
            <a:r>
              <a:rPr lang="en-US" altLang="en-US" sz="1800" b="1" baseline="-25000">
                <a:solidFill>
                  <a:srgbClr val="FF0000"/>
                </a:solidFill>
              </a:rPr>
              <a:t>2</a:t>
            </a:r>
            <a:r>
              <a:rPr lang="en-US" altLang="en-US" sz="1800" b="1">
                <a:solidFill>
                  <a:srgbClr val="FF0000"/>
                </a:solidFill>
              </a:rPr>
              <a:t>).</a:t>
            </a:r>
            <a:r>
              <a:rPr lang="en-US" altLang="en-US" sz="1800" b="1">
                <a:solidFill>
                  <a:prstClr val="black"/>
                </a:solidFill>
              </a:rPr>
              <a:t> Ghi kết quả vào bảng 9.1…</a:t>
            </a:r>
          </a:p>
        </p:txBody>
      </p:sp>
      <p:sp>
        <p:nvSpPr>
          <p:cNvPr id="56427" name="Text Box 107"/>
          <p:cNvSpPr txBox="1">
            <a:spLocks noChangeArrowheads="1"/>
          </p:cNvSpPr>
          <p:nvPr/>
        </p:nvSpPr>
        <p:spPr bwMode="auto">
          <a:xfrm>
            <a:off x="4111340" y="1007917"/>
            <a:ext cx="245745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i="1">
                <a:solidFill>
                  <a:prstClr val="black"/>
                </a:solidFill>
              </a:rPr>
              <a:t>Bảng 9.1. Bảng kết quả</a:t>
            </a:r>
          </a:p>
        </p:txBody>
      </p:sp>
      <p:sp>
        <p:nvSpPr>
          <p:cNvPr id="56428" name="Text Box 108"/>
          <p:cNvSpPr txBox="1">
            <a:spLocks noChangeArrowheads="1"/>
          </p:cNvSpPr>
          <p:nvPr/>
        </p:nvSpPr>
        <p:spPr bwMode="auto">
          <a:xfrm>
            <a:off x="5018598" y="4364396"/>
            <a:ext cx="400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b="1">
                <a:solidFill>
                  <a:srgbClr val="FF0000"/>
                </a:solidFill>
              </a:rPr>
              <a:t>?</a:t>
            </a:r>
          </a:p>
        </p:txBody>
      </p:sp>
      <p:sp>
        <p:nvSpPr>
          <p:cNvPr id="56429" name="Text Box 109"/>
          <p:cNvSpPr txBox="1">
            <a:spLocks noChangeArrowheads="1"/>
          </p:cNvSpPr>
          <p:nvPr/>
        </p:nvSpPr>
        <p:spPr bwMode="auto">
          <a:xfrm>
            <a:off x="3077879" y="4392104"/>
            <a:ext cx="400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b="1">
                <a:solidFill>
                  <a:srgbClr val="FF0000"/>
                </a:solidFill>
              </a:rPr>
              <a:t>?</a:t>
            </a:r>
          </a:p>
        </p:txBody>
      </p:sp>
      <p:sp>
        <p:nvSpPr>
          <p:cNvPr id="26" name="Hộp Văn bản 25">
            <a:extLst>
              <a:ext uri="{FF2B5EF4-FFF2-40B4-BE49-F238E27FC236}">
                <a16:creationId xmlns:a16="http://schemas.microsoft.com/office/drawing/2014/main" id="{3F16BBAC-C8F7-43E0-A089-7F3DFBBD90DF}"/>
              </a:ext>
            </a:extLst>
          </p:cNvPr>
          <p:cNvSpPr txBox="1"/>
          <p:nvPr/>
        </p:nvSpPr>
        <p:spPr>
          <a:xfrm>
            <a:off x="4296939" y="4709100"/>
            <a:ext cx="883723" cy="461665"/>
          </a:xfrm>
          <a:prstGeom prst="rect">
            <a:avLst/>
          </a:prstGeom>
          <a:noFill/>
        </p:spPr>
        <p:txBody>
          <a:bodyPr wrap="square">
            <a:spAutoFit/>
          </a:bodyPr>
          <a:lstStyle/>
          <a:p>
            <a:r>
              <a:rPr lang="en-US" sz="2400" b="1">
                <a:solidFill>
                  <a:srgbClr val="FF0000"/>
                </a:solidFill>
                <a:latin typeface="VNI-Garam" pitchFamily="34" charset="0"/>
              </a:rPr>
              <a:t>10</a:t>
            </a:r>
            <a:endParaRPr lang="vi-VN" sz="2400">
              <a:solidFill>
                <a:srgbClr val="FF0000"/>
              </a:solidFill>
            </a:endParaRPr>
          </a:p>
        </p:txBody>
      </p:sp>
      <p:sp>
        <p:nvSpPr>
          <p:cNvPr id="27" name="Hộp Văn bản 26">
            <a:extLst>
              <a:ext uri="{FF2B5EF4-FFF2-40B4-BE49-F238E27FC236}">
                <a16:creationId xmlns:a16="http://schemas.microsoft.com/office/drawing/2014/main" id="{9DCE5D5F-6343-4668-8DAB-8B42F13C07B5}"/>
              </a:ext>
            </a:extLst>
          </p:cNvPr>
          <p:cNvSpPr txBox="1"/>
          <p:nvPr/>
        </p:nvSpPr>
        <p:spPr>
          <a:xfrm>
            <a:off x="6052198" y="4720434"/>
            <a:ext cx="883723" cy="461665"/>
          </a:xfrm>
          <a:prstGeom prst="rect">
            <a:avLst/>
          </a:prstGeom>
          <a:noFill/>
        </p:spPr>
        <p:txBody>
          <a:bodyPr wrap="square">
            <a:spAutoFit/>
          </a:bodyPr>
          <a:lstStyle/>
          <a:p>
            <a:r>
              <a:rPr lang="en-US" sz="2400" b="1">
                <a:solidFill>
                  <a:srgbClr val="FF0000"/>
                </a:solidFill>
                <a:latin typeface="VNI-Garam" pitchFamily="34" charset="0"/>
              </a:rPr>
              <a:t>2</a:t>
            </a:r>
            <a:endParaRPr lang="vi-VN" sz="2400">
              <a:solidFill>
                <a:srgbClr val="FF0000"/>
              </a:solidFill>
            </a:endParaRPr>
          </a:p>
        </p:txBody>
      </p:sp>
      <p:sp>
        <p:nvSpPr>
          <p:cNvPr id="28" name="Hộp Văn bản 27">
            <a:extLst>
              <a:ext uri="{FF2B5EF4-FFF2-40B4-BE49-F238E27FC236}">
                <a16:creationId xmlns:a16="http://schemas.microsoft.com/office/drawing/2014/main" id="{F9838086-57FB-45CF-8DFF-A20B76CCCE93}"/>
              </a:ext>
            </a:extLst>
          </p:cNvPr>
          <p:cNvSpPr txBox="1"/>
          <p:nvPr/>
        </p:nvSpPr>
        <p:spPr>
          <a:xfrm>
            <a:off x="2671595" y="4720434"/>
            <a:ext cx="883723" cy="461665"/>
          </a:xfrm>
          <a:prstGeom prst="rect">
            <a:avLst/>
          </a:prstGeom>
          <a:noFill/>
        </p:spPr>
        <p:txBody>
          <a:bodyPr wrap="square">
            <a:spAutoFit/>
          </a:bodyPr>
          <a:lstStyle/>
          <a:p>
            <a:r>
              <a:rPr lang="en-US" sz="2400" b="1">
                <a:solidFill>
                  <a:srgbClr val="FF0000"/>
                </a:solidFill>
                <a:latin typeface="VNI-Garam" pitchFamily="34" charset="0"/>
              </a:rPr>
              <a:t>100</a:t>
            </a:r>
            <a:endParaRPr lang="vi-VN" sz="2400">
              <a:solidFill>
                <a:srgbClr val="FF0000"/>
              </a:solidFill>
            </a:endParaRPr>
          </a:p>
        </p:txBody>
      </p:sp>
    </p:spTree>
    <p:extLst>
      <p:ext uri="{BB962C8B-B14F-4D97-AF65-F5344CB8AC3E}">
        <p14:creationId xmlns:p14="http://schemas.microsoft.com/office/powerpoint/2010/main" val="950419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425"/>
                                        </p:tgtEl>
                                        <p:attrNameLst>
                                          <p:attrName>style.visibility</p:attrName>
                                        </p:attrNameLst>
                                      </p:cBhvr>
                                      <p:to>
                                        <p:strVal val="visible"/>
                                      </p:to>
                                    </p:set>
                                    <p:animEffect transition="in" filter="blinds(horizontal)">
                                      <p:cBhvr>
                                        <p:cTn id="7" dur="500"/>
                                        <p:tgtEl>
                                          <p:spTgt spid="564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nodePh="1">
                                  <p:stCondLst>
                                    <p:cond delay="0"/>
                                  </p:stCondLst>
                                  <p:endCondLst>
                                    <p:cond evt="begin" delay="0">
                                      <p:tn val="10"/>
                                    </p:cond>
                                  </p:endCondLst>
                                  <p:iterate type="lt">
                                    <p:tmAbs val="75"/>
                                  </p:iterate>
                                  <p:childTnLst>
                                    <p:set>
                                      <p:cBhvr>
                                        <p:cTn id="11" dur="1" fill="hold">
                                          <p:stCondLst>
                                            <p:cond delay="74"/>
                                          </p:stCondLst>
                                        </p:cTn>
                                        <p:tgtEl>
                                          <p:spTgt spid="56322"/>
                                        </p:tgtEl>
                                        <p:attrNameLst>
                                          <p:attrName>style.visibility</p:attrName>
                                        </p:attrNameLst>
                                      </p:cBhvr>
                                      <p:to>
                                        <p:strVal val="visible"/>
                                      </p:to>
                                    </p:set>
                                  </p:childTnLst>
                                </p:cTn>
                              </p:par>
                            </p:childTnLst>
                          </p:cTn>
                        </p:par>
                        <p:par>
                          <p:cTn id="12" fill="hold" nodeType="afterGroup">
                            <p:stCondLst>
                              <p:cond delay="0"/>
                            </p:stCondLst>
                            <p:childTnLst>
                              <p:par>
                                <p:cTn id="13" presetID="18" presetClass="entr" presetSubtype="12" fill="hold" nodeType="afterEffect">
                                  <p:stCondLst>
                                    <p:cond delay="0"/>
                                  </p:stCondLst>
                                  <p:childTnLst>
                                    <p:set>
                                      <p:cBhvr>
                                        <p:cTn id="14" dur="1" fill="hold">
                                          <p:stCondLst>
                                            <p:cond delay="0"/>
                                          </p:stCondLst>
                                        </p:cTn>
                                        <p:tgtEl>
                                          <p:spTgt spid="56335"/>
                                        </p:tgtEl>
                                        <p:attrNameLst>
                                          <p:attrName>style.visibility</p:attrName>
                                        </p:attrNameLst>
                                      </p:cBhvr>
                                      <p:to>
                                        <p:strVal val="visible"/>
                                      </p:to>
                                    </p:set>
                                    <p:animEffect transition="in" filter="strips(downLeft)">
                                      <p:cBhvr>
                                        <p:cTn id="15" dur="500"/>
                                        <p:tgtEl>
                                          <p:spTgt spid="56335"/>
                                        </p:tgtEl>
                                      </p:cBhvr>
                                    </p:animEffect>
                                  </p:childTnLst>
                                </p:cTn>
                              </p:par>
                            </p:childTnLst>
                          </p:cTn>
                        </p:par>
                        <p:par>
                          <p:cTn id="16" fill="hold" nodeType="afterGroup">
                            <p:stCondLst>
                              <p:cond delay="500"/>
                            </p:stCondLst>
                            <p:childTnLst>
                              <p:par>
                                <p:cTn id="17" presetID="21" presetClass="entr" presetSubtype="4" fill="hold" grpId="0" nodeType="afterEffect">
                                  <p:stCondLst>
                                    <p:cond delay="0"/>
                                  </p:stCondLst>
                                  <p:childTnLst>
                                    <p:set>
                                      <p:cBhvr>
                                        <p:cTn id="18" dur="1" fill="hold">
                                          <p:stCondLst>
                                            <p:cond delay="0"/>
                                          </p:stCondLst>
                                        </p:cTn>
                                        <p:tgtEl>
                                          <p:spTgt spid="56337"/>
                                        </p:tgtEl>
                                        <p:attrNameLst>
                                          <p:attrName>style.visibility</p:attrName>
                                        </p:attrNameLst>
                                      </p:cBhvr>
                                      <p:to>
                                        <p:strVal val="visible"/>
                                      </p:to>
                                    </p:set>
                                    <p:animEffect transition="in" filter="wheel(4)">
                                      <p:cBhvr>
                                        <p:cTn id="19" dur="500"/>
                                        <p:tgtEl>
                                          <p:spTgt spid="56337"/>
                                        </p:tgtEl>
                                      </p:cBhvr>
                                    </p:animEffect>
                                  </p:childTnLst>
                                </p:cTn>
                              </p:par>
                            </p:childTnLst>
                          </p:cTn>
                        </p:par>
                        <p:par>
                          <p:cTn id="20" fill="hold" nodeType="afterGroup">
                            <p:stCondLst>
                              <p:cond delay="1000"/>
                            </p:stCondLst>
                            <p:childTnLst>
                              <p:par>
                                <p:cTn id="21" presetID="14" presetClass="entr" presetSubtype="10" fill="hold" grpId="0" nodeType="afterEffect">
                                  <p:stCondLst>
                                    <p:cond delay="0"/>
                                  </p:stCondLst>
                                  <p:childTnLst>
                                    <p:set>
                                      <p:cBhvr>
                                        <p:cTn id="22" dur="1" fill="hold">
                                          <p:stCondLst>
                                            <p:cond delay="0"/>
                                          </p:stCondLst>
                                        </p:cTn>
                                        <p:tgtEl>
                                          <p:spTgt spid="56329"/>
                                        </p:tgtEl>
                                        <p:attrNameLst>
                                          <p:attrName>style.visibility</p:attrName>
                                        </p:attrNameLst>
                                      </p:cBhvr>
                                      <p:to>
                                        <p:strVal val="visible"/>
                                      </p:to>
                                    </p:set>
                                    <p:animEffect transition="in" filter="randombar(horizontal)">
                                      <p:cBhvr>
                                        <p:cTn id="23" dur="500"/>
                                        <p:tgtEl>
                                          <p:spTgt spid="56329"/>
                                        </p:tgtEl>
                                      </p:cBhvr>
                                    </p:animEffect>
                                  </p:childTnLst>
                                </p:cTn>
                              </p:par>
                            </p:childTnLst>
                          </p:cTn>
                        </p:par>
                        <p:par>
                          <p:cTn id="24" fill="hold" nodeType="afterGroup">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56325"/>
                                        </p:tgtEl>
                                        <p:attrNameLst>
                                          <p:attrName>style.visibility</p:attrName>
                                        </p:attrNameLst>
                                      </p:cBhvr>
                                      <p:to>
                                        <p:strVal val="visible"/>
                                      </p:to>
                                    </p:set>
                                    <p:anim calcmode="lin" valueType="num">
                                      <p:cBhvr additive="base">
                                        <p:cTn id="27" dur="500" fill="hold"/>
                                        <p:tgtEl>
                                          <p:spTgt spid="56325"/>
                                        </p:tgtEl>
                                        <p:attrNameLst>
                                          <p:attrName>ppt_x</p:attrName>
                                        </p:attrNameLst>
                                      </p:cBhvr>
                                      <p:tavLst>
                                        <p:tav tm="0">
                                          <p:val>
                                            <p:strVal val="#ppt_x"/>
                                          </p:val>
                                        </p:tav>
                                        <p:tav tm="100000">
                                          <p:val>
                                            <p:strVal val="#ppt_x"/>
                                          </p:val>
                                        </p:tav>
                                      </p:tavLst>
                                    </p:anim>
                                    <p:anim calcmode="lin" valueType="num">
                                      <p:cBhvr additive="base">
                                        <p:cTn id="28" dur="500" fill="hold"/>
                                        <p:tgtEl>
                                          <p:spTgt spid="56325"/>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nodeType="clickEffect">
                                  <p:stCondLst>
                                    <p:cond delay="0"/>
                                  </p:stCondLst>
                                  <p:childTnLst>
                                    <p:set>
                                      <p:cBhvr>
                                        <p:cTn id="32" dur="1" fill="hold">
                                          <p:stCondLst>
                                            <p:cond delay="0"/>
                                          </p:stCondLst>
                                        </p:cTn>
                                        <p:tgtEl>
                                          <p:spTgt spid="56426"/>
                                        </p:tgtEl>
                                        <p:attrNameLst>
                                          <p:attrName>style.visibility</p:attrName>
                                        </p:attrNameLst>
                                      </p:cBhvr>
                                      <p:to>
                                        <p:strVal val="visible"/>
                                      </p:to>
                                    </p:set>
                                    <p:animEffect transition="in" filter="box(in)">
                                      <p:cBhvr>
                                        <p:cTn id="33" dur="500"/>
                                        <p:tgtEl>
                                          <p:spTgt spid="5642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56427"/>
                                        </p:tgtEl>
                                        <p:attrNameLst>
                                          <p:attrName>style.visibility</p:attrName>
                                        </p:attrNameLst>
                                      </p:cBhvr>
                                      <p:to>
                                        <p:strVal val="visible"/>
                                      </p:to>
                                    </p:set>
                                    <p:animEffect transition="in" filter="blinds(horizontal)">
                                      <p:cBhvr>
                                        <p:cTn id="36" dur="500"/>
                                        <p:tgtEl>
                                          <p:spTgt spid="5642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56428"/>
                                        </p:tgtEl>
                                        <p:attrNameLst>
                                          <p:attrName>style.visibility</p:attrName>
                                        </p:attrNameLst>
                                      </p:cBhvr>
                                      <p:to>
                                        <p:strVal val="visible"/>
                                      </p:to>
                                    </p:set>
                                    <p:animEffect transition="in" filter="box(in)">
                                      <p:cBhvr>
                                        <p:cTn id="41" dur="500"/>
                                        <p:tgtEl>
                                          <p:spTgt spid="564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1000"/>
                                        <p:tgtEl>
                                          <p:spTgt spid="26"/>
                                        </p:tgtEl>
                                      </p:cBhvr>
                                    </p:animEffect>
                                    <p:anim calcmode="lin" valueType="num">
                                      <p:cBhvr>
                                        <p:cTn id="47" dur="1000" fill="hold"/>
                                        <p:tgtEl>
                                          <p:spTgt spid="26"/>
                                        </p:tgtEl>
                                        <p:attrNameLst>
                                          <p:attrName>ppt_x</p:attrName>
                                        </p:attrNameLst>
                                      </p:cBhvr>
                                      <p:tavLst>
                                        <p:tav tm="0">
                                          <p:val>
                                            <p:strVal val="#ppt_x"/>
                                          </p:val>
                                        </p:tav>
                                        <p:tav tm="100000">
                                          <p:val>
                                            <p:strVal val="#ppt_x"/>
                                          </p:val>
                                        </p:tav>
                                      </p:tavLst>
                                    </p:anim>
                                    <p:anim calcmode="lin" valueType="num">
                                      <p:cBhvr>
                                        <p:cTn id="4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1000"/>
                                        <p:tgtEl>
                                          <p:spTgt spid="27"/>
                                        </p:tgtEl>
                                      </p:cBhvr>
                                    </p:animEffect>
                                    <p:anim calcmode="lin" valueType="num">
                                      <p:cBhvr>
                                        <p:cTn id="54" dur="1000" fill="hold"/>
                                        <p:tgtEl>
                                          <p:spTgt spid="27"/>
                                        </p:tgtEl>
                                        <p:attrNameLst>
                                          <p:attrName>ppt_x</p:attrName>
                                        </p:attrNameLst>
                                      </p:cBhvr>
                                      <p:tavLst>
                                        <p:tav tm="0">
                                          <p:val>
                                            <p:strVal val="#ppt_x"/>
                                          </p:val>
                                        </p:tav>
                                        <p:tav tm="100000">
                                          <p:val>
                                            <p:strVal val="#ppt_x"/>
                                          </p:val>
                                        </p:tav>
                                      </p:tavLst>
                                    </p:anim>
                                    <p:anim calcmode="lin" valueType="num">
                                      <p:cBhvr>
                                        <p:cTn id="5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56429"/>
                                        </p:tgtEl>
                                        <p:attrNameLst>
                                          <p:attrName>style.visibility</p:attrName>
                                        </p:attrNameLst>
                                      </p:cBhvr>
                                      <p:to>
                                        <p:strVal val="visible"/>
                                      </p:to>
                                    </p:set>
                                    <p:animEffect transition="in" filter="box(in)">
                                      <p:cBhvr>
                                        <p:cTn id="60" dur="500"/>
                                        <p:tgtEl>
                                          <p:spTgt spid="56429"/>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1000"/>
                                        <p:tgtEl>
                                          <p:spTgt spid="28"/>
                                        </p:tgtEl>
                                      </p:cBhvr>
                                    </p:animEffect>
                                    <p:anim calcmode="lin" valueType="num">
                                      <p:cBhvr>
                                        <p:cTn id="66" dur="1000" fill="hold"/>
                                        <p:tgtEl>
                                          <p:spTgt spid="28"/>
                                        </p:tgtEl>
                                        <p:attrNameLst>
                                          <p:attrName>ppt_x</p:attrName>
                                        </p:attrNameLst>
                                      </p:cBhvr>
                                      <p:tavLst>
                                        <p:tav tm="0">
                                          <p:val>
                                            <p:strVal val="#ppt_x"/>
                                          </p:val>
                                        </p:tav>
                                        <p:tav tm="100000">
                                          <p:val>
                                            <p:strVal val="#ppt_x"/>
                                          </p:val>
                                        </p:tav>
                                      </p:tavLst>
                                    </p:anim>
                                    <p:anim calcmode="lin" valueType="num">
                                      <p:cBhvr>
                                        <p:cTn id="6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56338"/>
                                        </p:tgtEl>
                                        <p:attrNameLst>
                                          <p:attrName>style.visibility</p:attrName>
                                        </p:attrNameLst>
                                      </p:cBhvr>
                                      <p:to>
                                        <p:strVal val="visible"/>
                                      </p:to>
                                    </p:set>
                                    <p:animEffect transition="in" filter="box(in)">
                                      <p:cBhvr>
                                        <p:cTn id="72" dur="500"/>
                                        <p:tgtEl>
                                          <p:spTgt spid="56338"/>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nodeType="clickEffect">
                                  <p:stCondLst>
                                    <p:cond delay="0"/>
                                  </p:stCondLst>
                                  <p:childTnLst>
                                    <p:set>
                                      <p:cBhvr>
                                        <p:cTn id="76" dur="1" fill="hold">
                                          <p:stCondLst>
                                            <p:cond delay="0"/>
                                          </p:stCondLst>
                                        </p:cTn>
                                        <p:tgtEl>
                                          <p:spTgt spid="56339"/>
                                        </p:tgtEl>
                                        <p:attrNameLst>
                                          <p:attrName>style.visibility</p:attrName>
                                        </p:attrNameLst>
                                      </p:cBhvr>
                                      <p:to>
                                        <p:strVal val="visible"/>
                                      </p:to>
                                    </p:set>
                                    <p:animEffect transition="in" filter="box(in)">
                                      <p:cBhvr>
                                        <p:cTn id="77" dur="500"/>
                                        <p:tgtEl>
                                          <p:spTgt spid="56339"/>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xit" presetSubtype="10" fill="hold" grpId="1" nodeType="clickEffect">
                                  <p:stCondLst>
                                    <p:cond delay="0"/>
                                  </p:stCondLst>
                                  <p:childTnLst>
                                    <p:animEffect transition="out" filter="blinds(horizontal)">
                                      <p:cBhvr>
                                        <p:cTn id="81" dur="500"/>
                                        <p:tgtEl>
                                          <p:spTgt spid="56325"/>
                                        </p:tgtEl>
                                      </p:cBhvr>
                                    </p:animEffect>
                                    <p:set>
                                      <p:cBhvr>
                                        <p:cTn id="82" dur="1" fill="hold">
                                          <p:stCondLst>
                                            <p:cond delay="499"/>
                                          </p:stCondLst>
                                        </p:cTn>
                                        <p:tgtEl>
                                          <p:spTgt spid="56325"/>
                                        </p:tgtEl>
                                        <p:attrNameLst>
                                          <p:attrName>style.visibility</p:attrName>
                                        </p:attrNameLst>
                                      </p:cBhvr>
                                      <p:to>
                                        <p:strVal val="hidden"/>
                                      </p:to>
                                    </p:set>
                                  </p:childTnLst>
                                </p:cTn>
                              </p:par>
                              <p:par>
                                <p:cTn id="83" presetID="3" presetClass="exit" presetSubtype="10" fill="hold" grpId="0" nodeType="withEffect">
                                  <p:stCondLst>
                                    <p:cond delay="0"/>
                                  </p:stCondLst>
                                  <p:childTnLst>
                                    <p:animEffect transition="out" filter="blinds(horizontal)">
                                      <p:cBhvr>
                                        <p:cTn id="84" dur="500"/>
                                        <p:tgtEl>
                                          <p:spTgt spid="56331"/>
                                        </p:tgtEl>
                                      </p:cBhvr>
                                    </p:animEffect>
                                    <p:set>
                                      <p:cBhvr>
                                        <p:cTn id="85" dur="1" fill="hold">
                                          <p:stCondLst>
                                            <p:cond delay="499"/>
                                          </p:stCondLst>
                                        </p:cTn>
                                        <p:tgtEl>
                                          <p:spTgt spid="56331"/>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56334"/>
                                        </p:tgtEl>
                                        <p:attrNameLst>
                                          <p:attrName>style.visibility</p:attrName>
                                        </p:attrNameLst>
                                      </p:cBhvr>
                                      <p:to>
                                        <p:strVal val="visible"/>
                                      </p:to>
                                    </p:set>
                                    <p:animEffect transition="in" filter="blinds(horizontal)">
                                      <p:cBhvr>
                                        <p:cTn id="90" dur="500"/>
                                        <p:tgtEl>
                                          <p:spTgt spid="56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utoUpdateAnimBg="0"/>
      <p:bldP spid="56325" grpId="0" autoUpdateAnimBg="0"/>
      <p:bldP spid="56325" grpId="1"/>
      <p:bldP spid="56329" grpId="0" animBg="1"/>
      <p:bldP spid="56331" grpId="0"/>
      <p:bldP spid="56334" grpId="0"/>
      <p:bldP spid="56337" grpId="0" autoUpdateAnimBg="0"/>
      <p:bldP spid="56338" grpId="0" animBg="1" autoUpdateAnimBg="0"/>
      <p:bldP spid="56425" grpId="0"/>
      <p:bldP spid="56427" grpId="0" animBg="1"/>
      <p:bldP spid="56428" grpId="0" autoUpdateAnimBg="0"/>
      <p:bldP spid="56429" grpId="0" autoUpdateAnimBg="0"/>
      <p:bldP spid="26" grpId="0"/>
      <p:bldP spid="27"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o x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5088" y="1766455"/>
            <a:ext cx="44291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ds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0538" y="1652155"/>
            <a:ext cx="274320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ds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7042" y="1423556"/>
            <a:ext cx="146447" cy="3378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descr="qua n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3688" y="4502512"/>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thuoc d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9202" y="1777173"/>
            <a:ext cx="535781" cy="232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7" descr="qua n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3688" y="4741828"/>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8" descr="qua n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3688" y="4995431"/>
            <a:ext cx="3286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Picture 9" descr="ba qu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5088" y="1766455"/>
            <a:ext cx="4000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0" name="Text Box 10"/>
          <p:cNvSpPr txBox="1">
            <a:spLocks noChangeArrowheads="1"/>
          </p:cNvSpPr>
          <p:nvPr/>
        </p:nvSpPr>
        <p:spPr bwMode="auto">
          <a:xfrm>
            <a:off x="9024938" y="3559537"/>
            <a:ext cx="16002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350">
                <a:solidFill>
                  <a:srgbClr val="0000FF"/>
                </a:solidFill>
                <a:latin typeface="Verdana" panose="020B0604030504040204" pitchFamily="34" charset="0"/>
              </a:rPr>
              <a:t>   --------------</a:t>
            </a:r>
          </a:p>
        </p:txBody>
      </p:sp>
      <p:sp>
        <p:nvSpPr>
          <p:cNvPr id="61451" name="Text Box 11"/>
          <p:cNvSpPr txBox="1">
            <a:spLocks noChangeArrowheads="1"/>
          </p:cNvSpPr>
          <p:nvPr/>
        </p:nvSpPr>
        <p:spPr bwMode="auto">
          <a:xfrm>
            <a:off x="7867650" y="2509405"/>
            <a:ext cx="7429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800" b="1">
                <a:solidFill>
                  <a:srgbClr val="FF0000"/>
                </a:solidFill>
              </a:rPr>
              <a:t>l</a:t>
            </a:r>
            <a:r>
              <a:rPr lang="en-US" altLang="en-US" sz="1800" b="1" baseline="-25000">
                <a:solidFill>
                  <a:srgbClr val="FF0000"/>
                </a:solidFill>
              </a:rPr>
              <a:t>3</a:t>
            </a:r>
            <a:endParaRPr lang="en-US" altLang="en-US" sz="1800" b="1">
              <a:solidFill>
                <a:srgbClr val="FF0000"/>
              </a:solidFill>
            </a:endParaRPr>
          </a:p>
        </p:txBody>
      </p:sp>
      <p:sp>
        <p:nvSpPr>
          <p:cNvPr id="61452" name="AutoShape 12"/>
          <p:cNvSpPr>
            <a:spLocks/>
          </p:cNvSpPr>
          <p:nvPr/>
        </p:nvSpPr>
        <p:spPr bwMode="auto">
          <a:xfrm>
            <a:off x="8510588" y="1766455"/>
            <a:ext cx="228600" cy="1943100"/>
          </a:xfrm>
          <a:prstGeom prst="leftBrace">
            <a:avLst>
              <a:gd name="adj1" fmla="val 70833"/>
              <a:gd name="adj2" fmla="val 50000"/>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10253" name="Rectangle 13"/>
          <p:cNvSpPr>
            <a:spLocks noChangeArrowheads="1"/>
          </p:cNvSpPr>
          <p:nvPr/>
        </p:nvSpPr>
        <p:spPr bwMode="auto">
          <a:xfrm>
            <a:off x="8682038" y="1537855"/>
            <a:ext cx="228600" cy="28575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10254" name="Rectangle 14"/>
          <p:cNvSpPr>
            <a:spLocks noChangeArrowheads="1"/>
          </p:cNvSpPr>
          <p:nvPr/>
        </p:nvSpPr>
        <p:spPr bwMode="auto">
          <a:xfrm>
            <a:off x="8110538" y="4738255"/>
            <a:ext cx="1543050" cy="22860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61455" name="Text Box 15"/>
          <p:cNvSpPr txBox="1">
            <a:spLocks noChangeArrowheads="1"/>
          </p:cNvSpPr>
          <p:nvPr/>
        </p:nvSpPr>
        <p:spPr bwMode="auto">
          <a:xfrm>
            <a:off x="8224838" y="3048759"/>
            <a:ext cx="3371850" cy="3000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350">
                <a:solidFill>
                  <a:prstClr val="black"/>
                </a:solidFill>
                <a:latin typeface="Verdana" panose="020B0604030504040204" pitchFamily="34" charset="0"/>
              </a:rPr>
              <a:t>               -</a:t>
            </a:r>
            <a:r>
              <a:rPr lang="en-US" altLang="en-US" sz="1350">
                <a:solidFill>
                  <a:srgbClr val="0000FF"/>
                </a:solidFill>
                <a:latin typeface="Verdana" panose="020B0604030504040204" pitchFamily="34" charset="0"/>
              </a:rPr>
              <a:t>---------------------------</a:t>
            </a:r>
          </a:p>
        </p:txBody>
      </p:sp>
      <p:sp>
        <p:nvSpPr>
          <p:cNvPr id="61456" name="Text Box 16"/>
          <p:cNvSpPr txBox="1">
            <a:spLocks noChangeArrowheads="1"/>
          </p:cNvSpPr>
          <p:nvPr/>
        </p:nvSpPr>
        <p:spPr bwMode="auto">
          <a:xfrm>
            <a:off x="10053638" y="3366657"/>
            <a:ext cx="628650" cy="15465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a:p>
            <a:pPr>
              <a:spcBef>
                <a:spcPct val="50000"/>
              </a:spcBef>
            </a:pPr>
            <a:endParaRPr lang="en-US" altLang="en-US" sz="1350">
              <a:solidFill>
                <a:prstClr val="black"/>
              </a:solidFill>
            </a:endParaRPr>
          </a:p>
        </p:txBody>
      </p:sp>
      <p:sp>
        <p:nvSpPr>
          <p:cNvPr id="10257" name="AutoShape 17"/>
          <p:cNvSpPr>
            <a:spLocks/>
          </p:cNvSpPr>
          <p:nvPr/>
        </p:nvSpPr>
        <p:spPr bwMode="auto">
          <a:xfrm>
            <a:off x="9996488" y="1823605"/>
            <a:ext cx="214313" cy="1371600"/>
          </a:xfrm>
          <a:prstGeom prst="leftBrace">
            <a:avLst>
              <a:gd name="adj1" fmla="val 53333"/>
              <a:gd name="adj2" fmla="val 50000"/>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61458" name="Text Box 18"/>
          <p:cNvSpPr txBox="1">
            <a:spLocks noChangeArrowheads="1"/>
          </p:cNvSpPr>
          <p:nvPr/>
        </p:nvSpPr>
        <p:spPr bwMode="auto">
          <a:xfrm>
            <a:off x="9710738" y="2337955"/>
            <a:ext cx="3429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a:solidFill>
                  <a:srgbClr val="FF0000"/>
                </a:solidFill>
              </a:rPr>
              <a:t>?</a:t>
            </a:r>
          </a:p>
        </p:txBody>
      </p:sp>
      <p:graphicFrame>
        <p:nvGraphicFramePr>
          <p:cNvPr id="61536" name="Group 96"/>
          <p:cNvGraphicFramePr>
            <a:graphicFrameLocks noGrp="1"/>
          </p:cNvGraphicFramePr>
          <p:nvPr>
            <p:extLst>
              <p:ext uri="{D42A27DB-BD31-4B8C-83A1-F6EECF244321}">
                <p14:modId xmlns:p14="http://schemas.microsoft.com/office/powerpoint/2010/main" val="872393006"/>
              </p:ext>
            </p:extLst>
          </p:nvPr>
        </p:nvGraphicFramePr>
        <p:xfrm>
          <a:off x="1609725" y="1907187"/>
          <a:ext cx="6415088" cy="4778066"/>
        </p:xfrm>
        <a:graphic>
          <a:graphicData uri="http://schemas.openxmlformats.org/drawingml/2006/table">
            <a:tbl>
              <a:tblPr/>
              <a:tblGrid>
                <a:gridCol w="1298577">
                  <a:extLst>
                    <a:ext uri="{9D8B030D-6E8A-4147-A177-3AD203B41FA5}">
                      <a16:colId xmlns:a16="http://schemas.microsoft.com/office/drawing/2014/main" val="20000"/>
                    </a:ext>
                  </a:extLst>
                </a:gridCol>
                <a:gridCol w="1673587">
                  <a:extLst>
                    <a:ext uri="{9D8B030D-6E8A-4147-A177-3AD203B41FA5}">
                      <a16:colId xmlns:a16="http://schemas.microsoft.com/office/drawing/2014/main" val="20001"/>
                    </a:ext>
                  </a:extLst>
                </a:gridCol>
                <a:gridCol w="1440203">
                  <a:extLst>
                    <a:ext uri="{9D8B030D-6E8A-4147-A177-3AD203B41FA5}">
                      <a16:colId xmlns:a16="http://schemas.microsoft.com/office/drawing/2014/main" val="20002"/>
                    </a:ext>
                  </a:extLst>
                </a:gridCol>
                <a:gridCol w="2002721">
                  <a:extLst>
                    <a:ext uri="{9D8B030D-6E8A-4147-A177-3AD203B41FA5}">
                      <a16:colId xmlns:a16="http://schemas.microsoft.com/office/drawing/2014/main" val="20003"/>
                    </a:ext>
                  </a:extLst>
                </a:gridCol>
              </a:tblGrid>
              <a:tr h="128505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Số quả nặng</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Tổng trọng lượng quả nặng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Chiều dài lò xo</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chemeClr val="tx1"/>
                          </a:solidFill>
                          <a:effectLst/>
                          <a:latin typeface="Times New Roman" pitchFamily="18" charset="0"/>
                        </a:rPr>
                        <a:t>Độ biến dạng lò xo</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70094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0099"/>
                          </a:solidFill>
                          <a:effectLst/>
                          <a:latin typeface="Times New Roman" pitchFamily="18" charset="0"/>
                        </a:rPr>
                        <a:t> 0</a:t>
                      </a:r>
                      <a:endParaRPr kumimoji="0" lang="en-US" sz="2400" b="0" i="0" u="none" strike="noStrike" cap="none" normalizeH="0" baseline="0">
                        <a:ln>
                          <a:noFill/>
                        </a:ln>
                        <a:solidFill>
                          <a:srgbClr val="000099"/>
                        </a:solidFill>
                        <a:effectLst/>
                        <a:latin typeface="Times New Roman" pitchFamily="18"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00FF"/>
                          </a:solidFill>
                          <a:effectLst/>
                          <a:latin typeface="Times New Roman" pitchFamily="18" charset="0"/>
                        </a:rPr>
                        <a:t>   0</a:t>
                      </a:r>
                      <a:r>
                        <a:rPr kumimoji="0" lang="en-US" sz="2400" b="1" i="0" u="none" strike="noStrike" cap="none" normalizeH="0" baseline="0" dirty="0">
                          <a:ln>
                            <a:noFill/>
                          </a:ln>
                          <a:solidFill>
                            <a:schemeClr val="tx1"/>
                          </a:solidFill>
                          <a:effectLst/>
                          <a:latin typeface="Times New Roman" pitchFamily="18" charset="0"/>
                        </a:rPr>
                        <a:t>   (g)</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1"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a:ln>
                            <a:noFill/>
                          </a:ln>
                          <a:solidFill>
                            <a:srgbClr val="FF0000"/>
                          </a:solidFill>
                          <a:effectLst/>
                          <a:latin typeface="Times New Roman" pitchFamily="18" charset="0"/>
                        </a:rPr>
                        <a:t>8</a:t>
                      </a:r>
                      <a:r>
                        <a:rPr kumimoji="0" lang="en-US" sz="2400" b="1" i="0" u="none" strike="noStrike" cap="none" normalizeH="0" baseline="0">
                          <a:ln>
                            <a:noFill/>
                          </a:ln>
                          <a:solidFill>
                            <a:schemeClr val="tx1"/>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0066"/>
                          </a:solidFill>
                          <a:effectLst/>
                          <a:latin typeface="Times New Roman" pitchFamily="18" charset="0"/>
                        </a:rPr>
                        <a:t>0</a:t>
                      </a:r>
                      <a:r>
                        <a:rPr kumimoji="0" lang="en-US" sz="2400" b="0" i="0" u="none" strike="noStrike" cap="none" normalizeH="0" baseline="0">
                          <a:ln>
                            <a:noFill/>
                          </a:ln>
                          <a:solidFill>
                            <a:srgbClr val="000066"/>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 (cm)</a:t>
                      </a:r>
                      <a:r>
                        <a:rPr kumimoji="0" lang="en-US" sz="2400" b="1" i="0" u="none" strike="noStrike" cap="none" normalizeH="0" baseline="0">
                          <a:ln>
                            <a:noFill/>
                          </a:ln>
                          <a:solidFill>
                            <a:schemeClr val="tx1"/>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0094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1</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FF0000"/>
                          </a:solidFill>
                          <a:effectLst/>
                          <a:latin typeface="Times New Roman" pitchFamily="18" charset="0"/>
                        </a:rPr>
                        <a:t>50</a:t>
                      </a:r>
                      <a:r>
                        <a:rPr kumimoji="0" lang="en-US" sz="2400" b="0" i="0" u="none" strike="noStrike" cap="none" normalizeH="0" baseline="0">
                          <a:ln>
                            <a:noFill/>
                          </a:ln>
                          <a:solidFill>
                            <a:srgbClr val="FF0000"/>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1</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a:ln>
                            <a:noFill/>
                          </a:ln>
                          <a:solidFill>
                            <a:srgbClr val="FF0000"/>
                          </a:solidFill>
                          <a:effectLst/>
                          <a:latin typeface="Times New Roman" pitchFamily="18" charset="0"/>
                        </a:rPr>
                        <a:t>9</a:t>
                      </a:r>
                      <a:r>
                        <a:rPr kumimoji="0" lang="en-US" sz="2400" b="1" i="0" u="none" strike="noStrike" cap="none" normalizeH="0" baseline="0">
                          <a:ln>
                            <a:noFill/>
                          </a:ln>
                          <a:solidFill>
                            <a:schemeClr val="tx1"/>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1</a:t>
                      </a: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a:t>
                      </a:r>
                      <a:r>
                        <a:rPr kumimoji="0" lang="en-US" sz="2400" b="1" i="0" u="none" strike="noStrike" cap="none" normalizeH="0" baseline="0">
                          <a:ln>
                            <a:noFill/>
                          </a:ln>
                          <a:solidFill>
                            <a:srgbClr val="FF0000"/>
                          </a:solidFill>
                          <a:effectLst/>
                          <a:latin typeface="Times New Roman" pitchFamily="18" charset="0"/>
                        </a:rPr>
                        <a:t>1</a:t>
                      </a:r>
                      <a:r>
                        <a:rPr kumimoji="0" lang="en-US" sz="2400" b="1" i="0" u="none" strike="noStrike" cap="none" normalizeH="0" baseline="0">
                          <a:ln>
                            <a:noFill/>
                          </a:ln>
                          <a:solidFill>
                            <a:schemeClr val="tx1"/>
                          </a:solidFill>
                          <a:effectLst/>
                          <a:latin typeface="Times New Roman" pitchFamily="18" charset="0"/>
                        </a:rPr>
                        <a:t>.</a:t>
                      </a:r>
                      <a:r>
                        <a:rPr kumimoji="0" lang="en-US" sz="2400" b="0" i="0" u="none" strike="noStrike" cap="none" normalizeH="0" baseline="0">
                          <a:ln>
                            <a:noFill/>
                          </a:ln>
                          <a:solidFill>
                            <a:schemeClr val="tx1"/>
                          </a:solidFill>
                          <a:effectLst/>
                          <a:latin typeface="Times New Roman" pitchFamily="18" charset="0"/>
                        </a:rPr>
                        <a:t>cm</a:t>
                      </a: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0094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2</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FF0000"/>
                          </a:solidFill>
                          <a:effectLst/>
                          <a:latin typeface="Times New Roman" pitchFamily="18" charset="0"/>
                        </a:rPr>
                        <a:t>100</a:t>
                      </a:r>
                      <a:r>
                        <a:rPr kumimoji="0" lang="en-US" sz="2400" b="0"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2</a:t>
                      </a:r>
                      <a:r>
                        <a:rPr kumimoji="0" lang="en-US" sz="2400" b="1" i="0" u="none" strike="noStrike" cap="none" normalizeH="0" baseline="0">
                          <a:ln>
                            <a:noFill/>
                          </a:ln>
                          <a:solidFill>
                            <a:schemeClr val="tx1"/>
                          </a:solidFill>
                          <a:effectLst/>
                          <a:latin typeface="Times New Roman" pitchFamily="18" charset="0"/>
                        </a:rPr>
                        <a:t>= </a:t>
                      </a:r>
                      <a:r>
                        <a:rPr kumimoji="0" lang="en-US" sz="2400" b="1" i="0" u="none" strike="noStrike" cap="none" normalizeH="0" baseline="0">
                          <a:ln>
                            <a:noFill/>
                          </a:ln>
                          <a:solidFill>
                            <a:srgbClr val="FF0000"/>
                          </a:solidFill>
                          <a:effectLst/>
                          <a:latin typeface="Times New Roman" pitchFamily="18" charset="0"/>
                        </a:rPr>
                        <a:t>10</a:t>
                      </a:r>
                      <a:r>
                        <a:rPr kumimoji="0" lang="en-US" sz="2400" b="1" i="0" u="none" strike="noStrike" cap="none" normalizeH="0" baseline="0">
                          <a:ln>
                            <a:noFill/>
                          </a:ln>
                          <a:solidFill>
                            <a:schemeClr val="tx1"/>
                          </a:solidFill>
                          <a:effectLst/>
                          <a:latin typeface="Times New Roman" pitchFamily="18" charset="0"/>
                        </a:rPr>
                        <a:t> </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2 </a:t>
                      </a: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0</a:t>
                      </a:r>
                      <a:r>
                        <a:rPr kumimoji="0" lang="en-US" sz="2400" b="1" i="0" u="none" strike="noStrike" cap="none" normalizeH="0" baseline="0">
                          <a:ln>
                            <a:noFill/>
                          </a:ln>
                          <a:solidFill>
                            <a:schemeClr val="tx1"/>
                          </a:solidFill>
                          <a:effectLst/>
                          <a:latin typeface="Times New Roman" pitchFamily="18" charset="0"/>
                        </a:rPr>
                        <a:t>=…</a:t>
                      </a:r>
                      <a:r>
                        <a:rPr kumimoji="0" lang="en-US" sz="2400" b="1" i="0" u="none" strike="noStrike" cap="none" normalizeH="0" baseline="0">
                          <a:ln>
                            <a:noFill/>
                          </a:ln>
                          <a:solidFill>
                            <a:srgbClr val="FF0000"/>
                          </a:solidFill>
                          <a:effectLst/>
                          <a:latin typeface="Times New Roman" pitchFamily="18" charset="0"/>
                        </a:rPr>
                        <a:t>2</a:t>
                      </a:r>
                      <a:r>
                        <a:rPr kumimoji="0" lang="en-US" sz="2400" b="0" i="0" u="none" strike="noStrike" cap="none" normalizeH="0" baseline="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70094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a:ln>
                            <a:noFill/>
                          </a:ln>
                          <a:solidFill>
                            <a:srgbClr val="0066FF"/>
                          </a:solidFill>
                          <a:effectLst/>
                          <a:latin typeface="Times New Roman" pitchFamily="18" charset="0"/>
                        </a:rPr>
                        <a:t>3</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 . .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l</a:t>
                      </a:r>
                      <a:r>
                        <a:rPr kumimoji="0" lang="en-US" sz="2400" b="0" i="0" u="none" strike="noStrike" cap="none" normalizeH="0" baseline="-25000">
                          <a:ln>
                            <a:noFill/>
                          </a:ln>
                          <a:solidFill>
                            <a:schemeClr val="tx1"/>
                          </a:solidFill>
                          <a:effectLst/>
                          <a:latin typeface="Times New Roman" pitchFamily="18" charset="0"/>
                        </a:rPr>
                        <a:t>3</a:t>
                      </a:r>
                      <a:r>
                        <a:rPr kumimoji="0" lang="en-US" sz="2400" b="1" i="0" u="none" strike="noStrike" cap="none" normalizeH="0" baseline="0">
                          <a:ln>
                            <a:noFill/>
                          </a:ln>
                          <a:solidFill>
                            <a:schemeClr val="tx1"/>
                          </a:solidFill>
                          <a:effectLst/>
                          <a:latin typeface="Times New Roman" pitchFamily="18" charset="0"/>
                        </a:rPr>
                        <a:t>=…..</a:t>
                      </a:r>
                      <a:r>
                        <a:rPr kumimoji="0" lang="en-US" sz="2400" b="0" i="0" u="none" strike="noStrike" cap="none" normalizeH="0" baseline="0">
                          <a:ln>
                            <a:noFill/>
                          </a:ln>
                          <a:solidFill>
                            <a:schemeClr val="tx1"/>
                          </a:solidFill>
                          <a:effectLst/>
                          <a:latin typeface="Times New Roman" pitchFamily="18" charset="0"/>
                        </a:rPr>
                        <a:t>cm</a:t>
                      </a:r>
                      <a:endParaRPr kumimoji="0" lang="en-US" sz="2400" b="1" i="0" u="none" strike="noStrike" cap="none" normalizeH="0" baseline="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3 </a:t>
                      </a:r>
                      <a:r>
                        <a:rPr kumimoji="0" lang="en-US" sz="2400" b="0" i="0" u="none" strike="noStrike" cap="none" normalizeH="0" baseline="0" dirty="0">
                          <a:ln>
                            <a:noFill/>
                          </a:ln>
                          <a:solidFill>
                            <a:schemeClr val="tx1"/>
                          </a:solidFill>
                          <a:effectLst/>
                          <a:latin typeface="Times New Roman" pitchFamily="18" charset="0"/>
                        </a:rPr>
                        <a:t>- l</a:t>
                      </a:r>
                      <a:r>
                        <a:rPr kumimoji="0" lang="en-US" sz="2400" b="0"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a:t>
                      </a:r>
                      <a:r>
                        <a:rPr kumimoji="0" lang="en-US" sz="24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61530" name="Text Box 90"/>
          <p:cNvSpPr txBox="1">
            <a:spLocks noChangeArrowheads="1"/>
          </p:cNvSpPr>
          <p:nvPr/>
        </p:nvSpPr>
        <p:spPr bwMode="auto">
          <a:xfrm>
            <a:off x="3981450" y="623457"/>
            <a:ext cx="65722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a:solidFill>
                  <a:prstClr val="black"/>
                </a:solidFill>
              </a:rPr>
              <a:t>B4. Móc ba quả nặng 50 g vào đầu dưới của lò xo. Đo chiều dài của lò xo lúc đó (</a:t>
            </a:r>
            <a:r>
              <a:rPr lang="en-US" altLang="en-US" sz="1800" b="1">
                <a:solidFill>
                  <a:srgbClr val="FF0000"/>
                </a:solidFill>
              </a:rPr>
              <a:t>l</a:t>
            </a:r>
            <a:r>
              <a:rPr lang="en-US" altLang="en-US" sz="1800" b="1" baseline="-25000">
                <a:solidFill>
                  <a:srgbClr val="FF0000"/>
                </a:solidFill>
              </a:rPr>
              <a:t>3</a:t>
            </a:r>
            <a:r>
              <a:rPr lang="en-US" altLang="en-US" sz="1800" b="1">
                <a:solidFill>
                  <a:prstClr val="black"/>
                </a:solidFill>
              </a:rPr>
              <a:t>). Ghi kết quả vào bảng 9.1…</a:t>
            </a:r>
          </a:p>
        </p:txBody>
      </p:sp>
      <p:sp>
        <p:nvSpPr>
          <p:cNvPr id="61533" name="Rectangle 93"/>
          <p:cNvSpPr>
            <a:spLocks noChangeArrowheads="1"/>
          </p:cNvSpPr>
          <p:nvPr/>
        </p:nvSpPr>
        <p:spPr bwMode="auto">
          <a:xfrm>
            <a:off x="9696450" y="2280805"/>
            <a:ext cx="3257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800" b="1">
                <a:solidFill>
                  <a:srgbClr val="FF0000"/>
                </a:solidFill>
              </a:rPr>
              <a:t>l</a:t>
            </a:r>
            <a:r>
              <a:rPr lang="en-US" altLang="en-US" sz="1800" b="1" baseline="-25000">
                <a:solidFill>
                  <a:srgbClr val="FF0000"/>
                </a:solidFill>
              </a:rPr>
              <a:t>0</a:t>
            </a:r>
          </a:p>
        </p:txBody>
      </p:sp>
      <p:sp>
        <p:nvSpPr>
          <p:cNvPr id="10294" name="Text Box 95"/>
          <p:cNvSpPr txBox="1">
            <a:spLocks noChangeArrowheads="1"/>
          </p:cNvSpPr>
          <p:nvPr/>
        </p:nvSpPr>
        <p:spPr bwMode="auto">
          <a:xfrm>
            <a:off x="4152900" y="1537855"/>
            <a:ext cx="245745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i="1">
                <a:solidFill>
                  <a:prstClr val="black"/>
                </a:solidFill>
              </a:rPr>
              <a:t>Bảng 9.1. Bảng kết quả</a:t>
            </a:r>
          </a:p>
        </p:txBody>
      </p:sp>
      <p:sp>
        <p:nvSpPr>
          <p:cNvPr id="61537" name="Text Box 97"/>
          <p:cNvSpPr txBox="1">
            <a:spLocks noChangeArrowheads="1"/>
          </p:cNvSpPr>
          <p:nvPr/>
        </p:nvSpPr>
        <p:spPr bwMode="auto">
          <a:xfrm>
            <a:off x="5878999" y="5357380"/>
            <a:ext cx="628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a:solidFill>
                  <a:srgbClr val="FF3300"/>
                </a:solidFill>
              </a:rPr>
              <a:t>?</a:t>
            </a:r>
          </a:p>
        </p:txBody>
      </p:sp>
      <p:sp>
        <p:nvSpPr>
          <p:cNvPr id="61538" name="Text Box 98"/>
          <p:cNvSpPr txBox="1">
            <a:spLocks noChangeArrowheads="1"/>
          </p:cNvSpPr>
          <p:nvPr/>
        </p:nvSpPr>
        <p:spPr bwMode="auto">
          <a:xfrm>
            <a:off x="3772224" y="5374915"/>
            <a:ext cx="628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srgbClr val="FF3300"/>
                </a:solidFill>
              </a:rPr>
              <a:t>?</a:t>
            </a:r>
          </a:p>
        </p:txBody>
      </p:sp>
      <p:sp>
        <p:nvSpPr>
          <p:cNvPr id="25" name="Hộp Văn bản 24">
            <a:extLst>
              <a:ext uri="{FF2B5EF4-FFF2-40B4-BE49-F238E27FC236}">
                <a16:creationId xmlns:a16="http://schemas.microsoft.com/office/drawing/2014/main" id="{ACDB5630-4F77-4E55-A3C4-FA828CDE827D}"/>
              </a:ext>
            </a:extLst>
          </p:cNvPr>
          <p:cNvSpPr txBox="1"/>
          <p:nvPr/>
        </p:nvSpPr>
        <p:spPr>
          <a:xfrm>
            <a:off x="5083103" y="5772878"/>
            <a:ext cx="883723" cy="461665"/>
          </a:xfrm>
          <a:prstGeom prst="rect">
            <a:avLst/>
          </a:prstGeom>
          <a:noFill/>
        </p:spPr>
        <p:txBody>
          <a:bodyPr wrap="square">
            <a:spAutoFit/>
          </a:bodyPr>
          <a:lstStyle/>
          <a:p>
            <a:r>
              <a:rPr lang="en-US" sz="2400" b="1">
                <a:solidFill>
                  <a:srgbClr val="FF0000"/>
                </a:solidFill>
                <a:latin typeface="VNI-Garam" pitchFamily="34" charset="0"/>
              </a:rPr>
              <a:t>11</a:t>
            </a:r>
            <a:endParaRPr lang="vi-VN" sz="2400">
              <a:solidFill>
                <a:srgbClr val="FF0000"/>
              </a:solidFill>
            </a:endParaRPr>
          </a:p>
        </p:txBody>
      </p:sp>
      <p:sp>
        <p:nvSpPr>
          <p:cNvPr id="26" name="Hộp Văn bản 25">
            <a:extLst>
              <a:ext uri="{FF2B5EF4-FFF2-40B4-BE49-F238E27FC236}">
                <a16:creationId xmlns:a16="http://schemas.microsoft.com/office/drawing/2014/main" id="{89808CA3-21CC-476B-9BCE-DE6C3F431FC1}"/>
              </a:ext>
            </a:extLst>
          </p:cNvPr>
          <p:cNvSpPr txBox="1"/>
          <p:nvPr/>
        </p:nvSpPr>
        <p:spPr>
          <a:xfrm>
            <a:off x="7048472" y="5772877"/>
            <a:ext cx="883723" cy="461665"/>
          </a:xfrm>
          <a:prstGeom prst="rect">
            <a:avLst/>
          </a:prstGeom>
          <a:noFill/>
        </p:spPr>
        <p:txBody>
          <a:bodyPr wrap="square">
            <a:spAutoFit/>
          </a:bodyPr>
          <a:lstStyle/>
          <a:p>
            <a:r>
              <a:rPr lang="en-US" sz="2400" b="1">
                <a:solidFill>
                  <a:srgbClr val="FF0000"/>
                </a:solidFill>
                <a:latin typeface="VNI-Garam" pitchFamily="34" charset="0"/>
              </a:rPr>
              <a:t>3</a:t>
            </a:r>
            <a:endParaRPr lang="vi-VN" sz="2400">
              <a:solidFill>
                <a:srgbClr val="FF0000"/>
              </a:solidFill>
            </a:endParaRPr>
          </a:p>
        </p:txBody>
      </p:sp>
      <p:sp>
        <p:nvSpPr>
          <p:cNvPr id="27" name="Hộp Văn bản 26">
            <a:extLst>
              <a:ext uri="{FF2B5EF4-FFF2-40B4-BE49-F238E27FC236}">
                <a16:creationId xmlns:a16="http://schemas.microsoft.com/office/drawing/2014/main" id="{53A3C31A-449F-4381-B30A-FF92E1158362}"/>
              </a:ext>
            </a:extLst>
          </p:cNvPr>
          <p:cNvSpPr txBox="1"/>
          <p:nvPr/>
        </p:nvSpPr>
        <p:spPr>
          <a:xfrm>
            <a:off x="3117734" y="5772876"/>
            <a:ext cx="883723" cy="461665"/>
          </a:xfrm>
          <a:prstGeom prst="rect">
            <a:avLst/>
          </a:prstGeom>
          <a:noFill/>
        </p:spPr>
        <p:txBody>
          <a:bodyPr wrap="square">
            <a:spAutoFit/>
          </a:bodyPr>
          <a:lstStyle/>
          <a:p>
            <a:r>
              <a:rPr lang="en-US" sz="2400" b="1">
                <a:solidFill>
                  <a:srgbClr val="FF0000"/>
                </a:solidFill>
                <a:latin typeface="VNI-Garam" pitchFamily="34" charset="0"/>
              </a:rPr>
              <a:t>150</a:t>
            </a:r>
            <a:endParaRPr lang="vi-VN" sz="2400">
              <a:solidFill>
                <a:srgbClr val="FF0000"/>
              </a:solidFill>
            </a:endParaRPr>
          </a:p>
        </p:txBody>
      </p:sp>
    </p:spTree>
    <p:extLst>
      <p:ext uri="{BB962C8B-B14F-4D97-AF65-F5344CB8AC3E}">
        <p14:creationId xmlns:p14="http://schemas.microsoft.com/office/powerpoint/2010/main" val="2552503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530"/>
                                        </p:tgtEl>
                                        <p:attrNameLst>
                                          <p:attrName>style.visibility</p:attrName>
                                        </p:attrNameLst>
                                      </p:cBhvr>
                                      <p:to>
                                        <p:strVal val="visible"/>
                                      </p:to>
                                    </p:set>
                                    <p:animEffect transition="in" filter="blinds(horizontal)">
                                      <p:cBhvr>
                                        <p:cTn id="7" dur="500"/>
                                        <p:tgtEl>
                                          <p:spTgt spid="61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536"/>
                                        </p:tgtEl>
                                        <p:attrNameLst>
                                          <p:attrName>style.visibility</p:attrName>
                                        </p:attrNameLst>
                                      </p:cBhvr>
                                      <p:to>
                                        <p:strVal val="visible"/>
                                      </p:to>
                                    </p:set>
                                    <p:animEffect transition="in" filter="box(in)">
                                      <p:cBhvr>
                                        <p:cTn id="12" dur="500"/>
                                        <p:tgtEl>
                                          <p:spTgt spid="61536"/>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path" presetSubtype="0" accel="50000" decel="50000" fill="hold" nodeType="clickEffect">
                                  <p:stCondLst>
                                    <p:cond delay="0"/>
                                  </p:stCondLst>
                                  <p:childTnLst>
                                    <p:animMotion origin="layout" path="M -3.33333E-6 -1.48148E-6 L -0.19062 -0.20463 " pathEditMode="relative" rAng="0" ptsTypes="AA">
                                      <p:cBhvr>
                                        <p:cTn id="16" dur="2000" fill="hold"/>
                                        <p:tgtEl>
                                          <p:spTgt spid="61445"/>
                                        </p:tgtEl>
                                        <p:attrNameLst>
                                          <p:attrName>ppt_x</p:attrName>
                                          <p:attrName>ppt_y</p:attrName>
                                        </p:attrNameLst>
                                      </p:cBhvr>
                                      <p:rCtr x="-9531" y="-10231"/>
                                    </p:animMotion>
                                  </p:childTnLst>
                                </p:cTn>
                              </p:par>
                              <p:par>
                                <p:cTn id="17" presetID="49" presetClass="path" presetSubtype="0" accel="50000" decel="50000" fill="hold" nodeType="withEffect">
                                  <p:stCondLst>
                                    <p:cond delay="0"/>
                                  </p:stCondLst>
                                  <p:childTnLst>
                                    <p:animMotion origin="layout" path="M -3.33333E-6 4.81481E-6 L -0.19062 -0.20463 " pathEditMode="relative" rAng="0" ptsTypes="AA">
                                      <p:cBhvr>
                                        <p:cTn id="18" dur="2000" fill="hold"/>
                                        <p:tgtEl>
                                          <p:spTgt spid="61447"/>
                                        </p:tgtEl>
                                        <p:attrNameLst>
                                          <p:attrName>ppt_x</p:attrName>
                                          <p:attrName>ppt_y</p:attrName>
                                        </p:attrNameLst>
                                      </p:cBhvr>
                                      <p:rCtr x="-9531" y="-10231"/>
                                    </p:animMotion>
                                  </p:childTnLst>
                                </p:cTn>
                              </p:par>
                              <p:par>
                                <p:cTn id="19" presetID="49" presetClass="path" presetSubtype="0" accel="50000" decel="50000" fill="hold" nodeType="withEffect">
                                  <p:stCondLst>
                                    <p:cond delay="0"/>
                                  </p:stCondLst>
                                  <p:childTnLst>
                                    <p:animMotion origin="layout" path="M -3.33333E-6 -2.22222E-6 L -0.19062 -0.20463 " pathEditMode="relative" rAng="0" ptsTypes="AA">
                                      <p:cBhvr>
                                        <p:cTn id="20" dur="2000" fill="hold"/>
                                        <p:tgtEl>
                                          <p:spTgt spid="61448"/>
                                        </p:tgtEl>
                                        <p:attrNameLst>
                                          <p:attrName>ppt_x</p:attrName>
                                          <p:attrName>ppt_y</p:attrName>
                                        </p:attrNameLst>
                                      </p:cBhvr>
                                      <p:rCtr x="-9531" y="-10231"/>
                                    </p:animMotion>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61449"/>
                                        </p:tgtEl>
                                        <p:attrNameLst>
                                          <p:attrName>style.visibility</p:attrName>
                                        </p:attrNameLst>
                                      </p:cBhvr>
                                      <p:to>
                                        <p:strVal val="visible"/>
                                      </p:to>
                                    </p:set>
                                    <p:animEffect transition="in" filter="strips(downLeft)">
                                      <p:cBhvr>
                                        <p:cTn id="25" dur="500"/>
                                        <p:tgtEl>
                                          <p:spTgt spid="61449"/>
                                        </p:tgtEl>
                                      </p:cBhvr>
                                    </p:animEffect>
                                  </p:childTnLst>
                                </p:cTn>
                              </p:par>
                            </p:childTnLst>
                          </p:cTn>
                        </p:par>
                        <p:par>
                          <p:cTn id="26" fill="hold">
                            <p:stCondLst>
                              <p:cond delay="500"/>
                            </p:stCondLst>
                            <p:childTnLst>
                              <p:par>
                                <p:cTn id="27" presetID="18" presetClass="entr" presetSubtype="12" fill="hold" nodeType="afterEffect">
                                  <p:stCondLst>
                                    <p:cond delay="0"/>
                                  </p:stCondLst>
                                  <p:childTnLst>
                                    <p:set>
                                      <p:cBhvr>
                                        <p:cTn id="28" dur="1" fill="hold">
                                          <p:stCondLst>
                                            <p:cond delay="0"/>
                                          </p:stCondLst>
                                        </p:cTn>
                                        <p:tgtEl>
                                          <p:spTgt spid="61450">
                                            <p:txEl>
                                              <p:pRg st="0" end="0"/>
                                            </p:txEl>
                                          </p:spTgt>
                                        </p:tgtEl>
                                        <p:attrNameLst>
                                          <p:attrName>style.visibility</p:attrName>
                                        </p:attrNameLst>
                                      </p:cBhvr>
                                      <p:to>
                                        <p:strVal val="visible"/>
                                      </p:to>
                                    </p:set>
                                    <p:animEffect transition="in" filter="strips(downLeft)">
                                      <p:cBhvr>
                                        <p:cTn id="29" dur="1000"/>
                                        <p:tgtEl>
                                          <p:spTgt spid="6145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61452"/>
                                        </p:tgtEl>
                                        <p:attrNameLst>
                                          <p:attrName>style.visibility</p:attrName>
                                        </p:attrNameLst>
                                      </p:cBhvr>
                                      <p:to>
                                        <p:strVal val="visible"/>
                                      </p:to>
                                    </p:set>
                                    <p:animEffect transition="in" filter="dissolve">
                                      <p:cBhvr>
                                        <p:cTn id="34" dur="1000"/>
                                        <p:tgtEl>
                                          <p:spTgt spid="61452"/>
                                        </p:tgtEl>
                                      </p:cBhvr>
                                    </p:animEffect>
                                  </p:childTnLst>
                                </p:cTn>
                              </p:par>
                            </p:childTnLst>
                          </p:cTn>
                        </p:par>
                        <p:par>
                          <p:cTn id="35" fill="hold">
                            <p:stCondLst>
                              <p:cond delay="1000"/>
                            </p:stCondLst>
                            <p:childTnLst>
                              <p:par>
                                <p:cTn id="36" presetID="2" presetClass="entr" presetSubtype="4" fill="hold" grpId="0" nodeType="afterEffect">
                                  <p:stCondLst>
                                    <p:cond delay="0"/>
                                  </p:stCondLst>
                                  <p:childTnLst>
                                    <p:set>
                                      <p:cBhvr>
                                        <p:cTn id="37" dur="1" fill="hold">
                                          <p:stCondLst>
                                            <p:cond delay="0"/>
                                          </p:stCondLst>
                                        </p:cTn>
                                        <p:tgtEl>
                                          <p:spTgt spid="61451"/>
                                        </p:tgtEl>
                                        <p:attrNameLst>
                                          <p:attrName>style.visibility</p:attrName>
                                        </p:attrNameLst>
                                      </p:cBhvr>
                                      <p:to>
                                        <p:strVal val="visible"/>
                                      </p:to>
                                    </p:set>
                                    <p:anim calcmode="lin" valueType="num">
                                      <p:cBhvr additive="base">
                                        <p:cTn id="38" dur="1000" fill="hold"/>
                                        <p:tgtEl>
                                          <p:spTgt spid="61451"/>
                                        </p:tgtEl>
                                        <p:attrNameLst>
                                          <p:attrName>ppt_x</p:attrName>
                                        </p:attrNameLst>
                                      </p:cBhvr>
                                      <p:tavLst>
                                        <p:tav tm="0">
                                          <p:val>
                                            <p:strVal val="#ppt_x"/>
                                          </p:val>
                                        </p:tav>
                                        <p:tav tm="100000">
                                          <p:val>
                                            <p:strVal val="#ppt_x"/>
                                          </p:val>
                                        </p:tav>
                                      </p:tavLst>
                                    </p:anim>
                                    <p:anim calcmode="lin" valueType="num">
                                      <p:cBhvr additive="base">
                                        <p:cTn id="39" dur="1000" fill="hold"/>
                                        <p:tgtEl>
                                          <p:spTgt spid="61451"/>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61537"/>
                                        </p:tgtEl>
                                        <p:attrNameLst>
                                          <p:attrName>style.visibility</p:attrName>
                                        </p:attrNameLst>
                                      </p:cBhvr>
                                      <p:to>
                                        <p:strVal val="visible"/>
                                      </p:to>
                                    </p:set>
                                    <p:animEffect transition="in" filter="box(in)">
                                      <p:cBhvr>
                                        <p:cTn id="44" dur="500"/>
                                        <p:tgtEl>
                                          <p:spTgt spid="6153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 presetClass="entr" presetSubtype="16" fill="hold" grpId="0" nodeType="clickEffect">
                                  <p:stCondLst>
                                    <p:cond delay="0"/>
                                  </p:stCondLst>
                                  <p:childTnLst>
                                    <p:set>
                                      <p:cBhvr>
                                        <p:cTn id="62" dur="1" fill="hold">
                                          <p:stCondLst>
                                            <p:cond delay="0"/>
                                          </p:stCondLst>
                                        </p:cTn>
                                        <p:tgtEl>
                                          <p:spTgt spid="61538"/>
                                        </p:tgtEl>
                                        <p:attrNameLst>
                                          <p:attrName>style.visibility</p:attrName>
                                        </p:attrNameLst>
                                      </p:cBhvr>
                                      <p:to>
                                        <p:strVal val="visible"/>
                                      </p:to>
                                    </p:set>
                                    <p:animEffect transition="in" filter="box(in)">
                                      <p:cBhvr>
                                        <p:cTn id="63" dur="500"/>
                                        <p:tgtEl>
                                          <p:spTgt spid="61538"/>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1000"/>
                                        <p:tgtEl>
                                          <p:spTgt spid="27"/>
                                        </p:tgtEl>
                                      </p:cBhvr>
                                    </p:animEffect>
                                    <p:anim calcmode="lin" valueType="num">
                                      <p:cBhvr>
                                        <p:cTn id="69" dur="1000" fill="hold"/>
                                        <p:tgtEl>
                                          <p:spTgt spid="27"/>
                                        </p:tgtEl>
                                        <p:attrNameLst>
                                          <p:attrName>ppt_x</p:attrName>
                                        </p:attrNameLst>
                                      </p:cBhvr>
                                      <p:tavLst>
                                        <p:tav tm="0">
                                          <p:val>
                                            <p:strVal val="#ppt_x"/>
                                          </p:val>
                                        </p:tav>
                                        <p:tav tm="100000">
                                          <p:val>
                                            <p:strVal val="#ppt_x"/>
                                          </p:val>
                                        </p:tav>
                                      </p:tavLst>
                                    </p:anim>
                                    <p:anim calcmode="lin" valueType="num">
                                      <p:cBhvr>
                                        <p:cTn id="7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61456"/>
                                        </p:tgtEl>
                                        <p:attrNameLst>
                                          <p:attrName>style.visibility</p:attrName>
                                        </p:attrNameLst>
                                      </p:cBhvr>
                                      <p:to>
                                        <p:strVal val="visible"/>
                                      </p:to>
                                    </p:set>
                                    <p:animEffect transition="in" filter="box(in)">
                                      <p:cBhvr>
                                        <p:cTn id="75" dur="500"/>
                                        <p:tgtEl>
                                          <p:spTgt spid="61456"/>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xit" presetSubtype="16" fill="hold" nodeType="clickEffect">
                                  <p:stCondLst>
                                    <p:cond delay="0"/>
                                  </p:stCondLst>
                                  <p:childTnLst>
                                    <p:animEffect transition="out" filter="box(in)">
                                      <p:cBhvr>
                                        <p:cTn id="79" dur="500"/>
                                        <p:tgtEl>
                                          <p:spTgt spid="61449"/>
                                        </p:tgtEl>
                                      </p:cBhvr>
                                    </p:animEffect>
                                    <p:set>
                                      <p:cBhvr>
                                        <p:cTn id="80" dur="1" fill="hold">
                                          <p:stCondLst>
                                            <p:cond delay="499"/>
                                          </p:stCondLst>
                                        </p:cTn>
                                        <p:tgtEl>
                                          <p:spTgt spid="61449"/>
                                        </p:tgtEl>
                                        <p:attrNameLst>
                                          <p:attrName>style.visibility</p:attrName>
                                        </p:attrNameLst>
                                      </p:cBhvr>
                                      <p:to>
                                        <p:strVal val="hidden"/>
                                      </p:to>
                                    </p:set>
                                  </p:childTnLst>
                                </p:cTn>
                              </p:par>
                              <p:par>
                                <p:cTn id="81" presetID="4" presetClass="exit" presetSubtype="16" fill="hold" grpId="0" nodeType="withEffect">
                                  <p:stCondLst>
                                    <p:cond delay="0"/>
                                  </p:stCondLst>
                                  <p:childTnLst>
                                    <p:animEffect transition="out" filter="box(in)">
                                      <p:cBhvr>
                                        <p:cTn id="82" dur="500"/>
                                        <p:tgtEl>
                                          <p:spTgt spid="61450">
                                            <p:txEl>
                                              <p:pRg st="0" end="0"/>
                                            </p:txEl>
                                          </p:spTgt>
                                        </p:tgtEl>
                                      </p:cBhvr>
                                    </p:animEffect>
                                    <p:set>
                                      <p:cBhvr>
                                        <p:cTn id="83" dur="1" fill="hold">
                                          <p:stCondLst>
                                            <p:cond delay="499"/>
                                          </p:stCondLst>
                                        </p:cTn>
                                        <p:tgtEl>
                                          <p:spTgt spid="61450">
                                            <p:txEl>
                                              <p:pRg st="0" end="0"/>
                                            </p:txEl>
                                          </p:spTgt>
                                        </p:tgtEl>
                                        <p:attrNameLst>
                                          <p:attrName>style.visibility</p:attrName>
                                        </p:attrNameLst>
                                      </p:cBhvr>
                                      <p:to>
                                        <p:strVal val="hidden"/>
                                      </p:to>
                                    </p:set>
                                  </p:childTnLst>
                                </p:cTn>
                              </p:par>
                              <p:par>
                                <p:cTn id="84" presetID="4" presetClass="exit" presetSubtype="16" fill="hold" grpId="0" nodeType="withEffect">
                                  <p:stCondLst>
                                    <p:cond delay="0"/>
                                  </p:stCondLst>
                                  <p:childTnLst>
                                    <p:animEffect transition="out" filter="box(in)">
                                      <p:cBhvr>
                                        <p:cTn id="85" dur="500"/>
                                        <p:tgtEl>
                                          <p:spTgt spid="61455"/>
                                        </p:tgtEl>
                                      </p:cBhvr>
                                    </p:animEffect>
                                    <p:set>
                                      <p:cBhvr>
                                        <p:cTn id="86" dur="1" fill="hold">
                                          <p:stCondLst>
                                            <p:cond delay="499"/>
                                          </p:stCondLst>
                                        </p:cTn>
                                        <p:tgtEl>
                                          <p:spTgt spid="61455"/>
                                        </p:tgtEl>
                                        <p:attrNameLst>
                                          <p:attrName>style.visibility</p:attrName>
                                        </p:attrNameLst>
                                      </p:cBhvr>
                                      <p:to>
                                        <p:strVal val="hidden"/>
                                      </p:to>
                                    </p:set>
                                  </p:childTnLst>
                                </p:cTn>
                              </p:par>
                              <p:par>
                                <p:cTn id="87" presetID="4" presetClass="exit" presetSubtype="16" fill="hold" grpId="1" nodeType="withEffect">
                                  <p:stCondLst>
                                    <p:cond delay="0"/>
                                  </p:stCondLst>
                                  <p:childTnLst>
                                    <p:animEffect transition="out" filter="box(in)">
                                      <p:cBhvr>
                                        <p:cTn id="88" dur="500"/>
                                        <p:tgtEl>
                                          <p:spTgt spid="61452"/>
                                        </p:tgtEl>
                                      </p:cBhvr>
                                    </p:animEffect>
                                    <p:set>
                                      <p:cBhvr>
                                        <p:cTn id="89" dur="1" fill="hold">
                                          <p:stCondLst>
                                            <p:cond delay="499"/>
                                          </p:stCondLst>
                                        </p:cTn>
                                        <p:tgtEl>
                                          <p:spTgt spid="61452"/>
                                        </p:tgtEl>
                                        <p:attrNameLst>
                                          <p:attrName>style.visibility</p:attrName>
                                        </p:attrNameLst>
                                      </p:cBhvr>
                                      <p:to>
                                        <p:strVal val="hidden"/>
                                      </p:to>
                                    </p:set>
                                  </p:childTnLst>
                                </p:cTn>
                              </p:par>
                              <p:par>
                                <p:cTn id="90" presetID="4" presetClass="exit" presetSubtype="16" fill="hold" grpId="1" nodeType="withEffect">
                                  <p:stCondLst>
                                    <p:cond delay="0"/>
                                  </p:stCondLst>
                                  <p:childTnLst>
                                    <p:animEffect transition="out" filter="box(in)">
                                      <p:cBhvr>
                                        <p:cTn id="91" dur="500"/>
                                        <p:tgtEl>
                                          <p:spTgt spid="61451"/>
                                        </p:tgtEl>
                                      </p:cBhvr>
                                    </p:animEffect>
                                    <p:set>
                                      <p:cBhvr>
                                        <p:cTn id="92" dur="1" fill="hold">
                                          <p:stCondLst>
                                            <p:cond delay="499"/>
                                          </p:stCondLst>
                                        </p:cTn>
                                        <p:tgtEl>
                                          <p:spTgt spid="6145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grpId="1" nodeType="clickEffect">
                                  <p:stCondLst>
                                    <p:cond delay="0"/>
                                  </p:stCondLst>
                                  <p:childTnLst>
                                    <p:set>
                                      <p:cBhvr>
                                        <p:cTn id="96" dur="1" fill="hold">
                                          <p:stCondLst>
                                            <p:cond delay="0"/>
                                          </p:stCondLst>
                                        </p:cTn>
                                        <p:tgtEl>
                                          <p:spTgt spid="61455"/>
                                        </p:tgtEl>
                                        <p:attrNameLst>
                                          <p:attrName>style.visibility</p:attrName>
                                        </p:attrNameLst>
                                      </p:cBhvr>
                                      <p:to>
                                        <p:strVal val="visible"/>
                                      </p:to>
                                    </p:set>
                                    <p:animEffect transition="in" filter="box(in)">
                                      <p:cBhvr>
                                        <p:cTn id="97" dur="500"/>
                                        <p:tgtEl>
                                          <p:spTgt spid="61455"/>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xit" presetSubtype="16" fill="hold" grpId="0" nodeType="clickEffect">
                                  <p:stCondLst>
                                    <p:cond delay="0"/>
                                  </p:stCondLst>
                                  <p:childTnLst>
                                    <p:animEffect transition="out" filter="box(in)">
                                      <p:cBhvr>
                                        <p:cTn id="101" dur="500"/>
                                        <p:tgtEl>
                                          <p:spTgt spid="61533"/>
                                        </p:tgtEl>
                                      </p:cBhvr>
                                    </p:animEffect>
                                    <p:set>
                                      <p:cBhvr>
                                        <p:cTn id="102" dur="1" fill="hold">
                                          <p:stCondLst>
                                            <p:cond delay="499"/>
                                          </p:stCondLst>
                                        </p:cTn>
                                        <p:tgtEl>
                                          <p:spTgt spid="6153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4" presetClass="entr" presetSubtype="16" fill="hold" grpId="0" nodeType="clickEffect">
                                  <p:stCondLst>
                                    <p:cond delay="0"/>
                                  </p:stCondLst>
                                  <p:childTnLst>
                                    <p:set>
                                      <p:cBhvr>
                                        <p:cTn id="106" dur="1" fill="hold">
                                          <p:stCondLst>
                                            <p:cond delay="0"/>
                                          </p:stCondLst>
                                        </p:cTn>
                                        <p:tgtEl>
                                          <p:spTgt spid="61458"/>
                                        </p:tgtEl>
                                        <p:attrNameLst>
                                          <p:attrName>style.visibility</p:attrName>
                                        </p:attrNameLst>
                                      </p:cBhvr>
                                      <p:to>
                                        <p:strVal val="visible"/>
                                      </p:to>
                                    </p:set>
                                    <p:animEffect transition="in" filter="box(in)">
                                      <p:cBhvr>
                                        <p:cTn id="107" dur="500"/>
                                        <p:tgtEl>
                                          <p:spTgt spid="61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0" grpId="0" build="allAtOnce"/>
      <p:bldP spid="61451" grpId="0"/>
      <p:bldP spid="61451" grpId="1"/>
      <p:bldP spid="61452" grpId="0" animBg="1"/>
      <p:bldP spid="61452" grpId="1" animBg="1"/>
      <p:bldP spid="61455" grpId="0" animBg="1"/>
      <p:bldP spid="61455" grpId="1" animBg="1"/>
      <p:bldP spid="61456" grpId="0" animBg="1"/>
      <p:bldP spid="61458" grpId="0"/>
      <p:bldP spid="61530" grpId="0"/>
      <p:bldP spid="61533" grpId="0"/>
      <p:bldP spid="61537" grpId="0"/>
      <p:bldP spid="61538" grpId="0"/>
      <p:bldP spid="25" grpId="0"/>
      <p:bldP spid="26"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70696" name="Group 40"/>
          <p:cNvGraphicFramePr>
            <a:graphicFrameLocks noGrp="1"/>
          </p:cNvGraphicFramePr>
          <p:nvPr>
            <p:ph/>
            <p:extLst>
              <p:ext uri="{D42A27DB-BD31-4B8C-83A1-F6EECF244321}">
                <p14:modId xmlns:p14="http://schemas.microsoft.com/office/powerpoint/2010/main" val="3029443604"/>
              </p:ext>
            </p:extLst>
          </p:nvPr>
        </p:nvGraphicFramePr>
        <p:xfrm>
          <a:off x="1600201" y="972977"/>
          <a:ext cx="8966947" cy="4916510"/>
        </p:xfrm>
        <a:graphic>
          <a:graphicData uri="http://schemas.openxmlformats.org/drawingml/2006/table">
            <a:tbl>
              <a:tblPr/>
              <a:tblGrid>
                <a:gridCol w="1387073">
                  <a:extLst>
                    <a:ext uri="{9D8B030D-6E8A-4147-A177-3AD203B41FA5}">
                      <a16:colId xmlns:a16="http://schemas.microsoft.com/office/drawing/2014/main" val="20000"/>
                    </a:ext>
                  </a:extLst>
                </a:gridCol>
                <a:gridCol w="1786130">
                  <a:extLst>
                    <a:ext uri="{9D8B030D-6E8A-4147-A177-3AD203B41FA5}">
                      <a16:colId xmlns:a16="http://schemas.microsoft.com/office/drawing/2014/main" val="20001"/>
                    </a:ext>
                  </a:extLst>
                </a:gridCol>
                <a:gridCol w="1786130">
                  <a:extLst>
                    <a:ext uri="{9D8B030D-6E8A-4147-A177-3AD203B41FA5}">
                      <a16:colId xmlns:a16="http://schemas.microsoft.com/office/drawing/2014/main" val="648997971"/>
                    </a:ext>
                  </a:extLst>
                </a:gridCol>
                <a:gridCol w="1538438">
                  <a:extLst>
                    <a:ext uri="{9D8B030D-6E8A-4147-A177-3AD203B41FA5}">
                      <a16:colId xmlns:a16="http://schemas.microsoft.com/office/drawing/2014/main" val="20002"/>
                    </a:ext>
                  </a:extLst>
                </a:gridCol>
                <a:gridCol w="2469176">
                  <a:extLst>
                    <a:ext uri="{9D8B030D-6E8A-4147-A177-3AD203B41FA5}">
                      <a16:colId xmlns:a16="http://schemas.microsoft.com/office/drawing/2014/main" val="20003"/>
                    </a:ext>
                  </a:extLst>
                </a:gridCol>
              </a:tblGrid>
              <a:tr h="142347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Số</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quả</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nặng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93" marB="342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khối</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lượng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quả</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nặng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Chiều </a:t>
                      </a:r>
                      <a:r>
                        <a:rPr kumimoji="0" lang="en-US"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dài</a:t>
                      </a: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ban </a:t>
                      </a:r>
                      <a:r>
                        <a:rPr kumimoji="0" lang="en-US"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đầu</a:t>
                      </a: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của</a:t>
                      </a: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lò</a:t>
                      </a: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xo (mm)</a:t>
                      </a:r>
                    </a:p>
                  </a:txBody>
                  <a:tcPr marL="68580" marR="68580" marT="38125" marB="381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Chiều</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dài</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lò</a:t>
                      </a:r>
                      <a:r>
                        <a:rPr kumimoji="0" lang="en-US" sz="2400" b="1" i="0" u="none" strike="noStrike" cap="none" normalizeH="0" baseline="0" dirty="0">
                          <a:ln>
                            <a:noFill/>
                          </a:ln>
                          <a:solidFill>
                            <a:schemeClr val="tx1"/>
                          </a:solidFill>
                          <a:effectLst/>
                          <a:latin typeface="Times New Roman" pitchFamily="18" charset="0"/>
                        </a:rPr>
                        <a:t> xo</a:t>
                      </a: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biến</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dạng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lò</a:t>
                      </a:r>
                      <a:r>
                        <a:rPr kumimoji="0" lang="en-US" sz="2400" b="1" i="0" u="none" strike="noStrike" cap="none" normalizeH="0" baseline="0" dirty="0">
                          <a:ln>
                            <a:noFill/>
                          </a:ln>
                          <a:solidFill>
                            <a:schemeClr val="tx1"/>
                          </a:solidFill>
                          <a:effectLst/>
                          <a:latin typeface="Times New Roman" pitchFamily="18" charset="0"/>
                        </a:rPr>
                        <a:t> xo</a:t>
                      </a:r>
                    </a:p>
                  </a:txBody>
                  <a:tcPr marL="68580" marR="68580" marT="34293" marB="342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672259">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rPr>
                        <a:t>0</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FF0000"/>
                          </a:solidFill>
                          <a:effectLst/>
                          <a:latin typeface="Times New Roman" pitchFamily="18" charset="0"/>
                        </a:rPr>
                        <a:t>   0   </a:t>
                      </a:r>
                      <a:r>
                        <a:rPr kumimoji="0" lang="en-US" sz="2400" b="1" i="0" u="none" strike="noStrike" cap="none" normalizeH="0" baseline="0" dirty="0">
                          <a:ln>
                            <a:noFill/>
                          </a:ln>
                          <a:solidFill>
                            <a:schemeClr val="tx1"/>
                          </a:solidFill>
                          <a:effectLst/>
                          <a:latin typeface="Times New Roman" pitchFamily="18" charset="0"/>
                        </a:rPr>
                        <a:t>(g)</a:t>
                      </a: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t>
                      </a:r>
                      <a:r>
                        <a:rPr kumimoji="0" lang="en-US" sz="24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0</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=…...(mm)</a:t>
                      </a:r>
                    </a:p>
                  </a:txBody>
                  <a:tcPr marL="68580" marR="68580" marT="38125" marB="381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1"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a:ln>
                            <a:noFill/>
                          </a:ln>
                          <a:solidFill>
                            <a:srgbClr val="000066"/>
                          </a:solidFill>
                          <a:effectLst/>
                          <a:latin typeface="Times New Roman" pitchFamily="18" charset="0"/>
                        </a:rPr>
                        <a:t>8 </a:t>
                      </a:r>
                      <a:r>
                        <a:rPr kumimoji="0" lang="en-US" sz="2400" b="0" i="0" u="none" strike="noStrike" cap="none" normalizeH="0" baseline="0" dirty="0">
                          <a:ln>
                            <a:noFill/>
                          </a:ln>
                          <a:solidFill>
                            <a:schemeClr val="tx1"/>
                          </a:solidFill>
                          <a:effectLst/>
                          <a:latin typeface="Times New Roman" pitchFamily="18" charset="0"/>
                        </a:rPr>
                        <a:t>cm</a:t>
                      </a:r>
                      <a:endParaRPr kumimoji="0" lang="en-US" sz="24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0066"/>
                          </a:solidFill>
                          <a:effectLst/>
                          <a:latin typeface="Times New Roman" pitchFamily="18" charset="0"/>
                        </a:rPr>
                        <a:t>0</a:t>
                      </a:r>
                      <a:r>
                        <a:rPr kumimoji="0" lang="en-US" sz="2400" b="0" i="0" u="none" strike="noStrike" cap="none" normalizeH="0" baseline="0" dirty="0">
                          <a:ln>
                            <a:noFill/>
                          </a:ln>
                          <a:solidFill>
                            <a:srgbClr val="000066"/>
                          </a:solidFill>
                          <a:effectLst/>
                          <a:latin typeface="Times New Roman" pitchFamily="18" charset="0"/>
                        </a:rPr>
                        <a:t> </a:t>
                      </a:r>
                      <a:r>
                        <a:rPr kumimoji="0" lang="en-US" sz="2400" b="0" i="0" u="none" strike="noStrike" cap="none" normalizeH="0" baseline="0" dirty="0">
                          <a:ln>
                            <a:noFill/>
                          </a:ln>
                          <a:solidFill>
                            <a:schemeClr val="tx1"/>
                          </a:solidFill>
                          <a:effectLst/>
                          <a:latin typeface="Times New Roman" pitchFamily="18" charset="0"/>
                        </a:rPr>
                        <a:t> (cm)</a:t>
                      </a:r>
                      <a:r>
                        <a:rPr kumimoji="0" lang="en-US" sz="2400" b="1" i="0" u="none" strike="noStrike" cap="none" normalizeH="0" baseline="0" dirty="0">
                          <a:ln>
                            <a:noFill/>
                          </a:ln>
                          <a:solidFill>
                            <a:schemeClr val="tx1"/>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6100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66FF"/>
                          </a:solidFill>
                          <a:effectLst/>
                          <a:latin typeface="Times New Roman" pitchFamily="18" charset="0"/>
                        </a:rPr>
                        <a:t>1</a:t>
                      </a:r>
                    </a:p>
                  </a:txBody>
                  <a:tcPr marL="68580" marR="68580" marT="34293" marB="342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FF0000"/>
                          </a:solidFill>
                          <a:effectLst/>
                          <a:latin typeface="Times New Roman" pitchFamily="18" charset="0"/>
                        </a:rPr>
                        <a:t>50</a:t>
                      </a:r>
                      <a:r>
                        <a:rPr kumimoji="0" lang="en-US" sz="2400" b="0" i="0" u="none" strike="noStrike" cap="none" normalizeH="0" baseline="0" dirty="0">
                          <a:ln>
                            <a:noFill/>
                          </a:ln>
                          <a:solidFill>
                            <a:srgbClr val="FF0000"/>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t>
                      </a:r>
                      <a:r>
                        <a:rPr kumimoji="0" lang="en-US" sz="24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0</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8 </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(mm)</a:t>
                      </a:r>
                    </a:p>
                  </a:txBody>
                  <a:tcPr marL="68580" marR="68580" marT="38125" marB="381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1</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a:ln>
                            <a:noFill/>
                          </a:ln>
                          <a:solidFill>
                            <a:srgbClr val="000066"/>
                          </a:solidFill>
                          <a:effectLst/>
                          <a:latin typeface="Times New Roman" pitchFamily="18" charset="0"/>
                        </a:rPr>
                        <a:t>9 </a:t>
                      </a:r>
                      <a:r>
                        <a:rPr kumimoji="0" lang="en-US" sz="2400" b="0" i="0" u="none" strike="noStrike" cap="none" normalizeH="0" baseline="0" dirty="0">
                          <a:ln>
                            <a:noFill/>
                          </a:ln>
                          <a:solidFill>
                            <a:schemeClr val="tx1"/>
                          </a:solidFill>
                          <a:effectLst/>
                          <a:latin typeface="Times New Roman" pitchFamily="18" charset="0"/>
                        </a:rPr>
                        <a:t>cm</a:t>
                      </a:r>
                      <a:endParaRPr kumimoji="0" lang="en-US" sz="24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lang="el-GR" sz="2400" b="0" i="0" kern="1200" dirty="0">
                          <a:solidFill>
                            <a:schemeClr val="tx1"/>
                          </a:solidFill>
                          <a:effectLst/>
                          <a:latin typeface="Times New Roman" panose="02020603050405020304" pitchFamily="18" charset="0"/>
                          <a:ea typeface="+mn-ea"/>
                          <a:cs typeface="Times New Roman" panose="02020603050405020304" pitchFamily="18" charset="0"/>
                        </a:rPr>
                        <a:t>Δ</a:t>
                      </a:r>
                      <a:r>
                        <a:rPr kumimoji="0" lang="en-US" sz="2400" b="0" i="1" u="none" strike="noStrike" cap="none" normalizeH="0" baseline="0" dirty="0">
                          <a:ln>
                            <a:noFill/>
                          </a:ln>
                          <a:solidFill>
                            <a:schemeClr val="tx1"/>
                          </a:solidFill>
                          <a:effectLst/>
                          <a:latin typeface="VNI-Souvir" pitchFamily="2" charset="0"/>
                        </a:rPr>
                        <a:t>l</a:t>
                      </a:r>
                      <a:r>
                        <a:rPr kumimoji="0" lang="en-US" sz="2400" b="0" i="1" u="none" strike="noStrike" cap="none" normalizeH="0" baseline="-25000" dirty="0">
                          <a:ln>
                            <a:noFill/>
                          </a:ln>
                          <a:solidFill>
                            <a:schemeClr val="tx1"/>
                          </a:solidFill>
                          <a:effectLst/>
                          <a:latin typeface="VNI-Souvir" pitchFamily="2" charset="0"/>
                        </a:rPr>
                        <a:t>1</a:t>
                      </a:r>
                      <a:r>
                        <a:rPr kumimoji="0" lang="en-US" sz="2400" b="0" i="1" u="none" strike="noStrike" cap="none" normalizeH="0" baseline="0" dirty="0">
                          <a:ln>
                            <a:noFill/>
                          </a:ln>
                          <a:solidFill>
                            <a:schemeClr val="tx1"/>
                          </a:solidFill>
                          <a:effectLst/>
                          <a:latin typeface="VNI-Souvir" pitchFamily="2" charset="0"/>
                        </a:rPr>
                        <a:t> =</a:t>
                      </a:r>
                      <a:r>
                        <a:rPr lang="en-US" sz="2400" b="0" i="0" kern="1200" dirty="0">
                          <a:solidFill>
                            <a:schemeClr val="tx1"/>
                          </a:solidFill>
                          <a:effectLst/>
                          <a:latin typeface="Times New Roman" panose="02020603050405020304" pitchFamily="18" charset="0"/>
                          <a:ea typeface="+mn-ea"/>
                          <a:cs typeface="Times New Roman" panose="02020603050405020304" pitchFamily="18" charset="0"/>
                        </a:rPr>
                        <a:t> </a:t>
                      </a: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1</a:t>
                      </a: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a:t>
                      </a:r>
                      <a:r>
                        <a:rPr kumimoji="0" lang="en-US" sz="2400" b="0" i="0" u="none" strike="noStrike" cap="none" normalizeH="0" baseline="0" dirty="0">
                          <a:ln>
                            <a:noFill/>
                          </a:ln>
                          <a:solidFill>
                            <a:schemeClr val="tx1"/>
                          </a:solidFill>
                          <a:effectLst/>
                          <a:latin typeface="Times New Roman" pitchFamily="18" charset="0"/>
                        </a:rPr>
                        <a:t>cm</a:t>
                      </a:r>
                    </a:p>
                  </a:txBody>
                  <a:tcPr marL="68580" marR="68580" marT="34293" marB="342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5454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66FF"/>
                          </a:solidFill>
                          <a:effectLst/>
                          <a:latin typeface="Times New Roman" pitchFamily="18" charset="0"/>
                        </a:rPr>
                        <a:t>2</a:t>
                      </a:r>
                    </a:p>
                  </a:txBody>
                  <a:tcPr marL="68580" marR="68580" marT="34293" marB="342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rgbClr val="FF0000"/>
                          </a:solidFill>
                          <a:effectLst/>
                          <a:latin typeface="Times New Roman" pitchFamily="18" charset="0"/>
                        </a:rPr>
                        <a:t> </a:t>
                      </a:r>
                      <a:r>
                        <a:rPr kumimoji="0" lang="en-US" sz="2400" b="1" i="0" u="none" strike="noStrike" cap="none" normalizeH="0" baseline="0" dirty="0">
                          <a:ln>
                            <a:noFill/>
                          </a:ln>
                          <a:solidFill>
                            <a:srgbClr val="FF0000"/>
                          </a:solidFill>
                          <a:effectLst/>
                          <a:latin typeface="Times New Roman" pitchFamily="18" charset="0"/>
                        </a:rPr>
                        <a:t>100</a:t>
                      </a:r>
                      <a:r>
                        <a:rPr kumimoji="0" lang="en-US" sz="2400" b="0" i="0" u="none" strike="noStrike" cap="none" normalizeH="0" baseline="0" dirty="0">
                          <a:ln>
                            <a:noFill/>
                          </a:ln>
                          <a:solidFill>
                            <a:srgbClr val="FF0000"/>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l</a:t>
                      </a:r>
                      <a:r>
                        <a:rPr kumimoji="0" lang="en-US" sz="24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0</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8</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(mm)</a:t>
                      </a:r>
                    </a:p>
                  </a:txBody>
                  <a:tcPr marL="68580" marR="68580" marT="38125" marB="381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2</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a:ln>
                            <a:noFill/>
                          </a:ln>
                          <a:solidFill>
                            <a:srgbClr val="000066"/>
                          </a:solidFill>
                          <a:effectLst/>
                          <a:latin typeface="Times New Roman" pitchFamily="18" charset="0"/>
                        </a:rPr>
                        <a:t>10 </a:t>
                      </a:r>
                      <a:r>
                        <a:rPr kumimoji="0" lang="en-US" sz="2400" b="0" i="0" u="none" strike="noStrike" cap="none" normalizeH="0" baseline="0" dirty="0">
                          <a:ln>
                            <a:noFill/>
                          </a:ln>
                          <a:solidFill>
                            <a:schemeClr val="tx1"/>
                          </a:solidFill>
                          <a:effectLst/>
                          <a:latin typeface="Times New Roman" pitchFamily="18" charset="0"/>
                        </a:rPr>
                        <a:t>cm</a:t>
                      </a:r>
                      <a:endParaRPr kumimoji="0" lang="en-US" sz="24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lang="el-GR" sz="2400" b="0" i="0" kern="1200" dirty="0">
                          <a:solidFill>
                            <a:schemeClr val="tx1"/>
                          </a:solidFill>
                          <a:effectLst/>
                          <a:latin typeface="Times New Roman" panose="02020603050405020304" pitchFamily="18" charset="0"/>
                          <a:ea typeface="+mn-ea"/>
                          <a:cs typeface="Times New Roman" panose="02020603050405020304" pitchFamily="18" charset="0"/>
                        </a:rPr>
                        <a:t>Δ</a:t>
                      </a:r>
                      <a:r>
                        <a:rPr kumimoji="0" lang="en-US" sz="2400" b="0" i="1" u="none" strike="noStrike" cap="none" normalizeH="0" baseline="0" dirty="0">
                          <a:ln>
                            <a:noFill/>
                          </a:ln>
                          <a:solidFill>
                            <a:schemeClr val="tx1"/>
                          </a:solidFill>
                          <a:effectLst/>
                          <a:latin typeface="VNI-Souvir" pitchFamily="2" charset="0"/>
                        </a:rPr>
                        <a:t>l</a:t>
                      </a:r>
                      <a:r>
                        <a:rPr kumimoji="0" lang="en-US" sz="2400" b="0" i="1" u="none" strike="noStrike" cap="none" normalizeH="0" baseline="-25000" dirty="0">
                          <a:ln>
                            <a:noFill/>
                          </a:ln>
                          <a:solidFill>
                            <a:schemeClr val="tx1"/>
                          </a:solidFill>
                          <a:effectLst/>
                          <a:latin typeface="VNI-Souvir" pitchFamily="2" charset="0"/>
                        </a:rPr>
                        <a:t>2</a:t>
                      </a:r>
                      <a:r>
                        <a:rPr kumimoji="0" lang="en-US" sz="2400" b="0" i="1" u="none" strike="noStrike" cap="none" normalizeH="0" baseline="0" dirty="0">
                          <a:ln>
                            <a:noFill/>
                          </a:ln>
                          <a:solidFill>
                            <a:schemeClr val="tx1"/>
                          </a:solidFill>
                          <a:effectLst/>
                          <a:latin typeface="VNI-Souvir" pitchFamily="2" charset="0"/>
                        </a:rPr>
                        <a:t> =</a:t>
                      </a: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2 </a:t>
                      </a: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43285">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0066FF"/>
                          </a:solidFill>
                          <a:effectLst/>
                          <a:latin typeface="Times New Roman" pitchFamily="18" charset="0"/>
                        </a:rPr>
                        <a:t>3</a:t>
                      </a:r>
                    </a:p>
                  </a:txBody>
                  <a:tcPr marL="68580" marR="68580" marT="34293" marB="342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a:ln>
                            <a:noFill/>
                          </a:ln>
                          <a:solidFill>
                            <a:srgbClr val="FF0000"/>
                          </a:solidFill>
                          <a:effectLst/>
                          <a:latin typeface="Times New Roman" pitchFamily="18" charset="0"/>
                        </a:rPr>
                        <a:t>150</a:t>
                      </a:r>
                      <a:r>
                        <a:rPr kumimoji="0" lang="en-US" sz="2400" b="0" i="0" u="none" strike="noStrike" cap="none" normalizeH="0" baseline="0" dirty="0">
                          <a:ln>
                            <a:noFill/>
                          </a:ln>
                          <a:solidFill>
                            <a:srgbClr val="FF0000"/>
                          </a:solidFill>
                          <a:effectLst/>
                          <a:latin typeface="Times New Roman" pitchFamily="18" charset="0"/>
                        </a:rPr>
                        <a:t> </a:t>
                      </a:r>
                      <a:r>
                        <a:rPr kumimoji="0" lang="en-US" sz="2400" b="1" i="0" u="none" strike="noStrike" cap="none" normalizeH="0" baseline="0" dirty="0">
                          <a:ln>
                            <a:noFill/>
                          </a:ln>
                          <a:solidFill>
                            <a:schemeClr val="tx1"/>
                          </a:solidFill>
                          <a:effectLst/>
                          <a:latin typeface="Times New Roman" pitchFamily="18" charset="0"/>
                        </a:rPr>
                        <a:t>(g)</a:t>
                      </a: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t>
                      </a:r>
                      <a:r>
                        <a:rPr kumimoji="0" lang="en-US" sz="2400" b="1" i="1" u="none" strike="noStrike" cap="none" normalizeH="0" baseline="-25000" dirty="0">
                          <a:ln>
                            <a:noFill/>
                          </a:ln>
                          <a:solidFill>
                            <a:schemeClr val="tx1"/>
                          </a:solidFill>
                          <a:effectLst/>
                          <a:latin typeface="Times New Roman" panose="02020603050405020304" pitchFamily="18" charset="0"/>
                          <a:cs typeface="Times New Roman" panose="02020603050405020304" pitchFamily="18" charset="0"/>
                        </a:rPr>
                        <a:t>0</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8</a:t>
                      </a:r>
                      <a:r>
                        <a:rPr kumimoji="0" 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(mm)</a:t>
                      </a:r>
                    </a:p>
                  </a:txBody>
                  <a:tcPr marL="68580" marR="68580" marT="38125" marB="381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3</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a:ln>
                            <a:noFill/>
                          </a:ln>
                          <a:solidFill>
                            <a:srgbClr val="000066"/>
                          </a:solidFill>
                          <a:effectLst/>
                          <a:latin typeface="Times New Roman" pitchFamily="18" charset="0"/>
                        </a:rPr>
                        <a:t>11 </a:t>
                      </a:r>
                      <a:r>
                        <a:rPr kumimoji="0" lang="en-US" sz="2400" b="0" i="0" u="none" strike="noStrike" cap="none" normalizeH="0" baseline="0" dirty="0">
                          <a:ln>
                            <a:noFill/>
                          </a:ln>
                          <a:solidFill>
                            <a:schemeClr val="tx1"/>
                          </a:solidFill>
                          <a:effectLst/>
                          <a:latin typeface="Times New Roman" pitchFamily="18" charset="0"/>
                        </a:rPr>
                        <a:t>cm</a:t>
                      </a:r>
                      <a:endParaRPr kumimoji="0" lang="en-US" sz="24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lang="el-GR" sz="2400" b="0" i="0" kern="1200" dirty="0">
                          <a:solidFill>
                            <a:schemeClr val="tx1"/>
                          </a:solidFill>
                          <a:effectLst/>
                          <a:latin typeface="Times New Roman" panose="02020603050405020304" pitchFamily="18" charset="0"/>
                          <a:ea typeface="+mn-ea"/>
                          <a:cs typeface="Times New Roman" panose="02020603050405020304" pitchFamily="18" charset="0"/>
                        </a:rPr>
                        <a:t>Δ</a:t>
                      </a:r>
                      <a:r>
                        <a:rPr kumimoji="0" lang="en-US" sz="2400" b="0" i="1" u="none" strike="noStrike" cap="none" normalizeH="0" baseline="0" dirty="0">
                          <a:ln>
                            <a:noFill/>
                          </a:ln>
                          <a:solidFill>
                            <a:schemeClr val="tx1"/>
                          </a:solidFill>
                          <a:effectLst/>
                          <a:latin typeface="VNI-Souvir" pitchFamily="2" charset="0"/>
                        </a:rPr>
                        <a:t>l</a:t>
                      </a:r>
                      <a:r>
                        <a:rPr kumimoji="0" lang="en-US" sz="2400" b="0" i="1" u="none" strike="noStrike" cap="none" normalizeH="0" baseline="-25000" dirty="0">
                          <a:ln>
                            <a:noFill/>
                          </a:ln>
                          <a:solidFill>
                            <a:schemeClr val="tx1"/>
                          </a:solidFill>
                          <a:effectLst/>
                          <a:latin typeface="VNI-Souvir" pitchFamily="2" charset="0"/>
                        </a:rPr>
                        <a:t>3</a:t>
                      </a:r>
                      <a:r>
                        <a:rPr kumimoji="0" lang="en-US" sz="2400" b="0" i="1" u="none" strike="noStrike" cap="none" normalizeH="0" baseline="0" dirty="0">
                          <a:ln>
                            <a:noFill/>
                          </a:ln>
                          <a:solidFill>
                            <a:schemeClr val="tx1"/>
                          </a:solidFill>
                          <a:effectLst/>
                          <a:latin typeface="VNI-Souvir" pitchFamily="2" charset="0"/>
                        </a:rPr>
                        <a:t> =</a:t>
                      </a:r>
                      <a:r>
                        <a:rPr kumimoji="0" lang="en-US" sz="2400" b="0" i="0" u="none" strike="noStrike" cap="none" normalizeH="0" baseline="0" dirty="0">
                          <a:ln>
                            <a:noFill/>
                          </a:ln>
                          <a:solidFill>
                            <a:schemeClr val="tx1"/>
                          </a:solidFill>
                          <a:effectLst/>
                          <a:latin typeface="Times New Roman" pitchFamily="18" charset="0"/>
                        </a:rPr>
                        <a:t>l</a:t>
                      </a:r>
                      <a:r>
                        <a:rPr kumimoji="0" lang="en-US" sz="2400" b="0" i="0" u="none" strike="noStrike" cap="none" normalizeH="0" baseline="-25000" dirty="0">
                          <a:ln>
                            <a:noFill/>
                          </a:ln>
                          <a:solidFill>
                            <a:schemeClr val="tx1"/>
                          </a:solidFill>
                          <a:effectLst/>
                          <a:latin typeface="Times New Roman" pitchFamily="18" charset="0"/>
                        </a:rPr>
                        <a:t>3 </a:t>
                      </a:r>
                      <a:r>
                        <a:rPr kumimoji="0" lang="en-US" sz="2400" b="0" i="0" u="none" strike="noStrike" cap="none" normalizeH="0" baseline="0" dirty="0">
                          <a:ln>
                            <a:noFill/>
                          </a:ln>
                          <a:solidFill>
                            <a:schemeClr val="tx1"/>
                          </a:solidFill>
                          <a:effectLst/>
                          <a:latin typeface="Times New Roman" pitchFamily="18" charset="0"/>
                        </a:rPr>
                        <a:t>- l</a:t>
                      </a:r>
                      <a:r>
                        <a:rPr kumimoji="0" lang="en-US" sz="2400" b="0" i="0" u="none" strike="noStrike" cap="none" normalizeH="0" baseline="-25000" dirty="0">
                          <a:ln>
                            <a:noFill/>
                          </a:ln>
                          <a:solidFill>
                            <a:schemeClr val="tx1"/>
                          </a:solidFill>
                          <a:effectLst/>
                          <a:latin typeface="Times New Roman" pitchFamily="18" charset="0"/>
                        </a:rPr>
                        <a:t>0</a:t>
                      </a:r>
                      <a:r>
                        <a:rPr kumimoji="0" lang="en-US" sz="2400" b="1"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70697" name="Text Box 41"/>
          <p:cNvSpPr txBox="1">
            <a:spLocks noChangeArrowheads="1"/>
          </p:cNvSpPr>
          <p:nvPr/>
        </p:nvSpPr>
        <p:spPr bwMode="auto">
          <a:xfrm flipH="1">
            <a:off x="9717232" y="3272136"/>
            <a:ext cx="424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srgbClr val="FF0000"/>
                </a:solidFill>
              </a:rPr>
              <a:t>1</a:t>
            </a:r>
          </a:p>
        </p:txBody>
      </p:sp>
      <p:sp>
        <p:nvSpPr>
          <p:cNvPr id="70698" name="Text Box 42"/>
          <p:cNvSpPr txBox="1">
            <a:spLocks noChangeArrowheads="1"/>
          </p:cNvSpPr>
          <p:nvPr/>
        </p:nvSpPr>
        <p:spPr bwMode="auto">
          <a:xfrm>
            <a:off x="9646990" y="4110336"/>
            <a:ext cx="2234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srgbClr val="FF0000"/>
                </a:solidFill>
              </a:rPr>
              <a:t>2</a:t>
            </a:r>
          </a:p>
        </p:txBody>
      </p:sp>
      <p:sp>
        <p:nvSpPr>
          <p:cNvPr id="70699" name="Text Box 43"/>
          <p:cNvSpPr txBox="1">
            <a:spLocks noChangeArrowheads="1"/>
          </p:cNvSpPr>
          <p:nvPr/>
        </p:nvSpPr>
        <p:spPr bwMode="auto">
          <a:xfrm flipH="1">
            <a:off x="9758692" y="5024736"/>
            <a:ext cx="3411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a:solidFill>
                  <a:srgbClr val="FF0000"/>
                </a:solidFill>
              </a:rPr>
              <a:t>3</a:t>
            </a:r>
          </a:p>
        </p:txBody>
      </p:sp>
      <p:sp>
        <p:nvSpPr>
          <p:cNvPr id="2" name="TextBox 1"/>
          <p:cNvSpPr txBox="1"/>
          <p:nvPr/>
        </p:nvSpPr>
        <p:spPr>
          <a:xfrm>
            <a:off x="5410200" y="2433936"/>
            <a:ext cx="338554" cy="461665"/>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8</a:t>
            </a:r>
          </a:p>
        </p:txBody>
      </p:sp>
    </p:spTree>
    <p:extLst>
      <p:ext uri="{BB962C8B-B14F-4D97-AF65-F5344CB8AC3E}">
        <p14:creationId xmlns:p14="http://schemas.microsoft.com/office/powerpoint/2010/main" val="2791982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0696"/>
                                        </p:tgtEl>
                                        <p:attrNameLst>
                                          <p:attrName>style.visibility</p:attrName>
                                        </p:attrNameLst>
                                      </p:cBhvr>
                                      <p:to>
                                        <p:strVal val="visible"/>
                                      </p:to>
                                    </p:set>
                                    <p:animEffect transition="in" filter="box(in)">
                                      <p:cBhvr>
                                        <p:cTn id="7" dur="500"/>
                                        <p:tgtEl>
                                          <p:spTgt spid="706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0697"/>
                                        </p:tgtEl>
                                        <p:attrNameLst>
                                          <p:attrName>style.visibility</p:attrName>
                                        </p:attrNameLst>
                                      </p:cBhvr>
                                      <p:to>
                                        <p:strVal val="visible"/>
                                      </p:to>
                                    </p:set>
                                    <p:animEffect transition="in" filter="blinds(horizontal)">
                                      <p:cBhvr>
                                        <p:cTn id="12" dur="500"/>
                                        <p:tgtEl>
                                          <p:spTgt spid="706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0698"/>
                                        </p:tgtEl>
                                        <p:attrNameLst>
                                          <p:attrName>style.visibility</p:attrName>
                                        </p:attrNameLst>
                                      </p:cBhvr>
                                      <p:to>
                                        <p:strVal val="visible"/>
                                      </p:to>
                                    </p:set>
                                    <p:animEffect transition="in" filter="blinds(horizontal)">
                                      <p:cBhvr>
                                        <p:cTn id="17" dur="500"/>
                                        <p:tgtEl>
                                          <p:spTgt spid="706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0699"/>
                                        </p:tgtEl>
                                        <p:attrNameLst>
                                          <p:attrName>style.visibility</p:attrName>
                                        </p:attrNameLst>
                                      </p:cBhvr>
                                      <p:to>
                                        <p:strVal val="visible"/>
                                      </p:to>
                                    </p:set>
                                    <p:animEffect transition="in" filter="blinds(horizontal)">
                                      <p:cBhvr>
                                        <p:cTn id="22" dur="500"/>
                                        <p:tgtEl>
                                          <p:spTgt spid="7069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97" grpId="0"/>
      <p:bldP spid="70698" grpId="0"/>
      <p:bldP spid="70699"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647" name="Group 63"/>
          <p:cNvGraphicFramePr>
            <a:graphicFrameLocks noGrp="1"/>
          </p:cNvGraphicFramePr>
          <p:nvPr/>
        </p:nvGraphicFramePr>
        <p:xfrm>
          <a:off x="1524000" y="0"/>
          <a:ext cx="8991600" cy="3886200"/>
        </p:xfrm>
        <a:graphic>
          <a:graphicData uri="http://schemas.openxmlformats.org/drawingml/2006/table">
            <a:tbl>
              <a:tblPr/>
              <a:tblGrid>
                <a:gridCol w="1754940">
                  <a:extLst>
                    <a:ext uri="{9D8B030D-6E8A-4147-A177-3AD203B41FA5}">
                      <a16:colId xmlns:a16="http://schemas.microsoft.com/office/drawing/2014/main" val="20000"/>
                    </a:ext>
                  </a:extLst>
                </a:gridCol>
                <a:gridCol w="2261045">
                  <a:extLst>
                    <a:ext uri="{9D8B030D-6E8A-4147-A177-3AD203B41FA5}">
                      <a16:colId xmlns:a16="http://schemas.microsoft.com/office/drawing/2014/main" val="20001"/>
                    </a:ext>
                  </a:extLst>
                </a:gridCol>
                <a:gridCol w="1947194">
                  <a:extLst>
                    <a:ext uri="{9D8B030D-6E8A-4147-A177-3AD203B41FA5}">
                      <a16:colId xmlns:a16="http://schemas.microsoft.com/office/drawing/2014/main" val="20002"/>
                    </a:ext>
                  </a:extLst>
                </a:gridCol>
                <a:gridCol w="3028421">
                  <a:extLst>
                    <a:ext uri="{9D8B030D-6E8A-4147-A177-3AD203B41FA5}">
                      <a16:colId xmlns:a16="http://schemas.microsoft.com/office/drawing/2014/main" val="20003"/>
                    </a:ext>
                  </a:extLst>
                </a:gridCol>
              </a:tblGrid>
              <a:tr h="891546">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Số</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quả</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nặng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96" marB="34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Tổng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khối</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lượng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quả</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nặng</a:t>
                      </a:r>
                      <a:endParaRPr kumimoji="0" lang="en-US" sz="2400" b="1"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Chiều</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dài</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lò</a:t>
                      </a:r>
                      <a:r>
                        <a:rPr kumimoji="0" lang="en-US" sz="2400" b="1" i="0" u="none" strike="noStrike" cap="none" normalizeH="0" baseline="0" dirty="0">
                          <a:ln>
                            <a:noFill/>
                          </a:ln>
                          <a:solidFill>
                            <a:schemeClr val="tx1"/>
                          </a:solidFill>
                          <a:effectLst/>
                          <a:latin typeface="Times New Roman" pitchFamily="18" charset="0"/>
                        </a:rPr>
                        <a:t> xo</a:t>
                      </a:r>
                    </a:p>
                  </a:txBody>
                  <a:tcPr marL="68580" marR="68580" marT="34296" marB="342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1" i="0" u="none" strike="noStrike" cap="none" normalizeH="0" baseline="0" dirty="0" err="1">
                          <a:ln>
                            <a:noFill/>
                          </a:ln>
                          <a:solidFill>
                            <a:schemeClr val="tx1"/>
                          </a:solidFill>
                          <a:effectLst/>
                          <a:latin typeface="Times New Roman" pitchFamily="18" charset="0"/>
                        </a:rPr>
                        <a:t>Độ</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biến</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dạng</a:t>
                      </a:r>
                      <a:r>
                        <a:rPr kumimoji="0" lang="en-US" sz="2400" b="1" i="0" u="none" strike="noStrike" cap="none" normalizeH="0" baseline="0" dirty="0">
                          <a:ln>
                            <a:noFill/>
                          </a:ln>
                          <a:solidFill>
                            <a:schemeClr val="tx1"/>
                          </a:solidFill>
                          <a:effectLst/>
                          <a:latin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rPr>
                        <a:t>lò</a:t>
                      </a:r>
                      <a:r>
                        <a:rPr kumimoji="0" lang="en-US" sz="2400" b="1" i="0" u="none" strike="noStrike" cap="none" normalizeH="0" baseline="0" dirty="0">
                          <a:ln>
                            <a:noFill/>
                          </a:ln>
                          <a:solidFill>
                            <a:schemeClr val="tx1"/>
                          </a:solidFill>
                          <a:effectLst/>
                          <a:latin typeface="Times New Roman" pitchFamily="18" charset="0"/>
                        </a:rPr>
                        <a:t> xo</a:t>
                      </a:r>
                    </a:p>
                  </a:txBody>
                  <a:tcPr marL="68580" marR="68580" marT="34296" marB="34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571597">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chemeClr val="tx1"/>
                          </a:solidFill>
                          <a:effectLst/>
                          <a:latin typeface="Times New Roman" pitchFamily="18" charset="0"/>
                        </a:rPr>
                        <a:t> 0</a:t>
                      </a: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FF0000"/>
                          </a:solidFill>
                          <a:effectLst/>
                          <a:latin typeface="Times New Roman" pitchFamily="18" charset="0"/>
                        </a:rPr>
                        <a:t>   0   </a:t>
                      </a:r>
                      <a:r>
                        <a:rPr kumimoji="0" lang="en-US" sz="2000" b="1" i="0" u="none" strike="noStrike" cap="none" normalizeH="0" baseline="0" dirty="0">
                          <a:ln>
                            <a:noFill/>
                          </a:ln>
                          <a:solidFill>
                            <a:schemeClr val="tx1"/>
                          </a:solidFill>
                          <a:effectLst/>
                          <a:latin typeface="Times New Roman" pitchFamily="18" charset="0"/>
                        </a:rPr>
                        <a:t>(g)</a:t>
                      </a: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1"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a:t>
                      </a:r>
                      <a:r>
                        <a:rPr kumimoji="0" lang="en-US" sz="2000" b="1" i="0" u="none" strike="noStrike" cap="none" normalizeH="0" baseline="0" dirty="0">
                          <a:ln>
                            <a:noFill/>
                          </a:ln>
                          <a:solidFill>
                            <a:srgbClr val="000066"/>
                          </a:solidFill>
                          <a:effectLst/>
                          <a:latin typeface="Times New Roman" pitchFamily="18" charset="0"/>
                        </a:rPr>
                        <a:t>8 </a:t>
                      </a:r>
                      <a:r>
                        <a:rPr kumimoji="0" lang="en-US" sz="2000" b="0" i="0" u="none" strike="noStrike" cap="none" normalizeH="0" baseline="0" dirty="0">
                          <a:ln>
                            <a:noFill/>
                          </a:ln>
                          <a:solidFill>
                            <a:schemeClr val="tx1"/>
                          </a:solidFill>
                          <a:effectLst/>
                          <a:latin typeface="Times New Roman" pitchFamily="18" charset="0"/>
                        </a:rPr>
                        <a:t>cm</a:t>
                      </a:r>
                      <a:endParaRPr kumimoji="0" lang="en-US" sz="20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0066"/>
                          </a:solidFill>
                          <a:effectLst/>
                          <a:latin typeface="Times New Roman" pitchFamily="18" charset="0"/>
                        </a:rPr>
                        <a:t>0</a:t>
                      </a:r>
                      <a:r>
                        <a:rPr kumimoji="0" lang="en-US" sz="2000" b="0" i="0" u="none" strike="noStrike" cap="none" normalizeH="0" baseline="0">
                          <a:ln>
                            <a:noFill/>
                          </a:ln>
                          <a:solidFill>
                            <a:srgbClr val="000066"/>
                          </a:solidFill>
                          <a:effectLst/>
                          <a:latin typeface="Times New Roman" pitchFamily="18" charset="0"/>
                        </a:rPr>
                        <a:t> </a:t>
                      </a:r>
                      <a:r>
                        <a:rPr kumimoji="0" lang="en-US" sz="2000" b="0" i="0" u="none" strike="noStrike" cap="none" normalizeH="0" baseline="0">
                          <a:ln>
                            <a:noFill/>
                          </a:ln>
                          <a:solidFill>
                            <a:schemeClr val="tx1"/>
                          </a:solidFill>
                          <a:effectLst/>
                          <a:latin typeface="Times New Roman" pitchFamily="18" charset="0"/>
                        </a:rPr>
                        <a:t> (cm)</a:t>
                      </a:r>
                      <a:r>
                        <a:rPr kumimoji="0" lang="en-US" sz="2000" b="1" i="0" u="none" strike="noStrike" cap="none" normalizeH="0" baseline="0">
                          <a:ln>
                            <a:noFill/>
                          </a:ln>
                          <a:solidFill>
                            <a:schemeClr val="tx1"/>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71597">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0066FF"/>
                          </a:solidFill>
                          <a:effectLst/>
                          <a:latin typeface="Times New Roman" pitchFamily="18" charset="0"/>
                        </a:rPr>
                        <a:t>1</a:t>
                      </a:r>
                    </a:p>
                  </a:txBody>
                  <a:tcPr marL="68580" marR="68580" marT="34296" marB="34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FF0000"/>
                          </a:solidFill>
                          <a:effectLst/>
                          <a:latin typeface="Times New Roman" pitchFamily="18" charset="0"/>
                        </a:rPr>
                        <a:t>50</a:t>
                      </a:r>
                      <a:r>
                        <a:rPr kumimoji="0" lang="en-US" sz="2000" b="0" i="0" u="none" strike="noStrike" cap="none" normalizeH="0" baseline="0" dirty="0">
                          <a:ln>
                            <a:noFill/>
                          </a:ln>
                          <a:solidFill>
                            <a:srgbClr val="FF0000"/>
                          </a:solidFill>
                          <a:effectLst/>
                          <a:latin typeface="Times New Roman" pitchFamily="18" charset="0"/>
                        </a:rPr>
                        <a:t> </a:t>
                      </a:r>
                      <a:r>
                        <a:rPr kumimoji="0" lang="en-US" sz="2000" b="1" i="0" u="none" strike="noStrike" cap="none" normalizeH="0" baseline="0" dirty="0">
                          <a:ln>
                            <a:noFill/>
                          </a:ln>
                          <a:solidFill>
                            <a:schemeClr val="tx1"/>
                          </a:solidFill>
                          <a:effectLst/>
                          <a:latin typeface="Times New Roman" pitchFamily="18" charset="0"/>
                        </a:rPr>
                        <a:t>(g)</a:t>
                      </a: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1</a:t>
                      </a:r>
                      <a:r>
                        <a:rPr kumimoji="0" lang="en-US" sz="2000" b="1" i="0" u="none" strike="noStrike" cap="none" normalizeH="0" baseline="0" dirty="0">
                          <a:ln>
                            <a:noFill/>
                          </a:ln>
                          <a:solidFill>
                            <a:schemeClr val="tx1"/>
                          </a:solidFill>
                          <a:effectLst/>
                          <a:latin typeface="Times New Roman" pitchFamily="18" charset="0"/>
                        </a:rPr>
                        <a:t>=</a:t>
                      </a:r>
                      <a:r>
                        <a:rPr kumimoji="0" lang="en-US" sz="2000" b="1" i="0" u="none" strike="noStrike" cap="none" normalizeH="0" baseline="0" dirty="0">
                          <a:ln>
                            <a:noFill/>
                          </a:ln>
                          <a:solidFill>
                            <a:srgbClr val="000066"/>
                          </a:solidFill>
                          <a:effectLst/>
                          <a:latin typeface="Times New Roman" pitchFamily="18" charset="0"/>
                        </a:rPr>
                        <a:t>9 </a:t>
                      </a:r>
                      <a:r>
                        <a:rPr kumimoji="0" lang="en-US" sz="2000" b="0" i="0" u="none" strike="noStrike" cap="none" normalizeH="0" baseline="0" dirty="0">
                          <a:ln>
                            <a:noFill/>
                          </a:ln>
                          <a:solidFill>
                            <a:schemeClr val="tx1"/>
                          </a:solidFill>
                          <a:effectLst/>
                          <a:latin typeface="Times New Roman" pitchFamily="18" charset="0"/>
                        </a:rPr>
                        <a:t>cm</a:t>
                      </a:r>
                      <a:endParaRPr kumimoji="0" lang="en-US" sz="20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1</a:t>
                      </a: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a:t>
                      </a:r>
                      <a:r>
                        <a:rPr kumimoji="0" lang="en-US" sz="2000" b="0" i="0" u="none" strike="noStrike" cap="none" normalizeH="0" baseline="0" dirty="0">
                          <a:ln>
                            <a:noFill/>
                          </a:ln>
                          <a:solidFill>
                            <a:schemeClr val="tx1"/>
                          </a:solidFill>
                          <a:effectLst/>
                          <a:latin typeface="Times New Roman" pitchFamily="18" charset="0"/>
                        </a:rPr>
                        <a:t>cm</a:t>
                      </a:r>
                    </a:p>
                  </a:txBody>
                  <a:tcPr marL="68580" marR="68580" marT="34296" marB="34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71597">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66FF"/>
                          </a:solidFill>
                          <a:effectLst/>
                          <a:latin typeface="Times New Roman" pitchFamily="18" charset="0"/>
                        </a:rPr>
                        <a:t>2</a:t>
                      </a:r>
                    </a:p>
                  </a:txBody>
                  <a:tcPr marL="68580" marR="68580" marT="34296" marB="34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rgbClr val="FF0000"/>
                          </a:solidFill>
                          <a:effectLst/>
                          <a:latin typeface="Times New Roman" pitchFamily="18" charset="0"/>
                        </a:rPr>
                        <a:t> </a:t>
                      </a:r>
                      <a:r>
                        <a:rPr kumimoji="0" lang="en-US" sz="2000" b="1" i="0" u="none" strike="noStrike" cap="none" normalizeH="0" baseline="0" dirty="0">
                          <a:ln>
                            <a:noFill/>
                          </a:ln>
                          <a:solidFill>
                            <a:srgbClr val="FF0000"/>
                          </a:solidFill>
                          <a:effectLst/>
                          <a:latin typeface="Times New Roman" pitchFamily="18" charset="0"/>
                        </a:rPr>
                        <a:t>100</a:t>
                      </a:r>
                      <a:r>
                        <a:rPr kumimoji="0" lang="en-US" sz="2000" b="0" i="0" u="none" strike="noStrike" cap="none" normalizeH="0" baseline="0" dirty="0">
                          <a:ln>
                            <a:noFill/>
                          </a:ln>
                          <a:solidFill>
                            <a:srgbClr val="FF0000"/>
                          </a:solidFill>
                          <a:effectLst/>
                          <a:latin typeface="Times New Roman" pitchFamily="18" charset="0"/>
                        </a:rPr>
                        <a:t> </a:t>
                      </a:r>
                      <a:r>
                        <a:rPr kumimoji="0" lang="en-US" sz="2000" b="1" i="0" u="none" strike="noStrike" cap="none" normalizeH="0" baseline="0" dirty="0">
                          <a:ln>
                            <a:noFill/>
                          </a:ln>
                          <a:solidFill>
                            <a:schemeClr val="tx1"/>
                          </a:solidFill>
                          <a:effectLst/>
                          <a:latin typeface="Times New Roman" pitchFamily="18" charset="0"/>
                        </a:rPr>
                        <a:t>(g)</a:t>
                      </a: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2</a:t>
                      </a:r>
                      <a:r>
                        <a:rPr kumimoji="0" lang="en-US" sz="2000" b="1" i="0" u="none" strike="noStrike" cap="none" normalizeH="0" baseline="0" dirty="0">
                          <a:ln>
                            <a:noFill/>
                          </a:ln>
                          <a:solidFill>
                            <a:schemeClr val="tx1"/>
                          </a:solidFill>
                          <a:effectLst/>
                          <a:latin typeface="Times New Roman" pitchFamily="18" charset="0"/>
                        </a:rPr>
                        <a:t>=</a:t>
                      </a:r>
                      <a:r>
                        <a:rPr kumimoji="0" lang="en-US" sz="2000" b="1" i="0" u="none" strike="noStrike" cap="none" normalizeH="0" baseline="0" dirty="0">
                          <a:ln>
                            <a:noFill/>
                          </a:ln>
                          <a:solidFill>
                            <a:srgbClr val="000066"/>
                          </a:solidFill>
                          <a:effectLst/>
                          <a:latin typeface="Times New Roman" pitchFamily="18" charset="0"/>
                        </a:rPr>
                        <a:t>10 </a:t>
                      </a:r>
                      <a:r>
                        <a:rPr kumimoji="0" lang="en-US" sz="2000" b="0" i="0" u="none" strike="noStrike" cap="none" normalizeH="0" baseline="0" dirty="0">
                          <a:ln>
                            <a:noFill/>
                          </a:ln>
                          <a:solidFill>
                            <a:schemeClr val="tx1"/>
                          </a:solidFill>
                          <a:effectLst/>
                          <a:latin typeface="Times New Roman" pitchFamily="18" charset="0"/>
                        </a:rPr>
                        <a:t>cm</a:t>
                      </a:r>
                      <a:endParaRPr kumimoji="0" lang="en-US" sz="20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2 </a:t>
                      </a: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a:t>
                      </a:r>
                      <a:r>
                        <a:rPr kumimoji="0" lang="en-US" sz="20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777198">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0066FF"/>
                          </a:solidFill>
                          <a:effectLst/>
                          <a:latin typeface="Times New Roman" pitchFamily="18" charset="0"/>
                        </a:rPr>
                        <a:t>3</a:t>
                      </a:r>
                    </a:p>
                  </a:txBody>
                  <a:tcPr marL="68580" marR="68580" marT="34296" marB="34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a:ln>
                            <a:noFill/>
                          </a:ln>
                          <a:solidFill>
                            <a:srgbClr val="FF0000"/>
                          </a:solidFill>
                          <a:effectLst/>
                          <a:latin typeface="Times New Roman" pitchFamily="18" charset="0"/>
                        </a:rPr>
                        <a:t>150</a:t>
                      </a:r>
                      <a:r>
                        <a:rPr kumimoji="0" lang="en-US" sz="2000" b="0" i="0" u="none" strike="noStrike" cap="none" normalizeH="0" baseline="0" dirty="0">
                          <a:ln>
                            <a:noFill/>
                          </a:ln>
                          <a:solidFill>
                            <a:srgbClr val="FF0000"/>
                          </a:solidFill>
                          <a:effectLst/>
                          <a:latin typeface="Times New Roman" pitchFamily="18" charset="0"/>
                        </a:rPr>
                        <a:t> </a:t>
                      </a:r>
                      <a:r>
                        <a:rPr kumimoji="0" lang="en-US" sz="2000" b="1" i="0" u="none" strike="noStrike" cap="none" normalizeH="0" baseline="0" dirty="0">
                          <a:ln>
                            <a:noFill/>
                          </a:ln>
                          <a:solidFill>
                            <a:schemeClr val="tx1"/>
                          </a:solidFill>
                          <a:effectLst/>
                          <a:latin typeface="Times New Roman" pitchFamily="18" charset="0"/>
                        </a:rPr>
                        <a:t>(g)</a:t>
                      </a: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3" marB="342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3</a:t>
                      </a:r>
                      <a:r>
                        <a:rPr kumimoji="0" lang="en-US" sz="2000" b="1" i="0" u="none" strike="noStrike" cap="none" normalizeH="0" baseline="0" dirty="0">
                          <a:ln>
                            <a:noFill/>
                          </a:ln>
                          <a:solidFill>
                            <a:schemeClr val="tx1"/>
                          </a:solidFill>
                          <a:effectLst/>
                          <a:latin typeface="Times New Roman" pitchFamily="18" charset="0"/>
                        </a:rPr>
                        <a:t>=</a:t>
                      </a:r>
                      <a:r>
                        <a:rPr kumimoji="0" lang="en-US" sz="2000" b="1" i="0" u="none" strike="noStrike" cap="none" normalizeH="0" baseline="0" dirty="0">
                          <a:ln>
                            <a:noFill/>
                          </a:ln>
                          <a:solidFill>
                            <a:srgbClr val="000066"/>
                          </a:solidFill>
                          <a:effectLst/>
                          <a:latin typeface="Times New Roman" pitchFamily="18" charset="0"/>
                        </a:rPr>
                        <a:t>11 </a:t>
                      </a:r>
                      <a:r>
                        <a:rPr kumimoji="0" lang="en-US" sz="2000" b="0" i="0" u="none" strike="noStrike" cap="none" normalizeH="0" baseline="0" dirty="0">
                          <a:ln>
                            <a:noFill/>
                          </a:ln>
                          <a:solidFill>
                            <a:schemeClr val="tx1"/>
                          </a:solidFill>
                          <a:effectLst/>
                          <a:latin typeface="Times New Roman" pitchFamily="18" charset="0"/>
                        </a:rPr>
                        <a:t>cm</a:t>
                      </a:r>
                      <a:endParaRPr kumimoji="0" lang="en-US" sz="20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tx1"/>
                          </a:solidFill>
                          <a:effectLst/>
                          <a:latin typeface="Times New Roman" pitchFamily="18" charset="0"/>
                        </a:rPr>
                        <a:t>l</a:t>
                      </a:r>
                      <a:r>
                        <a:rPr kumimoji="0" lang="en-US" sz="2000" b="0" i="0" u="none" strike="noStrike" cap="none" normalizeH="0" baseline="-25000" dirty="0">
                          <a:ln>
                            <a:noFill/>
                          </a:ln>
                          <a:solidFill>
                            <a:schemeClr val="tx1"/>
                          </a:solidFill>
                          <a:effectLst/>
                          <a:latin typeface="Times New Roman" pitchFamily="18" charset="0"/>
                        </a:rPr>
                        <a:t>3 </a:t>
                      </a:r>
                      <a:r>
                        <a:rPr kumimoji="0" lang="en-US" sz="2000" b="0" i="0" u="none" strike="noStrike" cap="none" normalizeH="0" baseline="0" dirty="0">
                          <a:ln>
                            <a:noFill/>
                          </a:ln>
                          <a:solidFill>
                            <a:schemeClr val="tx1"/>
                          </a:solidFill>
                          <a:effectLst/>
                          <a:latin typeface="Times New Roman" pitchFamily="18" charset="0"/>
                        </a:rPr>
                        <a:t>- l</a:t>
                      </a:r>
                      <a:r>
                        <a:rPr kumimoji="0" lang="en-US" sz="2000" b="0" i="0" u="none" strike="noStrike" cap="none" normalizeH="0" baseline="-25000" dirty="0">
                          <a:ln>
                            <a:noFill/>
                          </a:ln>
                          <a:solidFill>
                            <a:schemeClr val="tx1"/>
                          </a:solidFill>
                          <a:effectLst/>
                          <a:latin typeface="Times New Roman" pitchFamily="18" charset="0"/>
                        </a:rPr>
                        <a:t>0</a:t>
                      </a:r>
                      <a:r>
                        <a:rPr kumimoji="0" lang="en-US" sz="2000" b="1" i="0" u="none" strike="noStrike" cap="none" normalizeH="0" baseline="0" dirty="0">
                          <a:ln>
                            <a:noFill/>
                          </a:ln>
                          <a:solidFill>
                            <a:schemeClr val="tx1"/>
                          </a:solidFill>
                          <a:effectLst/>
                          <a:latin typeface="Times New Roman" pitchFamily="18" charset="0"/>
                        </a:rPr>
                        <a:t>=….</a:t>
                      </a:r>
                      <a:r>
                        <a:rPr kumimoji="0" lang="en-US" sz="2000" b="0" i="0" u="none" strike="noStrike" cap="none" normalizeH="0" baseline="0" dirty="0">
                          <a:ln>
                            <a:noFill/>
                          </a:ln>
                          <a:solidFill>
                            <a:schemeClr val="tx1"/>
                          </a:solidFill>
                          <a:effectLst/>
                          <a:latin typeface="Times New Roman" pitchFamily="18" charset="0"/>
                        </a:rPr>
                        <a:t>cm</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000" b="0" i="0" u="none" strike="noStrike" cap="none" normalizeH="0" baseline="0" dirty="0">
                        <a:ln>
                          <a:noFill/>
                        </a:ln>
                        <a:solidFill>
                          <a:schemeClr val="tx1"/>
                        </a:solidFill>
                        <a:effectLst/>
                        <a:latin typeface="Times New Roman" pitchFamily="18" charset="0"/>
                      </a:endParaRPr>
                    </a:p>
                  </a:txBody>
                  <a:tcPr marL="68580" marR="68580" marT="34296" marB="34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67638" name="Text Box 54"/>
          <p:cNvSpPr txBox="1">
            <a:spLocks noChangeArrowheads="1"/>
          </p:cNvSpPr>
          <p:nvPr/>
        </p:nvSpPr>
        <p:spPr bwMode="auto">
          <a:xfrm>
            <a:off x="1542183" y="3938155"/>
            <a:ext cx="8123094" cy="212365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dirty="0">
                <a:solidFill>
                  <a:srgbClr val="000066"/>
                </a:solidFill>
              </a:rPr>
              <a:t> </a:t>
            </a:r>
            <a:r>
              <a:rPr lang="en-US" altLang="en-US" dirty="0" err="1">
                <a:solidFill>
                  <a:srgbClr val="000066"/>
                </a:solidFill>
              </a:rPr>
              <a:t>Khi</a:t>
            </a:r>
            <a:r>
              <a:rPr lang="en-US" altLang="en-US" dirty="0">
                <a:solidFill>
                  <a:srgbClr val="000066"/>
                </a:solidFill>
              </a:rPr>
              <a:t> </a:t>
            </a:r>
            <a:r>
              <a:rPr lang="en-US" altLang="en-US" dirty="0" err="1">
                <a:solidFill>
                  <a:srgbClr val="000066"/>
                </a:solidFill>
              </a:rPr>
              <a:t>bị</a:t>
            </a:r>
            <a:r>
              <a:rPr lang="en-US" altLang="en-US" dirty="0">
                <a:solidFill>
                  <a:srgbClr val="000066"/>
                </a:solidFill>
              </a:rPr>
              <a:t> </a:t>
            </a:r>
            <a:r>
              <a:rPr lang="en-US" altLang="en-US" dirty="0" err="1">
                <a:solidFill>
                  <a:srgbClr val="000066"/>
                </a:solidFill>
              </a:rPr>
              <a:t>các</a:t>
            </a:r>
            <a:r>
              <a:rPr lang="en-US" altLang="en-US" dirty="0">
                <a:solidFill>
                  <a:srgbClr val="000066"/>
                </a:solidFill>
              </a:rPr>
              <a:t> </a:t>
            </a:r>
            <a:r>
              <a:rPr lang="en-US" altLang="en-US" dirty="0" err="1">
                <a:solidFill>
                  <a:srgbClr val="000066"/>
                </a:solidFill>
              </a:rPr>
              <a:t>quả</a:t>
            </a:r>
            <a:r>
              <a:rPr lang="en-US" altLang="en-US" dirty="0">
                <a:solidFill>
                  <a:srgbClr val="000066"/>
                </a:solidFill>
              </a:rPr>
              <a:t> </a:t>
            </a:r>
            <a:r>
              <a:rPr lang="en-US" altLang="en-US" dirty="0" err="1">
                <a:solidFill>
                  <a:srgbClr val="000066"/>
                </a:solidFill>
              </a:rPr>
              <a:t>nặng</a:t>
            </a:r>
            <a:r>
              <a:rPr lang="en-US" altLang="en-US" dirty="0">
                <a:solidFill>
                  <a:srgbClr val="000066"/>
                </a:solidFill>
              </a:rPr>
              <a:t> </a:t>
            </a:r>
            <a:r>
              <a:rPr lang="en-US" altLang="en-US" dirty="0" err="1">
                <a:solidFill>
                  <a:srgbClr val="000066"/>
                </a:solidFill>
              </a:rPr>
              <a:t>kéo</a:t>
            </a:r>
            <a:r>
              <a:rPr lang="en-US" altLang="en-US" dirty="0">
                <a:solidFill>
                  <a:srgbClr val="000066"/>
                </a:solidFill>
              </a:rPr>
              <a:t> </a:t>
            </a:r>
            <a:r>
              <a:rPr lang="en-US" altLang="en-US" dirty="0" err="1">
                <a:solidFill>
                  <a:srgbClr val="000066"/>
                </a:solidFill>
              </a:rPr>
              <a:t>thì</a:t>
            </a:r>
            <a:r>
              <a:rPr lang="en-US" altLang="en-US" dirty="0">
                <a:solidFill>
                  <a:srgbClr val="000066"/>
                </a:solidFill>
              </a:rPr>
              <a:t> </a:t>
            </a:r>
            <a:r>
              <a:rPr lang="en-US" altLang="en-US" dirty="0" err="1">
                <a:solidFill>
                  <a:srgbClr val="000066"/>
                </a:solidFill>
              </a:rPr>
              <a:t>lò</a:t>
            </a:r>
            <a:r>
              <a:rPr lang="en-US" altLang="en-US" dirty="0">
                <a:solidFill>
                  <a:srgbClr val="000066"/>
                </a:solidFill>
              </a:rPr>
              <a:t> xo </a:t>
            </a:r>
            <a:r>
              <a:rPr lang="en-US" altLang="en-US" dirty="0" err="1">
                <a:solidFill>
                  <a:srgbClr val="000066"/>
                </a:solidFill>
              </a:rPr>
              <a:t>bị</a:t>
            </a:r>
            <a:r>
              <a:rPr lang="en-US" altLang="en-US" dirty="0">
                <a:solidFill>
                  <a:srgbClr val="000066"/>
                </a:solidFill>
              </a:rPr>
              <a:t> (1)………….., </a:t>
            </a:r>
            <a:r>
              <a:rPr lang="en-US" altLang="en-US" dirty="0" err="1">
                <a:solidFill>
                  <a:srgbClr val="000066"/>
                </a:solidFill>
              </a:rPr>
              <a:t>chiều</a:t>
            </a:r>
            <a:r>
              <a:rPr lang="en-US" altLang="en-US" dirty="0">
                <a:solidFill>
                  <a:srgbClr val="000066"/>
                </a:solidFill>
              </a:rPr>
              <a:t> </a:t>
            </a:r>
            <a:r>
              <a:rPr lang="en-US" altLang="en-US" dirty="0" err="1">
                <a:solidFill>
                  <a:srgbClr val="000066"/>
                </a:solidFill>
              </a:rPr>
              <a:t>dài</a:t>
            </a:r>
            <a:r>
              <a:rPr lang="en-US" altLang="en-US" dirty="0">
                <a:solidFill>
                  <a:srgbClr val="000066"/>
                </a:solidFill>
              </a:rPr>
              <a:t> </a:t>
            </a:r>
            <a:r>
              <a:rPr lang="en-US" altLang="en-US" dirty="0" err="1">
                <a:solidFill>
                  <a:srgbClr val="000066"/>
                </a:solidFill>
              </a:rPr>
              <a:t>của</a:t>
            </a:r>
            <a:r>
              <a:rPr lang="en-US" altLang="en-US" dirty="0">
                <a:solidFill>
                  <a:srgbClr val="000066"/>
                </a:solidFill>
              </a:rPr>
              <a:t> </a:t>
            </a:r>
            <a:r>
              <a:rPr lang="en-US" altLang="en-US" dirty="0" err="1">
                <a:solidFill>
                  <a:srgbClr val="000066"/>
                </a:solidFill>
              </a:rPr>
              <a:t>nó</a:t>
            </a:r>
            <a:r>
              <a:rPr lang="en-US" altLang="en-US" dirty="0">
                <a:solidFill>
                  <a:srgbClr val="000066"/>
                </a:solidFill>
              </a:rPr>
              <a:t>(2)………………. </a:t>
            </a:r>
            <a:r>
              <a:rPr lang="en-US" altLang="en-US" dirty="0" err="1">
                <a:solidFill>
                  <a:srgbClr val="000066"/>
                </a:solidFill>
              </a:rPr>
              <a:t>Khi</a:t>
            </a:r>
            <a:r>
              <a:rPr lang="en-US" altLang="en-US" dirty="0">
                <a:solidFill>
                  <a:srgbClr val="000066"/>
                </a:solidFill>
              </a:rPr>
              <a:t> </a:t>
            </a:r>
            <a:r>
              <a:rPr lang="en-US" altLang="en-US" dirty="0" err="1">
                <a:solidFill>
                  <a:srgbClr val="000066"/>
                </a:solidFill>
              </a:rPr>
              <a:t>bỏ</a:t>
            </a:r>
            <a:r>
              <a:rPr lang="en-US" altLang="en-US" dirty="0">
                <a:solidFill>
                  <a:srgbClr val="000066"/>
                </a:solidFill>
              </a:rPr>
              <a:t> </a:t>
            </a:r>
            <a:r>
              <a:rPr lang="en-US" altLang="en-US" dirty="0" err="1">
                <a:solidFill>
                  <a:srgbClr val="000066"/>
                </a:solidFill>
              </a:rPr>
              <a:t>các</a:t>
            </a:r>
            <a:r>
              <a:rPr lang="en-US" altLang="en-US" dirty="0">
                <a:solidFill>
                  <a:srgbClr val="000066"/>
                </a:solidFill>
              </a:rPr>
              <a:t> </a:t>
            </a:r>
            <a:r>
              <a:rPr lang="en-US" altLang="en-US" dirty="0" err="1">
                <a:solidFill>
                  <a:srgbClr val="000066"/>
                </a:solidFill>
              </a:rPr>
              <a:t>quả</a:t>
            </a:r>
            <a:r>
              <a:rPr lang="en-US" altLang="en-US" dirty="0">
                <a:solidFill>
                  <a:srgbClr val="000066"/>
                </a:solidFill>
              </a:rPr>
              <a:t> </a:t>
            </a:r>
            <a:r>
              <a:rPr lang="en-US" altLang="en-US" dirty="0" err="1">
                <a:solidFill>
                  <a:srgbClr val="000066"/>
                </a:solidFill>
              </a:rPr>
              <a:t>nặng</a:t>
            </a:r>
            <a:r>
              <a:rPr lang="en-US" altLang="en-US" dirty="0">
                <a:solidFill>
                  <a:srgbClr val="000066"/>
                </a:solidFill>
              </a:rPr>
              <a:t> </a:t>
            </a:r>
            <a:r>
              <a:rPr lang="en-US" altLang="en-US" dirty="0" err="1">
                <a:solidFill>
                  <a:srgbClr val="000066"/>
                </a:solidFill>
              </a:rPr>
              <a:t>đi</a:t>
            </a:r>
            <a:r>
              <a:rPr lang="en-US" altLang="en-US" dirty="0">
                <a:solidFill>
                  <a:srgbClr val="000066"/>
                </a:solidFill>
              </a:rPr>
              <a:t>, </a:t>
            </a:r>
            <a:r>
              <a:rPr lang="en-US" altLang="en-US" dirty="0" err="1">
                <a:solidFill>
                  <a:srgbClr val="000066"/>
                </a:solidFill>
              </a:rPr>
              <a:t>chiều</a:t>
            </a:r>
            <a:r>
              <a:rPr lang="en-US" altLang="en-US" dirty="0">
                <a:solidFill>
                  <a:srgbClr val="000066"/>
                </a:solidFill>
              </a:rPr>
              <a:t> </a:t>
            </a:r>
            <a:r>
              <a:rPr lang="en-US" altLang="en-US" dirty="0" err="1">
                <a:solidFill>
                  <a:srgbClr val="000066"/>
                </a:solidFill>
              </a:rPr>
              <a:t>dài</a:t>
            </a:r>
            <a:r>
              <a:rPr lang="en-US" altLang="en-US" dirty="0">
                <a:solidFill>
                  <a:srgbClr val="000066"/>
                </a:solidFill>
              </a:rPr>
              <a:t> </a:t>
            </a:r>
            <a:r>
              <a:rPr lang="en-US" altLang="en-US" dirty="0" err="1">
                <a:solidFill>
                  <a:srgbClr val="000066"/>
                </a:solidFill>
              </a:rPr>
              <a:t>của</a:t>
            </a:r>
            <a:r>
              <a:rPr lang="en-US" altLang="en-US" dirty="0">
                <a:solidFill>
                  <a:srgbClr val="000066"/>
                </a:solidFill>
              </a:rPr>
              <a:t> </a:t>
            </a:r>
            <a:r>
              <a:rPr lang="en-US" altLang="en-US" dirty="0" err="1">
                <a:solidFill>
                  <a:srgbClr val="000066"/>
                </a:solidFill>
              </a:rPr>
              <a:t>lò</a:t>
            </a:r>
            <a:r>
              <a:rPr lang="en-US" altLang="en-US" dirty="0">
                <a:solidFill>
                  <a:srgbClr val="000066"/>
                </a:solidFill>
              </a:rPr>
              <a:t> xo </a:t>
            </a:r>
            <a:r>
              <a:rPr lang="en-US" altLang="en-US" dirty="0" err="1">
                <a:solidFill>
                  <a:srgbClr val="000066"/>
                </a:solidFill>
              </a:rPr>
              <a:t>trở</a:t>
            </a:r>
            <a:r>
              <a:rPr lang="en-US" altLang="en-US" dirty="0">
                <a:solidFill>
                  <a:srgbClr val="000066"/>
                </a:solidFill>
              </a:rPr>
              <a:t> </a:t>
            </a:r>
            <a:r>
              <a:rPr lang="en-US" altLang="en-US" dirty="0" err="1">
                <a:solidFill>
                  <a:srgbClr val="000066"/>
                </a:solidFill>
              </a:rPr>
              <a:t>lại</a:t>
            </a:r>
            <a:r>
              <a:rPr lang="en-US" altLang="en-US" dirty="0">
                <a:solidFill>
                  <a:srgbClr val="000066"/>
                </a:solidFill>
              </a:rPr>
              <a:t>(3)………</a:t>
            </a:r>
            <a:r>
              <a:rPr lang="en-US" altLang="en-US" dirty="0" err="1">
                <a:solidFill>
                  <a:srgbClr val="000066"/>
                </a:solidFill>
              </a:rPr>
              <a:t>chiều</a:t>
            </a:r>
            <a:r>
              <a:rPr lang="en-US" altLang="en-US" dirty="0">
                <a:solidFill>
                  <a:srgbClr val="000066"/>
                </a:solidFill>
              </a:rPr>
              <a:t> </a:t>
            </a:r>
            <a:r>
              <a:rPr lang="en-US" altLang="en-US" dirty="0" err="1">
                <a:solidFill>
                  <a:srgbClr val="000066"/>
                </a:solidFill>
              </a:rPr>
              <a:t>dài</a:t>
            </a:r>
            <a:r>
              <a:rPr lang="en-US" altLang="en-US" dirty="0">
                <a:solidFill>
                  <a:srgbClr val="000066"/>
                </a:solidFill>
              </a:rPr>
              <a:t> </a:t>
            </a:r>
            <a:r>
              <a:rPr lang="en-US" altLang="en-US" dirty="0" err="1">
                <a:solidFill>
                  <a:srgbClr val="000066"/>
                </a:solidFill>
              </a:rPr>
              <a:t>tự</a:t>
            </a:r>
            <a:r>
              <a:rPr lang="en-US" altLang="en-US" dirty="0">
                <a:solidFill>
                  <a:srgbClr val="000066"/>
                </a:solidFill>
              </a:rPr>
              <a:t> </a:t>
            </a:r>
            <a:r>
              <a:rPr lang="en-US" altLang="en-US" dirty="0" err="1">
                <a:solidFill>
                  <a:srgbClr val="000066"/>
                </a:solidFill>
              </a:rPr>
              <a:t>nhiên</a:t>
            </a:r>
            <a:r>
              <a:rPr lang="en-US" altLang="en-US" dirty="0">
                <a:solidFill>
                  <a:srgbClr val="000066"/>
                </a:solidFill>
              </a:rPr>
              <a:t> </a:t>
            </a:r>
            <a:r>
              <a:rPr lang="en-US" altLang="en-US" dirty="0" err="1">
                <a:solidFill>
                  <a:srgbClr val="000066"/>
                </a:solidFill>
              </a:rPr>
              <a:t>của</a:t>
            </a:r>
            <a:r>
              <a:rPr lang="en-US" altLang="en-US" dirty="0">
                <a:solidFill>
                  <a:srgbClr val="000066"/>
                </a:solidFill>
              </a:rPr>
              <a:t> </a:t>
            </a:r>
            <a:r>
              <a:rPr lang="en-US" altLang="en-US" dirty="0" err="1">
                <a:solidFill>
                  <a:srgbClr val="000066"/>
                </a:solidFill>
              </a:rPr>
              <a:t>nó</a:t>
            </a:r>
            <a:r>
              <a:rPr lang="en-US" altLang="en-US" dirty="0">
                <a:solidFill>
                  <a:srgbClr val="000066"/>
                </a:solidFill>
              </a:rPr>
              <a:t>. </a:t>
            </a:r>
            <a:r>
              <a:rPr lang="en-US" altLang="en-US" dirty="0" err="1">
                <a:solidFill>
                  <a:srgbClr val="000066"/>
                </a:solidFill>
              </a:rPr>
              <a:t>Lò</a:t>
            </a:r>
            <a:r>
              <a:rPr lang="en-US" altLang="en-US" dirty="0">
                <a:solidFill>
                  <a:srgbClr val="000066"/>
                </a:solidFill>
              </a:rPr>
              <a:t> xo </a:t>
            </a:r>
            <a:r>
              <a:rPr lang="en-US" altLang="en-US" dirty="0" err="1">
                <a:solidFill>
                  <a:srgbClr val="000066"/>
                </a:solidFill>
              </a:rPr>
              <a:t>lại</a:t>
            </a:r>
            <a:r>
              <a:rPr lang="en-US" altLang="en-US" dirty="0">
                <a:solidFill>
                  <a:srgbClr val="000066"/>
                </a:solidFill>
              </a:rPr>
              <a:t> </a:t>
            </a:r>
            <a:r>
              <a:rPr lang="en-US" altLang="en-US" dirty="0" err="1">
                <a:solidFill>
                  <a:srgbClr val="000066"/>
                </a:solidFill>
              </a:rPr>
              <a:t>có</a:t>
            </a:r>
            <a:r>
              <a:rPr lang="en-US" altLang="en-US" dirty="0">
                <a:solidFill>
                  <a:srgbClr val="000066"/>
                </a:solidFill>
              </a:rPr>
              <a:t> </a:t>
            </a:r>
            <a:r>
              <a:rPr lang="en-US" altLang="en-US" dirty="0" err="1">
                <a:solidFill>
                  <a:srgbClr val="000066"/>
                </a:solidFill>
              </a:rPr>
              <a:t>hình</a:t>
            </a:r>
            <a:r>
              <a:rPr lang="en-US" altLang="en-US" dirty="0">
                <a:solidFill>
                  <a:srgbClr val="000066"/>
                </a:solidFill>
              </a:rPr>
              <a:t> </a:t>
            </a:r>
            <a:r>
              <a:rPr lang="en-US" altLang="en-US" dirty="0" err="1">
                <a:solidFill>
                  <a:srgbClr val="000066"/>
                </a:solidFill>
              </a:rPr>
              <a:t>dạng</a:t>
            </a:r>
            <a:r>
              <a:rPr lang="en-US" altLang="en-US" dirty="0">
                <a:solidFill>
                  <a:srgbClr val="000066"/>
                </a:solidFill>
              </a:rPr>
              <a:t> ban </a:t>
            </a:r>
            <a:r>
              <a:rPr lang="en-US" altLang="en-US" dirty="0" err="1">
                <a:solidFill>
                  <a:srgbClr val="000066"/>
                </a:solidFill>
              </a:rPr>
              <a:t>đầu</a:t>
            </a:r>
            <a:r>
              <a:rPr lang="en-US" altLang="en-US" dirty="0">
                <a:solidFill>
                  <a:srgbClr val="000066"/>
                </a:solidFill>
              </a:rPr>
              <a:t>.</a:t>
            </a:r>
          </a:p>
          <a:p>
            <a:pPr>
              <a:spcBef>
                <a:spcPct val="50000"/>
              </a:spcBef>
            </a:pPr>
            <a:r>
              <a:rPr lang="en-US" altLang="en-US">
                <a:solidFill>
                  <a:srgbClr val="000066"/>
                </a:solidFill>
              </a:rPr>
              <a:t>Độ giãn của lò xo treo thẳng đứng tỉ lệ với(4)…….…… vật treo.</a:t>
            </a:r>
            <a:endParaRPr lang="en-US" altLang="en-US" dirty="0">
              <a:solidFill>
                <a:srgbClr val="000066"/>
              </a:solidFill>
            </a:endParaRPr>
          </a:p>
        </p:txBody>
      </p:sp>
      <p:sp>
        <p:nvSpPr>
          <p:cNvPr id="67642" name="Rectangle 58"/>
          <p:cNvSpPr>
            <a:spLocks noChangeArrowheads="1"/>
          </p:cNvSpPr>
          <p:nvPr/>
        </p:nvSpPr>
        <p:spPr bwMode="auto">
          <a:xfrm>
            <a:off x="9665277" y="3938155"/>
            <a:ext cx="1724382" cy="1943100"/>
          </a:xfrm>
          <a:prstGeom prst="rect">
            <a:avLst/>
          </a:prstGeom>
          <a:solidFill>
            <a:schemeClr val="bg1"/>
          </a:solidFill>
          <a:ln w="38100">
            <a:solidFill>
              <a:srgbClr val="00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solidFill>
                <a:prstClr val="black"/>
              </a:solidFill>
            </a:endParaRPr>
          </a:p>
        </p:txBody>
      </p:sp>
      <p:sp>
        <p:nvSpPr>
          <p:cNvPr id="67643" name="Text Box 59"/>
          <p:cNvSpPr txBox="1">
            <a:spLocks noChangeArrowheads="1"/>
          </p:cNvSpPr>
          <p:nvPr/>
        </p:nvSpPr>
        <p:spPr bwMode="auto">
          <a:xfrm>
            <a:off x="9792567" y="4070719"/>
            <a:ext cx="857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err="1">
                <a:solidFill>
                  <a:srgbClr val="FF0000"/>
                </a:solidFill>
              </a:rPr>
              <a:t>bằng</a:t>
            </a:r>
            <a:endParaRPr lang="en-US" altLang="en-US" b="1" dirty="0">
              <a:solidFill>
                <a:srgbClr val="FF0000"/>
              </a:solidFill>
            </a:endParaRPr>
          </a:p>
        </p:txBody>
      </p:sp>
      <p:sp>
        <p:nvSpPr>
          <p:cNvPr id="67644" name="Text Box 60"/>
          <p:cNvSpPr txBox="1">
            <a:spLocks noChangeArrowheads="1"/>
          </p:cNvSpPr>
          <p:nvPr/>
        </p:nvSpPr>
        <p:spPr bwMode="auto">
          <a:xfrm>
            <a:off x="9792567" y="4531249"/>
            <a:ext cx="13508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err="1">
                <a:solidFill>
                  <a:srgbClr val="FF0000"/>
                </a:solidFill>
              </a:rPr>
              <a:t>tăng</a:t>
            </a:r>
            <a:r>
              <a:rPr lang="en-US" altLang="en-US" b="1" dirty="0">
                <a:solidFill>
                  <a:srgbClr val="FF0000"/>
                </a:solidFill>
              </a:rPr>
              <a:t> </a:t>
            </a:r>
            <a:r>
              <a:rPr lang="en-US" altLang="en-US" b="1" dirty="0" err="1">
                <a:solidFill>
                  <a:srgbClr val="FF0000"/>
                </a:solidFill>
              </a:rPr>
              <a:t>lên</a:t>
            </a:r>
            <a:endParaRPr lang="en-US" altLang="en-US" b="1" dirty="0">
              <a:solidFill>
                <a:srgbClr val="FF0000"/>
              </a:solidFill>
            </a:endParaRPr>
          </a:p>
        </p:txBody>
      </p:sp>
      <p:sp>
        <p:nvSpPr>
          <p:cNvPr id="67645" name="Text Box 61"/>
          <p:cNvSpPr txBox="1">
            <a:spLocks noChangeArrowheads="1"/>
          </p:cNvSpPr>
          <p:nvPr/>
        </p:nvSpPr>
        <p:spPr bwMode="auto">
          <a:xfrm>
            <a:off x="9972675" y="5279037"/>
            <a:ext cx="1085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dirty="0" err="1">
                <a:solidFill>
                  <a:srgbClr val="FF0000"/>
                </a:solidFill>
              </a:rPr>
              <a:t>dãn</a:t>
            </a:r>
            <a:r>
              <a:rPr lang="en-US" altLang="en-US" b="1" dirty="0">
                <a:solidFill>
                  <a:srgbClr val="FF0000"/>
                </a:solidFill>
              </a:rPr>
              <a:t> </a:t>
            </a:r>
            <a:r>
              <a:rPr lang="en-US" altLang="en-US" b="1" dirty="0" err="1">
                <a:solidFill>
                  <a:srgbClr val="FF0000"/>
                </a:solidFill>
              </a:rPr>
              <a:t>ra</a:t>
            </a:r>
            <a:endParaRPr lang="en-US" altLang="en-US" b="1" dirty="0">
              <a:solidFill>
                <a:srgbClr val="FF0000"/>
              </a:solidFill>
            </a:endParaRPr>
          </a:p>
        </p:txBody>
      </p:sp>
      <p:sp>
        <p:nvSpPr>
          <p:cNvPr id="8" name="Text Box 61">
            <a:extLst>
              <a:ext uri="{FF2B5EF4-FFF2-40B4-BE49-F238E27FC236}">
                <a16:creationId xmlns:a16="http://schemas.microsoft.com/office/drawing/2014/main" id="{D55AB5BF-DD28-452D-8201-04106D9784E6}"/>
              </a:ext>
            </a:extLst>
          </p:cNvPr>
          <p:cNvSpPr txBox="1">
            <a:spLocks noChangeArrowheads="1"/>
          </p:cNvSpPr>
          <p:nvPr/>
        </p:nvSpPr>
        <p:spPr bwMode="auto">
          <a:xfrm>
            <a:off x="9717054" y="4886337"/>
            <a:ext cx="15970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b="1">
                <a:solidFill>
                  <a:srgbClr val="FF0000"/>
                </a:solidFill>
              </a:rPr>
              <a:t>khối lượng</a:t>
            </a:r>
            <a:endParaRPr lang="en-US" altLang="en-US" b="1" dirty="0">
              <a:solidFill>
                <a:srgbClr val="FF0000"/>
              </a:solidFill>
            </a:endParaRPr>
          </a:p>
        </p:txBody>
      </p:sp>
    </p:spTree>
    <p:extLst>
      <p:ext uri="{BB962C8B-B14F-4D97-AF65-F5344CB8AC3E}">
        <p14:creationId xmlns:p14="http://schemas.microsoft.com/office/powerpoint/2010/main" val="1391068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638"/>
                                        </p:tgtEl>
                                        <p:attrNameLst>
                                          <p:attrName>style.visibility</p:attrName>
                                        </p:attrNameLst>
                                      </p:cBhvr>
                                      <p:to>
                                        <p:strVal val="visible"/>
                                      </p:to>
                                    </p:set>
                                    <p:animEffect transition="in" filter="blinds(horizontal)">
                                      <p:cBhvr>
                                        <p:cTn id="7" dur="500"/>
                                        <p:tgtEl>
                                          <p:spTgt spid="6763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7642"/>
                                        </p:tgtEl>
                                        <p:attrNameLst>
                                          <p:attrName>style.visibility</p:attrName>
                                        </p:attrNameLst>
                                      </p:cBhvr>
                                      <p:to>
                                        <p:strVal val="visible"/>
                                      </p:to>
                                    </p:set>
                                    <p:animEffect transition="in" filter="blinds(horizontal)">
                                      <p:cBhvr>
                                        <p:cTn id="10" dur="500"/>
                                        <p:tgtEl>
                                          <p:spTgt spid="6764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7643"/>
                                        </p:tgtEl>
                                        <p:attrNameLst>
                                          <p:attrName>style.visibility</p:attrName>
                                        </p:attrNameLst>
                                      </p:cBhvr>
                                      <p:to>
                                        <p:strVal val="visible"/>
                                      </p:to>
                                    </p:set>
                                    <p:animEffect transition="in" filter="blinds(horizontal)">
                                      <p:cBhvr>
                                        <p:cTn id="13" dur="500"/>
                                        <p:tgtEl>
                                          <p:spTgt spid="6764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7644"/>
                                        </p:tgtEl>
                                        <p:attrNameLst>
                                          <p:attrName>style.visibility</p:attrName>
                                        </p:attrNameLst>
                                      </p:cBhvr>
                                      <p:to>
                                        <p:strVal val="visible"/>
                                      </p:to>
                                    </p:set>
                                    <p:animEffect transition="in" filter="blinds(horizontal)">
                                      <p:cBhvr>
                                        <p:cTn id="16" dur="500"/>
                                        <p:tgtEl>
                                          <p:spTgt spid="67644"/>
                                        </p:tgtEl>
                                      </p:cBhvr>
                                    </p:animEffect>
                                  </p:childTnLst>
                                </p:cTn>
                              </p:par>
                              <p:par>
                                <p:cTn id="17" presetID="3" presetClass="entr" presetSubtype="10" fill="hold" grpId="1" nodeType="withEffect">
                                  <p:stCondLst>
                                    <p:cond delay="0"/>
                                  </p:stCondLst>
                                  <p:childTnLst>
                                    <p:set>
                                      <p:cBhvr>
                                        <p:cTn id="18" dur="1" fill="hold">
                                          <p:stCondLst>
                                            <p:cond delay="0"/>
                                          </p:stCondLst>
                                        </p:cTn>
                                        <p:tgtEl>
                                          <p:spTgt spid="67645"/>
                                        </p:tgtEl>
                                        <p:attrNameLst>
                                          <p:attrName>style.visibility</p:attrName>
                                        </p:attrNameLst>
                                      </p:cBhvr>
                                      <p:to>
                                        <p:strVal val="visible"/>
                                      </p:to>
                                    </p:set>
                                    <p:animEffect transition="in" filter="blinds(horizontal)">
                                      <p:cBhvr>
                                        <p:cTn id="19" dur="500"/>
                                        <p:tgtEl>
                                          <p:spTgt spid="67645"/>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9" presetClass="path" presetSubtype="0" accel="50000" decel="50000" fill="hold" grpId="0" nodeType="clickEffect">
                                  <p:stCondLst>
                                    <p:cond delay="0"/>
                                  </p:stCondLst>
                                  <p:childTnLst>
                                    <p:animMotion origin="layout" path="M -0.03086 0.04144 L -0.24219 -0.14167 " pathEditMode="relative" rAng="0" ptsTypes="AA">
                                      <p:cBhvr>
                                        <p:cTn id="25" dur="2000" fill="hold"/>
                                        <p:tgtEl>
                                          <p:spTgt spid="67645"/>
                                        </p:tgtEl>
                                        <p:attrNameLst>
                                          <p:attrName>ppt_x</p:attrName>
                                          <p:attrName>ppt_y</p:attrName>
                                        </p:attrNameLst>
                                      </p:cBhvr>
                                      <p:rCtr x="-10573" y="-9167"/>
                                    </p:animMotion>
                                  </p:childTnLst>
                                </p:cTn>
                              </p:par>
                            </p:childTnLst>
                          </p:cTn>
                        </p:par>
                      </p:childTnLst>
                    </p:cTn>
                  </p:par>
                  <p:par>
                    <p:cTn id="26" fill="hold" nodeType="clickPar">
                      <p:stCondLst>
                        <p:cond delay="indefinite"/>
                      </p:stCondLst>
                      <p:childTnLst>
                        <p:par>
                          <p:cTn id="27" fill="hold" nodeType="withGroup">
                            <p:stCondLst>
                              <p:cond delay="0"/>
                            </p:stCondLst>
                            <p:childTnLst>
                              <p:par>
                                <p:cTn id="28" presetID="56" presetClass="path" presetSubtype="0" accel="50000" decel="50000" fill="hold" grpId="1" nodeType="clickEffect">
                                  <p:stCondLst>
                                    <p:cond delay="0"/>
                                  </p:stCondLst>
                                  <p:childTnLst>
                                    <p:animMotion origin="layout" path="M 1.11022E-16 -3.33333E-6 L -0.54804 -0.04213 " pathEditMode="relative" rAng="0" ptsTypes="AA">
                                      <p:cBhvr>
                                        <p:cTn id="29" dur="2000" fill="hold"/>
                                        <p:tgtEl>
                                          <p:spTgt spid="67644"/>
                                        </p:tgtEl>
                                        <p:attrNameLst>
                                          <p:attrName>ppt_x</p:attrName>
                                          <p:attrName>ppt_y</p:attrName>
                                        </p:attrNameLst>
                                      </p:cBhvr>
                                      <p:rCtr x="-27604" y="-1875"/>
                                    </p:animMotion>
                                  </p:childTnLst>
                                </p:cTn>
                              </p:par>
                            </p:childTnLst>
                          </p:cTn>
                        </p:par>
                      </p:childTnLst>
                    </p:cTn>
                  </p:par>
                  <p:par>
                    <p:cTn id="30" fill="hold" nodeType="clickPar">
                      <p:stCondLst>
                        <p:cond delay="indefinite"/>
                      </p:stCondLst>
                      <p:childTnLst>
                        <p:par>
                          <p:cTn id="31" fill="hold" nodeType="withGroup">
                            <p:stCondLst>
                              <p:cond delay="0"/>
                            </p:stCondLst>
                            <p:childTnLst>
                              <p:par>
                                <p:cTn id="32" presetID="56" presetClass="path" presetSubtype="0" accel="50000" decel="50000" fill="hold" grpId="1" nodeType="clickEffect">
                                  <p:stCondLst>
                                    <p:cond delay="0"/>
                                  </p:stCondLst>
                                  <p:childTnLst>
                                    <p:animMotion origin="layout" path="M -0.02539 -0.00972 L -0.51341 0.07686 " pathEditMode="relative" rAng="0" ptsTypes="AA">
                                      <p:cBhvr>
                                        <p:cTn id="33" dur="2000" fill="hold"/>
                                        <p:tgtEl>
                                          <p:spTgt spid="67643"/>
                                        </p:tgtEl>
                                        <p:attrNameLst>
                                          <p:attrName>ppt_x</p:attrName>
                                          <p:attrName>ppt_y</p:attrName>
                                        </p:attrNameLst>
                                      </p:cBhvr>
                                      <p:rCtr x="-24401" y="4329"/>
                                    </p:animMotion>
                                  </p:childTnLst>
                                </p:cTn>
                              </p:par>
                            </p:childTnLst>
                          </p:cTn>
                        </p:par>
                        <p:par>
                          <p:cTn id="34" fill="hold" nodeType="afterGroup">
                            <p:stCondLst>
                              <p:cond delay="2000"/>
                            </p:stCondLst>
                            <p:childTnLst>
                              <p:par>
                                <p:cTn id="35" presetID="8" presetClass="exit" presetSubtype="16" fill="hold" grpId="1" nodeType="afterEffect">
                                  <p:stCondLst>
                                    <p:cond delay="0"/>
                                  </p:stCondLst>
                                  <p:childTnLst>
                                    <p:animEffect transition="out" filter="diamond(in)">
                                      <p:cBhvr>
                                        <p:cTn id="36" dur="2000"/>
                                        <p:tgtEl>
                                          <p:spTgt spid="67642"/>
                                        </p:tgtEl>
                                      </p:cBhvr>
                                    </p:animEffect>
                                    <p:set>
                                      <p:cBhvr>
                                        <p:cTn id="37" dur="1" fill="hold">
                                          <p:stCondLst>
                                            <p:cond delay="1999"/>
                                          </p:stCondLst>
                                        </p:cTn>
                                        <p:tgtEl>
                                          <p:spTgt spid="6764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5" presetClass="path" presetSubtype="0" accel="50000" decel="50000" fill="hold" grpId="1" nodeType="clickEffect">
                                  <p:stCondLst>
                                    <p:cond delay="0"/>
                                  </p:stCondLst>
                                  <p:childTnLst>
                                    <p:animMotion origin="layout" path="M 1.11022E-16 -3.7037E-6 L -0.22135 0.09237 " pathEditMode="relative" rAng="0" ptsTypes="AA">
                                      <p:cBhvr>
                                        <p:cTn id="41" dur="2000" fill="hold"/>
                                        <p:tgtEl>
                                          <p:spTgt spid="8"/>
                                        </p:tgtEl>
                                        <p:attrNameLst>
                                          <p:attrName>ppt_x</p:attrName>
                                          <p:attrName>ppt_y</p:attrName>
                                        </p:attrNameLst>
                                      </p:cBhvr>
                                      <p:rCtr x="-11068" y="45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38" grpId="0" animBg="1"/>
      <p:bldP spid="67642" grpId="0" animBg="1"/>
      <p:bldP spid="67642" grpId="1" animBg="1"/>
      <p:bldP spid="67643" grpId="0"/>
      <p:bldP spid="67643" grpId="1"/>
      <p:bldP spid="67644" grpId="0"/>
      <p:bldP spid="67644" grpId="1"/>
      <p:bldP spid="67645" grpId="0"/>
      <p:bldP spid="67645" grpId="1"/>
      <p:bldP spid="8" grpId="0"/>
      <p:bldP spid="8"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EEC737D-7D0A-4EE6-806F-77885E8E2BDD}"/>
              </a:ext>
            </a:extLst>
          </p:cNvPr>
          <p:cNvSpPr txBox="1">
            <a:spLocks/>
          </p:cNvSpPr>
          <p:nvPr/>
        </p:nvSpPr>
        <p:spPr>
          <a:xfrm>
            <a:off x="1008529" y="131752"/>
            <a:ext cx="10273553" cy="812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121917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smtClean="0">
                <a:ln>
                  <a:noFill/>
                </a:ln>
                <a:solidFill>
                  <a:srgbClr val="FFFF00"/>
                </a:solidFill>
                <a:effectLst/>
                <a:uLnTx/>
                <a:uFillTx/>
                <a:latin typeface="Arial" panose="020B0604020202020204" pitchFamily="34" charset="0"/>
                <a:ea typeface="+mj-ea"/>
                <a:cs typeface="Arial" panose="020B0604020202020204" pitchFamily="34" charset="0"/>
              </a:rPr>
              <a:t>Bài</a:t>
            </a:r>
            <a:r>
              <a:rPr kumimoji="0" lang="en-US" sz="3600" b="1" i="0" u="none" strike="noStrike" kern="1200" cap="none" spc="0" normalizeH="0" baseline="0" noProof="0" dirty="0" smtClean="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42. BIẾN DẠNG CỦA LÒ XO</a:t>
            </a:r>
          </a:p>
        </p:txBody>
      </p:sp>
      <p:sp>
        <p:nvSpPr>
          <p:cNvPr id="6" name="Title 1">
            <a:extLst>
              <a:ext uri="{FF2B5EF4-FFF2-40B4-BE49-F238E27FC236}">
                <a16:creationId xmlns:a16="http://schemas.microsoft.com/office/drawing/2014/main" id="{69F4F23B-EA80-4179-ADC9-88B96B9F1154}"/>
              </a:ext>
            </a:extLst>
          </p:cNvPr>
          <p:cNvSpPr txBox="1">
            <a:spLocks/>
          </p:cNvSpPr>
          <p:nvPr/>
        </p:nvSpPr>
        <p:spPr>
          <a:xfrm>
            <a:off x="344581" y="944552"/>
            <a:ext cx="8229600" cy="812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1219170"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Đặc điểm biến dạng của lò xo</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7" name="Content Placeholder 2">
            <a:extLst>
              <a:ext uri="{FF2B5EF4-FFF2-40B4-BE49-F238E27FC236}">
                <a16:creationId xmlns:a16="http://schemas.microsoft.com/office/drawing/2014/main" id="{9618D6DF-A8F7-4397-BAE2-A96A783CD0CE}"/>
              </a:ext>
            </a:extLst>
          </p:cNvPr>
          <p:cNvSpPr txBox="1">
            <a:spLocks/>
          </p:cNvSpPr>
          <p:nvPr/>
        </p:nvSpPr>
        <p:spPr>
          <a:xfrm>
            <a:off x="1165132" y="1757352"/>
            <a:ext cx="10273552" cy="4822825"/>
          </a:xfrm>
          <a:prstGeom prst="rect">
            <a:avLst/>
          </a:prstGeom>
        </p:spPr>
        <p:txBody>
          <a:bodyPr rtlCol="0">
            <a:normAutofit fontScale="92500" lnSpcReduction="10000"/>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FontTx/>
              <a:buChar char="-"/>
              <a:defRPr/>
            </a:pPr>
            <a:r>
              <a:rPr lang="en-US">
                <a:solidFill>
                  <a:schemeClr val="bg1"/>
                </a:solidFill>
                <a:latin typeface="Times New Roman" panose="02020603050405020304" pitchFamily="18" charset="0"/>
                <a:cs typeface="Times New Roman" panose="02020603050405020304" pitchFamily="18" charset="0"/>
              </a:rPr>
              <a:t>Độ dãn của lò xo treo thẳng đứng tỉ lệ với khối lượng vật treo.</a:t>
            </a:r>
          </a:p>
          <a:p>
            <a:pPr algn="just">
              <a:buFontTx/>
              <a:buChar char="-"/>
              <a:defRPr/>
            </a:pPr>
            <a:r>
              <a:rPr lang="en-US">
                <a:solidFill>
                  <a:schemeClr val="bg1"/>
                </a:solidFill>
                <a:latin typeface="Times New Roman" panose="02020603050405020304" pitchFamily="18" charset="0"/>
                <a:cs typeface="Times New Roman" panose="02020603050405020304" pitchFamily="18" charset="0"/>
              </a:rPr>
              <a:t>Độ giãn lò xo được tính bằng công thức</a:t>
            </a:r>
          </a:p>
          <a:p>
            <a:pPr algn="just">
              <a:buFontTx/>
              <a:buChar char="-"/>
              <a:defRPr/>
            </a:pPr>
            <a:endParaRPr lang="en-US">
              <a:solidFill>
                <a:schemeClr val="bg1"/>
              </a:solidFill>
              <a:latin typeface="Times New Roman" panose="02020603050405020304" pitchFamily="18" charset="0"/>
              <a:cs typeface="Times New Roman" panose="02020603050405020304" pitchFamily="18" charset="0"/>
            </a:endParaRPr>
          </a:p>
          <a:p>
            <a:pPr marL="0" indent="0" algn="just">
              <a:buFont typeface="Arial" pitchFamily="34" charset="0"/>
              <a:buNone/>
              <a:defRPr/>
            </a:pPr>
            <a:endParaRPr lang="vi-VN">
              <a:solidFill>
                <a:schemeClr val="bg1"/>
              </a:solidFill>
              <a:latin typeface="Times New Roman" panose="02020603050405020304" pitchFamily="18" charset="0"/>
              <a:cs typeface="Times New Roman" panose="02020603050405020304" pitchFamily="18" charset="0"/>
            </a:endParaRPr>
          </a:p>
          <a:p>
            <a:pPr marL="0" indent="0" algn="just">
              <a:buFont typeface="Arial" pitchFamily="34" charset="0"/>
              <a:buNone/>
              <a:defRPr/>
            </a:pPr>
            <a:r>
              <a:rPr lang="en-US" i="1">
                <a:solidFill>
                  <a:schemeClr val="bg1"/>
                </a:solidFill>
                <a:latin typeface="Times New Roman" panose="02020603050405020304" pitchFamily="18" charset="0"/>
                <a:cs typeface="Times New Roman" panose="02020603050405020304" pitchFamily="18" charset="0"/>
              </a:rPr>
              <a:t>Trong đó:  </a:t>
            </a:r>
            <a:r>
              <a:rPr lang="en-US">
                <a:solidFill>
                  <a:schemeClr val="bg1"/>
                </a:solidFill>
                <a:latin typeface="Times New Roman" panose="02020603050405020304" pitchFamily="18" charset="0"/>
                <a:cs typeface="Times New Roman" panose="02020603050405020304" pitchFamily="18" charset="0"/>
              </a:rPr>
              <a:t>	l</a:t>
            </a:r>
            <a:r>
              <a:rPr lang="en-US" baseline="-25000">
                <a:solidFill>
                  <a:schemeClr val="bg1"/>
                </a:solidFill>
                <a:latin typeface="Times New Roman" panose="02020603050405020304" pitchFamily="18" charset="0"/>
                <a:cs typeface="Times New Roman" panose="02020603050405020304" pitchFamily="18" charset="0"/>
              </a:rPr>
              <a:t>0</a:t>
            </a:r>
            <a:r>
              <a:rPr lang="en-US">
                <a:solidFill>
                  <a:schemeClr val="bg1"/>
                </a:solidFill>
                <a:latin typeface="Times New Roman" panose="02020603050405020304" pitchFamily="18" charset="0"/>
                <a:cs typeface="Times New Roman" panose="02020603050405020304" pitchFamily="18" charset="0"/>
              </a:rPr>
              <a:t>  là chiều dài ban đầu của lò xo</a:t>
            </a:r>
          </a:p>
          <a:p>
            <a:pPr marL="0" indent="0" algn="just">
              <a:buFont typeface="Arial" pitchFamily="34" charset="0"/>
              <a:buNone/>
              <a:defRPr/>
            </a:pPr>
            <a:r>
              <a:rPr lang="en-US">
                <a:solidFill>
                  <a:schemeClr val="bg1"/>
                </a:solidFill>
                <a:latin typeface="Times New Roman" panose="02020603050405020304" pitchFamily="18" charset="0"/>
                <a:cs typeface="Times New Roman" panose="02020603050405020304" pitchFamily="18" charset="0"/>
              </a:rPr>
              <a:t>		l</a:t>
            </a:r>
            <a:r>
              <a:rPr lang="en-US" baseline="-25000">
                <a:solidFill>
                  <a:schemeClr val="bg1"/>
                </a:solidFill>
                <a:latin typeface="Times New Roman" panose="02020603050405020304" pitchFamily="18" charset="0"/>
                <a:cs typeface="Times New Roman" panose="02020603050405020304" pitchFamily="18" charset="0"/>
              </a:rPr>
              <a:t>1</a:t>
            </a:r>
            <a:r>
              <a:rPr lang="vi-VN">
                <a:solidFill>
                  <a:schemeClr val="bg1"/>
                </a:solidFill>
                <a:latin typeface="Times New Roman" panose="02020603050405020304" pitchFamily="18" charset="0"/>
                <a:cs typeface="Times New Roman" panose="02020603050405020304" pitchFamily="18" charset="0"/>
              </a:rPr>
              <a:t>  </a:t>
            </a:r>
            <a:r>
              <a:rPr lang="en-US">
                <a:solidFill>
                  <a:schemeClr val="bg1"/>
                </a:solidFill>
                <a:latin typeface="Times New Roman" panose="02020603050405020304" pitchFamily="18" charset="0"/>
                <a:cs typeface="Times New Roman" panose="02020603050405020304" pitchFamily="18" charset="0"/>
              </a:rPr>
              <a:t>là chiều dài lò xo khi bị biến dạng</a:t>
            </a:r>
          </a:p>
          <a:p>
            <a:pPr marL="0" indent="0" algn="just">
              <a:buFont typeface="Arial" pitchFamily="34" charset="0"/>
              <a:buNone/>
              <a:defRPr/>
            </a:pPr>
            <a:endParaRPr lang="en-US"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Object 3">
            <a:extLst>
              <a:ext uri="{FF2B5EF4-FFF2-40B4-BE49-F238E27FC236}">
                <a16:creationId xmlns:a16="http://schemas.microsoft.com/office/drawing/2014/main" id="{8DC11A0E-DE64-4551-B92D-DEC4DD89B277}"/>
              </a:ext>
            </a:extLst>
          </p:cNvPr>
          <p:cNvGraphicFramePr>
            <a:graphicFrameLocks noChangeAspect="1"/>
          </p:cNvGraphicFramePr>
          <p:nvPr>
            <p:extLst>
              <p:ext uri="{D42A27DB-BD31-4B8C-83A1-F6EECF244321}">
                <p14:modId xmlns:p14="http://schemas.microsoft.com/office/powerpoint/2010/main" val="372155578"/>
              </p:ext>
            </p:extLst>
          </p:nvPr>
        </p:nvGraphicFramePr>
        <p:xfrm>
          <a:off x="4724400" y="3724835"/>
          <a:ext cx="2158698" cy="770161"/>
        </p:xfrm>
        <a:graphic>
          <a:graphicData uri="http://schemas.openxmlformats.org/presentationml/2006/ole">
            <mc:AlternateContent xmlns:mc="http://schemas.openxmlformats.org/markup-compatibility/2006">
              <mc:Choice xmlns:v="urn:schemas-microsoft-com:vml" Requires="v">
                <p:oleObj spid="_x0000_s3074" name="Equation" r:id="rId3" imgW="723586" imgH="228501" progId="">
                  <p:embed/>
                </p:oleObj>
              </mc:Choice>
              <mc:Fallback>
                <p:oleObj name="Equation" r:id="rId3" imgW="723586" imgH="228501" progId="">
                  <p:embed/>
                  <p:pic>
                    <p:nvPicPr>
                      <p:cNvPr id="1638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724835"/>
                        <a:ext cx="2158698" cy="770161"/>
                      </a:xfrm>
                      <a:prstGeom prst="rect">
                        <a:avLst/>
                      </a:prstGeom>
                      <a:solidFill>
                        <a:schemeClr val="bg1"/>
                      </a:solidFill>
                      <a:ln>
                        <a:solidFill>
                          <a:schemeClr val="bg1"/>
                        </a:solidFill>
                      </a:ln>
                    </p:spPr>
                  </p:pic>
                </p:oleObj>
              </mc:Fallback>
            </mc:AlternateContent>
          </a:graphicData>
        </a:graphic>
      </p:graphicFrame>
    </p:spTree>
    <p:extLst>
      <p:ext uri="{BB962C8B-B14F-4D97-AF65-F5344CB8AC3E}">
        <p14:creationId xmlns:p14="http://schemas.microsoft.com/office/powerpoint/2010/main" val="30711771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609600" y="470647"/>
            <a:ext cx="10972800" cy="5432612"/>
          </a:xfrm>
        </p:spPr>
      </p:pic>
    </p:spTree>
    <p:extLst>
      <p:ext uri="{BB962C8B-B14F-4D97-AF65-F5344CB8AC3E}">
        <p14:creationId xmlns:p14="http://schemas.microsoft.com/office/powerpoint/2010/main" val="281807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a:extLst>
              <a:ext uri="{FF2B5EF4-FFF2-40B4-BE49-F238E27FC236}">
                <a16:creationId xmlns:a16="http://schemas.microsoft.com/office/drawing/2014/main" id="{21DADD62-C0FB-4D35-9DC2-BBA0B19EB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2218988"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1">
            <a:extLst>
              <a:ext uri="{FF2B5EF4-FFF2-40B4-BE49-F238E27FC236}">
                <a16:creationId xmlns:a16="http://schemas.microsoft.com/office/drawing/2014/main" id="{B6A1FB57-4217-49DD-90D2-70EE1907C18D}"/>
              </a:ext>
            </a:extLst>
          </p:cNvPr>
          <p:cNvSpPr txBox="1">
            <a:spLocks noChangeArrowheads="1"/>
          </p:cNvSpPr>
          <p:nvPr/>
        </p:nvSpPr>
        <p:spPr bwMode="auto">
          <a:xfrm>
            <a:off x="681038" y="3816350"/>
            <a:ext cx="110474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a:solidFill>
                  <a:srgbClr val="FF0000"/>
                </a:solidFill>
                <a:latin typeface="Times New Roman" panose="02020603050405020304" pitchFamily="18" charset="0"/>
                <a:cs typeface="Times New Roman" panose="02020603050405020304" pitchFamily="18" charset="0"/>
              </a:rPr>
              <a:t>Các vật kẹp quần áo, giảm sóc lò xo, bạt nhún đều có cấu tạo và hoạt động dựa trên sự biến dạng của lò xo</a:t>
            </a:r>
          </a:p>
        </p:txBody>
      </p:sp>
      <p:sp>
        <p:nvSpPr>
          <p:cNvPr id="5124" name="TextBox 4">
            <a:extLst>
              <a:ext uri="{FF2B5EF4-FFF2-40B4-BE49-F238E27FC236}">
                <a16:creationId xmlns:a16="http://schemas.microsoft.com/office/drawing/2014/main" id="{EADAF20B-0571-4A97-AF82-8772912B982B}"/>
              </a:ext>
            </a:extLst>
          </p:cNvPr>
          <p:cNvSpPr txBox="1">
            <a:spLocks noChangeArrowheads="1"/>
          </p:cNvSpPr>
          <p:nvPr/>
        </p:nvSpPr>
        <p:spPr bwMode="auto">
          <a:xfrm>
            <a:off x="523081" y="4997170"/>
            <a:ext cx="113633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a:solidFill>
                  <a:srgbClr val="0070C0"/>
                </a:solidFill>
                <a:latin typeface="Times New Roman" panose="02020603050405020304" pitchFamily="18" charset="0"/>
                <a:cs typeface="Times New Roman" panose="02020603050405020304" pitchFamily="18" charset="0"/>
              </a:rPr>
              <a:t>Biến dạng này được sử dụng trong dụng cụ, thiết bị, máy nào khác?</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wipe(down)">
                                      <p:cBhvr>
                                        <p:cTn id="12" dur="500"/>
                                        <p:tgtEl>
                                          <p:spTgt spid="51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wipe(down)">
                                      <p:cBhvr>
                                        <p:cTn id="1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a:extLst>
              <a:ext uri="{FF2B5EF4-FFF2-40B4-BE49-F238E27FC236}">
                <a16:creationId xmlns:a16="http://schemas.microsoft.com/office/drawing/2014/main" id="{03892A94-2A2E-4753-A0E9-A42B733A6F4F}"/>
              </a:ext>
            </a:extLst>
          </p:cNvPr>
          <p:cNvSpPr>
            <a:spLocks noGrp="1"/>
          </p:cNvSpPr>
          <p:nvPr>
            <p:ph idx="1"/>
          </p:nvPr>
        </p:nvSpPr>
        <p:spPr>
          <a:xfrm>
            <a:off x="190034" y="719231"/>
            <a:ext cx="10515600" cy="5419538"/>
          </a:xfrm>
        </p:spPr>
        <p:txBody>
          <a:bodyPr/>
          <a:lstStyle/>
          <a:p>
            <a:pPr marL="0" indent="0" algn="just" eaLnBrk="1" hangingPunct="1">
              <a:buFont typeface="Arial" panose="020B0604020202020204" pitchFamily="34" charset="0"/>
              <a:buNone/>
              <a:defRPr/>
            </a:pPr>
            <a:r>
              <a:rPr lang="en-US" altLang="en-US" b="1" dirty="0">
                <a:latin typeface="Times New Roman" panose="02020603050405020304" pitchFamily="18" charset="0"/>
                <a:cs typeface="Times New Roman" panose="02020603050405020304" pitchFamily="18" charset="0"/>
              </a:rPr>
              <a:t>BT1: </a:t>
            </a:r>
            <a:r>
              <a:rPr lang="en-US" altLang="en-US" sz="3200" dirty="0" err="1">
                <a:solidFill>
                  <a:srgbClr val="000000"/>
                </a:solidFill>
                <a:latin typeface="Times New Roman" panose="02020603050405020304" pitchFamily="18" charset="0"/>
                <a:cs typeface="Times New Roman" panose="02020603050405020304" pitchFamily="18" charset="0"/>
              </a:rPr>
              <a:t>Một</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lò</a:t>
            </a:r>
            <a:r>
              <a:rPr lang="en-US" altLang="en-US" sz="3200" dirty="0">
                <a:solidFill>
                  <a:srgbClr val="000000"/>
                </a:solidFill>
                <a:latin typeface="Times New Roman" panose="02020603050405020304" pitchFamily="18" charset="0"/>
                <a:cs typeface="Times New Roman" panose="02020603050405020304" pitchFamily="18" charset="0"/>
              </a:rPr>
              <a:t> xo </a:t>
            </a:r>
            <a:r>
              <a:rPr lang="en-US" altLang="en-US" sz="3200" dirty="0" err="1">
                <a:solidFill>
                  <a:srgbClr val="000000"/>
                </a:solidFill>
                <a:latin typeface="Times New Roman" panose="02020603050405020304" pitchFamily="18" charset="0"/>
                <a:cs typeface="Times New Roman" panose="02020603050405020304" pitchFamily="18" charset="0"/>
              </a:rPr>
              <a:t>treo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thẳng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đứng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có</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chiều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dài</a:t>
            </a:r>
            <a:r>
              <a:rPr lang="en-US" altLang="en-US" sz="3200" dirty="0">
                <a:solidFill>
                  <a:srgbClr val="000000"/>
                </a:solidFill>
                <a:latin typeface="Times New Roman" panose="02020603050405020304" pitchFamily="18" charset="0"/>
                <a:cs typeface="Times New Roman" panose="02020603050405020304" pitchFamily="18" charset="0"/>
              </a:rPr>
              <a:t> ban </a:t>
            </a:r>
            <a:r>
              <a:rPr lang="en-US" altLang="en-US" sz="3200" dirty="0" err="1">
                <a:solidFill>
                  <a:srgbClr val="000000"/>
                </a:solidFill>
                <a:latin typeface="Times New Roman" panose="02020603050405020304" pitchFamily="18" charset="0"/>
                <a:cs typeface="Times New Roman" panose="02020603050405020304" pitchFamily="18" charset="0"/>
              </a:rPr>
              <a:t>đầu</a:t>
            </a:r>
            <a:r>
              <a:rPr lang="en-US" altLang="en-US" sz="3200" dirty="0">
                <a:solidFill>
                  <a:srgbClr val="000000"/>
                </a:solidFill>
                <a:latin typeface="Times New Roman" panose="02020603050405020304" pitchFamily="18" charset="0"/>
                <a:cs typeface="Times New Roman" panose="02020603050405020304" pitchFamily="18" charset="0"/>
              </a:rPr>
              <a:t> l0= 25 cm. </a:t>
            </a:r>
            <a:r>
              <a:rPr lang="en-US" altLang="en-US" sz="3200" dirty="0" err="1">
                <a:solidFill>
                  <a:srgbClr val="000000"/>
                </a:solidFill>
                <a:latin typeface="Times New Roman" panose="02020603050405020304" pitchFamily="18" charset="0"/>
                <a:cs typeface="Times New Roman" panose="02020603050405020304" pitchFamily="18" charset="0"/>
              </a:rPr>
              <a:t>Chiều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dài</a:t>
            </a:r>
            <a:r>
              <a:rPr lang="en-US" altLang="en-US" sz="3200" dirty="0">
                <a:solidFill>
                  <a:srgbClr val="000000"/>
                </a:solidFill>
                <a:latin typeface="Times New Roman" panose="02020603050405020304" pitchFamily="18" charset="0"/>
                <a:cs typeface="Times New Roman" panose="02020603050405020304" pitchFamily="18" charset="0"/>
              </a:rPr>
              <a:t> l </a:t>
            </a:r>
            <a:r>
              <a:rPr lang="en-US" altLang="en-US" sz="3200" dirty="0" err="1">
                <a:solidFill>
                  <a:srgbClr val="000000"/>
                </a:solidFill>
                <a:latin typeface="Times New Roman" panose="02020603050405020304" pitchFamily="18" charset="0"/>
                <a:cs typeface="Times New Roman" panose="02020603050405020304" pitchFamily="18" charset="0"/>
              </a:rPr>
              <a:t>của</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lò</a:t>
            </a:r>
            <a:r>
              <a:rPr lang="en-US" altLang="en-US" sz="3200" dirty="0">
                <a:solidFill>
                  <a:srgbClr val="000000"/>
                </a:solidFill>
                <a:latin typeface="Times New Roman" panose="02020603050405020304" pitchFamily="18" charset="0"/>
                <a:cs typeface="Times New Roman" panose="02020603050405020304" pitchFamily="18" charset="0"/>
              </a:rPr>
              <a:t> xo </a:t>
            </a:r>
            <a:r>
              <a:rPr lang="en-US" altLang="en-US" sz="3200" dirty="0" err="1">
                <a:solidFill>
                  <a:srgbClr val="000000"/>
                </a:solidFill>
                <a:latin typeface="Times New Roman" panose="02020603050405020304" pitchFamily="18" charset="0"/>
                <a:cs typeface="Times New Roman" panose="02020603050405020304" pitchFamily="18" charset="0"/>
              </a:rPr>
              <a:t>khi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bị</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kéo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giãn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bởi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các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vật</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treo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có</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khối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lượng</a:t>
            </a:r>
            <a:r>
              <a:rPr lang="en-US" altLang="en-US" sz="3200" dirty="0">
                <a:solidFill>
                  <a:srgbClr val="000000"/>
                </a:solidFill>
                <a:latin typeface="Times New Roman" panose="02020603050405020304" pitchFamily="18" charset="0"/>
                <a:cs typeface="Times New Roman" panose="02020603050405020304" pitchFamily="18" charset="0"/>
              </a:rPr>
              <a:t> m </a:t>
            </a:r>
            <a:r>
              <a:rPr lang="en-US" altLang="en-US" sz="3200" dirty="0" err="1">
                <a:solidFill>
                  <a:srgbClr val="000000"/>
                </a:solidFill>
                <a:latin typeface="Times New Roman" panose="02020603050405020304" pitchFamily="18" charset="0"/>
                <a:cs typeface="Times New Roman" panose="02020603050405020304" pitchFamily="18" charset="0"/>
              </a:rPr>
              <a:t>khác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nhau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được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cho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trong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bảng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dưới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đây</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Hãy</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cho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biết</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các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độ</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lớn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cần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ghi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vào</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các</a:t>
            </a:r>
            <a:r>
              <a:rPr lang="en-US" altLang="en-US" sz="3200" dirty="0">
                <a:solidFill>
                  <a:srgbClr val="000000"/>
                </a:solidFill>
                <a:latin typeface="Times New Roman" panose="02020603050405020304" pitchFamily="18" charset="0"/>
                <a:cs typeface="Times New Roman" panose="02020603050405020304" pitchFamily="18" charset="0"/>
              </a:rPr>
              <a:t> ô </a:t>
            </a:r>
            <a:r>
              <a:rPr lang="en-US" altLang="en-US" sz="3200" dirty="0" err="1">
                <a:solidFill>
                  <a:srgbClr val="000000"/>
                </a:solidFill>
                <a:latin typeface="Times New Roman" panose="02020603050405020304" pitchFamily="18" charset="0"/>
                <a:cs typeface="Times New Roman" panose="02020603050405020304" pitchFamily="18" charset="0"/>
              </a:rPr>
              <a:t>có</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dấu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a:latin typeface="Times New Roman" panose="02020603050405020304" pitchFamily="18" charset="0"/>
                <a:cs typeface="Times New Roman" panose="02020603050405020304" pitchFamily="18" charset="0"/>
              </a:rPr>
              <a:t> </a:t>
            </a:r>
          </a:p>
          <a:p>
            <a:pPr marL="0" indent="0" algn="just" eaLnBrk="1" hangingPunct="1">
              <a:buFont typeface="Arial" panose="020B0604020202020204" pitchFamily="34" charset="0"/>
              <a:buNone/>
              <a:defRPr/>
            </a:pPr>
            <a:endParaRPr lang="en-US" altLang="en-US" b="1"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endParaRPr lang="en-US" altLang="en-US" b="1"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endParaRPr lang="en-US" altLang="en-US" sz="500" b="1"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r>
              <a:rPr lang="en-US" altLang="en-US" sz="3200" b="1">
                <a:latin typeface="Times New Roman" panose="02020603050405020304" pitchFamily="18" charset="0"/>
                <a:cs typeface="Times New Roman" panose="02020603050405020304" pitchFamily="18" charset="0"/>
              </a:rPr>
              <a:t>BT2</a:t>
            </a:r>
            <a:r>
              <a:rPr lang="en-US" altLang="en-US" sz="3200" b="1" dirty="0">
                <a:latin typeface="Times New Roman" panose="02020603050405020304" pitchFamily="18" charset="0"/>
                <a:cs typeface="Times New Roman" panose="02020603050405020304" pitchFamily="18" charset="0"/>
              </a:rPr>
              <a:t>:</a:t>
            </a:r>
            <a:r>
              <a:rPr lang="en-US" altLang="en-US" sz="3200" dirty="0">
                <a:latin typeface="Times New Roman" panose="02020603050405020304" pitchFamily="18" charset="0"/>
                <a:cs typeface="Times New Roman" panose="02020603050405020304" pitchFamily="18" charset="0"/>
              </a:rPr>
              <a:t> </a:t>
            </a:r>
            <a:r>
              <a:rPr lang="vi-VN" sz="3200" dirty="0">
                <a:latin typeface="+mj-lt"/>
              </a:rPr>
              <a:t>Hãy quan sát. Mô tả cấu tạo (mặt trước và bên trong của cân lò xo) và giải thích tại sao cân này có thể dùng để xác định khối lượng của vật</a:t>
            </a:r>
            <a:endParaRPr lang="en-US" altLang="en-US" sz="3200" dirty="0">
              <a:latin typeface="+mj-lt"/>
              <a:cs typeface="Times New Roman" panose="02020603050405020304" pitchFamily="18" charset="0"/>
            </a:endParaRPr>
          </a:p>
          <a:p>
            <a:pPr marL="0" indent="0" algn="just" eaLnBrk="1" hangingPunct="1">
              <a:buFont typeface="Arial" panose="020B0604020202020204" pitchFamily="34" charset="0"/>
              <a:buNone/>
              <a:defRPr/>
            </a:pPr>
            <a:r>
              <a:rPr lang="en-US" altLang="en-US" dirty="0">
                <a:latin typeface="Times New Roman" panose="02020603050405020304" pitchFamily="18" charset="0"/>
                <a:cs typeface="Times New Roman" panose="02020603050405020304" pitchFamily="18" charset="0"/>
              </a:rPr>
              <a:t>	</a:t>
            </a:r>
            <a:endParaRPr lang="en-US" altLang="en-US" b="1"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17B18D19-A5D5-4ED8-8549-2307C5FC5847}"/>
              </a:ext>
            </a:extLst>
          </p:cNvPr>
          <p:cNvGraphicFramePr>
            <a:graphicFrameLocks noGrp="1"/>
          </p:cNvGraphicFramePr>
          <p:nvPr>
            <p:extLst>
              <p:ext uri="{D42A27DB-BD31-4B8C-83A1-F6EECF244321}">
                <p14:modId xmlns:p14="http://schemas.microsoft.com/office/powerpoint/2010/main" val="1375597661"/>
              </p:ext>
            </p:extLst>
          </p:nvPr>
        </p:nvGraphicFramePr>
        <p:xfrm>
          <a:off x="1066247" y="2602613"/>
          <a:ext cx="8128001" cy="1036638"/>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20000"/>
                    </a:ext>
                  </a:extLst>
                </a:gridCol>
                <a:gridCol w="1161143">
                  <a:extLst>
                    <a:ext uri="{9D8B030D-6E8A-4147-A177-3AD203B41FA5}">
                      <a16:colId xmlns:a16="http://schemas.microsoft.com/office/drawing/2014/main" val="20001"/>
                    </a:ext>
                  </a:extLst>
                </a:gridCol>
                <a:gridCol w="1161143">
                  <a:extLst>
                    <a:ext uri="{9D8B030D-6E8A-4147-A177-3AD203B41FA5}">
                      <a16:colId xmlns:a16="http://schemas.microsoft.com/office/drawing/2014/main" val="20002"/>
                    </a:ext>
                  </a:extLst>
                </a:gridCol>
                <a:gridCol w="1161143">
                  <a:extLst>
                    <a:ext uri="{9D8B030D-6E8A-4147-A177-3AD203B41FA5}">
                      <a16:colId xmlns:a16="http://schemas.microsoft.com/office/drawing/2014/main" val="20003"/>
                    </a:ext>
                  </a:extLst>
                </a:gridCol>
                <a:gridCol w="1161143">
                  <a:extLst>
                    <a:ext uri="{9D8B030D-6E8A-4147-A177-3AD203B41FA5}">
                      <a16:colId xmlns:a16="http://schemas.microsoft.com/office/drawing/2014/main" val="20004"/>
                    </a:ext>
                  </a:extLst>
                </a:gridCol>
                <a:gridCol w="1161143">
                  <a:extLst>
                    <a:ext uri="{9D8B030D-6E8A-4147-A177-3AD203B41FA5}">
                      <a16:colId xmlns:a16="http://schemas.microsoft.com/office/drawing/2014/main" val="20005"/>
                    </a:ext>
                  </a:extLst>
                </a:gridCol>
                <a:gridCol w="1161143">
                  <a:extLst>
                    <a:ext uri="{9D8B030D-6E8A-4147-A177-3AD203B41FA5}">
                      <a16:colId xmlns:a16="http://schemas.microsoft.com/office/drawing/2014/main" val="20006"/>
                    </a:ext>
                  </a:extLst>
                </a:gridCol>
              </a:tblGrid>
              <a:tr h="518319">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m(g)</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10</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20</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30</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40</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50</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60</a:t>
                      </a:r>
                    </a:p>
                  </a:txBody>
                  <a:tcPr marT="45734" marB="45734" anchor="ctr"/>
                </a:tc>
                <a:extLst>
                  <a:ext uri="{0D108BD9-81ED-4DB2-BD59-A6C34878D82A}">
                    <a16:rowId xmlns:a16="http://schemas.microsoft.com/office/drawing/2014/main" val="10000"/>
                  </a:ext>
                </a:extLst>
              </a:tr>
              <a:tr h="518319">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l (cm)</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25,5</a:t>
                      </a:r>
                    </a:p>
                  </a:txBody>
                  <a:tcPr marT="45734" marB="45734" anchor="ctr"/>
                </a:tc>
                <a:tc>
                  <a:txBody>
                    <a:bodyPr/>
                    <a:lstStyle/>
                    <a:p>
                      <a:pPr algn="ctr"/>
                      <a:endParaRPr lang="en-US" sz="2800" b="1" dirty="0">
                        <a:solidFill>
                          <a:srgbClr val="FF0000"/>
                        </a:solidFill>
                        <a:latin typeface="Times New Roman" panose="02020603050405020304" pitchFamily="18" charset="0"/>
                        <a:cs typeface="Times New Roman" panose="02020603050405020304" pitchFamily="18" charset="0"/>
                      </a:endParaRP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26,5</a:t>
                      </a:r>
                    </a:p>
                  </a:txBody>
                  <a:tcPr marT="45734" marB="45734" anchor="ct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27</a:t>
                      </a:r>
                    </a:p>
                  </a:txBody>
                  <a:tcPr marT="45734" marB="45734" anchor="ctr"/>
                </a:tc>
                <a:tc>
                  <a:txBody>
                    <a:bodyPr/>
                    <a:lstStyle/>
                    <a:p>
                      <a:pPr algn="ctr"/>
                      <a:endParaRPr lang="en-US" sz="2800" b="1" dirty="0">
                        <a:solidFill>
                          <a:srgbClr val="FF0000"/>
                        </a:solidFill>
                        <a:latin typeface="Times New Roman" panose="02020603050405020304" pitchFamily="18" charset="0"/>
                        <a:cs typeface="Times New Roman" panose="02020603050405020304" pitchFamily="18" charset="0"/>
                      </a:endParaRPr>
                    </a:p>
                  </a:txBody>
                  <a:tcPr marT="45734" marB="45734" anchor="ctr"/>
                </a:tc>
                <a:tc>
                  <a:txBody>
                    <a:bodyPr/>
                    <a:lstStyle/>
                    <a:p>
                      <a:pPr algn="ctr"/>
                      <a:endParaRPr lang="en-US" sz="2800" b="1" dirty="0">
                        <a:solidFill>
                          <a:srgbClr val="FF0000"/>
                        </a:solidFill>
                        <a:latin typeface="Times New Roman" panose="02020603050405020304" pitchFamily="18" charset="0"/>
                        <a:cs typeface="Times New Roman" panose="02020603050405020304" pitchFamily="18" charset="0"/>
                      </a:endParaRPr>
                    </a:p>
                  </a:txBody>
                  <a:tcPr marT="45734" marB="45734" anchor="ctr"/>
                </a:tc>
                <a:extLst>
                  <a:ext uri="{0D108BD9-81ED-4DB2-BD59-A6C34878D82A}">
                    <a16:rowId xmlns:a16="http://schemas.microsoft.com/office/drawing/2014/main" val="10001"/>
                  </a:ext>
                </a:extLst>
              </a:tr>
            </a:tbl>
          </a:graphicData>
        </a:graphic>
      </p:graphicFrame>
      <p:sp>
        <p:nvSpPr>
          <p:cNvPr id="6" name="TextBox 5">
            <a:extLst>
              <a:ext uri="{FF2B5EF4-FFF2-40B4-BE49-F238E27FC236}">
                <a16:creationId xmlns:a16="http://schemas.microsoft.com/office/drawing/2014/main" id="{FCF7C03F-AC64-43C6-B5CA-329792EFA0FF}"/>
              </a:ext>
            </a:extLst>
          </p:cNvPr>
          <p:cNvSpPr txBox="1">
            <a:spLocks noChangeArrowheads="1"/>
          </p:cNvSpPr>
          <p:nvPr/>
        </p:nvSpPr>
        <p:spPr bwMode="auto">
          <a:xfrm>
            <a:off x="893390" y="5146394"/>
            <a:ext cx="89042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200" b="0"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 Mặt trước là đồng hồ có vạch số</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200" b="0"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 Bên trong có lò xo</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200" b="0"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 Hoạt động dựa trên tính chất biến dạng của lò xo </a:t>
            </a:r>
            <a:endParaRPr kumimoji="0" lang="en-US" altLang="en-US" sz="32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a:extLst>
              <a:ext uri="{FF2B5EF4-FFF2-40B4-BE49-F238E27FC236}">
                <a16:creationId xmlns:a16="http://schemas.microsoft.com/office/drawing/2014/main" id="{6CE2A8B6-5C64-4DC3-80E0-57EA370CCB9C}"/>
              </a:ext>
            </a:extLst>
          </p:cNvPr>
          <p:cNvSpPr txBox="1">
            <a:spLocks noChangeArrowheads="1"/>
          </p:cNvSpPr>
          <p:nvPr/>
        </p:nvSpPr>
        <p:spPr bwMode="auto">
          <a:xfrm>
            <a:off x="3604269" y="3091954"/>
            <a:ext cx="6064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26</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TextBox 11">
            <a:extLst>
              <a:ext uri="{FF2B5EF4-FFF2-40B4-BE49-F238E27FC236}">
                <a16:creationId xmlns:a16="http://schemas.microsoft.com/office/drawing/2014/main" id="{4905559F-CC4F-4D18-8732-6C0B056E8B86}"/>
              </a:ext>
            </a:extLst>
          </p:cNvPr>
          <p:cNvSpPr txBox="1">
            <a:spLocks noChangeArrowheads="1"/>
          </p:cNvSpPr>
          <p:nvPr/>
        </p:nvSpPr>
        <p:spPr bwMode="auto">
          <a:xfrm>
            <a:off x="7032159" y="3091953"/>
            <a:ext cx="9477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27,5</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extBox 12">
            <a:extLst>
              <a:ext uri="{FF2B5EF4-FFF2-40B4-BE49-F238E27FC236}">
                <a16:creationId xmlns:a16="http://schemas.microsoft.com/office/drawing/2014/main" id="{222BA143-C5FD-40A8-896E-9FC3E3EFDA7C}"/>
              </a:ext>
            </a:extLst>
          </p:cNvPr>
          <p:cNvSpPr txBox="1">
            <a:spLocks noChangeArrowheads="1"/>
          </p:cNvSpPr>
          <p:nvPr/>
        </p:nvSpPr>
        <p:spPr bwMode="auto">
          <a:xfrm>
            <a:off x="8333413" y="3048744"/>
            <a:ext cx="7302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28</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vi-VN" sz="3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8" name="Hình ảnh 7">
            <a:extLst>
              <a:ext uri="{FF2B5EF4-FFF2-40B4-BE49-F238E27FC236}">
                <a16:creationId xmlns:a16="http://schemas.microsoft.com/office/drawing/2014/main" id="{E7445E93-2B09-40D0-845B-A9B56DF0DF02}"/>
              </a:ext>
            </a:extLst>
          </p:cNvPr>
          <p:cNvPicPr>
            <a:picLocks noChangeAspect="1"/>
          </p:cNvPicPr>
          <p:nvPr/>
        </p:nvPicPr>
        <p:blipFill>
          <a:blip r:embed="rId2"/>
          <a:stretch>
            <a:fillRect/>
          </a:stretch>
        </p:blipFill>
        <p:spPr>
          <a:xfrm>
            <a:off x="9194248" y="4713194"/>
            <a:ext cx="2813602" cy="2111188"/>
          </a:xfrm>
          <a:prstGeom prst="rect">
            <a:avLst/>
          </a:prstGeom>
        </p:spPr>
      </p:pic>
      <p:sp>
        <p:nvSpPr>
          <p:cNvPr id="9" name="Title 1">
            <a:extLst>
              <a:ext uri="{FF2B5EF4-FFF2-40B4-BE49-F238E27FC236}">
                <a16:creationId xmlns:a16="http://schemas.microsoft.com/office/drawing/2014/main" id="{4565C243-0191-40B0-AB12-69C964F6EDCF}"/>
              </a:ext>
            </a:extLst>
          </p:cNvPr>
          <p:cNvSpPr>
            <a:spLocks noGrp="1"/>
          </p:cNvSpPr>
          <p:nvPr>
            <p:ph type="title"/>
          </p:nvPr>
        </p:nvSpPr>
        <p:spPr>
          <a:xfrm>
            <a:off x="3840162" y="51081"/>
            <a:ext cx="4202906" cy="784225"/>
          </a:xfrm>
        </p:spPr>
        <p:txBody>
          <a:bodyPr/>
          <a:lstStyle/>
          <a:p>
            <a:pPr algn="ctr" eaLnBrk="1" hangingPunct="1"/>
            <a:r>
              <a:rPr lang="en-US" altLang="en-US" sz="3600" b="1" dirty="0">
                <a:solidFill>
                  <a:srgbClr val="0070C0"/>
                </a:solidFill>
                <a:latin typeface="Times New Roman" pitchFamily="18" charset="0"/>
                <a:cs typeface="Times New Roman" pitchFamily="18" charset="0"/>
              </a:rPr>
              <a:t>VẬN DỤNG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3554">
                                            <p:txEl>
                                              <p:pRg st="0" end="0"/>
                                            </p:txEl>
                                          </p:spTgt>
                                        </p:tgtEl>
                                        <p:attrNameLst>
                                          <p:attrName>style.visibility</p:attrName>
                                        </p:attrNameLst>
                                      </p:cBhvr>
                                      <p:to>
                                        <p:strVal val="visible"/>
                                      </p:to>
                                    </p:set>
                                    <p:animEffect transition="in" filter="wheel(1)">
                                      <p:cBhvr>
                                        <p:cTn id="10" dur="2000"/>
                                        <p:tgtEl>
                                          <p:spTgt spid="23554">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2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3554">
                                            <p:txEl>
                                              <p:pRg st="4" end="4"/>
                                            </p:txEl>
                                          </p:spTgt>
                                        </p:tgtEl>
                                        <p:attrNameLst>
                                          <p:attrName>style.visibility</p:attrName>
                                        </p:attrNameLst>
                                      </p:cBhvr>
                                      <p:to>
                                        <p:strVal val="visible"/>
                                      </p:to>
                                    </p:set>
                                    <p:animEffect transition="in" filter="wipe(down)">
                                      <p:cBhvr>
                                        <p:cTn id="31" dur="500"/>
                                        <p:tgtEl>
                                          <p:spTgt spid="2355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2000"/>
                                        <p:tgtEl>
                                          <p:spTgt spid="6"/>
                                        </p:tgtEl>
                                      </p:cBhvr>
                                    </p:animEffect>
                                  </p:childTnLst>
                                </p:cTn>
                              </p:par>
                              <p:par>
                                <p:cTn id="44" presetID="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uiExpand="1" build="p"/>
      <p:bldP spid="6" grpId="0"/>
      <p:bldP spid="11" grpId="0"/>
      <p:bldP spid="12" grpId="0"/>
      <p:bldP spid="13"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8982" y="1068015"/>
            <a:ext cx="8915400" cy="1143000"/>
          </a:xfrm>
        </p:spPr>
        <p:txBody>
          <a:bodyPr>
            <a:noAutofit/>
          </a:bodyPr>
          <a:lstStyle/>
          <a:p>
            <a:pPr algn="just"/>
            <a:r>
              <a:rPr lang="vi-VN"/>
              <a:t>Câu</a:t>
            </a:r>
            <a:r>
              <a:rPr lang="en-US"/>
              <a:t> </a:t>
            </a:r>
            <a:r>
              <a:rPr lang="en-US" dirty="0"/>
              <a:t>1</a:t>
            </a:r>
            <a:r>
              <a:rPr lang="vi-VN"/>
              <a:t>:</a:t>
            </a:r>
            <a:r>
              <a:rPr lang="en-US"/>
              <a:t> </a:t>
            </a:r>
            <a:r>
              <a:rPr lang="vi-VN"/>
              <a:t>Độ </a:t>
            </a:r>
            <a:r>
              <a:rPr lang="vi-VN" dirty="0"/>
              <a:t>dãn của lò xo treo theo phương thẳng đứng tỉ lệ với  </a:t>
            </a:r>
            <a:endParaRPr lang="en-US" dirty="0"/>
          </a:p>
        </p:txBody>
      </p:sp>
      <p:sp>
        <p:nvSpPr>
          <p:cNvPr id="3" name="Rectangle 2"/>
          <p:cNvSpPr/>
          <p:nvPr/>
        </p:nvSpPr>
        <p:spPr>
          <a:xfrm>
            <a:off x="1947582" y="2508374"/>
            <a:ext cx="6858000" cy="769441"/>
          </a:xfrm>
          <a:prstGeom prst="rect">
            <a:avLst/>
          </a:prstGeom>
        </p:spPr>
        <p:txBody>
          <a:bodyPr wrap="square">
            <a:spAutoFit/>
          </a:bodyPr>
          <a:lstStyle/>
          <a:p>
            <a:r>
              <a:rPr lang="vi-VN" sz="4000" dirty="0">
                <a:solidFill>
                  <a:prstClr val="black"/>
                </a:solidFill>
                <a:latin typeface="Times New Roman" pitchFamily="18" charset="0"/>
                <a:cs typeface="Times New Roman" pitchFamily="18" charset="0"/>
              </a:rPr>
              <a:t>A.Khối </a:t>
            </a:r>
            <a:r>
              <a:rPr lang="vi-VN" sz="4400" dirty="0">
                <a:solidFill>
                  <a:prstClr val="black"/>
                </a:solidFill>
                <a:latin typeface="Times New Roman" pitchFamily="18" charset="0"/>
                <a:cs typeface="Times New Roman" pitchFamily="18" charset="0"/>
              </a:rPr>
              <a:t>lượng</a:t>
            </a:r>
            <a:r>
              <a:rPr lang="vi-VN" sz="4000" dirty="0">
                <a:solidFill>
                  <a:prstClr val="black"/>
                </a:solidFill>
                <a:latin typeface="Times New Roman" pitchFamily="18" charset="0"/>
                <a:cs typeface="Times New Roman" pitchFamily="18" charset="0"/>
              </a:rPr>
              <a:t> của vật treo</a:t>
            </a:r>
            <a:endParaRPr lang="en-US" sz="4000" dirty="0">
              <a:solidFill>
                <a:prstClr val="black"/>
              </a:solidFill>
              <a:latin typeface="Times New Roman" pitchFamily="18" charset="0"/>
              <a:cs typeface="Times New Roman" pitchFamily="18" charset="0"/>
            </a:endParaRPr>
          </a:p>
        </p:txBody>
      </p:sp>
      <p:sp>
        <p:nvSpPr>
          <p:cNvPr id="4" name="Rectangle 3"/>
          <p:cNvSpPr/>
          <p:nvPr/>
        </p:nvSpPr>
        <p:spPr>
          <a:xfrm>
            <a:off x="1947582" y="3460378"/>
            <a:ext cx="6172200" cy="769441"/>
          </a:xfrm>
          <a:prstGeom prst="rect">
            <a:avLst/>
          </a:prstGeom>
        </p:spPr>
        <p:txBody>
          <a:bodyPr wrap="square">
            <a:spAutoFit/>
          </a:bodyPr>
          <a:lstStyle/>
          <a:p>
            <a:r>
              <a:rPr lang="vi-VN" sz="4400" dirty="0">
                <a:solidFill>
                  <a:prstClr val="black"/>
                </a:solidFill>
                <a:latin typeface="Times New Roman" pitchFamily="18" charset="0"/>
                <a:cs typeface="Times New Roman" pitchFamily="18" charset="0"/>
              </a:rPr>
              <a:t>B.Lực hút của trái đất</a:t>
            </a:r>
            <a:endParaRPr lang="en-US" sz="4400" dirty="0">
              <a:solidFill>
                <a:prstClr val="black"/>
              </a:solidFill>
              <a:latin typeface="Times New Roman" pitchFamily="18" charset="0"/>
              <a:cs typeface="Times New Roman" pitchFamily="18" charset="0"/>
            </a:endParaRPr>
          </a:p>
        </p:txBody>
      </p:sp>
      <p:sp>
        <p:nvSpPr>
          <p:cNvPr id="5" name="Rectangle 4"/>
          <p:cNvSpPr/>
          <p:nvPr/>
        </p:nvSpPr>
        <p:spPr>
          <a:xfrm>
            <a:off x="1947582" y="4374778"/>
            <a:ext cx="8686800" cy="769441"/>
          </a:xfrm>
          <a:prstGeom prst="rect">
            <a:avLst/>
          </a:prstGeom>
        </p:spPr>
        <p:txBody>
          <a:bodyPr wrap="square">
            <a:spAutoFit/>
          </a:bodyPr>
          <a:lstStyle/>
          <a:p>
            <a:r>
              <a:rPr lang="vi-VN" sz="4400" dirty="0">
                <a:solidFill>
                  <a:prstClr val="black"/>
                </a:solidFill>
                <a:latin typeface="Times New Roman" pitchFamily="18" charset="0"/>
                <a:cs typeface="Times New Roman" pitchFamily="18" charset="0"/>
              </a:rPr>
              <a:t>C.Độ dãn của lò xo</a:t>
            </a:r>
            <a:endParaRPr lang="en-US" sz="4400" dirty="0">
              <a:solidFill>
                <a:prstClr val="black"/>
              </a:solidFill>
              <a:latin typeface="Times New Roman" pitchFamily="18" charset="0"/>
              <a:cs typeface="Times New Roman" pitchFamily="18" charset="0"/>
            </a:endParaRPr>
          </a:p>
        </p:txBody>
      </p:sp>
      <p:sp>
        <p:nvSpPr>
          <p:cNvPr id="6" name="Rectangle 5"/>
          <p:cNvSpPr/>
          <p:nvPr/>
        </p:nvSpPr>
        <p:spPr>
          <a:xfrm>
            <a:off x="1947582" y="5326782"/>
            <a:ext cx="7315200" cy="769441"/>
          </a:xfrm>
          <a:prstGeom prst="rect">
            <a:avLst/>
          </a:prstGeom>
        </p:spPr>
        <p:txBody>
          <a:bodyPr wrap="square">
            <a:spAutoFit/>
          </a:bodyPr>
          <a:lstStyle/>
          <a:p>
            <a:r>
              <a:rPr lang="vi-VN" sz="4400" dirty="0">
                <a:solidFill>
                  <a:prstClr val="black"/>
                </a:solidFill>
                <a:latin typeface="Times New Roman" pitchFamily="18" charset="0"/>
                <a:cs typeface="Times New Roman" pitchFamily="18" charset="0"/>
              </a:rPr>
              <a:t>D.Trọng lượng của lò xo</a:t>
            </a:r>
            <a:endParaRPr lang="en-US" sz="4400" dirty="0">
              <a:solidFill>
                <a:prstClr val="black"/>
              </a:solidFill>
              <a:latin typeface="Times New Roman" pitchFamily="18" charset="0"/>
              <a:cs typeface="Times New Roman" pitchFamily="18" charset="0"/>
            </a:endParaRPr>
          </a:p>
        </p:txBody>
      </p:sp>
      <p:sp>
        <p:nvSpPr>
          <p:cNvPr id="9" name="Title 1">
            <a:extLst>
              <a:ext uri="{FF2B5EF4-FFF2-40B4-BE49-F238E27FC236}">
                <a16:creationId xmlns:a16="http://schemas.microsoft.com/office/drawing/2014/main" id="{4565C243-0191-40B0-AB12-69C964F6EDCF}"/>
              </a:ext>
            </a:extLst>
          </p:cNvPr>
          <p:cNvSpPr txBox="1">
            <a:spLocks/>
          </p:cNvSpPr>
          <p:nvPr/>
        </p:nvSpPr>
        <p:spPr>
          <a:xfrm>
            <a:off x="3840162" y="51081"/>
            <a:ext cx="4202906" cy="7842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600" b="1" smtClean="0">
                <a:solidFill>
                  <a:srgbClr val="0070C0"/>
                </a:solidFill>
                <a:latin typeface="Times New Roman" pitchFamily="18" charset="0"/>
                <a:cs typeface="Times New Roman" pitchFamily="18" charset="0"/>
              </a:rPr>
              <a:t>VẬN DỤNG</a:t>
            </a:r>
            <a:endParaRPr lang="en-US" altLang="en-US"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linds(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linds(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linds(horizont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mph" presetSubtype="0" fill="hold" grpId="1" nodeType="clickEffect">
                                  <p:stCondLst>
                                    <p:cond delay="0"/>
                                  </p:stCondLst>
                                  <p:childTnLst>
                                    <p:animScale>
                                      <p:cBhvr>
                                        <p:cTn id="37"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P spid="3" grpId="1" build="allAtOnce"/>
      <p:bldP spid="4" grpId="0"/>
      <p:bldP spid="5" grpId="0"/>
      <p:bldP spid="6"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8229600" cy="1143000"/>
          </a:xfrm>
        </p:spPr>
        <p:txBody>
          <a:bodyPr/>
          <a:lstStyle/>
          <a:p>
            <a:pPr algn="l"/>
            <a:r>
              <a:rPr lang="vi-VN"/>
              <a:t>Câu </a:t>
            </a:r>
            <a:r>
              <a:rPr lang="en-US"/>
              <a:t>2</a:t>
            </a:r>
            <a:r>
              <a:rPr lang="vi-VN"/>
              <a:t>:</a:t>
            </a:r>
            <a:r>
              <a:rPr lang="vi-VN" dirty="0"/>
              <a:t>Biến dạng của lò xo là</a:t>
            </a:r>
            <a:endParaRPr lang="en-US" dirty="0"/>
          </a:p>
        </p:txBody>
      </p:sp>
      <p:sp>
        <p:nvSpPr>
          <p:cNvPr id="3" name="Title 1"/>
          <p:cNvSpPr txBox="1">
            <a:spLocks/>
          </p:cNvSpPr>
          <p:nvPr/>
        </p:nvSpPr>
        <p:spPr>
          <a:xfrm>
            <a:off x="1981200" y="1066800"/>
            <a:ext cx="8305800" cy="5334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A.Biến dạng dẻo </a:t>
            </a:r>
            <a:endParaRPr lang="en-US" sz="3600" dirty="0">
              <a:solidFill>
                <a:prstClr val="black"/>
              </a:solidFill>
              <a:latin typeface="Calibri"/>
            </a:endParaRPr>
          </a:p>
        </p:txBody>
      </p:sp>
      <p:sp>
        <p:nvSpPr>
          <p:cNvPr id="4" name="Title 1"/>
          <p:cNvSpPr txBox="1">
            <a:spLocks/>
          </p:cNvSpPr>
          <p:nvPr/>
        </p:nvSpPr>
        <p:spPr>
          <a:xfrm>
            <a:off x="1981200" y="1905000"/>
            <a:ext cx="8305800" cy="5334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B.Biến dạng đàn hồi</a:t>
            </a:r>
            <a:endParaRPr lang="en-US" sz="3600" dirty="0">
              <a:solidFill>
                <a:prstClr val="black"/>
              </a:solidFill>
              <a:latin typeface="Calibri"/>
            </a:endParaRPr>
          </a:p>
        </p:txBody>
      </p:sp>
      <p:sp>
        <p:nvSpPr>
          <p:cNvPr id="5" name="Title 1"/>
          <p:cNvSpPr txBox="1">
            <a:spLocks/>
          </p:cNvSpPr>
          <p:nvPr/>
        </p:nvSpPr>
        <p:spPr>
          <a:xfrm>
            <a:off x="2057400" y="2743200"/>
            <a:ext cx="8305800" cy="5334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C.Biến dạng uốn cong</a:t>
            </a:r>
            <a:endParaRPr lang="en-US" sz="3600" dirty="0">
              <a:solidFill>
                <a:prstClr val="black"/>
              </a:solidFill>
              <a:latin typeface="Calibri"/>
            </a:endParaRPr>
          </a:p>
        </p:txBody>
      </p:sp>
      <p:sp>
        <p:nvSpPr>
          <p:cNvPr id="6" name="Title 1"/>
          <p:cNvSpPr txBox="1">
            <a:spLocks/>
          </p:cNvSpPr>
          <p:nvPr/>
        </p:nvSpPr>
        <p:spPr>
          <a:xfrm>
            <a:off x="2057400" y="3505200"/>
            <a:ext cx="8305800" cy="5334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D.Biến dạng hoàn toàn </a:t>
            </a:r>
            <a:endParaRPr lang="en-US" sz="3600" dirty="0">
              <a:solidFill>
                <a:prstClr val="black"/>
              </a:solidFill>
              <a:latin typeface="Calibri"/>
            </a:endParaRPr>
          </a:p>
        </p:txBody>
      </p:sp>
      <p:sp>
        <p:nvSpPr>
          <p:cNvPr id="7" name="Oval 6"/>
          <p:cNvSpPr/>
          <p:nvPr/>
        </p:nvSpPr>
        <p:spPr>
          <a:xfrm>
            <a:off x="1752600" y="1905000"/>
            <a:ext cx="7620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rgbClr val="FF0000"/>
                </a:solidFill>
                <a:latin typeface="Times New Roman" panose="02020603050405020304" pitchFamily="18" charset="0"/>
              </a:rPr>
              <a:t>B</a:t>
            </a:r>
            <a:endParaRPr lang="en-US" sz="3600" dirty="0">
              <a:solidFill>
                <a:srgbClr val="FF0000"/>
              </a:solidFill>
              <a:latin typeface="Calibri"/>
            </a:endParaRPr>
          </a:p>
        </p:txBody>
      </p:sp>
      <p:sp>
        <p:nvSpPr>
          <p:cNvPr id="38914" name="AutoShape 2" descr="Lò xo thép mạ Niken hóa CÔNG TY TNHH MTV SẢN XUẤT CƠ KHÍ VÀ THƯƠNG MẠI  HOÀNG ĐẠ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8916" name="AutoShape 4" descr="Lò xo thép mạ Niken hóa CÔNG TY TNHH MTV SẢN XUẤT CƠ KHÍ VÀ THƯƠNG MẠI  HOÀNG ĐẠ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38918" name="AutoShape 6" descr="Lò xo thép mạ Niken hóa CÔNG TY TNHH MTV SẢN XUẤT CƠ KHÍ VÀ THƯƠNG MẠI  HOÀNG ĐẠ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bg/>
                                          </p:spTgt>
                                        </p:tgtEl>
                                        <p:attrNameLst>
                                          <p:attrName>style.visibility</p:attrName>
                                        </p:attrNameLst>
                                      </p:cBhvr>
                                      <p:to>
                                        <p:strVal val="visible"/>
                                      </p:to>
                                    </p:set>
                                    <p:animEffect transition="in" filter="blinds(horizontal)">
                                      <p:cBhvr>
                                        <p:cTn id="32" dur="500"/>
                                        <p:tgtEl>
                                          <p:spTgt spid="7">
                                            <p:bg/>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blinds(horizontal)">
                                      <p:cBhvr>
                                        <p:cTn id="35" dur="500"/>
                                        <p:tgtEl>
                                          <p:spTgt spid="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blinds(horizontal)">
                                      <p:cBhvr>
                                        <p:cTn id="4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build="allAtOnce"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8763000" cy="1143000"/>
          </a:xfrm>
        </p:spPr>
        <p:txBody>
          <a:bodyPr>
            <a:normAutofit fontScale="90000"/>
          </a:bodyPr>
          <a:lstStyle/>
          <a:p>
            <a:pPr algn="l"/>
            <a:r>
              <a:rPr lang="vi-VN"/>
              <a:t>Câu </a:t>
            </a:r>
            <a:r>
              <a:rPr lang="en-US"/>
              <a:t>3</a:t>
            </a:r>
            <a:r>
              <a:rPr lang="vi-VN"/>
              <a:t>. </a:t>
            </a:r>
            <a:r>
              <a:rPr lang="vi-VN" dirty="0"/>
              <a:t>Trong đời sống vật nào </a:t>
            </a:r>
            <a:r>
              <a:rPr lang="vi-VN" b="1" dirty="0"/>
              <a:t>KHÔNG</a:t>
            </a:r>
            <a:r>
              <a:rPr lang="vi-VN" dirty="0"/>
              <a:t> phải vật đàn hồi</a:t>
            </a:r>
            <a:endParaRPr lang="en-US" dirty="0"/>
          </a:p>
        </p:txBody>
      </p:sp>
      <p:sp>
        <p:nvSpPr>
          <p:cNvPr id="3" name="Title 1"/>
          <p:cNvSpPr txBox="1">
            <a:spLocks/>
          </p:cNvSpPr>
          <p:nvPr/>
        </p:nvSpPr>
        <p:spPr>
          <a:xfrm>
            <a:off x="1752600" y="1752600"/>
            <a:ext cx="3581400" cy="609600"/>
          </a:xfrm>
          <a:prstGeom prst="rect">
            <a:avLst/>
          </a:prstGeom>
        </p:spPr>
        <p:txBody>
          <a:bodyPr vert="horz" lIns="91440" tIns="45720" rIns="91440" bIns="45720" rtlCol="0" anchor="ctr">
            <a:noAutofit/>
          </a:bodyPr>
          <a:lstStyle/>
          <a:p>
            <a:pPr>
              <a:spcBef>
                <a:spcPct val="0"/>
              </a:spcBef>
              <a:defRPr/>
            </a:pPr>
            <a:r>
              <a:rPr lang="vi-VN" sz="4000" dirty="0">
                <a:solidFill>
                  <a:prstClr val="black"/>
                </a:solidFill>
                <a:latin typeface="Times New Roman" panose="02020603050405020304" pitchFamily="18" charset="0"/>
              </a:rPr>
              <a:t>A. Nệm lò xo</a:t>
            </a:r>
            <a:endParaRPr lang="en-US" sz="4000" dirty="0">
              <a:solidFill>
                <a:prstClr val="black"/>
              </a:solidFill>
              <a:latin typeface="Calibri"/>
            </a:endParaRPr>
          </a:p>
        </p:txBody>
      </p:sp>
      <p:sp>
        <p:nvSpPr>
          <p:cNvPr id="4" name="Title 1"/>
          <p:cNvSpPr txBox="1">
            <a:spLocks/>
          </p:cNvSpPr>
          <p:nvPr/>
        </p:nvSpPr>
        <p:spPr>
          <a:xfrm>
            <a:off x="1752600" y="2514600"/>
            <a:ext cx="8534400" cy="609600"/>
          </a:xfrm>
          <a:prstGeom prst="rect">
            <a:avLst/>
          </a:prstGeom>
        </p:spPr>
        <p:txBody>
          <a:bodyPr vert="horz" lIns="91440" tIns="45720" rIns="91440" bIns="45720" rtlCol="0" anchor="ctr">
            <a:noAutofit/>
          </a:bodyPr>
          <a:lstStyle/>
          <a:p>
            <a:pPr>
              <a:spcBef>
                <a:spcPct val="0"/>
              </a:spcBef>
              <a:defRPr/>
            </a:pPr>
            <a:r>
              <a:rPr lang="vi-VN" sz="4000" dirty="0">
                <a:solidFill>
                  <a:prstClr val="black"/>
                </a:solidFill>
                <a:latin typeface="Times New Roman" panose="02020603050405020304" pitchFamily="18" charset="0"/>
              </a:rPr>
              <a:t>B. Qủa bóng cao su</a:t>
            </a:r>
            <a:endParaRPr lang="en-US" sz="4000" dirty="0">
              <a:solidFill>
                <a:prstClr val="black"/>
              </a:solidFill>
              <a:latin typeface="Calibri"/>
            </a:endParaRPr>
          </a:p>
        </p:txBody>
      </p:sp>
      <p:sp>
        <p:nvSpPr>
          <p:cNvPr id="5" name="Title 1"/>
          <p:cNvSpPr txBox="1">
            <a:spLocks/>
          </p:cNvSpPr>
          <p:nvPr/>
        </p:nvSpPr>
        <p:spPr>
          <a:xfrm>
            <a:off x="1752600" y="3352800"/>
            <a:ext cx="8534400" cy="609600"/>
          </a:xfrm>
          <a:prstGeom prst="rect">
            <a:avLst/>
          </a:prstGeom>
        </p:spPr>
        <p:txBody>
          <a:bodyPr vert="horz" lIns="91440" tIns="45720" rIns="91440" bIns="45720" rtlCol="0" anchor="ctr">
            <a:noAutofit/>
          </a:bodyPr>
          <a:lstStyle/>
          <a:p>
            <a:pPr>
              <a:spcBef>
                <a:spcPct val="0"/>
              </a:spcBef>
              <a:defRPr/>
            </a:pPr>
            <a:r>
              <a:rPr lang="vi-VN" sz="4000" dirty="0">
                <a:solidFill>
                  <a:prstClr val="black"/>
                </a:solidFill>
                <a:latin typeface="Times New Roman" panose="02020603050405020304" pitchFamily="18" charset="0"/>
              </a:rPr>
              <a:t>C. Hòn đất sét mềm</a:t>
            </a:r>
            <a:endParaRPr lang="en-US" sz="4000" dirty="0">
              <a:solidFill>
                <a:prstClr val="black"/>
              </a:solidFill>
              <a:latin typeface="Calibri"/>
            </a:endParaRPr>
          </a:p>
        </p:txBody>
      </p:sp>
      <p:sp>
        <p:nvSpPr>
          <p:cNvPr id="6" name="Title 1"/>
          <p:cNvSpPr txBox="1">
            <a:spLocks/>
          </p:cNvSpPr>
          <p:nvPr/>
        </p:nvSpPr>
        <p:spPr>
          <a:xfrm>
            <a:off x="1752600" y="4038600"/>
            <a:ext cx="8534400" cy="609600"/>
          </a:xfrm>
          <a:prstGeom prst="rect">
            <a:avLst/>
          </a:prstGeom>
        </p:spPr>
        <p:txBody>
          <a:bodyPr vert="horz" lIns="91440" tIns="45720" rIns="91440" bIns="45720" rtlCol="0" anchor="ctr">
            <a:noAutofit/>
          </a:bodyPr>
          <a:lstStyle/>
          <a:p>
            <a:pPr>
              <a:spcBef>
                <a:spcPct val="0"/>
              </a:spcBef>
              <a:defRPr/>
            </a:pPr>
            <a:r>
              <a:rPr lang="vi-VN" sz="4000" dirty="0">
                <a:solidFill>
                  <a:prstClr val="black"/>
                </a:solidFill>
                <a:latin typeface="Times New Roman" panose="02020603050405020304" pitchFamily="18" charset="0"/>
              </a:rPr>
              <a:t>D. Sợi dây thun </a:t>
            </a:r>
            <a:endParaRPr lang="en-US" sz="4000" dirty="0">
              <a:solidFill>
                <a:prstClr val="black"/>
              </a:solidFill>
              <a:latin typeface="Calibri"/>
            </a:endParaRPr>
          </a:p>
        </p:txBody>
      </p:sp>
      <p:sp>
        <p:nvSpPr>
          <p:cNvPr id="7" name="Title 1"/>
          <p:cNvSpPr txBox="1">
            <a:spLocks/>
          </p:cNvSpPr>
          <p:nvPr/>
        </p:nvSpPr>
        <p:spPr>
          <a:xfrm>
            <a:off x="739588" y="5257800"/>
            <a:ext cx="10919012" cy="609600"/>
          </a:xfrm>
          <a:prstGeom prst="rect">
            <a:avLst/>
          </a:prstGeom>
        </p:spPr>
        <p:txBody>
          <a:bodyPr vert="horz" lIns="91440" tIns="45720" rIns="91440" bIns="45720" rtlCol="0" anchor="ctr">
            <a:noAutofit/>
          </a:bodyPr>
          <a:lstStyle/>
          <a:p>
            <a:pPr>
              <a:spcBef>
                <a:spcPct val="0"/>
              </a:spcBef>
              <a:defRPr/>
            </a:pPr>
            <a:r>
              <a:rPr lang="vi-VN" sz="4000" dirty="0">
                <a:solidFill>
                  <a:srgbClr val="0000FF"/>
                </a:solidFill>
                <a:latin typeface="Times New Roman" panose="02020603050405020304" pitchFamily="18" charset="0"/>
              </a:rPr>
              <a:t>Vật đàn hồi là vật có khả năng khôi phục lại hình dạng ban đầu khi chưa có lực đàn hồi xuất hiện   </a:t>
            </a:r>
            <a:endParaRPr lang="en-US" sz="4000" dirty="0">
              <a:solidFill>
                <a:srgbClr val="0000FF"/>
              </a:solidFill>
              <a:latin typeface="Calibri"/>
            </a:endParaRPr>
          </a:p>
        </p:txBody>
      </p:sp>
      <p:sp>
        <p:nvSpPr>
          <p:cNvPr id="8" name="Oval 7"/>
          <p:cNvSpPr/>
          <p:nvPr/>
        </p:nvSpPr>
        <p:spPr>
          <a:xfrm>
            <a:off x="1676400" y="3352800"/>
            <a:ext cx="685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rgbClr val="FF0000"/>
                </a:solidFill>
                <a:latin typeface="Times New Roman" panose="02020603050405020304" pitchFamily="18" charset="0"/>
              </a:rPr>
              <a:t>C</a:t>
            </a:r>
            <a:endParaRPr lang="en-US" sz="3600" dirty="0">
              <a:solidFill>
                <a:srgbClr val="FF0000"/>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bg/>
                                          </p:spTgt>
                                        </p:tgtEl>
                                        <p:attrNameLst>
                                          <p:attrName>style.visibility</p:attrName>
                                        </p:attrNameLst>
                                      </p:cBhvr>
                                      <p:to>
                                        <p:strVal val="visible"/>
                                      </p:to>
                                    </p:set>
                                    <p:animEffect transition="in" filter="blinds(horizontal)">
                                      <p:cBhvr>
                                        <p:cTn id="37" dur="500"/>
                                        <p:tgtEl>
                                          <p:spTgt spid="8">
                                            <p:bg/>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blinds(horizontal)">
                                      <p:cBhvr>
                                        <p:cTn id="40" dur="500"/>
                                        <p:tgtEl>
                                          <p:spTgt spid="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Effect transition="in" filter="blinds(horizontal)">
                                      <p:cBhvr>
                                        <p:cTn id="4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228CBE-3FC2-4406-B526-85C31F835DE2}"/>
              </a:ext>
            </a:extLst>
          </p:cNvPr>
          <p:cNvSpPr txBox="1"/>
          <p:nvPr/>
        </p:nvSpPr>
        <p:spPr>
          <a:xfrm>
            <a:off x="503238" y="652463"/>
            <a:ext cx="10833100" cy="3970337"/>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Câu </a:t>
            </a:r>
            <a:r>
              <a:rPr kumimoji="0" 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4</a:t>
            </a:r>
            <a:r>
              <a:rPr kumimoji="0" lang="vi-VN"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Treo hai lò xo giống hệt nhau theo phương thẳng đứng gắn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và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&gt;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lần lượt vào mỗi lò xo thì</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 Lò xo treo vật m</a:t>
            </a:r>
            <a:r>
              <a:rPr kumimoji="0" lang="vi-VN" sz="36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dãn nhiều hơn lò xo treo vật m</a:t>
            </a:r>
            <a:r>
              <a:rPr kumimoji="0" lang="vi-VN" sz="36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B.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dãn nhiều hơn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dãn bằng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2</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dãn ít hơn lò xo treo vật m</a:t>
            </a:r>
            <a:r>
              <a:rPr kumimoji="0" lang="vi-VN" sz="3600" b="0" i="0" u="none" strike="noStrike" kern="1200" cap="none" spc="0" normalizeH="0" baseline="-25000" noProof="0" dirty="0">
                <a:ln>
                  <a:noFill/>
                </a:ln>
                <a:solidFill>
                  <a:srgbClr val="000000"/>
                </a:solidFill>
                <a:effectLst/>
                <a:uLnTx/>
                <a:uFillTx/>
                <a:latin typeface="Times New Roman" panose="02020603050405020304" pitchFamily="18" charset="0"/>
                <a:ea typeface="+mn-ea"/>
                <a:cs typeface="+mn-cs"/>
              </a:rPr>
              <a:t>1</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p>
        </p:txBody>
      </p:sp>
      <p:pic>
        <p:nvPicPr>
          <p:cNvPr id="5" name="Picture 4">
            <a:extLst>
              <a:ext uri="{FF2B5EF4-FFF2-40B4-BE49-F238E27FC236}">
                <a16:creationId xmlns:a16="http://schemas.microsoft.com/office/drawing/2014/main" id="{5C051B9D-64EF-4835-8E32-346D7AE04C9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326688" y="2349500"/>
            <a:ext cx="57943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CCE7DA-4BF0-4B76-BAFD-383BC129D356}"/>
              </a:ext>
            </a:extLst>
          </p:cNvPr>
          <p:cNvSpPr txBox="1"/>
          <p:nvPr/>
        </p:nvSpPr>
        <p:spPr>
          <a:xfrm>
            <a:off x="503238" y="652463"/>
            <a:ext cx="10833100" cy="452437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Câu </a:t>
            </a: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5</a:t>
            </a:r>
            <a:r>
              <a:rPr kumimoji="0" lang="vi-VN"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a:t>
            </a:r>
            <a:r>
              <a:rPr kumimoji="0" lang="vi-VN"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a:t>
            </a: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Lực nào trong các lực dưới đây không phải là lực đàn hồi?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 Lực mà lò xo bút bi tác dụng vào ngòi bút.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 Lực nâng tác dụng vào cánh máy bay khi máy bay chuyển động.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 Lực của giảm xóc xe máy tác dụng vào khung xe máy.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 Lực của quả bóng tác dụng vào tường khi quả bóng va chạm với tường.</a:t>
            </a:r>
          </a:p>
        </p:txBody>
      </p:sp>
      <p:pic>
        <p:nvPicPr>
          <p:cNvPr id="5" name="Picture 4">
            <a:extLst>
              <a:ext uri="{FF2B5EF4-FFF2-40B4-BE49-F238E27FC236}">
                <a16:creationId xmlns:a16="http://schemas.microsoft.com/office/drawing/2014/main" id="{CD11159E-C555-42A4-997B-530E520A5E9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702050" y="2914650"/>
            <a:ext cx="5794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92A77D-2B85-4CC6-9429-A7574A1538B0}"/>
              </a:ext>
            </a:extLst>
          </p:cNvPr>
          <p:cNvSpPr txBox="1"/>
          <p:nvPr/>
        </p:nvSpPr>
        <p:spPr>
          <a:xfrm>
            <a:off x="503238" y="652463"/>
            <a:ext cx="10833100" cy="5632450"/>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Câu </a:t>
            </a:r>
            <a:r>
              <a:rPr kumimoji="0" 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6</a:t>
            </a:r>
            <a:r>
              <a:rPr kumimoji="0" lang="vi-VN"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Phát biểu nào sau đây về lực đàn hồi của một lò xo là đúng?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Chiều dài của lò xo khi bị kéo dãn càng lớn thì lực đàn hồi càng nhỏ.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B. Chiều dài của lò xo khi bị kéo dãn càng nhỏ thì lực đàn hồi càng lớn.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 Trong hai trường hợp lò xo có chiều dài khác nhau: trường hợp nào lò xo dài hơn thì lực đàn hồi mạnh hơn.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 Độ biến dạng của lò xo càng nhỏ thì lực đàn hồi càng nhỏ.</a:t>
            </a:r>
          </a:p>
        </p:txBody>
      </p:sp>
      <p:pic>
        <p:nvPicPr>
          <p:cNvPr id="5" name="Picture 4">
            <a:extLst>
              <a:ext uri="{FF2B5EF4-FFF2-40B4-BE49-F238E27FC236}">
                <a16:creationId xmlns:a16="http://schemas.microsoft.com/office/drawing/2014/main" id="{5D462A68-517C-4762-8866-244F418303E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463675" y="5626100"/>
            <a:ext cx="5778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2">
            <a:extLst>
              <a:ext uri="{FF2B5EF4-FFF2-40B4-BE49-F238E27FC236}">
                <a16:creationId xmlns:a16="http://schemas.microsoft.com/office/drawing/2014/main" id="{A8BD1F24-0405-4D06-BDDE-9C6DCF65DEAA}"/>
              </a:ext>
            </a:extLst>
          </p:cNvPr>
          <p:cNvSpPr txBox="1">
            <a:spLocks noChangeArrowheads="1"/>
          </p:cNvSpPr>
          <p:nvPr/>
        </p:nvSpPr>
        <p:spPr bwMode="auto">
          <a:xfrm>
            <a:off x="503238" y="652463"/>
            <a:ext cx="108331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Câu 7: </a:t>
            </a:r>
            <a:r>
              <a:rPr kumimoji="0" lang="en-US" altLang="vi-VN" sz="3600" b="0"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Treo</a:t>
            </a:r>
            <a:r>
              <a:rPr kumimoji="0" lang="en-US" altLang="vi-VN" sz="3600"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 một </a:t>
            </a:r>
            <a:r>
              <a:rPr kumimoji="0" lang="en-US" altLang="vi-VN" sz="3600" b="0"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quả nặng vào một lò xo. Lò xo sẽ bị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0"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A. Lực đàn hồi</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vi-VN" sz="3600">
                <a:solidFill>
                  <a:srgbClr val="000000"/>
                </a:solidFill>
                <a:latin typeface="Times New Roman" panose="02020603050405020304" pitchFamily="18" charset="0"/>
                <a:cs typeface="Times New Roman" panose="02020603050405020304" pitchFamily="18" charset="0"/>
              </a:rPr>
              <a:t>B. Dãn ra.</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vi-VN" sz="3600">
                <a:solidFill>
                  <a:srgbClr val="000000"/>
                </a:solidFill>
                <a:latin typeface="Times New Roman" panose="02020603050405020304" pitchFamily="18" charset="0"/>
                <a:cs typeface="Times New Roman" panose="02020603050405020304" pitchFamily="18" charset="0"/>
              </a:rPr>
              <a:t>C. Trong lực</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vi-VN" sz="3600">
                <a:solidFill>
                  <a:srgbClr val="000000"/>
                </a:solidFill>
                <a:latin typeface="Times New Roman" panose="02020603050405020304" pitchFamily="18" charset="0"/>
                <a:cs typeface="Times New Roman" panose="02020603050405020304" pitchFamily="18" charset="0"/>
              </a:rPr>
              <a:t>D. Cân bằng lẫn nhau</a:t>
            </a:r>
          </a:p>
        </p:txBody>
      </p:sp>
      <p:pic>
        <p:nvPicPr>
          <p:cNvPr id="5" name="Picture 4">
            <a:extLst>
              <a:ext uri="{FF2B5EF4-FFF2-40B4-BE49-F238E27FC236}">
                <a16:creationId xmlns:a16="http://schemas.microsoft.com/office/drawing/2014/main" id="{B0C37D61-95D7-4039-8E70-FA6FEB8171A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693428" y="1793905"/>
            <a:ext cx="5778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2">
            <a:extLst>
              <a:ext uri="{FF2B5EF4-FFF2-40B4-BE49-F238E27FC236}">
                <a16:creationId xmlns:a16="http://schemas.microsoft.com/office/drawing/2014/main" id="{00ABAE07-C25D-4676-A2EF-8380104631BB}"/>
              </a:ext>
            </a:extLst>
          </p:cNvPr>
          <p:cNvSpPr txBox="1">
            <a:spLocks noChangeArrowheads="1"/>
          </p:cNvSpPr>
          <p:nvPr/>
        </p:nvSpPr>
        <p:spPr bwMode="auto">
          <a:xfrm>
            <a:off x="503238" y="652463"/>
            <a:ext cx="1083310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Câu 8: </a:t>
            </a:r>
            <a:r>
              <a:rPr kumimoji="0" lang="en-US" altLang="vi-VN" sz="3600" b="0"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Một lò xo có chiều dài tự nhiên là 20 cm. Khi lò xo có chiều dài là 24 cm thì lò xo đã bị biến dạng là bao nhiêu?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A. 2 cm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B. 3 cm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C. 1 cm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6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D. 4 cm</a:t>
            </a:r>
          </a:p>
        </p:txBody>
      </p:sp>
      <p:pic>
        <p:nvPicPr>
          <p:cNvPr id="5" name="Picture 4">
            <a:extLst>
              <a:ext uri="{FF2B5EF4-FFF2-40B4-BE49-F238E27FC236}">
                <a16:creationId xmlns:a16="http://schemas.microsoft.com/office/drawing/2014/main" id="{C1A53FC8-1E59-4BF3-8F1E-3CAEBEFE169D}"/>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372472" y="4044950"/>
            <a:ext cx="5778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14400"/>
            <a:ext cx="9144000" cy="1143000"/>
          </a:xfrm>
        </p:spPr>
        <p:txBody>
          <a:bodyPr>
            <a:noAutofit/>
          </a:bodyPr>
          <a:lstStyle/>
          <a:p>
            <a:pPr algn="l"/>
            <a:r>
              <a:rPr lang="vi-VN" sz="3600"/>
              <a:t>Câu </a:t>
            </a:r>
            <a:r>
              <a:rPr lang="en-US" sz="3600"/>
              <a:t>9</a:t>
            </a:r>
            <a:r>
              <a:rPr lang="vi-VN" sz="3600"/>
              <a:t>.</a:t>
            </a:r>
            <a:r>
              <a:rPr lang="vi-VN" sz="3600" dirty="0"/>
              <a:t>Treo thẳng đứng một lò xo, đầu dưới gắn với một quả cân 100g thì lò xo có độ dài 11cm, nếu thay bằng quả cân 200g thì lò xo có độ dài 11,5cm. Hỏi nếu treo quả cân 500g thì lò xo có độ dài bao nhiêu?</a:t>
            </a:r>
            <a:endParaRPr lang="en-US" sz="3600" dirty="0"/>
          </a:p>
        </p:txBody>
      </p:sp>
      <p:sp>
        <p:nvSpPr>
          <p:cNvPr id="3" name="Title 1"/>
          <p:cNvSpPr txBox="1">
            <a:spLocks/>
          </p:cNvSpPr>
          <p:nvPr/>
        </p:nvSpPr>
        <p:spPr>
          <a:xfrm>
            <a:off x="1524000" y="2819400"/>
            <a:ext cx="1905000" cy="6096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A. 12cm</a:t>
            </a:r>
            <a:endParaRPr lang="en-US" sz="3600" dirty="0">
              <a:solidFill>
                <a:prstClr val="black"/>
              </a:solidFill>
              <a:latin typeface="Calibri"/>
            </a:endParaRPr>
          </a:p>
        </p:txBody>
      </p:sp>
      <p:sp>
        <p:nvSpPr>
          <p:cNvPr id="4" name="Title 1"/>
          <p:cNvSpPr txBox="1">
            <a:spLocks/>
          </p:cNvSpPr>
          <p:nvPr/>
        </p:nvSpPr>
        <p:spPr>
          <a:xfrm>
            <a:off x="3505200" y="2819400"/>
            <a:ext cx="2362200" cy="6096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B. 12,5cm</a:t>
            </a:r>
            <a:endParaRPr lang="en-US" sz="3600" dirty="0">
              <a:solidFill>
                <a:prstClr val="black"/>
              </a:solidFill>
              <a:latin typeface="Calibri"/>
            </a:endParaRPr>
          </a:p>
        </p:txBody>
      </p:sp>
      <p:sp>
        <p:nvSpPr>
          <p:cNvPr id="5" name="Title 1"/>
          <p:cNvSpPr txBox="1">
            <a:spLocks/>
          </p:cNvSpPr>
          <p:nvPr/>
        </p:nvSpPr>
        <p:spPr>
          <a:xfrm>
            <a:off x="5867400" y="2819400"/>
            <a:ext cx="1905000" cy="6096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C. 13cm</a:t>
            </a:r>
            <a:endParaRPr lang="en-US" sz="3600" dirty="0">
              <a:solidFill>
                <a:prstClr val="black"/>
              </a:solidFill>
              <a:latin typeface="Calibri"/>
            </a:endParaRPr>
          </a:p>
        </p:txBody>
      </p:sp>
      <p:sp>
        <p:nvSpPr>
          <p:cNvPr id="6" name="Title 1"/>
          <p:cNvSpPr txBox="1">
            <a:spLocks/>
          </p:cNvSpPr>
          <p:nvPr/>
        </p:nvSpPr>
        <p:spPr>
          <a:xfrm>
            <a:off x="7924800" y="2819400"/>
            <a:ext cx="2286000" cy="609600"/>
          </a:xfrm>
          <a:prstGeom prst="rect">
            <a:avLst/>
          </a:prstGeom>
        </p:spPr>
        <p:txBody>
          <a:bodyPr vert="horz" lIns="91440" tIns="45720" rIns="91440" bIns="45720" rtlCol="0" anchor="ctr">
            <a:noAutofit/>
          </a:bodyPr>
          <a:lstStyle/>
          <a:p>
            <a:pPr>
              <a:spcBef>
                <a:spcPct val="0"/>
              </a:spcBef>
              <a:defRPr/>
            </a:pPr>
            <a:r>
              <a:rPr lang="vi-VN" sz="3600" dirty="0">
                <a:solidFill>
                  <a:prstClr val="black"/>
                </a:solidFill>
                <a:latin typeface="Times New Roman" panose="02020603050405020304" pitchFamily="18" charset="0"/>
              </a:rPr>
              <a:t>D. 13,5cm</a:t>
            </a:r>
            <a:endParaRPr lang="en-US" sz="3600" dirty="0">
              <a:solidFill>
                <a:prstClr val="black"/>
              </a:solidFill>
              <a:latin typeface="Calibri"/>
            </a:endParaRPr>
          </a:p>
        </p:txBody>
      </p:sp>
      <p:sp>
        <p:nvSpPr>
          <p:cNvPr id="7" name="Oval 6"/>
          <p:cNvSpPr/>
          <p:nvPr/>
        </p:nvSpPr>
        <p:spPr>
          <a:xfrm>
            <a:off x="5867400" y="2819400"/>
            <a:ext cx="5334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rgbClr val="FF0000"/>
                </a:solidFill>
                <a:latin typeface="Times New Roman" panose="02020603050405020304" pitchFamily="18" charset="0"/>
              </a:rPr>
              <a:t>C</a:t>
            </a:r>
            <a:endParaRPr lang="en-US" sz="3600" dirty="0">
              <a:solidFill>
                <a:srgbClr val="FF0000"/>
              </a:solidFill>
              <a:latin typeface="Calibri"/>
            </a:endParaRPr>
          </a:p>
        </p:txBody>
      </p:sp>
      <p:sp>
        <p:nvSpPr>
          <p:cNvPr id="8" name="Title 1"/>
          <p:cNvSpPr txBox="1">
            <a:spLocks/>
          </p:cNvSpPr>
          <p:nvPr/>
        </p:nvSpPr>
        <p:spPr>
          <a:xfrm>
            <a:off x="1524000" y="3657600"/>
            <a:ext cx="8763000" cy="609600"/>
          </a:xfrm>
          <a:prstGeom prst="rect">
            <a:avLst/>
          </a:prstGeom>
        </p:spPr>
        <p:txBody>
          <a:bodyPr vert="horz" lIns="91440" tIns="45720" rIns="91440" bIns="45720" rtlCol="0" anchor="ctr">
            <a:noAutofit/>
          </a:bodyPr>
          <a:lstStyle/>
          <a:p>
            <a:pPr>
              <a:spcBef>
                <a:spcPct val="0"/>
              </a:spcBef>
              <a:defRPr/>
            </a:pPr>
            <a:r>
              <a:rPr lang="vi-VN" sz="2800" dirty="0">
                <a:solidFill>
                  <a:srgbClr val="0000FF"/>
                </a:solidFill>
                <a:latin typeface="Times New Roman" panose="02020603050405020304" pitchFamily="18" charset="0"/>
              </a:rPr>
              <a:t>Treo thêm 100g thì độ dài của lò so là: 11,5 – 11= 0,5cm</a:t>
            </a:r>
            <a:endParaRPr lang="en-US" sz="2800" dirty="0">
              <a:solidFill>
                <a:srgbClr val="0000FF"/>
              </a:solidFill>
              <a:latin typeface="Calibri"/>
            </a:endParaRPr>
          </a:p>
        </p:txBody>
      </p:sp>
      <p:sp>
        <p:nvSpPr>
          <p:cNvPr id="9" name="Title 1"/>
          <p:cNvSpPr txBox="1">
            <a:spLocks/>
          </p:cNvSpPr>
          <p:nvPr/>
        </p:nvSpPr>
        <p:spPr>
          <a:xfrm>
            <a:off x="1524000" y="4191000"/>
            <a:ext cx="8763000" cy="609600"/>
          </a:xfrm>
          <a:prstGeom prst="rect">
            <a:avLst/>
          </a:prstGeom>
        </p:spPr>
        <p:txBody>
          <a:bodyPr vert="horz" lIns="91440" tIns="45720" rIns="91440" bIns="45720" rtlCol="0" anchor="ctr">
            <a:noAutofit/>
          </a:bodyPr>
          <a:lstStyle>
            <a:defPPr>
              <a:defRPr lang="en-US"/>
            </a:defPPr>
            <a:lvl1pPr>
              <a:spcBef>
                <a:spcPct val="0"/>
              </a:spcBef>
              <a:defRPr sz="2800">
                <a:solidFill>
                  <a:srgbClr val="0000FF"/>
                </a:solidFill>
                <a:latin typeface="Times New Roman" panose="02020603050405020304" pitchFamily="18" charset="0"/>
              </a:defRPr>
            </a:lvl1pPr>
          </a:lstStyle>
          <a:p>
            <a:r>
              <a:rPr lang="vi-VN" dirty="0">
                <a:sym typeface="Symbol"/>
              </a:rPr>
              <a:t>Chiều dài ban đầu của lò xo là</a:t>
            </a:r>
            <a:r>
              <a:rPr lang="vi-VN" dirty="0"/>
              <a:t>: 11 – 0,5 </a:t>
            </a:r>
            <a:r>
              <a:rPr lang="vi-VN"/>
              <a:t>= 10,5cm</a:t>
            </a:r>
            <a:endParaRPr lang="en-US" dirty="0"/>
          </a:p>
        </p:txBody>
      </p:sp>
      <p:sp>
        <p:nvSpPr>
          <p:cNvPr id="10" name="Title 1"/>
          <p:cNvSpPr txBox="1">
            <a:spLocks/>
          </p:cNvSpPr>
          <p:nvPr/>
        </p:nvSpPr>
        <p:spPr>
          <a:xfrm>
            <a:off x="1524000" y="4648200"/>
            <a:ext cx="8763000" cy="609600"/>
          </a:xfrm>
          <a:prstGeom prst="rect">
            <a:avLst/>
          </a:prstGeom>
        </p:spPr>
        <p:txBody>
          <a:bodyPr vert="horz" lIns="91440" tIns="45720" rIns="91440" bIns="45720" rtlCol="0" anchor="ctr">
            <a:noAutofit/>
          </a:bodyPr>
          <a:lstStyle>
            <a:defPPr>
              <a:defRPr lang="en-US"/>
            </a:defPPr>
            <a:lvl1pPr>
              <a:spcBef>
                <a:spcPct val="0"/>
              </a:spcBef>
              <a:defRPr sz="2800">
                <a:solidFill>
                  <a:srgbClr val="0000FF"/>
                </a:solidFill>
                <a:latin typeface="Times New Roman" panose="02020603050405020304" pitchFamily="18" charset="0"/>
              </a:defRPr>
            </a:lvl1pPr>
          </a:lstStyle>
          <a:p>
            <a:r>
              <a:rPr lang="vi-VN" dirty="0"/>
              <a:t>Cứ treo 500g thì độ dài thêm của lò so là: 0,5 .5</a:t>
            </a:r>
            <a:r>
              <a:rPr lang="vi-VN"/>
              <a:t>= 2,5cm</a:t>
            </a:r>
            <a:endParaRPr lang="en-US" dirty="0"/>
          </a:p>
        </p:txBody>
      </p:sp>
      <p:sp>
        <p:nvSpPr>
          <p:cNvPr id="11" name="Title 1"/>
          <p:cNvSpPr txBox="1">
            <a:spLocks/>
          </p:cNvSpPr>
          <p:nvPr/>
        </p:nvSpPr>
        <p:spPr>
          <a:xfrm>
            <a:off x="1524000" y="5168153"/>
            <a:ext cx="9932894" cy="685800"/>
          </a:xfrm>
          <a:prstGeom prst="rect">
            <a:avLst/>
          </a:prstGeom>
        </p:spPr>
        <p:txBody>
          <a:bodyPr vert="horz" lIns="91440" tIns="45720" rIns="91440" bIns="45720" rtlCol="0" anchor="ctr">
            <a:noAutofit/>
          </a:bodyPr>
          <a:lstStyle>
            <a:defPPr>
              <a:defRPr lang="en-US"/>
            </a:defPPr>
            <a:lvl1pPr>
              <a:spcBef>
                <a:spcPct val="0"/>
              </a:spcBef>
              <a:defRPr sz="2800">
                <a:solidFill>
                  <a:srgbClr val="0000FF"/>
                </a:solidFill>
                <a:latin typeface="Times New Roman" panose="02020603050405020304" pitchFamily="18" charset="0"/>
              </a:defRPr>
            </a:lvl1pPr>
          </a:lstStyle>
          <a:p>
            <a:r>
              <a:rPr lang="vi-VN" dirty="0"/>
              <a:t>Vậy khi treo quả cân 500g thì độ dài của </a:t>
            </a:r>
            <a:r>
              <a:rPr lang="vi-VN"/>
              <a:t>lò </a:t>
            </a:r>
            <a:r>
              <a:rPr lang="en-US" dirty="0"/>
              <a:t>x</a:t>
            </a:r>
            <a:r>
              <a:rPr lang="vi-VN" dirty="0"/>
              <a:t>o là: 10,5 + 2,5 </a:t>
            </a:r>
            <a:r>
              <a:rPr lang="vi-VN"/>
              <a:t>= 13cm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bg/>
                                          </p:spTgt>
                                        </p:tgtEl>
                                        <p:attrNameLst>
                                          <p:attrName>style.visibility</p:attrName>
                                        </p:attrNameLst>
                                      </p:cBhvr>
                                      <p:to>
                                        <p:strVal val="visible"/>
                                      </p:to>
                                    </p:set>
                                    <p:animEffect transition="in" filter="blinds(horizontal)">
                                      <p:cBhvr>
                                        <p:cTn id="32" dur="500"/>
                                        <p:tgtEl>
                                          <p:spTgt spid="7">
                                            <p:bg/>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blinds(horizontal)">
                                      <p:cBhvr>
                                        <p:cTn id="35" dur="500"/>
                                        <p:tgtEl>
                                          <p:spTgt spid="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blinds(horizontal)">
                                      <p:cBhvr>
                                        <p:cTn id="40" dur="500"/>
                                        <p:tgtEl>
                                          <p:spTgt spid="7">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Effect transition="in" filter="blinds(horizontal)">
                                      <p:cBhvr>
                                        <p:cTn id="45" dur="500"/>
                                        <p:tgtEl>
                                          <p:spTgt spid="8">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blinds(horizontal)">
                                      <p:cBhvr>
                                        <p:cTn id="50" dur="500"/>
                                        <p:tgtEl>
                                          <p:spTgt spid="8">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9">
                                            <p:txEl>
                                              <p:pRg st="0" end="0"/>
                                            </p:txEl>
                                          </p:spTgt>
                                        </p:tgtEl>
                                        <p:attrNameLst>
                                          <p:attrName>style.visibility</p:attrName>
                                        </p:attrNameLst>
                                      </p:cBhvr>
                                      <p:to>
                                        <p:strVal val="visible"/>
                                      </p:to>
                                    </p:set>
                                    <p:animEffect transition="in" filter="blinds(horizontal)">
                                      <p:cBhvr>
                                        <p:cTn id="55" dur="500"/>
                                        <p:tgtEl>
                                          <p:spTgt spid="9">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9">
                                            <p:txEl>
                                              <p:pRg st="0" end="0"/>
                                            </p:txEl>
                                          </p:spTgt>
                                        </p:tgtEl>
                                        <p:attrNameLst>
                                          <p:attrName>style.visibility</p:attrName>
                                        </p:attrNameLst>
                                      </p:cBhvr>
                                      <p:to>
                                        <p:strVal val="visible"/>
                                      </p:to>
                                    </p:set>
                                    <p:animEffect transition="in" filter="blinds(horizontal)">
                                      <p:cBhvr>
                                        <p:cTn id="60" dur="500"/>
                                        <p:tgtEl>
                                          <p:spTgt spid="9">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0">
                                            <p:txEl>
                                              <p:pRg st="0" end="0"/>
                                            </p:txEl>
                                          </p:spTgt>
                                        </p:tgtEl>
                                        <p:attrNameLst>
                                          <p:attrName>style.visibility</p:attrName>
                                        </p:attrNameLst>
                                      </p:cBhvr>
                                      <p:to>
                                        <p:strVal val="visible"/>
                                      </p:to>
                                    </p:set>
                                    <p:animEffect transition="in" filter="blinds(horizontal)">
                                      <p:cBhvr>
                                        <p:cTn id="65" dur="500"/>
                                        <p:tgtEl>
                                          <p:spTgt spid="10">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10">
                                            <p:txEl>
                                              <p:pRg st="0" end="0"/>
                                            </p:txEl>
                                          </p:spTgt>
                                        </p:tgtEl>
                                        <p:attrNameLst>
                                          <p:attrName>style.visibility</p:attrName>
                                        </p:attrNameLst>
                                      </p:cBhvr>
                                      <p:to>
                                        <p:strVal val="visible"/>
                                      </p:to>
                                    </p:set>
                                    <p:animEffect transition="in" filter="blinds(horizontal)">
                                      <p:cBhvr>
                                        <p:cTn id="70" dur="500"/>
                                        <p:tgtEl>
                                          <p:spTgt spid="10">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11">
                                            <p:txEl>
                                              <p:pRg st="0" end="0"/>
                                            </p:txEl>
                                          </p:spTgt>
                                        </p:tgtEl>
                                        <p:attrNameLst>
                                          <p:attrName>style.visibility</p:attrName>
                                        </p:attrNameLst>
                                      </p:cBhvr>
                                      <p:to>
                                        <p:strVal val="visible"/>
                                      </p:to>
                                    </p:set>
                                    <p:animEffect transition="in" filter="blinds(horizontal)">
                                      <p:cBhvr>
                                        <p:cTn id="75" dur="500"/>
                                        <p:tgtEl>
                                          <p:spTgt spid="11">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11">
                                            <p:txEl>
                                              <p:pRg st="0" end="0"/>
                                            </p:txEl>
                                          </p:spTgt>
                                        </p:tgtEl>
                                        <p:attrNameLst>
                                          <p:attrName>style.visibility</p:attrName>
                                        </p:attrNameLst>
                                      </p:cBhvr>
                                      <p:to>
                                        <p:strVal val="visible"/>
                                      </p:to>
                                    </p:set>
                                    <p:animEffect transition="in" filter="blinds(horizontal)">
                                      <p:cBhvr>
                                        <p:cTn id="8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build="allAtOnce" animBg="1"/>
      <p:bldP spid="8" grpId="0" build="allAtOnce"/>
      <p:bldP spid="9" grpId="0" build="allAtOnce"/>
      <p:bldP spid="10" grpId="0" build="allAtOnce"/>
      <p:bldP spid="11"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D9335D-655C-4572-9322-23EAAD7EFB60}"/>
              </a:ext>
            </a:extLst>
          </p:cNvPr>
          <p:cNvSpPr/>
          <p:nvPr/>
        </p:nvSpPr>
        <p:spPr>
          <a:xfrm>
            <a:off x="330919" y="492033"/>
            <a:ext cx="5782492" cy="5691053"/>
          </a:xfrm>
          <a:prstGeom prst="rect">
            <a:avLst/>
          </a:prstGeom>
          <a:blipFill dpi="0"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a:stretch>
              <a:fillRect t="152" b="-17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8AEEF1F-4E73-4732-80BB-75A81D2A1CC6}"/>
              </a:ext>
            </a:extLst>
          </p:cNvPr>
          <p:cNvSpPr/>
          <p:nvPr/>
        </p:nvSpPr>
        <p:spPr>
          <a:xfrm>
            <a:off x="6113411" y="391887"/>
            <a:ext cx="5782492" cy="5974080"/>
          </a:xfrm>
          <a:prstGeom prst="rect">
            <a:avLst/>
          </a:prstGeom>
          <a:blipFill dpi="0" rotWithShape="1">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a:stretch>
              <a:fillRect l="24699" t="1239" r="24699" b="8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0E20D8B-1EE2-4476-9694-EC14BBF752F6}"/>
              </a:ext>
            </a:extLst>
          </p:cNvPr>
          <p:cNvSpPr/>
          <p:nvPr/>
        </p:nvSpPr>
        <p:spPr>
          <a:xfrm>
            <a:off x="444137" y="309152"/>
            <a:ext cx="11512732" cy="6344197"/>
          </a:xfrm>
          <a:prstGeom prst="roundRect">
            <a:avLst>
              <a:gd name="adj" fmla="val 6372"/>
            </a:avLst>
          </a:prstGeom>
          <a:gradFill flip="none" rotWithShape="0">
            <a:gsLst>
              <a:gs pos="57000">
                <a:srgbClr val="B5C3D3">
                  <a:alpha val="73000"/>
                </a:srgbClr>
              </a:gs>
              <a:gs pos="98000">
                <a:schemeClr val="accent5">
                  <a:alpha val="80000"/>
                  <a:lumMod val="80000"/>
                  <a:lumOff val="20000"/>
                </a:schemeClr>
              </a:gs>
              <a:gs pos="2000">
                <a:schemeClr val="accent2">
                  <a:lumMod val="27000"/>
                  <a:lumOff val="73000"/>
                  <a:alpha val="85000"/>
                </a:schemeClr>
              </a:gs>
            </a:gsLst>
            <a:lin ang="0" scaled="1"/>
            <a:tileRect/>
          </a:gradFill>
          <a:ln>
            <a:gradFill flip="none" rotWithShape="1">
              <a:gsLst>
                <a:gs pos="0">
                  <a:schemeClr val="accent2">
                    <a:lumMod val="30000"/>
                    <a:lumOff val="70000"/>
                  </a:schemeClr>
                </a:gs>
                <a:gs pos="58000">
                  <a:schemeClr val="accent5">
                    <a:lumMod val="90000"/>
                  </a:schemeClr>
                </a:gs>
                <a:gs pos="100000">
                  <a:schemeClr val="accent5">
                    <a:alpha val="98000"/>
                    <a:lumMod val="40000"/>
                    <a:lumOff val="6000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710D74-083E-4D3B-A1A2-A7DFB26BBCC3}"/>
              </a:ext>
            </a:extLst>
          </p:cNvPr>
          <p:cNvSpPr/>
          <p:nvPr/>
        </p:nvSpPr>
        <p:spPr>
          <a:xfrm>
            <a:off x="-667690" y="2815937"/>
            <a:ext cx="1226127" cy="1226127"/>
          </a:xfrm>
          <a:prstGeom prst="ellipse">
            <a:avLst/>
          </a:prstGeo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FAAB9F8-C917-4A7C-8DE3-97529209408A}"/>
              </a:ext>
            </a:extLst>
          </p:cNvPr>
          <p:cNvSpPr txBox="1"/>
          <p:nvPr/>
        </p:nvSpPr>
        <p:spPr>
          <a:xfrm>
            <a:off x="751133" y="1292443"/>
            <a:ext cx="11109948" cy="2800767"/>
          </a:xfrm>
          <a:prstGeom prst="rect">
            <a:avLst/>
          </a:prstGeom>
          <a:noFill/>
        </p:spPr>
        <p:txBody>
          <a:bodyPr wrap="square" rtlCol="0">
            <a:spAutoFit/>
          </a:bodyPr>
          <a:lstStyle/>
          <a:p>
            <a:pPr algn="ctr"/>
            <a:r>
              <a:rPr lang="en-US" sz="8000" dirty="0" smtClean="0">
                <a:latin typeface="A3.ArchivoBold-San" panose="020B0803020202020B04" pitchFamily="34" charset="0"/>
              </a:rPr>
              <a:t>BÀI </a:t>
            </a:r>
            <a:r>
              <a:rPr lang="vi-VN" sz="8000" dirty="0">
                <a:latin typeface="A3.ArchivoBold-San" panose="020B0803020202020B04" pitchFamily="34" charset="0"/>
              </a:rPr>
              <a:t>42</a:t>
            </a:r>
            <a:endParaRPr lang="en-US" sz="8000" dirty="0">
              <a:latin typeface="A3.ArchivoBold-San" panose="020B0803020202020B04" pitchFamily="34" charset="0"/>
            </a:endParaRPr>
          </a:p>
          <a:p>
            <a:pPr algn="ctr"/>
            <a:r>
              <a:rPr lang="vi-VN" sz="9600" dirty="0">
                <a:latin typeface="A3.ArchivoBold-San" panose="020B0803020202020B04" pitchFamily="34" charset="0"/>
              </a:rPr>
              <a:t>BIẾN DẠNG L</a:t>
            </a:r>
            <a:r>
              <a:rPr lang="vi-VN" sz="9600" b="1" dirty="0">
                <a:latin typeface="A3.ArchivoBold-San" panose="020B0803020202020B04" pitchFamily="34" charset="0"/>
              </a:rPr>
              <a:t>Ò</a:t>
            </a:r>
            <a:r>
              <a:rPr lang="vi-VN" sz="9600" dirty="0">
                <a:latin typeface="A3.ArchivoBold-San" panose="020B0803020202020B04" pitchFamily="34" charset="0"/>
              </a:rPr>
              <a:t> XO</a:t>
            </a:r>
            <a:endParaRPr lang="en-US" sz="9600" dirty="0">
              <a:latin typeface="A3.ArchivoBold-San" panose="020B0803020202020B04" pitchFamily="34" charset="0"/>
            </a:endParaRPr>
          </a:p>
        </p:txBody>
      </p:sp>
    </p:spTree>
    <p:extLst>
      <p:ext uri="{BB962C8B-B14F-4D97-AF65-F5344CB8AC3E}">
        <p14:creationId xmlns:p14="http://schemas.microsoft.com/office/powerpoint/2010/main" val="1731883382"/>
      </p:ext>
    </p:extLst>
  </p:cSld>
  <p:clrMapOvr>
    <a:masterClrMapping/>
  </p:clrMapOvr>
  <p:transition spd="slow">
    <p:push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0" y="228600"/>
            <a:ext cx="8763000" cy="609600"/>
          </a:xfrm>
          <a:prstGeom prst="rect">
            <a:avLst/>
          </a:prstGeom>
        </p:spPr>
        <p:txBody>
          <a:bodyPr vert="horz" lIns="91440" tIns="45720" rIns="91440" bIns="45720" rtlCol="0" anchor="ctr">
            <a:noAutofit/>
          </a:bodyPr>
          <a:lstStyle/>
          <a:p>
            <a:pPr>
              <a:spcBef>
                <a:spcPct val="0"/>
              </a:spcBef>
              <a:defRPr/>
            </a:pPr>
            <a:r>
              <a:rPr lang="vi-VN" sz="3600">
                <a:solidFill>
                  <a:prstClr val="black"/>
                </a:solidFill>
                <a:latin typeface="Times New Roman" panose="02020603050405020304" pitchFamily="18" charset="0"/>
              </a:rPr>
              <a:t>Câu </a:t>
            </a:r>
            <a:r>
              <a:rPr lang="en-US" sz="3600">
                <a:solidFill>
                  <a:prstClr val="black"/>
                </a:solidFill>
                <a:latin typeface="Times New Roman" panose="02020603050405020304" pitchFamily="18" charset="0"/>
              </a:rPr>
              <a:t>10</a:t>
            </a:r>
            <a:r>
              <a:rPr lang="en-US" sz="3600">
                <a:solidFill>
                  <a:prstClr val="black"/>
                </a:solidFill>
                <a:latin typeface="Calibri"/>
              </a:rPr>
              <a:t>: </a:t>
            </a:r>
            <a:r>
              <a:rPr lang="vi-VN" sz="3600" dirty="0">
                <a:solidFill>
                  <a:prstClr val="black"/>
                </a:solidFill>
                <a:latin typeface="Times New Roman" panose="02020603050405020304" pitchFamily="18" charset="0"/>
              </a:rPr>
              <a:t>Trong các vật sau đây, các vật có thể bị biến dạng giống như biến dạng của lò xo là: </a:t>
            </a:r>
            <a:endParaRPr lang="en-US" sz="3600" dirty="0">
              <a:solidFill>
                <a:prstClr val="black"/>
              </a:solidFill>
              <a:latin typeface="Calibri"/>
            </a:endParaRPr>
          </a:p>
        </p:txBody>
      </p:sp>
      <p:sp>
        <p:nvSpPr>
          <p:cNvPr id="4" name="Title 1"/>
          <p:cNvSpPr txBox="1">
            <a:spLocks/>
          </p:cNvSpPr>
          <p:nvPr/>
        </p:nvSpPr>
        <p:spPr>
          <a:xfrm>
            <a:off x="1524000" y="1066800"/>
            <a:ext cx="87630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( 1) Hòn đá;           ( 2) Dây cao su;       ( 3) Phụt xe máy; </a:t>
            </a:r>
            <a:endParaRPr lang="en-US" sz="2800" dirty="0">
              <a:solidFill>
                <a:prstClr val="black"/>
              </a:solidFill>
              <a:latin typeface="Calibri"/>
            </a:endParaRPr>
          </a:p>
        </p:txBody>
      </p:sp>
      <p:sp>
        <p:nvSpPr>
          <p:cNvPr id="5" name="Title 1"/>
          <p:cNvSpPr txBox="1">
            <a:spLocks/>
          </p:cNvSpPr>
          <p:nvPr/>
        </p:nvSpPr>
        <p:spPr>
          <a:xfrm>
            <a:off x="1524000" y="1676400"/>
            <a:ext cx="87630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( 4) kẹp quần áo:     ( 5) Cục gôm:          ( 6)  Bút chì   </a:t>
            </a:r>
            <a:endParaRPr lang="en-US" sz="2800" dirty="0">
              <a:solidFill>
                <a:prstClr val="black"/>
              </a:solidFill>
              <a:latin typeface="Calibri"/>
            </a:endParaRPr>
          </a:p>
        </p:txBody>
      </p:sp>
      <p:sp>
        <p:nvSpPr>
          <p:cNvPr id="6" name="Title 1"/>
          <p:cNvSpPr txBox="1">
            <a:spLocks/>
          </p:cNvSpPr>
          <p:nvPr/>
        </p:nvSpPr>
        <p:spPr>
          <a:xfrm>
            <a:off x="1905000" y="2286000"/>
            <a:ext cx="27432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A. ( 1); (3) ; ( 5) </a:t>
            </a:r>
            <a:endParaRPr lang="en-US" sz="2800" dirty="0">
              <a:solidFill>
                <a:prstClr val="black"/>
              </a:solidFill>
              <a:latin typeface="Calibri"/>
            </a:endParaRPr>
          </a:p>
        </p:txBody>
      </p:sp>
      <p:sp>
        <p:nvSpPr>
          <p:cNvPr id="7" name="Title 1"/>
          <p:cNvSpPr txBox="1">
            <a:spLocks/>
          </p:cNvSpPr>
          <p:nvPr/>
        </p:nvSpPr>
        <p:spPr>
          <a:xfrm>
            <a:off x="6781800" y="2362200"/>
            <a:ext cx="27432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B. ( 2); (3) ; ( 4) </a:t>
            </a:r>
            <a:endParaRPr lang="en-US" sz="2800" dirty="0">
              <a:solidFill>
                <a:prstClr val="black"/>
              </a:solidFill>
              <a:latin typeface="Calibri"/>
            </a:endParaRPr>
          </a:p>
        </p:txBody>
      </p:sp>
      <p:sp>
        <p:nvSpPr>
          <p:cNvPr id="8" name="Title 1"/>
          <p:cNvSpPr txBox="1">
            <a:spLocks/>
          </p:cNvSpPr>
          <p:nvPr/>
        </p:nvSpPr>
        <p:spPr>
          <a:xfrm>
            <a:off x="1828800" y="3124200"/>
            <a:ext cx="27432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C. ( 3); ( 5) ; ( 6) </a:t>
            </a:r>
            <a:endParaRPr lang="en-US" sz="2800" dirty="0">
              <a:solidFill>
                <a:prstClr val="black"/>
              </a:solidFill>
              <a:latin typeface="Calibri"/>
            </a:endParaRPr>
          </a:p>
        </p:txBody>
      </p:sp>
      <p:sp>
        <p:nvSpPr>
          <p:cNvPr id="9" name="Title 1"/>
          <p:cNvSpPr txBox="1">
            <a:spLocks/>
          </p:cNvSpPr>
          <p:nvPr/>
        </p:nvSpPr>
        <p:spPr>
          <a:xfrm>
            <a:off x="6781800" y="3048000"/>
            <a:ext cx="2743200" cy="609600"/>
          </a:xfrm>
          <a:prstGeom prst="rect">
            <a:avLst/>
          </a:prstGeom>
        </p:spPr>
        <p:txBody>
          <a:bodyPr vert="horz" lIns="91440" tIns="45720" rIns="91440" bIns="45720" rtlCol="0" anchor="ctr">
            <a:noAutofit/>
          </a:bodyPr>
          <a:lstStyle/>
          <a:p>
            <a:pPr>
              <a:spcBef>
                <a:spcPct val="0"/>
              </a:spcBef>
              <a:defRPr/>
            </a:pPr>
            <a:r>
              <a:rPr lang="vi-VN" sz="2800" dirty="0">
                <a:solidFill>
                  <a:prstClr val="black"/>
                </a:solidFill>
                <a:latin typeface="Times New Roman" panose="02020603050405020304" pitchFamily="18" charset="0"/>
              </a:rPr>
              <a:t>D. ( 2); (4) ; ( 5) </a:t>
            </a:r>
            <a:endParaRPr lang="en-US" sz="2800" dirty="0">
              <a:solidFill>
                <a:prstClr val="black"/>
              </a:solidFill>
              <a:latin typeface="Calibri"/>
            </a:endParaRPr>
          </a:p>
        </p:txBody>
      </p:sp>
      <p:sp>
        <p:nvSpPr>
          <p:cNvPr id="10" name="Oval 9"/>
          <p:cNvSpPr/>
          <p:nvPr/>
        </p:nvSpPr>
        <p:spPr>
          <a:xfrm>
            <a:off x="6705600" y="243840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FF0000"/>
                </a:solidFill>
                <a:latin typeface="Times New Roman" panose="02020603050405020304" pitchFamily="18" charset="0"/>
              </a:rPr>
              <a:t>B</a:t>
            </a:r>
            <a:endParaRPr lang="en-US" sz="3200" dirty="0">
              <a:solidFill>
                <a:srgbClr val="FF0000"/>
              </a:solidFill>
              <a:latin typeface="Calibri"/>
            </a:endParaRPr>
          </a:p>
        </p:txBody>
      </p:sp>
      <p:sp>
        <p:nvSpPr>
          <p:cNvPr id="11" name="Title 1"/>
          <p:cNvSpPr txBox="1">
            <a:spLocks/>
          </p:cNvSpPr>
          <p:nvPr/>
        </p:nvSpPr>
        <p:spPr>
          <a:xfrm>
            <a:off x="1524000" y="4114800"/>
            <a:ext cx="8839200" cy="609600"/>
          </a:xfrm>
          <a:prstGeom prst="rect">
            <a:avLst/>
          </a:prstGeom>
        </p:spPr>
        <p:txBody>
          <a:bodyPr vert="horz" lIns="91440" tIns="45720" rIns="91440" bIns="45720" rtlCol="0" anchor="ctr">
            <a:noAutofit/>
          </a:bodyPr>
          <a:lstStyle/>
          <a:p>
            <a:pPr>
              <a:spcBef>
                <a:spcPct val="0"/>
              </a:spcBef>
              <a:defRPr/>
            </a:pPr>
            <a:r>
              <a:rPr lang="vi-VN" sz="3600" dirty="0">
                <a:solidFill>
                  <a:srgbClr val="0000FF"/>
                </a:solidFill>
                <a:latin typeface="Times New Roman" panose="02020603050405020304" pitchFamily="18" charset="0"/>
              </a:rPr>
              <a:t>Biến dạng của lò xo là biến dạng đàn hồi</a:t>
            </a:r>
            <a:endParaRPr lang="en-US" sz="3600" dirty="0">
              <a:solidFill>
                <a:srgbClr val="0000FF"/>
              </a:solidFill>
              <a:latin typeface="Calibri"/>
            </a:endParaRPr>
          </a:p>
        </p:txBody>
      </p:sp>
      <p:sp>
        <p:nvSpPr>
          <p:cNvPr id="12" name="Title 1"/>
          <p:cNvSpPr txBox="1">
            <a:spLocks/>
          </p:cNvSpPr>
          <p:nvPr/>
        </p:nvSpPr>
        <p:spPr>
          <a:xfrm>
            <a:off x="1523999" y="5181600"/>
            <a:ext cx="9838765" cy="609600"/>
          </a:xfrm>
          <a:prstGeom prst="rect">
            <a:avLst/>
          </a:prstGeom>
        </p:spPr>
        <p:txBody>
          <a:bodyPr vert="horz" lIns="91440" tIns="45720" rIns="91440" bIns="45720" rtlCol="0" anchor="ctr">
            <a:noAutofit/>
          </a:bodyPr>
          <a:lstStyle>
            <a:defPPr>
              <a:defRPr lang="en-US"/>
            </a:defPPr>
            <a:lvl1pPr>
              <a:spcBef>
                <a:spcPct val="0"/>
              </a:spcBef>
              <a:defRPr sz="3600">
                <a:solidFill>
                  <a:srgbClr val="0000FF"/>
                </a:solidFill>
                <a:latin typeface="Times New Roman" panose="02020603050405020304" pitchFamily="18" charset="0"/>
              </a:defRPr>
            </a:lvl1pPr>
          </a:lstStyle>
          <a:p>
            <a:r>
              <a:rPr lang="vi-VN" dirty="0"/>
              <a:t>Vật đàn hồi là vật có khả năng khôi phục lại hình dạng ban đầu khi chưa có lực đàn hồi </a:t>
            </a:r>
            <a:r>
              <a:rPr lang="vi-VN"/>
              <a:t>xuất hiện</a:t>
            </a:r>
            <a:r>
              <a:rPr lang="en-US"/>
              <a:t>.</a:t>
            </a:r>
            <a:r>
              <a:rPr lang="vi-VN"/>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linds(horizontal)">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blinds(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blinds(horizontal)">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blinds(horizontal)">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bg/>
                                          </p:spTgt>
                                        </p:tgtEl>
                                        <p:attrNameLst>
                                          <p:attrName>style.visibility</p:attrName>
                                        </p:attrNameLst>
                                      </p:cBhvr>
                                      <p:to>
                                        <p:strVal val="visible"/>
                                      </p:to>
                                    </p:set>
                                    <p:animEffect transition="in" filter="blinds(horizontal)">
                                      <p:cBhvr>
                                        <p:cTn id="42" dur="500"/>
                                        <p:tgtEl>
                                          <p:spTgt spid="10">
                                            <p:bg/>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blinds(horizontal)">
                                      <p:cBhvr>
                                        <p:cTn id="45" dur="500"/>
                                        <p:tgtEl>
                                          <p:spTgt spid="1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0">
                                            <p:txEl>
                                              <p:pRg st="0" end="0"/>
                                            </p:txEl>
                                          </p:spTgt>
                                        </p:tgtEl>
                                        <p:attrNameLst>
                                          <p:attrName>style.visibility</p:attrName>
                                        </p:attrNameLst>
                                      </p:cBhvr>
                                      <p:to>
                                        <p:strVal val="visible"/>
                                      </p:to>
                                    </p:set>
                                    <p:animEffect transition="in" filter="blinds(horizontal)">
                                      <p:cBhvr>
                                        <p:cTn id="50" dur="500"/>
                                        <p:tgtEl>
                                          <p:spTgt spid="10">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Effect transition="in" filter="blinds(horizontal)">
                                      <p:cBhvr>
                                        <p:cTn id="55" dur="500"/>
                                        <p:tgtEl>
                                          <p:spTgt spid="11">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2">
                                            <p:txEl>
                                              <p:pRg st="0" end="0"/>
                                            </p:txEl>
                                          </p:spTgt>
                                        </p:tgtEl>
                                        <p:attrNameLst>
                                          <p:attrName>style.visibility</p:attrName>
                                        </p:attrNameLst>
                                      </p:cBhvr>
                                      <p:to>
                                        <p:strVal val="visible"/>
                                      </p:to>
                                    </p:set>
                                    <p:animEffect transition="in" filter="blinds(horizontal)">
                                      <p:cBhvr>
                                        <p:cTn id="60"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p:bldP spid="5" grpId="0" build="allAtOnce"/>
      <p:bldP spid="6" grpId="0" build="allAtOnce"/>
      <p:bldP spid="7" grpId="0" build="allAtOnce"/>
      <p:bldP spid="8" grpId="0" build="allAtOnce"/>
      <p:bldP spid="9" grpId="0" build="allAtOnce"/>
      <p:bldP spid="10" grpId="0" build="allAtOnce" animBg="1"/>
      <p:bldP spid="11" grpId="0" build="allAtOnce"/>
      <p:bldP spid="12" grpId="0" build="allAtOnce"/>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85800"/>
            <a:ext cx="8686800" cy="1143000"/>
          </a:xfrm>
        </p:spPr>
        <p:txBody>
          <a:bodyPr>
            <a:normAutofit fontScale="90000"/>
          </a:bodyPr>
          <a:lstStyle/>
          <a:p>
            <a:pPr algn="l"/>
            <a:r>
              <a:rPr lang="vi-VN"/>
              <a:t>Câu </a:t>
            </a:r>
            <a:r>
              <a:rPr lang="en-US"/>
              <a:t>11</a:t>
            </a:r>
            <a:r>
              <a:rPr lang="vi-VN"/>
              <a:t>.</a:t>
            </a:r>
            <a:r>
              <a:rPr lang="en-US"/>
              <a:t> </a:t>
            </a:r>
            <a:r>
              <a:rPr lang="vi-VN" dirty="0"/>
              <a:t>Hai lò xo có chiều dài ban đầu như nhau.Treo hai vật có cùng khối lượng vào hai lò xo. Hỏi độ dãn của hai lò xo có bằng nhau hay không?</a:t>
            </a:r>
            <a:endParaRPr lang="en-US" dirty="0"/>
          </a:p>
        </p:txBody>
      </p:sp>
      <p:sp>
        <p:nvSpPr>
          <p:cNvPr id="3" name="Title 1"/>
          <p:cNvSpPr txBox="1">
            <a:spLocks/>
          </p:cNvSpPr>
          <p:nvPr/>
        </p:nvSpPr>
        <p:spPr>
          <a:xfrm>
            <a:off x="1676400" y="2971800"/>
            <a:ext cx="8991600" cy="2057401"/>
          </a:xfrm>
          <a:prstGeom prst="rect">
            <a:avLst/>
          </a:prstGeom>
        </p:spPr>
        <p:txBody>
          <a:bodyPr vert="horz" lIns="91440" tIns="45720" rIns="91440" bIns="45720" rtlCol="0" anchor="ctr">
            <a:noAutofit/>
          </a:bodyPr>
          <a:lstStyle/>
          <a:p>
            <a:pPr algn="just">
              <a:spcBef>
                <a:spcPct val="0"/>
              </a:spcBef>
              <a:defRPr/>
            </a:pPr>
            <a:r>
              <a:rPr lang="vi-VN" sz="4000" i="1" dirty="0">
                <a:solidFill>
                  <a:srgbClr val="0000FF"/>
                </a:solidFill>
                <a:latin typeface="Times New Roman" panose="02020603050405020304" pitchFamily="18" charset="0"/>
              </a:rPr>
              <a:t>Độ dãn của lò xo còn phụ thuộc vào đặc tính của mỗi lò </a:t>
            </a:r>
            <a:r>
              <a:rPr lang="vi-VN" sz="4000" i="1">
                <a:solidFill>
                  <a:srgbClr val="0000FF"/>
                </a:solidFill>
                <a:latin typeface="Times New Roman" panose="02020603050405020304" pitchFamily="18" charset="0"/>
              </a:rPr>
              <a:t>xo.</a:t>
            </a:r>
            <a:r>
              <a:rPr lang="en-US" sz="4000" i="1">
                <a:solidFill>
                  <a:srgbClr val="0000FF"/>
                </a:solidFill>
                <a:latin typeface="Calibri"/>
              </a:rPr>
              <a:t> </a:t>
            </a:r>
            <a:r>
              <a:rPr lang="vi-VN" sz="4000" i="1">
                <a:solidFill>
                  <a:srgbClr val="0000FF"/>
                </a:solidFill>
                <a:latin typeface="Times New Roman" panose="02020603050405020304" pitchFamily="18" charset="0"/>
              </a:rPr>
              <a:t>Nên </a:t>
            </a:r>
            <a:r>
              <a:rPr lang="vi-VN" sz="4000" i="1" dirty="0">
                <a:solidFill>
                  <a:srgbClr val="0000FF"/>
                </a:solidFill>
                <a:latin typeface="Times New Roman" panose="02020603050405020304" pitchFamily="18" charset="0"/>
              </a:rPr>
              <a:t>độ dãn của hai lò xo có thể như nhau hoặc có thể </a:t>
            </a:r>
            <a:r>
              <a:rPr lang="vi-VN" sz="4000" i="1">
                <a:solidFill>
                  <a:srgbClr val="0000FF"/>
                </a:solidFill>
                <a:latin typeface="Times New Roman" panose="02020603050405020304" pitchFamily="18" charset="0"/>
              </a:rPr>
              <a:t>khác nhau</a:t>
            </a:r>
            <a:r>
              <a:rPr lang="en-US" sz="4000" i="1">
                <a:solidFill>
                  <a:srgbClr val="0000FF"/>
                </a:solidFill>
                <a:latin typeface="Calibri"/>
              </a:rPr>
              <a:t>.</a:t>
            </a:r>
            <a:r>
              <a:rPr lang="vi-VN" sz="4000" i="1">
                <a:solidFill>
                  <a:srgbClr val="0000FF"/>
                </a:solidFill>
                <a:latin typeface="Times New Roman" panose="02020603050405020304" pitchFamily="18" charset="0"/>
              </a:rPr>
              <a:t>  </a:t>
            </a:r>
            <a:endParaRPr lang="en-US" sz="4000" i="1" dirty="0">
              <a:solidFill>
                <a:srgbClr val="0000FF"/>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s://img.loigiaihay.com/picture/2021/0930/do-bien-dang-cua-lo-xo-chinh-thuc.png"/>
          <p:cNvPicPr>
            <a:picLocks noChangeAspect="1" noChangeArrowheads="1"/>
          </p:cNvPicPr>
          <p:nvPr/>
        </p:nvPicPr>
        <p:blipFill>
          <a:blip r:embed="rId2"/>
          <a:srcRect/>
          <a:stretch>
            <a:fillRect/>
          </a:stretch>
        </p:blipFill>
        <p:spPr bwMode="auto">
          <a:xfrm>
            <a:off x="152400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119238" y="944089"/>
            <a:ext cx="7827339" cy="5052950"/>
          </a:xfrm>
        </p:spPr>
        <p:txBody>
          <a:bodyPr>
            <a:normAutofit fontScale="92500" lnSpcReduction="10000"/>
          </a:bodyPr>
          <a:lstStyle/>
          <a:p>
            <a:pPr marL="514350" indent="-514350" algn="just">
              <a:buAutoNum type="arabicPeriod"/>
            </a:pP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Hình</a:t>
            </a:r>
            <a:r>
              <a:rPr lang="en-US" sz="3200"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thức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Hoạt</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động</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nhóm</a:t>
            </a:r>
            <a:endPar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a:p>
            <a:pPr marL="514350" indent="-514350" algn="just">
              <a:buAutoNum type="arabicPeriod"/>
            </a:pP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Thời</a:t>
            </a:r>
            <a:r>
              <a:rPr lang="en-US" sz="3200"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gian</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3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phút</a:t>
            </a:r>
            <a:endPar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a:p>
            <a:pPr marL="514350" indent="-514350" algn="just">
              <a:lnSpc>
                <a:spcPct val="120000"/>
              </a:lnSpc>
              <a:spcBef>
                <a:spcPts val="0"/>
              </a:spcBef>
              <a:buAutoNum type="arabicPeriod"/>
            </a:pP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sz="3200"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Trả</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lời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các</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câu</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hỏi</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3200"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sau</a:t>
            </a:r>
            <a:endPar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a:p>
            <a:pPr marL="0" indent="0" algn="just">
              <a:buNone/>
            </a:pPr>
            <a:r>
              <a:rPr lang="en-US" sz="3200" b="1" dirty="0">
                <a:solidFill>
                  <a:srgbClr val="C55A1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H1</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Thế nào là biến dạng lò xo?</a:t>
            </a:r>
          </a:p>
          <a:p>
            <a:pPr marL="0" indent="0" algn="just">
              <a:buNone/>
            </a:pPr>
            <a:r>
              <a:rPr lang="vi-VN" sz="3200" b="1" dirty="0">
                <a:solidFill>
                  <a:srgbClr val="ED7D3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H2.</a:t>
            </a: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Kể tên những vật có biến dạng </a:t>
            </a:r>
          </a:p>
          <a:p>
            <a:pPr marL="0" indent="0" algn="just">
              <a:buNone/>
            </a:pP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giống biến dạng lò xo mà em biết?</a:t>
            </a:r>
            <a:endParaRPr lang="vi-VN" sz="3200" b="1" dirty="0">
              <a:solidFill>
                <a:srgbClr val="C55A1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a:p>
            <a:pPr marL="0" indent="0" algn="just">
              <a:buNone/>
            </a:pPr>
            <a:r>
              <a:rPr lang="vi-VN" sz="3200" b="1" dirty="0">
                <a:solidFill>
                  <a:srgbClr val="C55A1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H3. </a:t>
            </a: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Trong thực tế </a:t>
            </a:r>
            <a:r>
              <a:rPr lang="vi-VN" sz="32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a:t>
            </a:r>
            <a:r>
              <a:rPr lang="en-US"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ò</a:t>
            </a:r>
            <a:r>
              <a:rPr lang="vi-VN" sz="32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xo thường được </a:t>
            </a:r>
          </a:p>
          <a:p>
            <a:pPr marL="0" indent="0" algn="just">
              <a:buNone/>
            </a:pP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làm từ vật liệu gì? Nó được sử </a:t>
            </a:r>
          </a:p>
          <a:p>
            <a:pPr marL="0" indent="0" algn="just">
              <a:buNone/>
            </a:pP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dụng trong dụng cụ, thiết bị, máy </a:t>
            </a:r>
          </a:p>
          <a:p>
            <a:pPr marL="0" indent="0" algn="just">
              <a:buNone/>
            </a:pPr>
            <a:r>
              <a:rPr lang="vi-VN" sz="32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móc nào?</a:t>
            </a:r>
            <a:r>
              <a:rPr lang="vi-VN" sz="3200" dirty="0">
                <a:solidFill>
                  <a:srgbClr val="C55A11"/>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p>
        </p:txBody>
      </p:sp>
      <p:sp>
        <p:nvSpPr>
          <p:cNvPr id="4" name="Rectangle: Rounded Corners 3">
            <a:extLst>
              <a:ext uri="{FF2B5EF4-FFF2-40B4-BE49-F238E27FC236}">
                <a16:creationId xmlns:a16="http://schemas.microsoft.com/office/drawing/2014/main" id="{D8307A86-20A6-4131-AAD1-FC9E489470C8}"/>
              </a:ext>
            </a:extLst>
          </p:cNvPr>
          <p:cNvSpPr/>
          <p:nvPr/>
        </p:nvSpPr>
        <p:spPr>
          <a:xfrm rot="1860000">
            <a:off x="-293515" y="-416264"/>
            <a:ext cx="911806" cy="832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718646F6-A4A8-4746-8FEF-2ECDA34C04CC}"/>
              </a:ext>
            </a:extLst>
          </p:cNvPr>
          <p:cNvSpPr/>
          <p:nvPr/>
        </p:nvSpPr>
        <p:spPr>
          <a:xfrm rot="3480000">
            <a:off x="11116231" y="5883843"/>
            <a:ext cx="2481740" cy="197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BFD7B4-3A14-4F51-8905-A4FC08221223}"/>
              </a:ext>
            </a:extLst>
          </p:cNvPr>
          <p:cNvSpPr txBox="1"/>
          <p:nvPr/>
        </p:nvSpPr>
        <p:spPr>
          <a:xfrm>
            <a:off x="0" y="71994"/>
            <a:ext cx="12192000" cy="646331"/>
          </a:xfrm>
          <a:prstGeom prst="rect">
            <a:avLst/>
          </a:prstGeom>
          <a:noFill/>
        </p:spPr>
        <p:txBody>
          <a:bodyPr wrap="square" rtlCol="0">
            <a:spAutoFit/>
          </a:bodyPr>
          <a:lstStyle/>
          <a:p>
            <a:pPr algn="ctr"/>
            <a:r>
              <a:rPr lang="vi-VN" sz="3600" b="1" dirty="0">
                <a:latin typeface="A3.BoosterNextFYBlackRegular-Sa" panose="02000A03000000020004" pitchFamily="2" charset="0"/>
              </a:rPr>
              <a:t>BIẾN DẠNG LÒ XO VÀ ỨNG DỤNG THỰC TẾ</a:t>
            </a:r>
            <a:endParaRPr lang="en-US" sz="3600" b="1" dirty="0">
              <a:latin typeface="A3.BoosterNextFYBlackRegular-Sa" panose="02000A03000000020004" pitchFamily="2" charset="0"/>
            </a:endParaRPr>
          </a:p>
        </p:txBody>
      </p:sp>
      <p:pic>
        <p:nvPicPr>
          <p:cNvPr id="14" name="Graphic 13">
            <a:extLst>
              <a:ext uri="{FF2B5EF4-FFF2-40B4-BE49-F238E27FC236}">
                <a16:creationId xmlns:a16="http://schemas.microsoft.com/office/drawing/2014/main" id="{F04B2743-4F8D-42C9-9828-F01FE22CA76C}"/>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7616" y="901087"/>
            <a:ext cx="2907436" cy="2907436"/>
          </a:xfrm>
          <a:prstGeom prst="rect">
            <a:avLst/>
          </a:prstGeom>
        </p:spPr>
      </p:pic>
      <p:pic>
        <p:nvPicPr>
          <p:cNvPr id="16"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27616" y="3841394"/>
            <a:ext cx="2907436" cy="1680516"/>
          </a:xfrm>
          <a:prstGeom prst="rect">
            <a:avLst/>
          </a:prstGeom>
        </p:spPr>
      </p:pic>
    </p:spTree>
    <p:extLst>
      <p:ext uri="{BB962C8B-B14F-4D97-AF65-F5344CB8AC3E}">
        <p14:creationId xmlns:p14="http://schemas.microsoft.com/office/powerpoint/2010/main" val="356494033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021C9-266A-424E-8108-CEEAA057A2DB}"/>
              </a:ext>
            </a:extLst>
          </p:cNvPr>
          <p:cNvSpPr>
            <a:spLocks noGrp="1"/>
          </p:cNvSpPr>
          <p:nvPr>
            <p:ph type="title"/>
          </p:nvPr>
        </p:nvSpPr>
        <p:spPr>
          <a:xfrm>
            <a:off x="373903" y="223258"/>
            <a:ext cx="10515600" cy="784225"/>
          </a:xfrm>
        </p:spPr>
        <p:txBody>
          <a:bodyPr/>
          <a:lstStyle/>
          <a:p>
            <a:pPr algn="just" eaLnBrk="1" hangingPunct="1"/>
            <a:r>
              <a:rPr lang="en-US" altLang="en-US" sz="3600" b="1">
                <a:solidFill>
                  <a:srgbClr val="0070C0"/>
                </a:solidFill>
                <a:latin typeface="Times New Roman" panose="02020603050405020304" pitchFamily="18" charset="0"/>
                <a:cs typeface="Times New Roman" panose="02020603050405020304" pitchFamily="18" charset="0"/>
              </a:rPr>
              <a:t>I. HIỆN TƯỢNG BIẾN DẠNG CỦA LÒ XO</a:t>
            </a:r>
          </a:p>
        </p:txBody>
      </p:sp>
      <p:sp>
        <p:nvSpPr>
          <p:cNvPr id="3" name="Content Placeholder 2">
            <a:extLst>
              <a:ext uri="{FF2B5EF4-FFF2-40B4-BE49-F238E27FC236}">
                <a16:creationId xmlns:a16="http://schemas.microsoft.com/office/drawing/2014/main" id="{486F035A-CE2E-4CB5-A8CE-E619FA739AB7}"/>
              </a:ext>
            </a:extLst>
          </p:cNvPr>
          <p:cNvSpPr>
            <a:spLocks noGrp="1"/>
          </p:cNvSpPr>
          <p:nvPr>
            <p:ph idx="1"/>
          </p:nvPr>
        </p:nvSpPr>
        <p:spPr>
          <a:xfrm>
            <a:off x="356911" y="1007483"/>
            <a:ext cx="8032750" cy="563235"/>
          </a:xfrm>
        </p:spPr>
        <p:txBody>
          <a:bodyPr/>
          <a:lstStyle/>
          <a:p>
            <a:pPr marL="0" indent="0"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C1: </a:t>
            </a:r>
            <a:r>
              <a:rPr lang="en-US" altLang="en-US" sz="3200">
                <a:latin typeface="Times New Roman" panose="02020603050405020304" pitchFamily="18" charset="0"/>
                <a:cs typeface="Times New Roman" panose="02020603050405020304" pitchFamily="18" charset="0"/>
              </a:rPr>
              <a:t>Thế nào là biến dạng lò xo?</a:t>
            </a:r>
            <a:endParaRPr lang="en-US" altLang="en-US" sz="3200" b="1">
              <a:solidFill>
                <a:srgbClr val="FF0000"/>
              </a:solidFill>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5824AE4E-4185-462D-B96B-B24A3160F7B5}"/>
              </a:ext>
            </a:extLst>
          </p:cNvPr>
          <p:cNvSpPr txBox="1">
            <a:spLocks/>
          </p:cNvSpPr>
          <p:nvPr/>
        </p:nvSpPr>
        <p:spPr bwMode="auto">
          <a:xfrm>
            <a:off x="678310" y="1731587"/>
            <a:ext cx="7266641"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TL: </a:t>
            </a:r>
            <a:r>
              <a:rPr lang="en-US" altLang="en-US" sz="3200">
                <a:latin typeface="Times New Roman" panose="02020603050405020304" pitchFamily="18" charset="0"/>
                <a:cs typeface="Times New Roman" panose="02020603050405020304" pitchFamily="18" charset="0"/>
              </a:rPr>
              <a:t>Khi có lực tác dụng lên lò xo thì lò xo bị biến dạng. Khi thôi không tác dụng thì lò xo tự trở về hình dạng ban đầu. </a:t>
            </a:r>
          </a:p>
          <a:p>
            <a:pPr algn="just" eaLnBrk="1" hangingPunct="1">
              <a:buFont typeface="Arial" panose="020B0604020202020204" pitchFamily="34" charset="0"/>
              <a:buNone/>
            </a:pPr>
            <a:endParaRPr lang="en-US" altLang="en-US" sz="3200" b="1">
              <a:solidFill>
                <a:srgbClr val="FF0000"/>
              </a:solidFill>
              <a:latin typeface="Times New Roman" panose="02020603050405020304" pitchFamily="18" charset="0"/>
              <a:cs typeface="Times New Roman" panose="02020603050405020304" pitchFamily="18" charset="0"/>
            </a:endParaRPr>
          </a:p>
        </p:txBody>
      </p:sp>
      <p:pic>
        <p:nvPicPr>
          <p:cNvPr id="6" name="Picture 2">
            <a:extLst>
              <a:ext uri="{FF2B5EF4-FFF2-40B4-BE49-F238E27FC236}">
                <a16:creationId xmlns:a16="http://schemas.microsoft.com/office/drawing/2014/main" id="{509DCDDA-C44B-4E3F-A0E0-8AF345E08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575728" y="2687587"/>
            <a:ext cx="4015087" cy="3349800"/>
          </a:xfrm>
          <a:prstGeom prst="rect">
            <a:avLst/>
          </a:prstGeom>
        </p:spPr>
      </p:pic>
      <p:sp>
        <p:nvSpPr>
          <p:cNvPr id="7" name="Title 1">
            <a:extLst>
              <a:ext uri="{FF2B5EF4-FFF2-40B4-BE49-F238E27FC236}">
                <a16:creationId xmlns:a16="http://schemas.microsoft.com/office/drawing/2014/main" id="{3E7026D3-252F-4C1F-9254-A917CC4DE65A}"/>
              </a:ext>
            </a:extLst>
          </p:cNvPr>
          <p:cNvSpPr txBox="1">
            <a:spLocks/>
          </p:cNvSpPr>
          <p:nvPr/>
        </p:nvSpPr>
        <p:spPr>
          <a:xfrm>
            <a:off x="933828" y="3107546"/>
            <a:ext cx="10515600" cy="7842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b="1">
                <a:solidFill>
                  <a:srgbClr val="0070C0"/>
                </a:solidFill>
                <a:latin typeface="Times New Roman" panose="02020603050405020304" pitchFamily="18" charset="0"/>
                <a:cs typeface="Times New Roman" panose="02020603050405020304" pitchFamily="18" charset="0"/>
              </a:rPr>
              <a:t>=&gt; Lò xo là một </a:t>
            </a:r>
            <a:r>
              <a:rPr lang="en-US" altLang="en-US" sz="3600" b="1">
                <a:solidFill>
                  <a:srgbClr val="FF0000"/>
                </a:solidFill>
                <a:latin typeface="Times New Roman" panose="02020603050405020304" pitchFamily="18" charset="0"/>
                <a:cs typeface="Times New Roman" panose="02020603050405020304" pitchFamily="18" charset="0"/>
              </a:rPr>
              <a:t>vật đàn hồi</a:t>
            </a:r>
            <a:r>
              <a:rPr lang="en-US" altLang="en-US" sz="3600" b="1">
                <a:solidFill>
                  <a:srgbClr val="0070C0"/>
                </a:solidFill>
                <a:latin typeface="Times New Roman" panose="02020603050405020304" pitchFamily="18" charset="0"/>
                <a:cs typeface="Times New Roman" panose="02020603050405020304" pitchFamily="18" charset="0"/>
              </a:rPr>
              <a:t>.</a:t>
            </a:r>
          </a:p>
        </p:txBody>
      </p:sp>
      <p:pic>
        <p:nvPicPr>
          <p:cNvPr id="9" name="Hình ảnh 8">
            <a:extLst>
              <a:ext uri="{FF2B5EF4-FFF2-40B4-BE49-F238E27FC236}">
                <a16:creationId xmlns:a16="http://schemas.microsoft.com/office/drawing/2014/main" id="{161CD091-998E-483E-B408-B2E4DCA05261}"/>
              </a:ext>
            </a:extLst>
          </p:cNvPr>
          <p:cNvPicPr>
            <a:picLocks noChangeAspect="1"/>
          </p:cNvPicPr>
          <p:nvPr/>
        </p:nvPicPr>
        <p:blipFill>
          <a:blip r:embed="rId3"/>
          <a:stretch>
            <a:fillRect/>
          </a:stretch>
        </p:blipFill>
        <p:spPr>
          <a:xfrm>
            <a:off x="1636778" y="3860987"/>
            <a:ext cx="4349647" cy="265811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Hình ảnh 19">
            <a:extLst>
              <a:ext uri="{FF2B5EF4-FFF2-40B4-BE49-F238E27FC236}">
                <a16:creationId xmlns:a16="http://schemas.microsoft.com/office/drawing/2014/main" id="{12E23CE5-F986-4E8B-B89F-F5DF7E9EF524}"/>
              </a:ext>
            </a:extLst>
          </p:cNvPr>
          <p:cNvPicPr>
            <a:picLocks noChangeAspect="1"/>
          </p:cNvPicPr>
          <p:nvPr/>
        </p:nvPicPr>
        <p:blipFill>
          <a:blip r:embed="rId2"/>
          <a:stretch>
            <a:fillRect/>
          </a:stretch>
        </p:blipFill>
        <p:spPr>
          <a:xfrm>
            <a:off x="3654849" y="4843850"/>
            <a:ext cx="2535913" cy="2255864"/>
          </a:xfrm>
          <a:prstGeom prst="rect">
            <a:avLst/>
          </a:prstGeom>
        </p:spPr>
      </p:pic>
      <p:sp>
        <p:nvSpPr>
          <p:cNvPr id="2" name="Title 1">
            <a:extLst>
              <a:ext uri="{FF2B5EF4-FFF2-40B4-BE49-F238E27FC236}">
                <a16:creationId xmlns:a16="http://schemas.microsoft.com/office/drawing/2014/main" id="{590F9658-C269-45E3-806C-16D8CB01F9B2}"/>
              </a:ext>
            </a:extLst>
          </p:cNvPr>
          <p:cNvSpPr>
            <a:spLocks noGrp="1"/>
          </p:cNvSpPr>
          <p:nvPr>
            <p:ph type="title"/>
          </p:nvPr>
        </p:nvSpPr>
        <p:spPr>
          <a:xfrm>
            <a:off x="312738" y="106176"/>
            <a:ext cx="10515600" cy="784225"/>
          </a:xfrm>
        </p:spPr>
        <p:txBody>
          <a:bodyPr/>
          <a:lstStyle/>
          <a:p>
            <a:pPr algn="just" eaLnBrk="1" hangingPunct="1"/>
            <a:r>
              <a:rPr lang="en-US" altLang="en-US" sz="3600" b="1">
                <a:solidFill>
                  <a:srgbClr val="0070C0"/>
                </a:solidFill>
                <a:latin typeface="Times New Roman" panose="02020603050405020304" pitchFamily="18" charset="0"/>
                <a:cs typeface="Times New Roman" panose="02020603050405020304" pitchFamily="18" charset="0"/>
              </a:rPr>
              <a:t>I. HIỆN TƯỢNG BIẾN DẠNG CỦA LÒ XO</a:t>
            </a:r>
          </a:p>
        </p:txBody>
      </p:sp>
      <p:sp>
        <p:nvSpPr>
          <p:cNvPr id="5" name="Content Placeholder 2">
            <a:extLst>
              <a:ext uri="{FF2B5EF4-FFF2-40B4-BE49-F238E27FC236}">
                <a16:creationId xmlns:a16="http://schemas.microsoft.com/office/drawing/2014/main" id="{DB3CB435-A599-4D6E-8431-36209FA97DAB}"/>
              </a:ext>
            </a:extLst>
          </p:cNvPr>
          <p:cNvSpPr txBox="1">
            <a:spLocks/>
          </p:cNvSpPr>
          <p:nvPr/>
        </p:nvSpPr>
        <p:spPr bwMode="auto">
          <a:xfrm>
            <a:off x="334963" y="1739228"/>
            <a:ext cx="7494464"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TL: </a:t>
            </a:r>
            <a:r>
              <a:rPr lang="en-US" altLang="en-US" sz="3200">
                <a:latin typeface="Times New Roman" panose="02020603050405020304" pitchFamily="18" charset="0"/>
                <a:cs typeface="Times New Roman" panose="02020603050405020304" pitchFamily="18" charset="0"/>
              </a:rPr>
              <a:t>Đệm giường, đệm ghế, thước nhựa, cây tre, quả bóng cao su, dây cao su…</a:t>
            </a:r>
            <a:endParaRPr lang="en-US" altLang="en-US" sz="3200" b="1">
              <a:solidFill>
                <a:srgbClr val="FF0000"/>
              </a:solidFill>
              <a:latin typeface="Times New Roman" panose="02020603050405020304" pitchFamily="18" charset="0"/>
              <a:cs typeface="Times New Roman" panose="02020603050405020304" pitchFamily="18" charset="0"/>
            </a:endParaRPr>
          </a:p>
        </p:txBody>
      </p:sp>
      <p:pic>
        <p:nvPicPr>
          <p:cNvPr id="9" name="Picture 22" descr="Picture15">
            <a:extLst>
              <a:ext uri="{FF2B5EF4-FFF2-40B4-BE49-F238E27FC236}">
                <a16:creationId xmlns:a16="http://schemas.microsoft.com/office/drawing/2014/main" id="{C980A620-5461-475F-B395-396D9F13F0C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7952" y="3040958"/>
            <a:ext cx="2126162" cy="2052581"/>
          </a:xfrm>
          <a:prstGeom prst="rect">
            <a:avLst/>
          </a:prstGeom>
          <a:noFill/>
          <a:ln>
            <a:noFill/>
          </a:ln>
        </p:spPr>
      </p:pic>
      <p:pic>
        <p:nvPicPr>
          <p:cNvPr id="10" name="Picture 2">
            <a:extLst>
              <a:ext uri="{FF2B5EF4-FFF2-40B4-BE49-F238E27FC236}">
                <a16:creationId xmlns:a16="http://schemas.microsoft.com/office/drawing/2014/main" id="{9DA8EB3A-5161-4B55-9A45-F184525CA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453" y="3040958"/>
            <a:ext cx="2625694" cy="1999257"/>
          </a:xfrm>
          <a:prstGeom prst="rect">
            <a:avLst/>
          </a:prstGeom>
          <a:ln>
            <a:noFill/>
          </a:ln>
        </p:spPr>
      </p:pic>
      <p:pic>
        <p:nvPicPr>
          <p:cNvPr id="11" name="Picture 23">
            <a:extLst>
              <a:ext uri="{FF2B5EF4-FFF2-40B4-BE49-F238E27FC236}">
                <a16:creationId xmlns:a16="http://schemas.microsoft.com/office/drawing/2014/main" id="{69ED76D3-D40F-4FE9-BCAF-6837E192C1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5671"/>
          <a:stretch/>
        </p:blipFill>
        <p:spPr>
          <a:xfrm>
            <a:off x="6322666" y="5150378"/>
            <a:ext cx="2391027" cy="1700813"/>
          </a:xfrm>
          <a:prstGeom prst="rect">
            <a:avLst/>
          </a:prstGeom>
          <a:ln>
            <a:solidFill>
              <a:schemeClr val="tx1"/>
            </a:solidFill>
          </a:ln>
        </p:spPr>
      </p:pic>
      <p:pic>
        <p:nvPicPr>
          <p:cNvPr id="12" name="Picture 6" descr="1387174495_qc_lop_kenda_24_2ilnm9tn6alc8_simg_ce2f5e_200x200_maxb">
            <a:extLst>
              <a:ext uri="{FF2B5EF4-FFF2-40B4-BE49-F238E27FC236}">
                <a16:creationId xmlns:a16="http://schemas.microsoft.com/office/drawing/2014/main" id="{1A38EA4F-E332-472B-B5DC-C696157A24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1510" y="2863750"/>
            <a:ext cx="1956503" cy="228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1349840263_1349752430_76882_433822626675426_1910881535_n">
            <a:extLst>
              <a:ext uri="{FF2B5EF4-FFF2-40B4-BE49-F238E27FC236}">
                <a16:creationId xmlns:a16="http://schemas.microsoft.com/office/drawing/2014/main" id="{563D5AEA-D543-4FB6-A8A1-BAA88B4E937E}"/>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264182" y="2984400"/>
            <a:ext cx="2126162" cy="197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Nem Kymdan Deluxe">
            <a:extLst>
              <a:ext uri="{FF2B5EF4-FFF2-40B4-BE49-F238E27FC236}">
                <a16:creationId xmlns:a16="http://schemas.microsoft.com/office/drawing/2014/main" id="{B1FC1A87-5AA7-4C1E-AE6E-C094CD77FF34}"/>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4124" y="5157186"/>
            <a:ext cx="3049436" cy="1700813"/>
          </a:xfrm>
          <a:prstGeom prst="rect">
            <a:avLst/>
          </a:prstGeom>
          <a:noFill/>
          <a:ln>
            <a:solidFill>
              <a:schemeClr val="tx1"/>
            </a:solidFill>
          </a:ln>
        </p:spPr>
      </p:pic>
      <p:pic>
        <p:nvPicPr>
          <p:cNvPr id="21" name="Hình ảnh 20">
            <a:extLst>
              <a:ext uri="{FF2B5EF4-FFF2-40B4-BE49-F238E27FC236}">
                <a16:creationId xmlns:a16="http://schemas.microsoft.com/office/drawing/2014/main" id="{3329EA5A-2F74-41BF-A21F-7C14A99BBB6B}"/>
              </a:ext>
            </a:extLst>
          </p:cNvPr>
          <p:cNvPicPr>
            <a:picLocks noChangeAspect="1"/>
          </p:cNvPicPr>
          <p:nvPr/>
        </p:nvPicPr>
        <p:blipFill>
          <a:blip r:embed="rId9"/>
          <a:stretch>
            <a:fillRect/>
          </a:stretch>
        </p:blipFill>
        <p:spPr>
          <a:xfrm>
            <a:off x="8861395" y="5100245"/>
            <a:ext cx="3032720" cy="1743075"/>
          </a:xfrm>
          <a:prstGeom prst="rect">
            <a:avLst/>
          </a:prstGeom>
        </p:spPr>
      </p:pic>
      <p:pic>
        <p:nvPicPr>
          <p:cNvPr id="26" name="Hình ảnh 25">
            <a:extLst>
              <a:ext uri="{FF2B5EF4-FFF2-40B4-BE49-F238E27FC236}">
                <a16:creationId xmlns:a16="http://schemas.microsoft.com/office/drawing/2014/main" id="{4C3E86F0-7833-4BB6-B2A6-3C902A02D2F6}"/>
              </a:ext>
            </a:extLst>
          </p:cNvPr>
          <p:cNvPicPr>
            <a:picLocks noChangeAspect="1"/>
          </p:cNvPicPr>
          <p:nvPr/>
        </p:nvPicPr>
        <p:blipFill>
          <a:blip r:embed="rId10"/>
          <a:stretch>
            <a:fillRect/>
          </a:stretch>
        </p:blipFill>
        <p:spPr>
          <a:xfrm>
            <a:off x="2605812" y="2956237"/>
            <a:ext cx="2335576" cy="1975825"/>
          </a:xfrm>
          <a:prstGeom prst="rect">
            <a:avLst/>
          </a:prstGeom>
        </p:spPr>
      </p:pic>
      <p:pic>
        <p:nvPicPr>
          <p:cNvPr id="28" name="Picture 9" descr="1349840263_1349752430_76882_433822626675426_1910881535_n">
            <a:extLst>
              <a:ext uri="{FF2B5EF4-FFF2-40B4-BE49-F238E27FC236}">
                <a16:creationId xmlns:a16="http://schemas.microsoft.com/office/drawing/2014/main" id="{103E890F-2A5B-4AF4-9233-EAA5D69CA233}"/>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03850" y="2983256"/>
            <a:ext cx="2126162" cy="197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Hình ảnh 29">
            <a:extLst>
              <a:ext uri="{FF2B5EF4-FFF2-40B4-BE49-F238E27FC236}">
                <a16:creationId xmlns:a16="http://schemas.microsoft.com/office/drawing/2014/main" id="{E1EA693F-EB81-420C-8AC9-A63188F349E6}"/>
              </a:ext>
            </a:extLst>
          </p:cNvPr>
          <p:cNvPicPr>
            <a:picLocks noChangeAspect="1"/>
          </p:cNvPicPr>
          <p:nvPr/>
        </p:nvPicPr>
        <p:blipFill>
          <a:blip r:embed="rId2"/>
          <a:stretch>
            <a:fillRect/>
          </a:stretch>
        </p:blipFill>
        <p:spPr>
          <a:xfrm>
            <a:off x="3663463" y="4829171"/>
            <a:ext cx="2535913" cy="2255864"/>
          </a:xfrm>
          <a:prstGeom prst="rect">
            <a:avLst/>
          </a:prstGeom>
        </p:spPr>
      </p:pic>
      <p:pic>
        <p:nvPicPr>
          <p:cNvPr id="31" name="Picture 22" descr="Picture15">
            <a:extLst>
              <a:ext uri="{FF2B5EF4-FFF2-40B4-BE49-F238E27FC236}">
                <a16:creationId xmlns:a16="http://schemas.microsoft.com/office/drawing/2014/main" id="{98042D26-A4EE-492B-8C93-71876541C0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6566" y="3026279"/>
            <a:ext cx="2126162" cy="2052581"/>
          </a:xfrm>
          <a:prstGeom prst="rect">
            <a:avLst/>
          </a:prstGeom>
          <a:noFill/>
          <a:ln>
            <a:noFill/>
          </a:ln>
        </p:spPr>
      </p:pic>
      <p:pic>
        <p:nvPicPr>
          <p:cNvPr id="32" name="Picture 2">
            <a:extLst>
              <a:ext uri="{FF2B5EF4-FFF2-40B4-BE49-F238E27FC236}">
                <a16:creationId xmlns:a16="http://schemas.microsoft.com/office/drawing/2014/main" id="{C1FCB233-BDFA-4009-8CDA-6F387F0BB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1067" y="3026279"/>
            <a:ext cx="2625694" cy="1999257"/>
          </a:xfrm>
          <a:prstGeom prst="rect">
            <a:avLst/>
          </a:prstGeom>
          <a:ln>
            <a:noFill/>
          </a:ln>
        </p:spPr>
      </p:pic>
      <p:pic>
        <p:nvPicPr>
          <p:cNvPr id="33" name="Picture 23">
            <a:extLst>
              <a:ext uri="{FF2B5EF4-FFF2-40B4-BE49-F238E27FC236}">
                <a16:creationId xmlns:a16="http://schemas.microsoft.com/office/drawing/2014/main" id="{4B9B9DE0-99B2-47DF-B9A4-7F93597472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5671"/>
          <a:stretch/>
        </p:blipFill>
        <p:spPr>
          <a:xfrm>
            <a:off x="6331280" y="5135699"/>
            <a:ext cx="2391027" cy="1700813"/>
          </a:xfrm>
          <a:prstGeom prst="rect">
            <a:avLst/>
          </a:prstGeom>
          <a:ln>
            <a:solidFill>
              <a:schemeClr val="tx1"/>
            </a:solidFill>
          </a:ln>
        </p:spPr>
      </p:pic>
      <p:pic>
        <p:nvPicPr>
          <p:cNvPr id="34" name="Picture 6" descr="1387174495_qc_lop_kenda_24_2ilnm9tn6alc8_simg_ce2f5e_200x200_maxb">
            <a:extLst>
              <a:ext uri="{FF2B5EF4-FFF2-40B4-BE49-F238E27FC236}">
                <a16:creationId xmlns:a16="http://schemas.microsoft.com/office/drawing/2014/main" id="{98025DEB-1025-46C8-BA47-47000D6FB5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0124" y="2849071"/>
            <a:ext cx="1956503" cy="228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3" descr="Nem Kymdan Deluxe">
            <a:extLst>
              <a:ext uri="{FF2B5EF4-FFF2-40B4-BE49-F238E27FC236}">
                <a16:creationId xmlns:a16="http://schemas.microsoft.com/office/drawing/2014/main" id="{89182F02-9EDE-4E4D-94C6-683168810B84}"/>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2738" y="5142507"/>
            <a:ext cx="3049436" cy="1700813"/>
          </a:xfrm>
          <a:prstGeom prst="rect">
            <a:avLst/>
          </a:prstGeom>
          <a:noFill/>
          <a:ln>
            <a:solidFill>
              <a:schemeClr val="tx1"/>
            </a:solidFill>
          </a:ln>
        </p:spPr>
      </p:pic>
      <p:pic>
        <p:nvPicPr>
          <p:cNvPr id="36" name="Hình ảnh 35">
            <a:extLst>
              <a:ext uri="{FF2B5EF4-FFF2-40B4-BE49-F238E27FC236}">
                <a16:creationId xmlns:a16="http://schemas.microsoft.com/office/drawing/2014/main" id="{CD6F158F-003C-4A43-A786-92B07AF3D229}"/>
              </a:ext>
            </a:extLst>
          </p:cNvPr>
          <p:cNvPicPr>
            <a:picLocks noChangeAspect="1"/>
          </p:cNvPicPr>
          <p:nvPr/>
        </p:nvPicPr>
        <p:blipFill>
          <a:blip r:embed="rId9"/>
          <a:stretch>
            <a:fillRect/>
          </a:stretch>
        </p:blipFill>
        <p:spPr>
          <a:xfrm>
            <a:off x="8870009" y="5085566"/>
            <a:ext cx="3032720" cy="1743075"/>
          </a:xfrm>
          <a:prstGeom prst="rect">
            <a:avLst/>
          </a:prstGeom>
        </p:spPr>
      </p:pic>
      <p:pic>
        <p:nvPicPr>
          <p:cNvPr id="37" name="Hình ảnh 36">
            <a:extLst>
              <a:ext uri="{FF2B5EF4-FFF2-40B4-BE49-F238E27FC236}">
                <a16:creationId xmlns:a16="http://schemas.microsoft.com/office/drawing/2014/main" id="{A7678828-485B-4F6E-B709-DA3B21DADA73}"/>
              </a:ext>
            </a:extLst>
          </p:cNvPr>
          <p:cNvPicPr>
            <a:picLocks noChangeAspect="1"/>
          </p:cNvPicPr>
          <p:nvPr/>
        </p:nvPicPr>
        <p:blipFill>
          <a:blip r:embed="rId10"/>
          <a:stretch>
            <a:fillRect/>
          </a:stretch>
        </p:blipFill>
        <p:spPr>
          <a:xfrm>
            <a:off x="2614426" y="2941558"/>
            <a:ext cx="2335576" cy="1975825"/>
          </a:xfrm>
          <a:prstGeom prst="rect">
            <a:avLst/>
          </a:prstGeom>
        </p:spPr>
      </p:pic>
      <p:pic>
        <p:nvPicPr>
          <p:cNvPr id="38" name="Picture 9" descr="1349840263_1349752430_76882_433822626675426_1910881535_n">
            <a:extLst>
              <a:ext uri="{FF2B5EF4-FFF2-40B4-BE49-F238E27FC236}">
                <a16:creationId xmlns:a16="http://schemas.microsoft.com/office/drawing/2014/main" id="{2BC6CA86-20D4-4116-8017-8A47EDC5B58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12464" y="2968577"/>
            <a:ext cx="2126162" cy="197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Hình ảnh 38">
            <a:extLst>
              <a:ext uri="{FF2B5EF4-FFF2-40B4-BE49-F238E27FC236}">
                <a16:creationId xmlns:a16="http://schemas.microsoft.com/office/drawing/2014/main" id="{B809D36C-EFAC-43E9-9A3B-26F04B61FC12}"/>
              </a:ext>
            </a:extLst>
          </p:cNvPr>
          <p:cNvPicPr>
            <a:picLocks noChangeAspect="1"/>
          </p:cNvPicPr>
          <p:nvPr/>
        </p:nvPicPr>
        <p:blipFill rotWithShape="1">
          <a:blip r:embed="rId11"/>
          <a:srcRect t="24667" b="13586"/>
          <a:stretch/>
        </p:blipFill>
        <p:spPr>
          <a:xfrm>
            <a:off x="7757689" y="1024874"/>
            <a:ext cx="2630142" cy="1778962"/>
          </a:xfrm>
          <a:prstGeom prst="rect">
            <a:avLst/>
          </a:prstGeom>
        </p:spPr>
      </p:pic>
      <p:pic>
        <p:nvPicPr>
          <p:cNvPr id="40" name="Picture 5" descr="b3-188c3">
            <a:extLst>
              <a:ext uri="{FF2B5EF4-FFF2-40B4-BE49-F238E27FC236}">
                <a16:creationId xmlns:a16="http://schemas.microsoft.com/office/drawing/2014/main" id="{E99BE8C5-0032-4491-883B-1C7876F157B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28538"/>
          <a:stretch/>
        </p:blipFill>
        <p:spPr bwMode="auto">
          <a:xfrm>
            <a:off x="10316092" y="1231993"/>
            <a:ext cx="1875908" cy="145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655D2466-29A3-4F1E-96AA-EEDCE0DAF05D}"/>
              </a:ext>
            </a:extLst>
          </p:cNvPr>
          <p:cNvSpPr>
            <a:spLocks noGrp="1"/>
          </p:cNvSpPr>
          <p:nvPr>
            <p:ph idx="1"/>
          </p:nvPr>
        </p:nvSpPr>
        <p:spPr>
          <a:xfrm>
            <a:off x="358048" y="767883"/>
            <a:ext cx="8032750" cy="1090613"/>
          </a:xfrm>
        </p:spPr>
        <p:txBody>
          <a:bodyPr/>
          <a:lstStyle/>
          <a:p>
            <a:pPr marL="0" indent="0" algn="just" eaLnBrk="1" hangingPunct="1">
              <a:buFont typeface="Arial" panose="020B0604020202020204" pitchFamily="34" charset="0"/>
              <a:buNone/>
            </a:pPr>
            <a:r>
              <a:rPr lang="en-US" altLang="en-US" sz="3200" b="1">
                <a:solidFill>
                  <a:srgbClr val="FF0000"/>
                </a:solidFill>
                <a:latin typeface="Times New Roman" panose="02020603050405020304" pitchFamily="18" charset="0"/>
                <a:cs typeface="Times New Roman" panose="02020603050405020304" pitchFamily="18" charset="0"/>
              </a:rPr>
              <a:t>C2: </a:t>
            </a:r>
            <a:r>
              <a:rPr lang="en-US" altLang="en-US" sz="3200">
                <a:latin typeface="Times New Roman" panose="02020603050405020304" pitchFamily="18" charset="0"/>
                <a:cs typeface="Times New Roman" panose="02020603050405020304" pitchFamily="18" charset="0"/>
              </a:rPr>
              <a:t>Kể tên những vật có biến dạng giống biến dạng lò xo mà em biết?</a:t>
            </a:r>
            <a:endParaRPr lang="en-US" altLang="en-US" sz="32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1)">
                                      <p:cBhvr>
                                        <p:cTn id="13" dur="2000"/>
                                        <p:tgtEl>
                                          <p:spTgt spid="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anim calcmode="lin" valueType="num">
                                      <p:cBhvr>
                                        <p:cTn id="24" dur="2000" fill="hold"/>
                                        <p:tgtEl>
                                          <p:spTgt spid="12"/>
                                        </p:tgtEl>
                                        <p:attrNameLst>
                                          <p:attrName>ppt_w</p:attrName>
                                        </p:attrNameLst>
                                      </p:cBhvr>
                                      <p:tavLst>
                                        <p:tav tm="0" fmla="#ppt_w*sin(2.5*pi*$)">
                                          <p:val>
                                            <p:fltVal val="0"/>
                                          </p:val>
                                        </p:tav>
                                        <p:tav tm="100000">
                                          <p:val>
                                            <p:fltVal val="1"/>
                                          </p:val>
                                        </p:tav>
                                      </p:tavLst>
                                    </p:anim>
                                    <p:anim calcmode="lin" valueType="num">
                                      <p:cBhvr>
                                        <p:cTn id="25" dur="2000" fill="hold"/>
                                        <p:tgtEl>
                                          <p:spTgt spid="12"/>
                                        </p:tgtEl>
                                        <p:attrNameLst>
                                          <p:attrName>ppt_h</p:attrName>
                                        </p:attrNameLst>
                                      </p:cBhvr>
                                      <p:tavLst>
                                        <p:tav tm="0">
                                          <p:val>
                                            <p:strVal val="#ppt_h"/>
                                          </p:val>
                                        </p:tav>
                                        <p:tav tm="100000">
                                          <p:val>
                                            <p:strVal val="#ppt_h"/>
                                          </p:val>
                                        </p:tav>
                                      </p:tavLst>
                                    </p:anim>
                                  </p:childTnLst>
                                </p:cTn>
                              </p:par>
                              <p:par>
                                <p:cTn id="26" presetID="45"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2000"/>
                                        <p:tgtEl>
                                          <p:spTgt spid="13"/>
                                        </p:tgtEl>
                                      </p:cBhvr>
                                    </p:animEffect>
                                    <p:anim calcmode="lin" valueType="num">
                                      <p:cBhvr>
                                        <p:cTn id="29" dur="2000" fill="hold"/>
                                        <p:tgtEl>
                                          <p:spTgt spid="13"/>
                                        </p:tgtEl>
                                        <p:attrNameLst>
                                          <p:attrName>ppt_w</p:attrName>
                                        </p:attrNameLst>
                                      </p:cBhvr>
                                      <p:tavLst>
                                        <p:tav tm="0" fmla="#ppt_w*sin(2.5*pi*$)">
                                          <p:val>
                                            <p:fltVal val="0"/>
                                          </p:val>
                                        </p:tav>
                                        <p:tav tm="100000">
                                          <p:val>
                                            <p:fltVal val="1"/>
                                          </p:val>
                                        </p:tav>
                                      </p:tavLst>
                                    </p:anim>
                                    <p:anim calcmode="lin" valueType="num">
                                      <p:cBhvr>
                                        <p:cTn id="30" dur="2000" fill="hold"/>
                                        <p:tgtEl>
                                          <p:spTgt spid="13"/>
                                        </p:tgtEl>
                                        <p:attrNameLst>
                                          <p:attrName>ppt_h</p:attrName>
                                        </p:attrNameLst>
                                      </p:cBhvr>
                                      <p:tavLst>
                                        <p:tav tm="0">
                                          <p:val>
                                            <p:strVal val="#ppt_h"/>
                                          </p:val>
                                        </p:tav>
                                        <p:tav tm="100000">
                                          <p:val>
                                            <p:strVal val="#ppt_h"/>
                                          </p:val>
                                        </p:tav>
                                      </p:tavLst>
                                    </p:anim>
                                  </p:childTnLst>
                                </p:cTn>
                              </p:par>
                              <p:par>
                                <p:cTn id="31" presetID="45"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anim calcmode="lin" valueType="num">
                                      <p:cBhvr>
                                        <p:cTn id="34" dur="2000" fill="hold"/>
                                        <p:tgtEl>
                                          <p:spTgt spid="20"/>
                                        </p:tgtEl>
                                        <p:attrNameLst>
                                          <p:attrName>ppt_w</p:attrName>
                                        </p:attrNameLst>
                                      </p:cBhvr>
                                      <p:tavLst>
                                        <p:tav tm="0" fmla="#ppt_w*sin(2.5*pi*$)">
                                          <p:val>
                                            <p:fltVal val="0"/>
                                          </p:val>
                                        </p:tav>
                                        <p:tav tm="100000">
                                          <p:val>
                                            <p:fltVal val="1"/>
                                          </p:val>
                                        </p:tav>
                                      </p:tavLst>
                                    </p:anim>
                                    <p:anim calcmode="lin" valueType="num">
                                      <p:cBhvr>
                                        <p:cTn id="35" dur="2000" fill="hold"/>
                                        <p:tgtEl>
                                          <p:spTgt spid="20"/>
                                        </p:tgtEl>
                                        <p:attrNameLst>
                                          <p:attrName>ppt_h</p:attrName>
                                        </p:attrNameLst>
                                      </p:cBhvr>
                                      <p:tavLst>
                                        <p:tav tm="0">
                                          <p:val>
                                            <p:strVal val="#ppt_h"/>
                                          </p:val>
                                        </p:tav>
                                        <p:tav tm="100000">
                                          <p:val>
                                            <p:strVal val="#ppt_h"/>
                                          </p:val>
                                        </p:tav>
                                      </p:tavLst>
                                    </p:anim>
                                  </p:childTnLst>
                                </p:cTn>
                              </p:par>
                              <p:par>
                                <p:cTn id="36" presetID="45"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2000"/>
                                        <p:tgtEl>
                                          <p:spTgt spid="10"/>
                                        </p:tgtEl>
                                      </p:cBhvr>
                                    </p:animEffect>
                                    <p:anim calcmode="lin" valueType="num">
                                      <p:cBhvr>
                                        <p:cTn id="39" dur="2000" fill="hold"/>
                                        <p:tgtEl>
                                          <p:spTgt spid="10"/>
                                        </p:tgtEl>
                                        <p:attrNameLst>
                                          <p:attrName>ppt_w</p:attrName>
                                        </p:attrNameLst>
                                      </p:cBhvr>
                                      <p:tavLst>
                                        <p:tav tm="0" fmla="#ppt_w*sin(2.5*pi*$)">
                                          <p:val>
                                            <p:fltVal val="0"/>
                                          </p:val>
                                        </p:tav>
                                        <p:tav tm="100000">
                                          <p:val>
                                            <p:fltVal val="1"/>
                                          </p:val>
                                        </p:tav>
                                      </p:tavLst>
                                    </p:anim>
                                    <p:anim calcmode="lin" valueType="num">
                                      <p:cBhvr>
                                        <p:cTn id="40" dur="2000" fill="hold"/>
                                        <p:tgtEl>
                                          <p:spTgt spid="10"/>
                                        </p:tgtEl>
                                        <p:attrNameLst>
                                          <p:attrName>ppt_h</p:attrName>
                                        </p:attrNameLst>
                                      </p:cBhvr>
                                      <p:tavLst>
                                        <p:tav tm="0">
                                          <p:val>
                                            <p:strVal val="#ppt_h"/>
                                          </p:val>
                                        </p:tav>
                                        <p:tav tm="100000">
                                          <p:val>
                                            <p:strVal val="#ppt_h"/>
                                          </p:val>
                                        </p:tav>
                                      </p:tavLst>
                                    </p:anim>
                                  </p:childTnLst>
                                </p:cTn>
                              </p:par>
                              <p:par>
                                <p:cTn id="41" presetID="45"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2000"/>
                                        <p:tgtEl>
                                          <p:spTgt spid="9"/>
                                        </p:tgtEl>
                                      </p:cBhvr>
                                    </p:animEffect>
                                    <p:anim calcmode="lin" valueType="num">
                                      <p:cBhvr>
                                        <p:cTn id="44" dur="2000" fill="hold"/>
                                        <p:tgtEl>
                                          <p:spTgt spid="9"/>
                                        </p:tgtEl>
                                        <p:attrNameLst>
                                          <p:attrName>ppt_w</p:attrName>
                                        </p:attrNameLst>
                                      </p:cBhvr>
                                      <p:tavLst>
                                        <p:tav tm="0" fmla="#ppt_w*sin(2.5*pi*$)">
                                          <p:val>
                                            <p:fltVal val="0"/>
                                          </p:val>
                                        </p:tav>
                                        <p:tav tm="100000">
                                          <p:val>
                                            <p:fltVal val="1"/>
                                          </p:val>
                                        </p:tav>
                                      </p:tavLst>
                                    </p:anim>
                                    <p:anim calcmode="lin" valueType="num">
                                      <p:cBhvr>
                                        <p:cTn id="45" dur="2000" fill="hold"/>
                                        <p:tgtEl>
                                          <p:spTgt spid="9"/>
                                        </p:tgtEl>
                                        <p:attrNameLst>
                                          <p:attrName>ppt_h</p:attrName>
                                        </p:attrNameLst>
                                      </p:cBhvr>
                                      <p:tavLst>
                                        <p:tav tm="0">
                                          <p:val>
                                            <p:strVal val="#ppt_h"/>
                                          </p:val>
                                        </p:tav>
                                        <p:tav tm="100000">
                                          <p:val>
                                            <p:strVal val="#ppt_h"/>
                                          </p:val>
                                        </p:tav>
                                      </p:tavLst>
                                    </p:anim>
                                  </p:childTnLst>
                                </p:cTn>
                              </p:par>
                              <p:par>
                                <p:cTn id="46" presetID="45"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2000"/>
                                        <p:tgtEl>
                                          <p:spTgt spid="21"/>
                                        </p:tgtEl>
                                      </p:cBhvr>
                                    </p:animEffect>
                                    <p:anim calcmode="lin" valueType="num">
                                      <p:cBhvr>
                                        <p:cTn id="49" dur="2000" fill="hold"/>
                                        <p:tgtEl>
                                          <p:spTgt spid="21"/>
                                        </p:tgtEl>
                                        <p:attrNameLst>
                                          <p:attrName>ppt_w</p:attrName>
                                        </p:attrNameLst>
                                      </p:cBhvr>
                                      <p:tavLst>
                                        <p:tav tm="0" fmla="#ppt_w*sin(2.5*pi*$)">
                                          <p:val>
                                            <p:fltVal val="0"/>
                                          </p:val>
                                        </p:tav>
                                        <p:tav tm="100000">
                                          <p:val>
                                            <p:fltVal val="1"/>
                                          </p:val>
                                        </p:tav>
                                      </p:tavLst>
                                    </p:anim>
                                    <p:anim calcmode="lin" valueType="num">
                                      <p:cBhvr>
                                        <p:cTn id="50" dur="2000" fill="hold"/>
                                        <p:tgtEl>
                                          <p:spTgt spid="21"/>
                                        </p:tgtEl>
                                        <p:attrNameLst>
                                          <p:attrName>ppt_h</p:attrName>
                                        </p:attrNameLst>
                                      </p:cBhvr>
                                      <p:tavLst>
                                        <p:tav tm="0">
                                          <p:val>
                                            <p:strVal val="#ppt_h"/>
                                          </p:val>
                                        </p:tav>
                                        <p:tav tm="100000">
                                          <p:val>
                                            <p:strVal val="#ppt_h"/>
                                          </p:val>
                                        </p:tav>
                                      </p:tavLst>
                                    </p:anim>
                                  </p:childTnLst>
                                </p:cTn>
                              </p:par>
                              <p:par>
                                <p:cTn id="51" presetID="45"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000"/>
                                        <p:tgtEl>
                                          <p:spTgt spid="11"/>
                                        </p:tgtEl>
                                      </p:cBhvr>
                                    </p:animEffect>
                                    <p:anim calcmode="lin" valueType="num">
                                      <p:cBhvr>
                                        <p:cTn id="54" dur="2000" fill="hold"/>
                                        <p:tgtEl>
                                          <p:spTgt spid="11"/>
                                        </p:tgtEl>
                                        <p:attrNameLst>
                                          <p:attrName>ppt_w</p:attrName>
                                        </p:attrNameLst>
                                      </p:cBhvr>
                                      <p:tavLst>
                                        <p:tav tm="0" fmla="#ppt_w*sin(2.5*pi*$)">
                                          <p:val>
                                            <p:fltVal val="0"/>
                                          </p:val>
                                        </p:tav>
                                        <p:tav tm="100000">
                                          <p:val>
                                            <p:fltVal val="1"/>
                                          </p:val>
                                        </p:tav>
                                      </p:tavLst>
                                    </p:anim>
                                    <p:anim calcmode="lin" valueType="num">
                                      <p:cBhvr>
                                        <p:cTn id="55" dur="2000" fill="hold"/>
                                        <p:tgtEl>
                                          <p:spTgt spid="11"/>
                                        </p:tgtEl>
                                        <p:attrNameLst>
                                          <p:attrName>ppt_h</p:attrName>
                                        </p:attrNameLst>
                                      </p:cBhvr>
                                      <p:tavLst>
                                        <p:tav tm="0">
                                          <p:val>
                                            <p:strVal val="#ppt_h"/>
                                          </p:val>
                                        </p:tav>
                                        <p:tav tm="100000">
                                          <p:val>
                                            <p:strVal val="#ppt_h"/>
                                          </p:val>
                                        </p:tav>
                                      </p:tavLst>
                                    </p:anim>
                                  </p:childTnLst>
                                </p:cTn>
                              </p:par>
                              <p:par>
                                <p:cTn id="56" presetID="45"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2000"/>
                                        <p:tgtEl>
                                          <p:spTgt spid="19"/>
                                        </p:tgtEl>
                                      </p:cBhvr>
                                    </p:animEffect>
                                    <p:anim calcmode="lin" valueType="num">
                                      <p:cBhvr>
                                        <p:cTn id="59" dur="2000" fill="hold"/>
                                        <p:tgtEl>
                                          <p:spTgt spid="19"/>
                                        </p:tgtEl>
                                        <p:attrNameLst>
                                          <p:attrName>ppt_w</p:attrName>
                                        </p:attrNameLst>
                                      </p:cBhvr>
                                      <p:tavLst>
                                        <p:tav tm="0" fmla="#ppt_w*sin(2.5*pi*$)">
                                          <p:val>
                                            <p:fltVal val="0"/>
                                          </p:val>
                                        </p:tav>
                                        <p:tav tm="100000">
                                          <p:val>
                                            <p:fltVal val="1"/>
                                          </p:val>
                                        </p:tav>
                                      </p:tavLst>
                                    </p:anim>
                                    <p:anim calcmode="lin" valueType="num">
                                      <p:cBhvr>
                                        <p:cTn id="60" dur="2000" fill="hold"/>
                                        <p:tgtEl>
                                          <p:spTgt spid="19"/>
                                        </p:tgtEl>
                                        <p:attrNameLst>
                                          <p:attrName>ppt_h</p:attrName>
                                        </p:attrNameLst>
                                      </p:cBhvr>
                                      <p:tavLst>
                                        <p:tav tm="0">
                                          <p:val>
                                            <p:strVal val="#ppt_h"/>
                                          </p:val>
                                        </p:tav>
                                        <p:tav tm="100000">
                                          <p:val>
                                            <p:strVal val="#ppt_h"/>
                                          </p:val>
                                        </p:tav>
                                      </p:tavLst>
                                    </p:anim>
                                  </p:childTnLst>
                                </p:cTn>
                              </p:par>
                              <p:par>
                                <p:cTn id="61" presetID="45" presetClass="entr" presetSubtype="0"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2000"/>
                                        <p:tgtEl>
                                          <p:spTgt spid="26"/>
                                        </p:tgtEl>
                                      </p:cBhvr>
                                    </p:animEffect>
                                    <p:anim calcmode="lin" valueType="num">
                                      <p:cBhvr>
                                        <p:cTn id="64" dur="2000" fill="hold"/>
                                        <p:tgtEl>
                                          <p:spTgt spid="26"/>
                                        </p:tgtEl>
                                        <p:attrNameLst>
                                          <p:attrName>ppt_w</p:attrName>
                                        </p:attrNameLst>
                                      </p:cBhvr>
                                      <p:tavLst>
                                        <p:tav tm="0" fmla="#ppt_w*sin(2.5*pi*$)">
                                          <p:val>
                                            <p:fltVal val="0"/>
                                          </p:val>
                                        </p:tav>
                                        <p:tav tm="100000">
                                          <p:val>
                                            <p:fltVal val="1"/>
                                          </p:val>
                                        </p:tav>
                                      </p:tavLst>
                                    </p:anim>
                                    <p:anim calcmode="lin" valueType="num">
                                      <p:cBhvr>
                                        <p:cTn id="65" dur="2000" fill="hold"/>
                                        <p:tgtEl>
                                          <p:spTgt spid="26"/>
                                        </p:tgtEl>
                                        <p:attrNameLst>
                                          <p:attrName>ppt_h</p:attrName>
                                        </p:attrNameLst>
                                      </p:cBhvr>
                                      <p:tavLst>
                                        <p:tav tm="0">
                                          <p:val>
                                            <p:strVal val="#ppt_h"/>
                                          </p:val>
                                        </p:tav>
                                        <p:tav tm="100000">
                                          <p:val>
                                            <p:strVal val="#ppt_h"/>
                                          </p:val>
                                        </p:tav>
                                      </p:tavLst>
                                    </p:anim>
                                  </p:childTnLst>
                                </p:cTn>
                              </p:par>
                              <p:par>
                                <p:cTn id="66" presetID="45" presetClass="entr" presetSubtype="0" fill="hold" nodeType="with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2000"/>
                                        <p:tgtEl>
                                          <p:spTgt spid="28"/>
                                        </p:tgtEl>
                                      </p:cBhvr>
                                    </p:animEffect>
                                    <p:anim calcmode="lin" valueType="num">
                                      <p:cBhvr>
                                        <p:cTn id="69" dur="2000" fill="hold"/>
                                        <p:tgtEl>
                                          <p:spTgt spid="28"/>
                                        </p:tgtEl>
                                        <p:attrNameLst>
                                          <p:attrName>ppt_w</p:attrName>
                                        </p:attrNameLst>
                                      </p:cBhvr>
                                      <p:tavLst>
                                        <p:tav tm="0" fmla="#ppt_w*sin(2.5*pi*$)">
                                          <p:val>
                                            <p:fltVal val="0"/>
                                          </p:val>
                                        </p:tav>
                                        <p:tav tm="100000">
                                          <p:val>
                                            <p:fltVal val="1"/>
                                          </p:val>
                                        </p:tav>
                                      </p:tavLst>
                                    </p:anim>
                                    <p:anim calcmode="lin" valueType="num">
                                      <p:cBhvr>
                                        <p:cTn id="70" dur="20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9"/>
                                        </p:tgtEl>
                                        <p:attrNameLst>
                                          <p:attrName>style.visibility</p:attrName>
                                        </p:attrNameLst>
                                      </p:cBhvr>
                                      <p:to>
                                        <p:strVal val="visible"/>
                                      </p:to>
                                    </p:set>
                                    <p:anim calcmode="lin" valueType="num">
                                      <p:cBhvr additive="base">
                                        <p:cTn id="75" dur="500" fill="hold"/>
                                        <p:tgtEl>
                                          <p:spTgt spid="39"/>
                                        </p:tgtEl>
                                        <p:attrNameLst>
                                          <p:attrName>ppt_x</p:attrName>
                                        </p:attrNameLst>
                                      </p:cBhvr>
                                      <p:tavLst>
                                        <p:tav tm="0">
                                          <p:val>
                                            <p:strVal val="#ppt_x"/>
                                          </p:val>
                                        </p:tav>
                                        <p:tav tm="100000">
                                          <p:val>
                                            <p:strVal val="#ppt_x"/>
                                          </p:val>
                                        </p:tav>
                                      </p:tavLst>
                                    </p:anim>
                                    <p:anim calcmode="lin" valueType="num">
                                      <p:cBhvr additive="base">
                                        <p:cTn id="76" dur="500" fill="hold"/>
                                        <p:tgtEl>
                                          <p:spTgt spid="39"/>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500" fill="hold"/>
                                        <p:tgtEl>
                                          <p:spTgt spid="40"/>
                                        </p:tgtEl>
                                        <p:attrNameLst>
                                          <p:attrName>ppt_x</p:attrName>
                                        </p:attrNameLst>
                                      </p:cBhvr>
                                      <p:tavLst>
                                        <p:tav tm="0">
                                          <p:val>
                                            <p:strVal val="#ppt_x"/>
                                          </p:val>
                                        </p:tav>
                                        <p:tav tm="100000">
                                          <p:val>
                                            <p:strVal val="#ppt_x"/>
                                          </p:val>
                                        </p:tav>
                                      </p:tavLst>
                                    </p:anim>
                                    <p:anim calcmode="lin" valueType="num">
                                      <p:cBhvr additive="base">
                                        <p:cTn id="8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414F563-4D3C-4040-A696-27C560E01DFE}"/>
              </a:ext>
            </a:extLst>
          </p:cNvPr>
          <p:cNvSpPr>
            <a:spLocks noGrp="1"/>
          </p:cNvSpPr>
          <p:nvPr>
            <p:ph type="title"/>
          </p:nvPr>
        </p:nvSpPr>
        <p:spPr>
          <a:xfrm>
            <a:off x="1027205" y="433388"/>
            <a:ext cx="10515600" cy="758825"/>
          </a:xfrm>
        </p:spPr>
        <p:txBody>
          <a:bodyPr>
            <a:normAutofit fontScale="90000"/>
          </a:bodyPr>
          <a:lstStyle/>
          <a:p>
            <a:pPr algn="ctr" eaLnBrk="1" hangingPunct="1"/>
            <a:r>
              <a:rPr lang="en-US" altLang="en-US" sz="3600" b="1">
                <a:solidFill>
                  <a:srgbClr val="0070C0"/>
                </a:solidFill>
                <a:latin typeface="Times New Roman" panose="02020603050405020304" pitchFamily="18" charset="0"/>
                <a:cs typeface="Times New Roman" panose="02020603050405020304" pitchFamily="18" charset="0"/>
              </a:rPr>
              <a:t>VẬT CÓ SỰ BIẾN DẠNG GIỐNG LÒ XO</a:t>
            </a:r>
            <a:br>
              <a:rPr lang="en-US" altLang="en-US" sz="3600" b="1">
                <a:solidFill>
                  <a:srgbClr val="0070C0"/>
                </a:solidFill>
                <a:latin typeface="Times New Roman" panose="02020603050405020304" pitchFamily="18" charset="0"/>
                <a:cs typeface="Times New Roman" panose="02020603050405020304" pitchFamily="18" charset="0"/>
              </a:rPr>
            </a:br>
            <a:r>
              <a:rPr lang="en-US" altLang="en-US" sz="3600" b="1">
                <a:solidFill>
                  <a:srgbClr val="0070C0"/>
                </a:solidFill>
                <a:latin typeface="Times New Roman" panose="02020603050405020304" pitchFamily="18" charset="0"/>
                <a:cs typeface="Times New Roman" panose="02020603050405020304" pitchFamily="18" charset="0"/>
              </a:rPr>
              <a:t>=&gt; VẬT ĐÀN HỔI</a:t>
            </a:r>
          </a:p>
        </p:txBody>
      </p:sp>
      <p:pic>
        <p:nvPicPr>
          <p:cNvPr id="13315" name="Picture 2">
            <a:extLst>
              <a:ext uri="{FF2B5EF4-FFF2-40B4-BE49-F238E27FC236}">
                <a16:creationId xmlns:a16="http://schemas.microsoft.com/office/drawing/2014/main" id="{EE33F159-979E-44E2-85F9-14A2FC5E34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2837" y="1449061"/>
            <a:ext cx="5526088" cy="511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3">
            <a:extLst>
              <a:ext uri="{FF2B5EF4-FFF2-40B4-BE49-F238E27FC236}">
                <a16:creationId xmlns:a16="http://schemas.microsoft.com/office/drawing/2014/main" id="{6111B17E-D350-4D69-88B3-DC659342A1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8925" y="1705909"/>
            <a:ext cx="4602816" cy="460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circle(in)">
                                      <p:cBhvr>
                                        <p:cTn id="7" dur="2000"/>
                                        <p:tgtEl>
                                          <p:spTgt spid="133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wheel(1)">
                                      <p:cBhvr>
                                        <p:cTn id="12"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1088181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26" y="1"/>
            <a:ext cx="4835525"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ANd9GcTMPCdDgCeSEvASwD9-JngTyppAEtaUJCpdadp1BuAv4ZeZx1J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037" y="1"/>
            <a:ext cx="4192588"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4" name="Picture 4" descr="ANd9GcRRB7SC1K6tDe8oE3SSOyVYESrinJasK4xx-I1CgU54AJ6WKtObFomUD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10469563" cy="532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992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02404"/>
                                        </p:tgtEl>
                                        <p:attrNameLst>
                                          <p:attrName>style.visibility</p:attrName>
                                        </p:attrNameLst>
                                      </p:cBhvr>
                                      <p:to>
                                        <p:strVal val="visible"/>
                                      </p:to>
                                    </p:set>
                                    <p:animEffect transition="in" filter="diamond(in)">
                                      <p:cBhvr>
                                        <p:cTn id="7" dur="2000"/>
                                        <p:tgtEl>
                                          <p:spTgt spid="102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None&quot;,&quot;HeaderHeight&quot;:0.0,&quot;FooterHeight&quot;:0.4,&quot;SideMargin&quot;:0.0,&quot;TopMargin&quot;:0.0,&quot;BottomMargin&quot;:0.0,&quot;IntervalMargin&quot;:0.0,&quot;SettingType&quot;:&quot;System&quot;}"/>
  <p:tag name="INKNOELEADERBOARD" val="19246993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TotalTime>
  <Words>2658</Words>
  <Application>Microsoft Office PowerPoint</Application>
  <PresentationFormat>Widescreen</PresentationFormat>
  <Paragraphs>440</Paragraphs>
  <Slides>42</Slides>
  <Notes>3</Notes>
  <HiddenSlides>4</HiddenSlides>
  <MMClips>5</MMClips>
  <ScaleCrop>false</ScaleCrop>
  <HeadingPairs>
    <vt:vector size="8" baseType="variant">
      <vt:variant>
        <vt:lpstr>Fonts Used</vt:lpstr>
      </vt:variant>
      <vt:variant>
        <vt:i4>18</vt:i4>
      </vt:variant>
      <vt:variant>
        <vt:lpstr>Theme</vt:lpstr>
      </vt:variant>
      <vt:variant>
        <vt:i4>5</vt:i4>
      </vt:variant>
      <vt:variant>
        <vt:lpstr>Embedded OLE Servers</vt:lpstr>
      </vt:variant>
      <vt:variant>
        <vt:i4>1</vt:i4>
      </vt:variant>
      <vt:variant>
        <vt:lpstr>Slide Titles</vt:lpstr>
      </vt:variant>
      <vt:variant>
        <vt:i4>42</vt:i4>
      </vt:variant>
    </vt:vector>
  </HeadingPairs>
  <TitlesOfParts>
    <vt:vector size="66" baseType="lpstr">
      <vt:lpstr>A3.BoosterNextFYBlackRegular-Sa</vt:lpstr>
      <vt:lpstr>.VnKoala</vt:lpstr>
      <vt:lpstr>.VnTime</vt:lpstr>
      <vt:lpstr>Calibri Light</vt:lpstr>
      <vt:lpstr>VNI-Centur</vt:lpstr>
      <vt:lpstr>Times New Roman</vt:lpstr>
      <vt:lpstr>VNI-Garam</vt:lpstr>
      <vt:lpstr>Wingdings</vt:lpstr>
      <vt:lpstr>A3.ArchivoBold-San</vt:lpstr>
      <vt:lpstr>Tahoma</vt:lpstr>
      <vt:lpstr>Calibri</vt:lpstr>
      <vt:lpstr>Symbol</vt:lpstr>
      <vt:lpstr>VNI-Souvir</vt:lpstr>
      <vt:lpstr>A3.NotoSans-San</vt:lpstr>
      <vt:lpstr>Verdana</vt:lpstr>
      <vt:lpstr>Arial</vt:lpstr>
      <vt:lpstr>Wingdings 2</vt:lpstr>
      <vt:lpstr>VNI-Times</vt:lpstr>
      <vt:lpstr>Office Theme</vt:lpstr>
      <vt:lpstr>1_Office Theme</vt:lpstr>
      <vt:lpstr>2_Office Theme</vt:lpstr>
      <vt:lpstr>3_Office Theme</vt:lpstr>
      <vt:lpstr>4_Office Theme</vt:lpstr>
      <vt:lpstr>Equation</vt:lpstr>
      <vt:lpstr>PowerPoint Presentation</vt:lpstr>
      <vt:lpstr>PowerPoint Presentation</vt:lpstr>
      <vt:lpstr>PowerPoint Presentation</vt:lpstr>
      <vt:lpstr>PowerPoint Presentation</vt:lpstr>
      <vt:lpstr>PowerPoint Presentation</vt:lpstr>
      <vt:lpstr>I. HIỆN TƯỢNG BIẾN DẠNG CỦA LÒ XO</vt:lpstr>
      <vt:lpstr>I. HIỆN TƯỢNG BIẾN DẠNG CỦA LÒ XO</vt:lpstr>
      <vt:lpstr>VẬT CÓ SỰ BIẾN DẠNG GIỐNG LÒ XO =&gt; VẬT ĐÀN HỔI</vt:lpstr>
      <vt:lpstr>PowerPoint Presentation</vt:lpstr>
      <vt:lpstr>I. HIỆN TƯỢNG BIẾN DẠNG CỦA LÒ XO</vt:lpstr>
      <vt:lpstr>I. HIỆN TƯỢNG BIẾN DẠNG CỦA LÒ XO</vt:lpstr>
      <vt:lpstr>PowerPoint Presentation</vt:lpstr>
      <vt:lpstr>ỨNG DỤNG TRONG THỰC TẾ CỦA LÒ XO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Câu 1: Độ dãn của lò xo treo theo phương thẳng đứng tỉ lệ với  </vt:lpstr>
      <vt:lpstr>Câu 2:Biến dạng của lò xo là</vt:lpstr>
      <vt:lpstr>Câu 3. Trong đời sống vật nào KHÔNG phải vật đàn hồi</vt:lpstr>
      <vt:lpstr>PowerPoint Presentation</vt:lpstr>
      <vt:lpstr>PowerPoint Presentation</vt:lpstr>
      <vt:lpstr>PowerPoint Presentation</vt:lpstr>
      <vt:lpstr>PowerPoint Presentation</vt:lpstr>
      <vt:lpstr>PowerPoint Presentation</vt:lpstr>
      <vt:lpstr>Câu 9.Treo thẳng đứng một lò xo, đầu dưới gắn với một quả cân 100g thì lò xo có độ dài 11cm, nếu thay bằng quả cân 200g thì lò xo có độ dài 11,5cm. Hỏi nếu treo quả cân 500g thì lò xo có độ dài bao nhiêu?</vt:lpstr>
      <vt:lpstr>PowerPoint Presentation</vt:lpstr>
      <vt:lpstr>Câu 11. Hai lò xo có chiều dài ban đầu như nhau.Treo hai vật có cùng khối lượng vào hai lò xo. Hỏi độ dãn của hai lò xo có bằng nhau hay không?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Phượng</dc:creator>
  <cp:lastModifiedBy>ADMIN</cp:lastModifiedBy>
  <cp:revision>178</cp:revision>
  <dcterms:created xsi:type="dcterms:W3CDTF">2021-02-05T08:18:09Z</dcterms:created>
  <dcterms:modified xsi:type="dcterms:W3CDTF">2024-02-21T08:43:54Z</dcterms:modified>
</cp:coreProperties>
</file>