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98" r:id="rId4"/>
  </p:sldMasterIdLst>
  <p:notesMasterIdLst>
    <p:notesMasterId r:id="rId34"/>
  </p:notesMasterIdLst>
  <p:sldIdLst>
    <p:sldId id="260" r:id="rId5"/>
    <p:sldId id="284" r:id="rId6"/>
    <p:sldId id="280" r:id="rId7"/>
    <p:sldId id="257" r:id="rId8"/>
    <p:sldId id="275" r:id="rId9"/>
    <p:sldId id="283" r:id="rId10"/>
    <p:sldId id="587" r:id="rId11"/>
    <p:sldId id="276" r:id="rId12"/>
    <p:sldId id="263" r:id="rId13"/>
    <p:sldId id="264" r:id="rId14"/>
    <p:sldId id="266" r:id="rId15"/>
    <p:sldId id="588" r:id="rId16"/>
    <p:sldId id="596" r:id="rId17"/>
    <p:sldId id="598" r:id="rId18"/>
    <p:sldId id="589" r:id="rId19"/>
    <p:sldId id="279" r:id="rId20"/>
    <p:sldId id="262" r:id="rId21"/>
    <p:sldId id="267" r:id="rId22"/>
    <p:sldId id="594" r:id="rId23"/>
    <p:sldId id="595" r:id="rId24"/>
    <p:sldId id="592" r:id="rId25"/>
    <p:sldId id="597" r:id="rId26"/>
    <p:sldId id="274" r:id="rId27"/>
    <p:sldId id="590" r:id="rId28"/>
    <p:sldId id="277" r:id="rId29"/>
    <p:sldId id="278" r:id="rId30"/>
    <p:sldId id="591" r:id="rId31"/>
    <p:sldId id="599" r:id="rId32"/>
    <p:sldId id="268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81" autoAdjust="0"/>
    <p:restoredTop sz="94660"/>
  </p:normalViewPr>
  <p:slideViewPr>
    <p:cSldViewPr>
      <p:cViewPr varScale="1">
        <p:scale>
          <a:sx n="65" d="100"/>
          <a:sy n="65" d="100"/>
        </p:scale>
        <p:origin x="856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834B6-028B-4A55-B676-4C74DF8B9F5D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55665-1EE8-4C8B-B6D3-8DDF702BFEB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071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1724F74E-489A-49D7-9826-9D2CA026F2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733B6D-4211-47EC-976B-71F03CDB7BD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F54CDB39-B5EE-4CD2-B62D-6F6387357F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6AF5F50-AFE8-4E6D-9815-D3EA5291A7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vi-V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37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96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24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88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76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48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6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484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77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191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09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79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514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822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91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307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26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993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236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16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4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36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1E7F8-C84D-4EDB-A4FD-34B5ACBA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C03E7-1072-453D-824F-B733B66E962C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59591-3078-4253-97E4-83CAABF7C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AD05F-FEEC-4870-BD48-DFB6FEA90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A7793-71D3-4F5C-A264-306503F2D6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701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DA354-9679-4B43-8161-C0F3FA704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36FE5-A153-4318-95C3-09D84ABB897B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1A803-35EB-4ACB-AA82-E783F598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4E373-791F-46F8-B439-A81CEBCDD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705C7-3BF5-49A6-AF11-445D364332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862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58843-B5B8-4CC5-BE47-D64E2CFB5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F0AA5-8DBD-48CB-8E81-A57D460BD260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A095D-4DE2-4727-B069-2FDF4FE27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E4D55-58AD-4736-9B2C-524CFDC8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2E896-D8B5-45A3-9837-2AD71D2037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4497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6F011B-2653-4FD6-898C-EB6132B75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6772F-FAA9-44F3-AEE5-D712A47C12B3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3A0B20-FD6B-443B-ADDA-9FDE1A28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E156E9-5D33-47C1-A608-8B3F6EA6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9EFA9-842B-499E-B9FB-E265148E6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4313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57FC755-BDC7-466A-9F57-AAF6C211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A72CF-88F4-4D09-89DB-BFAE4242CAE3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5A9C2F-A010-41A9-AF20-01B5386C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FFC103-93D9-415D-8C6C-9974B407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94E88-5C7F-4D6D-ABF1-1CAA007FC5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40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E522697-DACA-4E23-9DFF-A20793E0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B8074-27C4-4686-8F5D-F38611A02445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57EAD3E-2334-4BB0-9024-8FFA0C121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7D2C04-5EE1-4AD9-AE99-05170802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A5354-1FC8-45DB-9C52-60C0F2CD06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880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36A0FCC-B8CF-4079-860C-F0C1D954B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BFCF2-0156-48E0-A040-4E763ABA6C95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651E1BA-02C8-48D6-B74E-EC152701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64AC46E-E6A1-4A21-A46D-FCD97352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E7F8C-AA9E-4AD2-9421-6E7AFB7EF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515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FF8D6F-1185-4FF3-8066-A5EC046F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341E6-DFEC-482A-9A20-EC36FA638B17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72B24E-CC9E-443A-B87D-3BD39FEAF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FFE7E4-668F-42E4-98B3-CCEADB99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FD8DF-0170-493A-B30B-F0D1358C92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2451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38F9CF6-CF03-4607-8D91-49356641C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6E6D1-272C-4404-AC16-A325DD4D50E8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C2CEEED-5C8B-4970-A682-CCBC8B3B5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0F463-9DEB-4662-9DEC-850E4ED0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46011-D4A0-4FF5-8BDE-15F15EC532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4351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736C2-19A7-4A51-8D9C-EDC868FA9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7A5C3-CB3B-4CC5-A44F-B5655AA129DE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9033D-313A-4649-9849-232FA5EE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74970-44DC-4360-A21A-50667475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25F23-C3E8-4577-BB7F-6049FF7093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87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262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54263-683F-4B1D-8A69-94EC3BBC1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ED1BE-AD1E-458C-9411-BEF018B35361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D1C0D-162F-48A7-8DDC-BF5FF225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BB67C-5F33-4D34-9860-B1661D9D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9D39-7E1C-432F-AE65-0A22EF183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00616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4115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0104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55278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4187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92338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5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25984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3265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98840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958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2697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01070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1755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03022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89890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4365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5417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36889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513587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19527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C4CFF-489C-411F-BBF0-07E75959B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AA2BA-94E3-4854-8D76-3E9C2B0B2FA6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C76EC-C345-4B37-95DF-F0431599A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A44DA-03D4-4A25-A791-7C20AB612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75100-55FF-4D10-9DC8-C29B5C9C94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92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822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B8C32-3710-4960-A1D1-8BA9586A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94DF-18B3-4A67-848E-0322CDA5E5DB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D4A80-0C68-4944-9602-638F4887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D8550-EE0A-4318-81C5-04C0709C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DA894-692A-4553-B9EC-F2D1F797A1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38714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B8C32-3710-4960-A1D1-8BA9586A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94DF-18B3-4A67-848E-0322CDA5E5DB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D4A80-0C68-4944-9602-638F4887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D8550-EE0A-4318-81C5-04C0709C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DA894-692A-4553-B9EC-F2D1F797A1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09808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B8C32-3710-4960-A1D1-8BA9586A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94DF-18B3-4A67-848E-0322CDA5E5DB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D4A80-0C68-4944-9602-638F4887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D8550-EE0A-4318-81C5-04C0709C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DA894-692A-4553-B9EC-F2D1F797A1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7681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B8C32-3710-4960-A1D1-8BA9586A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94DF-18B3-4A67-848E-0322CDA5E5DB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D4A80-0C68-4944-9602-638F4887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D8550-EE0A-4318-81C5-04C0709C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DA894-692A-4553-B9EC-F2D1F797A1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4000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A4590-DA99-4C4E-8C21-7791868E6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23B8F-E3A0-4AFB-9FCB-289A3EFD83DD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64D8D-D14C-47AB-9358-A968BC9F4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42034-4A20-4EE0-8916-58D9ACE7B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B4B9E-8160-4BB0-BB0E-A1F40CF80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0546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BBE6FC5-2489-41C5-B658-323F17C41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CD331-2EE5-4B40-92EC-CC7E0061F4BF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BDEB3A-8E84-43DA-BC63-92913E559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4E29C8-7D89-4323-809D-C6F16748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5F0A5-7AF5-4D65-AE77-130F6FA407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512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D5335E1-4FC9-4565-A4E4-9B16FF3DB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0F5CC-9812-4D23-96F1-E2430BB42839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EE3A02-F7FA-4742-825B-7C93E8EA8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A14B98E-94E7-4218-BFE4-4247315F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05773-8CA1-4291-9742-527F4794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521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1AC9CED-7784-4D05-96D0-3C7A12933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478CC-1D8D-43CB-8D2E-4A78E00C229A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BCB12DE-9990-490A-B5E3-7D899AEB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6D73AA2-CF27-4F56-93CE-764FC713A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61633-8C7A-4031-8600-B4E4B49646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411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F5B181-5293-4493-A388-6A909B953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FD0A4-D045-42E2-AD06-1BEC8643E5D1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2E8BB6-CD20-4659-A5F2-EFDC9FB8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A34D20-0504-41AA-8AC6-D0DF2DA5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8660-221A-4E70-962A-BFC8364DA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80839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F5B181-5293-4493-A388-6A909B953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FD0A4-D045-42E2-AD06-1BEC8643E5D1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2E8BB6-CD20-4659-A5F2-EFDC9FB8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A34D20-0504-41AA-8AC6-D0DF2DA5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8660-221A-4E70-962A-BFC8364DA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984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50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F5B181-5293-4493-A388-6A909B953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FD0A4-D045-42E2-AD06-1BEC8643E5D1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2E8BB6-CD20-4659-A5F2-EFDC9FB8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A34D20-0504-41AA-8AC6-D0DF2DA5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8660-221A-4E70-962A-BFC8364DA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0138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F5B181-5293-4493-A388-6A909B953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FD0A4-D045-42E2-AD06-1BEC8643E5D1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2E8BB6-CD20-4659-A5F2-EFDC9FB8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A34D20-0504-41AA-8AC6-D0DF2DA5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8660-221A-4E70-962A-BFC8364DA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88106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9B18F3-1F5E-4CD7-B5C4-11AD74DAC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4C1D3-9018-44B4-8F2B-62A35C455EE0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5CA0C0-628C-42FF-ABAD-25E3618A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D8096C-27CE-4CDD-A185-F6CC6750B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A3C0-E716-4488-BA20-B573D680F6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5487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8BDE32-2C8B-4841-9329-836FCF62B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241E7-24A9-4078-ACBE-0DA7BC8B3A30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9376A7-7386-4E26-819F-C96B1046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7B1530-2A61-4871-AE10-147DC903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8B8CD-D8B2-4165-87B4-6F7B5345AA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7911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069DC-5C7E-439C-A550-CBF040ADC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76CC4-957E-4624-B3CB-A5CA7A014F62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F4E95-65CF-4569-B53A-F419817C2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6E8ED-D975-4923-83D3-24588187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91D5D-72C7-4F30-B0E6-D65E593EF3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65155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0A8D2-8F48-4D5F-AB5C-584A93F4F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51488-C501-48C7-AFBD-4327015E247E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D0014-133D-461C-879E-4D6B40BE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5597F-5C1C-4C67-9D73-4398B7BD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09E51-DD5B-4599-9713-4BC1CCEA29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5916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46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5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5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E129E-F23A-4EEA-A974-87FBE12DE53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5BF7-1B44-492B-B994-084EE3BB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9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717" r:id="rId5"/>
    <p:sldLayoutId id="2147483693" r:id="rId6"/>
    <p:sldLayoutId id="2147483653" r:id="rId7"/>
    <p:sldLayoutId id="2147483654" r:id="rId8"/>
    <p:sldLayoutId id="2147483655" r:id="rId9"/>
    <p:sldLayoutId id="2147483727" r:id="rId10"/>
    <p:sldLayoutId id="2147483725" r:id="rId11"/>
    <p:sldLayoutId id="2147483724" r:id="rId12"/>
    <p:sldLayoutId id="2147483723" r:id="rId13"/>
    <p:sldLayoutId id="2147483722" r:id="rId14"/>
    <p:sldLayoutId id="2147483721" r:id="rId15"/>
    <p:sldLayoutId id="2147483697" r:id="rId16"/>
    <p:sldLayoutId id="2147483696" r:id="rId17"/>
    <p:sldLayoutId id="2147483695" r:id="rId18"/>
    <p:sldLayoutId id="2147483692" r:id="rId19"/>
    <p:sldLayoutId id="2147483691" r:id="rId20"/>
    <p:sldLayoutId id="2147483689" r:id="rId21"/>
    <p:sldLayoutId id="2147483688" r:id="rId22"/>
    <p:sldLayoutId id="2147483687" r:id="rId23"/>
    <p:sldLayoutId id="2147483686" r:id="rId24"/>
    <p:sldLayoutId id="2147483685" r:id="rId25"/>
    <p:sldLayoutId id="2147483656" r:id="rId26"/>
    <p:sldLayoutId id="2147483657" r:id="rId27"/>
    <p:sldLayoutId id="2147483658" r:id="rId28"/>
    <p:sldLayoutId id="2147483659" r:id="rId2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A84C65E-6BFE-4D32-BF52-64BF7683FEA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55630FB-8552-4854-86B6-B50040C543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53145-5731-42B8-A4EE-C1508B154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90D4975-8AE4-41F0-AFCE-E5C1904B606E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86A1C-D282-411B-96ED-6501036B67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73789-BA7B-4CD5-A07C-0DE2DBA90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F6BD70-6ED4-43F0-B6F2-EDB676931C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19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3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726" r:id="rId8"/>
    <p:sldLayoutId id="2147483720" r:id="rId9"/>
    <p:sldLayoutId id="2147483718" r:id="rId10"/>
    <p:sldLayoutId id="2147483714" r:id="rId11"/>
    <p:sldLayoutId id="2147483694" r:id="rId12"/>
    <p:sldLayoutId id="2147483690" r:id="rId13"/>
    <p:sldLayoutId id="2147483681" r:id="rId14"/>
    <p:sldLayoutId id="2147483682" r:id="rId15"/>
    <p:sldLayoutId id="2147483683" r:id="rId16"/>
    <p:sldLayoutId id="2147483684" r:id="rId17"/>
  </p:sldLayoutIdLst>
  <p:transition spd="slow">
    <p:wipe/>
  </p:transition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C3B9739-A950-41B4-A9C1-FF7F8FBAFC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DFFF405-8F69-45D0-BBB1-841F247A9E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16CDC-26E9-4A81-8558-040E4F6CF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CE4D9A-DC7D-4EA8-938A-DFDC3AB5B7BD}" type="datetimeFigureOut">
              <a:rPr lang="en-US" altLang="en-US"/>
              <a:pPr>
                <a:defRPr/>
              </a:pPr>
              <a:t>2/21/2024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3A52D-88B6-4AAC-B2FB-4A50EFEA0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E0F6A-86E6-4143-9B76-365475981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3FFE61C-C28A-4C67-9761-B8A20E2115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31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3" r:id="rId3"/>
    <p:sldLayoutId id="2147483712" r:id="rId4"/>
    <p:sldLayoutId id="2147483711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19" r:id="rId11"/>
    <p:sldLayoutId id="2147483716" r:id="rId12"/>
    <p:sldLayoutId id="2147483715" r:id="rId13"/>
    <p:sldLayoutId id="2147483706" r:id="rId14"/>
    <p:sldLayoutId id="2147483707" r:id="rId15"/>
    <p:sldLayoutId id="2147483708" r:id="rId16"/>
    <p:sldLayoutId id="2147483709" r:id="rId17"/>
    <p:sldLayoutId id="2147483710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32.jpeg"/><Relationship Id="rId4" Type="http://schemas.openxmlformats.org/officeDocument/2006/relationships/image" Target="../media/image31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29.gi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65653" y="230073"/>
            <a:ext cx="4691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6527" y="1023610"/>
            <a:ext cx="5695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Điền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676400"/>
            <a:ext cx="10700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..…………………………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090" y="2694709"/>
            <a:ext cx="4833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28522" y="2730972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+……………………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23007" y="3326508"/>
            <a:ext cx="4077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+…………………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0722" y="3898679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…………………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090" y="4887126"/>
            <a:ext cx="9644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……………………………..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904" y="5781020"/>
            <a:ext cx="8552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57213" y="3495020"/>
            <a:ext cx="4466509" cy="1147966"/>
            <a:chOff x="1143000" y="949036"/>
            <a:chExt cx="6858000" cy="1551754"/>
          </a:xfrm>
        </p:grpSpPr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1143000" y="1025453"/>
              <a:ext cx="1143000" cy="790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 b="1" dirty="0" err="1">
                  <a:solidFill>
                    <a:srgbClr val="990000"/>
                  </a:solidFill>
                </a:rPr>
                <a:t>Điểm</a:t>
              </a:r>
              <a:r>
                <a:rPr lang="en-US" altLang="en-US" sz="1600" b="1" dirty="0">
                  <a:solidFill>
                    <a:srgbClr val="990000"/>
                  </a:solidFill>
                </a:rPr>
                <a:t> </a:t>
              </a:r>
              <a:r>
                <a:rPr lang="en-US" altLang="en-US" sz="1600" b="1" dirty="0" err="1">
                  <a:solidFill>
                    <a:srgbClr val="990000"/>
                  </a:solidFill>
                </a:rPr>
                <a:t>đặt</a:t>
              </a:r>
              <a:endParaRPr lang="en-US" altLang="en-US" sz="1600" b="1" dirty="0">
                <a:solidFill>
                  <a:srgbClr val="990000"/>
                </a:solidFill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2133599" y="2001548"/>
              <a:ext cx="990599" cy="499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altLang="en-US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438400" y="949036"/>
              <a:ext cx="5562600" cy="1066800"/>
            </a:xfrm>
            <a:prstGeom prst="rightArrow">
              <a:avLst>
                <a:gd name="adj1" fmla="val 50000"/>
                <a:gd name="adj2" fmla="val 13035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438400" y="1215736"/>
              <a:ext cx="4191000" cy="533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vi-V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3715866" y="1094040"/>
              <a:ext cx="1905002" cy="70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990000"/>
                  </a:solidFill>
                </a:rPr>
                <a:t> </a:t>
              </a:r>
              <a:r>
                <a:rPr lang="en-US" altLang="en-US" sz="1600" b="1" dirty="0" err="1">
                  <a:solidFill>
                    <a:srgbClr val="FFFF00"/>
                  </a:solidFill>
                </a:rPr>
                <a:t>Phương</a:t>
              </a:r>
              <a:endParaRPr lang="en-US" altLang="en-US" sz="1600" b="1" dirty="0">
                <a:solidFill>
                  <a:srgbClr val="990000"/>
                </a:solidFill>
              </a:endParaRPr>
            </a:p>
          </p:txBody>
        </p:sp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 rot="5400000">
              <a:off x="6741003" y="834736"/>
              <a:ext cx="990598" cy="1295399"/>
            </a:xfrm>
            <a:prstGeom prst="flowChartExtra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vi-VN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6457495" y="1253836"/>
              <a:ext cx="1294824" cy="45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 b="1" dirty="0" err="1">
                  <a:solidFill>
                    <a:srgbClr val="FFFF00"/>
                  </a:solidFill>
                </a:rPr>
                <a:t>Chiều</a:t>
              </a:r>
              <a:r>
                <a:rPr lang="en-US" altLang="en-US" sz="1600" b="1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23" name="Oval 22"/>
            <p:cNvSpPr/>
            <p:nvPr/>
          </p:nvSpPr>
          <p:spPr>
            <a:xfrm flipH="1">
              <a:off x="2362200" y="1163348"/>
              <a:ext cx="198438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2133600" y="1437192"/>
              <a:ext cx="228600" cy="6133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3113922" y="3994666"/>
            <a:ext cx="10714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 err="1">
                <a:solidFill>
                  <a:srgbClr val="990000"/>
                </a:solidFill>
              </a:rPr>
              <a:t>Độ</a:t>
            </a:r>
            <a:r>
              <a:rPr lang="en-US" altLang="en-US" sz="1600" b="1" dirty="0">
                <a:solidFill>
                  <a:srgbClr val="990000"/>
                </a:solidFill>
              </a:rPr>
              <a:t> </a:t>
            </a:r>
            <a:r>
              <a:rPr lang="en-US" altLang="en-US" sz="1600" b="1" dirty="0" err="1">
                <a:solidFill>
                  <a:srgbClr val="990000"/>
                </a:solidFill>
              </a:rPr>
              <a:t>lớn</a:t>
            </a:r>
            <a:endParaRPr lang="en-US" altLang="en-US" sz="1600" b="1" dirty="0">
              <a:solidFill>
                <a:srgbClr val="990000"/>
              </a:solidFill>
            </a:endParaRPr>
          </a:p>
        </p:txBody>
      </p:sp>
      <p:sp>
        <p:nvSpPr>
          <p:cNvPr id="26" name="AutoShape 20"/>
          <p:cNvSpPr>
            <a:spLocks noChangeArrowheads="1"/>
          </p:cNvSpPr>
          <p:nvPr/>
        </p:nvSpPr>
        <p:spPr bwMode="auto">
          <a:xfrm>
            <a:off x="1642454" y="4310360"/>
            <a:ext cx="3651723" cy="50214"/>
          </a:xfrm>
          <a:prstGeom prst="leftRightArrow">
            <a:avLst>
              <a:gd name="adj1" fmla="val 50000"/>
              <a:gd name="adj2" fmla="val 144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en-US">
              <a:solidFill>
                <a:prstClr val="black"/>
              </a:solidFill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1742322" y="4375666"/>
            <a:ext cx="29220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rgbClr val="990000"/>
                </a:solidFill>
              </a:rPr>
              <a:t>Theo </a:t>
            </a:r>
            <a:r>
              <a:rPr lang="en-US" altLang="en-US" sz="1600" b="1" dirty="0" err="1">
                <a:solidFill>
                  <a:srgbClr val="990000"/>
                </a:solidFill>
              </a:rPr>
              <a:t>một</a:t>
            </a:r>
            <a:r>
              <a:rPr lang="en-US" altLang="en-US" sz="1600" b="1" dirty="0">
                <a:solidFill>
                  <a:srgbClr val="990000"/>
                </a:solidFill>
              </a:rPr>
              <a:t> </a:t>
            </a:r>
            <a:r>
              <a:rPr lang="en-US" altLang="en-US" sz="1600" b="1" dirty="0" err="1">
                <a:solidFill>
                  <a:srgbClr val="990000"/>
                </a:solidFill>
              </a:rPr>
              <a:t>tỉ</a:t>
            </a:r>
            <a:r>
              <a:rPr lang="en-US" altLang="en-US" sz="1600" b="1" dirty="0">
                <a:solidFill>
                  <a:srgbClr val="990000"/>
                </a:solidFill>
              </a:rPr>
              <a:t> </a:t>
            </a:r>
            <a:r>
              <a:rPr lang="en-US" altLang="en-US" sz="1600" b="1" dirty="0" err="1">
                <a:solidFill>
                  <a:srgbClr val="990000"/>
                </a:solidFill>
              </a:rPr>
              <a:t>xích</a:t>
            </a:r>
            <a:r>
              <a:rPr lang="en-US" altLang="en-US" sz="1600" b="1" dirty="0">
                <a:solidFill>
                  <a:srgbClr val="990000"/>
                </a:solidFill>
              </a:rPr>
              <a:t> </a:t>
            </a:r>
            <a:r>
              <a:rPr lang="en-US" altLang="en-US" sz="1600" b="1" dirty="0" err="1">
                <a:solidFill>
                  <a:srgbClr val="990000"/>
                </a:solidFill>
              </a:rPr>
              <a:t>cho</a:t>
            </a:r>
            <a:r>
              <a:rPr lang="en-US" altLang="en-US" sz="1600" b="1" dirty="0">
                <a:solidFill>
                  <a:srgbClr val="990000"/>
                </a:solidFill>
              </a:rPr>
              <a:t> </a:t>
            </a:r>
            <a:r>
              <a:rPr lang="en-US" altLang="en-US" sz="1600" b="1" dirty="0" err="1">
                <a:solidFill>
                  <a:srgbClr val="990000"/>
                </a:solidFill>
              </a:rPr>
              <a:t>trước</a:t>
            </a:r>
            <a:r>
              <a:rPr lang="en-US" altLang="en-US" sz="1600" b="1" dirty="0">
                <a:solidFill>
                  <a:srgbClr val="990000"/>
                </a:solidFill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96000" y="1680970"/>
            <a:ext cx="5878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biến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00362" y="2673927"/>
            <a:ext cx="2699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68890" y="3246098"/>
            <a:ext cx="3346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68890" y="3812151"/>
            <a:ext cx="3886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57139" y="4898569"/>
            <a:ext cx="5197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01718" y="5773684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39296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A2EC08CF-6FBF-4A31-A253-1FE6D5ECA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19150"/>
            <a:ext cx="3681413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E9C34BB0-76F9-410F-9286-1A8136512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7" y="819150"/>
            <a:ext cx="374332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18B463-B4C8-4842-BE47-E0097CB7A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1524000"/>
            <a:ext cx="2895600" cy="209288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dọi: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khi muốn xác định phương thẳng đứng</a:t>
            </a:r>
            <a:endParaRPr lang="en-US" altLang="en-US" sz="2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6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57B31F4E-0081-4AC8-B01B-36362185459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524000" y="0"/>
            <a:ext cx="9144000" cy="685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24578" name="Picture 3" descr="CORIOLIS">
            <a:extLst>
              <a:ext uri="{FF2B5EF4-FFF2-40B4-BE49-F238E27FC236}">
                <a16:creationId xmlns:a16="http://schemas.microsoft.com/office/drawing/2014/main" id="{CEA732BA-97F6-4133-A8D5-D20CA45E80B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7575" y="2205038"/>
            <a:ext cx="2971800" cy="2652712"/>
          </a:xfrm>
          <a:solidFill>
            <a:srgbClr val="FFFF00"/>
          </a:solidFill>
        </p:spPr>
      </p:pic>
      <p:sp>
        <p:nvSpPr>
          <p:cNvPr id="24579" name="Oval 108">
            <a:extLst>
              <a:ext uri="{FF2B5EF4-FFF2-40B4-BE49-F238E27FC236}">
                <a16:creationId xmlns:a16="http://schemas.microsoft.com/office/drawing/2014/main" id="{7A922BED-D96B-42A7-8365-1081B231F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357563"/>
            <a:ext cx="215900" cy="215900"/>
          </a:xfrm>
          <a:prstGeom prst="ellipse">
            <a:avLst/>
          </a:prstGeom>
          <a:solidFill>
            <a:srgbClr val="FFFF00"/>
          </a:solidFill>
          <a:ln w="57150" cap="sq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5249215A-8174-4AA8-A3E4-E1C73A611DA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792414"/>
            <a:ext cx="4038600" cy="1285875"/>
            <a:chOff x="0" y="2833255"/>
            <a:chExt cx="4038600" cy="1285875"/>
          </a:xfrm>
        </p:grpSpPr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FFA613E8-552D-4C63-BDF6-4EF0A5EF64D1}"/>
                </a:ext>
              </a:extLst>
            </p:cNvPr>
            <p:cNvCxnSpPr/>
            <p:nvPr/>
          </p:nvCxnSpPr>
          <p:spPr bwMode="auto">
            <a:xfrm>
              <a:off x="2590800" y="3490480"/>
              <a:ext cx="1447800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91" name="Picture 17" descr="C:\Users\DONGXINH\Desktop\themes\76877.jpg">
              <a:extLst>
                <a:ext uri="{FF2B5EF4-FFF2-40B4-BE49-F238E27FC236}">
                  <a16:creationId xmlns:a16="http://schemas.microsoft.com/office/drawing/2014/main" id="{6EFCAC2E-B5A9-46A9-84FF-7A5EA5BC95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2937" y="2190318"/>
              <a:ext cx="1285875" cy="2571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6">
            <a:extLst>
              <a:ext uri="{FF2B5EF4-FFF2-40B4-BE49-F238E27FC236}">
                <a16:creationId xmlns:a16="http://schemas.microsoft.com/office/drawing/2014/main" id="{61FD50D9-177A-4F9C-A13E-F30849C50230}"/>
              </a:ext>
            </a:extLst>
          </p:cNvPr>
          <p:cNvGrpSpPr>
            <a:grpSpLocks/>
          </p:cNvGrpSpPr>
          <p:nvPr/>
        </p:nvGrpSpPr>
        <p:grpSpPr bwMode="auto">
          <a:xfrm>
            <a:off x="5603876" y="4114801"/>
            <a:ext cx="1285875" cy="2860675"/>
            <a:chOff x="4038601" y="4114800"/>
            <a:chExt cx="1285875" cy="2860257"/>
          </a:xfrm>
        </p:grpSpPr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22499CC8-8FE6-43A4-8B9C-9BEDB0E61FFF}"/>
                </a:ext>
              </a:extLst>
            </p:cNvPr>
            <p:cNvCxnSpPr/>
            <p:nvPr/>
          </p:nvCxnSpPr>
          <p:spPr bwMode="auto">
            <a:xfrm rot="16200000" flipV="1">
              <a:off x="4040282" y="4749707"/>
              <a:ext cx="1271402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89" name="Picture 20" descr="C:\Users\DONGXINH\Desktop\themes\56.jpg">
              <a:extLst>
                <a:ext uri="{FF2B5EF4-FFF2-40B4-BE49-F238E27FC236}">
                  <a16:creationId xmlns:a16="http://schemas.microsoft.com/office/drawing/2014/main" id="{1DB346BD-9646-418C-99A6-560B75D3B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038601" y="5181600"/>
              <a:ext cx="1285875" cy="1793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A8527ACD-E0E2-4D72-BE52-01F7B5D3BBA9}"/>
              </a:ext>
            </a:extLst>
          </p:cNvPr>
          <p:cNvGrpSpPr>
            <a:grpSpLocks/>
          </p:cNvGrpSpPr>
          <p:nvPr/>
        </p:nvGrpSpPr>
        <p:grpSpPr bwMode="auto">
          <a:xfrm>
            <a:off x="5403850" y="-152400"/>
            <a:ext cx="1524000" cy="2971800"/>
            <a:chOff x="3886200" y="-228600"/>
            <a:chExt cx="1523999" cy="2971800"/>
          </a:xfrm>
        </p:grpSpPr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792D6904-2B64-4815-9A0C-7C42F1C41F57}"/>
                </a:ext>
              </a:extLst>
            </p:cNvPr>
            <p:cNvCxnSpPr/>
            <p:nvPr/>
          </p:nvCxnSpPr>
          <p:spPr bwMode="auto">
            <a:xfrm rot="5400000">
              <a:off x="4178299" y="2233613"/>
              <a:ext cx="101758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87" name="Picture 83" descr="C:\Users\DONGXINH\Desktop\themes\55767.jpg">
              <a:extLst>
                <a:ext uri="{FF2B5EF4-FFF2-40B4-BE49-F238E27FC236}">
                  <a16:creationId xmlns:a16="http://schemas.microsoft.com/office/drawing/2014/main" id="{99F71AF8-F5D5-4D01-9E72-EEAE64684B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-228600"/>
              <a:ext cx="1523999" cy="200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24">
            <a:extLst>
              <a:ext uri="{FF2B5EF4-FFF2-40B4-BE49-F238E27FC236}">
                <a16:creationId xmlns:a16="http://schemas.microsoft.com/office/drawing/2014/main" id="{478F0998-3AC3-494A-A2BB-53D13B9FD63B}"/>
              </a:ext>
            </a:extLst>
          </p:cNvPr>
          <p:cNvGrpSpPr>
            <a:grpSpLocks/>
          </p:cNvGrpSpPr>
          <p:nvPr/>
        </p:nvGrpSpPr>
        <p:grpSpPr bwMode="auto">
          <a:xfrm>
            <a:off x="7121525" y="2673350"/>
            <a:ext cx="3455988" cy="1633538"/>
            <a:chOff x="5715000" y="2701630"/>
            <a:chExt cx="3456705" cy="1633536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2F761739-900D-4C45-978D-A80D1B062810}"/>
                </a:ext>
              </a:extLst>
            </p:cNvPr>
            <p:cNvCxnSpPr/>
            <p:nvPr/>
          </p:nvCxnSpPr>
          <p:spPr bwMode="auto">
            <a:xfrm rot="10800000">
              <a:off x="5715000" y="3490617"/>
              <a:ext cx="1676748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85" name="Picture 18" descr="C:\Users\DONGXINH\Desktop\themes\89768.jpg">
              <a:extLst>
                <a:ext uri="{FF2B5EF4-FFF2-40B4-BE49-F238E27FC236}">
                  <a16:creationId xmlns:a16="http://schemas.microsoft.com/office/drawing/2014/main" id="{90555EA7-E01B-4595-A589-95DBDE5329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246164" y="2409625"/>
              <a:ext cx="1633536" cy="2217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292408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0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09271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-0.00365 -0.0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44444E-6 L 0.07083 0.004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740455"/>
            <a:ext cx="61722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Lực hút của Trái Đất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350055"/>
            <a:ext cx="10287000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vật rơi xuống do chịu tác dụng của lực hút Trái Đất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0" y="93857"/>
            <a:ext cx="12191999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43. TRỌNG LƯỢNG – LỰC HẤP DẪN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F4F23B-EA80-4179-ADC9-88B96B9F1154}"/>
              </a:ext>
            </a:extLst>
          </p:cNvPr>
          <p:cNvSpPr txBox="1">
            <a:spLocks/>
          </p:cNvSpPr>
          <p:nvPr/>
        </p:nvSpPr>
        <p:spPr>
          <a:xfrm>
            <a:off x="304800" y="2957537"/>
            <a:ext cx="99822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Trọng lượng và lực hút của Trái Đất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9B50EAF-5CEC-4B36-A778-DA564AFE9C7A}"/>
              </a:ext>
            </a:extLst>
          </p:cNvPr>
          <p:cNvSpPr/>
          <p:nvPr/>
        </p:nvSpPr>
        <p:spPr>
          <a:xfrm>
            <a:off x="828675" y="3567137"/>
            <a:ext cx="10287000" cy="2955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lớn lực hút của Trái Đất tác dụng lên một vật được gọi là trọng lượng của vật đó.</a:t>
            </a:r>
          </a:p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 hiệu t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rọng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lượng là P</a:t>
            </a:r>
          </a:p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 noProof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 trọng lượng là Niutơn (N)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94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>
            <a:extLst>
              <a:ext uri="{FF2B5EF4-FFF2-40B4-BE49-F238E27FC236}">
                <a16:creationId xmlns:a16="http://schemas.microsoft.com/office/drawing/2014/main" id="{225F4C15-D518-4339-9342-B86F2D72F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51080"/>
            <a:ext cx="10974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Dùng lực kế đo trọng lượng của các quả cân 100g, 200g, 500g người ta thu được kết quả như sau: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EBDBB7CF-9202-4A42-BE50-3C32912E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95038"/>
            <a:ext cx="396240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CÓ BIẾT?</a:t>
            </a:r>
            <a:endParaRPr kumimoji="0" lang="en-US" altLang="en-US" sz="44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Bảng 3">
            <a:extLst>
              <a:ext uri="{FF2B5EF4-FFF2-40B4-BE49-F238E27FC236}">
                <a16:creationId xmlns:a16="http://schemas.microsoft.com/office/drawing/2014/main" id="{175858B2-3A73-4BA8-94A5-45A3B397C3C4}"/>
              </a:ext>
            </a:extLst>
          </p:cNvPr>
          <p:cNvGraphicFramePr>
            <a:graphicFrameLocks noGrp="1"/>
          </p:cNvGraphicFramePr>
          <p:nvPr/>
        </p:nvGraphicFramePr>
        <p:xfrm>
          <a:off x="2209799" y="2923232"/>
          <a:ext cx="8915401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1">
                  <a:extLst>
                    <a:ext uri="{9D8B030D-6E8A-4147-A177-3AD203B41FA5}">
                      <a16:colId xmlns:a16="http://schemas.microsoft.com/office/drawing/2014/main" val="2986684404"/>
                    </a:ext>
                  </a:extLst>
                </a:gridCol>
                <a:gridCol w="3098800">
                  <a:extLst>
                    <a:ext uri="{9D8B030D-6E8A-4147-A177-3AD203B41FA5}">
                      <a16:colId xmlns:a16="http://schemas.microsoft.com/office/drawing/2014/main" val="255472156"/>
                    </a:ext>
                  </a:extLst>
                </a:gridCol>
                <a:gridCol w="3098800">
                  <a:extLst>
                    <a:ext uri="{9D8B030D-6E8A-4147-A177-3AD203B41FA5}">
                      <a16:colId xmlns:a16="http://schemas.microsoft.com/office/drawing/2014/main" val="19371003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 đo</a:t>
                      </a:r>
                      <a:endParaRPr lang="vi-V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 lượng (m)</a:t>
                      </a:r>
                      <a:endParaRPr lang="vi-V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 lượng P (N)</a:t>
                      </a:r>
                      <a:endParaRPr lang="vi-V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99001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100g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1N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42559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200g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2N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72392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500g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5N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51432771"/>
                  </a:ext>
                </a:extLst>
              </a:tr>
            </a:tbl>
          </a:graphicData>
        </a:graphic>
      </p:graphicFrame>
      <p:sp>
        <p:nvSpPr>
          <p:cNvPr id="10" name="Text Box 5">
            <a:extLst>
              <a:ext uri="{FF2B5EF4-FFF2-40B4-BE49-F238E27FC236}">
                <a16:creationId xmlns:a16="http://schemas.microsoft.com/office/drawing/2014/main" id="{D4549E27-8623-4227-BFB4-0F5F97C29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49" y="5221632"/>
            <a:ext cx="83454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Qua bảng trên, cho biết giữa Trọng lượng và Khối lượng có mỗi liên hệ như thế nào?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6F5F4110-7597-43C7-BB4D-C9584AD30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873175"/>
            <a:ext cx="72072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odoniH" panose="020B7200000000000000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178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6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0" grpId="1"/>
      <p:bldP spid="12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>
            <a:extLst>
              <a:ext uri="{FF2B5EF4-FFF2-40B4-BE49-F238E27FC236}">
                <a16:creationId xmlns:a16="http://schemas.microsoft.com/office/drawing/2014/main" id="{EBDBB7CF-9202-4A42-BE50-3C32912E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95038"/>
            <a:ext cx="3962400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CÓ BIẾT?</a:t>
            </a:r>
            <a:endParaRPr kumimoji="0" lang="en-US" altLang="en-US" sz="44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Bảng 3">
            <a:extLst>
              <a:ext uri="{FF2B5EF4-FFF2-40B4-BE49-F238E27FC236}">
                <a16:creationId xmlns:a16="http://schemas.microsoft.com/office/drawing/2014/main" id="{175858B2-3A73-4BA8-94A5-45A3B397C3C4}"/>
              </a:ext>
            </a:extLst>
          </p:cNvPr>
          <p:cNvGraphicFramePr>
            <a:graphicFrameLocks noGrp="1"/>
          </p:cNvGraphicFramePr>
          <p:nvPr/>
        </p:nvGraphicFramePr>
        <p:xfrm>
          <a:off x="1638299" y="1370647"/>
          <a:ext cx="8915401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1">
                  <a:extLst>
                    <a:ext uri="{9D8B030D-6E8A-4147-A177-3AD203B41FA5}">
                      <a16:colId xmlns:a16="http://schemas.microsoft.com/office/drawing/2014/main" val="2986684404"/>
                    </a:ext>
                  </a:extLst>
                </a:gridCol>
                <a:gridCol w="3098800">
                  <a:extLst>
                    <a:ext uri="{9D8B030D-6E8A-4147-A177-3AD203B41FA5}">
                      <a16:colId xmlns:a16="http://schemas.microsoft.com/office/drawing/2014/main" val="255472156"/>
                    </a:ext>
                  </a:extLst>
                </a:gridCol>
                <a:gridCol w="3098800">
                  <a:extLst>
                    <a:ext uri="{9D8B030D-6E8A-4147-A177-3AD203B41FA5}">
                      <a16:colId xmlns:a16="http://schemas.microsoft.com/office/drawing/2014/main" val="19371003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 đo</a:t>
                      </a:r>
                      <a:endParaRPr lang="vi-V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 lượng (m)</a:t>
                      </a:r>
                      <a:endParaRPr lang="vi-V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 lượng P (N)</a:t>
                      </a:r>
                      <a:endParaRPr lang="vi-V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99001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100g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1N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42559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200g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2N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72392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500g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5N</a:t>
                      </a:r>
                      <a:endParaRPr lang="vi-V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51432771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1EB07E7C-73D8-4CD5-A849-C09C3C380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657600"/>
            <a:ext cx="9677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 có m = 100g = 0,1kg  thì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1N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 có m = 200g = 0,2kg  thì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2N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 có m = 500g = 0,5kg  thì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5N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A0D6A004-379A-4D6F-86E0-B4FFC6AC0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501479"/>
            <a:ext cx="167640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 lời:</a:t>
            </a:r>
            <a:endParaRPr kumimoji="0" lang="en-US" altLang="en-US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2AADC3C-4987-4B6A-A03F-EB73562A0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638800"/>
            <a:ext cx="3035300" cy="7080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=&gt; P = 10.m</a:t>
            </a:r>
            <a:endParaRPr kumimoji="0" lang="en-US" alt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84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740455"/>
            <a:ext cx="70866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Trọng lượng và khối lượng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350055"/>
            <a:ext cx="10287000" cy="36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Trọng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lượng là độ lớn lực hút của Trái Đất tác dụng lên vật.</a:t>
            </a:r>
          </a:p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 baseline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lượng là số đo lượng chất của vật.</a:t>
            </a:r>
          </a:p>
          <a:p>
            <a:pPr marL="342900" marR="0" lvl="0" indent="-342900" algn="just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Khối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lượng của vật càng lớn thì trọng lượng của vật càng lớn.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0" y="93857"/>
            <a:ext cx="12191999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43. TRỌNG LƯỢNG – LỰC HẤP DẪN</a:t>
            </a:r>
          </a:p>
        </p:txBody>
      </p:sp>
    </p:spTree>
    <p:extLst>
      <p:ext uri="{BB962C8B-B14F-4D97-AF65-F5344CB8AC3E}">
        <p14:creationId xmlns:p14="http://schemas.microsoft.com/office/powerpoint/2010/main" val="2424658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" t="33111" r="9375" b="20000"/>
          <a:stretch/>
        </p:blipFill>
        <p:spPr bwMode="auto">
          <a:xfrm>
            <a:off x="304800" y="381000"/>
            <a:ext cx="116586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24450" y="2209801"/>
            <a:ext cx="249555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Tr</a:t>
            </a:r>
            <a:r>
              <a:rPr lang="vi-VN" sz="2800" b="1">
                <a:solidFill>
                  <a:srgbClr val="0000FF"/>
                </a:solidFill>
              </a:rPr>
              <a:t>ọng </a:t>
            </a:r>
            <a:r>
              <a:rPr lang="vi-VN" sz="2800" b="1" dirty="0">
                <a:solidFill>
                  <a:srgbClr val="0000FF"/>
                </a:solidFill>
              </a:rPr>
              <a:t>lượng</a:t>
            </a:r>
            <a:r>
              <a:rPr lang="en-US" sz="2800" b="1" dirty="0">
                <a:solidFill>
                  <a:srgbClr val="0000FF"/>
                </a:solidFill>
              </a:rPr>
              <a:t>)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5400" y="3585866"/>
            <a:ext cx="40386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(</a:t>
            </a:r>
            <a:r>
              <a:rPr lang="vi-VN" sz="2800" b="1" dirty="0">
                <a:solidFill>
                  <a:srgbClr val="0000FF"/>
                </a:solidFill>
              </a:rPr>
              <a:t>Lực hút của </a:t>
            </a:r>
            <a:r>
              <a:rPr lang="vi-VN" sz="2800" b="1">
                <a:solidFill>
                  <a:srgbClr val="0000FF"/>
                </a:solidFill>
              </a:rPr>
              <a:t>Trái Đất</a:t>
            </a:r>
            <a:r>
              <a:rPr lang="en-US" sz="2800" b="1">
                <a:solidFill>
                  <a:srgbClr val="0000FF"/>
                </a:solidFill>
              </a:rPr>
              <a:t>)</a:t>
            </a:r>
            <a:r>
              <a:rPr lang="en-US" sz="2800">
                <a:solidFill>
                  <a:srgbClr val="0000FF"/>
                </a:solidFill>
              </a:rPr>
              <a:t>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400" y="4286251"/>
            <a:ext cx="28194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00FF"/>
                </a:solidFill>
              </a:rPr>
              <a:t>(</a:t>
            </a:r>
            <a:r>
              <a:rPr lang="en-US" sz="3200" b="1">
                <a:solidFill>
                  <a:srgbClr val="0000FF"/>
                </a:solidFill>
              </a:rPr>
              <a:t>T</a:t>
            </a:r>
            <a:r>
              <a:rPr lang="vi-VN" sz="2800" b="1">
                <a:solidFill>
                  <a:srgbClr val="0000FF"/>
                </a:solidFill>
              </a:rPr>
              <a:t>rọng </a:t>
            </a:r>
            <a:r>
              <a:rPr lang="vi-VN" sz="2800" b="1" dirty="0">
                <a:solidFill>
                  <a:srgbClr val="0000FF"/>
                </a:solidFill>
              </a:rPr>
              <a:t>lượng</a:t>
            </a:r>
            <a:r>
              <a:rPr lang="en-US" sz="2800" b="1" dirty="0">
                <a:solidFill>
                  <a:srgbClr val="0000FF"/>
                </a:solidFill>
              </a:rPr>
              <a:t>)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24450" y="2895601"/>
            <a:ext cx="249555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(</a:t>
            </a:r>
            <a:r>
              <a:rPr lang="en-US" sz="2800" b="1" dirty="0" err="1">
                <a:solidFill>
                  <a:srgbClr val="0000FF"/>
                </a:solidFill>
              </a:rPr>
              <a:t>Khối</a:t>
            </a:r>
            <a:r>
              <a:rPr lang="vi-VN" sz="2800" b="1" dirty="0">
                <a:solidFill>
                  <a:srgbClr val="0000FF"/>
                </a:solidFill>
              </a:rPr>
              <a:t> lượng</a:t>
            </a:r>
            <a:r>
              <a:rPr lang="en-US" sz="2800" b="1" dirty="0">
                <a:solidFill>
                  <a:srgbClr val="0000FF"/>
                </a:solidFill>
              </a:rPr>
              <a:t>)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4953001"/>
            <a:ext cx="24384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(</a:t>
            </a:r>
            <a:r>
              <a:rPr lang="en-US" sz="3200" b="1" dirty="0" err="1">
                <a:solidFill>
                  <a:srgbClr val="0000FF"/>
                </a:solidFill>
              </a:rPr>
              <a:t>Khối</a:t>
            </a:r>
            <a:r>
              <a:rPr lang="vi-VN" sz="2800" b="1" dirty="0">
                <a:solidFill>
                  <a:srgbClr val="0000FF"/>
                </a:solidFill>
              </a:rPr>
              <a:t> lượng</a:t>
            </a:r>
            <a:r>
              <a:rPr lang="en-US" sz="2800" b="1" dirty="0">
                <a:solidFill>
                  <a:srgbClr val="0000FF"/>
                </a:solidFill>
              </a:rPr>
              <a:t>)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5638801"/>
            <a:ext cx="51816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(</a:t>
            </a:r>
            <a:r>
              <a:rPr lang="en-US" sz="3200" b="1" err="1">
                <a:solidFill>
                  <a:srgbClr val="0000FF"/>
                </a:solidFill>
              </a:rPr>
              <a:t>Khối</a:t>
            </a:r>
            <a:r>
              <a:rPr lang="vi-VN" sz="2800" b="1">
                <a:solidFill>
                  <a:srgbClr val="0000FF"/>
                </a:solidFill>
              </a:rPr>
              <a:t> lượng</a:t>
            </a:r>
            <a:r>
              <a:rPr lang="en-US" sz="2800" b="1">
                <a:solidFill>
                  <a:srgbClr val="0000FF"/>
                </a:solidFill>
              </a:rPr>
              <a:t>,</a:t>
            </a:r>
            <a:r>
              <a:rPr lang="en-US" sz="3200" b="1">
                <a:solidFill>
                  <a:srgbClr val="0000FF"/>
                </a:solidFill>
              </a:rPr>
              <a:t> T</a:t>
            </a:r>
            <a:r>
              <a:rPr lang="vi-VN" sz="2800" b="1">
                <a:solidFill>
                  <a:srgbClr val="0000FF"/>
                </a:solidFill>
              </a:rPr>
              <a:t>rọng lượng</a:t>
            </a:r>
            <a:r>
              <a:rPr lang="en-US" sz="2800" b="1">
                <a:solidFill>
                  <a:srgbClr val="0000FF"/>
                </a:solidFill>
              </a:rPr>
              <a:t>)</a:t>
            </a:r>
            <a:r>
              <a:rPr lang="en-US" sz="2800">
                <a:solidFill>
                  <a:srgbClr val="0000FF"/>
                </a:solidFill>
              </a:rPr>
              <a:t> 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8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473" y="115671"/>
            <a:ext cx="1831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TẬP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87593"/>
            <a:ext cx="7507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16500"/>
              </p:ext>
            </p:extLst>
          </p:nvPr>
        </p:nvGraphicFramePr>
        <p:xfrm>
          <a:off x="1524000" y="2257883"/>
          <a:ext cx="9843705" cy="3986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Trọng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Khối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798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Khái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niệm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đo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696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cụ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đo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878">
                <a:tc>
                  <a:txBody>
                    <a:bodyPr/>
                    <a:lstStyle/>
                    <a:p>
                      <a:r>
                        <a:rPr lang="en-US" sz="2400" b="1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điểm</a:t>
                      </a:r>
                    </a:p>
                    <a:p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90573" y="830991"/>
            <a:ext cx="6215163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(2).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9621" y="838200"/>
            <a:ext cx="4408579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(3)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.Là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8" y="833149"/>
            <a:ext cx="1484702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(1).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Niutơn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66807" y="1413994"/>
            <a:ext cx="1550424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(8)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kilôgam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35459" y="1422150"/>
            <a:ext cx="1401346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(6)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68829" y="1413993"/>
            <a:ext cx="970137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(7)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0605" y="1434371"/>
            <a:ext cx="3034805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(5)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573" y="1414557"/>
            <a:ext cx="3881191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7468" y="3073365"/>
            <a:ext cx="3276600" cy="83099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7520" y="3111889"/>
            <a:ext cx="3709326" cy="83099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93780" y="5570871"/>
            <a:ext cx="2675732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51123" y="5578272"/>
            <a:ext cx="3522118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3528" y="4793162"/>
            <a:ext cx="1042273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16507" y="4055190"/>
            <a:ext cx="1191352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kilôgam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06650" y="4817840"/>
            <a:ext cx="611065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13528" y="4055190"/>
            <a:ext cx="1048685" cy="4616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Niutơn</a:t>
            </a:r>
            <a:endParaRPr lang="en-US" sz="24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51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33BA3B10-3AB1-476D-B50E-B1BB1989B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123950"/>
            <a:ext cx="6857999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lượng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đều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hút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lẫn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Lực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gọi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lực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hấp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EBDBB7CF-9202-4A42-BE50-3C32912E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95038"/>
            <a:ext cx="4267200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alt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0" y="64791"/>
            <a:ext cx="2354978" cy="2906558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B71C8F8D-34DB-4DF1-970A-D789EE6F5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741" y="2872782"/>
            <a:ext cx="4800995" cy="2595777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0043D5B-6768-4A84-ACAF-908DC2234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 b="8580"/>
          <a:stretch/>
        </p:blipFill>
        <p:spPr bwMode="auto">
          <a:xfrm>
            <a:off x="6781799" y="2899152"/>
            <a:ext cx="4212459" cy="2569408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6" name="Text Box 10">
            <a:extLst>
              <a:ext uri="{FF2B5EF4-FFF2-40B4-BE49-F238E27FC236}">
                <a16:creationId xmlns:a16="http://schemas.microsoft.com/office/drawing/2014/main" id="{26B46BBB-3184-4F3B-93E6-A7470C3B3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741" y="5657671"/>
            <a:ext cx="489826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Trong Hệ Mặt Trời, các thiên thể đều hút lẫn nhau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70455035-E7DC-4F25-B45C-13F67C133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638442"/>
            <a:ext cx="489826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Trái Đất và Mặt Trăng đều hút lẫn nhau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00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>
            <a:extLst>
              <a:ext uri="{FF2B5EF4-FFF2-40B4-BE49-F238E27FC236}">
                <a16:creationId xmlns:a16="http://schemas.microsoft.com/office/drawing/2014/main" id="{225F4C15-D518-4339-9342-B86F2D72F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3" y="1608653"/>
            <a:ext cx="65304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lực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hấp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thuộc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lượng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en-US" sz="40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EBDBB7CF-9202-4A42-BE50-3C32912E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95038"/>
            <a:ext cx="4267200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alt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66FC4BA1-B379-43E1-9A43-BF4534B17C0F}"/>
              </a:ext>
            </a:extLst>
          </p:cNvPr>
          <p:cNvGrpSpPr/>
          <p:nvPr/>
        </p:nvGrpSpPr>
        <p:grpSpPr>
          <a:xfrm>
            <a:off x="685800" y="3416299"/>
            <a:ext cx="6400800" cy="1833048"/>
            <a:chOff x="685800" y="3416299"/>
            <a:chExt cx="6133703" cy="16891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8126265-49A6-4C48-B2FC-4C5EA5F926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3452812"/>
              <a:ext cx="1730375" cy="165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54CF32F-6556-4A73-B2EA-E61A4FF5F8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6175" y="3452812"/>
              <a:ext cx="2058988" cy="164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93BEA50-6BA1-473B-907D-8549BA87E7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2"/>
            <a:stretch/>
          </p:blipFill>
          <p:spPr bwMode="auto">
            <a:xfrm>
              <a:off x="4458098" y="3416299"/>
              <a:ext cx="2361405" cy="166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4">
            <a:extLst>
              <a:ext uri="{FF2B5EF4-FFF2-40B4-BE49-F238E27FC236}">
                <a16:creationId xmlns:a16="http://schemas.microsoft.com/office/drawing/2014/main" id="{0BF21AFA-28C2-42DB-9891-EBD52DF4D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566" y="3562577"/>
            <a:ext cx="4337998" cy="2602799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C3DF2950-64A7-4A06-9C38-6B36D9BC02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0866" y="513972"/>
            <a:ext cx="4337998" cy="2886740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34845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newton_apple_tree_hg_wht_24412_1">
            <a:extLst>
              <a:ext uri="{FF2B5EF4-FFF2-40B4-BE49-F238E27FC236}">
                <a16:creationId xmlns:a16="http://schemas.microsoft.com/office/drawing/2014/main" id="{B4CB1A22-59C6-475C-BB24-9126CF5552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-19050"/>
            <a:ext cx="66294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BA148C12-0DAB-4017-BD5B-6875349C1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590800"/>
            <a:ext cx="3733800" cy="255454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trên khiến em liên tưởng đến sự kiện nào?</a:t>
            </a:r>
            <a:endParaRPr lang="en-US" altLang="en-US" sz="36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740455"/>
            <a:ext cx="70866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Trọng lượng và khối lượng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350055"/>
            <a:ext cx="10287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378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Trọng lượng là độ lớn lực hút của Trái Đất tác dụng lên vật.</a:t>
            </a:r>
          </a:p>
          <a:p>
            <a:pPr marL="342900" marR="0" lvl="0" indent="-342900" algn="just" defTabSz="914378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Khối lượng là số đo lượng chất của vật.</a:t>
            </a:r>
          </a:p>
          <a:p>
            <a:pPr marL="342900" marR="0" lvl="0" indent="-342900" algn="just" defTabSz="914378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Khối lượng của vật càng lớn thì trọng lượng của vật càng lớn.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0" y="93857"/>
            <a:ext cx="12191999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43. TRỌNG LƯỢNG – LỰC HẤP DẪN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7C6FA0-B151-4C48-AA08-D054662CFBDA}"/>
              </a:ext>
            </a:extLst>
          </p:cNvPr>
          <p:cNvSpPr txBox="1">
            <a:spLocks/>
          </p:cNvSpPr>
          <p:nvPr/>
        </p:nvSpPr>
        <p:spPr>
          <a:xfrm>
            <a:off x="333375" y="3970173"/>
            <a:ext cx="70866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Lực hấp dẫn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48492FB-243D-4091-86CE-AB6FA7AA966F}"/>
              </a:ext>
            </a:extLst>
          </p:cNvPr>
          <p:cNvSpPr/>
          <p:nvPr/>
        </p:nvSpPr>
        <p:spPr>
          <a:xfrm>
            <a:off x="842962" y="4608348"/>
            <a:ext cx="1028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378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Mọi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vật có khối lượng đều hút lẫn nhau. Lực này gọi là lực hấp dẫn.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5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iều gì sẽ xảy ra nếu trọng lực đột nhiên biến mất-(480p)">
            <a:hlinkClick r:id="" action="ppaction://media"/>
            <a:extLst>
              <a:ext uri="{FF2B5EF4-FFF2-40B4-BE49-F238E27FC236}">
                <a16:creationId xmlns:a16="http://schemas.microsoft.com/office/drawing/2014/main" id="{8658D43D-5716-44F1-985A-CA13AD8388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8671" y="685800"/>
            <a:ext cx="10554018" cy="5932000"/>
          </a:xfrm>
          <a:prstGeom prst="rect">
            <a:avLst/>
          </a:prstGeom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0161EBB3-AF82-444B-8942-A0088A9F5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456" y="23812"/>
            <a:ext cx="9991088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GÌ SẼ XẢY RA NẾU LỰC HẤP DẪN BIẾN MẤT?</a:t>
            </a:r>
            <a:endParaRPr lang="en-US" altLang="en-US" sz="2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50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6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C735F243-C18A-4096-B29A-5176383DA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9052"/>
            <a:ext cx="12192000" cy="551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74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ag00432_">
            <a:extLst>
              <a:ext uri="{FF2B5EF4-FFF2-40B4-BE49-F238E27FC236}">
                <a16:creationId xmlns:a16="http://schemas.microsoft.com/office/drawing/2014/main" id="{46F9B608-6A7F-4333-A639-DE462B1B1D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2238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3">
            <a:extLst>
              <a:ext uri="{FF2B5EF4-FFF2-40B4-BE49-F238E27FC236}">
                <a16:creationId xmlns:a16="http://schemas.microsoft.com/office/drawing/2014/main" id="{BFE41400-1491-4C66-9E1D-F615E2DA5D9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52600" y="2362200"/>
            <a:ext cx="8686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chơi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ỗ</a:t>
            </a:r>
            <a:r>
              <a:rPr lang="vi-VN" altLang="en-US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 tổ </a:t>
            </a: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đội.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đội giơ tay giành quyền trả lời.</a:t>
            </a:r>
            <a:endParaRPr lang="vi-VN" altLang="en-US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Mỗi câu trả lời đúng sẽ được 20 điểm</a:t>
            </a:r>
            <a:r>
              <a:rPr lang="en-US" altLang="en-US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vi-VN" altLang="en-US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Đội thắng cuộc là đội dành được nhiều điểm nhất.</a:t>
            </a:r>
          </a:p>
        </p:txBody>
      </p:sp>
      <p:sp>
        <p:nvSpPr>
          <p:cNvPr id="47108" name="WordArt 4" descr="Narrow vertical">
            <a:extLst>
              <a:ext uri="{FF2B5EF4-FFF2-40B4-BE49-F238E27FC236}">
                <a16:creationId xmlns:a16="http://schemas.microsoft.com/office/drawing/2014/main" id="{8F5628B9-128A-4C37-99DB-0B58E305E572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2590800" y="685800"/>
            <a:ext cx="6553200" cy="2514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Vượt qua thử thách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3600" kern="1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g00432_">
            <a:extLst>
              <a:ext uri="{FF2B5EF4-FFF2-40B4-BE49-F238E27FC236}">
                <a16:creationId xmlns:a16="http://schemas.microsoft.com/office/drawing/2014/main" id="{C3D9D984-A89D-4278-BA2D-B42F83B42F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2238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 Box 4">
            <a:extLst>
              <a:ext uri="{FF2B5EF4-FFF2-40B4-BE49-F238E27FC236}">
                <a16:creationId xmlns:a16="http://schemas.microsoft.com/office/drawing/2014/main" id="{51CD37C9-52EC-42E0-810B-D170B88F5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952625"/>
            <a:ext cx="72072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7200">
                <a:solidFill>
                  <a:srgbClr val="FF0000"/>
                </a:solidFill>
                <a:latin typeface=".VnBodoniH" panose="020B72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7349" name="Text Box 5">
            <a:extLst>
              <a:ext uri="{FF2B5EF4-FFF2-40B4-BE49-F238E27FC236}">
                <a16:creationId xmlns:a16="http://schemas.microsoft.com/office/drawing/2014/main" id="{02767D91-8906-4802-A765-0E9B742A8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403476"/>
            <a:ext cx="8305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Trọng lực tác dụng vào vật nào trong các vật sau đây?</a:t>
            </a:r>
          </a:p>
        </p:txBody>
      </p:sp>
      <p:sp>
        <p:nvSpPr>
          <p:cNvPr id="57350" name="Text Box 6">
            <a:extLst>
              <a:ext uri="{FF2B5EF4-FFF2-40B4-BE49-F238E27FC236}">
                <a16:creationId xmlns:a16="http://schemas.microsoft.com/office/drawing/2014/main" id="{1DCEA38D-3C23-4BE8-AF87-5CEEA2915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5676900"/>
            <a:ext cx="37433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 i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Tất cả các vật trên.</a:t>
            </a:r>
          </a:p>
        </p:txBody>
      </p:sp>
      <p:pic>
        <p:nvPicPr>
          <p:cNvPr id="57353" name="Picture 9" descr="j0157763">
            <a:extLst>
              <a:ext uri="{FF2B5EF4-FFF2-40B4-BE49-F238E27FC236}">
                <a16:creationId xmlns:a16="http://schemas.microsoft.com/office/drawing/2014/main" id="{1CCAF6CF-E826-4A6B-A3A5-65B92A290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3068638"/>
            <a:ext cx="206851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5" name="Picture 11" descr="j0211949">
            <a:extLst>
              <a:ext uri="{FF2B5EF4-FFF2-40B4-BE49-F238E27FC236}">
                <a16:creationId xmlns:a16="http://schemas.microsoft.com/office/drawing/2014/main" id="{479F57D2-2BFF-4BFD-B4FB-44F1FFD9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4" y="3573464"/>
            <a:ext cx="1900237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WordArt 5" descr="Narrow vertical">
            <a:extLst>
              <a:ext uri="{FF2B5EF4-FFF2-40B4-BE49-F238E27FC236}">
                <a16:creationId xmlns:a16="http://schemas.microsoft.com/office/drawing/2014/main" id="{729CA741-FBD2-40FE-8A14-2706506AEFAF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2209800" y="0"/>
            <a:ext cx="6896100" cy="2362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solidFill>
                  <a:prstClr val="black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Vượt qua thử thách</a:t>
            </a:r>
          </a:p>
        </p:txBody>
      </p:sp>
      <p:pic>
        <p:nvPicPr>
          <p:cNvPr id="23554" name="Picture 2" descr="C:\Users\DONGXINH\Desktop\themes\ve-may-bay-tu-ha-noi-den-da-lat.jpg">
            <a:extLst>
              <a:ext uri="{FF2B5EF4-FFF2-40B4-BE49-F238E27FC236}">
                <a16:creationId xmlns:a16="http://schemas.microsoft.com/office/drawing/2014/main" id="{821DE5DB-DC58-46BD-A768-26C275293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0"/>
            <a:ext cx="3048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15" presetID="36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85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1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  <p:bldP spid="57348" grpId="1"/>
      <p:bldP spid="57349" grpId="0"/>
      <p:bldP spid="573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A107C243-2A01-43A8-BBDB-FDA2C999D533}"/>
              </a:ext>
            </a:extLst>
          </p:cNvPr>
          <p:cNvSpPr/>
          <p:nvPr/>
        </p:nvSpPr>
        <p:spPr>
          <a:xfrm>
            <a:off x="6711950" y="5826125"/>
            <a:ext cx="533400" cy="533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25603" name="Picture 2" descr="ag00432_">
            <a:extLst>
              <a:ext uri="{FF2B5EF4-FFF2-40B4-BE49-F238E27FC236}">
                <a16:creationId xmlns:a16="http://schemas.microsoft.com/office/drawing/2014/main" id="{A2A09E9C-11F8-4AC7-9B9C-92D2922CDC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2238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1" name="Text Box 5">
            <a:extLst>
              <a:ext uri="{FF2B5EF4-FFF2-40B4-BE49-F238E27FC236}">
                <a16:creationId xmlns:a16="http://schemas.microsoft.com/office/drawing/2014/main" id="{CB8EE3C5-BD22-449E-92C2-AD34A4853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133601"/>
            <a:ext cx="83454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Quả táo rụng xuống sẽ chuyển động theo phương nào?</a:t>
            </a:r>
          </a:p>
        </p:txBody>
      </p:sp>
      <p:sp>
        <p:nvSpPr>
          <p:cNvPr id="25605" name="Text Box 19">
            <a:extLst>
              <a:ext uri="{FF2B5EF4-FFF2-40B4-BE49-F238E27FC236}">
                <a16:creationId xmlns:a16="http://schemas.microsoft.com/office/drawing/2014/main" id="{A974092C-BB43-4E40-A31C-11CEA792E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38" y="5886450"/>
            <a:ext cx="539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5606" name="Text Box 20">
            <a:extLst>
              <a:ext uri="{FF2B5EF4-FFF2-40B4-BE49-F238E27FC236}">
                <a16:creationId xmlns:a16="http://schemas.microsoft.com/office/drawing/2014/main" id="{8D0B31A0-A750-40A7-A577-1C207AC86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5845175"/>
            <a:ext cx="539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5607" name="Text Box 21">
            <a:extLst>
              <a:ext uri="{FF2B5EF4-FFF2-40B4-BE49-F238E27FC236}">
                <a16:creationId xmlns:a16="http://schemas.microsoft.com/office/drawing/2014/main" id="{FC7EC599-E471-48A5-84CD-ADAD8BBE5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5853113"/>
            <a:ext cx="539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5608" name="Text Box 22">
            <a:extLst>
              <a:ext uri="{FF2B5EF4-FFF2-40B4-BE49-F238E27FC236}">
                <a16:creationId xmlns:a16="http://schemas.microsoft.com/office/drawing/2014/main" id="{DFEA8578-DDD2-4AF6-8EA2-811A18F85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6813" y="5872163"/>
            <a:ext cx="539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0919" name="Text Box 23">
            <a:extLst>
              <a:ext uri="{FF2B5EF4-FFF2-40B4-BE49-F238E27FC236}">
                <a16:creationId xmlns:a16="http://schemas.microsoft.com/office/drawing/2014/main" id="{13B1393B-FDD5-490A-BFB8-6334E9D5A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076" y="1858964"/>
            <a:ext cx="72072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7200">
                <a:solidFill>
                  <a:srgbClr val="FF0000"/>
                </a:solidFill>
                <a:latin typeface=".VnBodoniH" panose="020B72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WordArt 5" descr="Narrow vertical">
            <a:extLst>
              <a:ext uri="{FF2B5EF4-FFF2-40B4-BE49-F238E27FC236}">
                <a16:creationId xmlns:a16="http://schemas.microsoft.com/office/drawing/2014/main" id="{54502A13-C0F0-4B0A-906A-35ACE70BBA98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2209800" y="-152400"/>
            <a:ext cx="6896100" cy="2362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solidFill>
                  <a:prstClr val="black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Vượt qua thử thách</a:t>
            </a:r>
          </a:p>
        </p:txBody>
      </p:sp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085F4FC0-9F63-4805-93E5-BD25404A0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67488" y="2819400"/>
          <a:ext cx="762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" r:id="rId4" imgW="3562350" imgH="3505200" progId="MS_ClipArt_Gallery.2">
                  <p:embed/>
                </p:oleObj>
              </mc:Choice>
              <mc:Fallback>
                <p:oleObj name="Clip" r:id="rId4" imgW="3562350" imgH="3505200" progId="MS_ClipArt_Gallery.2">
                  <p:embed/>
                  <p:pic>
                    <p:nvPicPr>
                      <p:cNvPr id="23556" name="Object 4">
                        <a:extLst>
                          <a:ext uri="{FF2B5EF4-FFF2-40B4-BE49-F238E27FC236}">
                            <a16:creationId xmlns:a16="http://schemas.microsoft.com/office/drawing/2014/main" id="{085F4FC0-9F63-4805-93E5-BD25404A0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7488" y="2819400"/>
                        <a:ext cx="7620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6">
            <a:extLst>
              <a:ext uri="{FF2B5EF4-FFF2-40B4-BE49-F238E27FC236}">
                <a16:creationId xmlns:a16="http://schemas.microsoft.com/office/drawing/2014/main" id="{8DFF7233-0F0A-4F45-A95A-43AABF16EB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2743200"/>
          <a:ext cx="762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6" imgW="3562350" imgH="3505200" progId="MS_ClipArt_Gallery.2">
                  <p:embed/>
                </p:oleObj>
              </mc:Choice>
              <mc:Fallback>
                <p:oleObj name="Clip" r:id="rId6" imgW="3562350" imgH="3505200" progId="MS_ClipArt_Gallery.2">
                  <p:embed/>
                  <p:pic>
                    <p:nvPicPr>
                      <p:cNvPr id="2" name="Object 16">
                        <a:extLst>
                          <a:ext uri="{FF2B5EF4-FFF2-40B4-BE49-F238E27FC236}">
                            <a16:creationId xmlns:a16="http://schemas.microsoft.com/office/drawing/2014/main" id="{8DFF7233-0F0A-4F45-A95A-43AABF16EB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743200"/>
                        <a:ext cx="7620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7">
            <a:extLst>
              <a:ext uri="{FF2B5EF4-FFF2-40B4-BE49-F238E27FC236}">
                <a16:creationId xmlns:a16="http://schemas.microsoft.com/office/drawing/2014/main" id="{A382456D-A7A5-4465-AE0F-4AE7A4D3F0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2819400"/>
          <a:ext cx="762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lip" r:id="rId7" imgW="3562350" imgH="3505200" progId="MS_ClipArt_Gallery.2">
                  <p:embed/>
                </p:oleObj>
              </mc:Choice>
              <mc:Fallback>
                <p:oleObj name="Clip" r:id="rId7" imgW="3562350" imgH="3505200" progId="MS_ClipArt_Gallery.2">
                  <p:embed/>
                  <p:pic>
                    <p:nvPicPr>
                      <p:cNvPr id="3" name="Object 17">
                        <a:extLst>
                          <a:ext uri="{FF2B5EF4-FFF2-40B4-BE49-F238E27FC236}">
                            <a16:creationId xmlns:a16="http://schemas.microsoft.com/office/drawing/2014/main" id="{A382456D-A7A5-4465-AE0F-4AE7A4D3F0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819400"/>
                        <a:ext cx="7620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0CAC1592-28B7-4D97-BA00-578C643410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86800" y="2895600"/>
          <a:ext cx="762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8" imgW="3562350" imgH="3505200" progId="MS_ClipArt_Gallery.2">
                  <p:embed/>
                </p:oleObj>
              </mc:Choice>
              <mc:Fallback>
                <p:oleObj name="Clip" r:id="rId8" imgW="3562350" imgH="3505200" progId="MS_ClipArt_Gallery.2">
                  <p:embed/>
                  <p:pic>
                    <p:nvPicPr>
                      <p:cNvPr id="4" name="Object 18">
                        <a:extLst>
                          <a:ext uri="{FF2B5EF4-FFF2-40B4-BE49-F238E27FC236}">
                            <a16:creationId xmlns:a16="http://schemas.microsoft.com/office/drawing/2014/main" id="{0CAC1592-28B7-4D97-BA00-578C643410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2895600"/>
                        <a:ext cx="7620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14" presetID="36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4 0.08933  C 0.049 0.108  0.054 0.136  0.054 0.16533  C 0.054 0.19867  0.049 0.22533  0.04 0.244  L 0 0.33333  E" pathEditMode="relative" ptsTypes="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66 0.008  -0.115 0.028  -0.115 0.044  C -0.115 0.05867  -0.067 0.06933  -0.003 0.06933  C 0.061 0.06933  0.115 0.05867  0.115 0.044  C 0.115 0.028  0.059 0.024  -0.005 0.03467  C -0.068 0.04667  -0.115 0.06667  -0.115 0.08133  C -0.115 0.096  -0.066 0.108  -0.003 0.108  C 0.061 0.108  0.115 0.096  0.115 0.08133  C 0.115 0.06667  0.059 0.06267  -0.004 0.07333  C -0.068 0.084  -0.115 0.104  -0.115 0.11867  C -0.115 0.13467  -0.066 0.14667  -0.002 0.14667  C 0.061 0.14667  0.115 0.13467  0.115 0.11867  C 0.115 0.10533  0.059 0.10133  -0.004 0.11067  C -0.067 0.12133  -0.115 0.14267  -0.115 0.15733  C -0.115 0.172  -0.065 0.184  -0.002 0.184  C 0.063 0.184  0.115 0.172  0.115 0.15733  C 0.115 0.14267  0.06 0.13867  -0.003 0.14933  C -0.066 0.16  -0.115 0.18  -0.115 0.19467  C -0.115 0.21067  -0.065 0.22133  -0.001 0.22133  C 0.063 0.22133  0.115 0.20933  0.115 0.19467  C 0.115 0.18  0.06 0.176  -0.003 0.18667  C -0.066 0.19733  -0.115 0.21867  -0.115 0.232  C -0.115 0.24667  -0.064 0.25867  -0.001 0.25867  C 0.063 0.25867  0.115 0.24667  0.115 0.232  C 0.115 0.21867  0.061 0.21467  -0.003 0.224  C -0.066 0.23467  -0.115 0.256  -0.115 0.27067  C -0.115 0.284  -0.064 0.29733  0 0.29733  C 0.064 0.29733  0.115 0.28533  0.115 0.27067  C 0.115 0.256  0.061 0.252  -0.002 0.26267  C -0.065 0.27333  -0.116 0.29333  -0.115 0.308  C -0.114 0.32267  -0.064 0.33333  0 0.33333  C 0.064 0.33333  0.115 0.32133  0.115 0.30667  C 0.115 0.29333  0.063 0.28933  0 0.30133  E" pathEditMode="relative" ptsTypes="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0093 L 0.0 0.2782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C 0.03246 -0.02662 0.0651 -0.05324 0.07864 -0.00601 C 0.09218 0.04121 0.08697 0.16204 0.08177 0.28287 " pathEditMode="relative" ptsTypes="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0901" grpId="0"/>
      <p:bldP spid="80901" grpId="1"/>
      <p:bldP spid="80919" grpId="0"/>
      <p:bldP spid="8091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g00432_">
            <a:extLst>
              <a:ext uri="{FF2B5EF4-FFF2-40B4-BE49-F238E27FC236}">
                <a16:creationId xmlns:a16="http://schemas.microsoft.com/office/drawing/2014/main" id="{6C001570-8DC5-48C3-BDBA-4FDE7C205D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2238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4">
            <a:extLst>
              <a:ext uri="{FF2B5EF4-FFF2-40B4-BE49-F238E27FC236}">
                <a16:creationId xmlns:a16="http://schemas.microsoft.com/office/drawing/2014/main" id="{1BCFEF8C-EA91-49B5-B015-B28149882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1" y="2163764"/>
            <a:ext cx="72072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7200">
                <a:solidFill>
                  <a:srgbClr val="FF0000"/>
                </a:solidFill>
                <a:latin typeface=".VnBodoniH" panose="020B72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1925" name="Text Box 5">
            <a:extLst>
              <a:ext uri="{FF2B5EF4-FFF2-40B4-BE49-F238E27FC236}">
                <a16:creationId xmlns:a16="http://schemas.microsoft.com/office/drawing/2014/main" id="{339FA7F9-BEC9-4247-B10F-5113BFDDC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381250"/>
            <a:ext cx="868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 bạn viết 1kg = 9,8 N. Bạn đó viết đúng hay sai? Vì sao?</a:t>
            </a:r>
          </a:p>
        </p:txBody>
      </p:sp>
      <p:sp>
        <p:nvSpPr>
          <p:cNvPr id="81926" name="Text Box 6">
            <a:extLst>
              <a:ext uri="{FF2B5EF4-FFF2-40B4-BE49-F238E27FC236}">
                <a16:creationId xmlns:a16="http://schemas.microsoft.com/office/drawing/2014/main" id="{89A5B8BA-A553-4493-8EE7-DAE9535B0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886200"/>
            <a:ext cx="8915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i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Sai. Vì kg là đơn vị đo khối lượng.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i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     N là đơn vị đo lực.</a:t>
            </a:r>
          </a:p>
        </p:txBody>
      </p:sp>
      <p:sp>
        <p:nvSpPr>
          <p:cNvPr id="9" name="WordArt 5" descr="Narrow vertical">
            <a:extLst>
              <a:ext uri="{FF2B5EF4-FFF2-40B4-BE49-F238E27FC236}">
                <a16:creationId xmlns:a16="http://schemas.microsoft.com/office/drawing/2014/main" id="{6C90A3D1-CBE6-4174-BC15-5065B1975E00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2209800" y="0"/>
            <a:ext cx="6896100" cy="2362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solidFill>
                  <a:prstClr val="black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Vượt qua thử thách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15" presetID="36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81924" grpId="1"/>
      <p:bldP spid="81925" grpId="0"/>
      <p:bldP spid="819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g00432_">
            <a:extLst>
              <a:ext uri="{FF2B5EF4-FFF2-40B4-BE49-F238E27FC236}">
                <a16:creationId xmlns:a16="http://schemas.microsoft.com/office/drawing/2014/main" id="{49F3A9EB-201A-4181-B9B3-CA2FB19FCC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2238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C8F99BE1-1FC7-4ABB-A9AF-327A21653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537" y="2479676"/>
            <a:ext cx="72072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7200">
                <a:solidFill>
                  <a:srgbClr val="FF0000"/>
                </a:solidFill>
                <a:latin typeface=".VnBodoniH" panose="020B72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2949" name="Text Box 5">
            <a:extLst>
              <a:ext uri="{FF2B5EF4-FFF2-40B4-BE49-F238E27FC236}">
                <a16:creationId xmlns:a16="http://schemas.microsoft.com/office/drawing/2014/main" id="{BC1C2224-C2C5-4523-893F-51D38169C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479676"/>
            <a:ext cx="8001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Trọng lượng của một quả cân 1kg trên Mặt Trăng là bao nhiêu?</a:t>
            </a:r>
          </a:p>
        </p:txBody>
      </p:sp>
      <p:sp>
        <p:nvSpPr>
          <p:cNvPr id="82952" name="Text Box 8">
            <a:extLst>
              <a:ext uri="{FF2B5EF4-FFF2-40B4-BE49-F238E27FC236}">
                <a16:creationId xmlns:a16="http://schemas.microsoft.com/office/drawing/2014/main" id="{E51A6B6B-BD01-4C93-92F8-3B56BE349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238" y="3837349"/>
            <a:ext cx="8534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 = 1,7N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en-US" altLang="en-US" sz="3600" b="1">
              <a:solidFill>
                <a:srgbClr val="1F497D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WordArt 5" descr="Narrow vertical">
            <a:extLst>
              <a:ext uri="{FF2B5EF4-FFF2-40B4-BE49-F238E27FC236}">
                <a16:creationId xmlns:a16="http://schemas.microsoft.com/office/drawing/2014/main" id="{F8F21914-56CC-48C2-9FF4-3F559E1CB287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2209800" y="0"/>
            <a:ext cx="6896100" cy="2362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solidFill>
                  <a:prstClr val="black"/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Vượt qua thử thách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48" grpId="1"/>
      <p:bldP spid="82949" grpId="0"/>
      <p:bldP spid="8295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g00432_">
            <a:extLst>
              <a:ext uri="{FF2B5EF4-FFF2-40B4-BE49-F238E27FC236}">
                <a16:creationId xmlns:a16="http://schemas.microsoft.com/office/drawing/2014/main" id="{49F3A9EB-201A-4181-B9B3-CA2FB19FCC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2238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 Box 4">
            <a:extLst>
              <a:ext uri="{FF2B5EF4-FFF2-40B4-BE49-F238E27FC236}">
                <a16:creationId xmlns:a16="http://schemas.microsoft.com/office/drawing/2014/main" id="{C8F99BE1-1FC7-4ABB-A9AF-327A21653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537" y="2479676"/>
            <a:ext cx="72072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BodoniH" panose="020B7200000000000000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2949" name="Text Box 5">
            <a:extLst>
              <a:ext uri="{FF2B5EF4-FFF2-40B4-BE49-F238E27FC236}">
                <a16:creationId xmlns:a16="http://schemas.microsoft.com/office/drawing/2014/main" id="{BC1C2224-C2C5-4523-893F-51D38169C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479676"/>
            <a:ext cx="8001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Trọng</a:t>
            </a:r>
            <a:r>
              <a:rPr kumimoji="0" lang="en-US" altLang="en-US" sz="36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lượng của một vật là 50N, hỏi khối lượng của vật là bao nhiêu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2952" name="Text Box 8">
            <a:extLst>
              <a:ext uri="{FF2B5EF4-FFF2-40B4-BE49-F238E27FC236}">
                <a16:creationId xmlns:a16="http://schemas.microsoft.com/office/drawing/2014/main" id="{E51A6B6B-BD01-4C93-92F8-3B56BE349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047401"/>
            <a:ext cx="8534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en-US" sz="3600" b="1" noProof="0">
                <a:solidFill>
                  <a:srgbClr val="1F49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= 5kg (vì</a:t>
            </a:r>
            <a:r>
              <a:rPr kumimoji="0" lang="en-US" altLang="en-US" sz="3600" b="1" i="0" u="none" strike="noStrike" kern="1200" cap="none" spc="0" normalizeH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P= 10.m)</a:t>
            </a:r>
          </a:p>
        </p:txBody>
      </p:sp>
      <p:sp>
        <p:nvSpPr>
          <p:cNvPr id="9" name="WordArt 5" descr="Narrow vertical">
            <a:extLst>
              <a:ext uri="{FF2B5EF4-FFF2-40B4-BE49-F238E27FC236}">
                <a16:creationId xmlns:a16="http://schemas.microsoft.com/office/drawing/2014/main" id="{F8F21914-56CC-48C2-9FF4-3F559E1CB287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2209800" y="0"/>
            <a:ext cx="6896100" cy="2362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Vượt qua thử thách</a:t>
            </a:r>
          </a:p>
        </p:txBody>
      </p:sp>
    </p:spTree>
    <p:extLst>
      <p:ext uri="{BB962C8B-B14F-4D97-AF65-F5344CB8AC3E}">
        <p14:creationId xmlns:p14="http://schemas.microsoft.com/office/powerpoint/2010/main" val="264656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48" grpId="1"/>
      <p:bldP spid="82949" grpId="0"/>
      <p:bldP spid="8295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Content Placeholder 2">
            <a:extLst>
              <a:ext uri="{FF2B5EF4-FFF2-40B4-BE49-F238E27FC236}">
                <a16:creationId xmlns:a16="http://schemas.microsoft.com/office/drawing/2014/main" id="{AFB0A3FE-274E-4F14-A520-AA8C4D9FB167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5600" y="1663700"/>
            <a:ext cx="6159500" cy="4076700"/>
          </a:xfrm>
        </p:spPr>
      </p:pic>
      <p:sp>
        <p:nvSpPr>
          <p:cNvPr id="28675" name="TextBox 6">
            <a:extLst>
              <a:ext uri="{FF2B5EF4-FFF2-40B4-BE49-F238E27FC236}">
                <a16:creationId xmlns:a16="http://schemas.microsoft.com/office/drawing/2014/main" id="{CFB67C03-1EC5-47F2-B1BC-DB33EA5F2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34925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VỀ NHÀ</a:t>
            </a:r>
          </a:p>
        </p:txBody>
      </p:sp>
      <p:pic>
        <p:nvPicPr>
          <p:cNvPr id="28676" name="Graphic 7">
            <a:extLst>
              <a:ext uri="{FF2B5EF4-FFF2-40B4-BE49-F238E27FC236}">
                <a16:creationId xmlns:a16="http://schemas.microsoft.com/office/drawing/2014/main" id="{129B9758-17F4-4454-8941-2E293B7C0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9" y="2105025"/>
            <a:ext cx="2433637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20444" r="9125" b="8000"/>
          <a:stretch/>
        </p:blipFill>
        <p:spPr bwMode="auto">
          <a:xfrm>
            <a:off x="1089991" y="85165"/>
            <a:ext cx="10012017" cy="677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75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E08E42-DAFC-42D3-B6ED-7CD0524DE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1" y="101236"/>
            <a:ext cx="108966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43: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 LƯỢNG –LỰC HẤP DẪN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50442" y="101237"/>
            <a:ext cx="9927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sym typeface="Wingdings" pitchFamily="2" charset="2"/>
              </a:rPr>
              <a:t></a:t>
            </a:r>
            <a:endParaRPr lang="en-US" sz="4400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0B530A1F-509D-4737-9E5D-F06D08640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307424"/>
            <a:ext cx="6096000" cy="451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1" y="481800"/>
            <a:ext cx="3733799" cy="50969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7E08E42-DAFC-42D3-B6ED-7CD0524DE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524000"/>
            <a:ext cx="7010401" cy="34163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5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sỏi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altLang="en-US" sz="5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tay, hiện tượng gì xảy ra với viên sỏi ngay sau đó?</a:t>
            </a:r>
            <a:endParaRPr lang="en-US" altLang="en-US" sz="4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09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E08E42-DAFC-42D3-B6ED-7CD0524DE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813"/>
            <a:ext cx="8953500" cy="76944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RƠI TỰ DO</a:t>
            </a:r>
            <a:endParaRPr lang="en-US" alt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Ự RƠI TỰ DO">
            <a:hlinkClick r:id="" action="ppaction://media"/>
            <a:extLst>
              <a:ext uri="{FF2B5EF4-FFF2-40B4-BE49-F238E27FC236}">
                <a16:creationId xmlns:a16="http://schemas.microsoft.com/office/drawing/2014/main" id="{A30AD83F-51F7-4134-AE4C-3FF8413287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793254"/>
            <a:ext cx="10278533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0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98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740455"/>
            <a:ext cx="61722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914378">
              <a:defRPr/>
            </a:pPr>
            <a:r>
              <a:rPr lang="vi-VN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hút của Trái Đất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350055"/>
            <a:ext cx="10287000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914378">
              <a:lnSpc>
                <a:spcPct val="150000"/>
              </a:lnSpc>
              <a:buFontTx/>
              <a:buChar char="-"/>
              <a:defRPr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vật rơi xuống do chịu tác dụng của lực hút Trái Đất</a:t>
            </a:r>
          </a:p>
          <a:p>
            <a:pPr marL="342900" indent="-342900" algn="just" defTabSz="914378">
              <a:lnSpc>
                <a:spcPct val="150000"/>
              </a:lnSpc>
              <a:buFontTx/>
              <a:buChar char="-"/>
              <a:defRPr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hút của Trái Đất còn được gọi là trọng lực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0" y="93857"/>
            <a:ext cx="12191999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914378">
              <a:defRPr/>
            </a:pPr>
            <a:r>
              <a:rPr lang="en-US" sz="36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 TRỌNG LƯỢNG – LỰC HẤP DẪN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F4F23B-EA80-4179-ADC9-88B96B9F1154}"/>
              </a:ext>
            </a:extLst>
          </p:cNvPr>
          <p:cNvSpPr txBox="1">
            <a:spLocks/>
          </p:cNvSpPr>
          <p:nvPr/>
        </p:nvSpPr>
        <p:spPr>
          <a:xfrm>
            <a:off x="304800" y="3733800"/>
            <a:ext cx="9982200" cy="609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914378">
              <a:defRPr/>
            </a:pPr>
            <a:r>
              <a:rPr lang="vi-VN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 lượng và lực hút của Trái Đất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61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an thuyền từ nan tre, lênh đênh trên biển | Tin tức mới nhất 24h - Đọc Báo  Lao Động online - Laodong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989" y="609600"/>
            <a:ext cx="4361050" cy="241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át hiện thi thể 3 thuyền viên trong hầm tàu bị chìm ở Cà Mau | VOV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460" y="3521975"/>
            <a:ext cx="6304280" cy="269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Vì sao gọi là tiền thuận buồm xuôi gió ?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136" y="640746"/>
            <a:ext cx="4361290" cy="23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5583" y="3158100"/>
            <a:ext cx="2644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4178" y="6189238"/>
            <a:ext cx="844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tràn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76739" y="3307607"/>
            <a:ext cx="2616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4114800" y="886690"/>
            <a:ext cx="0" cy="14478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305800" y="1610590"/>
            <a:ext cx="1524000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119812" y="5296295"/>
            <a:ext cx="0" cy="92829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327233" y="6224587"/>
            <a:ext cx="559984" cy="5219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09FFE9D-1C5D-4F6A-93B6-1DDD9671E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-45827"/>
            <a:ext cx="967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fr-FR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2548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2" y="533401"/>
            <a:ext cx="10972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1471757" y="3240100"/>
            <a:ext cx="1371600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cxnSpLocks/>
          </p:cNvCxnSpPr>
          <p:nvPr/>
        </p:nvCxnSpPr>
        <p:spPr>
          <a:xfrm flipV="1">
            <a:off x="9582006" y="2438400"/>
            <a:ext cx="0" cy="108589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7185170" y="2451025"/>
            <a:ext cx="0" cy="105640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 flipH="1">
            <a:off x="4360143" y="3227503"/>
            <a:ext cx="1131022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28957" y="3833859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6763" y="3895413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91206" y="3833859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05649" y="3850722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Oval 15"/>
          <p:cNvSpPr/>
          <p:nvPr/>
        </p:nvSpPr>
        <p:spPr>
          <a:xfrm>
            <a:off x="6934200" y="3796393"/>
            <a:ext cx="685800" cy="683795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6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38346370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1028</Words>
  <Application>Microsoft Office PowerPoint</Application>
  <PresentationFormat>Widescreen</PresentationFormat>
  <Paragraphs>175</Paragraphs>
  <Slides>29</Slides>
  <Notes>1</Notes>
  <HiddenSlides>0</HiddenSlides>
  <MMClips>2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.VnBodoniH</vt:lpstr>
      <vt:lpstr>Arial</vt:lpstr>
      <vt:lpstr>Calibri</vt:lpstr>
      <vt:lpstr>Times New Roman</vt:lpstr>
      <vt:lpstr>Wingdings</vt:lpstr>
      <vt:lpstr>Office Theme</vt:lpstr>
      <vt:lpstr>1_Office Theme</vt:lpstr>
      <vt:lpstr>2_Office Theme</vt:lpstr>
      <vt:lpstr>3_Office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khuong</dc:creator>
  <cp:lastModifiedBy>ADMIN</cp:lastModifiedBy>
  <cp:revision>102</cp:revision>
  <dcterms:created xsi:type="dcterms:W3CDTF">2021-10-17T22:59:38Z</dcterms:created>
  <dcterms:modified xsi:type="dcterms:W3CDTF">2024-02-21T08:46:39Z</dcterms:modified>
</cp:coreProperties>
</file>