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 id="2147483695" r:id="rId3"/>
    <p:sldMasterId id="2147483709" r:id="rId4"/>
    <p:sldMasterId id="2147483721" r:id="rId5"/>
    <p:sldMasterId id="2147483733" r:id="rId6"/>
  </p:sldMasterIdLst>
  <p:notesMasterIdLst>
    <p:notesMasterId r:id="rId41"/>
  </p:notesMasterIdLst>
  <p:sldIdLst>
    <p:sldId id="256" r:id="rId7"/>
    <p:sldId id="257" r:id="rId8"/>
    <p:sldId id="279" r:id="rId9"/>
    <p:sldId id="280" r:id="rId10"/>
    <p:sldId id="281" r:id="rId11"/>
    <p:sldId id="282" r:id="rId12"/>
    <p:sldId id="284" r:id="rId13"/>
    <p:sldId id="285" r:id="rId14"/>
    <p:sldId id="283" r:id="rId15"/>
    <p:sldId id="286" r:id="rId16"/>
    <p:sldId id="287" r:id="rId17"/>
    <p:sldId id="261" r:id="rId18"/>
    <p:sldId id="288" r:id="rId19"/>
    <p:sldId id="289" r:id="rId20"/>
    <p:sldId id="290" r:id="rId21"/>
    <p:sldId id="265" r:id="rId22"/>
    <p:sldId id="277" r:id="rId23"/>
    <p:sldId id="291" r:id="rId24"/>
    <p:sldId id="276" r:id="rId25"/>
    <p:sldId id="292" r:id="rId26"/>
    <p:sldId id="293" r:id="rId27"/>
    <p:sldId id="294" r:id="rId28"/>
    <p:sldId id="295" r:id="rId29"/>
    <p:sldId id="297" r:id="rId30"/>
    <p:sldId id="296" r:id="rId31"/>
    <p:sldId id="273" r:id="rId32"/>
    <p:sldId id="274" r:id="rId33"/>
    <p:sldId id="298" r:id="rId34"/>
    <p:sldId id="299" r:id="rId35"/>
    <p:sldId id="301" r:id="rId36"/>
    <p:sldId id="302" r:id="rId37"/>
    <p:sldId id="303" r:id="rId38"/>
    <p:sldId id="278" r:id="rId39"/>
    <p:sldId id="304" r:id="rId40"/>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CC66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364" autoAdjust="0"/>
  </p:normalViewPr>
  <p:slideViewPr>
    <p:cSldViewPr snapToGrid="0">
      <p:cViewPr varScale="1">
        <p:scale>
          <a:sx n="65" d="100"/>
          <a:sy n="65" d="100"/>
        </p:scale>
        <p:origin x="684"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gs" Target="tags/tag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7E5017-D133-4785-9202-7800685A3B18}"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6AC56-A3CD-44BF-871E-E06E5A03FE35}" type="slidenum">
              <a:rPr lang="en-US" smtClean="0"/>
              <a:t>‹#›</a:t>
            </a:fld>
            <a:endParaRPr lang="en-US"/>
          </a:p>
        </p:txBody>
      </p:sp>
    </p:spTree>
    <p:extLst>
      <p:ext uri="{BB962C8B-B14F-4D97-AF65-F5344CB8AC3E}">
        <p14:creationId xmlns:p14="http://schemas.microsoft.com/office/powerpoint/2010/main" val="1303271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6AC56-A3CD-44BF-871E-E06E5A03FE35}" type="slidenum">
              <a:rPr lang="en-US" smtClean="0"/>
              <a:t>25</a:t>
            </a:fld>
            <a:endParaRPr lang="en-US"/>
          </a:p>
        </p:txBody>
      </p:sp>
    </p:spTree>
    <p:extLst>
      <p:ext uri="{BB962C8B-B14F-4D97-AF65-F5344CB8AC3E}">
        <p14:creationId xmlns:p14="http://schemas.microsoft.com/office/powerpoint/2010/main" val="4163446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6F051E0-CF47-4AC5-8600-CD6A07044C4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224759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F051E0-CF47-4AC5-8600-CD6A07044C4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1957884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051E0-CF47-4AC5-8600-CD6A07044C4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907124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051E0-CF47-4AC5-8600-CD6A07044C4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17984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07C172A-BF95-4FF1-950B-C1363AD55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7AE4507-A502-468C-8355-269FBD35CDF2}"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82761000"/>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5B00AB6-5BA2-466C-9AFB-443C32EAC51A}"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1B5E7F8-4E21-4960-8C49-D0E62145B2F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47605799"/>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369BC3E-A3BB-4975-B541-8950FACA8AD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B075164-CE6C-4444-8F34-7B9C760019B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835154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FEE817C-B0E9-44DD-A444-74A1EEC5BC5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462ADED-2B5D-4968-9669-A7A71D42E0EF}"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1611040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2425C7E-7E65-4180-81F4-6663865F1CF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622D007-EDA2-466D-B743-308545B2864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08239198"/>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A36BE0F-BCE0-43F7-974F-F139C9DCF65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D1A5D66-6C6A-4836-9A32-868806D7A55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1001070"/>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3931180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051E0-CF47-4AC5-8600-CD6A07044C4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22141997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8795169"/>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0249681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1206404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48853234"/>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921904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E7DE756-8AE7-42CA-BEA2-FB37E50647B6}"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7E2EFB5-0328-4A15-9BAE-DE0998F99031}"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390334"/>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B953A0E-1B5D-4905-BD0E-B0DEEC705838}"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E94614B-C2E4-4493-BA55-1C6CFD5AC39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01743148"/>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487E1F9-37E1-43B5-9DF8-2DA7B3CFAB7D}"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4439824-C2D5-43F3-AF6E-7C5AB92CF4A5}"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81649181"/>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4556879-2F9A-49B5-815C-4231F46AFDD5}"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10C9550-AD2B-45D2-8280-4F1B6934D9B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0269791"/>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EF95E6B-B437-49A7-93C4-EFDA349ACED1}"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ABAD6B5-BE60-4E69-8149-A3A1ADD7DE0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58056869"/>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6F051E0-CF47-4AC5-8600-CD6A07044C46}"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20602436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A244E5F-D4B6-4E7A-BEE5-F42C583FE9F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07AD246-821F-4FEF-8D69-02E8C2B92A69}"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15637741"/>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308BF4D7-E771-4761-A24F-9C97D08F8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666C0B1-7DD4-42B6-9428-92199C7A630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02453712"/>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96985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3095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8118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4231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9562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79248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56244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163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6F051E0-CF47-4AC5-8600-CD6A07044C4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40657833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891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77183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10475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05997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64792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0210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1464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503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67737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4740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F051E0-CF47-4AC5-8600-CD6A07044C46}"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38873276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97716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6850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56182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09776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70031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93703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84999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9351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87916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4473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F051E0-CF47-4AC5-8600-CD6A07044C46}"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10639781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89622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97241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51087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65930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07544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12F092F-DB54-4E18-B883-63FAAE79F05F}"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DDB3-86D6-4A2E-9DAE-66C38F938DB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9191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540D44-277B-4578-A048-9925D7981C3B}"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68F338-FBA2-4B87-823F-7B5BCBD1553E}"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4695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5955460-301D-4003-8BE1-FE6BCCBDE089}"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EDCF0F-1C49-44E3-8ECF-3F5B214EAA2C}"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29302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DE00CA-7F61-4F93-BA68-3564B173E3F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6E12E70-EC2F-4954-8B26-2FA9D1EE93C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08473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95B5ECC-FE9D-4CF5-9A50-69D7DB88647D}"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39F58E-0897-4BAE-85B6-6868BD6E398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508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051E0-CF47-4AC5-8600-CD6A07044C46}"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21502190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1C16ACB-38E7-4488-8BED-507AE0AA1A9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38B9E2-2C13-402A-A6C5-73A6A96174D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0537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906B1BC-A6FA-4D65-9836-5FA6A547BFD5}"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97032B2-D807-48D3-BA06-0905B540BA7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8910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E96E902-3F29-4AC4-A3AF-4CAE4521007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FAD84B-8887-4BCA-86D5-A73D6EC3D97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3616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DFA2104-1C06-43CB-A92E-18C9D9932F7F}"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CED3DE-A644-4E10-A39A-06958573D999}"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72079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35B169A-3C4F-423E-99C0-48B3F4030499}"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AF74DA-A9B1-49E8-B540-09504C481D89}"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1084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8E1C728-B8E9-4CF1-BF49-D1B3E2B6292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E09B11-881D-4297-AD6A-31688041D6F8}"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4213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96D8B78-720E-4D9A-B17B-68AD3999B953}"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5BD8E14-19C4-494D-8BD8-D6A45C1E3B5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4768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8953400-5705-41AD-984D-5E5F3BA92114}"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75CD8E-1666-4761-B5F3-608C7AA63AF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1198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899AF78-C341-4A4F-950C-6A9A7ADB1A2E}"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EB0BDD-EA7A-4C47-8C67-8FE0CC7AEF40}"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9604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D283CB1-C8B7-416A-894C-ADBC1859A726}"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2615099-EB6C-48B1-90C2-68BB3294D239}"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603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051E0-CF47-4AC5-8600-CD6A07044C46}"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14628260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C484988-1A6B-41AC-9F53-07E44E832398}"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BC52D6-2973-4446-B00B-6E40BD4B527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54828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A171598-7F6B-455A-A2BB-61DE7A431E75}"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B59CAD-D6B8-4975-83D3-F444E446176F}"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7253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EC6A84-04EF-41DB-90F5-1478BC3B7F9E}"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B7F2AB-3225-4667-89D1-4E96396CE58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91987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6AB2499-92F4-49FD-8656-89D4F652D6C8}"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00D28D-8B43-46A7-B6E0-2D660399600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6812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2EDE91-ECF7-462E-8E1B-5ED8A6D1269D}"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FA0B95-09FB-4101-9100-4A3B362A12C9}"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81442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E465600-8975-4864-989C-82067AEFF1A8}"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6D1BAD4-7599-4067-90CE-D02EC9FD9EE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38698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710F989-2E40-4CE1-AA28-F5186664D993}"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22974E7-28E7-481E-AFAD-218B2D1AD88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830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880FBD-5FC5-46EA-B697-112D269EC060}"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61FC320-D71B-4424-B125-E0CA26C5DFF7}"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10812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F04D6E9-52C1-41B0-A440-8A37AF46F73D}"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77E64D-039C-404A-9F8F-D94B4471BF46}"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28630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B7F2665-AA6F-4B17-93EE-7015EEC19E40}"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F495CF-3863-45B5-95A5-7A37500AEE0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84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F051E0-CF47-4AC5-8600-CD6A07044C46}"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9D6897-FD56-4973-AB44-3CCB4F74ECFD}" type="slidenum">
              <a:rPr lang="en-US" smtClean="0"/>
              <a:t>‹#›</a:t>
            </a:fld>
            <a:endParaRPr lang="en-US"/>
          </a:p>
        </p:txBody>
      </p:sp>
    </p:spTree>
    <p:extLst>
      <p:ext uri="{BB962C8B-B14F-4D97-AF65-F5344CB8AC3E}">
        <p14:creationId xmlns:p14="http://schemas.microsoft.com/office/powerpoint/2010/main" val="273517062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B5F6E5B-24FA-433C-9464-5D4DBBA1B788}"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098424-D1AB-4719-87F8-AFD49384151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5823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6E4500C-7FA1-411E-A1C4-8A3110ED96E4}"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5B3D69-CE87-4B46-867C-4EC6E8F6A407}"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31958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BF2956B-EEC0-44AD-B1E5-C195A659101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264B8D-ECFC-4319-AE45-6B0C9E04E99E}"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72240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9B2F790-8F2F-4EDB-86ED-F33272B7D394}"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63725D-62CD-49F7-9B5E-BBBA0EA1225C}"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58479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07406EF-EF2C-4D6B-853E-C4E617584B3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0B9243-A06C-4085-BADA-C2FBAB8D1E67}"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162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18C360E-FB0F-4870-A594-5436333AA8AC}"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44141F-BE21-4F2A-8312-FE95B48E55D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5183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82D7C24-265D-443E-B3C0-6F2F813FB044}"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E61B8D1-CA2C-4619-8023-FACE7C29A141}"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1255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 Type="http://schemas.openxmlformats.org/officeDocument/2006/relationships/slideLayout" Target="../slideLayouts/slideLayout67.xml"/><Relationship Id="rId21" Type="http://schemas.openxmlformats.org/officeDocument/2006/relationships/slideLayout" Target="../slideLayouts/slideLayout8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theme" Target="../theme/theme6.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8"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051E0-CF47-4AC5-8600-CD6A07044C46}"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9D6897-FD56-4973-AB44-3CCB4F74ECFD}" type="slidenum">
              <a:rPr lang="en-US" smtClean="0"/>
              <a:t>‹#›</a:t>
            </a:fld>
            <a:endParaRPr lang="en-US"/>
          </a:p>
        </p:txBody>
      </p:sp>
    </p:spTree>
    <p:extLst>
      <p:ext uri="{BB962C8B-B14F-4D97-AF65-F5344CB8AC3E}">
        <p14:creationId xmlns:p14="http://schemas.microsoft.com/office/powerpoint/2010/main" val="2964653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66"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98FD6FC-C1BD-4C5D-AB3C-74EC80029E44}"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B725DC8-4860-4448-B727-6A38480ACCC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465391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771" r:id="rId8"/>
    <p:sldLayoutId id="2147483770" r:id="rId9"/>
    <p:sldLayoutId id="2147483769" r:id="rId10"/>
    <p:sldLayoutId id="2147483768" r:id="rId11"/>
    <p:sldLayoutId id="2147483767" r:id="rId12"/>
    <p:sldLayoutId id="2147483688" r:id="rId13"/>
    <p:sldLayoutId id="2147483689" r:id="rId14"/>
    <p:sldLayoutId id="2147483690" r:id="rId15"/>
    <p:sldLayoutId id="2147483691" r:id="rId16"/>
    <p:sldLayoutId id="2147483692" r:id="rId17"/>
    <p:sldLayoutId id="2147483693" r:id="rId18"/>
    <p:sldLayoutId id="2147483694" r:id="rId19"/>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63116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678365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0B3B8-5BA7-4D18-99E5-F90CC6E70B7C}"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54631-811B-43BB-A1B9-0366265B10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161930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5EA92F-C549-4EF9-AC65-BADFC2B1B1F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B99085-D191-4EF5-B4DF-E7A8519DF38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18464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gif"/><Relationship Id="rId1" Type="http://schemas.openxmlformats.org/officeDocument/2006/relationships/slideLayout" Target="../slideLayouts/slideLayout4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gif"/><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9.jpeg"/><Relationship Id="rId1" Type="http://schemas.openxmlformats.org/officeDocument/2006/relationships/slideLayout" Target="../slideLayouts/slideLayout38.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gif"/><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gif"/><Relationship Id="rId5" Type="http://schemas.openxmlformats.org/officeDocument/2006/relationships/image" Target="../media/image9.jpeg"/><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38.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Điều gì sẽ xảy ra nếu không có Mặt tră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9136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97037" y="251671"/>
            <a:ext cx="10545135" cy="769441"/>
          </a:xfrm>
          <a:prstGeom prst="rect">
            <a:avLst/>
          </a:prstGeom>
        </p:spPr>
        <p:txBody>
          <a:bodyPr wrap="square">
            <a:spAutoFit/>
          </a:bodyPr>
          <a:lstStyle/>
          <a:p>
            <a:r>
              <a:rPr lang="en-US" sz="44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CHƯƠNG X: TRÁI ĐẤT VÀ BẦU TRỜI</a:t>
            </a:r>
          </a:p>
        </p:txBody>
      </p:sp>
    </p:spTree>
    <p:extLst>
      <p:ext uri="{BB962C8B-B14F-4D97-AF65-F5344CB8AC3E}">
        <p14:creationId xmlns:p14="http://schemas.microsoft.com/office/powerpoint/2010/main" val="3997634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1" y="254573"/>
            <a:ext cx="11160125" cy="14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52</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endPar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ctr" defTabSz="684213" rtl="0" eaLnBrk="1" fontAlgn="base" latinLnBrk="0" hangingPunct="1">
              <a:lnSpc>
                <a:spcPct val="100000"/>
              </a:lnSpc>
              <a:spcBef>
                <a:spcPct val="0"/>
              </a:spcBef>
              <a:spcAft>
                <a:spcPct val="0"/>
              </a:spcAft>
              <a:buClrTx/>
              <a:buSzTx/>
              <a:buFontTx/>
              <a:buNone/>
              <a:tabLst/>
              <a:defRPr/>
            </a:pP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CỦA MẶT TRỜI. THIÊN THỂ</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1" y="185069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của</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216898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6754" y="1057275"/>
            <a:ext cx="4432322" cy="262267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463" y="1057275"/>
            <a:ext cx="4484000" cy="2626234"/>
          </a:xfrm>
          <a:prstGeom prst="rect">
            <a:avLst/>
          </a:prstGeom>
        </p:spPr>
      </p:pic>
      <p:sp>
        <p:nvSpPr>
          <p:cNvPr id="5" name="TextBox 4"/>
          <p:cNvSpPr txBox="1"/>
          <p:nvPr/>
        </p:nvSpPr>
        <p:spPr>
          <a:xfrm>
            <a:off x="8728968" y="3679945"/>
            <a:ext cx="1999715" cy="461665"/>
          </a:xfrm>
          <a:prstGeom prst="rect">
            <a:avLst/>
          </a:prstGeom>
          <a:noFill/>
        </p:spPr>
        <p:txBody>
          <a:bodyPr wrap="none" rtlCol="0">
            <a:spAutoFit/>
          </a:bodyPr>
          <a:lstStyle/>
          <a:p>
            <a:r>
              <a:rPr lang="en-US" sz="2400" b="1" dirty="0" err="1">
                <a:solidFill>
                  <a:srgbClr val="000099"/>
                </a:solidFill>
                <a:latin typeface="Times New Roman" panose="02020603050405020304" pitchFamily="18" charset="0"/>
                <a:cs typeface="Times New Roman" panose="02020603050405020304" pitchFamily="18" charset="0"/>
              </a:rPr>
              <a:t>Mặt</a:t>
            </a:r>
            <a:r>
              <a:rPr lang="en-US" sz="2400" b="1" dirty="0">
                <a:solidFill>
                  <a:srgbClr val="000099"/>
                </a:solidFill>
                <a:latin typeface="Times New Roman" panose="02020603050405020304" pitchFamily="18" charset="0"/>
                <a:cs typeface="Times New Roman" panose="02020603050405020304" pitchFamily="18" charset="0"/>
              </a:rPr>
              <a:t> </a:t>
            </a:r>
            <a:r>
              <a:rPr lang="en-US" sz="2400" b="1" dirty="0" err="1">
                <a:solidFill>
                  <a:srgbClr val="000099"/>
                </a:solidFill>
                <a:latin typeface="Times New Roman" panose="02020603050405020304" pitchFamily="18" charset="0"/>
                <a:cs typeface="Times New Roman" panose="02020603050405020304" pitchFamily="18" charset="0"/>
              </a:rPr>
              <a:t>Trời</a:t>
            </a:r>
            <a:r>
              <a:rPr lang="en-US" sz="2400" b="1" dirty="0">
                <a:solidFill>
                  <a:srgbClr val="000099"/>
                </a:solidFill>
                <a:latin typeface="Times New Roman" panose="02020603050405020304" pitchFamily="18" charset="0"/>
                <a:cs typeface="Times New Roman" panose="02020603050405020304" pitchFamily="18" charset="0"/>
              </a:rPr>
              <a:t> </a:t>
            </a:r>
            <a:r>
              <a:rPr lang="en-US" sz="2400" b="1" dirty="0" err="1">
                <a:solidFill>
                  <a:srgbClr val="000099"/>
                </a:solidFill>
                <a:latin typeface="Times New Roman" panose="02020603050405020304" pitchFamily="18" charset="0"/>
                <a:cs typeface="Times New Roman" panose="02020603050405020304" pitchFamily="18" charset="0"/>
              </a:rPr>
              <a:t>mọc</a:t>
            </a:r>
            <a:endParaRPr lang="en-US" sz="2400" b="1" dirty="0">
              <a:solidFill>
                <a:srgbClr val="000099"/>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669734" y="3683510"/>
            <a:ext cx="1863459" cy="461665"/>
          </a:xfrm>
          <a:prstGeom prst="rect">
            <a:avLst/>
          </a:prstGeom>
          <a:noFill/>
        </p:spPr>
        <p:txBody>
          <a:bodyPr wrap="none" rtlCol="0">
            <a:spAutoFit/>
          </a:bodyPr>
          <a:lstStyle/>
          <a:p>
            <a:r>
              <a:rPr lang="en-US" sz="2400" b="1" dirty="0" err="1">
                <a:solidFill>
                  <a:srgbClr val="000099"/>
                </a:solidFill>
                <a:latin typeface="Times New Roman" panose="02020603050405020304" pitchFamily="18" charset="0"/>
                <a:cs typeface="Times New Roman" panose="02020603050405020304" pitchFamily="18" charset="0"/>
              </a:rPr>
              <a:t>Mặt</a:t>
            </a:r>
            <a:r>
              <a:rPr lang="en-US" sz="2400" b="1" dirty="0">
                <a:solidFill>
                  <a:srgbClr val="000099"/>
                </a:solidFill>
                <a:latin typeface="Times New Roman" panose="02020603050405020304" pitchFamily="18" charset="0"/>
                <a:cs typeface="Times New Roman" panose="02020603050405020304" pitchFamily="18" charset="0"/>
              </a:rPr>
              <a:t> </a:t>
            </a:r>
            <a:r>
              <a:rPr lang="en-US" sz="2400" b="1" dirty="0" err="1">
                <a:solidFill>
                  <a:srgbClr val="000099"/>
                </a:solidFill>
                <a:latin typeface="Times New Roman" panose="02020603050405020304" pitchFamily="18" charset="0"/>
                <a:cs typeface="Times New Roman" panose="02020603050405020304" pitchFamily="18" charset="0"/>
              </a:rPr>
              <a:t>Trời</a:t>
            </a:r>
            <a:r>
              <a:rPr lang="en-US" sz="2400" b="1" dirty="0">
                <a:solidFill>
                  <a:srgbClr val="000099"/>
                </a:solidFill>
                <a:latin typeface="Times New Roman" panose="02020603050405020304" pitchFamily="18" charset="0"/>
                <a:cs typeface="Times New Roman" panose="02020603050405020304" pitchFamily="18" charset="0"/>
              </a:rPr>
              <a:t> </a:t>
            </a:r>
            <a:r>
              <a:rPr lang="en-US" sz="2400" b="1" dirty="0" err="1">
                <a:solidFill>
                  <a:srgbClr val="000099"/>
                </a:solidFill>
                <a:latin typeface="Times New Roman" panose="02020603050405020304" pitchFamily="18" charset="0"/>
                <a:cs typeface="Times New Roman" panose="02020603050405020304" pitchFamily="18" charset="0"/>
              </a:rPr>
              <a:t>lặn</a:t>
            </a:r>
            <a:endParaRPr lang="en-US" sz="2400" b="1" dirty="0">
              <a:solidFill>
                <a:srgbClr val="000099"/>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555173" y="4244686"/>
            <a:ext cx="8834437" cy="2343150"/>
          </a:xfrm>
          <a:prstGeom prst="rect">
            <a:avLst/>
          </a:prstGeom>
        </p:spPr>
      </p:pic>
      <p:sp>
        <p:nvSpPr>
          <p:cNvPr id="8" name="TextBox 7"/>
          <p:cNvSpPr txBox="1"/>
          <p:nvPr/>
        </p:nvSpPr>
        <p:spPr>
          <a:xfrm>
            <a:off x="824584" y="303222"/>
            <a:ext cx="10824492" cy="584775"/>
          </a:xfrm>
          <a:prstGeom prst="rect">
            <a:avLst/>
          </a:prstGeom>
          <a:noFill/>
        </p:spPr>
        <p:txBody>
          <a:bodyPr wrap="square" rtlCol="0">
            <a:spAutoFit/>
          </a:bodyPr>
          <a:lstStyle/>
          <a:p>
            <a:r>
              <a:rPr lang="vi-VN" sz="3200" b="1" dirty="0">
                <a:solidFill>
                  <a:srgbClr val="000099"/>
                </a:solidFill>
                <a:latin typeface="Times New Roman" panose="02020603050405020304" pitchFamily="18" charset="0"/>
                <a:cs typeface="Times New Roman" panose="02020603050405020304" pitchFamily="18" charset="0"/>
              </a:rPr>
              <a:t>GIẢI THÍCH HIỆN TƯỢNG “MẶT TRỜI MỌC VÀ LẶN”</a:t>
            </a:r>
            <a:endParaRPr lang="en-US" sz="3200" b="1" dirty="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8191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ình ảnh Miễn Phí Dấu Chấm Hỏi Nhân Vật Hoạt Hình, Nhân Vật Clipart, Bối  Rối, Dấu Hỏi Câu Hỏi Phim Hoạt Hình miễn phí tải tập tin PNG PSDComment và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06" y="4130099"/>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456914" y="4878495"/>
            <a:ext cx="9303026" cy="646331"/>
          </a:xfrm>
          <a:prstGeom prst="rect">
            <a:avLst/>
          </a:prstGeom>
          <a:noFill/>
        </p:spPr>
        <p:txBody>
          <a:bodyPr wrap="square" rtlCol="0">
            <a:spAutoFit/>
          </a:bodyPr>
          <a:lstStyle/>
          <a:p>
            <a:r>
              <a:rPr lang="en-US" sz="3600" b="1" i="1" dirty="0" err="1">
                <a:solidFill>
                  <a:srgbClr val="FF0000"/>
                </a:solidFill>
                <a:latin typeface="Times New Roman" panose="02020603050405020304" pitchFamily="18" charset="0"/>
                <a:cs typeface="Times New Roman" panose="02020603050405020304" pitchFamily="18" charset="0"/>
              </a:rPr>
              <a:t>Làm</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thế</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nào</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để</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giải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thích</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hiện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tượng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này</a:t>
            </a:r>
            <a:r>
              <a:rPr lang="en-US" sz="3600" b="1" i="1" dirty="0">
                <a:solidFill>
                  <a:srgbClr val="FF0000"/>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3"/>
          <a:stretch>
            <a:fillRect/>
          </a:stretch>
        </p:blipFill>
        <p:spPr>
          <a:xfrm>
            <a:off x="1968835" y="484270"/>
            <a:ext cx="8422939" cy="2859005"/>
          </a:xfrm>
          <a:prstGeom prst="rect">
            <a:avLst/>
          </a:prstGeom>
        </p:spPr>
      </p:pic>
    </p:spTree>
    <p:extLst>
      <p:ext uri="{BB962C8B-B14F-4D97-AF65-F5344CB8AC3E}">
        <p14:creationId xmlns:p14="http://schemas.microsoft.com/office/powerpoint/2010/main" val="62608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926" y="3276567"/>
            <a:ext cx="6339050" cy="3376203"/>
          </a:xfrm>
          <a:prstGeom prst="rect">
            <a:avLst/>
          </a:prstGeom>
        </p:spPr>
      </p:pic>
      <p:sp>
        <p:nvSpPr>
          <p:cNvPr id="5" name="Rectangle 4"/>
          <p:cNvSpPr/>
          <p:nvPr/>
        </p:nvSpPr>
        <p:spPr>
          <a:xfrm>
            <a:off x="-3138381" y="3276566"/>
            <a:ext cx="4019446" cy="33762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611959" y="290334"/>
            <a:ext cx="4481618" cy="2857145"/>
          </a:xfrm>
          <a:prstGeom prst="rect">
            <a:avLst/>
          </a:prstGeom>
        </p:spPr>
      </p:pic>
      <p:sp>
        <p:nvSpPr>
          <p:cNvPr id="7" name="TextBox 6"/>
          <p:cNvSpPr txBox="1"/>
          <p:nvPr/>
        </p:nvSpPr>
        <p:spPr>
          <a:xfrm>
            <a:off x="5472111" y="2758498"/>
            <a:ext cx="6266309" cy="1815882"/>
          </a:xfrm>
          <a:prstGeom prst="rect">
            <a:avLst/>
          </a:prstGeom>
          <a:noFill/>
        </p:spPr>
        <p:txBody>
          <a:bodyPr wrap="square" rtlCol="0">
            <a:spAutoFit/>
          </a:bodyPr>
          <a:lstStyle/>
          <a:p>
            <a:pPr algn="just"/>
            <a:r>
              <a:rPr lang="en-US" sz="2800" b="1" dirty="0" err="1">
                <a:latin typeface="Times New Roman" panose="02020603050405020304" pitchFamily="18" charset="0"/>
                <a:cs typeface="Times New Roman" panose="02020603050405020304" pitchFamily="18" charset="0"/>
              </a:rPr>
              <a:t>Trước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 ta </a:t>
            </a:r>
            <a:r>
              <a:rPr lang="vi-VN" sz="2800" b="1" dirty="0">
                <a:latin typeface="Times New Roman" panose="02020603050405020304" pitchFamily="18" charset="0"/>
                <a:cs typeface="Times New Roman" panose="02020603050405020304" pitchFamily="18" charset="0"/>
              </a:rPr>
              <a:t>giải thích hiện tượng này là do Trái Đất đứng yên và là trung tâm của vũ trụ, Mặt Trời và các hành tinh quay quanh Trái Đất. </a:t>
            </a:r>
          </a:p>
        </p:txBody>
      </p:sp>
      <p:sp>
        <p:nvSpPr>
          <p:cNvPr id="8" name="TextBox 7"/>
          <p:cNvSpPr txBox="1"/>
          <p:nvPr/>
        </p:nvSpPr>
        <p:spPr>
          <a:xfrm>
            <a:off x="5863309" y="1072575"/>
            <a:ext cx="5483915" cy="1077218"/>
          </a:xfrm>
          <a:prstGeom prst="rect">
            <a:avLst/>
          </a:prstGeom>
          <a:noFill/>
        </p:spPr>
        <p:txBody>
          <a:bodyPr wrap="square" rtlCol="0">
            <a:spAutoFit/>
          </a:bodyPr>
          <a:lstStyle/>
          <a:p>
            <a:pPr algn="ctr"/>
            <a:r>
              <a:rPr lang="vi-VN" sz="3600" b="1" dirty="0">
                <a:solidFill>
                  <a:srgbClr val="FF0000"/>
                </a:solidFill>
                <a:latin typeface="Times New Roman" panose="02020603050405020304" pitchFamily="18" charset="0"/>
                <a:cs typeface="Times New Roman" panose="02020603050405020304" pitchFamily="18" charset="0"/>
              </a:rPr>
              <a:t>THUYẾT ĐỊA TÂM</a:t>
            </a:r>
          </a:p>
          <a:p>
            <a:pPr algn="ctr"/>
            <a:r>
              <a:rPr lang="vi-VN" sz="2800" b="1" i="1" dirty="0">
                <a:solidFill>
                  <a:srgbClr val="FF0000"/>
                </a:solidFill>
                <a:latin typeface="Times New Roman" panose="02020603050405020304" pitchFamily="18" charset="0"/>
                <a:cs typeface="Times New Roman" panose="02020603050405020304" pitchFamily="18" charset="0"/>
              </a:rPr>
              <a:t>(Trái Đất là trung tâm của vũ trụ)</a:t>
            </a:r>
            <a:endParaRPr lang="en-US"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1162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Thuyết địa tâm liệu có s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49" y="183929"/>
            <a:ext cx="4186237" cy="27450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3749" y="3138489"/>
            <a:ext cx="6339050" cy="3376203"/>
          </a:xfrm>
          <a:prstGeom prst="rect">
            <a:avLst/>
          </a:prstGeom>
        </p:spPr>
      </p:pic>
      <p:pic>
        <p:nvPicPr>
          <p:cNvPr id="3" name="Picture 2"/>
          <p:cNvPicPr>
            <a:picLocks noChangeAspect="1"/>
          </p:cNvPicPr>
          <p:nvPr/>
        </p:nvPicPr>
        <p:blipFill>
          <a:blip r:embed="rId4"/>
          <a:stretch>
            <a:fillRect/>
          </a:stretch>
        </p:blipFill>
        <p:spPr>
          <a:xfrm>
            <a:off x="10502661" y="3138489"/>
            <a:ext cx="4035902" cy="3389670"/>
          </a:xfrm>
          <a:prstGeom prst="rect">
            <a:avLst/>
          </a:prstGeom>
        </p:spPr>
      </p:pic>
      <p:sp>
        <p:nvSpPr>
          <p:cNvPr id="6" name="TextBox 5"/>
          <p:cNvSpPr txBox="1"/>
          <p:nvPr/>
        </p:nvSpPr>
        <p:spPr>
          <a:xfrm>
            <a:off x="314321" y="2407852"/>
            <a:ext cx="6266309" cy="2425472"/>
          </a:xfrm>
          <a:prstGeom prst="rect">
            <a:avLst/>
          </a:prstGeom>
          <a:noFill/>
        </p:spPr>
        <p:txBody>
          <a:bodyPr wrap="square" rtlCol="0">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Vào thế kỉ XVI, người ta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rằng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nằm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trung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vũ</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trụ</a:t>
            </a: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cả</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thể</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khác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bao</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gồm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Trái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đất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trăng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ngôi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sao</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chuyển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xung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quanh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705519" y="679270"/>
            <a:ext cx="548391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THUYẾT</a:t>
            </a:r>
            <a:r>
              <a:rPr kumimoji="0" lang="vi-VN" sz="36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NHẬT TÂM</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1" i="1" baseline="0" dirty="0">
                <a:solidFill>
                  <a:srgbClr val="FF0000"/>
                </a:solidFill>
                <a:latin typeface="Times New Roman" panose="02020603050405020304" pitchFamily="18" charset="0"/>
                <a:cs typeface="Times New Roman" panose="02020603050405020304" pitchFamily="18" charset="0"/>
              </a:rPr>
              <a:t>(Mặt</a:t>
            </a:r>
            <a:r>
              <a:rPr lang="vi-VN" sz="2800" b="1" i="1" dirty="0">
                <a:solidFill>
                  <a:srgbClr val="FF0000"/>
                </a:solidFill>
                <a:latin typeface="Times New Roman" panose="02020603050405020304" pitchFamily="18" charset="0"/>
                <a:cs typeface="Times New Roman" panose="02020603050405020304" pitchFamily="18" charset="0"/>
              </a:rPr>
              <a:t> Trời là trung tâm của vũ trụ)</a:t>
            </a:r>
            <a:endPar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117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443163"/>
            <a:ext cx="5357813" cy="3421858"/>
          </a:xfrm>
          <a:prstGeom prst="rect">
            <a:avLst/>
          </a:prstGeom>
        </p:spPr>
      </p:pic>
      <p:sp>
        <p:nvSpPr>
          <p:cNvPr id="5" name="Rectangle 4"/>
          <p:cNvSpPr/>
          <p:nvPr/>
        </p:nvSpPr>
        <p:spPr>
          <a:xfrm>
            <a:off x="1743075" y="428536"/>
            <a:ext cx="9872663" cy="129266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Theo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em</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có thể</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giải</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thích</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hiện tượng từ Trái Đất nhìn thấy Mặt Trời chuyển động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từ</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ông</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sang </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ây</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bằng</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cách</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khác</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được</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không</a:t>
            </a: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G</a:t>
            </a:r>
            <a:r>
              <a:rPr kumimoji="0" lang="en-US" sz="2600" b="1" i="1"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ợi</a:t>
            </a:r>
            <a:r>
              <a:rPr kumimoji="0" lang="en-US"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ý: </a:t>
            </a:r>
            <a:r>
              <a:rPr kumimoji="0" lang="vi-VN"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Hãy </a:t>
            </a:r>
            <a:r>
              <a:rPr kumimoji="0" lang="en-US" sz="2600" b="1" i="1"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sử</a:t>
            </a:r>
            <a:r>
              <a:rPr kumimoji="0" lang="en-US"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600" b="1" i="1"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dụng</a:t>
            </a:r>
            <a:r>
              <a:rPr kumimoji="0" lang="en-US"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nội dung đã học ở </a:t>
            </a:r>
            <a:r>
              <a:rPr kumimoji="0" lang="en-US" sz="2600" b="1" i="1"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phần</a:t>
            </a:r>
            <a:r>
              <a:rPr kumimoji="0" lang="en-US" sz="26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I)</a:t>
            </a:r>
          </a:p>
        </p:txBody>
      </p:sp>
      <p:pic>
        <p:nvPicPr>
          <p:cNvPr id="7" name="Picture 6"/>
          <p:cNvPicPr>
            <a:picLocks noChangeAspect="1"/>
          </p:cNvPicPr>
          <p:nvPr/>
        </p:nvPicPr>
        <p:blipFill>
          <a:blip r:embed="rId3"/>
          <a:stretch>
            <a:fillRect/>
          </a:stretch>
        </p:blipFill>
        <p:spPr>
          <a:xfrm>
            <a:off x="142875" y="428536"/>
            <a:ext cx="1457325" cy="1457325"/>
          </a:xfrm>
          <a:prstGeom prst="rect">
            <a:avLst/>
          </a:prstGeom>
        </p:spPr>
      </p:pic>
      <p:sp>
        <p:nvSpPr>
          <p:cNvPr id="8" name="Rectangle 7"/>
          <p:cNvSpPr/>
          <p:nvPr/>
        </p:nvSpPr>
        <p:spPr>
          <a:xfrm>
            <a:off x="5357813" y="2241607"/>
            <a:ext cx="6096000" cy="1692771"/>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Chuyển động của Mặt Trời từ Đông sang Tây là chuyển động nhìn thấy.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Chuyển </a:t>
            </a:r>
            <a:r>
              <a:rPr kumimoji="0" lang="vi-VN" sz="2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động </a:t>
            </a:r>
            <a:r>
              <a:rPr kumimoji="0" lang="en-US" sz="2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tự</a:t>
            </a:r>
            <a:r>
              <a:rPr kumimoji="0" lang="en-US" sz="2600" b="1" i="0" u="none" strike="noStrike" kern="1200" cap="none" spc="0" normalizeH="0" noProof="0">
                <a:ln>
                  <a:noFill/>
                </a:ln>
                <a:solidFill>
                  <a:prstClr val="black"/>
                </a:solidFill>
                <a:effectLst/>
                <a:uLnTx/>
                <a:uFillTx/>
                <a:latin typeface="Arial" panose="020B0604020202020204" pitchFamily="34" charset="0"/>
                <a:ea typeface="+mn-ea"/>
                <a:cs typeface="Arial" panose="020B0604020202020204" pitchFamily="34" charset="0"/>
              </a:rPr>
              <a:t> quay quanh mình </a:t>
            </a:r>
            <a:r>
              <a:rPr kumimoji="0" lang="vi-VN" sz="2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của </a:t>
            </a:r>
            <a:r>
              <a:rPr kumimoji="0" lang="vi-VN"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Trái </a:t>
            </a:r>
            <a:r>
              <a:rPr kumimoji="0" lang="vi-VN" sz="2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Đất là </a:t>
            </a:r>
            <a:r>
              <a:rPr kumimoji="0" lang="vi-VN"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chuyển động thực. </a:t>
            </a: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8"/>
          <p:cNvSpPr/>
          <p:nvPr/>
        </p:nvSpPr>
        <p:spPr>
          <a:xfrm>
            <a:off x="5357813" y="4154092"/>
            <a:ext cx="6096000" cy="2092881"/>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99"/>
                </a:solidFill>
                <a:effectLst/>
                <a:uLnTx/>
                <a:uFillTx/>
                <a:latin typeface="Arial" panose="020B0604020202020204" pitchFamily="34" charset="0"/>
                <a:ea typeface="+mn-ea"/>
                <a:cs typeface="Arial" panose="020B0604020202020204" pitchFamily="34" charset="0"/>
              </a:rPr>
              <a:t>=&gt; Vậy nên để giải thích hiện tượng Mặt Trời chuyển động từ Đông sang Tây là do Mặt Trời đứng yên và Trái Đất cùng các hành </a:t>
            </a:r>
            <a:r>
              <a:rPr kumimoji="0" lang="vi-VN" sz="26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tinh khác</a:t>
            </a:r>
            <a:r>
              <a:rPr kumimoji="0" lang="en-US" sz="26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 tự</a:t>
            </a:r>
            <a:r>
              <a:rPr kumimoji="0" lang="en-US" sz="2600" b="1" i="0" u="none" strike="noStrike" kern="1200" cap="none" spc="0" normalizeH="0" noProof="0">
                <a:ln>
                  <a:noFill/>
                </a:ln>
                <a:solidFill>
                  <a:srgbClr val="000099"/>
                </a:solidFill>
                <a:effectLst/>
                <a:uLnTx/>
                <a:uFillTx/>
                <a:latin typeface="Arial" panose="020B0604020202020204" pitchFamily="34" charset="0"/>
                <a:ea typeface="+mn-ea"/>
                <a:cs typeface="Arial" panose="020B0604020202020204" pitchFamily="34" charset="0"/>
              </a:rPr>
              <a:t> quay quanh trục của nó.</a:t>
            </a:r>
            <a:endParaRPr kumimoji="0" lang="en-US" sz="2600" b="0" i="1" u="none" strike="noStrike" kern="1200" cap="none" spc="0" normalizeH="0" baseline="0" noProof="0" dirty="0">
              <a:ln>
                <a:noFill/>
              </a:ln>
              <a:solidFill>
                <a:srgbClr val="00009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802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3366" y="343727"/>
            <a:ext cx="11231054" cy="1077218"/>
          </a:xfrm>
          <a:prstGeom prst="rect">
            <a:avLst/>
          </a:prstGeom>
          <a:noFill/>
        </p:spPr>
        <p:txBody>
          <a:bodyPr wrap="square" rtlCol="0">
            <a:spAutoFit/>
          </a:bodyPr>
          <a:lstStyle/>
          <a:p>
            <a:pPr algn="ctr"/>
            <a:r>
              <a:rPr lang="vi-VN" sz="3200" b="1" dirty="0">
                <a:solidFill>
                  <a:srgbClr val="FF0000"/>
                </a:solidFill>
                <a:latin typeface="Times New Roman" panose="02020603050405020304" pitchFamily="18" charset="0"/>
                <a:cs typeface="Times New Roman" panose="02020603050405020304" pitchFamily="18" charset="0"/>
              </a:rPr>
              <a:t>GIẢI THÍCH CHUYỂN ĐỘNG CỦA MẶT TRỜI NHÌN TỪ TRÁI ĐẤT</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4098" name="Picture 2" descr="Hiện tượng tự quay của Trái Đất – Wikipedia tiếng Việ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415336" y="1328361"/>
            <a:ext cx="3416245" cy="29574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14816" y="1839121"/>
            <a:ext cx="7044816" cy="1292662"/>
          </a:xfrm>
          <a:prstGeom prst="rect">
            <a:avLst/>
          </a:prstGeom>
          <a:noFill/>
        </p:spPr>
        <p:txBody>
          <a:bodyPr wrap="square" rtlCol="0">
            <a:spAutoFit/>
          </a:bodyPr>
          <a:lstStyle/>
          <a:p>
            <a:pPr algn="just"/>
            <a:r>
              <a:rPr lang="vi-VN" sz="2600" b="1" i="1" dirty="0">
                <a:latin typeface="Times New Roman" panose="02020603050405020304" pitchFamily="18" charset="0"/>
                <a:cs typeface="Times New Roman" panose="02020603050405020304" pitchFamily="18" charset="0"/>
              </a:rPr>
              <a:t>N</a:t>
            </a:r>
            <a:r>
              <a:rPr lang="en-US" sz="2600" b="1" i="1" dirty="0" err="1">
                <a:latin typeface="Times New Roman" panose="02020603050405020304" pitchFamily="18" charset="0"/>
                <a:cs typeface="Times New Roman" panose="02020603050405020304" pitchFamily="18" charset="0"/>
              </a:rPr>
              <a:t>gười</a:t>
            </a:r>
            <a:r>
              <a:rPr lang="en-US" sz="2600" b="1" i="1" dirty="0">
                <a:latin typeface="Times New Roman" panose="02020603050405020304" pitchFamily="18" charset="0"/>
                <a:cs typeface="Times New Roman" panose="02020603050405020304" pitchFamily="18" charset="0"/>
              </a:rPr>
              <a:t> ta </a:t>
            </a:r>
            <a:r>
              <a:rPr lang="en-US" sz="2600" b="1" i="1" dirty="0" err="1">
                <a:latin typeface="Times New Roman" panose="02020603050405020304" pitchFamily="18" charset="0"/>
                <a:cs typeface="Times New Roman" panose="02020603050405020304" pitchFamily="18" charset="0"/>
              </a:rPr>
              <a:t>sử</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dụng</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hiện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tượng</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tự</a:t>
            </a:r>
            <a:r>
              <a:rPr lang="en-US" sz="2600" b="1" i="1" dirty="0">
                <a:latin typeface="Times New Roman" panose="02020603050405020304" pitchFamily="18" charset="0"/>
                <a:cs typeface="Times New Roman" panose="02020603050405020304" pitchFamily="18" charset="0"/>
              </a:rPr>
              <a:t> quay </a:t>
            </a:r>
            <a:r>
              <a:rPr lang="en-US" sz="2600" b="1" i="1" dirty="0" err="1">
                <a:latin typeface="Times New Roman" panose="02020603050405020304" pitchFamily="18" charset="0"/>
                <a:cs typeface="Times New Roman" panose="02020603050405020304" pitchFamily="18" charset="0"/>
              </a:rPr>
              <a:t>Trái</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Đất</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quanh</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trục</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của</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nó</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để</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giải</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thích</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chuyển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động</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của</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Mặt</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Trời</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trên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bầu</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trời</a:t>
            </a:r>
            <a:r>
              <a:rPr lang="en-US" sz="2600" b="1" i="1" dirty="0">
                <a:latin typeface="Times New Roman" panose="02020603050405020304" pitchFamily="18" charset="0"/>
                <a:cs typeface="Times New Roman" panose="02020603050405020304" pitchFamily="18" charset="0"/>
              </a:rPr>
              <a:t>. </a:t>
            </a:r>
          </a:p>
        </p:txBody>
      </p:sp>
      <p:pic>
        <p:nvPicPr>
          <p:cNvPr id="6" name="Picture 5"/>
          <p:cNvPicPr>
            <a:picLocks noChangeAspect="1"/>
          </p:cNvPicPr>
          <p:nvPr/>
        </p:nvPicPr>
        <p:blipFill>
          <a:blip r:embed="rId3"/>
          <a:stretch>
            <a:fillRect/>
          </a:stretch>
        </p:blipFill>
        <p:spPr>
          <a:xfrm>
            <a:off x="223380" y="3433740"/>
            <a:ext cx="4412973" cy="2844391"/>
          </a:xfrm>
          <a:prstGeom prst="rect">
            <a:avLst/>
          </a:prstGeom>
        </p:spPr>
      </p:pic>
      <p:sp>
        <p:nvSpPr>
          <p:cNvPr id="7" name="TextBox 6"/>
          <p:cNvSpPr txBox="1"/>
          <p:nvPr/>
        </p:nvSpPr>
        <p:spPr>
          <a:xfrm>
            <a:off x="5486400" y="4703942"/>
            <a:ext cx="6345181" cy="1692771"/>
          </a:xfrm>
          <a:prstGeom prst="rect">
            <a:avLst/>
          </a:prstGeom>
          <a:noFill/>
        </p:spPr>
        <p:txBody>
          <a:bodyPr wrap="square" rtlCol="0">
            <a:spAutoFit/>
          </a:bodyPr>
          <a:lstStyle/>
          <a:p>
            <a:pPr algn="just"/>
            <a:r>
              <a:rPr lang="vi-VN" sz="2600" b="1" i="1" dirty="0">
                <a:latin typeface="Times New Roman" panose="02020603050405020304" pitchFamily="18" charset="0"/>
                <a:cs typeface="Times New Roman" panose="02020603050405020304" pitchFamily="18" charset="0"/>
              </a:rPr>
              <a:t>Do </a:t>
            </a:r>
            <a:r>
              <a:rPr lang="en-US" sz="2600" b="1" i="1" dirty="0" err="1">
                <a:latin typeface="Times New Roman" panose="02020603050405020304" pitchFamily="18" charset="0"/>
                <a:cs typeface="Times New Roman" panose="02020603050405020304" pitchFamily="18" charset="0"/>
              </a:rPr>
              <a:t>Trái</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Đất</a:t>
            </a:r>
            <a:r>
              <a:rPr lang="en-US" sz="2600" b="1" i="1" dirty="0">
                <a:latin typeface="Times New Roman" panose="02020603050405020304" pitchFamily="18" charset="0"/>
                <a:cs typeface="Times New Roman" panose="02020603050405020304" pitchFamily="18" charset="0"/>
              </a:rPr>
              <a:t> </a:t>
            </a:r>
            <a:r>
              <a:rPr lang="vi-VN" sz="2600" b="1" i="1" dirty="0">
                <a:latin typeface="Times New Roman" panose="02020603050405020304" pitchFamily="18" charset="0"/>
                <a:cs typeface="Times New Roman" panose="02020603050405020304" pitchFamily="18" charset="0"/>
              </a:rPr>
              <a:t>tự quay </a:t>
            </a:r>
            <a:r>
              <a:rPr lang="en-US" sz="2600" b="1" i="1" dirty="0" err="1">
                <a:latin typeface="Times New Roman" panose="02020603050405020304" pitchFamily="18" charset="0"/>
                <a:cs typeface="Times New Roman" panose="02020603050405020304" pitchFamily="18" charset="0"/>
              </a:rPr>
              <a:t>quanh</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trục</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của</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nó</a:t>
            </a:r>
            <a:r>
              <a:rPr lang="en-US" sz="2600" b="1" i="1" dirty="0">
                <a:latin typeface="Times New Roman" panose="02020603050405020304" pitchFamily="18" charset="0"/>
                <a:cs typeface="Times New Roman" panose="02020603050405020304" pitchFamily="18" charset="0"/>
              </a:rPr>
              <a:t> </a:t>
            </a:r>
            <a:r>
              <a:rPr lang="vi-VN" sz="2600" b="1" i="1" dirty="0">
                <a:latin typeface="Times New Roman" panose="02020603050405020304" pitchFamily="18" charset="0"/>
                <a:cs typeface="Times New Roman" panose="02020603050405020304" pitchFamily="18" charset="0"/>
              </a:rPr>
              <a:t>từ Tây sang Đông, nên người trên Trái Đất nhìn thấy Mặt Trời quay xung quanh Trái Đất từ Đông sang Tây.</a:t>
            </a:r>
            <a:endParaRPr lang="en-US" sz="2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099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1906" y="683812"/>
            <a:ext cx="184731" cy="369332"/>
          </a:xfrm>
          <a:prstGeom prst="rect">
            <a:avLst/>
          </a:prstGeom>
          <a:noFill/>
        </p:spPr>
        <p:txBody>
          <a:bodyPr wrap="none" rtlCol="0">
            <a:spAutoFit/>
          </a:bodyP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06" y="369486"/>
            <a:ext cx="4844458" cy="2959501"/>
          </a:xfrm>
          <a:prstGeom prst="rect">
            <a:avLst/>
          </a:prstGeom>
        </p:spPr>
      </p:pic>
      <p:pic>
        <p:nvPicPr>
          <p:cNvPr id="5" name="Picture 4" descr="Vì sao Trái đất có thể tự quay xung quanh trục? (Tháng Tư,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06" y="3643312"/>
            <a:ext cx="4844457" cy="28860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348288" y="443805"/>
            <a:ext cx="6596062" cy="1384995"/>
          </a:xfrm>
          <a:prstGeom prst="rect">
            <a:avLst/>
          </a:prstGeom>
        </p:spPr>
        <p:txBody>
          <a:bodyPr wrap="square">
            <a:spAutoFit/>
          </a:bodyPr>
          <a:lstStyle/>
          <a:p>
            <a:pPr algn="just"/>
            <a:r>
              <a:rPr lang="vi-VN" sz="2800" b="1" dirty="0">
                <a:solidFill>
                  <a:srgbClr val="FF0000"/>
                </a:solidFill>
                <a:latin typeface="Arial" panose="020B0604020202020204" pitchFamily="34" charset="0"/>
                <a:cs typeface="Arial" panose="020B0604020202020204" pitchFamily="34" charset="0"/>
              </a:rPr>
              <a:t>1/ Mặt Trời lúc nào cũng chiếu sáng Trái Đất. Tại sao trên Trái Đất lại có ngày và đêm liên tiếp? </a:t>
            </a:r>
            <a:endParaRPr 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p:nvPr/>
        </p:nvSpPr>
        <p:spPr>
          <a:xfrm>
            <a:off x="5405438" y="1990159"/>
            <a:ext cx="6481762" cy="2677656"/>
          </a:xfrm>
          <a:prstGeom prst="rect">
            <a:avLst/>
          </a:prstGeom>
        </p:spPr>
        <p:txBody>
          <a:bodyPr wrap="square">
            <a:spAutoFit/>
          </a:bodyPr>
          <a:lstStyle/>
          <a:p>
            <a:pPr algn="just"/>
            <a:r>
              <a:rPr lang="vi-VN" sz="2800" b="1" dirty="0">
                <a:solidFill>
                  <a:srgbClr val="000099"/>
                </a:solidFill>
                <a:latin typeface="Arial" panose="020B0604020202020204" pitchFamily="34" charset="0"/>
                <a:cs typeface="Arial" panose="020B0604020202020204" pitchFamily="34" charset="0"/>
              </a:rPr>
              <a:t>=&gt; Trái Đất lúc nào cũng quay quanh trục của nó nên khi quay phần nhận được ánh sáng sẽ là ban ngày, phần không nhận được ánh sáng là ban đêm xen kẽ nhau tạo ra ngày và đêm liên tiếp.</a:t>
            </a:r>
            <a:endParaRPr lang="en-US" sz="2800" b="1" dirty="0">
              <a:solidFill>
                <a:srgbClr val="000099"/>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9081473" y="4829174"/>
            <a:ext cx="3035709" cy="1971675"/>
          </a:xfrm>
          <a:prstGeom prst="rect">
            <a:avLst/>
          </a:prstGeom>
        </p:spPr>
      </p:pic>
    </p:spTree>
    <p:extLst>
      <p:ext uri="{BB962C8B-B14F-4D97-AF65-F5344CB8AC3E}">
        <p14:creationId xmlns:p14="http://schemas.microsoft.com/office/powerpoint/2010/main" val="395852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4114" y="1781908"/>
            <a:ext cx="7183772" cy="3575485"/>
          </a:xfrm>
          <a:prstGeom prst="rect">
            <a:avLst/>
          </a:prstGeom>
        </p:spPr>
      </p:pic>
      <p:sp>
        <p:nvSpPr>
          <p:cNvPr id="4" name="Rectangle 3"/>
          <p:cNvSpPr/>
          <p:nvPr/>
        </p:nvSpPr>
        <p:spPr>
          <a:xfrm>
            <a:off x="789613" y="404113"/>
            <a:ext cx="10982326" cy="1292662"/>
          </a:xfrm>
          <a:prstGeom prst="rect">
            <a:avLst/>
          </a:prstGeom>
        </p:spPr>
        <p:txBody>
          <a:bodyPr wrap="square">
            <a:spAutoFit/>
          </a:bodyPr>
          <a:lstStyle/>
          <a:p>
            <a:pPr algn="just"/>
            <a:r>
              <a:rPr lang="vi-VN" sz="2600" b="1" dirty="0">
                <a:solidFill>
                  <a:srgbClr val="FF0000"/>
                </a:solidFill>
                <a:latin typeface="Arial" panose="020B0604020202020204" pitchFamily="34" charset="0"/>
                <a:cs typeface="Arial" panose="020B0604020202020204" pitchFamily="34" charset="0"/>
              </a:rPr>
              <a:t>2/ Hình 52.3 là ảnh chụp Trái Đất từ vệ tinh nhân tạo. Mỗi ảnh chỉ ghi được các vùng lãnh thổ của một nửa Trái Đất. Tại sao? Hai ảnh này được chụp cách nhau ít nhất là bao nhiêu giờ?</a:t>
            </a:r>
            <a:endParaRPr lang="en-US" sz="2600" b="1" dirty="0">
              <a:solidFill>
                <a:srgbClr val="FF0000"/>
              </a:solidFill>
              <a:latin typeface="Arial" panose="020B0604020202020204" pitchFamily="34" charset="0"/>
              <a:cs typeface="Arial" panose="020B0604020202020204" pitchFamily="34" charset="0"/>
            </a:endParaRPr>
          </a:p>
        </p:txBody>
      </p:sp>
      <p:sp>
        <p:nvSpPr>
          <p:cNvPr id="5" name="Rounded Rectangle 4"/>
          <p:cNvSpPr/>
          <p:nvPr/>
        </p:nvSpPr>
        <p:spPr>
          <a:xfrm>
            <a:off x="4786313" y="4770595"/>
            <a:ext cx="2071688" cy="500062"/>
          </a:xfrm>
          <a:prstGeom prst="roundRect">
            <a:avLst/>
          </a:prstGeom>
          <a:solidFill>
            <a:schemeClr val="accent4">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dirty="0">
                <a:latin typeface="Arial" panose="020B0604020202020204" pitchFamily="34" charset="0"/>
                <a:cs typeface="Arial" panose="020B0604020202020204" pitchFamily="34" charset="0"/>
              </a:rPr>
              <a:t>Hình 52.3</a:t>
            </a:r>
            <a:endParaRPr lang="en-US" sz="2400" b="1" dirty="0">
              <a:latin typeface="Arial" panose="020B0604020202020204" pitchFamily="34" charset="0"/>
              <a:cs typeface="Arial" panose="020B0604020202020204" pitchFamily="34" charset="0"/>
            </a:endParaRPr>
          </a:p>
        </p:txBody>
      </p:sp>
      <p:sp>
        <p:nvSpPr>
          <p:cNvPr id="6" name="Rectangle 5"/>
          <p:cNvSpPr/>
          <p:nvPr/>
        </p:nvSpPr>
        <p:spPr>
          <a:xfrm>
            <a:off x="689600" y="5458377"/>
            <a:ext cx="11082339" cy="1200329"/>
          </a:xfrm>
          <a:prstGeom prst="rect">
            <a:avLst/>
          </a:prstGeom>
        </p:spPr>
        <p:txBody>
          <a:bodyPr wrap="square">
            <a:spAutoFit/>
          </a:bodyPr>
          <a:lstStyle/>
          <a:p>
            <a:pPr algn="just"/>
            <a:r>
              <a:rPr lang="vi-VN" sz="2400" b="1" dirty="0">
                <a:latin typeface="Arial" panose="020B0604020202020204" pitchFamily="34" charset="0"/>
                <a:cs typeface="Arial" panose="020B0604020202020204" pitchFamily="34" charset="0"/>
              </a:rPr>
              <a:t>=&gt; Hai ảnh này chụp cách nhau ít nhất là 12 giờ </a:t>
            </a:r>
            <a:r>
              <a:rPr lang="en-US" sz="2400" b="1" dirty="0" err="1">
                <a:latin typeface="Arial" panose="020B0604020202020204" pitchFamily="34" charset="0"/>
                <a:cs typeface="Arial" panose="020B0604020202020204" pitchFamily="34" charset="0"/>
              </a:rPr>
              <a:t>giờ</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gian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hoàn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thành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vòng</a:t>
            </a:r>
            <a:r>
              <a:rPr lang="en-US" sz="2400" b="1" dirty="0">
                <a:latin typeface="Arial" panose="020B0604020202020204" pitchFamily="34" charset="0"/>
                <a:cs typeface="Arial" panose="020B0604020202020204" pitchFamily="34" charset="0"/>
              </a:rPr>
              <a:t> quay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24 </a:t>
            </a:r>
            <a:r>
              <a:rPr lang="en-US" sz="2400" b="1" dirty="0" err="1">
                <a:latin typeface="Arial" panose="020B0604020202020204" pitchFamily="34" charset="0"/>
                <a:cs typeface="Arial" panose="020B0604020202020204" pitchFamily="34" charset="0"/>
              </a:rPr>
              <a:t>giờ</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gian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Đất</a:t>
            </a:r>
            <a:r>
              <a:rPr lang="en-US" sz="2400" b="1" dirty="0">
                <a:latin typeface="Arial" panose="020B0604020202020204" pitchFamily="34" charset="0"/>
                <a:cs typeface="Arial" panose="020B0604020202020204" pitchFamily="34" charset="0"/>
              </a:rPr>
              <a:t> quay </a:t>
            </a:r>
            <a:r>
              <a:rPr lang="en-US" sz="2400" b="1" dirty="0" err="1">
                <a:latin typeface="Arial" panose="020B0604020202020204" pitchFamily="34" charset="0"/>
                <a:cs typeface="Arial" panose="020B0604020202020204" pitchFamily="34" charset="0"/>
              </a:rPr>
              <a:t>nửa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vòng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12 </a:t>
            </a:r>
            <a:r>
              <a:rPr lang="en-US" sz="2400" b="1" dirty="0" err="1">
                <a:latin typeface="Arial" panose="020B0604020202020204" pitchFamily="34" charset="0"/>
                <a:cs typeface="Arial" panose="020B0604020202020204" pitchFamily="34" charset="0"/>
              </a:rPr>
              <a:t>giờ</a:t>
            </a:r>
            <a:r>
              <a:rPr lang="en-US"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7168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ập tin:Trái đất quay quanh mặt trời.gif – Wikipedia tiếng Việ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10101" y="278297"/>
            <a:ext cx="11744076" cy="633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3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ình minh   hoàng hôn   cảnh mặt trời mọc 1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9641" y="872938"/>
            <a:ext cx="5272276" cy="27909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ình minh   hoàng hôn   cảnh mặt trời mọc 1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86561" y="872938"/>
            <a:ext cx="5477648" cy="279090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ài tập dấu chấm hỏi - Luyện tập về dấu chấm hỏi lớp 2 - VnDoc.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17" y="4454838"/>
            <a:ext cx="1478941" cy="18095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04458" y="4987726"/>
            <a:ext cx="9590411" cy="1077218"/>
          </a:xfrm>
          <a:prstGeom prst="rect">
            <a:avLst/>
          </a:prstGeom>
          <a:noFill/>
        </p:spPr>
        <p:txBody>
          <a:bodyPr wrap="square" rtlCol="0">
            <a:spAutoFit/>
          </a:bodyPr>
          <a:lstStyle/>
          <a:p>
            <a:pPr algn="ctr"/>
            <a:r>
              <a:rPr lang="en-US" sz="3200" b="1" i="1" dirty="0" err="1">
                <a:solidFill>
                  <a:srgbClr val="000099"/>
                </a:solidFill>
                <a:latin typeface="Times New Roman" panose="02020603050405020304" pitchFamily="18" charset="0"/>
                <a:cs typeface="Times New Roman" panose="02020603050405020304" pitchFamily="18" charset="0"/>
              </a:rPr>
              <a:t>Có</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người</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nói</a:t>
            </a:r>
            <a:r>
              <a:rPr lang="en-US" sz="3200" b="1" i="1" dirty="0">
                <a:solidFill>
                  <a:srgbClr val="000099"/>
                </a:solidFill>
                <a:latin typeface="Times New Roman" panose="02020603050405020304" pitchFamily="18" charset="0"/>
                <a:cs typeface="Times New Roman" panose="02020603050405020304" pitchFamily="18" charset="0"/>
              </a:rPr>
              <a:t> ban </a:t>
            </a:r>
            <a:r>
              <a:rPr lang="en-US" sz="3200" b="1" i="1" dirty="0" err="1">
                <a:solidFill>
                  <a:srgbClr val="000099"/>
                </a:solidFill>
                <a:latin typeface="Times New Roman" panose="02020603050405020304" pitchFamily="18" charset="0"/>
                <a:cs typeface="Times New Roman" panose="02020603050405020304" pitchFamily="18" charset="0"/>
              </a:rPr>
              <a:t>ngày</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Mặt</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Trời</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chuyển</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động</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trên</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bầu</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trời</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từ</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đông</a:t>
            </a:r>
            <a:r>
              <a:rPr lang="en-US" sz="3200" b="1" i="1" dirty="0">
                <a:solidFill>
                  <a:srgbClr val="000099"/>
                </a:solidFill>
                <a:latin typeface="Times New Roman" panose="02020603050405020304" pitchFamily="18" charset="0"/>
                <a:cs typeface="Times New Roman" panose="02020603050405020304" pitchFamily="18" charset="0"/>
              </a:rPr>
              <a:t> sang </a:t>
            </a:r>
            <a:r>
              <a:rPr lang="en-US" sz="3200" b="1" i="1" dirty="0" err="1">
                <a:solidFill>
                  <a:srgbClr val="000099"/>
                </a:solidFill>
                <a:latin typeface="Times New Roman" panose="02020603050405020304" pitchFamily="18" charset="0"/>
                <a:cs typeface="Times New Roman" panose="02020603050405020304" pitchFamily="18" charset="0"/>
              </a:rPr>
              <a:t>tây</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Em</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nghĩ</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gì</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về</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điều</a:t>
            </a:r>
            <a:r>
              <a:rPr lang="en-US" sz="3200" b="1" i="1" dirty="0">
                <a:solidFill>
                  <a:srgbClr val="000099"/>
                </a:solidFill>
                <a:latin typeface="Times New Roman" panose="02020603050405020304" pitchFamily="18" charset="0"/>
                <a:cs typeface="Times New Roman" panose="02020603050405020304" pitchFamily="18" charset="0"/>
              </a:rPr>
              <a:t> </a:t>
            </a:r>
            <a:r>
              <a:rPr lang="en-US" sz="3200" b="1" i="1" dirty="0" err="1">
                <a:solidFill>
                  <a:srgbClr val="000099"/>
                </a:solidFill>
                <a:latin typeface="Times New Roman" panose="02020603050405020304" pitchFamily="18" charset="0"/>
                <a:cs typeface="Times New Roman" panose="02020603050405020304" pitchFamily="18" charset="0"/>
              </a:rPr>
              <a:t>này</a:t>
            </a:r>
            <a:r>
              <a:rPr lang="en-US" sz="3200" b="1" i="1" dirty="0">
                <a:solidFill>
                  <a:srgbClr val="000099"/>
                </a:solidFill>
                <a:latin typeface="Times New Roman" panose="02020603050405020304" pitchFamily="18" charset="0"/>
                <a:cs typeface="Times New Roman" panose="02020603050405020304" pitchFamily="18" charset="0"/>
              </a:rPr>
              <a:t>? </a:t>
            </a:r>
          </a:p>
        </p:txBody>
      </p:sp>
      <p:sp>
        <p:nvSpPr>
          <p:cNvPr id="7" name="TextBox 6"/>
          <p:cNvSpPr txBox="1"/>
          <p:nvPr/>
        </p:nvSpPr>
        <p:spPr>
          <a:xfrm>
            <a:off x="1604459" y="3692727"/>
            <a:ext cx="1999715" cy="461665"/>
          </a:xfrm>
          <a:prstGeom prst="rect">
            <a:avLst/>
          </a:prstGeom>
          <a:noFill/>
        </p:spPr>
        <p:txBody>
          <a:bodyPr wrap="none" rtlCol="0">
            <a:spAutoFit/>
          </a:bodyPr>
          <a:lstStyle/>
          <a:p>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mọc</a:t>
            </a:r>
            <a:endParaRPr lang="en-US" sz="24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697023" y="3735069"/>
            <a:ext cx="1863459" cy="461665"/>
          </a:xfrm>
          <a:prstGeom prst="rect">
            <a:avLst/>
          </a:prstGeom>
          <a:noFill/>
        </p:spPr>
        <p:txBody>
          <a:bodyPr wrap="none" rtlCol="0">
            <a:spAutoFit/>
          </a:bodyPr>
          <a:lstStyle/>
          <a:p>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lặn</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0820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1" y="254573"/>
            <a:ext cx="11160125" cy="14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52</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endPar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ctr" defTabSz="684213" rtl="0" eaLnBrk="1" fontAlgn="base" latinLnBrk="0" hangingPunct="1">
              <a:lnSpc>
                <a:spcPct val="100000"/>
              </a:lnSpc>
              <a:spcBef>
                <a:spcPct val="0"/>
              </a:spcBef>
              <a:spcAft>
                <a:spcPct val="0"/>
              </a:spcAft>
              <a:buClrTx/>
              <a:buSzTx/>
              <a:buFontTx/>
              <a:buNone/>
              <a:tabLst/>
              <a:defRPr/>
            </a:pP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CỦA MẶT TRỜI. THIÊN THỂ</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1" y="185069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của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648451" y="2644586"/>
            <a:ext cx="10829363" cy="147732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Ban ngày, chúng ta thấy Mặt Trời mọc ở hướng Đông, lặn ở hướng Tây là do Trái Đất quay quanh trục của nó từ Tây sang Đông.</a:t>
            </a:r>
            <a:endParaRPr kumimoji="0" lang="en-US" sz="3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945390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1" y="254573"/>
            <a:ext cx="11160125" cy="14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52</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endPar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ctr" defTabSz="684213" rtl="0" eaLnBrk="1" fontAlgn="base" latinLnBrk="0" hangingPunct="1">
              <a:lnSpc>
                <a:spcPct val="100000"/>
              </a:lnSpc>
              <a:spcBef>
                <a:spcPct val="0"/>
              </a:spcBef>
              <a:spcAft>
                <a:spcPct val="0"/>
              </a:spcAft>
              <a:buClrTx/>
              <a:buSzTx/>
              <a:buFontTx/>
              <a:buNone/>
              <a:tabLst/>
              <a:defRPr/>
            </a:pP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CỦA MẶT TRỜI. THIÊN THỂ</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1" y="185069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Phân</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biệt các thiên thể</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819812" y="2644586"/>
            <a:ext cx="10510175" cy="1015663"/>
          </a:xfrm>
          <a:prstGeom prst="rect">
            <a:avLst/>
          </a:prstGeom>
          <a:noFill/>
        </p:spPr>
        <p:txBody>
          <a:bodyPr wrap="square" rtlCol="0">
            <a:spAutoFit/>
          </a:bodyPr>
          <a:lstStyle/>
          <a:p>
            <a:pPr algn="just"/>
            <a:r>
              <a:rPr lang="vi-VN"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Thiên</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thể</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là</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gọi</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chung</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các</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thể</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tự</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nhiên</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tồn</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tại</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trong</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không</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gian</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vũ</a:t>
            </a: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trụ</a:t>
            </a:r>
            <a:r>
              <a:rPr lang="vi-VN"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Rectangle 1"/>
          <p:cNvSpPr/>
          <p:nvPr/>
        </p:nvSpPr>
        <p:spPr>
          <a:xfrm>
            <a:off x="819811" y="3812776"/>
            <a:ext cx="10510175" cy="1154162"/>
          </a:xfrm>
          <a:prstGeom prst="rect">
            <a:avLst/>
          </a:prstGeom>
        </p:spPr>
        <p:txBody>
          <a:bodyPr wrap="square">
            <a:spAutoFit/>
          </a:bodyPr>
          <a:lstStyle/>
          <a:p>
            <a:pPr lvl="0" algn="just">
              <a:lnSpc>
                <a:spcPct val="115000"/>
              </a:lnSpc>
              <a:spcAft>
                <a:spcPts val="0"/>
              </a:spcAft>
              <a:tabLst>
                <a:tab pos="450215" algn="l"/>
              </a:tabLst>
            </a:pPr>
            <a:r>
              <a:rPr lang="vi-VN" sz="3000" b="1" dirty="0">
                <a:solidFill>
                  <a:schemeClr val="bg1"/>
                </a:solidFill>
                <a:latin typeface="Arial" panose="020B0604020202020204" pitchFamily="34" charset="0"/>
                <a:ea typeface="Arial" panose="020B0604020202020204" pitchFamily="34" charset="0"/>
                <a:cs typeface="Arial" panose="020B0604020202020204" pitchFamily="34" charset="0"/>
              </a:rPr>
              <a:t>- Các thiên thể gồm: sao, hành tinh, vệ tinh, sao chổi, chòm sao.</a:t>
            </a:r>
            <a:endParaRPr lang="en-US" sz="3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559482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42121" y="1367108"/>
            <a:ext cx="10787891" cy="489364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Hình</a:t>
            </a:r>
            <a:r>
              <a:rPr kumimoji="0" lang="vi-VN" sz="2600" b="1" i="0" u="none" strike="noStrike" kern="1200" cap="none" spc="0" normalizeH="0" noProof="0" dirty="0">
                <a:ln>
                  <a:noFill/>
                </a:ln>
                <a:effectLst/>
                <a:uLnTx/>
                <a:uFillTx/>
                <a:latin typeface="Arial" panose="020B0604020202020204" pitchFamily="34" charset="0"/>
                <a:cs typeface="Arial" panose="020B0604020202020204" pitchFamily="34" charset="0"/>
              </a:rPr>
              <a:t> thức: theo tổ</a:t>
            </a:r>
            <a:endParaRPr kumimoji="0" lang="vi-VN" sz="26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Thời</a:t>
            </a:r>
            <a:r>
              <a:rPr kumimoji="0" lang="vi-VN" sz="2600" b="1" i="0" u="none" strike="noStrike" kern="1200" cap="none" spc="0" normalizeH="0" noProof="0" dirty="0">
                <a:ln>
                  <a:noFill/>
                </a:ln>
                <a:effectLst/>
                <a:uLnTx/>
                <a:uFillTx/>
                <a:latin typeface="Arial" panose="020B0604020202020204" pitchFamily="34" charset="0"/>
                <a:cs typeface="Arial" panose="020B0604020202020204" pitchFamily="34" charset="0"/>
              </a:rPr>
              <a:t> gian: 5 phút</a:t>
            </a:r>
          </a:p>
          <a:p>
            <a:pPr algn="just"/>
            <a:r>
              <a:rPr lang="vi-VN" sz="2600" b="1" dirty="0">
                <a:latin typeface="Arial" panose="020B0604020202020204" pitchFamily="34" charset="0"/>
                <a:cs typeface="Arial" panose="020B0604020202020204" pitchFamily="34" charset="0"/>
              </a:rPr>
              <a:t>- Nhiệm vụ: Tìm hiểu về các thiên thể</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Nhiệm</a:t>
            </a:r>
            <a:r>
              <a:rPr kumimoji="0" lang="vi-VN" sz="2600" b="1" i="0" u="none" strike="noStrike" kern="1200" cap="none" spc="0" normalizeH="0" noProof="0" dirty="0">
                <a:ln>
                  <a:noFill/>
                </a:ln>
                <a:solidFill>
                  <a:srgbClr val="000099"/>
                </a:solidFill>
                <a:effectLst/>
                <a:uLnTx/>
                <a:uFillTx/>
                <a:latin typeface="Arial" panose="020B0604020202020204" pitchFamily="34" charset="0"/>
                <a:cs typeface="Arial" panose="020B0604020202020204" pitchFamily="34" charset="0"/>
              </a:rPr>
              <a:t> vụ 1:</a:t>
            </a:r>
            <a:r>
              <a:rPr kumimoji="0" lang="vi-VN"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vi-VN" sz="2600" b="1" i="0" u="none" strike="noStrike" kern="1200" cap="none" spc="0" normalizeH="0" noProof="0" dirty="0">
                <a:ln>
                  <a:noFill/>
                </a:ln>
                <a:solidFill>
                  <a:srgbClr val="000099"/>
                </a:solidFill>
                <a:effectLst/>
                <a:uLnTx/>
                <a:uFillTx/>
                <a:latin typeface="Arial" panose="020B0604020202020204" pitchFamily="34" charset="0"/>
                <a:cs typeface="Arial" panose="020B0604020202020204" pitchFamily="34" charset="0"/>
              </a:rPr>
              <a:t>Phân biệt các thiên thể dưới dạng sơ đồ</a:t>
            </a: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2600" b="1" baseline="0" dirty="0">
                <a:solidFill>
                  <a:srgbClr val="000099"/>
                </a:solidFill>
                <a:latin typeface="Arial" panose="020B0604020202020204" pitchFamily="34" charset="0"/>
                <a:cs typeface="Arial" panose="020B0604020202020204" pitchFamily="34" charset="0"/>
              </a:rPr>
              <a:t>+ Nhiệm</a:t>
            </a:r>
            <a:r>
              <a:rPr lang="vi-VN" sz="2600" b="1" dirty="0">
                <a:solidFill>
                  <a:srgbClr val="000099"/>
                </a:solidFill>
                <a:latin typeface="Arial" panose="020B0604020202020204" pitchFamily="34" charset="0"/>
                <a:cs typeface="Arial" panose="020B0604020202020204" pitchFamily="34" charset="0"/>
              </a:rPr>
              <a:t> vụ 2: </a:t>
            </a:r>
            <a:r>
              <a:rPr lang="vi-VN" sz="2600" b="1" baseline="0" dirty="0">
                <a:solidFill>
                  <a:srgbClr val="000099"/>
                </a:solidFill>
                <a:latin typeface="Arial" panose="020B0604020202020204" pitchFamily="34" charset="0"/>
                <a:cs typeface="Arial" panose="020B0604020202020204" pitchFamily="34" charset="0"/>
              </a:rPr>
              <a:t>Trả</a:t>
            </a:r>
            <a:r>
              <a:rPr lang="vi-VN" sz="2600" b="1" dirty="0">
                <a:solidFill>
                  <a:srgbClr val="000099"/>
                </a:solidFill>
                <a:latin typeface="Arial" panose="020B0604020202020204" pitchFamily="34" charset="0"/>
                <a:cs typeface="Arial" panose="020B0604020202020204" pitchFamily="34" charset="0"/>
              </a:rPr>
              <a:t> lời các câu hỏi sau:</a:t>
            </a:r>
          </a:p>
          <a:p>
            <a:pPr algn="just"/>
            <a:r>
              <a:rPr lang="vi-VN" sz="2600" b="1" dirty="0">
                <a:latin typeface="Arial" panose="020B0604020202020204" pitchFamily="34" charset="0"/>
                <a:cs typeface="Arial" panose="020B0604020202020204" pitchFamily="34" charset="0"/>
              </a:rPr>
              <a:t>(1) </a:t>
            </a:r>
            <a:r>
              <a:rPr lang="vi-VN" sz="2600" b="1" i="1" dirty="0">
                <a:latin typeface="Arial" panose="020B0604020202020204" pitchFamily="34" charset="0"/>
                <a:cs typeface="Arial" panose="020B0604020202020204" pitchFamily="34" charset="0"/>
              </a:rPr>
              <a:t>Spút-nhích là vệ tinh nhân tạo đầu tiên được Liên Xô (cũ) phóng lên bầu trời vào năm 1957, bay được 1440 vòng quanh Trái Đất, mỗi vòng hết 96 phút 17 giây. Spút-nhích có phải là một thiên thể không? Tại sao?</a:t>
            </a:r>
            <a:endParaRPr kumimoji="0" lang="vi-VN" sz="2600" b="1"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514350" marR="0" lvl="0" indent="-514350" algn="just" defTabSz="914400" rtl="0" eaLnBrk="1" fontAlgn="auto" latinLnBrk="0" hangingPunct="1">
              <a:lnSpc>
                <a:spcPct val="100000"/>
              </a:lnSpc>
              <a:spcBef>
                <a:spcPts val="0"/>
              </a:spcBef>
              <a:spcAft>
                <a:spcPts val="0"/>
              </a:spcAft>
              <a:buClrTx/>
              <a:buSzTx/>
              <a:buFontTx/>
              <a:buAutoNum type="arabicParenBoth"/>
              <a:tabLst/>
              <a:defRPr/>
            </a:pPr>
            <a:r>
              <a:rPr kumimoji="0" lang="vi-VN" sz="2600" b="1" i="1" u="none" strike="noStrike" kern="1200" cap="none" spc="0" normalizeH="0" baseline="0" noProof="0" dirty="0">
                <a:ln>
                  <a:noFill/>
                </a:ln>
                <a:effectLst/>
                <a:uLnTx/>
                <a:uFillTx/>
                <a:latin typeface="Arial" panose="020B0604020202020204" pitchFamily="34" charset="0"/>
                <a:cs typeface="Arial" panose="020B0604020202020204" pitchFamily="34" charset="0"/>
              </a:rPr>
              <a:t>Kể</a:t>
            </a:r>
            <a:r>
              <a:rPr kumimoji="0" lang="vi-VN" sz="2600" b="1" i="1" u="none" strike="noStrike" kern="1200" cap="none" spc="0" normalizeH="0" noProof="0" dirty="0">
                <a:ln>
                  <a:noFill/>
                </a:ln>
                <a:effectLst/>
                <a:uLnTx/>
                <a:uFillTx/>
                <a:latin typeface="Arial" panose="020B0604020202020204" pitchFamily="34" charset="0"/>
                <a:cs typeface="Arial" panose="020B0604020202020204" pitchFamily="34" charset="0"/>
              </a:rPr>
              <a:t> tên một số hành tinh mà em biết?</a:t>
            </a:r>
          </a:p>
          <a:p>
            <a:pPr algn="just"/>
            <a:r>
              <a:rPr lang="vi-VN" sz="2600" b="1" i="1" baseline="0" dirty="0">
                <a:latin typeface="Arial" panose="020B0604020202020204" pitchFamily="34" charset="0"/>
                <a:cs typeface="Arial" panose="020B0604020202020204" pitchFamily="34" charset="0"/>
              </a:rPr>
              <a:t>(2) </a:t>
            </a:r>
            <a:r>
              <a:rPr lang="en-US" sz="2600" b="1" i="1" dirty="0">
                <a:latin typeface="Arial" panose="020B0604020202020204" pitchFamily="34" charset="0"/>
                <a:cs typeface="Arial" panose="020B0604020202020204" pitchFamily="34" charset="0"/>
              </a:rPr>
              <a:t>Theo </a:t>
            </a:r>
            <a:r>
              <a:rPr lang="en-US" sz="2600" b="1" i="1" dirty="0" err="1">
                <a:latin typeface="Arial" panose="020B0604020202020204" pitchFamily="34" charset="0"/>
                <a:cs typeface="Arial" panose="020B0604020202020204" pitchFamily="34" charset="0"/>
              </a:rPr>
              <a:t>em</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điều</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gì</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đã</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khiến</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sao</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chổi</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trở</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nên</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đặc</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biệt</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trong</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vũ</a:t>
            </a:r>
            <a:r>
              <a:rPr lang="en-US" sz="2600" b="1" i="1" dirty="0">
                <a:latin typeface="Arial" panose="020B0604020202020204" pitchFamily="34" charset="0"/>
                <a:cs typeface="Arial" panose="020B0604020202020204" pitchFamily="34" charset="0"/>
              </a:rPr>
              <a:t> </a:t>
            </a:r>
            <a:r>
              <a:rPr lang="en-US" sz="2600" b="1" i="1" dirty="0" err="1">
                <a:latin typeface="Arial" panose="020B0604020202020204" pitchFamily="34" charset="0"/>
                <a:cs typeface="Arial" panose="020B0604020202020204" pitchFamily="34" charset="0"/>
              </a:rPr>
              <a:t>trụ</a:t>
            </a:r>
            <a:r>
              <a:rPr lang="en-US" sz="2600" b="1" i="1" dirty="0">
                <a:latin typeface="Arial" panose="020B0604020202020204" pitchFamily="34" charset="0"/>
                <a:cs typeface="Arial" panose="020B0604020202020204" pitchFamily="34" charset="0"/>
              </a:rPr>
              <a:t>?</a:t>
            </a:r>
          </a:p>
          <a:p>
            <a:pPr marR="0" lvl="0" algn="just" defTabSz="914400" rtl="0" eaLnBrk="1" fontAlgn="auto" latinLnBrk="0" hangingPunct="1">
              <a:lnSpc>
                <a:spcPct val="100000"/>
              </a:lnSpc>
              <a:spcBef>
                <a:spcPts val="0"/>
              </a:spcBef>
              <a:spcAft>
                <a:spcPts val="0"/>
              </a:spcAft>
              <a:buClrTx/>
              <a:buSzTx/>
              <a:tabLst/>
              <a:defRPr/>
            </a:pPr>
            <a:r>
              <a:rPr kumimoji="0" lang="vi-VN" sz="2600" b="1" i="1" u="none" strike="noStrike" kern="1200" cap="none" spc="0" normalizeH="0" baseline="0" noProof="0" dirty="0">
                <a:ln>
                  <a:noFill/>
                </a:ln>
                <a:effectLst/>
                <a:uLnTx/>
                <a:uFillTx/>
                <a:latin typeface="Arial" panose="020B0604020202020204" pitchFamily="34" charset="0"/>
                <a:cs typeface="Arial" panose="020B0604020202020204" pitchFamily="34" charset="0"/>
              </a:rPr>
              <a:t>(3) Kể</a:t>
            </a:r>
            <a:r>
              <a:rPr kumimoji="0" lang="vi-VN" sz="2600" b="1" i="1" u="none" strike="noStrike" kern="1200" cap="none" spc="0" normalizeH="0" noProof="0" dirty="0">
                <a:ln>
                  <a:noFill/>
                </a:ln>
                <a:effectLst/>
                <a:uLnTx/>
                <a:uFillTx/>
                <a:latin typeface="Arial" panose="020B0604020202020204" pitchFamily="34" charset="0"/>
                <a:cs typeface="Arial" panose="020B0604020202020204" pitchFamily="34" charset="0"/>
              </a:rPr>
              <a:t> tên các chòm sao mà em biết?</a:t>
            </a:r>
            <a:endParaRPr kumimoji="0" lang="en-US" sz="2600" b="1" i="1"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 name="Rounded Rectangle 3"/>
          <p:cNvSpPr/>
          <p:nvPr/>
        </p:nvSpPr>
        <p:spPr>
          <a:xfrm>
            <a:off x="2634371" y="521390"/>
            <a:ext cx="6489040" cy="7359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HOẠT ĐỘNG NHÓM</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2" name="5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296399" y="183210"/>
            <a:ext cx="2510703" cy="1412270"/>
          </a:xfrm>
          <a:prstGeom prst="rect">
            <a:avLst/>
          </a:prstGeom>
        </p:spPr>
      </p:pic>
    </p:spTree>
    <p:extLst>
      <p:ext uri="{BB962C8B-B14F-4D97-AF65-F5344CB8AC3E}">
        <p14:creationId xmlns:p14="http://schemas.microsoft.com/office/powerpoint/2010/main" val="31090073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90512" y="2717800"/>
            <a:ext cx="2733675" cy="121285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vi-VN" sz="36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THỂ</a:t>
            </a:r>
          </a:p>
        </p:txBody>
      </p:sp>
      <p:cxnSp>
        <p:nvCxnSpPr>
          <p:cNvPr id="4" name="Straight Arrow Connector 3"/>
          <p:cNvCxnSpPr/>
          <p:nvPr/>
        </p:nvCxnSpPr>
        <p:spPr>
          <a:xfrm flipV="1">
            <a:off x="3035300" y="1235076"/>
            <a:ext cx="1614488" cy="216376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6" name="Rounded Rectangle 5"/>
          <p:cNvSpPr/>
          <p:nvPr/>
        </p:nvSpPr>
        <p:spPr>
          <a:xfrm>
            <a:off x="4681537" y="874712"/>
            <a:ext cx="1830387" cy="685800"/>
          </a:xfrm>
          <a:prstGeom prst="round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2400" b="1" noProof="0" dirty="0">
                <a:solidFill>
                  <a:prstClr val="black"/>
                </a:solidFill>
                <a:latin typeface="Arial" panose="020B0604020202020204" pitchFamily="34" charset="0"/>
                <a:cs typeface="Arial" panose="020B0604020202020204" pitchFamily="34" charset="0"/>
              </a:rPr>
              <a:t>SAO</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7" name="Straight Arrow Connector 6"/>
          <p:cNvCxnSpPr/>
          <p:nvPr/>
        </p:nvCxnSpPr>
        <p:spPr>
          <a:xfrm flipV="1">
            <a:off x="3035300" y="2335213"/>
            <a:ext cx="1614488" cy="106362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9" name="Rounded Rectangle 8"/>
          <p:cNvSpPr/>
          <p:nvPr/>
        </p:nvSpPr>
        <p:spPr>
          <a:xfrm>
            <a:off x="4681537" y="2019301"/>
            <a:ext cx="1830387" cy="6858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HÀNH</a:t>
            </a:r>
            <a:r>
              <a:rPr kumimoji="0" lang="vi-VN" sz="24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TINH</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0" name="Straight Arrow Connector 9"/>
          <p:cNvCxnSpPr>
            <a:endCxn id="13" idx="1"/>
          </p:cNvCxnSpPr>
          <p:nvPr/>
        </p:nvCxnSpPr>
        <p:spPr>
          <a:xfrm>
            <a:off x="3049587" y="3398838"/>
            <a:ext cx="1631950" cy="105648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1" name="Rounded Rectangle 10"/>
          <p:cNvSpPr/>
          <p:nvPr/>
        </p:nvSpPr>
        <p:spPr>
          <a:xfrm>
            <a:off x="4681537" y="3082927"/>
            <a:ext cx="1830387" cy="685800"/>
          </a:xfrm>
          <a:prstGeom prst="roundRect">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2400" b="1" noProof="0" dirty="0">
                <a:solidFill>
                  <a:prstClr val="black"/>
                </a:solidFill>
                <a:latin typeface="Arial" panose="020B0604020202020204" pitchFamily="34" charset="0"/>
                <a:cs typeface="Arial" panose="020B0604020202020204" pitchFamily="34" charset="0"/>
              </a:rPr>
              <a:t>VỆ TINH</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ounded Rectangle 12"/>
          <p:cNvSpPr/>
          <p:nvPr/>
        </p:nvSpPr>
        <p:spPr>
          <a:xfrm>
            <a:off x="4681537" y="4122742"/>
            <a:ext cx="1830387" cy="665162"/>
          </a:xfrm>
          <a:prstGeom prst="roundRect">
            <a:avLst/>
          </a:prstGeom>
          <a:solidFill>
            <a:srgbClr val="92D050"/>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2400" b="1" dirty="0">
                <a:solidFill>
                  <a:prstClr val="black"/>
                </a:solidFill>
                <a:latin typeface="Arial" panose="020B0604020202020204" pitchFamily="34" charset="0"/>
                <a:cs typeface="Arial" panose="020B0604020202020204" pitchFamily="34" charset="0"/>
              </a:rPr>
              <a:t>SAO CHỔI</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Rounded Rectangle 13"/>
          <p:cNvSpPr/>
          <p:nvPr/>
        </p:nvSpPr>
        <p:spPr>
          <a:xfrm>
            <a:off x="4681537" y="5216526"/>
            <a:ext cx="1830387" cy="715963"/>
          </a:xfrm>
          <a:prstGeom prst="roundRect">
            <a:avLst/>
          </a:prstGeom>
          <a:solidFill>
            <a:srgbClr val="CC99FF"/>
          </a:solidFill>
          <a:ln>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CHÒM</a:t>
            </a:r>
            <a:r>
              <a:rPr kumimoji="0" lang="vi-VN" sz="24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SAO</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1" name="Straight Arrow Connector 20"/>
          <p:cNvCxnSpPr/>
          <p:nvPr/>
        </p:nvCxnSpPr>
        <p:spPr>
          <a:xfrm flipV="1">
            <a:off x="6511924" y="1217612"/>
            <a:ext cx="696915"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3049588" y="3424240"/>
            <a:ext cx="1565276" cy="213836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1" idx="1"/>
          </p:cNvCxnSpPr>
          <p:nvPr/>
        </p:nvCxnSpPr>
        <p:spPr>
          <a:xfrm>
            <a:off x="3049587" y="3424240"/>
            <a:ext cx="1631950" cy="1587"/>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0" name="Rounded Rectangle 29"/>
          <p:cNvSpPr/>
          <p:nvPr/>
        </p:nvSpPr>
        <p:spPr>
          <a:xfrm>
            <a:off x="7229475" y="874712"/>
            <a:ext cx="4429124" cy="685800"/>
          </a:xfrm>
          <a:prstGeom prst="round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2400" b="1" noProof="0" dirty="0">
                <a:solidFill>
                  <a:prstClr val="black"/>
                </a:solidFill>
                <a:latin typeface="Arial" panose="020B0604020202020204" pitchFamily="34" charset="0"/>
                <a:cs typeface="Arial" panose="020B0604020202020204" pitchFamily="34" charset="0"/>
              </a:rPr>
              <a:t>Là thiên thể tự phát sáng</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Rounded Rectangle 32"/>
          <p:cNvSpPr/>
          <p:nvPr/>
        </p:nvSpPr>
        <p:spPr>
          <a:xfrm>
            <a:off x="7243761" y="1992313"/>
            <a:ext cx="4429125" cy="6858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Là</a:t>
            </a:r>
            <a:r>
              <a:rPr kumimoji="0" lang="vi-VN" sz="24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thiên thể k tự phát sáng, quay quanh sao</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4" name="Straight Arrow Connector 33"/>
          <p:cNvCxnSpPr/>
          <p:nvPr/>
        </p:nvCxnSpPr>
        <p:spPr>
          <a:xfrm flipV="1">
            <a:off x="6529385" y="2362200"/>
            <a:ext cx="696915"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5" name="Rounded Rectangle 34"/>
          <p:cNvSpPr/>
          <p:nvPr/>
        </p:nvSpPr>
        <p:spPr>
          <a:xfrm>
            <a:off x="7208838" y="3055938"/>
            <a:ext cx="4429920" cy="685800"/>
          </a:xfrm>
          <a:prstGeom prst="roundRect">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2400" b="1" noProof="0" dirty="0">
                <a:solidFill>
                  <a:prstClr val="black"/>
                </a:solidFill>
                <a:latin typeface="Arial" panose="020B0604020202020204" pitchFamily="34" charset="0"/>
                <a:cs typeface="Arial" panose="020B0604020202020204" pitchFamily="34" charset="0"/>
              </a:rPr>
              <a:t>Là thiên thể k tự phát sáng, quay quanh hành tinh</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Rounded Rectangle 35"/>
          <p:cNvSpPr/>
          <p:nvPr/>
        </p:nvSpPr>
        <p:spPr>
          <a:xfrm>
            <a:off x="7206459" y="4078291"/>
            <a:ext cx="4432299" cy="665162"/>
          </a:xfrm>
          <a:prstGeom prst="roundRect">
            <a:avLst/>
          </a:prstGeom>
          <a:solidFill>
            <a:srgbClr val="92D050"/>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2400" b="1" dirty="0">
                <a:solidFill>
                  <a:prstClr val="black"/>
                </a:solidFill>
                <a:latin typeface="Arial" panose="020B0604020202020204" pitchFamily="34" charset="0"/>
                <a:cs typeface="Arial" panose="020B0604020202020204" pitchFamily="34" charset="0"/>
              </a:rPr>
              <a:t>Cấu tạo từ khí đóng băng và bụi vũ trụ</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Rounded Rectangle 36"/>
          <p:cNvSpPr/>
          <p:nvPr/>
        </p:nvSpPr>
        <p:spPr>
          <a:xfrm>
            <a:off x="7226300" y="5080006"/>
            <a:ext cx="4432299" cy="1048942"/>
          </a:xfrm>
          <a:prstGeom prst="roundRect">
            <a:avLst/>
          </a:prstGeom>
          <a:solidFill>
            <a:srgbClr val="CC99FF"/>
          </a:solidFill>
          <a:ln>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Là</a:t>
            </a:r>
            <a:r>
              <a:rPr kumimoji="0" lang="vi-VN" sz="2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tập hợp các sao mà đường tưởng tượng nối chúng với nhau có dạng hình học xác định</a:t>
            </a:r>
            <a:endPar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8" name="Straight Arrow Connector 37"/>
          <p:cNvCxnSpPr/>
          <p:nvPr/>
        </p:nvCxnSpPr>
        <p:spPr>
          <a:xfrm flipV="1">
            <a:off x="6511923" y="3424240"/>
            <a:ext cx="696915"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flipV="1">
            <a:off x="6511922" y="4441429"/>
            <a:ext cx="696915"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flipV="1">
            <a:off x="6520654" y="5574507"/>
            <a:ext cx="696915"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5363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arn(inVertical)">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arn(inVertic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barn(inVertical)">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barn(inVertical)">
                                      <p:cBhvr>
                                        <p:cTn id="60" dur="500"/>
                                        <p:tgtEl>
                                          <p:spTgt spid="34"/>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barn(inVertical)">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barn(inVertical)">
                                      <p:cBhvr>
                                        <p:cTn id="68" dur="500"/>
                                        <p:tgtEl>
                                          <p:spTgt spid="38"/>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barn(inVertical)">
                                      <p:cBhvr>
                                        <p:cTn id="71" dur="500"/>
                                        <p:tgtEl>
                                          <p:spTgt spid="35"/>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barn(inVertical)">
                                      <p:cBhvr>
                                        <p:cTn id="76" dur="500"/>
                                        <p:tgtEl>
                                          <p:spTgt spid="3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barn(inVertical)">
                                      <p:cBhvr>
                                        <p:cTn id="79" dur="500"/>
                                        <p:tgtEl>
                                          <p:spTgt spid="36"/>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barn(inVertical)">
                                      <p:cBhvr>
                                        <p:cTn id="84" dur="500"/>
                                        <p:tgtEl>
                                          <p:spTgt spid="40"/>
                                        </p:tgtEl>
                                      </p:cBhvr>
                                    </p:animEffect>
                                  </p:childTnLst>
                                </p:cTn>
                              </p:par>
                              <p:par>
                                <p:cTn id="85" presetID="16" presetClass="entr" presetSubtype="21" fill="hold" grpId="0" nodeType="withEffect">
                                  <p:stCondLst>
                                    <p:cond delay="0"/>
                                  </p:stCondLst>
                                  <p:childTnLst>
                                    <p:set>
                                      <p:cBhvr>
                                        <p:cTn id="86" dur="1" fill="hold">
                                          <p:stCondLst>
                                            <p:cond delay="0"/>
                                          </p:stCondLst>
                                        </p:cTn>
                                        <p:tgtEl>
                                          <p:spTgt spid="37"/>
                                        </p:tgtEl>
                                        <p:attrNameLst>
                                          <p:attrName>style.visibility</p:attrName>
                                        </p:attrNameLst>
                                      </p:cBhvr>
                                      <p:to>
                                        <p:strVal val="visible"/>
                                      </p:to>
                                    </p:set>
                                    <p:animEffect transition="in" filter="barn(inVertical)">
                                      <p:cBhvr>
                                        <p:cTn id="8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9" grpId="0" animBg="1"/>
      <p:bldP spid="11" grpId="0" animBg="1"/>
      <p:bldP spid="13" grpId="0" animBg="1"/>
      <p:bldP spid="14" grpId="0" animBg="1"/>
      <p:bldP spid="30" grpId="0" animBg="1"/>
      <p:bldP spid="33" grpId="0" animBg="1"/>
      <p:bldP spid="35" grpId="0" animBg="1"/>
      <p:bldP spid="36" grpId="0" animBg="1"/>
      <p:bldP spid="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6275" y="485687"/>
            <a:ext cx="10910888" cy="1692771"/>
          </a:xfrm>
          <a:prstGeom prst="rect">
            <a:avLst/>
          </a:prstGeom>
        </p:spPr>
        <p:txBody>
          <a:bodyPr wrap="square">
            <a:spAutoFit/>
          </a:bodyPr>
          <a:lstStyle/>
          <a:p>
            <a:pPr algn="just"/>
            <a:r>
              <a:rPr lang="vi-VN" sz="2600" b="1" i="1" dirty="0">
                <a:solidFill>
                  <a:srgbClr val="FF0000"/>
                </a:solidFill>
                <a:latin typeface="Arial" panose="020B0604020202020204" pitchFamily="34" charset="0"/>
                <a:cs typeface="Arial" panose="020B0604020202020204" pitchFamily="34" charset="0"/>
              </a:rPr>
              <a:t>(1) Spút-nhích là vệ tinh nhân tạo đầu tiên được Liên Xô (cũ) phóng lên bầu trời vào năm 1957, bay được 1440 vòng quanh Trái Đất, mỗi vòng hết 96 phút 17 giây. Spút-nhích có phải là một thiên thể không? Tại sao?</a:t>
            </a:r>
          </a:p>
        </p:txBody>
      </p:sp>
      <p:pic>
        <p:nvPicPr>
          <p:cNvPr id="5" name="Picture 4"/>
          <p:cNvPicPr>
            <a:picLocks noChangeAspect="1"/>
          </p:cNvPicPr>
          <p:nvPr/>
        </p:nvPicPr>
        <p:blipFill>
          <a:blip r:embed="rId2"/>
          <a:stretch>
            <a:fillRect/>
          </a:stretch>
        </p:blipFill>
        <p:spPr>
          <a:xfrm>
            <a:off x="6443663" y="2495550"/>
            <a:ext cx="5297000" cy="3462338"/>
          </a:xfrm>
          <a:prstGeom prst="rect">
            <a:avLst/>
          </a:prstGeom>
        </p:spPr>
      </p:pic>
      <p:sp>
        <p:nvSpPr>
          <p:cNvPr id="6" name="Rectangle 5"/>
          <p:cNvSpPr/>
          <p:nvPr/>
        </p:nvSpPr>
        <p:spPr>
          <a:xfrm>
            <a:off x="676274" y="3191559"/>
            <a:ext cx="4852989" cy="1815882"/>
          </a:xfrm>
          <a:prstGeom prst="rect">
            <a:avLst/>
          </a:prstGeom>
        </p:spPr>
        <p:txBody>
          <a:bodyPr wrap="square">
            <a:spAutoFit/>
          </a:bodyPr>
          <a:lstStyle/>
          <a:p>
            <a:pPr algn="just"/>
            <a:r>
              <a:rPr lang="vi-VN" sz="2800" b="1" dirty="0">
                <a:solidFill>
                  <a:srgbClr val="000099"/>
                </a:solidFill>
                <a:latin typeface="Arial" panose="020B0604020202020204" pitchFamily="34" charset="0"/>
                <a:cs typeface="Arial" panose="020B0604020202020204" pitchFamily="34" charset="0"/>
              </a:rPr>
              <a:t>=&gt; </a:t>
            </a:r>
            <a:r>
              <a:rPr lang="en-US" sz="2800" b="1" dirty="0" err="1">
                <a:solidFill>
                  <a:srgbClr val="000099"/>
                </a:solidFill>
                <a:latin typeface="Arial" panose="020B0604020202020204" pitchFamily="34" charset="0"/>
                <a:cs typeface="Arial" panose="020B0604020202020204" pitchFamily="34" charset="0"/>
              </a:rPr>
              <a:t>Spút-nhích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không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là</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một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thiên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thể</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Vì</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nó</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là</a:t>
            </a:r>
            <a:r>
              <a:rPr lang="en-US" sz="2800" b="1" dirty="0">
                <a:solidFill>
                  <a:srgbClr val="000099"/>
                </a:solidFill>
                <a:latin typeface="Arial" panose="020B0604020202020204" pitchFamily="34" charset="0"/>
                <a:cs typeface="Arial" panose="020B0604020202020204" pitchFamily="34" charset="0"/>
              </a:rPr>
              <a:t> </a:t>
            </a:r>
            <a:r>
              <a:rPr lang="vi-VN" sz="2800" b="1" dirty="0">
                <a:solidFill>
                  <a:srgbClr val="000099"/>
                </a:solidFill>
                <a:latin typeface="Arial" panose="020B0604020202020204" pitchFamily="34" charset="0"/>
                <a:cs typeface="Arial" panose="020B0604020202020204" pitchFamily="34" charset="0"/>
              </a:rPr>
              <a:t>vật thể</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nhân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tạo</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không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phải</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vật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thể</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tự</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nhiên</a:t>
            </a:r>
            <a:r>
              <a:rPr lang="en-US" sz="2800" b="1" dirty="0">
                <a:solidFill>
                  <a:srgbClr val="000099"/>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9433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2816" y="358259"/>
            <a:ext cx="7968848" cy="584775"/>
          </a:xfrm>
          <a:prstGeom prst="rect">
            <a:avLst/>
          </a:prstGeom>
        </p:spPr>
        <p:txBody>
          <a:bodyPr wrap="none">
            <a:spAutoFit/>
          </a:bodyPr>
          <a:lstStyle/>
          <a:p>
            <a:pPr lvl="0" algn="just">
              <a:defRPr/>
            </a:pPr>
            <a:r>
              <a:rPr lang="vi-VN" sz="3200" b="1" dirty="0">
                <a:solidFill>
                  <a:srgbClr val="FF0000"/>
                </a:solidFill>
                <a:latin typeface="Arial" panose="020B0604020202020204" pitchFamily="34" charset="0"/>
                <a:cs typeface="Arial" panose="020B0604020202020204" pitchFamily="34" charset="0"/>
              </a:rPr>
              <a:t>(2) Kể tên một số hành tinh mà em biết?</a:t>
            </a:r>
          </a:p>
        </p:txBody>
      </p:sp>
      <p:sp>
        <p:nvSpPr>
          <p:cNvPr id="5" name="TextBox 4"/>
          <p:cNvSpPr txBox="1"/>
          <p:nvPr/>
        </p:nvSpPr>
        <p:spPr>
          <a:xfrm>
            <a:off x="7309634" y="2037784"/>
            <a:ext cx="4502727" cy="2677656"/>
          </a:xfrm>
          <a:prstGeom prst="rect">
            <a:avLst/>
          </a:prstGeom>
          <a:noFill/>
        </p:spPr>
        <p:txBody>
          <a:bodyPr wrap="square" rtlCol="0">
            <a:spAutoFit/>
          </a:bodyPr>
          <a:lstStyle/>
          <a:p>
            <a:pPr algn="just"/>
            <a:r>
              <a:rPr lang="vi-VN"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Hệ</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bao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gồm</a:t>
            </a:r>
            <a:r>
              <a:rPr lang="en-US" sz="2800" b="1" dirty="0">
                <a:latin typeface="Arial" panose="020B0604020202020204" pitchFamily="34" charset="0"/>
                <a:cs typeface="Arial" panose="020B0604020202020204" pitchFamily="34" charset="0"/>
              </a:rPr>
              <a:t> </a:t>
            </a:r>
            <a:r>
              <a:rPr lang="vi-VN" sz="2800" b="1" dirty="0">
                <a:latin typeface="Arial" panose="020B0604020202020204" pitchFamily="34" charset="0"/>
                <a:cs typeface="Arial" panose="020B0604020202020204" pitchFamily="34" charset="0"/>
              </a:rPr>
              <a:t>1</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sao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a:t>
            </a:r>
            <a:r>
              <a:rPr lang="vi-VN" sz="2800" b="1" dirty="0">
                <a:latin typeface="Arial" panose="020B0604020202020204" pitchFamily="34" charset="0"/>
                <a:cs typeface="Arial" panose="020B0604020202020204" pitchFamily="34" charset="0"/>
              </a:rPr>
              <a:t>M</a:t>
            </a:r>
            <a:r>
              <a:rPr lang="en-US" sz="2800" b="1" dirty="0" err="1">
                <a:latin typeface="Arial" panose="020B0604020202020204" pitchFamily="34" charset="0"/>
                <a:cs typeface="Arial" panose="020B0604020202020204" pitchFamily="34" charset="0"/>
              </a:rPr>
              <a:t>ặt</a:t>
            </a:r>
            <a:r>
              <a:rPr lang="en-US" sz="2800" b="1" dirty="0">
                <a:latin typeface="Arial" panose="020B0604020202020204" pitchFamily="34" charset="0"/>
                <a:cs typeface="Arial" panose="020B0604020202020204" pitchFamily="34" charset="0"/>
              </a:rPr>
              <a:t> </a:t>
            </a:r>
            <a:r>
              <a:rPr lang="vi-VN" sz="2800" b="1" dirty="0">
                <a:latin typeface="Arial" panose="020B0604020202020204" pitchFamily="34" charset="0"/>
                <a:cs typeface="Arial" panose="020B0604020202020204" pitchFamily="34" charset="0"/>
              </a:rPr>
              <a:t>T</a:t>
            </a:r>
            <a:r>
              <a:rPr lang="en-US" sz="2800" b="1" dirty="0" err="1">
                <a:latin typeface="Arial" panose="020B0604020202020204" pitchFamily="34" charset="0"/>
                <a:cs typeface="Arial" panose="020B0604020202020204" pitchFamily="34" charset="0"/>
              </a:rPr>
              <a: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a:t>
            </a:r>
            <a:r>
              <a:rPr lang="en-US" sz="2800" b="1" dirty="0">
                <a:latin typeface="Arial" panose="020B0604020202020204" pitchFamily="34" charset="0"/>
                <a:cs typeface="Arial" panose="020B0604020202020204" pitchFamily="34" charset="0"/>
              </a:rPr>
              <a:t> </a:t>
            </a:r>
            <a:r>
              <a:rPr lang="vi-VN" sz="2800" b="1" dirty="0">
                <a:latin typeface="Arial" panose="020B0604020202020204" pitchFamily="34" charset="0"/>
                <a:cs typeface="Arial" panose="020B0604020202020204" pitchFamily="34" charset="0"/>
              </a:rPr>
              <a:t>8</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hành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khác</a:t>
            </a:r>
            <a:r>
              <a:rPr lang="en-US" sz="2800" b="1" dirty="0">
                <a:latin typeface="Arial" panose="020B0604020202020204" pitchFamily="34" charset="0"/>
                <a:cs typeface="Arial" panose="020B0604020202020204" pitchFamily="34" charset="0"/>
              </a:rPr>
              <a:t> quay </a:t>
            </a:r>
            <a:r>
              <a:rPr lang="en-US" sz="2800" b="1" dirty="0" err="1">
                <a:latin typeface="Arial" panose="020B0604020202020204" pitchFamily="34" charset="0"/>
                <a:cs typeface="Arial" panose="020B0604020202020204" pitchFamily="34" charset="0"/>
              </a:rPr>
              <a:t>quanh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nó</a:t>
            </a:r>
            <a:r>
              <a:rPr lang="vi-VN" sz="2800" b="1" dirty="0">
                <a:latin typeface="Arial" panose="020B0604020202020204" pitchFamily="34" charset="0"/>
                <a:cs typeface="Arial" panose="020B0604020202020204" pitchFamily="34" charset="0"/>
              </a:rPr>
              <a:t>: </a:t>
            </a:r>
            <a:r>
              <a:rPr lang="vi-VN" sz="2800" b="1" i="1" dirty="0">
                <a:latin typeface="Arial" panose="020B0604020202020204" pitchFamily="34" charset="0"/>
                <a:cs typeface="Arial" panose="020B0604020202020204" pitchFamily="34" charset="0"/>
              </a:rPr>
              <a:t>Sao Kim, Sao Thủy, Sao Hỏa, Trái Đất, Sao Mộc, Sao Thổ, Sao Hải Vương</a:t>
            </a:r>
            <a:endParaRPr lang="en-US" sz="2800" b="1" i="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485090" y="1257300"/>
            <a:ext cx="6550455" cy="4238625"/>
          </a:xfrm>
          <a:prstGeom prst="rect">
            <a:avLst/>
          </a:prstGeom>
        </p:spPr>
      </p:pic>
      <p:pic>
        <p:nvPicPr>
          <p:cNvPr id="2" name="Picture 1"/>
          <p:cNvPicPr>
            <a:picLocks noChangeAspect="1"/>
          </p:cNvPicPr>
          <p:nvPr/>
        </p:nvPicPr>
        <p:blipFill>
          <a:blip r:embed="rId4"/>
          <a:stretch>
            <a:fillRect/>
          </a:stretch>
        </p:blipFill>
        <p:spPr>
          <a:xfrm>
            <a:off x="568216" y="3399906"/>
            <a:ext cx="885825" cy="342900"/>
          </a:xfrm>
          <a:prstGeom prst="rect">
            <a:avLst/>
          </a:prstGeom>
        </p:spPr>
      </p:pic>
      <p:pic>
        <p:nvPicPr>
          <p:cNvPr id="3" name="Picture 2"/>
          <p:cNvPicPr>
            <a:picLocks noChangeAspect="1"/>
          </p:cNvPicPr>
          <p:nvPr/>
        </p:nvPicPr>
        <p:blipFill>
          <a:blip r:embed="rId5"/>
          <a:stretch>
            <a:fillRect/>
          </a:stretch>
        </p:blipFill>
        <p:spPr>
          <a:xfrm>
            <a:off x="1561724" y="2893126"/>
            <a:ext cx="895350" cy="314325"/>
          </a:xfrm>
          <a:prstGeom prst="rect">
            <a:avLst/>
          </a:prstGeom>
        </p:spPr>
      </p:pic>
      <p:pic>
        <p:nvPicPr>
          <p:cNvPr id="9" name="Picture 8"/>
          <p:cNvPicPr>
            <a:picLocks noChangeAspect="1"/>
          </p:cNvPicPr>
          <p:nvPr/>
        </p:nvPicPr>
        <p:blipFill>
          <a:blip r:embed="rId6"/>
          <a:stretch>
            <a:fillRect/>
          </a:stretch>
        </p:blipFill>
        <p:spPr>
          <a:xfrm>
            <a:off x="2457075" y="2317037"/>
            <a:ext cx="826484" cy="339070"/>
          </a:xfrm>
          <a:prstGeom prst="rect">
            <a:avLst/>
          </a:prstGeom>
        </p:spPr>
      </p:pic>
      <p:pic>
        <p:nvPicPr>
          <p:cNvPr id="10" name="Picture 9"/>
          <p:cNvPicPr>
            <a:picLocks noChangeAspect="1"/>
          </p:cNvPicPr>
          <p:nvPr/>
        </p:nvPicPr>
        <p:blipFill>
          <a:blip r:embed="rId7"/>
          <a:stretch>
            <a:fillRect/>
          </a:stretch>
        </p:blipFill>
        <p:spPr>
          <a:xfrm>
            <a:off x="2090362" y="4164456"/>
            <a:ext cx="733425" cy="323850"/>
          </a:xfrm>
          <a:prstGeom prst="rect">
            <a:avLst/>
          </a:prstGeom>
        </p:spPr>
      </p:pic>
      <p:pic>
        <p:nvPicPr>
          <p:cNvPr id="11" name="Picture 10"/>
          <p:cNvPicPr>
            <a:picLocks noChangeAspect="1"/>
          </p:cNvPicPr>
          <p:nvPr/>
        </p:nvPicPr>
        <p:blipFill>
          <a:blip r:embed="rId8"/>
          <a:stretch>
            <a:fillRect/>
          </a:stretch>
        </p:blipFill>
        <p:spPr>
          <a:xfrm>
            <a:off x="3086835" y="5162550"/>
            <a:ext cx="838200" cy="333375"/>
          </a:xfrm>
          <a:prstGeom prst="rect">
            <a:avLst/>
          </a:prstGeom>
        </p:spPr>
      </p:pic>
      <p:pic>
        <p:nvPicPr>
          <p:cNvPr id="12" name="Picture 11"/>
          <p:cNvPicPr>
            <a:picLocks noChangeAspect="1"/>
          </p:cNvPicPr>
          <p:nvPr/>
        </p:nvPicPr>
        <p:blipFill>
          <a:blip r:embed="rId9"/>
          <a:stretch>
            <a:fillRect/>
          </a:stretch>
        </p:blipFill>
        <p:spPr>
          <a:xfrm>
            <a:off x="4071871" y="4345431"/>
            <a:ext cx="714375" cy="285750"/>
          </a:xfrm>
          <a:prstGeom prst="rect">
            <a:avLst/>
          </a:prstGeom>
        </p:spPr>
      </p:pic>
      <p:pic>
        <p:nvPicPr>
          <p:cNvPr id="13" name="Picture 12"/>
          <p:cNvPicPr>
            <a:picLocks noChangeAspect="1"/>
          </p:cNvPicPr>
          <p:nvPr/>
        </p:nvPicPr>
        <p:blipFill>
          <a:blip r:embed="rId10"/>
          <a:stretch>
            <a:fillRect/>
          </a:stretch>
        </p:blipFill>
        <p:spPr>
          <a:xfrm>
            <a:off x="5939888" y="4986337"/>
            <a:ext cx="885825" cy="342900"/>
          </a:xfrm>
          <a:prstGeom prst="rect">
            <a:avLst/>
          </a:prstGeom>
        </p:spPr>
      </p:pic>
      <p:pic>
        <p:nvPicPr>
          <p:cNvPr id="14" name="Picture 13"/>
          <p:cNvPicPr>
            <a:picLocks noChangeAspect="1"/>
          </p:cNvPicPr>
          <p:nvPr/>
        </p:nvPicPr>
        <p:blipFill>
          <a:blip r:embed="rId11"/>
          <a:stretch>
            <a:fillRect/>
          </a:stretch>
        </p:blipFill>
        <p:spPr>
          <a:xfrm>
            <a:off x="5939888" y="3413315"/>
            <a:ext cx="904003" cy="567194"/>
          </a:xfrm>
          <a:prstGeom prst="rect">
            <a:avLst/>
          </a:prstGeom>
        </p:spPr>
      </p:pic>
      <p:sp>
        <p:nvSpPr>
          <p:cNvPr id="15" name="Rectangle 14"/>
          <p:cNvSpPr/>
          <p:nvPr/>
        </p:nvSpPr>
        <p:spPr>
          <a:xfrm>
            <a:off x="4859233" y="1420114"/>
            <a:ext cx="1080655" cy="43744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500" dirty="0">
                <a:latin typeface="Arial" panose="020B0604020202020204" pitchFamily="34" charset="0"/>
                <a:cs typeface="Arial" panose="020B0604020202020204" pitchFamily="34" charset="0"/>
              </a:rPr>
              <a:t>Sao thiên vương</a:t>
            </a:r>
            <a:endParaRPr lang="en-US" sz="1500"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12"/>
          <a:stretch>
            <a:fillRect/>
          </a:stretch>
        </p:blipFill>
        <p:spPr>
          <a:xfrm>
            <a:off x="6206836" y="2148569"/>
            <a:ext cx="828709" cy="373477"/>
          </a:xfrm>
          <a:prstGeom prst="rect">
            <a:avLst/>
          </a:prstGeom>
        </p:spPr>
      </p:pic>
    </p:spTree>
    <p:extLst>
      <p:ext uri="{BB962C8B-B14F-4D97-AF65-F5344CB8AC3E}">
        <p14:creationId xmlns:p14="http://schemas.microsoft.com/office/powerpoint/2010/main" val="181739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arn(inVertical)">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arn(inVertical)">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barn(inVertical)">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8395" y="95415"/>
            <a:ext cx="11545294" cy="6472362"/>
          </a:xfrm>
          <a:prstGeom prst="rect">
            <a:avLst/>
          </a:prstGeom>
        </p:spPr>
      </p:pic>
      <p:sp>
        <p:nvSpPr>
          <p:cNvPr id="4" name="TextBox 3"/>
          <p:cNvSpPr txBox="1"/>
          <p:nvPr/>
        </p:nvSpPr>
        <p:spPr>
          <a:xfrm>
            <a:off x="588395" y="4627714"/>
            <a:ext cx="5383779" cy="1754326"/>
          </a:xfrm>
          <a:prstGeom prst="rect">
            <a:avLst/>
          </a:prstGeom>
          <a:noFill/>
        </p:spPr>
        <p:txBody>
          <a:bodyPr wrap="square" rtlCol="0">
            <a:spAutoFit/>
          </a:bodyPr>
          <a:lstStyle/>
          <a:p>
            <a:pPr algn="ctr"/>
            <a:r>
              <a:rPr lang="vi-VN"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Theo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điều</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gì</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đã</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khiến</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sao</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chổi</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trở</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nên</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biệt</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vũ</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trụ</a:t>
            </a:r>
            <a:r>
              <a:rPr lang="en-US" sz="36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70999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102706" y="389985"/>
            <a:ext cx="6887728" cy="5525906"/>
          </a:xfrm>
          <a:prstGeom prst="rect">
            <a:avLst/>
          </a:prstGeom>
        </p:spPr>
      </p:pic>
      <p:sp>
        <p:nvSpPr>
          <p:cNvPr id="3" name="TextBox 2"/>
          <p:cNvSpPr txBox="1"/>
          <p:nvPr/>
        </p:nvSpPr>
        <p:spPr>
          <a:xfrm>
            <a:off x="559242" y="389985"/>
            <a:ext cx="4031808" cy="1077218"/>
          </a:xfrm>
          <a:prstGeom prst="rect">
            <a:avLst/>
          </a:prstGeom>
          <a:noFill/>
        </p:spPr>
        <p:txBody>
          <a:bodyPr wrap="square" rtlCol="0">
            <a:spAutoFit/>
          </a:bodyPr>
          <a:lstStyle/>
          <a:p>
            <a:pPr algn="just"/>
            <a:r>
              <a:rPr lang="vi-VN" sz="3200" b="1" i="1" dirty="0">
                <a:solidFill>
                  <a:srgbClr val="FF0000"/>
                </a:solidFill>
                <a:latin typeface="Arial" panose="020B0604020202020204" pitchFamily="34" charset="0"/>
                <a:cs typeface="Arial" panose="020B0604020202020204" pitchFamily="34" charset="0"/>
              </a:rPr>
              <a:t>(4) </a:t>
            </a:r>
            <a:r>
              <a:rPr lang="en-US" sz="3200" b="1" i="1" dirty="0" err="1">
                <a:solidFill>
                  <a:srgbClr val="FF0000"/>
                </a:solidFill>
                <a:latin typeface="Arial" panose="020B0604020202020204" pitchFamily="34" charset="0"/>
                <a:cs typeface="Arial" panose="020B0604020202020204" pitchFamily="34" charset="0"/>
              </a:rPr>
              <a:t>Kể</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tên</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các</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chòm</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sao</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mà</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em</a:t>
            </a:r>
            <a:r>
              <a:rPr lang="en-US" sz="3200" b="1" i="1" dirty="0">
                <a:solidFill>
                  <a:srgbClr val="FF0000"/>
                </a:solidFill>
                <a:latin typeface="Arial" panose="020B0604020202020204" pitchFamily="34" charset="0"/>
                <a:cs typeface="Arial" panose="020B0604020202020204" pitchFamily="34" charset="0"/>
              </a:rPr>
              <a:t> </a:t>
            </a:r>
            <a:r>
              <a:rPr lang="en-US" sz="3200" b="1" i="1" dirty="0" err="1">
                <a:solidFill>
                  <a:srgbClr val="FF0000"/>
                </a:solidFill>
                <a:latin typeface="Arial" panose="020B0604020202020204" pitchFamily="34" charset="0"/>
                <a:cs typeface="Arial" panose="020B0604020202020204" pitchFamily="34" charset="0"/>
              </a:rPr>
              <a:t>biết</a:t>
            </a:r>
            <a:r>
              <a:rPr lang="vi-VN" sz="3200" b="1" i="1" dirty="0">
                <a:solidFill>
                  <a:srgbClr val="FF0000"/>
                </a:solidFill>
                <a:latin typeface="Arial" panose="020B0604020202020204" pitchFamily="34" charset="0"/>
                <a:cs typeface="Arial" panose="020B0604020202020204" pitchFamily="34" charset="0"/>
              </a:rPr>
              <a:t>?</a:t>
            </a:r>
            <a:endParaRPr lang="en-US" sz="3200" b="1" i="1" dirty="0">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5102706" y="389985"/>
            <a:ext cx="6887728" cy="5525906"/>
          </a:xfrm>
          <a:prstGeom prst="rect">
            <a:avLst/>
          </a:prstGeom>
        </p:spPr>
      </p:pic>
      <p:sp>
        <p:nvSpPr>
          <p:cNvPr id="7" name="Rectangle 6"/>
          <p:cNvSpPr/>
          <p:nvPr/>
        </p:nvSpPr>
        <p:spPr>
          <a:xfrm>
            <a:off x="6688674" y="5915891"/>
            <a:ext cx="5090815" cy="523220"/>
          </a:xfrm>
          <a:prstGeom prst="rect">
            <a:avLst/>
          </a:prstGeom>
        </p:spPr>
        <p:txBody>
          <a:bodyPr wrap="square">
            <a:spAutoFit/>
          </a:bodyPr>
          <a:lstStyle/>
          <a:p>
            <a:pPr algn="just"/>
            <a:r>
              <a:rPr lang="vi-VN" sz="2800" b="1" dirty="0">
                <a:solidFill>
                  <a:srgbClr val="FF0000"/>
                </a:solidFill>
                <a:latin typeface="Arial" panose="020B0604020202020204" pitchFamily="34" charset="0"/>
                <a:cs typeface="Arial" panose="020B0604020202020204" pitchFamily="34" charset="0"/>
              </a:rPr>
              <a:t>Các chòm sao Hoàng đạo</a:t>
            </a:r>
            <a:endParaRPr lang="en-US" sz="2800" b="1" dirty="0">
              <a:solidFill>
                <a:srgbClr val="FF0000"/>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4"/>
          <a:stretch>
            <a:fillRect/>
          </a:stretch>
        </p:blipFill>
        <p:spPr>
          <a:xfrm>
            <a:off x="4616001" y="357508"/>
            <a:ext cx="7399384" cy="5590860"/>
          </a:xfrm>
          <a:prstGeom prst="rect">
            <a:avLst/>
          </a:prstGeom>
        </p:spPr>
      </p:pic>
      <p:pic>
        <p:nvPicPr>
          <p:cNvPr id="9" name="Picture 8"/>
          <p:cNvPicPr>
            <a:picLocks noChangeAspect="1"/>
          </p:cNvPicPr>
          <p:nvPr/>
        </p:nvPicPr>
        <p:blipFill>
          <a:blip r:embed="rId5"/>
          <a:stretch>
            <a:fillRect/>
          </a:stretch>
        </p:blipFill>
        <p:spPr>
          <a:xfrm>
            <a:off x="467427" y="587519"/>
            <a:ext cx="6404428" cy="5321497"/>
          </a:xfrm>
          <a:prstGeom prst="rect">
            <a:avLst/>
          </a:prstGeom>
        </p:spPr>
      </p:pic>
      <p:sp>
        <p:nvSpPr>
          <p:cNvPr id="10" name="Rectangle 9"/>
          <p:cNvSpPr/>
          <p:nvPr/>
        </p:nvSpPr>
        <p:spPr>
          <a:xfrm>
            <a:off x="861553" y="5953543"/>
            <a:ext cx="6010302" cy="492443"/>
          </a:xfrm>
          <a:prstGeom prst="rect">
            <a:avLst/>
          </a:prstGeom>
        </p:spPr>
        <p:txBody>
          <a:bodyPr wrap="square">
            <a:spAutoFit/>
          </a:bodyPr>
          <a:lstStyle/>
          <a:p>
            <a:pPr algn="just"/>
            <a:r>
              <a:rPr lang="vi-VN" sz="2600" b="1" dirty="0">
                <a:solidFill>
                  <a:srgbClr val="FF0000"/>
                </a:solidFill>
                <a:latin typeface="Arial" panose="020B0604020202020204" pitchFamily="34" charset="0"/>
                <a:cs typeface="Arial" panose="020B0604020202020204" pitchFamily="34" charset="0"/>
              </a:rPr>
              <a:t>Chòm sao “Gấu lớn”, “Gấu nhỏ”</a:t>
            </a:r>
            <a:endParaRPr lang="en-US" sz="2600" b="1" dirty="0">
              <a:solidFill>
                <a:srgbClr val="FF000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6"/>
          <a:stretch>
            <a:fillRect/>
          </a:stretch>
        </p:blipFill>
        <p:spPr>
          <a:xfrm>
            <a:off x="1584696" y="942109"/>
            <a:ext cx="7673604" cy="4322617"/>
          </a:xfrm>
          <a:prstGeom prst="rect">
            <a:avLst/>
          </a:prstGeom>
        </p:spPr>
      </p:pic>
      <p:sp>
        <p:nvSpPr>
          <p:cNvPr id="12" name="Rectangle 11"/>
          <p:cNvSpPr/>
          <p:nvPr/>
        </p:nvSpPr>
        <p:spPr>
          <a:xfrm>
            <a:off x="3877487" y="5198813"/>
            <a:ext cx="3770806" cy="523220"/>
          </a:xfrm>
          <a:prstGeom prst="rect">
            <a:avLst/>
          </a:prstGeom>
        </p:spPr>
        <p:txBody>
          <a:bodyPr wrap="square">
            <a:spAutoFit/>
          </a:bodyPr>
          <a:lstStyle/>
          <a:p>
            <a:pPr algn="just"/>
            <a:r>
              <a:rPr lang="vi-VN" sz="2800" b="1" dirty="0">
                <a:solidFill>
                  <a:srgbClr val="FF0000"/>
                </a:solidFill>
                <a:latin typeface="Arial" panose="020B0604020202020204" pitchFamily="34" charset="0"/>
                <a:cs typeface="Arial" panose="020B0604020202020204" pitchFamily="34" charset="0"/>
              </a:rPr>
              <a:t>Chòm sao “Thợ săn”</a:t>
            </a:r>
            <a:endParaRPr lang="en-U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883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xit" presetSubtype="10" fill="hold" nodeType="clickEffect">
                                  <p:stCondLst>
                                    <p:cond delay="0"/>
                                  </p:stCondLst>
                                  <p:childTnLst>
                                    <p:animEffect transition="out" filter="blinds(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par>
                                <p:cTn id="26" presetID="3" presetClass="exit" presetSubtype="10" fill="hold" nodeType="withEffect">
                                  <p:stCondLst>
                                    <p:cond delay="0"/>
                                  </p:stCondLst>
                                  <p:childTnLst>
                                    <p:animEffect transition="out" filter="blinds(horizontal)">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3" presetClass="exit" presetSubtype="10" fill="hold" grpId="1" nodeType="withEffect">
                                  <p:stCondLst>
                                    <p:cond delay="0"/>
                                  </p:stCondLst>
                                  <p:childTnLst>
                                    <p:animEffect transition="out" filter="blinds(horizontal)">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3" presetClass="exit" presetSubtype="10" fill="hold" nodeType="withEffect">
                                  <p:stCondLst>
                                    <p:cond delay="0"/>
                                  </p:stCondLst>
                                  <p:childTnLst>
                                    <p:animEffect transition="out" filter="blinds(horizontal)">
                                      <p:cBhvr>
                                        <p:cTn id="33" dur="500"/>
                                        <p:tgtEl>
                                          <p:spTgt spid="2"/>
                                        </p:tgtEl>
                                      </p:cBhvr>
                                    </p:animEffect>
                                    <p:set>
                                      <p:cBhvr>
                                        <p:cTn id="34" dur="1" fill="hold">
                                          <p:stCondLst>
                                            <p:cond delay="499"/>
                                          </p:stCondLst>
                                        </p:cTn>
                                        <p:tgtEl>
                                          <p:spTgt spid="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10"/>
                                        </p:tgtEl>
                                      </p:cBhvr>
                                    </p:animEffect>
                                    <p:set>
                                      <p:cBhvr>
                                        <p:cTn id="50" dur="1" fill="hold">
                                          <p:stCondLst>
                                            <p:cond delay="499"/>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arn(inVertical)">
                                      <p:cBhvr>
                                        <p:cTn id="55" dur="500"/>
                                        <p:tgtEl>
                                          <p:spTgt spid="11"/>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barn(inVertical)">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7" grpId="1"/>
      <p:bldP spid="10" grpId="0"/>
      <p:bldP spid="10" grpId="1"/>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2727" y="464127"/>
            <a:ext cx="3283528" cy="3048000"/>
          </a:xfrm>
          <a:prstGeom prst="rect">
            <a:avLst/>
          </a:prstGeom>
        </p:spPr>
      </p:pic>
      <p:sp>
        <p:nvSpPr>
          <p:cNvPr id="3" name="Rectangle 2"/>
          <p:cNvSpPr/>
          <p:nvPr/>
        </p:nvSpPr>
        <p:spPr>
          <a:xfrm>
            <a:off x="552396" y="3702522"/>
            <a:ext cx="3770806" cy="461665"/>
          </a:xfrm>
          <a:prstGeom prst="rect">
            <a:avLst/>
          </a:prstGeom>
        </p:spPr>
        <p:txBody>
          <a:bodyPr wrap="square">
            <a:spAutoFit/>
          </a:bodyPr>
          <a:lstStyle/>
          <a:p>
            <a:pPr algn="just"/>
            <a:r>
              <a:rPr lang="vi-VN" sz="2400" b="1" dirty="0">
                <a:solidFill>
                  <a:srgbClr val="FF0000"/>
                </a:solidFill>
                <a:latin typeface="Arial" panose="020B0604020202020204" pitchFamily="34" charset="0"/>
                <a:cs typeface="Arial" panose="020B0604020202020204" pitchFamily="34" charset="0"/>
              </a:rPr>
              <a:t>Chòm sao “Đại bàng”</a:t>
            </a:r>
            <a:endParaRPr lang="en-US" sz="2400" b="1" dirty="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4323202" y="3718001"/>
            <a:ext cx="3770806" cy="461665"/>
          </a:xfrm>
          <a:prstGeom prst="rect">
            <a:avLst/>
          </a:prstGeom>
        </p:spPr>
        <p:txBody>
          <a:bodyPr wrap="square">
            <a:spAutoFit/>
          </a:bodyPr>
          <a:lstStyle/>
          <a:p>
            <a:pPr algn="just"/>
            <a:r>
              <a:rPr lang="vi-VN" sz="2400" b="1" dirty="0">
                <a:solidFill>
                  <a:srgbClr val="FF0000"/>
                </a:solidFill>
                <a:latin typeface="Arial" panose="020B0604020202020204" pitchFamily="34" charset="0"/>
                <a:cs typeface="Arial" panose="020B0604020202020204" pitchFamily="34" charset="0"/>
              </a:rPr>
              <a:t>Chòm sao “Thiên nga”</a:t>
            </a:r>
            <a:endParaRPr lang="en-US" sz="2400" b="1" dirty="0">
              <a:solidFill>
                <a:srgbClr val="FF000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8421194" y="464127"/>
            <a:ext cx="3410588" cy="3048000"/>
          </a:xfrm>
          <a:prstGeom prst="rect">
            <a:avLst/>
          </a:prstGeom>
        </p:spPr>
      </p:pic>
      <p:sp>
        <p:nvSpPr>
          <p:cNvPr id="8" name="Rectangle 7"/>
          <p:cNvSpPr/>
          <p:nvPr/>
        </p:nvSpPr>
        <p:spPr>
          <a:xfrm>
            <a:off x="8421194" y="3700222"/>
            <a:ext cx="3770806" cy="461665"/>
          </a:xfrm>
          <a:prstGeom prst="rect">
            <a:avLst/>
          </a:prstGeom>
        </p:spPr>
        <p:txBody>
          <a:bodyPr wrap="square">
            <a:spAutoFit/>
          </a:bodyPr>
          <a:lstStyle/>
          <a:p>
            <a:pPr algn="just"/>
            <a:r>
              <a:rPr lang="vi-VN" sz="2400" b="1" dirty="0">
                <a:solidFill>
                  <a:srgbClr val="FF0000"/>
                </a:solidFill>
                <a:latin typeface="Arial" panose="020B0604020202020204" pitchFamily="34" charset="0"/>
                <a:cs typeface="Arial" panose="020B0604020202020204" pitchFamily="34" charset="0"/>
              </a:rPr>
              <a:t>Chòm sao “Thiên cầm”</a:t>
            </a:r>
            <a:endParaRPr lang="en-US" sz="2400" b="1" dirty="0">
              <a:solidFill>
                <a:srgbClr val="FF00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4495042" y="464127"/>
            <a:ext cx="3373364" cy="3048000"/>
          </a:xfrm>
          <a:prstGeom prst="rect">
            <a:avLst/>
          </a:prstGeom>
        </p:spPr>
      </p:pic>
      <p:pic>
        <p:nvPicPr>
          <p:cNvPr id="11" name="Picture 10"/>
          <p:cNvPicPr>
            <a:picLocks noChangeAspect="1"/>
          </p:cNvPicPr>
          <p:nvPr/>
        </p:nvPicPr>
        <p:blipFill>
          <a:blip r:embed="rId5"/>
          <a:stretch>
            <a:fillRect/>
          </a:stretch>
        </p:blipFill>
        <p:spPr>
          <a:xfrm>
            <a:off x="552396" y="249382"/>
            <a:ext cx="11279385" cy="5888182"/>
          </a:xfrm>
          <a:prstGeom prst="rect">
            <a:avLst/>
          </a:prstGeom>
        </p:spPr>
      </p:pic>
      <p:sp>
        <p:nvSpPr>
          <p:cNvPr id="12" name="Rectangle 11"/>
          <p:cNvSpPr/>
          <p:nvPr/>
        </p:nvSpPr>
        <p:spPr>
          <a:xfrm>
            <a:off x="3908488" y="6147016"/>
            <a:ext cx="3432927" cy="523220"/>
          </a:xfrm>
          <a:prstGeom prst="rect">
            <a:avLst/>
          </a:prstGeom>
        </p:spPr>
        <p:txBody>
          <a:bodyPr wrap="none">
            <a:spAutoFit/>
          </a:bodyPr>
          <a:lstStyle/>
          <a:p>
            <a:pPr lvl="0" algn="just">
              <a:defRPr/>
            </a:pPr>
            <a:r>
              <a:rPr lang="vi-VN" sz="2800" b="1" dirty="0">
                <a:solidFill>
                  <a:srgbClr val="FF0000"/>
                </a:solidFill>
                <a:latin typeface="Arial" panose="020B0604020202020204" pitchFamily="34" charset="0"/>
                <a:cs typeface="Arial" panose="020B0604020202020204" pitchFamily="34" charset="0"/>
              </a:rPr>
              <a:t>“Tam giác mùa hạ”</a:t>
            </a:r>
          </a:p>
        </p:txBody>
      </p:sp>
    </p:spTree>
    <p:extLst>
      <p:ext uri="{BB962C8B-B14F-4D97-AF65-F5344CB8AC3E}">
        <p14:creationId xmlns:p14="http://schemas.microsoft.com/office/powerpoint/2010/main" val="273868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21546" y="399822"/>
            <a:ext cx="2800767" cy="646331"/>
          </a:xfrm>
          <a:prstGeom prst="rect">
            <a:avLst/>
          </a:prstGeom>
        </p:spPr>
        <p:txBody>
          <a:bodyPr wrap="none">
            <a:spAutoFit/>
          </a:bodyPr>
          <a:lstStyle/>
          <a:p>
            <a:pPr lvl="0" algn="just">
              <a:defRPr/>
            </a:pPr>
            <a:r>
              <a:rPr lang="vi-VN" sz="3600" b="1" dirty="0">
                <a:solidFill>
                  <a:srgbClr val="FF0000"/>
                </a:solidFill>
                <a:latin typeface="Arial" panose="020B0604020202020204" pitchFamily="34" charset="0"/>
                <a:cs typeface="Arial" panose="020B0604020202020204" pitchFamily="34" charset="0"/>
              </a:rPr>
              <a:t>LUYỆN TẬP</a:t>
            </a:r>
          </a:p>
        </p:txBody>
      </p:sp>
      <p:sp>
        <p:nvSpPr>
          <p:cNvPr id="3" name="Rectangle 2"/>
          <p:cNvSpPr/>
          <p:nvPr/>
        </p:nvSpPr>
        <p:spPr>
          <a:xfrm>
            <a:off x="900545" y="1318829"/>
            <a:ext cx="10640291" cy="3711785"/>
          </a:xfrm>
          <a:prstGeom prst="rect">
            <a:avLst/>
          </a:prstGeom>
        </p:spPr>
        <p:txBody>
          <a:bodyPr wrap="square">
            <a:spAutoFit/>
          </a:bodyPr>
          <a:lstStyle/>
          <a:p>
            <a:pPr algn="just">
              <a:lnSpc>
                <a:spcPct val="120000"/>
              </a:lnSpc>
            </a:pPr>
            <a:r>
              <a:rPr lang="vi-VN" sz="2800" b="1" u="sng" dirty="0">
                <a:solidFill>
                  <a:srgbClr val="FF0000"/>
                </a:solidFill>
                <a:latin typeface="Arial" panose="020B0604020202020204" pitchFamily="34" charset="0"/>
                <a:cs typeface="Arial" panose="020B0604020202020204" pitchFamily="34" charset="0"/>
              </a:rPr>
              <a:t>Câu 1</a:t>
            </a:r>
            <a:r>
              <a:rPr lang="vi-VN" sz="2800" b="1" dirty="0">
                <a:solidFill>
                  <a:srgbClr val="FF0000"/>
                </a:solidFill>
                <a:latin typeface="Arial" panose="020B0604020202020204" pitchFamily="34" charset="0"/>
                <a:cs typeface="Arial" panose="020B0604020202020204" pitchFamily="34" charset="0"/>
              </a:rPr>
              <a:t>:</a:t>
            </a:r>
            <a:r>
              <a:rPr lang="vi-VN" sz="2800" b="1" dirty="0">
                <a:latin typeface="Arial" panose="020B0604020202020204" pitchFamily="34" charset="0"/>
                <a:cs typeface="Arial" panose="020B0604020202020204" pitchFamily="34" charset="0"/>
              </a:rPr>
              <a:t> </a:t>
            </a:r>
            <a:r>
              <a:rPr lang="vi-VN" sz="2800" b="1" dirty="0">
                <a:solidFill>
                  <a:srgbClr val="000099"/>
                </a:solidFill>
                <a:latin typeface="Arial" panose="020B0604020202020204" pitchFamily="34" charset="0"/>
                <a:cs typeface="Arial" panose="020B0604020202020204" pitchFamily="34" charset="0"/>
              </a:rPr>
              <a:t>Bề mặt Trái Đất luôn có một nửa được Mặt Trời chiếu sáng là ngày và một nửa không được chiếu sáng là đêm, nguyên nhân là do:</a:t>
            </a:r>
          </a:p>
          <a:p>
            <a:pPr algn="just">
              <a:lnSpc>
                <a:spcPct val="120000"/>
              </a:lnSpc>
            </a:pPr>
            <a:r>
              <a:rPr lang="vi-VN" sz="2800" b="1" dirty="0">
                <a:latin typeface="Arial" panose="020B0604020202020204" pitchFamily="34" charset="0"/>
                <a:cs typeface="Arial" panose="020B0604020202020204" pitchFamily="34" charset="0"/>
              </a:rPr>
              <a:t>	A. Trái Đất tự quay quanh trục.</a:t>
            </a:r>
          </a:p>
          <a:p>
            <a:pPr algn="just">
              <a:lnSpc>
                <a:spcPct val="120000"/>
              </a:lnSpc>
            </a:pPr>
            <a:r>
              <a:rPr lang="vi-VN" sz="2800" b="1" dirty="0">
                <a:latin typeface="Arial" panose="020B0604020202020204" pitchFamily="34" charset="0"/>
                <a:cs typeface="Arial" panose="020B0604020202020204" pitchFamily="34" charset="0"/>
              </a:rPr>
              <a:t>	B. Trục Trái Đất nghiêng.</a:t>
            </a:r>
          </a:p>
          <a:p>
            <a:pPr algn="just">
              <a:lnSpc>
                <a:spcPct val="120000"/>
              </a:lnSpc>
            </a:pPr>
            <a:r>
              <a:rPr lang="vi-VN" sz="2800" b="1" dirty="0">
                <a:latin typeface="Arial" panose="020B0604020202020204" pitchFamily="34" charset="0"/>
                <a:cs typeface="Arial" panose="020B0604020202020204" pitchFamily="34" charset="0"/>
              </a:rPr>
              <a:t>	C. Trái Đất chuyển động quanh Mặt Trời.</a:t>
            </a:r>
          </a:p>
          <a:p>
            <a:pPr algn="just">
              <a:lnSpc>
                <a:spcPct val="120000"/>
              </a:lnSpc>
            </a:pPr>
            <a:r>
              <a:rPr lang="vi-VN" sz="2800" b="1" dirty="0">
                <a:latin typeface="Arial" panose="020B0604020202020204" pitchFamily="34" charset="0"/>
                <a:cs typeface="Arial" panose="020B0604020202020204" pitchFamily="34" charset="0"/>
              </a:rPr>
              <a:t>	D. Trái Đất có dạng hình khối cầu.</a:t>
            </a:r>
          </a:p>
        </p:txBody>
      </p:sp>
      <p:sp>
        <p:nvSpPr>
          <p:cNvPr id="4" name="Oval 23"/>
          <p:cNvSpPr>
            <a:spLocks noChangeArrowheads="1"/>
          </p:cNvSpPr>
          <p:nvPr/>
        </p:nvSpPr>
        <p:spPr bwMode="auto">
          <a:xfrm>
            <a:off x="1711325" y="4395614"/>
            <a:ext cx="627063" cy="6350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68613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88891"/>
            <a:ext cx="11968782" cy="2246769"/>
          </a:xfrm>
          <a:prstGeom prst="rect">
            <a:avLst/>
          </a:prstGeom>
          <a:noFill/>
        </p:spPr>
        <p:txBody>
          <a:bodyPr wrap="square" rtlCol="0">
            <a:spAutoFit/>
          </a:bodyPr>
          <a:lstStyle/>
          <a:p>
            <a:pPr algn="ctr"/>
            <a:r>
              <a:rPr lang="vi-VN" sz="4000" b="1" dirty="0" smtClean="0">
                <a:solidFill>
                  <a:srgbClr val="FF0000"/>
                </a:solidFill>
                <a:latin typeface="Times New Roman" panose="02020603050405020304" pitchFamily="18" charset="0"/>
                <a:cs typeface="Times New Roman" panose="02020603050405020304" pitchFamily="18" charset="0"/>
              </a:rPr>
              <a:t>Bài </a:t>
            </a:r>
            <a:r>
              <a:rPr lang="vi-VN" sz="4000" b="1" dirty="0">
                <a:solidFill>
                  <a:srgbClr val="FF0000"/>
                </a:solidFill>
                <a:latin typeface="Times New Roman" panose="02020603050405020304" pitchFamily="18" charset="0"/>
                <a:cs typeface="Times New Roman" panose="02020603050405020304" pitchFamily="18" charset="0"/>
              </a:rPr>
              <a:t>52</a:t>
            </a:r>
            <a:r>
              <a:rPr lang="en-US" sz="4000" b="1" dirty="0">
                <a:solidFill>
                  <a:srgbClr val="FF0000"/>
                </a:solidFill>
                <a:latin typeface="Times New Roman" panose="02020603050405020304" pitchFamily="18" charset="0"/>
                <a:cs typeface="Times New Roman" panose="02020603050405020304" pitchFamily="18" charset="0"/>
              </a:rPr>
              <a:t>:</a:t>
            </a:r>
            <a:endParaRPr lang="vi-VN" sz="4000" b="1" dirty="0">
              <a:solidFill>
                <a:srgbClr val="FF0000"/>
              </a:solidFill>
              <a:latin typeface="Times New Roman" panose="02020603050405020304" pitchFamily="18" charset="0"/>
              <a:cs typeface="Times New Roman" panose="02020603050405020304" pitchFamily="18" charset="0"/>
            </a:endParaRPr>
          </a:p>
          <a:p>
            <a:pPr algn="ctr"/>
            <a:r>
              <a:rPr lang="en-US" sz="2000" b="1" dirty="0">
                <a:solidFill>
                  <a:srgbClr val="FF0000"/>
                </a:solidFill>
                <a:latin typeface="Times New Roman" panose="02020603050405020304" pitchFamily="18" charset="0"/>
                <a:cs typeface="Times New Roman" panose="02020603050405020304" pitchFamily="18" charset="0"/>
              </a:rPr>
              <a:t> </a:t>
            </a:r>
            <a:endParaRPr lang="vi-VN" sz="2000" b="1" dirty="0">
              <a:solidFill>
                <a:srgbClr val="FF0000"/>
              </a:solidFill>
              <a:latin typeface="Times New Roman" panose="02020603050405020304" pitchFamily="18" charset="0"/>
              <a:cs typeface="Times New Roman" panose="02020603050405020304" pitchFamily="18" charset="0"/>
            </a:endParaRPr>
          </a:p>
          <a:p>
            <a:pPr algn="ctr"/>
            <a:r>
              <a:rPr lang="en-US" sz="4000" b="1" dirty="0">
                <a:solidFill>
                  <a:srgbClr val="FF0000"/>
                </a:solidFill>
                <a:latin typeface="Times New Roman" panose="02020603050405020304" pitchFamily="18" charset="0"/>
                <a:cs typeface="Times New Roman" panose="02020603050405020304" pitchFamily="18" charset="0"/>
              </a:rPr>
              <a:t>CHUYỂN ĐỘNG NHÌN THẤY CỦA MẶT TRỜI. THIÊN THỂ</a:t>
            </a:r>
          </a:p>
        </p:txBody>
      </p:sp>
      <p:pic>
        <p:nvPicPr>
          <p:cNvPr id="3" name="Picture 2"/>
          <p:cNvPicPr>
            <a:picLocks noChangeAspect="1"/>
          </p:cNvPicPr>
          <p:nvPr/>
        </p:nvPicPr>
        <p:blipFill>
          <a:blip r:embed="rId2"/>
          <a:stretch>
            <a:fillRect/>
          </a:stretch>
        </p:blipFill>
        <p:spPr>
          <a:xfrm>
            <a:off x="731519" y="3353192"/>
            <a:ext cx="4258492" cy="2908119"/>
          </a:xfrm>
          <a:prstGeom prst="ellipse">
            <a:avLst/>
          </a:prstGeom>
        </p:spPr>
      </p:pic>
      <p:pic>
        <p:nvPicPr>
          <p:cNvPr id="4" name="Picture 3"/>
          <p:cNvPicPr>
            <a:picLocks noChangeAspect="1"/>
          </p:cNvPicPr>
          <p:nvPr/>
        </p:nvPicPr>
        <p:blipFill>
          <a:blip r:embed="rId3"/>
          <a:stretch>
            <a:fillRect/>
          </a:stretch>
        </p:blipFill>
        <p:spPr>
          <a:xfrm>
            <a:off x="6348548" y="3353192"/>
            <a:ext cx="4514033" cy="2908119"/>
          </a:xfrm>
          <a:prstGeom prst="ellipse">
            <a:avLst/>
          </a:prstGeom>
        </p:spPr>
      </p:pic>
    </p:spTree>
    <p:extLst>
      <p:ext uri="{BB962C8B-B14F-4D97-AF65-F5344CB8AC3E}">
        <p14:creationId xmlns:p14="http://schemas.microsoft.com/office/powerpoint/2010/main" val="3105885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21546" y="399822"/>
            <a:ext cx="2800767" cy="646331"/>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LUYỆN TẬP</a:t>
            </a:r>
          </a:p>
        </p:txBody>
      </p:sp>
      <p:sp>
        <p:nvSpPr>
          <p:cNvPr id="3" name="Rectangle 2"/>
          <p:cNvSpPr/>
          <p:nvPr/>
        </p:nvSpPr>
        <p:spPr>
          <a:xfrm>
            <a:off x="900546" y="1318829"/>
            <a:ext cx="10099964" cy="3453253"/>
          </a:xfrm>
          <a:prstGeom prst="rect">
            <a:avLst/>
          </a:prstGeom>
        </p:spPr>
        <p:txBody>
          <a:bodyPr wrap="square">
            <a:spAutoFit/>
          </a:bodyPr>
          <a:lstStyle/>
          <a:p>
            <a:pPr algn="just">
              <a:lnSpc>
                <a:spcPct val="130000"/>
              </a:lnSpc>
            </a:pPr>
            <a:r>
              <a:rPr kumimoji="0" lang="vi-VN" sz="2800" b="1" i="0" u="sng"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Câu 2</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t>
            </a:r>
            <a:r>
              <a:rPr kumimoji="0" lang="vi-VN"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vi-VN" sz="2800" b="1" dirty="0">
                <a:solidFill>
                  <a:srgbClr val="000099"/>
                </a:solidFill>
                <a:latin typeface="Arial" panose="020B0604020202020204" pitchFamily="34" charset="0"/>
                <a:cs typeface="Arial" panose="020B0604020202020204" pitchFamily="34" charset="0"/>
              </a:rPr>
              <a:t>Trên bề mặt Trái Đất có hiện tượng ngày đêm luân phiên nhau với nhịp điệu 24 giờ là do:</a:t>
            </a:r>
          </a:p>
          <a:p>
            <a:pPr algn="just">
              <a:lnSpc>
                <a:spcPct val="130000"/>
              </a:lnSpc>
            </a:pPr>
            <a:r>
              <a:rPr lang="vi-VN" sz="2800" b="1" dirty="0">
                <a:latin typeface="Arial" panose="020B0604020202020204" pitchFamily="34" charset="0"/>
                <a:cs typeface="Arial" panose="020B0604020202020204" pitchFamily="34" charset="0"/>
              </a:rPr>
              <a:t>	A. Trái Đất tự quay quanh trục.</a:t>
            </a:r>
          </a:p>
          <a:p>
            <a:pPr algn="just">
              <a:lnSpc>
                <a:spcPct val="130000"/>
              </a:lnSpc>
            </a:pPr>
            <a:r>
              <a:rPr lang="vi-VN" sz="2800" b="1" dirty="0">
                <a:latin typeface="Arial" panose="020B0604020202020204" pitchFamily="34" charset="0"/>
                <a:cs typeface="Arial" panose="020B0604020202020204" pitchFamily="34" charset="0"/>
              </a:rPr>
              <a:t>	B. trục Trái Đất nghiêng.</a:t>
            </a:r>
          </a:p>
          <a:p>
            <a:pPr algn="just">
              <a:lnSpc>
                <a:spcPct val="130000"/>
              </a:lnSpc>
            </a:pPr>
            <a:r>
              <a:rPr lang="vi-VN" sz="2800" b="1" dirty="0">
                <a:latin typeface="Arial" panose="020B0604020202020204" pitchFamily="34" charset="0"/>
                <a:cs typeface="Arial" panose="020B0604020202020204" pitchFamily="34" charset="0"/>
              </a:rPr>
              <a:t>	C. Trái Đất chuyển động quanh Mặt Trời.</a:t>
            </a:r>
          </a:p>
          <a:p>
            <a:pPr algn="just">
              <a:lnSpc>
                <a:spcPct val="130000"/>
              </a:lnSpc>
            </a:pPr>
            <a:r>
              <a:rPr lang="vi-VN" sz="2800" b="1" dirty="0">
                <a:latin typeface="Arial" panose="020B0604020202020204" pitchFamily="34" charset="0"/>
                <a:cs typeface="Arial" panose="020B0604020202020204" pitchFamily="34" charset="0"/>
              </a:rPr>
              <a:t>	D. Trái Đất có dạng hình khối cầu.</a:t>
            </a:r>
          </a:p>
        </p:txBody>
      </p:sp>
      <p:sp>
        <p:nvSpPr>
          <p:cNvPr id="4" name="Oval 23"/>
          <p:cNvSpPr>
            <a:spLocks noChangeArrowheads="1"/>
          </p:cNvSpPr>
          <p:nvPr/>
        </p:nvSpPr>
        <p:spPr bwMode="auto">
          <a:xfrm>
            <a:off x="1704110" y="2435619"/>
            <a:ext cx="627063" cy="6350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2554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21546" y="399822"/>
            <a:ext cx="2800767" cy="646331"/>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LUYỆN TẬP</a:t>
            </a:r>
          </a:p>
        </p:txBody>
      </p:sp>
      <p:sp>
        <p:nvSpPr>
          <p:cNvPr id="3" name="Rectangle 2"/>
          <p:cNvSpPr/>
          <p:nvPr/>
        </p:nvSpPr>
        <p:spPr>
          <a:xfrm>
            <a:off x="900546" y="1318829"/>
            <a:ext cx="10099964" cy="3323987"/>
          </a:xfrm>
          <a:prstGeom prst="rect">
            <a:avLst/>
          </a:prstGeom>
        </p:spPr>
        <p:txBody>
          <a:bodyPr wrap="square">
            <a:spAutoFit/>
          </a:bodyPr>
          <a:lstStyle/>
          <a:p>
            <a:pPr>
              <a:lnSpc>
                <a:spcPct val="150000"/>
              </a:lnSpc>
            </a:pPr>
            <a:r>
              <a:rPr kumimoji="0" lang="vi-VN" sz="2800" b="1" i="0" u="sng"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Câu 3</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t>
            </a:r>
            <a:r>
              <a:rPr kumimoji="0" lang="vi-VN"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Chuyển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động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nào</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sau</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đây</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là</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chuyển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động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thực</a:t>
            </a:r>
            <a:r>
              <a:rPr lang="en-US" sz="2800" b="1" dirty="0">
                <a:solidFill>
                  <a:srgbClr val="000099"/>
                </a:solidFill>
                <a:latin typeface="Arial" panose="020B0604020202020204" pitchFamily="34" charset="0"/>
                <a:cs typeface="Arial" panose="020B0604020202020204" pitchFamily="34" charset="0"/>
              </a:rPr>
              <a:t>?</a:t>
            </a:r>
          </a:p>
          <a:p>
            <a:pPr>
              <a:lnSpc>
                <a:spcPct val="150000"/>
              </a:lnSpc>
            </a:pP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A.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mọc</a:t>
            </a:r>
            <a:r>
              <a:rPr lang="en-US" sz="2800" b="1" dirty="0">
                <a:latin typeface="Arial" panose="020B0604020202020204" pitchFamily="34" charset="0"/>
                <a:cs typeface="Arial" panose="020B0604020202020204" pitchFamily="34" charset="0"/>
              </a:rPr>
              <a:t> ở </a:t>
            </a:r>
            <a:r>
              <a:rPr lang="en-US" sz="2800" b="1" dirty="0" err="1">
                <a:latin typeface="Arial" panose="020B0604020202020204" pitchFamily="34" charset="0"/>
                <a:cs typeface="Arial" panose="020B0604020202020204" pitchFamily="34" charset="0"/>
              </a:rPr>
              <a:t>đằng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Đông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lặn</a:t>
            </a:r>
            <a:r>
              <a:rPr lang="en-US" sz="2800" b="1" dirty="0">
                <a:latin typeface="Arial" panose="020B0604020202020204" pitchFamily="34" charset="0"/>
                <a:cs typeface="Arial" panose="020B0604020202020204" pitchFamily="34" charset="0"/>
              </a:rPr>
              <a:t> ở </a:t>
            </a:r>
            <a:r>
              <a:rPr lang="en-US" sz="2800" b="1" dirty="0" err="1">
                <a:latin typeface="Arial" panose="020B0604020202020204" pitchFamily="34" charset="0"/>
                <a:cs typeface="Arial" panose="020B0604020202020204" pitchFamily="34" charset="0"/>
              </a:rPr>
              <a:t>đằng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Tây</a:t>
            </a:r>
            <a:endParaRPr lang="en-US" sz="2800" b="1" dirty="0">
              <a:latin typeface="Arial" panose="020B0604020202020204" pitchFamily="34" charset="0"/>
              <a:cs typeface="Arial" panose="020B0604020202020204" pitchFamily="34" charset="0"/>
            </a:endParaRPr>
          </a:p>
          <a:p>
            <a:pPr>
              <a:lnSpc>
                <a:spcPct val="150000"/>
              </a:lnSpc>
            </a:pP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B. </a:t>
            </a:r>
            <a:r>
              <a:rPr lang="en-US" sz="2800" b="1" dirty="0" err="1">
                <a:latin typeface="Arial" panose="020B0604020202020204" pitchFamily="34" charset="0"/>
                <a:cs typeface="Arial" panose="020B0604020202020204" pitchFamily="34" charset="0"/>
              </a:rPr>
              <a:t>Trái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Đất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chuyển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động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quanh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endParaRPr lang="en-US" sz="2800" b="1" dirty="0">
              <a:latin typeface="Arial" panose="020B0604020202020204" pitchFamily="34" charset="0"/>
              <a:cs typeface="Arial" panose="020B0604020202020204" pitchFamily="34" charset="0"/>
            </a:endParaRPr>
          </a:p>
          <a:p>
            <a:pPr>
              <a:lnSpc>
                <a:spcPct val="150000"/>
              </a:lnSpc>
            </a:pP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C. </a:t>
            </a:r>
            <a:r>
              <a:rPr lang="en-US" sz="2800" b="1" dirty="0" err="1">
                <a:latin typeface="Arial" panose="020B0604020202020204" pitchFamily="34" charset="0"/>
                <a:cs typeface="Arial" panose="020B0604020202020204" pitchFamily="34" charset="0"/>
              </a:rPr>
              <a:t>Trái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Đất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tự</a:t>
            </a:r>
            <a:r>
              <a:rPr lang="en-US" sz="2800" b="1" dirty="0">
                <a:latin typeface="Arial" panose="020B0604020202020204" pitchFamily="34" charset="0"/>
                <a:cs typeface="Arial" panose="020B0604020202020204" pitchFamily="34" charset="0"/>
              </a:rPr>
              <a:t> quay </a:t>
            </a:r>
            <a:r>
              <a:rPr lang="en-US" sz="2800" b="1" dirty="0" err="1">
                <a:latin typeface="Arial" panose="020B0604020202020204" pitchFamily="34" charset="0"/>
                <a:cs typeface="Arial" panose="020B0604020202020204" pitchFamily="34" charset="0"/>
              </a:rPr>
              <a:t>quanh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trục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của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nó</a:t>
            </a:r>
            <a:endParaRPr lang="en-US" sz="2800" b="1" dirty="0">
              <a:latin typeface="Arial" panose="020B0604020202020204" pitchFamily="34" charset="0"/>
              <a:cs typeface="Arial" panose="020B0604020202020204" pitchFamily="34" charset="0"/>
            </a:endParaRPr>
          </a:p>
          <a:p>
            <a:pPr>
              <a:lnSpc>
                <a:spcPct val="150000"/>
              </a:lnSpc>
            </a:pP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D. </a:t>
            </a:r>
            <a:r>
              <a:rPr lang="en-US" sz="2800" b="1" dirty="0" err="1">
                <a:latin typeface="Arial" panose="020B0604020202020204" pitchFamily="34" charset="0"/>
                <a:cs typeface="Arial" panose="020B0604020202020204" pitchFamily="34" charset="0"/>
              </a:rPr>
              <a:t>Cả</a:t>
            </a:r>
            <a:r>
              <a:rPr lang="en-US" sz="2800" b="1" dirty="0">
                <a:latin typeface="Arial" panose="020B0604020202020204" pitchFamily="34" charset="0"/>
                <a:cs typeface="Arial" panose="020B0604020202020204" pitchFamily="34" charset="0"/>
              </a:rPr>
              <a:t> B </a:t>
            </a:r>
            <a:r>
              <a:rPr lang="en-US" sz="2800" b="1" dirty="0" err="1">
                <a:latin typeface="Arial" panose="020B0604020202020204" pitchFamily="34" charset="0"/>
                <a:cs typeface="Arial" panose="020B0604020202020204" pitchFamily="34" charset="0"/>
              </a:rPr>
              <a:t>và</a:t>
            </a:r>
            <a:r>
              <a:rPr lang="en-US" sz="2800" b="1" dirty="0">
                <a:latin typeface="Arial" panose="020B0604020202020204" pitchFamily="34" charset="0"/>
                <a:cs typeface="Arial" panose="020B0604020202020204" pitchFamily="34" charset="0"/>
              </a:rPr>
              <a:t> C</a:t>
            </a:r>
          </a:p>
        </p:txBody>
      </p:sp>
      <p:sp>
        <p:nvSpPr>
          <p:cNvPr id="4" name="Oval 23"/>
          <p:cNvSpPr>
            <a:spLocks noChangeArrowheads="1"/>
          </p:cNvSpPr>
          <p:nvPr/>
        </p:nvSpPr>
        <p:spPr bwMode="auto">
          <a:xfrm>
            <a:off x="1723086" y="4007816"/>
            <a:ext cx="627063" cy="6350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2136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96830" y="146864"/>
            <a:ext cx="2800767" cy="646331"/>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LUYỆN TẬP</a:t>
            </a:r>
          </a:p>
        </p:txBody>
      </p:sp>
      <p:sp>
        <p:nvSpPr>
          <p:cNvPr id="3" name="Rectangle 2"/>
          <p:cNvSpPr/>
          <p:nvPr/>
        </p:nvSpPr>
        <p:spPr>
          <a:xfrm>
            <a:off x="947232" y="793195"/>
            <a:ext cx="10099964" cy="5732531"/>
          </a:xfrm>
          <a:prstGeom prst="rect">
            <a:avLst/>
          </a:prstGeom>
        </p:spPr>
        <p:txBody>
          <a:bodyPr wrap="square">
            <a:spAutoFit/>
          </a:bodyPr>
          <a:lstStyle/>
          <a:p>
            <a:pPr>
              <a:lnSpc>
                <a:spcPct val="120000"/>
              </a:lnSpc>
            </a:pPr>
            <a:r>
              <a:rPr kumimoji="0" lang="vi-VN" sz="2800" b="1" i="0" u="sng"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Câu 4</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t>
            </a:r>
            <a:r>
              <a:rPr kumimoji="0" lang="vi-VN"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vi-VN" sz="2800" b="1" dirty="0">
                <a:solidFill>
                  <a:srgbClr val="000099"/>
                </a:solidFill>
              </a:rPr>
              <a:t>Trái Đất tự quay quanh trục của nó theo hướng:</a:t>
            </a:r>
          </a:p>
          <a:p>
            <a:pPr>
              <a:lnSpc>
                <a:spcPct val="120000"/>
              </a:lnSpc>
            </a:pPr>
            <a:r>
              <a:rPr lang="vi-VN" sz="2800" b="1" dirty="0"/>
              <a:t>	A. Từ Tây sang Đông</a:t>
            </a:r>
          </a:p>
          <a:p>
            <a:pPr>
              <a:lnSpc>
                <a:spcPct val="120000"/>
              </a:lnSpc>
            </a:pPr>
            <a:r>
              <a:rPr lang="vi-VN" sz="2800" b="1" dirty="0"/>
              <a:t>	B. Từ Đông sang Tây</a:t>
            </a:r>
          </a:p>
          <a:p>
            <a:pPr>
              <a:lnSpc>
                <a:spcPct val="120000"/>
              </a:lnSpc>
            </a:pPr>
            <a:r>
              <a:rPr lang="vi-VN" sz="2800" b="1" dirty="0"/>
              <a:t>	C. Từ Nam sang Bắc</a:t>
            </a:r>
          </a:p>
          <a:p>
            <a:pPr>
              <a:lnSpc>
                <a:spcPct val="120000"/>
              </a:lnSpc>
            </a:pPr>
            <a:r>
              <a:rPr lang="vi-VN" sz="2800" b="1" dirty="0"/>
              <a:t>	D. Từ Bắc sang Nam</a:t>
            </a:r>
          </a:p>
          <a:p>
            <a:pPr algn="just">
              <a:lnSpc>
                <a:spcPct val="120000"/>
              </a:lnSpc>
            </a:pPr>
            <a:r>
              <a:rPr lang="vi-VN" sz="2800" b="1" u="sng" dirty="0">
                <a:solidFill>
                  <a:srgbClr val="FF0000"/>
                </a:solidFill>
              </a:rPr>
              <a:t>Câu 5:</a:t>
            </a:r>
            <a:r>
              <a:rPr lang="vi-VN" sz="2800" b="1" dirty="0"/>
              <a:t> </a:t>
            </a:r>
            <a:r>
              <a:rPr lang="vi-VN" sz="2800" b="1" dirty="0">
                <a:solidFill>
                  <a:srgbClr val="000099"/>
                </a:solidFill>
                <a:latin typeface="Arial" panose="020B0604020202020204" pitchFamily="34" charset="0"/>
                <a:cs typeface="Arial" panose="020B0604020202020204" pitchFamily="34" charset="0"/>
              </a:rPr>
              <a:t>Trái Đất tự quanh quanh trục sinh ra hệ quả nào dưới đây?</a:t>
            </a:r>
          </a:p>
          <a:p>
            <a:pPr algn="just">
              <a:lnSpc>
                <a:spcPct val="120000"/>
              </a:lnSpc>
            </a:pPr>
            <a:r>
              <a:rPr lang="vi-VN" sz="2800" b="1" dirty="0">
                <a:latin typeface="Arial" panose="020B0604020202020204" pitchFamily="34" charset="0"/>
                <a:cs typeface="Arial" panose="020B0604020202020204" pitchFamily="34" charset="0"/>
              </a:rPr>
              <a:t>	A. Các mùa trong năm.</a:t>
            </a:r>
          </a:p>
          <a:p>
            <a:pPr algn="just">
              <a:lnSpc>
                <a:spcPct val="120000"/>
              </a:lnSpc>
            </a:pPr>
            <a:r>
              <a:rPr lang="vi-VN" sz="2800" b="1" dirty="0">
                <a:latin typeface="Arial" panose="020B0604020202020204" pitchFamily="34" charset="0"/>
                <a:cs typeface="Arial" panose="020B0604020202020204" pitchFamily="34" charset="0"/>
              </a:rPr>
              <a:t>	B. Sự luân phiên ngày, đêm.</a:t>
            </a:r>
          </a:p>
          <a:p>
            <a:pPr algn="just">
              <a:lnSpc>
                <a:spcPct val="120000"/>
              </a:lnSpc>
            </a:pPr>
            <a:r>
              <a:rPr lang="vi-VN" sz="2800" b="1" dirty="0">
                <a:latin typeface="Arial" panose="020B0604020202020204" pitchFamily="34" charset="0"/>
                <a:cs typeface="Arial" panose="020B0604020202020204" pitchFamily="34" charset="0"/>
              </a:rPr>
              <a:t>	C. Chuyển động biểu kiến hằng năm.</a:t>
            </a:r>
          </a:p>
          <a:p>
            <a:pPr algn="just">
              <a:lnSpc>
                <a:spcPct val="120000"/>
              </a:lnSpc>
            </a:pPr>
            <a:r>
              <a:rPr lang="vi-VN" sz="2800" b="1" dirty="0">
                <a:latin typeface="Arial" panose="020B0604020202020204" pitchFamily="34" charset="0"/>
                <a:cs typeface="Arial" panose="020B0604020202020204" pitchFamily="34" charset="0"/>
              </a:rPr>
              <a:t>	D. Ngày, đêm dài ngắn theo mùa và theo vĩ độ.</a:t>
            </a:r>
          </a:p>
        </p:txBody>
      </p:sp>
      <p:sp>
        <p:nvSpPr>
          <p:cNvPr id="4" name="Oval 23"/>
          <p:cNvSpPr>
            <a:spLocks noChangeArrowheads="1"/>
          </p:cNvSpPr>
          <p:nvPr/>
        </p:nvSpPr>
        <p:spPr bwMode="auto">
          <a:xfrm>
            <a:off x="1736941" y="1310646"/>
            <a:ext cx="627063" cy="6350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5" name="Oval 23"/>
          <p:cNvSpPr>
            <a:spLocks noChangeArrowheads="1"/>
          </p:cNvSpPr>
          <p:nvPr/>
        </p:nvSpPr>
        <p:spPr bwMode="auto">
          <a:xfrm>
            <a:off x="1801091" y="4871264"/>
            <a:ext cx="627063" cy="6350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4098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813964" y="3180763"/>
            <a:ext cx="4264066" cy="3474098"/>
          </a:xfrm>
          <a:prstGeom prst="rect">
            <a:avLst/>
          </a:prstGeom>
        </p:spPr>
      </p:pic>
      <p:pic>
        <p:nvPicPr>
          <p:cNvPr id="5" name="Picture 4"/>
          <p:cNvPicPr>
            <a:picLocks noChangeAspect="1"/>
          </p:cNvPicPr>
          <p:nvPr/>
        </p:nvPicPr>
        <p:blipFill>
          <a:blip r:embed="rId3"/>
          <a:stretch>
            <a:fillRect/>
          </a:stretch>
        </p:blipFill>
        <p:spPr>
          <a:xfrm>
            <a:off x="7813964" y="302840"/>
            <a:ext cx="4264066" cy="2682000"/>
          </a:xfrm>
          <a:prstGeom prst="rect">
            <a:avLst/>
          </a:prstGeom>
        </p:spPr>
      </p:pic>
      <p:pic>
        <p:nvPicPr>
          <p:cNvPr id="6" name="Picture 5"/>
          <p:cNvPicPr>
            <a:picLocks noChangeAspect="1"/>
          </p:cNvPicPr>
          <p:nvPr/>
        </p:nvPicPr>
        <p:blipFill>
          <a:blip r:embed="rId4"/>
          <a:stretch>
            <a:fillRect/>
          </a:stretch>
        </p:blipFill>
        <p:spPr>
          <a:xfrm>
            <a:off x="1149927" y="3124483"/>
            <a:ext cx="5902037" cy="3530378"/>
          </a:xfrm>
          <a:prstGeom prst="rect">
            <a:avLst/>
          </a:prstGeom>
        </p:spPr>
      </p:pic>
      <p:sp>
        <p:nvSpPr>
          <p:cNvPr id="7" name="Rectangle 6"/>
          <p:cNvSpPr/>
          <p:nvPr/>
        </p:nvSpPr>
        <p:spPr>
          <a:xfrm>
            <a:off x="2777506" y="302840"/>
            <a:ext cx="2646878" cy="646331"/>
          </a:xfrm>
          <a:prstGeom prst="rect">
            <a:avLst/>
          </a:prstGeom>
        </p:spPr>
        <p:txBody>
          <a:bodyPr wrap="none">
            <a:spAutoFit/>
          </a:bodyPr>
          <a:lstStyle/>
          <a:p>
            <a:pPr lvl="0" algn="just">
              <a:defRPr/>
            </a:pPr>
            <a:r>
              <a:rPr lang="vi-VN" sz="3600" b="1" dirty="0">
                <a:solidFill>
                  <a:srgbClr val="FF0000"/>
                </a:solidFill>
                <a:latin typeface="Arial" panose="020B0604020202020204" pitchFamily="34" charset="0"/>
                <a:cs typeface="Arial" panose="020B0604020202020204" pitchFamily="34" charset="0"/>
              </a:rPr>
              <a:t>VẬN DỤNG</a:t>
            </a:r>
          </a:p>
        </p:txBody>
      </p:sp>
      <p:sp>
        <p:nvSpPr>
          <p:cNvPr id="8" name="TextBox 7"/>
          <p:cNvSpPr txBox="1"/>
          <p:nvPr/>
        </p:nvSpPr>
        <p:spPr>
          <a:xfrm>
            <a:off x="993980" y="1295534"/>
            <a:ext cx="6213929" cy="954107"/>
          </a:xfrm>
          <a:prstGeom prst="rect">
            <a:avLst/>
          </a:prstGeom>
          <a:noFill/>
        </p:spPr>
        <p:txBody>
          <a:bodyPr wrap="square" rtlCol="0">
            <a:spAutoFit/>
          </a:bodyPr>
          <a:lstStyle/>
          <a:p>
            <a:pPr algn="just"/>
            <a:r>
              <a:rPr lang="vi-VN" sz="2800" b="1" dirty="0">
                <a:latin typeface="Arial" panose="020B0604020202020204" pitchFamily="34" charset="0"/>
                <a:cs typeface="Arial" panose="020B0604020202020204" pitchFamily="34" charset="0"/>
              </a:rPr>
              <a:t>- Chế tạo đồng hồ Mặt Trời đơn giản từ vật liệu tái chế</a:t>
            </a:r>
            <a:endParaRPr lang="en-US" sz="28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757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20105" y="566077"/>
            <a:ext cx="1928733" cy="646331"/>
          </a:xfrm>
          <a:prstGeom prst="rect">
            <a:avLst/>
          </a:prstGeom>
        </p:spPr>
        <p:txBody>
          <a:bodyPr wrap="none">
            <a:spAutoFit/>
          </a:bodyPr>
          <a:lstStyle/>
          <a:p>
            <a:pPr lvl="0" algn="just">
              <a:defRPr/>
            </a:pPr>
            <a:r>
              <a:rPr lang="vi-VN" sz="3600" b="1" dirty="0">
                <a:solidFill>
                  <a:srgbClr val="FF0000"/>
                </a:solidFill>
                <a:latin typeface="Arial" panose="020B0604020202020204" pitchFamily="34" charset="0"/>
                <a:cs typeface="Arial" panose="020B0604020202020204" pitchFamily="34" charset="0"/>
              </a:rPr>
              <a:t>VỀ NHÀ</a:t>
            </a:r>
          </a:p>
        </p:txBody>
      </p:sp>
      <p:sp>
        <p:nvSpPr>
          <p:cNvPr id="3" name="TextBox 2"/>
          <p:cNvSpPr txBox="1"/>
          <p:nvPr/>
        </p:nvSpPr>
        <p:spPr>
          <a:xfrm>
            <a:off x="1104817" y="1614189"/>
            <a:ext cx="9909547" cy="2630144"/>
          </a:xfrm>
          <a:prstGeom prst="rect">
            <a:avLst/>
          </a:prstGeom>
          <a:noFill/>
        </p:spPr>
        <p:txBody>
          <a:bodyPr wrap="square" rtlCol="0">
            <a:spAutoFit/>
          </a:bodyPr>
          <a:lstStyle/>
          <a:p>
            <a:pPr algn="just">
              <a:lnSpc>
                <a:spcPct val="120000"/>
              </a:lnSpc>
            </a:pPr>
            <a:r>
              <a:rPr lang="vi-VN" sz="2800" b="1" dirty="0">
                <a:latin typeface="Arial" panose="020B0604020202020204" pitchFamily="34" charset="0"/>
                <a:cs typeface="Arial" panose="020B0604020202020204" pitchFamily="34" charset="0"/>
              </a:rPr>
              <a:t>- Học bài theo nội dung vở ghi</a:t>
            </a:r>
          </a:p>
          <a:p>
            <a:pPr algn="just">
              <a:lnSpc>
                <a:spcPct val="120000"/>
              </a:lnSpc>
            </a:pPr>
            <a:r>
              <a:rPr lang="vi-VN" sz="2800" b="1" dirty="0">
                <a:latin typeface="Arial" panose="020B0604020202020204" pitchFamily="34" charset="0"/>
                <a:cs typeface="Arial" panose="020B0604020202020204" pitchFamily="34" charset="0"/>
              </a:rPr>
              <a:t>- Chế tạo đồng hồ Mặt Trời đơn giản từ vật liệu tái chế và đo thời gian từ 8h đến 17h, chụp ảnh sản phẩm nộp cho giáo viên.</a:t>
            </a:r>
          </a:p>
          <a:p>
            <a:pPr algn="just">
              <a:lnSpc>
                <a:spcPct val="120000"/>
              </a:lnSpc>
            </a:pPr>
            <a:r>
              <a:rPr lang="vi-VN" sz="2800" b="1" dirty="0">
                <a:latin typeface="Arial" panose="020B0604020202020204" pitchFamily="34" charset="0"/>
                <a:cs typeface="Arial" panose="020B0604020202020204" pitchFamily="34" charset="0"/>
              </a:rPr>
              <a:t>- Đọc và tìm hiểu trước bài mới. Bài 53. Mặt Trăng</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5250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483070" y="1840581"/>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động “nhìn thấy” và chuyển động “thực”:</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1" y="254573"/>
            <a:ext cx="11160125" cy="14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52</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endPar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ctr" defTabSz="684213" rtl="0" eaLnBrk="1" fontAlgn="base" latinLnBrk="0" hangingPunct="1">
              <a:lnSpc>
                <a:spcPct val="100000"/>
              </a:lnSpc>
              <a:spcBef>
                <a:spcPct val="0"/>
              </a:spcBef>
              <a:spcAft>
                <a:spcPct val="0"/>
              </a:spcAft>
              <a:buClrTx/>
              <a:buSzTx/>
              <a:buFontTx/>
              <a:buNone/>
              <a:tabLst/>
              <a:defRPr/>
            </a:pP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ĐỘNG NHÌN THẤY CỦA MẶT TRỜI. THIÊN THỂ</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497432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arn(inVertical)">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81829" y="1952197"/>
            <a:ext cx="4200525" cy="4096175"/>
          </a:xfrm>
          <a:prstGeom prst="rect">
            <a:avLst/>
          </a:prstGeom>
        </p:spPr>
      </p:pic>
      <p:sp>
        <p:nvSpPr>
          <p:cNvPr id="4" name="Rectangle 3"/>
          <p:cNvSpPr/>
          <p:nvPr/>
        </p:nvSpPr>
        <p:spPr>
          <a:xfrm>
            <a:off x="4968240" y="2076584"/>
            <a:ext cx="6527074" cy="3847400"/>
          </a:xfrm>
          <a:prstGeom prst="rect">
            <a:avLst/>
          </a:prstGeom>
        </p:spPr>
        <p:txBody>
          <a:bodyPr wrap="square">
            <a:spAutoFit/>
          </a:bodyPr>
          <a:lstStyle/>
          <a:p>
            <a:pPr algn="just">
              <a:lnSpc>
                <a:spcPct val="110000"/>
              </a:lnSpc>
            </a:pPr>
            <a:r>
              <a:rPr lang="en-US" sz="2800" b="1" dirty="0" err="1">
                <a:latin typeface="Arial" panose="020B0604020202020204" pitchFamily="34" charset="0"/>
                <a:cs typeface="Arial" panose="020B0604020202020204" pitchFamily="34" charset="0"/>
              </a:rPr>
              <a:t>Khi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tự</a:t>
            </a:r>
            <a:r>
              <a:rPr lang="en-US" sz="2800" b="1" dirty="0">
                <a:latin typeface="Arial" panose="020B0604020202020204" pitchFamily="34" charset="0"/>
                <a:cs typeface="Arial" panose="020B0604020202020204" pitchFamily="34" charset="0"/>
              </a:rPr>
              <a:t> quay </a:t>
            </a:r>
            <a:r>
              <a:rPr lang="en-US" sz="2800" b="1" dirty="0" err="1">
                <a:latin typeface="Arial" panose="020B0604020202020204" pitchFamily="34" charset="0"/>
                <a:cs typeface="Arial" panose="020B0604020202020204" pitchFamily="34" charset="0"/>
              </a:rPr>
              <a:t>quanh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mình</a:t>
            </a:r>
            <a:r>
              <a:rPr lang="en-US" sz="2800" b="1" dirty="0">
                <a:latin typeface="Arial" panose="020B0604020202020204" pitchFamily="34" charset="0"/>
                <a:cs typeface="Arial" panose="020B0604020202020204" pitchFamily="34" charset="0"/>
              </a:rPr>
              <a:t>, ta </a:t>
            </a:r>
            <a:r>
              <a:rPr lang="en-US" sz="2800" b="1" dirty="0" err="1">
                <a:latin typeface="Arial" panose="020B0604020202020204" pitchFamily="34" charset="0"/>
                <a:cs typeface="Arial" panose="020B0604020202020204" pitchFamily="34" charset="0"/>
              </a:rPr>
              <a:t>thấy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các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vật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xung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quanh</a:t>
            </a:r>
            <a:r>
              <a:rPr lang="en-US" sz="2800" b="1" dirty="0">
                <a:latin typeface="Arial" panose="020B0604020202020204" pitchFamily="34" charset="0"/>
                <a:cs typeface="Arial" panose="020B0604020202020204" pitchFamily="34" charset="0"/>
              </a:rPr>
              <a:t> quay </a:t>
            </a:r>
            <a:r>
              <a:rPr lang="en-US" sz="2800" b="1" dirty="0" err="1">
                <a:latin typeface="Arial" panose="020B0604020202020204" pitchFamily="34" charset="0"/>
                <a:cs typeface="Arial" panose="020B0604020202020204" pitchFamily="34" charset="0"/>
              </a:rPr>
              <a:t>theo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chiều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ngược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lại</a:t>
            </a:r>
            <a:r>
              <a:rPr lang="en-US" sz="2800" b="1" dirty="0">
                <a:latin typeface="Arial" panose="020B0604020202020204" pitchFamily="34" charset="0"/>
                <a:cs typeface="Arial" panose="020B0604020202020204" pitchFamily="34" charset="0"/>
              </a:rPr>
              <a:t>. </a:t>
            </a:r>
            <a:endParaRPr lang="vi-VN" sz="2800" b="1" dirty="0">
              <a:latin typeface="Arial" panose="020B0604020202020204" pitchFamily="34" charset="0"/>
              <a:cs typeface="Arial" panose="020B0604020202020204" pitchFamily="34" charset="0"/>
            </a:endParaRPr>
          </a:p>
          <a:p>
            <a:pPr algn="just">
              <a:lnSpc>
                <a:spcPct val="110000"/>
              </a:lnSpc>
            </a:pPr>
            <a:r>
              <a:rPr lang="vi-VN"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Chuyển</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động</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của</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các</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vật</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quanh</a:t>
            </a:r>
            <a:r>
              <a:rPr lang="en-US" sz="2800" b="1" i="1" dirty="0">
                <a:solidFill>
                  <a:srgbClr val="000099"/>
                </a:solidFill>
                <a:latin typeface="Arial" panose="020B0604020202020204" pitchFamily="34" charset="0"/>
                <a:cs typeface="Arial" panose="020B0604020202020204" pitchFamily="34" charset="0"/>
              </a:rPr>
              <a:t> ta </a:t>
            </a:r>
            <a:r>
              <a:rPr lang="en-US" sz="2800" b="1" i="1" dirty="0" err="1">
                <a:solidFill>
                  <a:srgbClr val="000099"/>
                </a:solidFill>
                <a:latin typeface="Arial" panose="020B0604020202020204" pitchFamily="34" charset="0"/>
                <a:cs typeface="Arial" panose="020B0604020202020204" pitchFamily="34" charset="0"/>
              </a:rPr>
              <a:t>chỉ</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là</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chuyển</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động</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nhìn</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thấy</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không</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phải</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là</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chuyển</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động</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thực</a:t>
            </a:r>
            <a:r>
              <a:rPr lang="en-US" sz="2800" b="1" i="1" dirty="0">
                <a:solidFill>
                  <a:srgbClr val="000099"/>
                </a:solidFill>
                <a:latin typeface="Arial" panose="020B0604020202020204" pitchFamily="34" charset="0"/>
                <a:cs typeface="Arial" panose="020B0604020202020204" pitchFamily="34" charset="0"/>
              </a:rPr>
              <a:t>. </a:t>
            </a:r>
            <a:endParaRPr lang="vi-VN" sz="2800" b="1" i="1" dirty="0">
              <a:solidFill>
                <a:srgbClr val="000099"/>
              </a:solidFill>
              <a:latin typeface="Arial" panose="020B0604020202020204" pitchFamily="34" charset="0"/>
              <a:cs typeface="Arial" panose="020B0604020202020204" pitchFamily="34" charset="0"/>
            </a:endParaRPr>
          </a:p>
          <a:p>
            <a:pPr algn="just">
              <a:lnSpc>
                <a:spcPct val="110000"/>
              </a:lnSpc>
            </a:pPr>
            <a:r>
              <a:rPr lang="vi-VN"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Chuyển</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động</a:t>
            </a:r>
            <a:r>
              <a:rPr lang="en-US" sz="2800" b="1" i="1" dirty="0">
                <a:solidFill>
                  <a:srgbClr val="000099"/>
                </a:solidFill>
                <a:latin typeface="Arial" panose="020B0604020202020204" pitchFamily="34" charset="0"/>
                <a:cs typeface="Arial" panose="020B0604020202020204" pitchFamily="34" charset="0"/>
              </a:rPr>
              <a:t> quay </a:t>
            </a:r>
            <a:r>
              <a:rPr lang="en-US" sz="2800" b="1" i="1" dirty="0" err="1">
                <a:solidFill>
                  <a:srgbClr val="000099"/>
                </a:solidFill>
                <a:latin typeface="Arial" panose="020B0604020202020204" pitchFamily="34" charset="0"/>
                <a:cs typeface="Arial" panose="020B0604020202020204" pitchFamily="34" charset="0"/>
              </a:rPr>
              <a:t>của</a:t>
            </a:r>
            <a:r>
              <a:rPr lang="en-US" sz="2800" b="1" i="1" dirty="0">
                <a:solidFill>
                  <a:srgbClr val="000099"/>
                </a:solidFill>
                <a:latin typeface="Arial" panose="020B0604020202020204" pitchFamily="34" charset="0"/>
                <a:cs typeface="Arial" panose="020B0604020202020204" pitchFamily="34" charset="0"/>
              </a:rPr>
              <a:t> ta </a:t>
            </a:r>
            <a:r>
              <a:rPr lang="en-US" sz="2800" b="1" i="1" dirty="0" err="1">
                <a:solidFill>
                  <a:srgbClr val="000099"/>
                </a:solidFill>
                <a:latin typeface="Arial" panose="020B0604020202020204" pitchFamily="34" charset="0"/>
                <a:cs typeface="Arial" panose="020B0604020202020204" pitchFamily="34" charset="0"/>
              </a:rPr>
              <a:t>mới</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là</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chuyển</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động</a:t>
            </a:r>
            <a:r>
              <a:rPr lang="en-US" sz="2800" b="1" i="1" dirty="0">
                <a:solidFill>
                  <a:srgbClr val="000099"/>
                </a:solidFill>
                <a:latin typeface="Arial" panose="020B0604020202020204" pitchFamily="34" charset="0"/>
                <a:cs typeface="Arial" panose="020B0604020202020204" pitchFamily="34" charset="0"/>
              </a:rPr>
              <a:t> </a:t>
            </a:r>
            <a:r>
              <a:rPr lang="en-US" sz="2800" b="1" i="1" dirty="0" err="1">
                <a:solidFill>
                  <a:srgbClr val="000099"/>
                </a:solidFill>
                <a:latin typeface="Arial" panose="020B0604020202020204" pitchFamily="34" charset="0"/>
                <a:cs typeface="Arial" panose="020B0604020202020204" pitchFamily="34" charset="0"/>
              </a:rPr>
              <a:t>thực</a:t>
            </a:r>
            <a:r>
              <a:rPr lang="en-US" sz="2800" b="1" i="1" dirty="0">
                <a:solidFill>
                  <a:srgbClr val="000099"/>
                </a:solidFill>
                <a:latin typeface="Arial" panose="020B0604020202020204" pitchFamily="34" charset="0"/>
                <a:cs typeface="Arial" panose="020B0604020202020204" pitchFamily="34" charset="0"/>
              </a:rPr>
              <a:t>.  </a:t>
            </a:r>
          </a:p>
        </p:txBody>
      </p:sp>
      <p:sp>
        <p:nvSpPr>
          <p:cNvPr id="5" name="Rectangle 4"/>
          <p:cNvSpPr/>
          <p:nvPr/>
        </p:nvSpPr>
        <p:spPr>
          <a:xfrm>
            <a:off x="735874" y="480200"/>
            <a:ext cx="10759440" cy="1015663"/>
          </a:xfrm>
          <a:prstGeom prst="rect">
            <a:avLst/>
          </a:prstGeom>
        </p:spPr>
        <p:txBody>
          <a:bodyPr wrap="square">
            <a:spAutoFit/>
          </a:bodyPr>
          <a:lstStyle/>
          <a:p>
            <a:pPr algn="ctr"/>
            <a:r>
              <a:rPr lang="vi-VN" sz="3000" b="1" dirty="0">
                <a:solidFill>
                  <a:srgbClr val="FF0000"/>
                </a:solidFill>
                <a:latin typeface="Arial" panose="020B0604020202020204" pitchFamily="34" charset="0"/>
                <a:ea typeface="Arial" panose="020B0604020202020204" pitchFamily="34" charset="0"/>
                <a:cs typeface="Arial" panose="020B0604020202020204" pitchFamily="34" charset="0"/>
              </a:rPr>
              <a:t>Dự đoán cá nhân về chuyển động của các vật xung quanh nếu ta tự quay quanh mình theo chiều từ trái qua phải?</a:t>
            </a:r>
            <a:endParaRPr lang="en-US" sz="3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208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483070" y="1840581"/>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và chuyển động “thực”:</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1" y="254573"/>
            <a:ext cx="11160125" cy="14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52</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endPar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ctr" defTabSz="684213" rtl="0" eaLnBrk="1" fontAlgn="base" latinLnBrk="0" hangingPunct="1">
              <a:lnSpc>
                <a:spcPct val="100000"/>
              </a:lnSpc>
              <a:spcBef>
                <a:spcPct val="0"/>
              </a:spcBef>
              <a:spcAft>
                <a:spcPct val="0"/>
              </a:spcAft>
              <a:buClrTx/>
              <a:buSzTx/>
              <a:buFontTx/>
              <a:buNone/>
              <a:tabLst/>
              <a:defRPr/>
            </a:pP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CHUYỂN ĐỘNG NHÌN THẤY CỦA MẶT TRỜI. THIÊN THỂ</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589877" y="2519848"/>
            <a:ext cx="10615747" cy="1077218"/>
          </a:xfrm>
          <a:prstGeom prst="rect">
            <a:avLst/>
          </a:prstGeom>
        </p:spPr>
        <p:txBody>
          <a:bodyPr wrap="square">
            <a:spAutoFit/>
          </a:bodyPr>
          <a:lstStyle/>
          <a:p>
            <a:pPr lvl="0" algn="just"/>
            <a:r>
              <a:rPr lang="vi-VN"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Chuyển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động</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nhìn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thấy</a:t>
            </a:r>
            <a:r>
              <a:rPr lang="vi-VN"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Là</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chuyển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động</a:t>
            </a:r>
            <a:r>
              <a:rPr lang="en-US" sz="3200" b="1" dirty="0">
                <a:solidFill>
                  <a:schemeClr val="bg1"/>
                </a:solidFill>
                <a:latin typeface="Arial" panose="020B0604020202020204" pitchFamily="34" charset="0"/>
                <a:cs typeface="Arial" panose="020B0604020202020204" pitchFamily="34" charset="0"/>
              </a:rPr>
              <a:t> quay </a:t>
            </a:r>
            <a:r>
              <a:rPr lang="en-US" sz="3200" b="1" dirty="0" err="1">
                <a:solidFill>
                  <a:schemeClr val="bg1"/>
                </a:solidFill>
                <a:latin typeface="Arial" panose="020B0604020202020204" pitchFamily="34" charset="0"/>
                <a:cs typeface="Arial" panose="020B0604020202020204" pitchFamily="34" charset="0"/>
              </a:rPr>
              <a:t>của</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các</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vật</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quanh</a:t>
            </a:r>
            <a:r>
              <a:rPr lang="en-US" sz="3200" b="1" dirty="0">
                <a:solidFill>
                  <a:schemeClr val="bg1"/>
                </a:solidFill>
                <a:latin typeface="Arial" panose="020B0604020202020204" pitchFamily="34" charset="0"/>
                <a:cs typeface="Arial" panose="020B0604020202020204" pitchFamily="34" charset="0"/>
              </a:rPr>
              <a:t> ta</a:t>
            </a:r>
          </a:p>
        </p:txBody>
      </p:sp>
      <p:sp>
        <p:nvSpPr>
          <p:cNvPr id="3" name="Rectangle 2"/>
          <p:cNvSpPr/>
          <p:nvPr/>
        </p:nvSpPr>
        <p:spPr>
          <a:xfrm>
            <a:off x="589877" y="3870012"/>
            <a:ext cx="10615747" cy="584775"/>
          </a:xfrm>
          <a:prstGeom prst="rect">
            <a:avLst/>
          </a:prstGeom>
        </p:spPr>
        <p:txBody>
          <a:bodyPr wrap="square">
            <a:spAutoFit/>
          </a:bodyPr>
          <a:lstStyle/>
          <a:p>
            <a:pPr lvl="0" algn="just"/>
            <a:r>
              <a:rPr lang="vi-VN"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Chuyển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động</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thực</a:t>
            </a:r>
            <a:r>
              <a:rPr lang="vi-VN"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Là</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chuyển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động</a:t>
            </a:r>
            <a:r>
              <a:rPr lang="en-US" sz="3200" b="1" dirty="0">
                <a:solidFill>
                  <a:schemeClr val="bg1"/>
                </a:solidFill>
                <a:latin typeface="Arial" panose="020B0604020202020204" pitchFamily="34" charset="0"/>
                <a:cs typeface="Arial" panose="020B0604020202020204" pitchFamily="34" charset="0"/>
              </a:rPr>
              <a:t> quay </a:t>
            </a:r>
            <a:r>
              <a:rPr lang="en-US" sz="3200" b="1" dirty="0" err="1">
                <a:solidFill>
                  <a:schemeClr val="bg1"/>
                </a:solidFill>
                <a:latin typeface="Arial" panose="020B0604020202020204" pitchFamily="34" charset="0"/>
                <a:cs typeface="Arial" panose="020B0604020202020204" pitchFamily="34" charset="0"/>
              </a:rPr>
              <a:t>của</a:t>
            </a:r>
            <a:r>
              <a:rPr lang="en-US" sz="3200" b="1" dirty="0">
                <a:solidFill>
                  <a:schemeClr val="bg1"/>
                </a:solidFill>
                <a:latin typeface="Arial" panose="020B0604020202020204" pitchFamily="34" charset="0"/>
                <a:cs typeface="Arial" panose="020B0604020202020204" pitchFamily="34" charset="0"/>
              </a:rPr>
              <a:t> ta</a:t>
            </a:r>
          </a:p>
        </p:txBody>
      </p:sp>
    </p:spTree>
    <p:extLst>
      <p:ext uri="{BB962C8B-B14F-4D97-AF65-F5344CB8AC3E}">
        <p14:creationId xmlns:p14="http://schemas.microsoft.com/office/powerpoint/2010/main" val="8425438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385" y="2440848"/>
            <a:ext cx="3926183" cy="2593075"/>
          </a:xfrm>
          <a:prstGeom prst="rect">
            <a:avLst/>
          </a:prstGeom>
        </p:spPr>
      </p:pic>
      <p:pic>
        <p:nvPicPr>
          <p:cNvPr id="4098" name="Picture 2" descr="Hà Nội - thành phố của những cây cầu | Tin tức mới nhất 24h - Đọc Báo Lao  Động online - Laodong.v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1826" y="2419877"/>
            <a:ext cx="3576633" cy="26350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0311" y="5075863"/>
            <a:ext cx="4076256" cy="646331"/>
          </a:xfrm>
          <a:prstGeom prst="rect">
            <a:avLst/>
          </a:prstGeom>
          <a:noFill/>
        </p:spPr>
        <p:txBody>
          <a:bodyPr wrap="square" rtlCol="0">
            <a:spAutoFit/>
          </a:bodyPr>
          <a:lstStyle/>
          <a:p>
            <a:pPr algn="ctr"/>
            <a:r>
              <a:rPr lang="en-US" b="1" u="sng" dirty="0">
                <a:solidFill>
                  <a:prstClr val="black"/>
                </a:solidFill>
                <a:latin typeface="Arial" panose="020B0604020202020204" pitchFamily="34" charset="0"/>
                <a:cs typeface="Arial" panose="020B0604020202020204" pitchFamily="34" charset="0"/>
              </a:rPr>
              <a:t>TH1</a:t>
            </a:r>
            <a:r>
              <a:rPr lang="vi-VN" b="1" dirty="0">
                <a:solidFill>
                  <a:prstClr val="black"/>
                </a:solidFill>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Chuyển động của xe ô tô đang chạy và cây bên đường</a:t>
            </a:r>
            <a:endParaRPr lang="en-US" b="1" dirty="0">
              <a:solidFill>
                <a:prstClr val="black"/>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13718" y="2440848"/>
            <a:ext cx="3591612" cy="2635015"/>
          </a:xfrm>
          <a:prstGeom prst="rect">
            <a:avLst/>
          </a:prstGeom>
        </p:spPr>
      </p:pic>
      <p:sp>
        <p:nvSpPr>
          <p:cNvPr id="9" name="TextBox 8"/>
          <p:cNvSpPr txBox="1"/>
          <p:nvPr/>
        </p:nvSpPr>
        <p:spPr>
          <a:xfrm>
            <a:off x="8213718" y="5130994"/>
            <a:ext cx="3591612" cy="1200329"/>
          </a:xfrm>
          <a:prstGeom prst="rect">
            <a:avLst/>
          </a:prstGeom>
          <a:noFill/>
        </p:spPr>
        <p:txBody>
          <a:bodyPr wrap="square" rtlCol="0">
            <a:spAutoFit/>
          </a:bodyPr>
          <a:lstStyle/>
          <a:p>
            <a:pPr algn="ctr"/>
            <a:r>
              <a:rPr lang="en-US" b="1" u="sng" dirty="0">
                <a:solidFill>
                  <a:prstClr val="black"/>
                </a:solidFill>
                <a:latin typeface="Arial" panose="020B0604020202020204" pitchFamily="34" charset="0"/>
                <a:cs typeface="Arial" panose="020B0604020202020204" pitchFamily="34" charset="0"/>
              </a:rPr>
              <a:t>TH3</a:t>
            </a:r>
            <a:r>
              <a:rPr lang="vi-VN" b="1" dirty="0">
                <a:solidFill>
                  <a:prstClr val="black"/>
                </a:solidFill>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Chuyển động của người đang ngồi trên xe máy và chuyển động của các hòn đảo trên biển.</a:t>
            </a:r>
            <a:endParaRPr lang="en-US" b="1" dirty="0">
              <a:latin typeface="Arial" panose="020B0604020202020204" pitchFamily="34" charset="0"/>
              <a:cs typeface="Arial" panose="020B0604020202020204" pitchFamily="34" charset="0"/>
            </a:endParaRPr>
          </a:p>
        </p:txBody>
      </p:sp>
      <p:sp>
        <p:nvSpPr>
          <p:cNvPr id="10" name="TextBox 9"/>
          <p:cNvSpPr txBox="1"/>
          <p:nvPr/>
        </p:nvSpPr>
        <p:spPr>
          <a:xfrm>
            <a:off x="4153910" y="5117803"/>
            <a:ext cx="3874549" cy="923330"/>
          </a:xfrm>
          <a:prstGeom prst="rect">
            <a:avLst/>
          </a:prstGeom>
          <a:noFill/>
        </p:spPr>
        <p:txBody>
          <a:bodyPr wrap="square" rtlCol="0">
            <a:spAutoFit/>
          </a:bodyPr>
          <a:lstStyle/>
          <a:p>
            <a:pPr algn="ctr"/>
            <a:r>
              <a:rPr lang="en-US" b="1" u="sng" dirty="0">
                <a:solidFill>
                  <a:prstClr val="black"/>
                </a:solidFill>
                <a:latin typeface="Arial" panose="020B0604020202020204" pitchFamily="34" charset="0"/>
                <a:cs typeface="Arial" panose="020B0604020202020204" pitchFamily="34" charset="0"/>
              </a:rPr>
              <a:t>TH2</a:t>
            </a:r>
            <a:r>
              <a:rPr lang="vi-VN" b="1" dirty="0">
                <a:solidFill>
                  <a:prstClr val="black"/>
                </a:solidFill>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Chuyển động của thuyền đang trôi trên sông và chuyển động của cái cầu</a:t>
            </a:r>
            <a:endParaRPr lang="en-US" b="1" dirty="0">
              <a:solidFill>
                <a:prstClr val="black"/>
              </a:solidFill>
              <a:latin typeface="Arial" panose="020B0604020202020204" pitchFamily="34" charset="0"/>
              <a:cs typeface="Arial" panose="020B0604020202020204" pitchFamily="34" charset="0"/>
            </a:endParaRPr>
          </a:p>
        </p:txBody>
      </p:sp>
      <p:sp>
        <p:nvSpPr>
          <p:cNvPr id="8" name="Rectangle 7"/>
          <p:cNvSpPr/>
          <p:nvPr/>
        </p:nvSpPr>
        <p:spPr>
          <a:xfrm>
            <a:off x="3317335" y="220774"/>
            <a:ext cx="6547101" cy="1692771"/>
          </a:xfrm>
          <a:prstGeom prst="rect">
            <a:avLst/>
          </a:prstGeom>
        </p:spPr>
        <p:txBody>
          <a:bodyPr wrap="square">
            <a:spAutoFit/>
          </a:bodyPr>
          <a:lstStyle/>
          <a:p>
            <a:pPr algn="just"/>
            <a:r>
              <a:rPr lang="vi-VN" sz="2600" b="1" dirty="0">
                <a:solidFill>
                  <a:srgbClr val="FF0000"/>
                </a:solidFill>
                <a:latin typeface="Arial" panose="020B0604020202020204" pitchFamily="34" charset="0"/>
                <a:cs typeface="Arial" panose="020B0604020202020204" pitchFamily="34" charset="0"/>
              </a:rPr>
              <a:t>Xác định chuyển động của các vật trong các trường hợp sau, chuyển động nào là chuyển động “thực”, chuyển động nào là chuyển động “nhìn thấy”?</a:t>
            </a:r>
            <a:endParaRPr lang="en-US" sz="2600" b="1" dirty="0">
              <a:solidFill>
                <a:srgbClr val="FF0000"/>
              </a:solidFill>
              <a:latin typeface="Arial" panose="020B0604020202020204" pitchFamily="34" charset="0"/>
              <a:cs typeface="Arial" panose="020B0604020202020204" pitchFamily="34" charset="0"/>
            </a:endParaRPr>
          </a:p>
        </p:txBody>
      </p:sp>
      <p:sp>
        <p:nvSpPr>
          <p:cNvPr id="4" name="Rounded Rectangle 3"/>
          <p:cNvSpPr/>
          <p:nvPr/>
        </p:nvSpPr>
        <p:spPr>
          <a:xfrm>
            <a:off x="340385" y="335653"/>
            <a:ext cx="2846160" cy="1463014"/>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tx1"/>
                </a:solidFill>
                <a:latin typeface="Arial" panose="020B0604020202020204" pitchFamily="34" charset="0"/>
                <a:cs typeface="Arial" panose="020B0604020202020204" pitchFamily="34" charset="0"/>
              </a:rPr>
              <a:t>HOẠT ĐỘNG NHÓM ĐÔI</a:t>
            </a:r>
          </a:p>
          <a:p>
            <a:pPr algn="ctr"/>
            <a:r>
              <a:rPr lang="vi-VN" sz="3200" b="1" dirty="0">
                <a:solidFill>
                  <a:schemeClr val="tx1"/>
                </a:solidFill>
                <a:latin typeface="Arial" panose="020B0604020202020204" pitchFamily="34" charset="0"/>
                <a:cs typeface="Arial" panose="020B0604020202020204" pitchFamily="34" charset="0"/>
              </a:rPr>
              <a:t>(3 phút)</a:t>
            </a:r>
            <a:endParaRPr lang="en-US" sz="3200" b="1" dirty="0">
              <a:solidFill>
                <a:schemeClr val="tx1"/>
              </a:solidFill>
              <a:latin typeface="Arial" panose="020B0604020202020204" pitchFamily="34" charset="0"/>
              <a:cs typeface="Arial" panose="020B0604020202020204" pitchFamily="34" charset="0"/>
            </a:endParaRPr>
          </a:p>
        </p:txBody>
      </p:sp>
      <p:pic>
        <p:nvPicPr>
          <p:cNvPr id="3" name="Đồng hồ đếm ngược 3 phút - 3 Minutes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95226" y="485743"/>
            <a:ext cx="2042217" cy="1148748"/>
          </a:xfrm>
          <a:prstGeom prst="rect">
            <a:avLst/>
          </a:prstGeom>
        </p:spPr>
      </p:pic>
    </p:spTree>
    <p:extLst>
      <p:ext uri="{BB962C8B-B14F-4D97-AF65-F5344CB8AC3E}">
        <p14:creationId xmlns:p14="http://schemas.microsoft.com/office/powerpoint/2010/main" val="41807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barn(inVertical)">
                                      <p:cBhvr>
                                        <p:cTn id="15" dur="500"/>
                                        <p:tgtEl>
                                          <p:spTgt spid="409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video>
              <p:cMediaNode vol="80000">
                <p:cTn id="32" fill="hold" display="0">
                  <p:stCondLst>
                    <p:cond delay="indefinite"/>
                  </p:stCondLst>
                </p:cTn>
                <p:tgtEl>
                  <p:spTgt spid="3"/>
                </p:tgtEl>
              </p:cMediaNode>
            </p:video>
          </p:childTnLst>
        </p:cTn>
      </p:par>
    </p:tnLst>
    <p:bldLst>
      <p:bldP spid="5"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656" y="1558584"/>
            <a:ext cx="3610269" cy="2593075"/>
          </a:xfrm>
          <a:prstGeom prst="rect">
            <a:avLst/>
          </a:prstGeom>
        </p:spPr>
      </p:pic>
      <p:pic>
        <p:nvPicPr>
          <p:cNvPr id="4098" name="Picture 2" descr="Hà Nội - thành phố của những cây cầu | Tin tức mới nhất 24h - Đọc Báo Lao  Động online - Laodong.v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5054" y="1558584"/>
            <a:ext cx="3761892" cy="26350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4908" y="4193599"/>
            <a:ext cx="3758701" cy="646331"/>
          </a:xfrm>
          <a:prstGeom prst="rect">
            <a:avLst/>
          </a:prstGeom>
          <a:noFill/>
        </p:spPr>
        <p:txBody>
          <a:bodyPr wrap="square" rtlCol="0">
            <a:spAutoFit/>
          </a:bodyPr>
          <a:lstStyle/>
          <a:p>
            <a:pPr algn="ctr"/>
            <a:r>
              <a:rPr lang="en-US" b="1" dirty="0">
                <a:solidFill>
                  <a:prstClr val="black"/>
                </a:solidFill>
                <a:latin typeface="Arial" panose="020B0604020202020204" pitchFamily="34" charset="0"/>
                <a:cs typeface="Arial" panose="020B0604020202020204" pitchFamily="34" charset="0"/>
              </a:rPr>
              <a:t>TH1</a:t>
            </a:r>
            <a:r>
              <a:rPr lang="vi-VN" b="1" dirty="0">
                <a:solidFill>
                  <a:prstClr val="black"/>
                </a:solidFill>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Chuyển động của xe ô tô đang chạy và cây bên đường</a:t>
            </a:r>
            <a:endParaRPr lang="en-US" b="1" dirty="0">
              <a:solidFill>
                <a:prstClr val="black"/>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8391" y="1558584"/>
            <a:ext cx="3740667" cy="2635015"/>
          </a:xfrm>
          <a:prstGeom prst="rect">
            <a:avLst/>
          </a:prstGeom>
        </p:spPr>
      </p:pic>
      <p:sp>
        <p:nvSpPr>
          <p:cNvPr id="9" name="TextBox 8"/>
          <p:cNvSpPr txBox="1"/>
          <p:nvPr/>
        </p:nvSpPr>
        <p:spPr>
          <a:xfrm>
            <a:off x="7976946" y="4187990"/>
            <a:ext cx="4227765" cy="923330"/>
          </a:xfrm>
          <a:prstGeom prst="rect">
            <a:avLst/>
          </a:prstGeom>
          <a:noFill/>
        </p:spPr>
        <p:txBody>
          <a:bodyPr wrap="square" rtlCol="0">
            <a:spAutoFit/>
          </a:bodyPr>
          <a:lstStyle/>
          <a:p>
            <a:pPr algn="ctr"/>
            <a:r>
              <a:rPr lang="en-US" b="1" dirty="0">
                <a:solidFill>
                  <a:prstClr val="black"/>
                </a:solidFill>
                <a:latin typeface="Arial" panose="020B0604020202020204" pitchFamily="34" charset="0"/>
                <a:cs typeface="Arial" panose="020B0604020202020204" pitchFamily="34" charset="0"/>
              </a:rPr>
              <a:t>TH3</a:t>
            </a:r>
            <a:r>
              <a:rPr lang="vi-VN" b="1" dirty="0">
                <a:solidFill>
                  <a:prstClr val="black"/>
                </a:solidFill>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Chuyển động của người đang ngồi trên xe máy và chuyển động của các hòn đảo trên biển.</a:t>
            </a:r>
            <a:endParaRPr lang="en-US" b="1" dirty="0">
              <a:latin typeface="Arial" panose="020B0604020202020204" pitchFamily="34" charset="0"/>
              <a:cs typeface="Arial" panose="020B0604020202020204" pitchFamily="34" charset="0"/>
            </a:endParaRPr>
          </a:p>
        </p:txBody>
      </p:sp>
      <p:sp>
        <p:nvSpPr>
          <p:cNvPr id="10" name="TextBox 9"/>
          <p:cNvSpPr txBox="1"/>
          <p:nvPr/>
        </p:nvSpPr>
        <p:spPr>
          <a:xfrm>
            <a:off x="4043609" y="4213228"/>
            <a:ext cx="3874549" cy="923330"/>
          </a:xfrm>
          <a:prstGeom prst="rect">
            <a:avLst/>
          </a:prstGeom>
          <a:noFill/>
        </p:spPr>
        <p:txBody>
          <a:bodyPr wrap="square" rtlCol="0">
            <a:spAutoFit/>
          </a:bodyPr>
          <a:lstStyle/>
          <a:p>
            <a:pPr algn="ctr"/>
            <a:r>
              <a:rPr lang="en-US" b="1" dirty="0">
                <a:solidFill>
                  <a:prstClr val="black"/>
                </a:solidFill>
                <a:latin typeface="Arial" panose="020B0604020202020204" pitchFamily="34" charset="0"/>
                <a:cs typeface="Arial" panose="020B0604020202020204" pitchFamily="34" charset="0"/>
              </a:rPr>
              <a:t>TH2</a:t>
            </a:r>
            <a:r>
              <a:rPr lang="vi-VN" b="1" dirty="0">
                <a:solidFill>
                  <a:prstClr val="black"/>
                </a:solidFill>
                <a:latin typeface="Arial" panose="020B0604020202020204" pitchFamily="34" charset="0"/>
                <a:cs typeface="Arial" panose="020B0604020202020204" pitchFamily="34" charset="0"/>
              </a:rPr>
              <a:t>: </a:t>
            </a:r>
            <a:r>
              <a:rPr lang="vi-VN" b="1" dirty="0">
                <a:latin typeface="Arial" panose="020B0604020202020204" pitchFamily="34" charset="0"/>
                <a:cs typeface="Arial" panose="020B0604020202020204" pitchFamily="34" charset="0"/>
              </a:rPr>
              <a:t>Chuyển động của thuyền đang trôi trên sông và chuyển động của cái cầu</a:t>
            </a:r>
            <a:endParaRPr lang="en-US" b="1" dirty="0">
              <a:solidFill>
                <a:prstClr val="black"/>
              </a:solidFill>
              <a:latin typeface="Arial" panose="020B0604020202020204" pitchFamily="34" charset="0"/>
              <a:cs typeface="Arial" panose="020B0604020202020204" pitchFamily="34" charset="0"/>
            </a:endParaRPr>
          </a:p>
        </p:txBody>
      </p:sp>
      <p:sp>
        <p:nvSpPr>
          <p:cNvPr id="8" name="Rectangle 7"/>
          <p:cNvSpPr/>
          <p:nvPr/>
        </p:nvSpPr>
        <p:spPr>
          <a:xfrm>
            <a:off x="3156710" y="139006"/>
            <a:ext cx="8675598" cy="1292662"/>
          </a:xfrm>
          <a:prstGeom prst="rect">
            <a:avLst/>
          </a:prstGeom>
        </p:spPr>
        <p:txBody>
          <a:bodyPr wrap="square">
            <a:spAutoFit/>
          </a:bodyPr>
          <a:lstStyle/>
          <a:p>
            <a:pPr algn="just"/>
            <a:r>
              <a:rPr lang="vi-VN" sz="2600" b="1" dirty="0">
                <a:solidFill>
                  <a:srgbClr val="FF0000"/>
                </a:solidFill>
                <a:latin typeface="Arial" panose="020B0604020202020204" pitchFamily="34" charset="0"/>
                <a:cs typeface="Arial" panose="020B0604020202020204" pitchFamily="34" charset="0"/>
              </a:rPr>
              <a:t>Xác định chuyển động của các vật trong các trường hợp sau, chuyển động nào là chuyển động “thực”, chuyển động nào là chuyển động “nhìn thấy”?</a:t>
            </a:r>
            <a:endParaRPr lang="en-US" sz="2600" b="1" dirty="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361656" y="5105711"/>
            <a:ext cx="3518482" cy="1631216"/>
          </a:xfrm>
          <a:prstGeom prst="rect">
            <a:avLst/>
          </a:prstGeom>
          <a:solidFill>
            <a:srgbClr val="FFCCFF"/>
          </a:solidFill>
        </p:spPr>
        <p:txBody>
          <a:bodyPr wrap="square">
            <a:spAutoFit/>
          </a:bodyPr>
          <a:lstStyle/>
          <a:p>
            <a:pPr lvl="0" algn="just">
              <a:spcAft>
                <a:spcPts val="0"/>
              </a:spcAft>
              <a:tabLst>
                <a:tab pos="450215" algn="l"/>
              </a:tabLst>
            </a:pPr>
            <a:r>
              <a:rPr lang="vi-VN" sz="2000" b="1" dirty="0">
                <a:latin typeface="Arial" panose="020B0604020202020204" pitchFamily="34" charset="0"/>
                <a:ea typeface="Arial" panose="020B0604020202020204" pitchFamily="34" charset="0"/>
                <a:cs typeface="Arial" panose="020B0604020202020204" pitchFamily="34" charset="0"/>
              </a:rPr>
              <a:t>- CĐ “nhìn thấy”: là chuyển động của cây bên đường</a:t>
            </a:r>
          </a:p>
          <a:p>
            <a:pPr lvl="0" algn="just">
              <a:spcAft>
                <a:spcPts val="0"/>
              </a:spcAft>
              <a:tabLst>
                <a:tab pos="450215" algn="l"/>
              </a:tabLst>
            </a:pPr>
            <a:r>
              <a:rPr lang="vi-VN" sz="2000" b="1" dirty="0">
                <a:latin typeface="Arial" panose="020B0604020202020204" pitchFamily="34" charset="0"/>
                <a:ea typeface="Arial" panose="020B0604020202020204" pitchFamily="34" charset="0"/>
                <a:cs typeface="Arial" panose="020B0604020202020204" pitchFamily="34" charset="0"/>
              </a:rPr>
              <a:t>- CĐ “thực”: là chuyển động của xe ô tô đang chạy.</a:t>
            </a:r>
            <a:endParaRPr lang="en-US" sz="2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Rounded Rectangle 3"/>
          <p:cNvSpPr/>
          <p:nvPr/>
        </p:nvSpPr>
        <p:spPr>
          <a:xfrm>
            <a:off x="453443" y="143622"/>
            <a:ext cx="2488540" cy="1121960"/>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tx1"/>
                </a:solidFill>
                <a:latin typeface="Arial" panose="020B0604020202020204" pitchFamily="34" charset="0"/>
                <a:cs typeface="Arial" panose="020B0604020202020204" pitchFamily="34" charset="0"/>
              </a:rPr>
              <a:t>HOẠT ĐỘNG NHÓM ĐÔI</a:t>
            </a:r>
            <a:endParaRPr lang="en-US" sz="2800" b="1" dirty="0">
              <a:solidFill>
                <a:schemeClr val="tx1"/>
              </a:solidFill>
              <a:latin typeface="Arial" panose="020B0604020202020204" pitchFamily="34" charset="0"/>
              <a:cs typeface="Arial" panose="020B0604020202020204" pitchFamily="34" charset="0"/>
            </a:endParaRPr>
          </a:p>
        </p:txBody>
      </p:sp>
      <p:sp>
        <p:nvSpPr>
          <p:cNvPr id="12" name="Rectangle 11"/>
          <p:cNvSpPr/>
          <p:nvPr/>
        </p:nvSpPr>
        <p:spPr>
          <a:xfrm>
            <a:off x="4215054" y="5105711"/>
            <a:ext cx="3743084" cy="1631216"/>
          </a:xfrm>
          <a:prstGeom prst="rect">
            <a:avLst/>
          </a:prstGeom>
          <a:solidFill>
            <a:srgbClr val="FFCCFF"/>
          </a:solidFill>
        </p:spPr>
        <p:txBody>
          <a:bodyPr wrap="square">
            <a:spAutoFit/>
          </a:bodyPr>
          <a:lstStyle/>
          <a:p>
            <a:pPr lvl="0" algn="just">
              <a:spcAft>
                <a:spcPts val="0"/>
              </a:spcAft>
              <a:tabLst>
                <a:tab pos="450215" algn="l"/>
              </a:tabLst>
            </a:pPr>
            <a:r>
              <a:rPr lang="vi-VN" sz="2000" b="1" dirty="0">
                <a:latin typeface="Arial" panose="020B0604020202020204" pitchFamily="34" charset="0"/>
                <a:ea typeface="Arial" panose="020B0604020202020204" pitchFamily="34" charset="0"/>
                <a:cs typeface="Arial" panose="020B0604020202020204" pitchFamily="34" charset="0"/>
              </a:rPr>
              <a:t>- CĐ “nhìn thấy”: là chuyển động của cái cầu</a:t>
            </a:r>
          </a:p>
          <a:p>
            <a:pPr lvl="0" algn="just">
              <a:spcAft>
                <a:spcPts val="0"/>
              </a:spcAft>
              <a:tabLst>
                <a:tab pos="450215" algn="l"/>
              </a:tabLst>
            </a:pPr>
            <a:r>
              <a:rPr lang="vi-VN" sz="2000" b="1" dirty="0">
                <a:latin typeface="Arial" panose="020B0604020202020204" pitchFamily="34" charset="0"/>
                <a:ea typeface="Arial" panose="020B0604020202020204" pitchFamily="34" charset="0"/>
                <a:cs typeface="Arial" panose="020B0604020202020204" pitchFamily="34" charset="0"/>
              </a:rPr>
              <a:t>- CĐ “thực”: là chuyển động của thuyền đang trôi trên sông.</a:t>
            </a:r>
            <a:endParaRPr lang="en-US" sz="2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4" name="Rectangle 13"/>
          <p:cNvSpPr/>
          <p:nvPr/>
        </p:nvSpPr>
        <p:spPr>
          <a:xfrm>
            <a:off x="8253074" y="5105711"/>
            <a:ext cx="3761892" cy="1515800"/>
          </a:xfrm>
          <a:prstGeom prst="rect">
            <a:avLst/>
          </a:prstGeom>
          <a:solidFill>
            <a:srgbClr val="FFCCFF"/>
          </a:solidFill>
        </p:spPr>
        <p:txBody>
          <a:bodyPr wrap="square">
            <a:spAutoFit/>
          </a:bodyPr>
          <a:lstStyle/>
          <a:p>
            <a:pPr lvl="0" algn="just">
              <a:spcAft>
                <a:spcPts val="0"/>
              </a:spcAft>
              <a:tabLst>
                <a:tab pos="450215" algn="l"/>
              </a:tabLst>
            </a:pPr>
            <a:r>
              <a:rPr lang="vi-VN" sz="1850" b="1" dirty="0">
                <a:latin typeface="Arial" panose="020B0604020202020204" pitchFamily="34" charset="0"/>
                <a:ea typeface="Arial" panose="020B0604020202020204" pitchFamily="34" charset="0"/>
                <a:cs typeface="Arial" panose="020B0604020202020204" pitchFamily="34" charset="0"/>
              </a:rPr>
              <a:t>- CĐ “nhìn thấy”: là chuyển động của các hòn đảo trên biển</a:t>
            </a:r>
          </a:p>
          <a:p>
            <a:pPr lvl="0" algn="just">
              <a:spcAft>
                <a:spcPts val="0"/>
              </a:spcAft>
              <a:tabLst>
                <a:tab pos="450215" algn="l"/>
              </a:tabLst>
            </a:pPr>
            <a:r>
              <a:rPr lang="vi-VN" sz="1850" b="1" dirty="0">
                <a:latin typeface="Arial" panose="020B0604020202020204" pitchFamily="34" charset="0"/>
                <a:ea typeface="Arial" panose="020B0604020202020204" pitchFamily="34" charset="0"/>
                <a:cs typeface="Arial" panose="020B0604020202020204" pitchFamily="34" charset="0"/>
              </a:rPr>
              <a:t>- CĐ “thực”: là chuyển động của người đang ngồi trên xe máy</a:t>
            </a:r>
            <a:endParaRPr lang="en-US" sz="185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7671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5135" y="324313"/>
            <a:ext cx="1352592" cy="1549758"/>
          </a:xfrm>
          <a:prstGeom prst="rect">
            <a:avLst/>
          </a:prstGeom>
        </p:spPr>
      </p:pic>
      <p:sp>
        <p:nvSpPr>
          <p:cNvPr id="5" name="TextBox 4"/>
          <p:cNvSpPr txBox="1"/>
          <p:nvPr/>
        </p:nvSpPr>
        <p:spPr>
          <a:xfrm>
            <a:off x="1816632" y="499028"/>
            <a:ext cx="955373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Lấy</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thêm</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ví</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dụ</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về</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chuyển</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động</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nhìn</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thấy</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và</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chuyển</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động</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thực</a:t>
            </a:r>
            <a:r>
              <a:rPr kumimoji="0" lang="en-US" sz="32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t>
            </a:r>
          </a:p>
        </p:txBody>
      </p:sp>
      <p:sp>
        <p:nvSpPr>
          <p:cNvPr id="6" name="Rectangle 5"/>
          <p:cNvSpPr/>
          <p:nvPr/>
        </p:nvSpPr>
        <p:spPr>
          <a:xfrm>
            <a:off x="761999" y="2393335"/>
            <a:ext cx="6096000" cy="2492990"/>
          </a:xfrm>
          <a:prstGeom prst="rect">
            <a:avLst/>
          </a:prstGeom>
        </p:spPr>
        <p:txBody>
          <a:bodyPr>
            <a:spAutoFit/>
          </a:bodyPr>
          <a:lstStyle/>
          <a:p>
            <a:pPr algn="just"/>
            <a:r>
              <a:rPr lang="vi-VN" sz="2600" b="1" dirty="0">
                <a:latin typeface="Arial" panose="020B0604020202020204" pitchFamily="34" charset="0"/>
                <a:cs typeface="Arial" panose="020B0604020202020204" pitchFamily="34" charset="0"/>
              </a:rPr>
              <a:t>Khi ta ngồi trên tàu hỏa, quan sát thấy hàng cây bên đường đang đi về phía ta. Chuyển động của hàng cây là chuyển động “nhìn thấy”, còn chuyển động của ta trên tàu hỏa là chuyển động “thực”.</a:t>
            </a:r>
            <a:endParaRPr lang="en-US" sz="26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4713" y="2314575"/>
            <a:ext cx="4572000" cy="2571750"/>
          </a:xfrm>
          <a:prstGeom prst="rect">
            <a:avLst/>
          </a:prstGeom>
        </p:spPr>
      </p:pic>
    </p:spTree>
    <p:extLst>
      <p:ext uri="{BB962C8B-B14F-4D97-AF65-F5344CB8AC3E}">
        <p14:creationId xmlns:p14="http://schemas.microsoft.com/office/powerpoint/2010/main" val="119208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6468258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TotalTime>
  <Words>1672</Words>
  <Application>Microsoft Office PowerPoint</Application>
  <PresentationFormat>Widescreen</PresentationFormat>
  <Paragraphs>143</Paragraphs>
  <Slides>34</Slides>
  <Notes>1</Notes>
  <HiddenSlides>0</HiddenSlides>
  <MMClips>2</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34</vt:i4>
      </vt:variant>
    </vt:vector>
  </HeadingPairs>
  <TitlesOfParts>
    <vt:vector size="44" baseType="lpstr">
      <vt:lpstr>Arial</vt:lpstr>
      <vt:lpstr>Calibri</vt:lpstr>
      <vt:lpstr>Calibri Light</vt:lpstr>
      <vt:lpstr>Times New Roman</vt:lpstr>
      <vt:lpstr>Office Theme</vt:lpstr>
      <vt:lpstr>2_Office Theme</vt:lpstr>
      <vt:lpstr>1_Office Theme</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 Xuan Truong</dc:creator>
  <cp:lastModifiedBy>ADMIN</cp:lastModifiedBy>
  <cp:revision>96</cp:revision>
  <dcterms:created xsi:type="dcterms:W3CDTF">2021-08-12T05:40:35Z</dcterms:created>
  <dcterms:modified xsi:type="dcterms:W3CDTF">2024-02-21T09:08:13Z</dcterms:modified>
</cp:coreProperties>
</file>