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13" r:id="rId3"/>
    <p:sldMasterId id="2147483733" r:id="rId4"/>
    <p:sldMasterId id="2147483745" r:id="rId5"/>
  </p:sldMasterIdLst>
  <p:notesMasterIdLst>
    <p:notesMasterId r:id="rId42"/>
  </p:notesMasterIdLst>
  <p:sldIdLst>
    <p:sldId id="273" r:id="rId6"/>
    <p:sldId id="275" r:id="rId7"/>
    <p:sldId id="264" r:id="rId8"/>
    <p:sldId id="276" r:id="rId9"/>
    <p:sldId id="272" r:id="rId10"/>
    <p:sldId id="291" r:id="rId11"/>
    <p:sldId id="265" r:id="rId12"/>
    <p:sldId id="277" r:id="rId13"/>
    <p:sldId id="310" r:id="rId14"/>
    <p:sldId id="278" r:id="rId15"/>
    <p:sldId id="280" r:id="rId16"/>
    <p:sldId id="281" r:id="rId17"/>
    <p:sldId id="325" r:id="rId18"/>
    <p:sldId id="321" r:id="rId19"/>
    <p:sldId id="322" r:id="rId20"/>
    <p:sldId id="323" r:id="rId21"/>
    <p:sldId id="324" r:id="rId22"/>
    <p:sldId id="330" r:id="rId23"/>
    <p:sldId id="293" r:id="rId24"/>
    <p:sldId id="295" r:id="rId25"/>
    <p:sldId id="296" r:id="rId26"/>
    <p:sldId id="297" r:id="rId27"/>
    <p:sldId id="298" r:id="rId28"/>
    <p:sldId id="315" r:id="rId29"/>
    <p:sldId id="331" r:id="rId30"/>
    <p:sldId id="299" r:id="rId31"/>
    <p:sldId id="300" r:id="rId32"/>
    <p:sldId id="329" r:id="rId33"/>
    <p:sldId id="319" r:id="rId34"/>
    <p:sldId id="328" r:id="rId35"/>
    <p:sldId id="302" r:id="rId36"/>
    <p:sldId id="326" r:id="rId37"/>
    <p:sldId id="327" r:id="rId38"/>
    <p:sldId id="309" r:id="rId39"/>
    <p:sldId id="332" r:id="rId40"/>
    <p:sldId id="333" r:id="rId41"/>
  </p:sldIdLst>
  <p:sldSz cx="12192000" cy="6858000"/>
  <p:notesSz cx="6858000" cy="9144000"/>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66"/>
    <a:srgbClr val="ECDB04"/>
    <a:srgbClr val="484848"/>
    <a:srgbClr val="9191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3" autoAdjust="0"/>
    <p:restoredTop sz="96807" autoAdjust="0"/>
  </p:normalViewPr>
  <p:slideViewPr>
    <p:cSldViewPr snapToGrid="0">
      <p:cViewPr varScale="1">
        <p:scale>
          <a:sx n="65" d="100"/>
          <a:sy n="65" d="100"/>
        </p:scale>
        <p:origin x="532" y="40"/>
      </p:cViewPr>
      <p:guideLst>
        <p:guide orient="horz" pos="2184"/>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gs" Target="tags/tag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B507E8-A618-4267-A945-DE0FEED60CE5}"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311C18-449A-4070-AB4C-C250BFC58591}" type="slidenum">
              <a:rPr lang="en-US" smtClean="0"/>
              <a:t>‹#›</a:t>
            </a:fld>
            <a:endParaRPr lang="en-US"/>
          </a:p>
        </p:txBody>
      </p:sp>
    </p:spTree>
    <p:extLst>
      <p:ext uri="{BB962C8B-B14F-4D97-AF65-F5344CB8AC3E}">
        <p14:creationId xmlns:p14="http://schemas.microsoft.com/office/powerpoint/2010/main" val="3728632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BB9E1F-9F7A-4A68-9C29-5DF5B72C9D6E}" type="datetime1">
              <a:rPr lang="en-US" smtClean="0"/>
              <a:t>2/21/2024</a:t>
            </a:fld>
            <a:endParaRPr lang="en-US"/>
          </a:p>
        </p:txBody>
      </p:sp>
      <p:sp>
        <p:nvSpPr>
          <p:cNvPr id="5" name="Footer Placeholder 4"/>
          <p:cNvSpPr>
            <a:spLocks noGrp="1"/>
          </p:cNvSpPr>
          <p:nvPr>
            <p:ph type="ftr" sz="quarter" idx="11"/>
          </p:nvPr>
        </p:nvSpPr>
        <p:spPr/>
        <p:txBody>
          <a:bodyPr/>
          <a:lstStyle/>
          <a:p>
            <a:r>
              <a:rPr lang="en-US"/>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411529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B5F3A7-4D76-4532-A571-B4B2F70A0FA9}" type="datetime1">
              <a:rPr lang="en-US" smtClean="0"/>
              <a:t>2/21/2024</a:t>
            </a:fld>
            <a:endParaRPr lang="en-US"/>
          </a:p>
        </p:txBody>
      </p:sp>
      <p:sp>
        <p:nvSpPr>
          <p:cNvPr id="5" name="Footer Placeholder 4"/>
          <p:cNvSpPr>
            <a:spLocks noGrp="1"/>
          </p:cNvSpPr>
          <p:nvPr>
            <p:ph type="ftr" sz="quarter" idx="11"/>
          </p:nvPr>
        </p:nvSpPr>
        <p:spPr/>
        <p:txBody>
          <a:bodyPr/>
          <a:lstStyle/>
          <a:p>
            <a:r>
              <a:rPr lang="en-US"/>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570275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474C4-E5BB-4718-B2E8-07BC1417A1E5}" type="datetime1">
              <a:rPr lang="en-US" smtClean="0"/>
              <a:t>2/21/2024</a:t>
            </a:fld>
            <a:endParaRPr lang="en-US"/>
          </a:p>
        </p:txBody>
      </p:sp>
      <p:sp>
        <p:nvSpPr>
          <p:cNvPr id="5" name="Footer Placeholder 4"/>
          <p:cNvSpPr>
            <a:spLocks noGrp="1"/>
          </p:cNvSpPr>
          <p:nvPr>
            <p:ph type="ftr" sz="quarter" idx="11"/>
          </p:nvPr>
        </p:nvSpPr>
        <p:spPr/>
        <p:txBody>
          <a:bodyPr/>
          <a:lstStyle/>
          <a:p>
            <a:r>
              <a:rPr lang="en-US"/>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104410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07C172A-BF95-4FF1-950B-C1363AD55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7AE4507-A502-468C-8355-269FBD35CDF2}"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44030616"/>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5B00AB6-5BA2-466C-9AFB-443C32EAC51A}"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1B5E7F8-4E21-4960-8C49-D0E62145B2F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38394279"/>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369BC3E-A3BB-4975-B541-8950FACA8AD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B075164-CE6C-4444-8F34-7B9C760019B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3929422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FEE817C-B0E9-44DD-A444-74A1EEC5BC5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462ADED-2B5D-4968-9669-A7A71D42E0EF}"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2859230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2425C7E-7E65-4180-81F4-6663865F1CF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622D007-EDA2-466D-B743-308545B2864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76553328"/>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A36BE0F-BCE0-43F7-974F-F139C9DCF65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D1A5D66-6C6A-4836-9A32-868806D7A55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1118484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92954313"/>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1748517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8A6BA6-3FE5-4DAC-A26F-4AC50A9364B5}" type="datetime1">
              <a:rPr lang="en-US" smtClean="0"/>
              <a:t>2/21/2024</a:t>
            </a:fld>
            <a:endParaRPr lang="en-US"/>
          </a:p>
        </p:txBody>
      </p:sp>
      <p:sp>
        <p:nvSpPr>
          <p:cNvPr id="5" name="Footer Placeholder 4"/>
          <p:cNvSpPr>
            <a:spLocks noGrp="1"/>
          </p:cNvSpPr>
          <p:nvPr>
            <p:ph type="ftr" sz="quarter" idx="11"/>
          </p:nvPr>
        </p:nvSpPr>
        <p:spPr/>
        <p:txBody>
          <a:bodyPr/>
          <a:lstStyle/>
          <a:p>
            <a:r>
              <a:rPr lang="en-US"/>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2588454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E7DE756-8AE7-42CA-BEA2-FB37E50647B6}"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7E2EFB5-0328-4A15-9BAE-DE0998F99031}"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6029792"/>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B953A0E-1B5D-4905-BD0E-B0DEEC705838}"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E94614B-C2E4-4493-BA55-1C6CFD5AC39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30087357"/>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487E1F9-37E1-43B5-9DF8-2DA7B3CFAB7D}"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4439824-C2D5-43F3-AF6E-7C5AB92CF4A5}"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9094540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4556879-2F9A-49B5-815C-4231F46AFDD5}"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10C9550-AD2B-45D2-8280-4F1B6934D9B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65755037"/>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EF95E6B-B437-49A7-93C4-EFDA349ACED1}"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ABAD6B5-BE60-4E69-8149-A3A1ADD7DE0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38702638"/>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A244E5F-D4B6-4E7A-BEE5-F42C583FE9F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07AD246-821F-4FEF-8D69-02E8C2B92A69}"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52996111"/>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308BF4D7-E771-4761-A24F-9C97D08F8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666C0B1-7DD4-42B6-9428-92199C7A630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52211718"/>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973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65107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973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93252F-8F8D-458A-9D5A-F089BAAA9500}" type="datetime1">
              <a:rPr lang="en-US" smtClean="0"/>
              <a:t>2/21/2024</a:t>
            </a:fld>
            <a:endParaRPr lang="en-US"/>
          </a:p>
        </p:txBody>
      </p:sp>
      <p:sp>
        <p:nvSpPr>
          <p:cNvPr id="5" name="Footer Placeholder 4"/>
          <p:cNvSpPr>
            <a:spLocks noGrp="1"/>
          </p:cNvSpPr>
          <p:nvPr>
            <p:ph type="ftr" sz="quarter" idx="11"/>
          </p:nvPr>
        </p:nvSpPr>
        <p:spPr/>
        <p:txBody>
          <a:bodyPr/>
          <a:lstStyle/>
          <a:p>
            <a:r>
              <a:rPr lang="en-US"/>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352083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41429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4141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243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2028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70151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808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29098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4391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167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05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00C96B-5380-4A66-A8BB-690D0805E7D0}" type="datetime1">
              <a:rPr lang="en-US" smtClean="0"/>
              <a:t>2/21/2024</a:t>
            </a:fld>
            <a:endParaRPr lang="en-US"/>
          </a:p>
        </p:txBody>
      </p:sp>
      <p:sp>
        <p:nvSpPr>
          <p:cNvPr id="6" name="Footer Placeholder 5"/>
          <p:cNvSpPr>
            <a:spLocks noGrp="1"/>
          </p:cNvSpPr>
          <p:nvPr>
            <p:ph type="ftr" sz="quarter" idx="11"/>
          </p:nvPr>
        </p:nvSpPr>
        <p:spPr/>
        <p:txBody>
          <a:bodyPr/>
          <a:lstStyle/>
          <a:p>
            <a:r>
              <a:rPr lang="en-US"/>
              <a:t>Designed by PoweredTemplate</a:t>
            </a:r>
          </a:p>
        </p:txBody>
      </p:sp>
      <p:sp>
        <p:nvSpPr>
          <p:cNvPr id="7" name="Slide Number Placeholder 6"/>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1769360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3029989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6352971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490610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8854796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5956646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2901229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0081566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651594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531713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99152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75B528-CC35-46FD-B8CD-FE8BD9A1B123}" type="datetime1">
              <a:rPr lang="en-US" smtClean="0"/>
              <a:t>2/21/2024</a:t>
            </a:fld>
            <a:endParaRPr lang="en-US"/>
          </a:p>
        </p:txBody>
      </p:sp>
      <p:sp>
        <p:nvSpPr>
          <p:cNvPr id="8" name="Footer Placeholder 7"/>
          <p:cNvSpPr>
            <a:spLocks noGrp="1"/>
          </p:cNvSpPr>
          <p:nvPr>
            <p:ph type="ftr" sz="quarter" idx="11"/>
          </p:nvPr>
        </p:nvSpPr>
        <p:spPr/>
        <p:txBody>
          <a:bodyPr/>
          <a:lstStyle/>
          <a:p>
            <a:r>
              <a:rPr lang="en-US"/>
              <a:t>Designed by PoweredTemplate</a:t>
            </a:r>
          </a:p>
        </p:txBody>
      </p:sp>
      <p:sp>
        <p:nvSpPr>
          <p:cNvPr id="9" name="Slide Number Placeholder 8"/>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21608164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0195937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0710359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7217907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BB9E1F-9F7A-4A68-9C29-5DF5B72C9D6E}" type="datetime1">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81954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8A6BA6-3FE5-4DAC-A26F-4AC50A9364B5}" type="datetime1">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57905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93252F-8F8D-458A-9D5A-F089BAAA9500}" type="datetime1">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29795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00C96B-5380-4A66-A8BB-690D0805E7D0}" type="datetime1">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Designed by PoweredTemplate</a:t>
            </a:r>
          </a:p>
        </p:txBody>
      </p:sp>
      <p:sp>
        <p:nvSpPr>
          <p:cNvPr id="7" name="Slide Number Placeholder 6"/>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48190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75B528-CC35-46FD-B8CD-FE8BD9A1B123}" type="datetime1">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Designed by PoweredTemplate</a:t>
            </a:r>
          </a:p>
        </p:txBody>
      </p:sp>
      <p:sp>
        <p:nvSpPr>
          <p:cNvPr id="9" name="Slide Number Placeholder 8"/>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9688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7F2A4F-DE68-415A-BD22-7AA29F4EB158}" type="datetime1">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Designed by PoweredTemplate</a:t>
            </a:r>
          </a:p>
        </p:txBody>
      </p:sp>
      <p:sp>
        <p:nvSpPr>
          <p:cNvPr id="5" name="Slide Number Placeholder 4"/>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20910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F0E873-7582-4913-90C0-232F405C7646}" type="datetime1">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Designed by PoweredTemplate</a:t>
            </a:r>
          </a:p>
        </p:txBody>
      </p:sp>
      <p:sp>
        <p:nvSpPr>
          <p:cNvPr id="4" name="Slide Number Placeholder 3"/>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6204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7F2A4F-DE68-415A-BD22-7AA29F4EB158}" type="datetime1">
              <a:rPr lang="en-US" smtClean="0"/>
              <a:t>2/21/2024</a:t>
            </a:fld>
            <a:endParaRPr lang="en-US"/>
          </a:p>
        </p:txBody>
      </p:sp>
      <p:sp>
        <p:nvSpPr>
          <p:cNvPr id="4" name="Footer Placeholder 3"/>
          <p:cNvSpPr>
            <a:spLocks noGrp="1"/>
          </p:cNvSpPr>
          <p:nvPr>
            <p:ph type="ftr" sz="quarter" idx="11"/>
          </p:nvPr>
        </p:nvSpPr>
        <p:spPr/>
        <p:txBody>
          <a:bodyPr/>
          <a:lstStyle/>
          <a:p>
            <a:r>
              <a:rPr lang="en-US"/>
              <a:t>Designed by PoweredTemplate</a:t>
            </a:r>
          </a:p>
        </p:txBody>
      </p:sp>
      <p:sp>
        <p:nvSpPr>
          <p:cNvPr id="5" name="Slide Number Placeholder 4"/>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36059014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D44A54-76C5-4C9A-B8BC-64D712630B04}" type="datetime1">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Designed by PoweredTemplate</a:t>
            </a:r>
          </a:p>
        </p:txBody>
      </p:sp>
      <p:sp>
        <p:nvSpPr>
          <p:cNvPr id="7" name="Slide Number Placeholder 6"/>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5185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9D3386-871B-4E96-B530-CD58259A960D}" type="datetime1">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Designed by PoweredTemplate</a:t>
            </a:r>
          </a:p>
        </p:txBody>
      </p:sp>
      <p:sp>
        <p:nvSpPr>
          <p:cNvPr id="7" name="Slide Number Placeholder 6"/>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33783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B5F3A7-4D76-4532-A571-B4B2F70A0FA9}" type="datetime1">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601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474C4-E5BB-4718-B2E8-07BC1417A1E5}" type="datetime1">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Designed by PoweredTemplate</a:t>
            </a:r>
          </a:p>
        </p:txBody>
      </p:sp>
      <p:sp>
        <p:nvSpPr>
          <p:cNvPr id="6" name="Slide Number Placeholder 5"/>
          <p:cNvSpPr>
            <a:spLocks noGrp="1"/>
          </p:cNvSpPr>
          <p:nvPr>
            <p:ph type="sldNum" sz="quarter" idx="12"/>
          </p:nvPr>
        </p:nvSpPr>
        <p:spPr/>
        <p:txBody>
          <a:body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426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F0E873-7582-4913-90C0-232F405C7646}" type="datetime1">
              <a:rPr lang="en-US" smtClean="0"/>
              <a:t>2/21/2024</a:t>
            </a:fld>
            <a:endParaRPr lang="en-US"/>
          </a:p>
        </p:txBody>
      </p:sp>
      <p:sp>
        <p:nvSpPr>
          <p:cNvPr id="3" name="Footer Placeholder 2"/>
          <p:cNvSpPr>
            <a:spLocks noGrp="1"/>
          </p:cNvSpPr>
          <p:nvPr>
            <p:ph type="ftr" sz="quarter" idx="11"/>
          </p:nvPr>
        </p:nvSpPr>
        <p:spPr/>
        <p:txBody>
          <a:bodyPr/>
          <a:lstStyle/>
          <a:p>
            <a:r>
              <a:rPr lang="en-US"/>
              <a:t>Designed by PoweredTemplate</a:t>
            </a:r>
          </a:p>
        </p:txBody>
      </p:sp>
      <p:sp>
        <p:nvSpPr>
          <p:cNvPr id="4" name="Slide Number Placeholder 3"/>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3280329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D44A54-76C5-4C9A-B8BC-64D712630B04}" type="datetime1">
              <a:rPr lang="en-US" smtClean="0"/>
              <a:t>2/21/2024</a:t>
            </a:fld>
            <a:endParaRPr lang="en-US"/>
          </a:p>
        </p:txBody>
      </p:sp>
      <p:sp>
        <p:nvSpPr>
          <p:cNvPr id="6" name="Footer Placeholder 5"/>
          <p:cNvSpPr>
            <a:spLocks noGrp="1"/>
          </p:cNvSpPr>
          <p:nvPr>
            <p:ph type="ftr" sz="quarter" idx="11"/>
          </p:nvPr>
        </p:nvSpPr>
        <p:spPr/>
        <p:txBody>
          <a:bodyPr/>
          <a:lstStyle/>
          <a:p>
            <a:r>
              <a:rPr lang="en-US"/>
              <a:t>Designed by PoweredTemplate</a:t>
            </a:r>
          </a:p>
        </p:txBody>
      </p:sp>
      <p:sp>
        <p:nvSpPr>
          <p:cNvPr id="7" name="Slide Number Placeholder 6"/>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3522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9D3386-871B-4E96-B530-CD58259A960D}" type="datetime1">
              <a:rPr lang="en-US" smtClean="0"/>
              <a:t>2/21/2024</a:t>
            </a:fld>
            <a:endParaRPr lang="en-US"/>
          </a:p>
        </p:txBody>
      </p:sp>
      <p:sp>
        <p:nvSpPr>
          <p:cNvPr id="6" name="Footer Placeholder 5"/>
          <p:cNvSpPr>
            <a:spLocks noGrp="1"/>
          </p:cNvSpPr>
          <p:nvPr>
            <p:ph type="ftr" sz="quarter" idx="11"/>
          </p:nvPr>
        </p:nvSpPr>
        <p:spPr/>
        <p:txBody>
          <a:bodyPr/>
          <a:lstStyle/>
          <a:p>
            <a:r>
              <a:rPr lang="en-US"/>
              <a:t>Designed by PoweredTemplate</a:t>
            </a:r>
          </a:p>
        </p:txBody>
      </p:sp>
      <p:sp>
        <p:nvSpPr>
          <p:cNvPr id="7" name="Slide Number Placeholder 6"/>
          <p:cNvSpPr>
            <a:spLocks noGrp="1"/>
          </p:cNvSpPr>
          <p:nvPr>
            <p:ph type="sldNum" sz="quarter" idx="12"/>
          </p:nvPr>
        </p:nvSpPr>
        <p:spPr/>
        <p:txBody>
          <a:bodyPr/>
          <a:lstStyle/>
          <a:p>
            <a:fld id="{3DB0F1F6-DF4A-4C07-AEF8-94A35E9DFA4C}" type="slidenum">
              <a:rPr lang="en-US" smtClean="0"/>
              <a:t>‹#›</a:t>
            </a:fld>
            <a:endParaRPr lang="en-US"/>
          </a:p>
        </p:txBody>
      </p:sp>
    </p:spTree>
    <p:extLst>
      <p:ext uri="{BB962C8B-B14F-4D97-AF65-F5344CB8AC3E}">
        <p14:creationId xmlns:p14="http://schemas.microsoft.com/office/powerpoint/2010/main" val="3897525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4732C-4258-4EA3-A892-3540C7D3BC31}" type="datetime1">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Designed by PoweredTemplate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0F1F6-DF4A-4C07-AEF8-94A35E9DFA4C}" type="slidenum">
              <a:rPr lang="en-US" smtClean="0"/>
              <a:t>‹#›</a:t>
            </a:fld>
            <a:endParaRPr lang="en-US"/>
          </a:p>
        </p:txBody>
      </p:sp>
    </p:spTree>
    <p:extLst>
      <p:ext uri="{BB962C8B-B14F-4D97-AF65-F5344CB8AC3E}">
        <p14:creationId xmlns:p14="http://schemas.microsoft.com/office/powerpoint/2010/main" val="26153678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98FD6FC-C1BD-4C5D-AB3C-74EC80029E44}"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B725DC8-4860-4448-B727-6A38480ACCC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49441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760" r:id="rId8"/>
    <p:sldLayoutId id="2147483706" r:id="rId9"/>
    <p:sldLayoutId id="2147483707" r:id="rId10"/>
    <p:sldLayoutId id="2147483708" r:id="rId11"/>
    <p:sldLayoutId id="2147483709" r:id="rId12"/>
    <p:sldLayoutId id="2147483710" r:id="rId13"/>
    <p:sldLayoutId id="2147483711" r:id="rId14"/>
    <p:sldLayoutId id="2147483712" r:id="rId15"/>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75035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58" r:id="rId8"/>
    <p:sldLayoutId id="2147483757" r:id="rId9"/>
    <p:sldLayoutId id="2147483729" r:id="rId10"/>
    <p:sldLayoutId id="2147483730" r:id="rId11"/>
    <p:sldLayoutId id="2147483731" r:id="rId12"/>
    <p:sldLayoutId id="214748373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004743F-5938-4C4C-BFBD-2003F6AC1CD3}" type="datetimeFigureOut">
              <a:rPr lang="en-US" smtClean="0">
                <a:solidFill>
                  <a:prstClr val="black">
                    <a:tint val="75000"/>
                  </a:prstClr>
                </a:solidFill>
              </a:rPr>
              <a:pPr defTabSz="914400"/>
              <a:t>2/21/2024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320114C-B3BF-4C66-9463-8CB17ED1B02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462956137"/>
      </p:ext>
    </p:extLst>
  </p:cSld>
  <p:clrMap bg1="lt1" tx1="dk1" bg2="lt2" tx2="dk2" accent1="accent1" accent2="accent2" accent3="accent3" accent4="accent4" accent5="accent5" accent6="accent6" hlink="hlink" folHlink="folHlink"/>
  <p:sldLayoutIdLst>
    <p:sldLayoutId id="2147483734" r:id="rId1"/>
    <p:sldLayoutId id="2147483761" r:id="rId2"/>
    <p:sldLayoutId id="2147483735" r:id="rId3"/>
    <p:sldLayoutId id="2147483759"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4732C-4258-4EA3-A892-3540C7D3BC31}" type="datetime1">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Designed by PoweredTemplate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0F1F6-DF4A-4C07-AEF8-94A35E9DFA4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953936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5570" y="580032"/>
            <a:ext cx="9144000" cy="642249"/>
          </a:xfrm>
        </p:spPr>
        <p:txBody>
          <a:bodyPr>
            <a:normAutofit/>
          </a:bodyPr>
          <a:lstStyle/>
          <a:p>
            <a:r>
              <a:rPr lang="en-US" sz="3600" b="1" dirty="0" smtClean="0">
                <a:solidFill>
                  <a:srgbClr val="FF0000"/>
                </a:solidFill>
                <a:latin typeface="Arial" panose="020B0604020202020204" pitchFamily="34" charset="0"/>
                <a:cs typeface="Arial" panose="020B0604020202020204" pitchFamily="34" charset="0"/>
              </a:rPr>
              <a:t>KHỞI ĐỘNG</a:t>
            </a:r>
            <a:endParaRPr lang="en-US" sz="3600" b="1" dirty="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709685" y="1517590"/>
            <a:ext cx="11313994" cy="610488"/>
          </a:xfrm>
          <a:prstGeom prst="rect">
            <a:avLst/>
          </a:prstGeom>
        </p:spPr>
        <p:txBody>
          <a:bodyPr wrap="square">
            <a:spAutoFit/>
          </a:bodyPr>
          <a:lstStyle/>
          <a:p>
            <a:pPr algn="just">
              <a:lnSpc>
                <a:spcPct val="115000"/>
              </a:lnSpc>
              <a:spcAft>
                <a:spcPts val="0"/>
              </a:spcAft>
              <a:tabLst>
                <a:tab pos="540385" algn="l"/>
              </a:tabLst>
            </a:pPr>
            <a:r>
              <a:rPr lang="vi-VN" sz="3200" b="1" dirty="0">
                <a:solidFill>
                  <a:srgbClr val="0000CC"/>
                </a:solidFill>
                <a:latin typeface="Arial" panose="020B0604020202020204" pitchFamily="34" charset="0"/>
                <a:ea typeface="Arial" panose="020B0604020202020204" pitchFamily="34" charset="0"/>
                <a:cs typeface="Arial" panose="020B0604020202020204" pitchFamily="34" charset="0"/>
              </a:rPr>
              <a:t>? Em hãy nhắc lại các kiến thức đã biết về Hệ Mặt Trời?</a:t>
            </a:r>
            <a:endParaRPr lang="en-US" sz="3200" b="1" dirty="0">
              <a:solidFill>
                <a:srgbClr val="0000CC"/>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809520" y="2451877"/>
            <a:ext cx="10838529" cy="3539430"/>
          </a:xfrm>
          <a:prstGeom prst="rect">
            <a:avLst/>
          </a:prstGeom>
        </p:spPr>
        <p:txBody>
          <a:bodyPr wrap="square">
            <a:spAutoFit/>
          </a:bodyPr>
          <a:lstStyle/>
          <a:p>
            <a:pPr algn="just">
              <a:spcAft>
                <a:spcPts val="0"/>
              </a:spcAft>
              <a:tabLst>
                <a:tab pos="540385" algn="l"/>
              </a:tabLst>
            </a:pPr>
            <a:r>
              <a:rPr lang="vi-VN" sz="2800" b="1" dirty="0">
                <a:latin typeface="Arial" panose="020B0604020202020204" pitchFamily="34" charset="0"/>
                <a:ea typeface="Arial" panose="020B0604020202020204" pitchFamily="34" charset="0"/>
                <a:cs typeface="Arial" panose="020B0604020202020204" pitchFamily="34" charset="0"/>
              </a:rPr>
              <a:t>- Hệ Mặt Trời gồm Mặt Trời ở trung tâm, 8 hành tinh quay quanh, theo thứ tự từ gần đến xa Mặt Trời nhất là: Thủy tinh, Kim tinh, Trái Đất, Hỏa tinh, Mộc tinh, Thổ tinh, Thiên Vương tinh, Hải Vương tinh.</a:t>
            </a:r>
            <a:endParaRPr lang="en-US" sz="2800" b="1" dirty="0">
              <a:latin typeface="Arial" panose="020B0604020202020204" pitchFamily="34" charset="0"/>
              <a:ea typeface="Calibri" panose="020F0502020204030204" pitchFamily="34" charset="0"/>
              <a:cs typeface="Arial" panose="020B0604020202020204" pitchFamily="34" charset="0"/>
            </a:endParaRPr>
          </a:p>
          <a:p>
            <a:pPr algn="just">
              <a:spcAft>
                <a:spcPts val="0"/>
              </a:spcAft>
              <a:tabLst>
                <a:tab pos="540385" algn="l"/>
              </a:tabLst>
            </a:pPr>
            <a:r>
              <a:rPr lang="vi-VN" sz="2800" b="1" dirty="0">
                <a:latin typeface="Arial" panose="020B0604020202020204" pitchFamily="34" charset="0"/>
                <a:ea typeface="Arial" panose="020B0604020202020204" pitchFamily="34" charset="0"/>
                <a:cs typeface="Arial" panose="020B0604020202020204" pitchFamily="34" charset="0"/>
              </a:rPr>
              <a:t>- Các hành tinh vừa chuyển động quanh Mặt Trời vừa tự quay quanh trục của nó.</a:t>
            </a:r>
            <a:endParaRPr lang="en-US" sz="2800" b="1" dirty="0">
              <a:latin typeface="Arial" panose="020B0604020202020204" pitchFamily="34" charset="0"/>
              <a:ea typeface="Calibri" panose="020F0502020204030204" pitchFamily="34" charset="0"/>
              <a:cs typeface="Arial" panose="020B0604020202020204" pitchFamily="34" charset="0"/>
            </a:endParaRPr>
          </a:p>
          <a:p>
            <a:pPr algn="just">
              <a:spcAft>
                <a:spcPts val="0"/>
              </a:spcAft>
              <a:tabLst>
                <a:tab pos="540385" algn="l"/>
              </a:tabLst>
            </a:pPr>
            <a:r>
              <a:rPr lang="vi-VN" sz="2800" b="1" dirty="0">
                <a:latin typeface="Arial" panose="020B0604020202020204" pitchFamily="34" charset="0"/>
                <a:ea typeface="Arial" panose="020B0604020202020204" pitchFamily="34" charset="0"/>
                <a:cs typeface="Arial" panose="020B0604020202020204" pitchFamily="34" charset="0"/>
              </a:rPr>
              <a:t>- Khoảng cách từ các hành tinh đến Mặt Trời là khác nhau, và chu kì quay của các hành tinh quanh Mặt Trời cũng khác nhau.</a:t>
            </a:r>
            <a:endParaRPr lang="en-US" sz="28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Cloud Callout 7"/>
          <p:cNvSpPr/>
          <p:nvPr/>
        </p:nvSpPr>
        <p:spPr>
          <a:xfrm>
            <a:off x="2988860" y="1638376"/>
            <a:ext cx="5950423" cy="3760544"/>
          </a:xfrm>
          <a:prstGeom prst="cloudCallout">
            <a:avLst>
              <a:gd name="adj1" fmla="val -36888"/>
              <a:gd name="adj2" fmla="val 62137"/>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Arial" panose="020B0604020202020204" pitchFamily="34" charset="0"/>
                <a:cs typeface="Arial" panose="020B0604020202020204" pitchFamily="34" charset="0"/>
              </a:rPr>
              <a:t>Trong vũ trụ, ngoài Hệ Mặt Trời ra, có còn các thiên thể khác nữa không? </a:t>
            </a:r>
            <a:endParaRPr lang="en-US" sz="3200" b="1" dirty="0">
              <a:latin typeface="Arial" panose="020B0604020202020204" pitchFamily="34" charset="0"/>
              <a:cs typeface="Arial" panose="020B0604020202020204" pitchFamily="34" charset="0"/>
            </a:endParaRPr>
          </a:p>
          <a:p>
            <a:pPr algn="ctr"/>
            <a:endParaRPr lang="en-US" dirty="0"/>
          </a:p>
        </p:txBody>
      </p:sp>
    </p:spTree>
    <p:extLst>
      <p:ext uri="{BB962C8B-B14F-4D97-AF65-F5344CB8AC3E}">
        <p14:creationId xmlns:p14="http://schemas.microsoft.com/office/powerpoint/2010/main" val="108982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57456" y="1277684"/>
            <a:ext cx="5694218" cy="4552015"/>
          </a:xfrm>
          <a:prstGeom prst="rect">
            <a:avLst/>
          </a:prstGeom>
        </p:spPr>
        <p:txBody>
          <a:bodyPr wrap="square">
            <a:spAutoFit/>
          </a:bodyPr>
          <a:lstStyle/>
          <a:p>
            <a:pPr lvl="0" algn="just">
              <a:lnSpc>
                <a:spcPct val="115000"/>
              </a:lnSpc>
              <a:spcAft>
                <a:spcPts val="0"/>
              </a:spcAft>
              <a:tabLst>
                <a:tab pos="540385" algn="l"/>
              </a:tabLst>
            </a:pPr>
            <a:r>
              <a:rPr lang="vi-VN" sz="2800" b="1" dirty="0">
                <a:latin typeface="Arial" panose="020B0604020202020204" pitchFamily="34" charset="0"/>
                <a:ea typeface="Arial" panose="020B0604020202020204" pitchFamily="34" charset="0"/>
                <a:cs typeface="Arial" panose="020B0604020202020204" pitchFamily="34" charset="0"/>
              </a:rPr>
              <a:t>- Năm ánh sáng: là đơn vị đo khoảng cách trong thiên văn</a:t>
            </a:r>
          </a:p>
          <a:p>
            <a:pPr lvl="0" algn="just">
              <a:lnSpc>
                <a:spcPct val="115000"/>
              </a:lnSpc>
              <a:spcAft>
                <a:spcPts val="0"/>
              </a:spcAft>
              <a:tabLst>
                <a:tab pos="540385" algn="l"/>
              </a:tabLst>
            </a:pPr>
            <a:r>
              <a:rPr lang="vi-VN" sz="2800" b="1" dirty="0">
                <a:latin typeface="Arial" panose="020B0604020202020204" pitchFamily="34" charset="0"/>
                <a:ea typeface="Arial" panose="020B0604020202020204" pitchFamily="34" charset="0"/>
                <a:cs typeface="Arial" panose="020B0604020202020204" pitchFamily="34" charset="0"/>
              </a:rPr>
              <a:t>- Một năm ánh sáng bằng quãng đường mà ánh sáng đi được trong 1 năm. Với vận tốc ánh sáng là 3.10</a:t>
            </a:r>
            <a:r>
              <a:rPr lang="vi-VN" sz="2800" b="1" baseline="30000" dirty="0">
                <a:latin typeface="Arial" panose="020B0604020202020204" pitchFamily="34" charset="0"/>
                <a:ea typeface="Arial" panose="020B0604020202020204" pitchFamily="34" charset="0"/>
                <a:cs typeface="Arial" panose="020B0604020202020204" pitchFamily="34" charset="0"/>
              </a:rPr>
              <a:t>8</a:t>
            </a:r>
            <a:r>
              <a:rPr lang="vi-VN" sz="2800" b="1" dirty="0">
                <a:latin typeface="Arial" panose="020B0604020202020204" pitchFamily="34" charset="0"/>
                <a:ea typeface="Arial" panose="020B0604020202020204" pitchFamily="34" charset="0"/>
                <a:cs typeface="Arial" panose="020B0604020202020204" pitchFamily="34" charset="0"/>
              </a:rPr>
              <a:t> m/s. Một năm ánh sáng dài là: 3.10</a:t>
            </a:r>
            <a:r>
              <a:rPr lang="vi-VN" sz="2800" b="1" baseline="30000" dirty="0">
                <a:latin typeface="Arial" panose="020B0604020202020204" pitchFamily="34" charset="0"/>
                <a:ea typeface="Arial" panose="020B0604020202020204" pitchFamily="34" charset="0"/>
                <a:cs typeface="Arial" panose="020B0604020202020204" pitchFamily="34" charset="0"/>
              </a:rPr>
              <a:t>8</a:t>
            </a:r>
            <a:r>
              <a:rPr lang="vi-VN" sz="2800" b="1" dirty="0">
                <a:latin typeface="Arial" panose="020B0604020202020204" pitchFamily="34" charset="0"/>
                <a:ea typeface="Arial" panose="020B0604020202020204" pitchFamily="34" charset="0"/>
                <a:cs typeface="Arial" panose="020B0604020202020204" pitchFamily="34" charset="0"/>
              </a:rPr>
              <a:t> . </a:t>
            </a:r>
            <a:r>
              <a:rPr lang="en-US" sz="2800" b="1" dirty="0">
                <a:latin typeface="Arial" panose="020B0604020202020204" pitchFamily="34" charset="0"/>
                <a:ea typeface="Arial" panose="020B0604020202020204" pitchFamily="34" charset="0"/>
                <a:cs typeface="Arial" panose="020B0604020202020204" pitchFamily="34" charset="0"/>
              </a:rPr>
              <a:t>365,25. 24.3600 = 9,467.10</a:t>
            </a:r>
            <a:r>
              <a:rPr lang="en-US" sz="2800" b="1" baseline="30000" dirty="0">
                <a:latin typeface="Arial" panose="020B0604020202020204" pitchFamily="34" charset="0"/>
                <a:ea typeface="Arial" panose="020B0604020202020204" pitchFamily="34" charset="0"/>
                <a:cs typeface="Arial" panose="020B0604020202020204" pitchFamily="34" charset="0"/>
              </a:rPr>
              <a:t>15</a:t>
            </a:r>
            <a:r>
              <a:rPr lang="en-US" sz="2800" b="1" dirty="0">
                <a:latin typeface="Arial" panose="020B0604020202020204" pitchFamily="34" charset="0"/>
                <a:ea typeface="Arial" panose="020B0604020202020204" pitchFamily="34" charset="0"/>
                <a:cs typeface="Arial" panose="020B0604020202020204" pitchFamily="34" charset="0"/>
              </a:rPr>
              <a:t> m</a:t>
            </a:r>
            <a:r>
              <a:rPr lang="vi-VN" sz="2800" b="1" dirty="0">
                <a:latin typeface="Arial" panose="020B0604020202020204" pitchFamily="34" charset="0"/>
                <a:ea typeface="Arial" panose="020B0604020202020204" pitchFamily="34" charset="0"/>
                <a:cs typeface="Arial" panose="020B0604020202020204" pitchFamily="34" charset="0"/>
              </a:rPr>
              <a:t> (xấp xỉ gần bằng 95 nghìn tỉ kilomet)</a:t>
            </a:r>
            <a:endParaRPr lang="en-US" sz="28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72469" y="1520537"/>
            <a:ext cx="5421747" cy="4066310"/>
          </a:xfrm>
          <a:prstGeom prst="rect">
            <a:avLst/>
          </a:prstGeom>
        </p:spPr>
      </p:pic>
      <p:sp>
        <p:nvSpPr>
          <p:cNvPr id="4" name="Title 1"/>
          <p:cNvSpPr txBox="1">
            <a:spLocks/>
          </p:cNvSpPr>
          <p:nvPr/>
        </p:nvSpPr>
        <p:spPr>
          <a:xfrm>
            <a:off x="460665" y="365126"/>
            <a:ext cx="10993582" cy="7709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3600" b="1" dirty="0">
                <a:solidFill>
                  <a:srgbClr val="FF0000"/>
                </a:solidFill>
              </a:rPr>
              <a:t>NĂM ÁNH SÁNG LÀ GÌ?</a:t>
            </a:r>
            <a:endParaRPr lang="en-US" sz="3600" b="1" dirty="0">
              <a:solidFill>
                <a:srgbClr val="FF0000"/>
              </a:solidFill>
            </a:endParaRPr>
          </a:p>
        </p:txBody>
      </p:sp>
    </p:spTree>
    <p:extLst>
      <p:ext uri="{BB962C8B-B14F-4D97-AF65-F5344CB8AC3E}">
        <p14:creationId xmlns:p14="http://schemas.microsoft.com/office/powerpoint/2010/main" val="1381510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45" y="614508"/>
            <a:ext cx="10993582" cy="770948"/>
          </a:xfrm>
        </p:spPr>
        <p:txBody>
          <a:bodyPr>
            <a:normAutofit/>
          </a:bodyPr>
          <a:lstStyle/>
          <a:p>
            <a:pPr algn="ctr"/>
            <a:r>
              <a:rPr lang="vi-VN" sz="3600" b="1" dirty="0">
                <a:solidFill>
                  <a:srgbClr val="FF0000"/>
                </a:solidFill>
              </a:rPr>
              <a:t>CHUYỂN ĐỘNG CỦA NGÂN HÀ TRONG VŨ TRỤ</a:t>
            </a:r>
            <a:endParaRPr lang="en-US" sz="3600" b="1" dirty="0">
              <a:solidFill>
                <a:srgbClr val="FF0000"/>
              </a:solidFill>
            </a:endParaRPr>
          </a:p>
        </p:txBody>
      </p:sp>
      <p:sp>
        <p:nvSpPr>
          <p:cNvPr id="4" name="Rectangle 3"/>
          <p:cNvSpPr/>
          <p:nvPr/>
        </p:nvSpPr>
        <p:spPr>
          <a:xfrm>
            <a:off x="533399" y="1956278"/>
            <a:ext cx="5562602" cy="3539430"/>
          </a:xfrm>
          <a:prstGeom prst="rect">
            <a:avLst/>
          </a:prstGeom>
        </p:spPr>
        <p:txBody>
          <a:bodyPr wrap="square">
            <a:spAutoFit/>
          </a:bodyPr>
          <a:lstStyle/>
          <a:p>
            <a:pPr algn="just"/>
            <a:r>
              <a:rPr lang="en-US" sz="2800" b="1" dirty="0" err="1">
                <a:solidFill>
                  <a:srgbClr val="0000CC"/>
                </a:solidFill>
                <a:latin typeface="Arial" panose="020B0604020202020204" pitchFamily="34" charset="0"/>
                <a:cs typeface="Arial" panose="020B0604020202020204" pitchFamily="34" charset="0"/>
              </a:rPr>
              <a:t>Ngân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Hà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chuyển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động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khoảng</a:t>
            </a:r>
            <a:r>
              <a:rPr lang="en-US" sz="2800" b="1" dirty="0">
                <a:solidFill>
                  <a:srgbClr val="0000CC"/>
                </a:solidFill>
                <a:latin typeface="Arial" panose="020B0604020202020204" pitchFamily="34" charset="0"/>
                <a:cs typeface="Arial" panose="020B0604020202020204" pitchFamily="34" charset="0"/>
              </a:rPr>
              <a:t> 600</a:t>
            </a:r>
            <a:r>
              <a:rPr lang="vi-VN" sz="2800" b="1" dirty="0">
                <a:solidFill>
                  <a:srgbClr val="0000CC"/>
                </a:solidFill>
                <a:latin typeface="Arial" panose="020B0604020202020204" pitchFamily="34" charset="0"/>
                <a:cs typeface="Arial" panose="020B0604020202020204" pitchFamily="34" charset="0"/>
              </a:rPr>
              <a:t> km</a:t>
            </a:r>
            <a:r>
              <a:rPr lang="en-US" sz="2800" b="1" dirty="0">
                <a:solidFill>
                  <a:srgbClr val="0000CC"/>
                </a:solidFill>
                <a:latin typeface="Arial" panose="020B0604020202020204" pitchFamily="34" charset="0"/>
                <a:cs typeface="Arial" panose="020B0604020202020204" pitchFamily="34" charset="0"/>
              </a:rPr>
              <a:t>/s</a:t>
            </a:r>
            <a:r>
              <a:rPr lang="vi-VN"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Những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vòng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xoắn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ốc</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của</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Ngân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Hà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trong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đó</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có</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các</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thiên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thể</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chuyển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động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cùng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với</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Ngân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Hà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Ngân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Hà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cũng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tự</a:t>
            </a:r>
            <a:r>
              <a:rPr lang="en-US" sz="2800" b="1" dirty="0">
                <a:solidFill>
                  <a:srgbClr val="0000CC"/>
                </a:solidFill>
                <a:latin typeface="Arial" panose="020B0604020202020204" pitchFamily="34" charset="0"/>
                <a:cs typeface="Arial" panose="020B0604020202020204" pitchFamily="34" charset="0"/>
              </a:rPr>
              <a:t> quay </a:t>
            </a:r>
            <a:r>
              <a:rPr lang="en-US" sz="2800" b="1" dirty="0" err="1">
                <a:solidFill>
                  <a:srgbClr val="0000CC"/>
                </a:solidFill>
                <a:latin typeface="Arial" panose="020B0604020202020204" pitchFamily="34" charset="0"/>
                <a:cs typeface="Arial" panose="020B0604020202020204" pitchFamily="34" charset="0"/>
              </a:rPr>
              <a:t>quanh</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lõi</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của</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mình</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nên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quỹ</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đạo</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và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chuyển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động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của</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nó</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rất</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phức</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tạp</a:t>
            </a:r>
            <a:r>
              <a:rPr lang="en-US" sz="2800" b="1" dirty="0">
                <a:solidFill>
                  <a:srgbClr val="0000CC"/>
                </a:solidFill>
                <a:latin typeface="Arial" panose="020B0604020202020204" pitchFamily="34" charset="0"/>
                <a:cs typeface="Arial" panose="020B0604020202020204" pitchFamily="34"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782" y="1798492"/>
            <a:ext cx="5167745" cy="4089135"/>
          </a:xfrm>
          <a:prstGeom prst="rect">
            <a:avLst/>
          </a:prstGeom>
        </p:spPr>
      </p:pic>
    </p:spTree>
    <p:extLst>
      <p:ext uri="{BB962C8B-B14F-4D97-AF65-F5344CB8AC3E}">
        <p14:creationId xmlns:p14="http://schemas.microsoft.com/office/powerpoint/2010/main" val="3962895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Ngân Hà là gì?</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55: NGÂN HÀ</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748145" y="1959429"/>
            <a:ext cx="10729668" cy="1477328"/>
          </a:xfrm>
          <a:prstGeom prst="rect">
            <a:avLst/>
          </a:prstGeom>
        </p:spPr>
        <p:txBody>
          <a:bodyPr wrap="square">
            <a:spAutoFit/>
          </a:bodyPr>
          <a:lstStyle/>
          <a:p>
            <a:pPr algn="just"/>
            <a:r>
              <a:rPr lang="vi-VN"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Ngân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Hà</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là</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một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tập</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hợp</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hàng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trăm</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tỷ</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thiên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thể</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liên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kết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với</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nhau</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bằng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lực</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hấp</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dẫn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trong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đó</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có</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Hệ</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Mặt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Trời</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của</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chúng</a:t>
            </a:r>
            <a:r>
              <a:rPr lang="en-US" sz="3000" b="1" dirty="0">
                <a:solidFill>
                  <a:schemeClr val="bg1"/>
                </a:solidFill>
                <a:latin typeface="Arial" panose="020B0604020202020204" pitchFamily="34" charset="0"/>
                <a:cs typeface="Arial" panose="020B0604020202020204" pitchFamily="34" charset="0"/>
              </a:rPr>
              <a:t> ta. </a:t>
            </a:r>
          </a:p>
        </p:txBody>
      </p:sp>
      <p:sp>
        <p:nvSpPr>
          <p:cNvPr id="3" name="Rectangle 2"/>
          <p:cNvSpPr/>
          <p:nvPr/>
        </p:nvSpPr>
        <p:spPr>
          <a:xfrm>
            <a:off x="748145" y="3563080"/>
            <a:ext cx="10729668" cy="1477328"/>
          </a:xfrm>
          <a:prstGeom prst="rect">
            <a:avLst/>
          </a:prstGeom>
        </p:spPr>
        <p:txBody>
          <a:bodyPr wrap="square">
            <a:spAutoFit/>
          </a:bodyPr>
          <a:lstStyle/>
          <a:p>
            <a:pPr algn="just"/>
            <a:r>
              <a:rPr lang="vi-VN"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Ngân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Hà</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có</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hình</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xoắn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ốc</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với</a:t>
            </a:r>
            <a:r>
              <a:rPr lang="en-US" sz="3000" b="1" dirty="0">
                <a:solidFill>
                  <a:schemeClr val="bg1"/>
                </a:solidFill>
                <a:latin typeface="Arial" panose="020B0604020202020204" pitchFamily="34" charset="0"/>
                <a:cs typeface="Arial" panose="020B0604020202020204" pitchFamily="34" charset="0"/>
              </a:rPr>
              <a:t> 4 </a:t>
            </a:r>
            <a:r>
              <a:rPr lang="vi-VN" sz="3000" b="1" dirty="0">
                <a:solidFill>
                  <a:schemeClr val="bg1"/>
                </a:solidFill>
                <a:latin typeface="Arial" panose="020B0604020202020204" pitchFamily="34" charset="0"/>
                <a:cs typeface="Arial" panose="020B0604020202020204" pitchFamily="34" charset="0"/>
              </a:rPr>
              <a:t>vòng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xoắn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chính</a:t>
            </a:r>
            <a:r>
              <a:rPr lang="en-US" sz="3000" b="1" dirty="0">
                <a:solidFill>
                  <a:schemeClr val="bg1"/>
                </a:solidFill>
                <a:latin typeface="Arial" panose="020B0604020202020204" pitchFamily="34" charset="0"/>
                <a:cs typeface="Arial" panose="020B0604020202020204" pitchFamily="34" charset="0"/>
              </a:rPr>
              <a:t> ( </a:t>
            </a:r>
            <a:r>
              <a:rPr lang="en-US" sz="3000" b="1" dirty="0" err="1">
                <a:solidFill>
                  <a:schemeClr val="bg1"/>
                </a:solidFill>
                <a:latin typeface="Arial" panose="020B0604020202020204" pitchFamily="34" charset="0"/>
                <a:cs typeface="Arial" panose="020B0604020202020204" pitchFamily="34" charset="0"/>
              </a:rPr>
              <a:t>gọi</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là</a:t>
            </a:r>
            <a:r>
              <a:rPr lang="en-US" sz="3000" b="1" dirty="0">
                <a:solidFill>
                  <a:schemeClr val="bg1"/>
                </a:solidFill>
                <a:latin typeface="Arial" panose="020B0604020202020204" pitchFamily="34" charset="0"/>
                <a:cs typeface="Arial" panose="020B0604020202020204" pitchFamily="34" charset="0"/>
              </a:rPr>
              <a:t> 4 </a:t>
            </a:r>
            <a:r>
              <a:rPr lang="en-US" sz="3000" b="1" dirty="0" err="1">
                <a:solidFill>
                  <a:schemeClr val="bg1"/>
                </a:solidFill>
                <a:latin typeface="Arial" panose="020B0604020202020204" pitchFamily="34" charset="0"/>
                <a:cs typeface="Arial" panose="020B0604020202020204" pitchFamily="34" charset="0"/>
              </a:rPr>
              <a:t>cánh</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tay</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và</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Hệ</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Mặt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Trời</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nằm</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gần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rìa</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một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trong</a:t>
            </a:r>
            <a:r>
              <a:rPr lang="en-US" sz="3000" b="1" dirty="0">
                <a:solidFill>
                  <a:schemeClr val="bg1"/>
                </a:solidFill>
                <a:latin typeface="Arial" panose="020B0604020202020204" pitchFamily="34" charset="0"/>
                <a:cs typeface="Arial" panose="020B0604020202020204" pitchFamily="34" charset="0"/>
              </a:rPr>
              <a:t> 4 </a:t>
            </a:r>
            <a:r>
              <a:rPr lang="en-US" sz="3000" b="1" dirty="0" err="1">
                <a:solidFill>
                  <a:schemeClr val="bg1"/>
                </a:solidFill>
                <a:latin typeface="Arial" panose="020B0604020202020204" pitchFamily="34" charset="0"/>
                <a:cs typeface="Arial" panose="020B0604020202020204" pitchFamily="34" charset="0"/>
              </a:rPr>
              <a:t>vòng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xoắn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đó</a:t>
            </a:r>
            <a:r>
              <a:rPr lang="en-US" sz="3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077300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88818" y="157309"/>
            <a:ext cx="10993582" cy="108714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vi-VN" sz="3600" b="1" dirty="0">
                <a:solidFill>
                  <a:srgbClr val="FF0000"/>
                </a:solidFill>
                <a:latin typeface="Times New Roman" panose="02020603050405020304" pitchFamily="18" charset="0"/>
              </a:rPr>
              <a:t>VẬN DỤNG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vi-VN" sz="2800" b="1" i="0" u="none" strike="noStrike" kern="1200" cap="none" spc="0" normalizeH="0" baseline="0" noProof="0" dirty="0">
                <a:ln>
                  <a:noFill/>
                </a:ln>
                <a:effectLst/>
                <a:uLnTx/>
                <a:uFillTx/>
                <a:latin typeface="Times New Roman" panose="02020603050405020304" pitchFamily="18" charset="0"/>
                <a:ea typeface="+mj-ea"/>
                <a:cs typeface="+mj-cs"/>
              </a:rPr>
              <a:t>“LÀM MÔ HÌNH BẰNG GIẤY VỀ NGÂN HÀ”</a:t>
            </a:r>
            <a:endParaRPr kumimoji="0" lang="en-US" sz="2800" b="1" i="0" u="none" strike="noStrike" kern="1200" cap="none" spc="0" normalizeH="0" baseline="0" noProof="0" dirty="0">
              <a:ln>
                <a:noFill/>
              </a:ln>
              <a:effectLst/>
              <a:uLnTx/>
              <a:uFillTx/>
              <a:latin typeface="Calibri Light" panose="020F0302020204030204"/>
              <a:ea typeface="+mj-ea"/>
              <a:cs typeface="+mj-cs"/>
            </a:endParaRPr>
          </a:p>
        </p:txBody>
      </p:sp>
      <p:pic>
        <p:nvPicPr>
          <p:cNvPr id="3" name="Picture 2"/>
          <p:cNvPicPr>
            <a:picLocks noChangeAspect="1"/>
          </p:cNvPicPr>
          <p:nvPr/>
        </p:nvPicPr>
        <p:blipFill>
          <a:blip r:embed="rId2"/>
          <a:stretch>
            <a:fillRect/>
          </a:stretch>
        </p:blipFill>
        <p:spPr>
          <a:xfrm>
            <a:off x="918784" y="1496290"/>
            <a:ext cx="10499903" cy="4530437"/>
          </a:xfrm>
          <a:prstGeom prst="rect">
            <a:avLst/>
          </a:prstGeom>
        </p:spPr>
      </p:pic>
      <p:sp>
        <p:nvSpPr>
          <p:cNvPr id="4" name="Title 1"/>
          <p:cNvSpPr txBox="1">
            <a:spLocks/>
          </p:cNvSpPr>
          <p:nvPr/>
        </p:nvSpPr>
        <p:spPr>
          <a:xfrm>
            <a:off x="425105" y="6040634"/>
            <a:ext cx="10993582" cy="52156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Hình 55.2. Cách làm mô hình Ngân Hà</a:t>
            </a:r>
            <a:endPar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427608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71945" y="574997"/>
            <a:ext cx="10993582" cy="52156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3" name="Rectangle 2"/>
          <p:cNvSpPr/>
          <p:nvPr/>
        </p:nvSpPr>
        <p:spPr>
          <a:xfrm>
            <a:off x="798555" y="1461192"/>
            <a:ext cx="10866972" cy="3711785"/>
          </a:xfrm>
          <a:prstGeom prst="rect">
            <a:avLst/>
          </a:prstGeom>
        </p:spPr>
        <p:txBody>
          <a:bodyPr wrap="square">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1:</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Câu nào dưới đây là đúng?</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Ngân Hà là một chùm sao sắp xếp kéo dài trên bầu trời.</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Ngân Hà là một “dòng sông” sao trên bầu trời.</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 Ngân Hà là một tập hợp hàng trăm tỉ thiên thể liên kết với nhau băng lực hấp dẫn.</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Ngân Hà là một tập hợp hàng trăm tỉ ngôi sao và nằm ở ngoài hệ Mặt Trời.</a:t>
            </a:r>
          </a:p>
        </p:txBody>
      </p:sp>
      <p:sp>
        <p:nvSpPr>
          <p:cNvPr id="4" name="Oval 23"/>
          <p:cNvSpPr>
            <a:spLocks noChangeArrowheads="1"/>
          </p:cNvSpPr>
          <p:nvPr/>
        </p:nvSpPr>
        <p:spPr bwMode="auto">
          <a:xfrm>
            <a:off x="671945" y="2975828"/>
            <a:ext cx="627063" cy="6350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5818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87791" y="1203661"/>
            <a:ext cx="11000936" cy="2893100"/>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a:t>
            </a:r>
            <a:r>
              <a:rPr lang="en-US" sz="2800" b="1" u="sng" noProof="0" dirty="0">
                <a:solidFill>
                  <a:srgbClr val="0000CC"/>
                </a:solidFill>
                <a:latin typeface="Arial" panose="020B0604020202020204" pitchFamily="34" charset="0"/>
                <a:cs typeface="Arial" panose="020B0604020202020204" pitchFamily="34" charset="0"/>
              </a:rPr>
              <a:t>2</a:t>
            </a: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Ngân Hà của chúng ta thuộc kiểu Thiên Hà nào?</a:t>
            </a:r>
          </a:p>
          <a:p>
            <a:pPr marL="0" marR="0" lvl="0" indent="0" algn="l" defTabSz="457200" rtl="0" eaLnBrk="1" fontAlgn="auto" latinLnBrk="0" hangingPunct="1">
              <a:lnSpc>
                <a:spcPct val="130000"/>
              </a:lnSpc>
              <a:spcBef>
                <a:spcPts val="0"/>
              </a:spcBef>
              <a:spcAft>
                <a:spcPts val="0"/>
              </a:spcAft>
              <a:buClrTx/>
              <a:buSzTx/>
              <a:buFontTx/>
              <a:buNone/>
              <a:tabLst/>
              <a:defRPr/>
            </a:pPr>
            <a:r>
              <a:rPr kumimoji="0" lang="vi-VN"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 Thiên Hà xoắn ốc</a:t>
            </a:r>
          </a:p>
          <a:p>
            <a:pPr marL="0" marR="0" lvl="0" indent="0" algn="l" defTabSz="457200" rtl="0" eaLnBrk="1" fontAlgn="auto" latinLnBrk="0" hangingPunct="1">
              <a:lnSpc>
                <a:spcPct val="13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Thiên Hà hỗn hợp</a:t>
            </a:r>
          </a:p>
          <a:p>
            <a:pPr marL="0" marR="0" lvl="0" indent="0" algn="l" defTabSz="457200" rtl="0" eaLnBrk="1" fontAlgn="auto" latinLnBrk="0" hangingPunct="1">
              <a:lnSpc>
                <a:spcPct val="13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Thiên Hà không định hình.</a:t>
            </a:r>
          </a:p>
          <a:p>
            <a:pPr marL="0" marR="0" lvl="0" indent="0" algn="l" defTabSz="457200" rtl="0" eaLnBrk="1" fontAlgn="auto" latinLnBrk="0" hangingPunct="1">
              <a:lnSpc>
                <a:spcPct val="13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Thiên Hà elip</a:t>
            </a:r>
          </a:p>
        </p:txBody>
      </p:sp>
      <p:sp>
        <p:nvSpPr>
          <p:cNvPr id="7" name="Title 1"/>
          <p:cNvSpPr txBox="1">
            <a:spLocks/>
          </p:cNvSpPr>
          <p:nvPr/>
        </p:nvSpPr>
        <p:spPr>
          <a:xfrm>
            <a:off x="671945" y="505702"/>
            <a:ext cx="10993582" cy="52156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5" name="Rectangle 4"/>
          <p:cNvSpPr/>
          <p:nvPr/>
        </p:nvSpPr>
        <p:spPr>
          <a:xfrm>
            <a:off x="877632" y="4273155"/>
            <a:ext cx="10582208" cy="1772793"/>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a:t>
            </a:r>
            <a:r>
              <a:rPr kumimoji="0" lang="en-US"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3</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00CC"/>
                </a:solidFill>
                <a:effectLst/>
                <a:uLnTx/>
                <a:uFillTx/>
                <a:latin typeface="Arial" panose="020B0604020202020204" pitchFamily="34" charset="0"/>
                <a:ea typeface="+mn-ea"/>
                <a:cs typeface="Arial" panose="020B0604020202020204" pitchFamily="34" charset="0"/>
              </a:rPr>
              <a:t>Tên</a:t>
            </a:r>
            <a:r>
              <a:rPr kumimoji="0" lang="en-US"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00CC"/>
                </a:solidFill>
                <a:effectLst/>
                <a:uLnTx/>
                <a:uFillTx/>
                <a:latin typeface="Arial" panose="020B0604020202020204" pitchFamily="34" charset="0"/>
                <a:ea typeface="+mn-ea"/>
                <a:cs typeface="Arial" panose="020B0604020202020204" pitchFamily="34" charset="0"/>
              </a:rPr>
              <a:t>thiên</a:t>
            </a:r>
            <a:r>
              <a:rPr kumimoji="0" lang="en-US"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00CC"/>
                </a:solidFill>
                <a:effectLst/>
                <a:uLnTx/>
                <a:uFillTx/>
                <a:latin typeface="Arial" panose="020B0604020202020204" pitchFamily="34" charset="0"/>
                <a:ea typeface="+mn-ea"/>
                <a:cs typeface="Arial" panose="020B0604020202020204" pitchFamily="34" charset="0"/>
              </a:rPr>
              <a:t>hà</a:t>
            </a:r>
            <a:r>
              <a:rPr kumimoji="0" lang="en-US"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00CC"/>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0000CC"/>
                </a:solidFill>
                <a:effectLst/>
                <a:uLnTx/>
                <a:uFillTx/>
                <a:latin typeface="Arial" panose="020B0604020202020204" pitchFamily="34" charset="0"/>
                <a:ea typeface="+mn-ea"/>
                <a:cs typeface="Arial" panose="020B0604020202020204" pitchFamily="34" charset="0"/>
              </a:rPr>
              <a:t>chúng</a:t>
            </a:r>
            <a:r>
              <a:rPr kumimoji="0" lang="en-US"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ta </a:t>
            </a:r>
            <a:r>
              <a:rPr kumimoji="0" lang="en-US" sz="2800" b="1" i="0" u="none" strike="noStrike" kern="1200" cap="none" spc="0" normalizeH="0" baseline="0" noProof="0" dirty="0" err="1">
                <a:ln>
                  <a:noFill/>
                </a:ln>
                <a:solidFill>
                  <a:srgbClr val="0000CC"/>
                </a:solidFill>
                <a:effectLst/>
                <a:uLnTx/>
                <a:uFillTx/>
                <a:latin typeface="Arial" panose="020B0604020202020204" pitchFamily="34" charset="0"/>
                <a:ea typeface="+mn-ea"/>
                <a:cs typeface="Arial" panose="020B0604020202020204" pitchFamily="34" charset="0"/>
              </a:rPr>
              <a:t>là</a:t>
            </a:r>
            <a:r>
              <a:rPr kumimoji="0" lang="en-US"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a:t>
            </a:r>
          </a:p>
          <a:p>
            <a:pPr marL="0" marR="0" lvl="0" indent="0" algn="l" defTabSz="457200" rtl="0" eaLnBrk="1" fontAlgn="auto" latinLnBrk="0" hangingPunct="1">
              <a:lnSpc>
                <a:spcPct val="13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trăng</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3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 </a:t>
            </a:r>
            <a:r>
              <a:rPr kumimoji="0" lang="en-US" sz="2800" b="1"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Ngân</a:t>
            </a:r>
            <a:r>
              <a:rPr kumimoji="0" lang="en-US"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hà</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Hành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tinh</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Oval 23"/>
          <p:cNvSpPr>
            <a:spLocks noChangeArrowheads="1"/>
          </p:cNvSpPr>
          <p:nvPr/>
        </p:nvSpPr>
        <p:spPr bwMode="auto">
          <a:xfrm>
            <a:off x="746847" y="1834740"/>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8" name="Oval 23"/>
          <p:cNvSpPr>
            <a:spLocks noChangeArrowheads="1"/>
          </p:cNvSpPr>
          <p:nvPr/>
        </p:nvSpPr>
        <p:spPr bwMode="auto">
          <a:xfrm>
            <a:off x="790261" y="5476757"/>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4905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40384" y="3836572"/>
            <a:ext cx="10794610" cy="224676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5</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Thành phần cấu tạo của mỗi Thiên Hà bao gồm:</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a:t>
            </a:r>
            <a:r>
              <a:rPr kumimoji="0" lang="vi-VN"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Các thiên thể, khí, bụi.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B. Các thiên thể, khí, bụi và bức xạ điện từ</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 Các hành tinh và các vệ tinh của nó</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 Các ngôi sao, hành tinh, vệ tinh, sao chổi.</a:t>
            </a:r>
          </a:p>
        </p:txBody>
      </p:sp>
      <p:sp>
        <p:nvSpPr>
          <p:cNvPr id="5" name="Title 1"/>
          <p:cNvSpPr txBox="1">
            <a:spLocks/>
          </p:cNvSpPr>
          <p:nvPr/>
        </p:nvSpPr>
        <p:spPr>
          <a:xfrm>
            <a:off x="641412" y="434320"/>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4" name="Rectangle 3"/>
          <p:cNvSpPr/>
          <p:nvPr/>
        </p:nvSpPr>
        <p:spPr>
          <a:xfrm>
            <a:off x="966177" y="1026941"/>
            <a:ext cx="10775852" cy="267765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4</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Dải Ngân Hà là:</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Dải sáng trong vũ trụ</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Một tập hợp nhiều Thiên Hà trong vũ trụ</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Tên gọi khác của hệ Mặt Trời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D. Thiên hà chứa Mặt Trời và các hành tinh của nó (trong đó có Trái Đất). </a:t>
            </a:r>
          </a:p>
        </p:txBody>
      </p:sp>
      <p:sp>
        <p:nvSpPr>
          <p:cNvPr id="6" name="Oval 23"/>
          <p:cNvSpPr>
            <a:spLocks noChangeArrowheads="1"/>
          </p:cNvSpPr>
          <p:nvPr/>
        </p:nvSpPr>
        <p:spPr bwMode="auto">
          <a:xfrm>
            <a:off x="966177" y="2790083"/>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8" name="Oval 23"/>
          <p:cNvSpPr>
            <a:spLocks noChangeArrowheads="1"/>
          </p:cNvSpPr>
          <p:nvPr/>
        </p:nvSpPr>
        <p:spPr bwMode="auto">
          <a:xfrm>
            <a:off x="1002455" y="4704503"/>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87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213" y="606799"/>
            <a:ext cx="10993582" cy="52156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VỀ</a:t>
            </a:r>
            <a:r>
              <a:rPr kumimoji="0" lang="vi-VN" sz="3600" b="1" i="0" u="none" strike="noStrike" kern="1200" cap="none" spc="0" normalizeH="0" noProof="0" dirty="0">
                <a:ln>
                  <a:noFill/>
                </a:ln>
                <a:solidFill>
                  <a:srgbClr val="FF0000"/>
                </a:solidFill>
                <a:effectLst/>
                <a:uLnTx/>
                <a:uFillTx/>
                <a:latin typeface="Times New Roman" panose="02020603050405020304" pitchFamily="18" charset="0"/>
                <a:ea typeface="+mj-ea"/>
                <a:cs typeface="+mj-cs"/>
              </a:rPr>
              <a:t> NHÀ</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3" name="Rectangle 2"/>
          <p:cNvSpPr/>
          <p:nvPr/>
        </p:nvSpPr>
        <p:spPr>
          <a:xfrm>
            <a:off x="1129810" y="1565971"/>
            <a:ext cx="10658916" cy="1384995"/>
          </a:xfrm>
          <a:prstGeom prst="rect">
            <a:avLst/>
          </a:prstGeom>
        </p:spPr>
        <p:txBody>
          <a:bodyPr wrap="square">
            <a:spAutoFit/>
          </a:bodyPr>
          <a:lstStyle/>
          <a:p>
            <a:r>
              <a:rPr lang="vi-VN" sz="2800" b="1" dirty="0">
                <a:latin typeface="Arial" panose="020B0604020202020204" pitchFamily="34" charset="0"/>
                <a:cs typeface="Arial" panose="020B0604020202020204" pitchFamily="34" charset="0"/>
              </a:rPr>
              <a:t>- Học bài theo nội dung ghi vở</a:t>
            </a:r>
          </a:p>
          <a:p>
            <a:r>
              <a:rPr lang="vi-VN" sz="2800" b="1" dirty="0">
                <a:latin typeface="Arial" panose="020B0604020202020204" pitchFamily="34" charset="0"/>
                <a:cs typeface="Arial" panose="020B0604020202020204" pitchFamily="34" charset="0"/>
              </a:rPr>
              <a:t>- Làm mô hình bằng giấy về Ngân Hà</a:t>
            </a:r>
          </a:p>
          <a:p>
            <a:r>
              <a:rPr lang="vi-VN" sz="2800" b="1" dirty="0">
                <a:latin typeface="Arial" panose="020B0604020202020204" pitchFamily="34" charset="0"/>
                <a:cs typeface="Arial" panose="020B0604020202020204" pitchFamily="34" charset="0"/>
              </a:rPr>
              <a:t>- Đọc và tìm hiểu trước phần II. Ngân Hà và hệ Mặt Trời</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0239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8883" y="1498251"/>
            <a:ext cx="11313994" cy="578043"/>
          </a:xfrm>
          <a:prstGeom prst="rect">
            <a:avLst/>
          </a:prstGeom>
        </p:spPr>
        <p:txBody>
          <a:bodyPr wrap="square">
            <a:spAutoFit/>
          </a:bodyPr>
          <a:lstStyle/>
          <a:p>
            <a:pPr algn="just">
              <a:lnSpc>
                <a:spcPct val="115000"/>
              </a:lnSpc>
              <a:tabLst>
                <a:tab pos="540385" algn="l"/>
              </a:tabLst>
            </a:pPr>
            <a:r>
              <a:rPr lang="en-US" sz="3000" b="1" dirty="0">
                <a:solidFill>
                  <a:srgbClr val="0000CC"/>
                </a:solidFill>
                <a:latin typeface="Arial" pitchFamily="34" charset="0"/>
                <a:ea typeface="Arial" panose="020B0604020202020204" pitchFamily="34" charset="0"/>
                <a:cs typeface="Arial" pitchFamily="34" charset="0"/>
              </a:rPr>
              <a:t>1/</a:t>
            </a:r>
            <a:r>
              <a:rPr lang="vi-VN"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Thế</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nào</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là</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Ngân</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Hà</a:t>
            </a:r>
            <a:r>
              <a:rPr lang="vi-VN" sz="3000" b="1" dirty="0">
                <a:solidFill>
                  <a:srgbClr val="0000CC"/>
                </a:solidFill>
                <a:latin typeface="Arial" pitchFamily="34" charset="0"/>
                <a:ea typeface="Arial" panose="020B0604020202020204" pitchFamily="34" charset="0"/>
                <a:cs typeface="Arial" pitchFamily="34" charset="0"/>
              </a:rPr>
              <a:t>?</a:t>
            </a:r>
            <a:endParaRPr lang="en-US" sz="3000" b="1" dirty="0">
              <a:solidFill>
                <a:srgbClr val="0000CC"/>
              </a:solidFill>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878006" y="2178025"/>
            <a:ext cx="10716543" cy="954107"/>
          </a:xfrm>
          <a:prstGeom prst="rect">
            <a:avLst/>
          </a:prstGeom>
        </p:spPr>
        <p:txBody>
          <a:bodyPr wrap="square">
            <a:spAutoFit/>
          </a:bodyPr>
          <a:lstStyle/>
          <a:p>
            <a:pPr algn="just"/>
            <a:r>
              <a:rPr lang="en-US" sz="2800" b="1" dirty="0" err="1">
                <a:latin typeface="Arial" panose="020B0604020202020204" pitchFamily="34" charset="0"/>
                <a:cs typeface="Arial" panose="020B0604020202020204" pitchFamily="34" charset="0"/>
              </a:rPr>
              <a:t>Ngân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tập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hợp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hàng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trăm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tỷ</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thể</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kết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với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nhau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bằng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lực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hấp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dẫn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đó</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có</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Hệ</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của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chúng</a:t>
            </a:r>
            <a:r>
              <a:rPr lang="en-US" sz="2800" b="1" dirty="0">
                <a:latin typeface="Arial" panose="020B0604020202020204" pitchFamily="34" charset="0"/>
                <a:cs typeface="Arial" panose="020B0604020202020204" pitchFamily="34" charset="0"/>
              </a:rPr>
              <a:t> ta. </a:t>
            </a:r>
          </a:p>
        </p:txBody>
      </p:sp>
      <p:sp>
        <p:nvSpPr>
          <p:cNvPr id="9" name="Rectangle 8"/>
          <p:cNvSpPr/>
          <p:nvPr/>
        </p:nvSpPr>
        <p:spPr>
          <a:xfrm>
            <a:off x="878006" y="4167032"/>
            <a:ext cx="10941202" cy="954107"/>
          </a:xfrm>
          <a:prstGeom prst="rect">
            <a:avLst/>
          </a:prstGeom>
        </p:spPr>
        <p:txBody>
          <a:bodyPr wrap="square">
            <a:spAutoFit/>
          </a:bodyPr>
          <a:lstStyle/>
          <a:p>
            <a:pPr algn="just"/>
            <a:r>
              <a:rPr lang="en-US" sz="2800" b="1" dirty="0" err="1">
                <a:latin typeface="Arial" panose="020B0604020202020204" pitchFamily="34" charset="0"/>
                <a:cs typeface="Arial" panose="020B0604020202020204" pitchFamily="34" charset="0"/>
              </a:rPr>
              <a:t>Ngân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có</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hình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xoắn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ốc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với</a:t>
            </a:r>
            <a:r>
              <a:rPr lang="en-US" sz="2800" b="1" dirty="0">
                <a:latin typeface="Arial" panose="020B0604020202020204" pitchFamily="34" charset="0"/>
                <a:cs typeface="Arial" panose="020B0604020202020204" pitchFamily="34" charset="0"/>
              </a:rPr>
              <a:t> 4 </a:t>
            </a:r>
            <a:r>
              <a:rPr lang="vi-VN" sz="2800" b="1" dirty="0">
                <a:latin typeface="Arial" panose="020B0604020202020204" pitchFamily="34" charset="0"/>
                <a:cs typeface="Arial" panose="020B0604020202020204" pitchFamily="34" charset="0"/>
              </a:rPr>
              <a:t>vòng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xoắn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chính</a:t>
            </a:r>
            <a:r>
              <a:rPr lang="en-US" sz="2800" b="1" dirty="0">
                <a:latin typeface="Arial" panose="020B0604020202020204" pitchFamily="34" charset="0"/>
                <a:cs typeface="Arial" panose="020B0604020202020204" pitchFamily="34" charset="0"/>
              </a:rPr>
              <a:t> ( </a:t>
            </a:r>
            <a:r>
              <a:rPr lang="en-US" sz="2800" b="1" dirty="0" err="1">
                <a:latin typeface="Arial" panose="020B0604020202020204" pitchFamily="34" charset="0"/>
                <a:cs typeface="Arial" panose="020B0604020202020204" pitchFamily="34" charset="0"/>
              </a:rPr>
              <a:t>gọi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4 </a:t>
            </a:r>
            <a:r>
              <a:rPr lang="en-US" sz="2800" b="1" dirty="0" err="1">
                <a:latin typeface="Arial" panose="020B0604020202020204" pitchFamily="34" charset="0"/>
                <a:cs typeface="Arial" panose="020B0604020202020204" pitchFamily="34" charset="0"/>
              </a:rPr>
              <a:t>cánh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tay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Hệ</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nằm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gần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rìa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4 </a:t>
            </a:r>
            <a:r>
              <a:rPr lang="en-US" sz="2800" b="1" dirty="0" err="1">
                <a:latin typeface="Arial" panose="020B0604020202020204" pitchFamily="34" charset="0"/>
                <a:cs typeface="Arial" panose="020B0604020202020204" pitchFamily="34" charset="0"/>
              </a:rPr>
              <a:t>vòng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xoắn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đó</a:t>
            </a:r>
            <a:r>
              <a:rPr lang="en-US" sz="2800" b="1" dirty="0">
                <a:latin typeface="Arial" panose="020B0604020202020204" pitchFamily="34" charset="0"/>
                <a:cs typeface="Arial" panose="020B0604020202020204" pitchFamily="34" charset="0"/>
              </a:rPr>
              <a:t>.</a:t>
            </a:r>
          </a:p>
        </p:txBody>
      </p:sp>
      <p:sp>
        <p:nvSpPr>
          <p:cNvPr id="10" name="Rectangle 9"/>
          <p:cNvSpPr/>
          <p:nvPr/>
        </p:nvSpPr>
        <p:spPr>
          <a:xfrm>
            <a:off x="878006" y="3401678"/>
            <a:ext cx="11313994" cy="578043"/>
          </a:xfrm>
          <a:prstGeom prst="rect">
            <a:avLst/>
          </a:prstGeom>
        </p:spPr>
        <p:txBody>
          <a:bodyPr wrap="square">
            <a:spAutoFit/>
          </a:bodyPr>
          <a:lstStyle/>
          <a:p>
            <a:pPr algn="just">
              <a:lnSpc>
                <a:spcPct val="115000"/>
              </a:lnSpc>
              <a:tabLst>
                <a:tab pos="540385" algn="l"/>
              </a:tabLst>
            </a:pPr>
            <a:r>
              <a:rPr lang="en-US" sz="3000" b="1" dirty="0">
                <a:solidFill>
                  <a:srgbClr val="0000CC"/>
                </a:solidFill>
                <a:latin typeface="Arial" pitchFamily="34" charset="0"/>
                <a:ea typeface="Arial" panose="020B0604020202020204" pitchFamily="34" charset="0"/>
                <a:cs typeface="Arial" pitchFamily="34" charset="0"/>
              </a:rPr>
              <a:t>2/ </a:t>
            </a:r>
            <a:r>
              <a:rPr lang="en-US" sz="3000" b="1" dirty="0" err="1">
                <a:solidFill>
                  <a:srgbClr val="0000CC"/>
                </a:solidFill>
                <a:latin typeface="Arial" pitchFamily="34" charset="0"/>
                <a:ea typeface="Arial" panose="020B0604020202020204" pitchFamily="34" charset="0"/>
                <a:cs typeface="Arial" pitchFamily="34" charset="0"/>
              </a:rPr>
              <a:t>Đặc</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điểm</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của</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Ngân</a:t>
            </a:r>
            <a:r>
              <a:rPr lang="en-US" sz="3000" b="1" dirty="0">
                <a:solidFill>
                  <a:srgbClr val="0000CC"/>
                </a:solidFill>
                <a:latin typeface="Arial" pitchFamily="34" charset="0"/>
                <a:ea typeface="Arial" panose="020B0604020202020204" pitchFamily="34" charset="0"/>
                <a:cs typeface="Arial" pitchFamily="34" charset="0"/>
              </a:rPr>
              <a:t> </a:t>
            </a:r>
            <a:r>
              <a:rPr lang="en-US" sz="3000" b="1" dirty="0" err="1">
                <a:solidFill>
                  <a:srgbClr val="0000CC"/>
                </a:solidFill>
                <a:latin typeface="Arial" pitchFamily="34" charset="0"/>
                <a:ea typeface="Arial" panose="020B0604020202020204" pitchFamily="34" charset="0"/>
                <a:cs typeface="Arial" pitchFamily="34" charset="0"/>
              </a:rPr>
              <a:t>Hà</a:t>
            </a:r>
            <a:r>
              <a:rPr lang="vi-VN" sz="3000" b="1" dirty="0">
                <a:solidFill>
                  <a:srgbClr val="0000CC"/>
                </a:solidFill>
                <a:latin typeface="Arial" pitchFamily="34" charset="0"/>
                <a:ea typeface="Arial" panose="020B0604020202020204" pitchFamily="34" charset="0"/>
                <a:cs typeface="Arial" pitchFamily="34" charset="0"/>
              </a:rPr>
              <a:t>?</a:t>
            </a:r>
            <a:endParaRPr lang="en-US" sz="3000" b="1" dirty="0">
              <a:solidFill>
                <a:srgbClr val="0000CC"/>
              </a:solidFill>
              <a:latin typeface="Arial" panose="020B0604020202020204" pitchFamily="34" charset="0"/>
              <a:ea typeface="Calibri" panose="020F0502020204030204" pitchFamily="34" charset="0"/>
              <a:cs typeface="Arial" panose="020B0604020202020204" pitchFamily="34" charset="0"/>
            </a:endParaRPr>
          </a:p>
        </p:txBody>
      </p:sp>
      <p:sp>
        <p:nvSpPr>
          <p:cNvPr id="3" name="Title 2"/>
          <p:cNvSpPr>
            <a:spLocks noGrp="1"/>
          </p:cNvSpPr>
          <p:nvPr>
            <p:ph type="ctrTitle"/>
          </p:nvPr>
        </p:nvSpPr>
        <p:spPr/>
        <p:txBody>
          <a:bodyPr/>
          <a:lstStyle/>
          <a:p>
            <a:endParaRPr lang="en-US"/>
          </a:p>
        </p:txBody>
      </p:sp>
    </p:spTree>
    <p:extLst>
      <p:ext uri="{BB962C8B-B14F-4D97-AF65-F5344CB8AC3E}">
        <p14:creationId xmlns:p14="http://schemas.microsoft.com/office/powerpoint/2010/main" val="357896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Ngân Hà </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và 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55: NGÂN HÀ</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852180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arn(inVertical)">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384269" y="346526"/>
            <a:ext cx="7494587" cy="602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117" tIns="57059" rIns="114117" bIns="570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en-US" sz="2400" b="1" dirty="0" err="1">
                <a:solidFill>
                  <a:srgbClr val="FF0000"/>
                </a:solidFill>
              </a:rPr>
              <a:t>Em</a:t>
            </a:r>
            <a:r>
              <a:rPr lang="en-US" altLang="en-US" sz="2400" b="1" dirty="0">
                <a:solidFill>
                  <a:srgbClr val="FF0000"/>
                </a:solidFill>
              </a:rPr>
              <a:t> </a:t>
            </a:r>
            <a:r>
              <a:rPr lang="en-US" altLang="en-US" sz="2400" b="1" dirty="0" err="1">
                <a:solidFill>
                  <a:srgbClr val="FF0000"/>
                </a:solidFill>
              </a:rPr>
              <a:t>đã</a:t>
            </a:r>
            <a:r>
              <a:rPr lang="en-US" altLang="en-US" sz="2400" b="1" dirty="0">
                <a:solidFill>
                  <a:srgbClr val="FF0000"/>
                </a:solidFill>
              </a:rPr>
              <a:t> </a:t>
            </a:r>
            <a:r>
              <a:rPr lang="en-US" altLang="en-US" sz="2400" b="1" dirty="0" err="1">
                <a:solidFill>
                  <a:srgbClr val="FF0000"/>
                </a:solidFill>
              </a:rPr>
              <a:t>từng</a:t>
            </a:r>
            <a:r>
              <a:rPr lang="en-US" altLang="en-US" sz="2400" b="1" dirty="0">
                <a:solidFill>
                  <a:srgbClr val="FF0000"/>
                </a:solidFill>
              </a:rPr>
              <a:t> </a:t>
            </a:r>
            <a:r>
              <a:rPr lang="en-US" altLang="en-US" sz="2400" b="1" dirty="0" err="1">
                <a:solidFill>
                  <a:srgbClr val="FF0000"/>
                </a:solidFill>
              </a:rPr>
              <a:t>nghe</a:t>
            </a:r>
            <a:r>
              <a:rPr lang="en-US" altLang="en-US" sz="2400" b="1" dirty="0">
                <a:solidFill>
                  <a:srgbClr val="FF0000"/>
                </a:solidFill>
              </a:rPr>
              <a:t> </a:t>
            </a:r>
            <a:r>
              <a:rPr lang="en-US" altLang="en-US" sz="2400" b="1" dirty="0" err="1">
                <a:solidFill>
                  <a:srgbClr val="FF0000"/>
                </a:solidFill>
              </a:rPr>
              <a:t>Sự</a:t>
            </a:r>
            <a:r>
              <a:rPr lang="en-US" altLang="en-US" sz="2400" b="1" dirty="0">
                <a:solidFill>
                  <a:srgbClr val="FF0000"/>
                </a:solidFill>
              </a:rPr>
              <a:t> </a:t>
            </a:r>
            <a:r>
              <a:rPr lang="en-US" altLang="en-US" sz="2400" b="1" dirty="0" err="1">
                <a:solidFill>
                  <a:srgbClr val="FF0000"/>
                </a:solidFill>
              </a:rPr>
              <a:t>tích</a:t>
            </a:r>
            <a:r>
              <a:rPr lang="en-US" altLang="en-US" sz="2400" b="1" dirty="0">
                <a:solidFill>
                  <a:srgbClr val="FF0000"/>
                </a:solidFill>
              </a:rPr>
              <a:t> </a:t>
            </a:r>
            <a:r>
              <a:rPr lang="vi-VN" altLang="en-US" sz="2400" b="1" dirty="0">
                <a:solidFill>
                  <a:srgbClr val="FF0000"/>
                </a:solidFill>
              </a:rPr>
              <a:t>“</a:t>
            </a:r>
            <a:r>
              <a:rPr lang="en-US" altLang="en-US" sz="2400" b="1" dirty="0" err="1">
                <a:solidFill>
                  <a:srgbClr val="FF0000"/>
                </a:solidFill>
              </a:rPr>
              <a:t>Ngưu</a:t>
            </a:r>
            <a:r>
              <a:rPr lang="en-US" altLang="en-US" sz="2400" b="1" dirty="0">
                <a:solidFill>
                  <a:srgbClr val="FF0000"/>
                </a:solidFill>
              </a:rPr>
              <a:t> Lang, </a:t>
            </a:r>
            <a:r>
              <a:rPr lang="en-US" altLang="en-US" sz="2400" b="1" dirty="0" err="1">
                <a:solidFill>
                  <a:srgbClr val="FF0000"/>
                </a:solidFill>
              </a:rPr>
              <a:t>Chức</a:t>
            </a:r>
            <a:r>
              <a:rPr lang="en-US" altLang="en-US" sz="2400" b="1" dirty="0">
                <a:solidFill>
                  <a:srgbClr val="FF0000"/>
                </a:solidFill>
              </a:rPr>
              <a:t> </a:t>
            </a:r>
            <a:r>
              <a:rPr lang="en-US" altLang="en-US" sz="2400" b="1" dirty="0" err="1">
                <a:solidFill>
                  <a:srgbClr val="FF0000"/>
                </a:solidFill>
              </a:rPr>
              <a:t>Nữ</a:t>
            </a:r>
            <a:r>
              <a:rPr lang="vi-VN" altLang="en-US" sz="2400" b="1" dirty="0">
                <a:solidFill>
                  <a:srgbClr val="FF0000"/>
                </a:solidFill>
              </a:rPr>
              <a:t>”</a:t>
            </a:r>
            <a:r>
              <a:rPr lang="en-US" altLang="en-US" sz="2400" b="1" dirty="0">
                <a:solidFill>
                  <a:srgbClr val="FF0000"/>
                </a:solidFill>
              </a:rPr>
              <a:t> </a:t>
            </a:r>
            <a:r>
              <a:rPr lang="en-US" altLang="en-US" sz="2400" b="1" dirty="0" err="1">
                <a:solidFill>
                  <a:srgbClr val="FF0000"/>
                </a:solidFill>
              </a:rPr>
              <a:t>chưa</a:t>
            </a:r>
            <a:r>
              <a:rPr lang="en-US" altLang="en-US" sz="2400" b="1" dirty="0">
                <a:solidFill>
                  <a:srgbClr val="FF0000"/>
                </a:solidFill>
              </a:rPr>
              <a:t> ? </a:t>
            </a:r>
          </a:p>
          <a:p>
            <a:pPr algn="just"/>
            <a:r>
              <a:rPr lang="vi-VN" altLang="en-US" sz="2400" b="1" dirty="0"/>
              <a:t>Câu chuyện kể về tình yêu sâu đậm của đôi vợ chồng trẻ Ngưu Lang – Chức Nữ bị chia cách, cảm động trước tình yêu sâu đậm đó, </a:t>
            </a:r>
            <a:r>
              <a:rPr lang="vi-VN" sz="2400" b="1" dirty="0"/>
              <a:t>những con quạ đã nối đuôi nhau tạo thành cây cầu Ô Thước bắc qua dải Ngân Hà </a:t>
            </a:r>
            <a:r>
              <a:rPr lang="en-US" altLang="en-US" sz="2400" b="1" dirty="0" err="1"/>
              <a:t>để</a:t>
            </a:r>
            <a:r>
              <a:rPr lang="en-US" altLang="en-US" sz="2400" b="1" dirty="0"/>
              <a:t> </a:t>
            </a:r>
            <a:r>
              <a:rPr lang="en-US" altLang="en-US" sz="2400" b="1" dirty="0" err="1"/>
              <a:t>Ngưu</a:t>
            </a:r>
            <a:r>
              <a:rPr lang="en-US" altLang="en-US" sz="2400" b="1" dirty="0"/>
              <a:t> Lang</a:t>
            </a:r>
            <a:r>
              <a:rPr lang="vi-VN" altLang="en-US" sz="2400" b="1" dirty="0"/>
              <a:t>,</a:t>
            </a:r>
            <a:r>
              <a:rPr lang="en-US" altLang="en-US" sz="2400" b="1" dirty="0"/>
              <a:t> </a:t>
            </a:r>
            <a:r>
              <a:rPr lang="en-US" altLang="en-US" sz="2400" b="1" dirty="0" err="1"/>
              <a:t>Chức</a:t>
            </a:r>
            <a:r>
              <a:rPr lang="en-US" altLang="en-US" sz="2400" b="1" dirty="0"/>
              <a:t> </a:t>
            </a:r>
            <a:r>
              <a:rPr lang="en-US" altLang="en-US" sz="2400" b="1" dirty="0" err="1"/>
              <a:t>nữ</a:t>
            </a:r>
            <a:r>
              <a:rPr lang="en-US" altLang="en-US" sz="2400" b="1" dirty="0"/>
              <a:t> </a:t>
            </a:r>
            <a:r>
              <a:rPr lang="en-US" altLang="en-US" sz="2400" b="1" dirty="0" err="1"/>
              <a:t>gặp</a:t>
            </a:r>
            <a:r>
              <a:rPr lang="en-US" altLang="en-US" sz="2400" b="1" dirty="0"/>
              <a:t> </a:t>
            </a:r>
            <a:r>
              <a:rPr lang="en-US" altLang="en-US" sz="2400" b="1" dirty="0" err="1"/>
              <a:t>nhau</a:t>
            </a:r>
            <a:r>
              <a:rPr lang="en-US" altLang="en-US" sz="2400" b="1" dirty="0"/>
              <a:t> </a:t>
            </a:r>
            <a:r>
              <a:rPr lang="en-US" altLang="en-US" sz="2400" b="1" dirty="0" err="1"/>
              <a:t>vào</a:t>
            </a:r>
            <a:r>
              <a:rPr lang="en-US" altLang="en-US" sz="2400" b="1" dirty="0"/>
              <a:t> </a:t>
            </a:r>
            <a:r>
              <a:rPr lang="vi-VN" altLang="en-US" sz="2400" b="1" dirty="0"/>
              <a:t>ngày 7</a:t>
            </a:r>
            <a:r>
              <a:rPr lang="en-US" altLang="en-US" sz="2400" b="1" dirty="0"/>
              <a:t> </a:t>
            </a:r>
            <a:r>
              <a:rPr lang="en-US" altLang="en-US" sz="2400" b="1" dirty="0" err="1"/>
              <a:t>tháng</a:t>
            </a:r>
            <a:r>
              <a:rPr lang="en-US" altLang="en-US" sz="2400" b="1" dirty="0"/>
              <a:t> 7</a:t>
            </a:r>
            <a:r>
              <a:rPr lang="vi-VN" altLang="en-US" sz="2400" b="1" dirty="0"/>
              <a:t> hằng năm.</a:t>
            </a:r>
          </a:p>
          <a:p>
            <a:pPr algn="just"/>
            <a:r>
              <a:rPr lang="vi-VN" sz="2400" b="1" i="1" dirty="0">
                <a:solidFill>
                  <a:srgbClr val="000066"/>
                </a:solidFill>
              </a:rPr>
              <a:t>“Ngưu Lang – Chức Nữ” là câu chuyện cổ tích có liên quan đến sao Chức Nữ (Vega) và sao Ngưu Lang (Altair), cùng với dải Ngân Hà và hiện tượng mưa ngâu vào tháng Bảy âm lịch.</a:t>
            </a:r>
          </a:p>
          <a:p>
            <a:pPr algn="just"/>
            <a:endParaRPr lang="en-US" altLang="en-US" sz="2400" b="1" i="1" dirty="0">
              <a:solidFill>
                <a:srgbClr val="000066"/>
              </a:solidFill>
            </a:endParaRPr>
          </a:p>
          <a:p>
            <a:pPr algn="just"/>
            <a:r>
              <a:rPr lang="en-US" altLang="en-US" sz="2400" b="1" i="1" dirty="0" err="1">
                <a:solidFill>
                  <a:srgbClr val="FF0000"/>
                </a:solidFill>
              </a:rPr>
              <a:t>Vậy</a:t>
            </a:r>
            <a:r>
              <a:rPr lang="en-US" altLang="en-US" sz="2400" b="1" i="1" dirty="0">
                <a:solidFill>
                  <a:srgbClr val="FF0000"/>
                </a:solidFill>
              </a:rPr>
              <a:t> </a:t>
            </a:r>
            <a:r>
              <a:rPr lang="en-US" altLang="en-US" sz="2400" b="1" i="1" dirty="0" err="1">
                <a:solidFill>
                  <a:srgbClr val="FF0000"/>
                </a:solidFill>
              </a:rPr>
              <a:t>Ngân</a:t>
            </a:r>
            <a:r>
              <a:rPr lang="en-US" altLang="en-US" sz="2400" b="1" i="1" dirty="0">
                <a:solidFill>
                  <a:srgbClr val="FF0000"/>
                </a:solidFill>
              </a:rPr>
              <a:t> </a:t>
            </a:r>
            <a:r>
              <a:rPr lang="en-US" altLang="en-US" sz="2400" b="1" i="1" dirty="0" err="1">
                <a:solidFill>
                  <a:srgbClr val="FF0000"/>
                </a:solidFill>
              </a:rPr>
              <a:t>Hà</a:t>
            </a:r>
            <a:r>
              <a:rPr lang="en-US" altLang="en-US" sz="2400" b="1" i="1" dirty="0">
                <a:solidFill>
                  <a:srgbClr val="FF0000"/>
                </a:solidFill>
              </a:rPr>
              <a:t> </a:t>
            </a:r>
            <a:r>
              <a:rPr lang="en-US" altLang="en-US" sz="2400" b="1" i="1" dirty="0" err="1">
                <a:solidFill>
                  <a:srgbClr val="FF0000"/>
                </a:solidFill>
              </a:rPr>
              <a:t>theo</a:t>
            </a:r>
            <a:r>
              <a:rPr lang="en-US" altLang="en-US" sz="2400" b="1" i="1" dirty="0">
                <a:solidFill>
                  <a:srgbClr val="FF0000"/>
                </a:solidFill>
              </a:rPr>
              <a:t> </a:t>
            </a:r>
            <a:r>
              <a:rPr lang="en-US" altLang="en-US" sz="2400" b="1" i="1" dirty="0" err="1">
                <a:solidFill>
                  <a:srgbClr val="FF0000"/>
                </a:solidFill>
              </a:rPr>
              <a:t>các</a:t>
            </a:r>
            <a:r>
              <a:rPr lang="en-US" altLang="en-US" sz="2400" b="1" i="1" dirty="0">
                <a:solidFill>
                  <a:srgbClr val="FF0000"/>
                </a:solidFill>
              </a:rPr>
              <a:t> </a:t>
            </a:r>
            <a:r>
              <a:rPr lang="en-US" altLang="en-US" sz="2400" b="1" i="1" dirty="0" err="1">
                <a:solidFill>
                  <a:srgbClr val="FF0000"/>
                </a:solidFill>
              </a:rPr>
              <a:t>em</a:t>
            </a:r>
            <a:r>
              <a:rPr lang="en-US" altLang="en-US" sz="2400" b="1" i="1" dirty="0">
                <a:solidFill>
                  <a:srgbClr val="FF0000"/>
                </a:solidFill>
              </a:rPr>
              <a:t> </a:t>
            </a:r>
            <a:r>
              <a:rPr lang="en-US" altLang="en-US" sz="2400" b="1" i="1" dirty="0" err="1">
                <a:solidFill>
                  <a:srgbClr val="FF0000"/>
                </a:solidFill>
              </a:rPr>
              <a:t>hiểu</a:t>
            </a:r>
            <a:r>
              <a:rPr lang="en-US" altLang="en-US" sz="2400" b="1" i="1" dirty="0">
                <a:solidFill>
                  <a:srgbClr val="FF0000"/>
                </a:solidFill>
              </a:rPr>
              <a:t> </a:t>
            </a:r>
            <a:r>
              <a:rPr lang="en-US" altLang="en-US" sz="2400" b="1" i="1" dirty="0" err="1">
                <a:solidFill>
                  <a:srgbClr val="FF0000"/>
                </a:solidFill>
              </a:rPr>
              <a:t>là</a:t>
            </a:r>
            <a:r>
              <a:rPr lang="en-US" altLang="en-US" sz="2400" b="1" i="1" dirty="0">
                <a:solidFill>
                  <a:srgbClr val="FF0000"/>
                </a:solidFill>
              </a:rPr>
              <a:t> </a:t>
            </a:r>
            <a:r>
              <a:rPr lang="en-US" altLang="en-US" sz="2400" b="1" i="1" dirty="0" err="1">
                <a:solidFill>
                  <a:srgbClr val="FF0000"/>
                </a:solidFill>
              </a:rPr>
              <a:t>gì</a:t>
            </a:r>
            <a:r>
              <a:rPr lang="en-US" altLang="en-US" sz="2400" b="1" i="1" dirty="0">
                <a:solidFill>
                  <a:srgbClr val="FF0000"/>
                </a:solidFill>
              </a:rPr>
              <a:t> </a:t>
            </a:r>
            <a:r>
              <a:rPr lang="en-US" altLang="en-US" sz="2400" b="1" i="1" dirty="0" err="1">
                <a:solidFill>
                  <a:srgbClr val="FF0000"/>
                </a:solidFill>
              </a:rPr>
              <a:t>và</a:t>
            </a:r>
            <a:r>
              <a:rPr lang="en-US" altLang="en-US" sz="2400" b="1" i="1" dirty="0">
                <a:solidFill>
                  <a:srgbClr val="FF0000"/>
                </a:solidFill>
              </a:rPr>
              <a:t> </a:t>
            </a:r>
            <a:r>
              <a:rPr lang="en-US" altLang="en-US" sz="2400" b="1" i="1" dirty="0" err="1">
                <a:solidFill>
                  <a:srgbClr val="FF0000"/>
                </a:solidFill>
              </a:rPr>
              <a:t>nhìn</a:t>
            </a:r>
            <a:r>
              <a:rPr lang="en-US" altLang="en-US" sz="2400" b="1" i="1" dirty="0">
                <a:solidFill>
                  <a:srgbClr val="FF0000"/>
                </a:solidFill>
              </a:rPr>
              <a:t> </a:t>
            </a:r>
            <a:r>
              <a:rPr lang="en-US" altLang="en-US" sz="2400" b="1" i="1" dirty="0" err="1">
                <a:solidFill>
                  <a:srgbClr val="FF0000"/>
                </a:solidFill>
              </a:rPr>
              <a:t>thấy</a:t>
            </a:r>
            <a:r>
              <a:rPr lang="en-US" altLang="en-US" sz="2400" b="1" i="1" dirty="0">
                <a:solidFill>
                  <a:srgbClr val="FF0000"/>
                </a:solidFill>
              </a:rPr>
              <a:t> </a:t>
            </a:r>
            <a:r>
              <a:rPr lang="en-US" altLang="en-US" sz="2400" b="1" i="1" dirty="0" err="1">
                <a:solidFill>
                  <a:srgbClr val="FF0000"/>
                </a:solidFill>
              </a:rPr>
              <a:t>nó</a:t>
            </a:r>
            <a:r>
              <a:rPr lang="en-US" altLang="en-US" sz="2400" b="1" i="1" dirty="0">
                <a:solidFill>
                  <a:srgbClr val="FF0000"/>
                </a:solidFill>
              </a:rPr>
              <a:t> </a:t>
            </a:r>
            <a:r>
              <a:rPr lang="en-US" altLang="en-US" sz="2400" b="1" i="1" dirty="0" err="1">
                <a:solidFill>
                  <a:srgbClr val="FF0000"/>
                </a:solidFill>
              </a:rPr>
              <a:t>khi</a:t>
            </a:r>
            <a:r>
              <a:rPr lang="en-US" altLang="en-US" sz="2400" b="1" i="1" dirty="0">
                <a:solidFill>
                  <a:srgbClr val="FF0000"/>
                </a:solidFill>
              </a:rPr>
              <a:t> </a:t>
            </a:r>
            <a:r>
              <a:rPr lang="en-US" altLang="en-US" sz="2400" b="1" i="1" dirty="0" err="1">
                <a:solidFill>
                  <a:srgbClr val="FF0000"/>
                </a:solidFill>
              </a:rPr>
              <a:t>nào</a:t>
            </a:r>
            <a:r>
              <a:rPr lang="en-US" altLang="en-US" sz="2400" b="1" i="1" dirty="0">
                <a:solidFill>
                  <a:srgbClr val="FF0000"/>
                </a:solidFill>
              </a:rPr>
              <a:t> ?</a:t>
            </a:r>
          </a:p>
          <a:p>
            <a:pPr algn="just"/>
            <a:r>
              <a:rPr lang="en-US" altLang="en-US" sz="2400" b="1" i="1" dirty="0" err="1">
                <a:solidFill>
                  <a:srgbClr val="FF0000"/>
                </a:solidFill>
              </a:rPr>
              <a:t>Các</a:t>
            </a:r>
            <a:r>
              <a:rPr lang="en-US" altLang="en-US" sz="2400" b="1" i="1" dirty="0">
                <a:solidFill>
                  <a:srgbClr val="FF0000"/>
                </a:solidFill>
              </a:rPr>
              <a:t> </a:t>
            </a:r>
            <a:r>
              <a:rPr lang="en-US" altLang="en-US" sz="2400" b="1" i="1" dirty="0" err="1">
                <a:solidFill>
                  <a:srgbClr val="FF0000"/>
                </a:solidFill>
              </a:rPr>
              <a:t>em</a:t>
            </a:r>
            <a:r>
              <a:rPr lang="en-US" altLang="en-US" sz="2400" b="1" i="1" dirty="0">
                <a:solidFill>
                  <a:srgbClr val="FF0000"/>
                </a:solidFill>
              </a:rPr>
              <a:t> </a:t>
            </a:r>
            <a:r>
              <a:rPr lang="en-US" altLang="en-US" sz="2400" b="1" i="1" dirty="0" err="1">
                <a:solidFill>
                  <a:srgbClr val="FF0000"/>
                </a:solidFill>
              </a:rPr>
              <a:t>có</a:t>
            </a:r>
            <a:r>
              <a:rPr lang="en-US" altLang="en-US" sz="2400" b="1" i="1" dirty="0">
                <a:solidFill>
                  <a:srgbClr val="FF0000"/>
                </a:solidFill>
              </a:rPr>
              <a:t> </a:t>
            </a:r>
            <a:r>
              <a:rPr lang="en-US" altLang="en-US" sz="2400" b="1" i="1" dirty="0" err="1">
                <a:solidFill>
                  <a:srgbClr val="FF0000"/>
                </a:solidFill>
              </a:rPr>
              <a:t>thể</a:t>
            </a:r>
            <a:r>
              <a:rPr lang="en-US" altLang="en-US" sz="2400" b="1" i="1" dirty="0">
                <a:solidFill>
                  <a:srgbClr val="FF0000"/>
                </a:solidFill>
              </a:rPr>
              <a:t> </a:t>
            </a:r>
            <a:r>
              <a:rPr lang="en-US" altLang="en-US" sz="2400" b="1" i="1" dirty="0" err="1">
                <a:solidFill>
                  <a:srgbClr val="FF0000"/>
                </a:solidFill>
              </a:rPr>
              <a:t>miêu</a:t>
            </a:r>
            <a:r>
              <a:rPr lang="en-US" altLang="en-US" sz="2400" b="1" i="1" dirty="0">
                <a:solidFill>
                  <a:srgbClr val="FF0000"/>
                </a:solidFill>
              </a:rPr>
              <a:t> </a:t>
            </a:r>
            <a:r>
              <a:rPr lang="en-US" altLang="en-US" sz="2400" b="1" i="1" dirty="0" err="1">
                <a:solidFill>
                  <a:srgbClr val="FF0000"/>
                </a:solidFill>
              </a:rPr>
              <a:t>tả</a:t>
            </a:r>
            <a:r>
              <a:rPr lang="en-US" altLang="en-US" sz="2400" b="1" i="1" dirty="0">
                <a:solidFill>
                  <a:srgbClr val="FF0000"/>
                </a:solidFill>
              </a:rPr>
              <a:t> </a:t>
            </a:r>
            <a:r>
              <a:rPr lang="en-US" altLang="en-US" sz="2400" b="1" i="1" dirty="0" err="1">
                <a:solidFill>
                  <a:srgbClr val="FF0000"/>
                </a:solidFill>
              </a:rPr>
              <a:t>về</a:t>
            </a:r>
            <a:r>
              <a:rPr lang="en-US" altLang="en-US" sz="2400" b="1" i="1" dirty="0">
                <a:solidFill>
                  <a:srgbClr val="FF0000"/>
                </a:solidFill>
              </a:rPr>
              <a:t> </a:t>
            </a:r>
            <a:r>
              <a:rPr lang="en-US" altLang="en-US" sz="2400" b="1" i="1" dirty="0" err="1">
                <a:solidFill>
                  <a:srgbClr val="FF0000"/>
                </a:solidFill>
              </a:rPr>
              <a:t>Ngân</a:t>
            </a:r>
            <a:r>
              <a:rPr lang="en-US" altLang="en-US" sz="2400" b="1" i="1" dirty="0">
                <a:solidFill>
                  <a:srgbClr val="FF0000"/>
                </a:solidFill>
              </a:rPr>
              <a:t> </a:t>
            </a:r>
            <a:r>
              <a:rPr lang="en-US" altLang="en-US" sz="2400" b="1" i="1" dirty="0" err="1">
                <a:solidFill>
                  <a:srgbClr val="FF0000"/>
                </a:solidFill>
              </a:rPr>
              <a:t>Hà</a:t>
            </a:r>
            <a:r>
              <a:rPr lang="en-US" altLang="en-US" sz="2400" b="1" i="1" dirty="0">
                <a:solidFill>
                  <a:srgbClr val="FF0000"/>
                </a:solidFill>
              </a:rPr>
              <a:t> </a:t>
            </a:r>
            <a:r>
              <a:rPr lang="en-US" altLang="en-US" sz="2400" b="1" i="1" dirty="0" err="1">
                <a:solidFill>
                  <a:srgbClr val="FF0000"/>
                </a:solidFill>
              </a:rPr>
              <a:t>không</a:t>
            </a:r>
            <a:r>
              <a:rPr lang="en-US" altLang="en-US" sz="2400" b="1" i="1" dirty="0">
                <a:solidFill>
                  <a:srgbClr val="FF0000"/>
                </a:solidFill>
              </a:rPr>
              <a:t> ?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4164" y="754143"/>
            <a:ext cx="3893958" cy="5209309"/>
          </a:xfrm>
          <a:prstGeom prst="rect">
            <a:avLst/>
          </a:prstGeom>
        </p:spPr>
      </p:pic>
    </p:spTree>
    <p:extLst>
      <p:ext uri="{BB962C8B-B14F-4D97-AF65-F5344CB8AC3E}">
        <p14:creationId xmlns:p14="http://schemas.microsoft.com/office/powerpoint/2010/main" val="143195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5">
                                            <p:txEl>
                                              <p:pRg st="0" end="0"/>
                                            </p:txEl>
                                          </p:spTgt>
                                        </p:tgtEl>
                                      </p:cBhvr>
                                    </p:animEffect>
                                    <p:set>
                                      <p:cBhvr>
                                        <p:cTn id="7"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arn(inVertical)">
                                      <p:cBhvr>
                                        <p:cTn id="23" dur="500"/>
                                        <p:tgtEl>
                                          <p:spTgt spid="5">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barn(inVertical)">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46E2F22-97D3-4D6A-A5AF-E3000BEBC2E3}"/>
              </a:ext>
            </a:extLst>
          </p:cNvPr>
          <p:cNvSpPr>
            <a:spLocks noGrp="1"/>
          </p:cNvSpPr>
          <p:nvPr>
            <p:ph type="title"/>
          </p:nvPr>
        </p:nvSpPr>
        <p:spPr>
          <a:xfrm>
            <a:off x="1924638" y="351056"/>
            <a:ext cx="7000998" cy="1325563"/>
          </a:xfrm>
        </p:spPr>
        <p:txBody>
          <a:bodyPr>
            <a:normAutofit/>
          </a:bodyPr>
          <a:lstStyle/>
          <a:p>
            <a:pPr algn="ctr"/>
            <a:r>
              <a:rPr lang="vi-VN" sz="3600" b="1" dirty="0">
                <a:solidFill>
                  <a:srgbClr val="FF0000"/>
                </a:solidFill>
                <a:latin typeface="Arial" panose="020B0604020202020204" pitchFamily="34" charset="0"/>
                <a:cs typeface="Arial" panose="020B0604020202020204" pitchFamily="34" charset="0"/>
              </a:rPr>
              <a:t>HOẠT ĐỘNG NHÓM TỔ</a:t>
            </a:r>
            <a:br>
              <a:rPr lang="vi-VN" sz="3600" b="1" dirty="0">
                <a:solidFill>
                  <a:srgbClr val="FF0000"/>
                </a:solidFill>
                <a:latin typeface="Arial" panose="020B0604020202020204" pitchFamily="34" charset="0"/>
                <a:cs typeface="Arial" panose="020B0604020202020204" pitchFamily="34" charset="0"/>
              </a:rPr>
            </a:br>
            <a:r>
              <a:rPr lang="vi-VN" sz="2800" b="1" dirty="0">
                <a:solidFill>
                  <a:srgbClr val="FF0000"/>
                </a:solidFill>
                <a:latin typeface="Arial" panose="020B0604020202020204" pitchFamily="34" charset="0"/>
                <a:cs typeface="Arial" panose="020B0604020202020204" pitchFamily="34" charset="0"/>
              </a:rPr>
              <a:t>(Thời gian: 5 phút)</a:t>
            </a:r>
          </a:p>
        </p:txBody>
      </p:sp>
      <p:sp>
        <p:nvSpPr>
          <p:cNvPr id="3" name="Chỗ dành sẵn cho Nội dung 2">
            <a:extLst>
              <a:ext uri="{FF2B5EF4-FFF2-40B4-BE49-F238E27FC236}">
                <a16:creationId xmlns:a16="http://schemas.microsoft.com/office/drawing/2014/main" id="{CB866978-A0D8-4925-B5CC-B5FFBC76631D}"/>
              </a:ext>
            </a:extLst>
          </p:cNvPr>
          <p:cNvSpPr>
            <a:spLocks noGrp="1"/>
          </p:cNvSpPr>
          <p:nvPr>
            <p:ph idx="1"/>
          </p:nvPr>
        </p:nvSpPr>
        <p:spPr>
          <a:xfrm>
            <a:off x="816288" y="1882362"/>
            <a:ext cx="10361228" cy="4005819"/>
          </a:xfrm>
        </p:spPr>
        <p:txBody>
          <a:bodyPr>
            <a:noAutofit/>
          </a:bodyPr>
          <a:lstStyle/>
          <a:p>
            <a:pPr marL="0" indent="0" algn="just">
              <a:buNone/>
            </a:pPr>
            <a:r>
              <a:rPr lang="en-US" sz="3200" b="1" u="sng" dirty="0" err="1">
                <a:solidFill>
                  <a:srgbClr val="0000CC"/>
                </a:solidFill>
                <a:latin typeface="Arial" panose="020B0604020202020204" pitchFamily="34" charset="0"/>
                <a:cs typeface="Arial" panose="020B0604020202020204" pitchFamily="34" charset="0"/>
              </a:rPr>
              <a:t>Nhiệm</a:t>
            </a:r>
            <a:r>
              <a:rPr lang="en-US" sz="3200" b="1" u="sng" dirty="0">
                <a:solidFill>
                  <a:srgbClr val="0000CC"/>
                </a:solidFill>
                <a:latin typeface="Arial" panose="020B0604020202020204" pitchFamily="34" charset="0"/>
                <a:cs typeface="Arial" panose="020B0604020202020204" pitchFamily="34" charset="0"/>
              </a:rPr>
              <a:t> </a:t>
            </a:r>
            <a:r>
              <a:rPr lang="en-US" sz="3200" b="1" u="sng" dirty="0" err="1">
                <a:solidFill>
                  <a:srgbClr val="0000CC"/>
                </a:solidFill>
                <a:latin typeface="Arial" panose="020B0604020202020204" pitchFamily="34" charset="0"/>
                <a:cs typeface="Arial" panose="020B0604020202020204" pitchFamily="34" charset="0"/>
              </a:rPr>
              <a:t>vụ</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Trả</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lời</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các</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câu</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hỏi</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sau</a:t>
            </a:r>
            <a:r>
              <a:rPr lang="vi-VN" sz="3200" b="1" dirty="0">
                <a:solidFill>
                  <a:srgbClr val="0000CC"/>
                </a:solidFill>
                <a:latin typeface="Arial" panose="020B0604020202020204" pitchFamily="34" charset="0"/>
                <a:cs typeface="Arial" panose="020B0604020202020204" pitchFamily="34" charset="0"/>
              </a:rPr>
              <a:t>:</a:t>
            </a:r>
            <a:endParaRPr lang="en-US" sz="3200" b="1" dirty="0">
              <a:solidFill>
                <a:srgbClr val="0000CC"/>
              </a:solidFill>
              <a:latin typeface="Arial" panose="020B0604020202020204" pitchFamily="34" charset="0"/>
              <a:cs typeface="Arial" panose="020B0604020202020204" pitchFamily="34" charset="0"/>
            </a:endParaRPr>
          </a:p>
          <a:p>
            <a:pPr marL="0" indent="0" algn="just">
              <a:buNone/>
            </a:pPr>
            <a:r>
              <a:rPr lang="vi-VN" sz="3200" b="1" dirty="0">
                <a:latin typeface="Arial" panose="020B0604020202020204" pitchFamily="34" charset="0"/>
                <a:cs typeface="Arial" panose="020B0604020202020204" pitchFamily="34" charset="0"/>
              </a:rPr>
              <a:t>1/</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Hệ</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Mặt</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Trời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nằm</a:t>
            </a:r>
            <a:r>
              <a:rPr lang="en-US" sz="3200" b="1" dirty="0">
                <a:latin typeface="Arial" panose="020B0604020202020204" pitchFamily="34" charset="0"/>
                <a:cs typeface="Arial" panose="020B0604020202020204" pitchFamily="34" charset="0"/>
              </a:rPr>
              <a:t> ở </a:t>
            </a:r>
            <a:r>
              <a:rPr lang="en-US" sz="3200" b="1" dirty="0" err="1">
                <a:latin typeface="Arial" panose="020B0604020202020204" pitchFamily="34" charset="0"/>
                <a:cs typeface="Arial" panose="020B0604020202020204" pitchFamily="34" charset="0"/>
              </a:rPr>
              <a:t>đâu</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trong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Ngân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Hà</a:t>
            </a:r>
            <a:r>
              <a:rPr lang="en-US" sz="3200" b="1" dirty="0">
                <a:latin typeface="Arial" panose="020B0604020202020204" pitchFamily="34" charset="0"/>
                <a:cs typeface="Arial" panose="020B0604020202020204" pitchFamily="34" charset="0"/>
              </a:rPr>
              <a:t>?</a:t>
            </a:r>
          </a:p>
          <a:p>
            <a:pPr marL="0" indent="0" algn="just">
              <a:buNone/>
            </a:pPr>
            <a:r>
              <a:rPr lang="vi-VN" sz="3200" b="1" dirty="0">
                <a:latin typeface="Arial" panose="020B0604020202020204" pitchFamily="34" charset="0"/>
                <a:cs typeface="Arial" panose="020B0604020202020204" pitchFamily="34" charset="0"/>
              </a:rPr>
              <a:t>2/</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Hệ</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Mặt</a:t>
            </a:r>
            <a:r>
              <a:rPr lang="vi-VN"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Trời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đứng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yên</a:t>
            </a:r>
            <a:r>
              <a:rPr lang="en-US" sz="3200" b="1" dirty="0">
                <a:latin typeface="Arial" panose="020B0604020202020204" pitchFamily="34" charset="0"/>
                <a:cs typeface="Arial" panose="020B0604020202020204" pitchFamily="34" charset="0"/>
              </a:rPr>
              <a:t> hay </a:t>
            </a:r>
            <a:r>
              <a:rPr lang="en-US" sz="3200" b="1" dirty="0" err="1">
                <a:latin typeface="Arial" panose="020B0604020202020204" pitchFamily="34" charset="0"/>
                <a:cs typeface="Arial" panose="020B0604020202020204" pitchFamily="34" charset="0"/>
              </a:rPr>
              <a:t>chuyển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động</a:t>
            </a:r>
            <a:r>
              <a:rPr lang="en-US" sz="3200" b="1" dirty="0">
                <a:latin typeface="Arial" panose="020B0604020202020204" pitchFamily="34" charset="0"/>
                <a:cs typeface="Arial" panose="020B0604020202020204" pitchFamily="34" charset="0"/>
              </a:rPr>
              <a:t> so </a:t>
            </a:r>
            <a:r>
              <a:rPr lang="en-US" sz="3200" b="1" dirty="0" err="1">
                <a:latin typeface="Arial" panose="020B0604020202020204" pitchFamily="34" charset="0"/>
                <a:cs typeface="Arial" panose="020B0604020202020204" pitchFamily="34" charset="0"/>
              </a:rPr>
              <a:t>với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tâm</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của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Ngân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Hà</a:t>
            </a:r>
            <a:r>
              <a:rPr lang="en-US" sz="3200" b="1" dirty="0">
                <a:latin typeface="Arial" panose="020B0604020202020204" pitchFamily="34" charset="0"/>
                <a:cs typeface="Arial" panose="020B0604020202020204" pitchFamily="34" charset="0"/>
              </a:rPr>
              <a:t>?</a:t>
            </a:r>
          </a:p>
          <a:p>
            <a:pPr marL="0" indent="0" algn="just">
              <a:buNone/>
            </a:pPr>
            <a:r>
              <a:rPr lang="vi-VN" sz="3200" b="1" dirty="0">
                <a:latin typeface="Arial" panose="020B0604020202020204" pitchFamily="34" charset="0"/>
                <a:cs typeface="Arial" panose="020B0604020202020204" pitchFamily="34" charset="0"/>
              </a:rPr>
              <a:t>3/ </a:t>
            </a:r>
            <a:r>
              <a:rPr lang="en-US" sz="3200" b="1" dirty="0">
                <a:latin typeface="Arial" panose="020B0604020202020204" pitchFamily="34" charset="0"/>
                <a:cs typeface="Arial" panose="020B0604020202020204" pitchFamily="34" charset="0"/>
              </a:rPr>
              <a:t>So </a:t>
            </a:r>
            <a:r>
              <a:rPr lang="en-US" sz="3200" b="1" dirty="0" err="1">
                <a:latin typeface="Arial" panose="020B0604020202020204" pitchFamily="34" charset="0"/>
                <a:cs typeface="Arial" panose="020B0604020202020204" pitchFamily="34" charset="0"/>
              </a:rPr>
              <a:t>sánh</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kích</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thước</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của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Hệ</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Mặt</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Trời</a:t>
            </a:r>
            <a:r>
              <a:rPr lang="en-US" sz="3200" b="1" dirty="0">
                <a:latin typeface="Arial" panose="020B0604020202020204" pitchFamily="34" charset="0"/>
                <a:cs typeface="Arial" panose="020B0604020202020204" pitchFamily="34" charset="0"/>
              </a:rPr>
              <a:t> so </a:t>
            </a:r>
            <a:r>
              <a:rPr lang="en-US" sz="3200" b="1" dirty="0" err="1">
                <a:latin typeface="Arial" panose="020B0604020202020204" pitchFamily="34" charset="0"/>
                <a:cs typeface="Arial" panose="020B0604020202020204" pitchFamily="34" charset="0"/>
              </a:rPr>
              <a:t>với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Ngân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Hà</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Dải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Ngân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Hà</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có</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chuyển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động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trên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bầu</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trời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đêm</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như</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các</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sao</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mà</a:t>
            </a:r>
            <a:r>
              <a:rPr lang="en-US" sz="3200" b="1" dirty="0">
                <a:latin typeface="Arial" panose="020B0604020202020204" pitchFamily="34" charset="0"/>
                <a:cs typeface="Arial" panose="020B0604020202020204" pitchFamily="34" charset="0"/>
              </a:rPr>
              <a:t> ta </a:t>
            </a:r>
            <a:r>
              <a:rPr lang="en-US" sz="3200" b="1" dirty="0" err="1">
                <a:latin typeface="Arial" panose="020B0604020202020204" pitchFamily="34" charset="0"/>
                <a:cs typeface="Arial" panose="020B0604020202020204" pitchFamily="34" charset="0"/>
              </a:rPr>
              <a:t>nhìn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thấy</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không</a:t>
            </a:r>
            <a:r>
              <a:rPr lang="en-US" sz="3200" b="1" dirty="0">
                <a:latin typeface="Arial" panose="020B0604020202020204" pitchFamily="34" charset="0"/>
                <a:cs typeface="Arial" panose="020B0604020202020204" pitchFamily="34" charset="0"/>
              </a:rPr>
              <a:t>?</a:t>
            </a:r>
          </a:p>
          <a:p>
            <a:pPr marL="0" indent="0" algn="just">
              <a:buNone/>
            </a:pPr>
            <a:endParaRPr lang="vi-VN" sz="3200" b="1" dirty="0">
              <a:latin typeface="Arial" panose="020B0604020202020204" pitchFamily="34" charset="0"/>
              <a:cs typeface="Arial" panose="020B0604020202020204" pitchFamily="34" charset="0"/>
            </a:endParaRPr>
          </a:p>
        </p:txBody>
      </p:sp>
      <p:pic>
        <p:nvPicPr>
          <p:cNvPr id="6" name="Đồng hồ đếm ngược 5 phút có âm thanh">
            <a:hlinkClick r:id="" action="ppaction://media"/>
            <a:extLst>
              <a:ext uri="{FF2B5EF4-FFF2-40B4-BE49-F238E27FC236}">
                <a16:creationId xmlns:a16="http://schemas.microsoft.com/office/drawing/2014/main" id="{9215015A-9067-4BA7-B150-CD273541B9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61518" y="216062"/>
            <a:ext cx="1923627" cy="1082040"/>
          </a:xfrm>
          <a:prstGeom prst="rect">
            <a:avLst/>
          </a:prstGeom>
        </p:spPr>
      </p:pic>
    </p:spTree>
    <p:extLst>
      <p:ext uri="{BB962C8B-B14F-4D97-AF65-F5344CB8AC3E}">
        <p14:creationId xmlns:p14="http://schemas.microsoft.com/office/powerpoint/2010/main" val="196177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3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74960" y="454937"/>
            <a:ext cx="10743750" cy="6254020"/>
          </a:xfrm>
          <a:prstGeom prst="rect">
            <a:avLst/>
          </a:prstGeom>
        </p:spPr>
        <p:txBody>
          <a:bodyPr wrap="square">
            <a:spAutoFit/>
          </a:bodyPr>
          <a:lstStyle/>
          <a:p>
            <a:pPr algn="just">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a:t>
            </a:r>
            <a:r>
              <a:rPr lang="en-US" sz="2600" b="1" i="1" dirty="0" err="1">
                <a:solidFill>
                  <a:srgbClr val="FF0000"/>
                </a:solidFill>
                <a:latin typeface="Arial" panose="020B0604020202020204" pitchFamily="34" charset="0"/>
                <a:cs typeface="Arial" panose="020B0604020202020204" pitchFamily="34" charset="0"/>
              </a:rPr>
              <a:t>Hệ</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Mặt</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nằm</a:t>
            </a:r>
            <a:r>
              <a:rPr lang="en-US" sz="2600" b="1" i="1" dirty="0">
                <a:solidFill>
                  <a:srgbClr val="FF0000"/>
                </a:solidFill>
                <a:latin typeface="Arial" panose="020B0604020202020204" pitchFamily="34" charset="0"/>
                <a:cs typeface="Arial" panose="020B0604020202020204" pitchFamily="34" charset="0"/>
              </a:rPr>
              <a:t> ở </a:t>
            </a:r>
            <a:r>
              <a:rPr lang="en-US" sz="2600" b="1" i="1" dirty="0" err="1">
                <a:solidFill>
                  <a:srgbClr val="FF0000"/>
                </a:solidFill>
                <a:latin typeface="Arial" panose="020B0604020202020204" pitchFamily="34" charset="0"/>
                <a:cs typeface="Arial" panose="020B0604020202020204" pitchFamily="34" charset="0"/>
              </a:rPr>
              <a:t>đâu</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trong</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Ngân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Hà</a:t>
            </a:r>
            <a:r>
              <a:rPr lang="en-US" sz="2600" b="1" i="1" dirty="0">
                <a:solidFill>
                  <a:srgbClr val="FF0000"/>
                </a:solidFill>
                <a:latin typeface="Arial" panose="020B0604020202020204" pitchFamily="34" charset="0"/>
                <a:cs typeface="Arial" panose="020B0604020202020204" pitchFamily="34" charset="0"/>
              </a:rPr>
              <a:t>?</a:t>
            </a:r>
          </a:p>
          <a:p>
            <a:pPr lvl="0" algn="just">
              <a:lnSpc>
                <a:spcPct val="110000"/>
              </a:lnSpc>
            </a:pPr>
            <a:r>
              <a:rPr kumimoji="0" lang="vi-VN" sz="2600" b="1" i="0"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=&gt; </a:t>
            </a:r>
            <a:r>
              <a:rPr lang="vi-VN" sz="2600" b="1" dirty="0">
                <a:solidFill>
                  <a:srgbClr val="000066"/>
                </a:solidFill>
                <a:latin typeface="Arial" panose="020B0604020202020204" pitchFamily="34" charset="0"/>
                <a:cs typeface="Arial" panose="020B0604020202020204" pitchFamily="34" charset="0"/>
              </a:rPr>
              <a:t>Hệ Mặt Trời nằm ở </a:t>
            </a:r>
            <a:r>
              <a:rPr lang="fr-FR" sz="2600" b="1" dirty="0" err="1">
                <a:solidFill>
                  <a:srgbClr val="000066"/>
                </a:solidFill>
                <a:latin typeface="Arial" panose="020B0604020202020204" pitchFamily="34" charset="0"/>
                <a:cs typeface="Arial" panose="020B0604020202020204" pitchFamily="34" charset="0"/>
              </a:rPr>
              <a:t>rìa</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của</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một</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vòng</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xoắn</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của</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Ngân</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Hà</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cách</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tâm</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Ngân</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Hà</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khoảng</a:t>
            </a:r>
            <a:r>
              <a:rPr lang="fr-FR" sz="2600" b="1" dirty="0">
                <a:solidFill>
                  <a:srgbClr val="000066"/>
                </a:solidFill>
                <a:latin typeface="Arial" panose="020B0604020202020204" pitchFamily="34" charset="0"/>
                <a:cs typeface="Arial" panose="020B0604020202020204" pitchFamily="34" charset="0"/>
              </a:rPr>
              <a:t> 26000 </a:t>
            </a:r>
            <a:r>
              <a:rPr lang="fr-FR" sz="2600" b="1" dirty="0" err="1">
                <a:solidFill>
                  <a:srgbClr val="000066"/>
                </a:solidFill>
                <a:latin typeface="Arial" panose="020B0604020202020204" pitchFamily="34" charset="0"/>
                <a:cs typeface="Arial" panose="020B0604020202020204" pitchFamily="34" charset="0"/>
              </a:rPr>
              <a:t>năm</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ánh</a:t>
            </a:r>
            <a:r>
              <a:rPr lang="fr-FR" sz="2600" b="1" dirty="0">
                <a:solidFill>
                  <a:srgbClr val="000066"/>
                </a:solidFill>
                <a:latin typeface="Arial" panose="020B0604020202020204" pitchFamily="34" charset="0"/>
                <a:cs typeface="Arial" panose="020B0604020202020204" pitchFamily="34" charset="0"/>
              </a:rPr>
              <a:t> </a:t>
            </a:r>
            <a:r>
              <a:rPr lang="fr-FR" sz="2600" b="1" dirty="0" err="1">
                <a:solidFill>
                  <a:srgbClr val="000066"/>
                </a:solidFill>
                <a:latin typeface="Arial" panose="020B0604020202020204" pitchFamily="34" charset="0"/>
                <a:cs typeface="Arial" panose="020B0604020202020204" pitchFamily="34" charset="0"/>
              </a:rPr>
              <a:t>sáng</a:t>
            </a:r>
            <a:r>
              <a:rPr lang="fr-FR" sz="2600" b="1" dirty="0">
                <a:solidFill>
                  <a:srgbClr val="000066"/>
                </a:solidFill>
                <a:latin typeface="Arial" panose="020B0604020202020204" pitchFamily="34" charset="0"/>
                <a:cs typeface="Arial" panose="020B0604020202020204" pitchFamily="34" charset="0"/>
              </a:rPr>
              <a:t>.</a:t>
            </a:r>
            <a:endParaRPr lang="en-US" sz="2600" b="1" dirty="0">
              <a:solidFill>
                <a:srgbClr val="000066"/>
              </a:solidFill>
              <a:latin typeface="Arial" panose="020B0604020202020204" pitchFamily="34" charset="0"/>
              <a:cs typeface="Arial" panose="020B0604020202020204" pitchFamily="34" charset="0"/>
            </a:endParaRPr>
          </a:p>
          <a:p>
            <a:pPr algn="just">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 </a:t>
            </a:r>
            <a:r>
              <a:rPr lang="en-US" sz="2600" b="1" i="1" dirty="0" err="1">
                <a:solidFill>
                  <a:srgbClr val="FF0000"/>
                </a:solidFill>
                <a:latin typeface="Arial" panose="020B0604020202020204" pitchFamily="34" charset="0"/>
                <a:cs typeface="Arial" panose="020B0604020202020204" pitchFamily="34" charset="0"/>
              </a:rPr>
              <a:t>Hệ</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Mặt</a:t>
            </a:r>
            <a:r>
              <a:rPr lang="vi-VN"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đứng</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yên</a:t>
            </a:r>
            <a:r>
              <a:rPr lang="en-US" sz="2600" b="1" i="1" dirty="0">
                <a:solidFill>
                  <a:srgbClr val="FF0000"/>
                </a:solidFill>
                <a:latin typeface="Arial" panose="020B0604020202020204" pitchFamily="34" charset="0"/>
                <a:cs typeface="Arial" panose="020B0604020202020204" pitchFamily="34" charset="0"/>
              </a:rPr>
              <a:t> hay </a:t>
            </a:r>
            <a:r>
              <a:rPr lang="en-US" sz="2600" b="1" i="1" dirty="0" err="1">
                <a:solidFill>
                  <a:srgbClr val="FF0000"/>
                </a:solidFill>
                <a:latin typeface="Arial" panose="020B0604020202020204" pitchFamily="34" charset="0"/>
                <a:cs typeface="Arial" panose="020B0604020202020204" pitchFamily="34" charset="0"/>
              </a:rPr>
              <a:t>chuyển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động</a:t>
            </a:r>
            <a:r>
              <a:rPr lang="en-US" sz="2600" b="1" i="1" dirty="0">
                <a:solidFill>
                  <a:srgbClr val="FF0000"/>
                </a:solidFill>
                <a:latin typeface="Arial" panose="020B0604020202020204" pitchFamily="34" charset="0"/>
                <a:cs typeface="Arial" panose="020B0604020202020204" pitchFamily="34" charset="0"/>
              </a:rPr>
              <a:t> so </a:t>
            </a:r>
            <a:r>
              <a:rPr lang="en-US" sz="2600" b="1" i="1" dirty="0" err="1">
                <a:solidFill>
                  <a:srgbClr val="FF0000"/>
                </a:solidFill>
                <a:latin typeface="Arial" panose="020B0604020202020204" pitchFamily="34" charset="0"/>
                <a:cs typeface="Arial" panose="020B0604020202020204" pitchFamily="34" charset="0"/>
              </a:rPr>
              <a:t>với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tâm</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của</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Ngân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Hà</a:t>
            </a:r>
            <a:r>
              <a:rPr lang="en-US" sz="2600" b="1" i="1" dirty="0">
                <a:solidFill>
                  <a:srgbClr val="FF0000"/>
                </a:solidFill>
                <a:latin typeface="Arial" panose="020B0604020202020204" pitchFamily="34" charset="0"/>
                <a:cs typeface="Arial" panose="020B0604020202020204" pitchFamily="34" charset="0"/>
              </a:rPr>
              <a:t>?</a:t>
            </a:r>
            <a:endParaRPr lang="vi-VN" sz="2600" b="1" i="1" dirty="0">
              <a:solidFill>
                <a:srgbClr val="FF0000"/>
              </a:solidFill>
              <a:latin typeface="Arial" panose="020B0604020202020204" pitchFamily="34" charset="0"/>
              <a:cs typeface="Arial" panose="020B0604020202020204" pitchFamily="34" charset="0"/>
            </a:endParaRPr>
          </a:p>
          <a:p>
            <a:pPr lvl="0" algn="just">
              <a:lnSpc>
                <a:spcPct val="110000"/>
              </a:lnSpc>
            </a:pPr>
            <a:r>
              <a:rPr kumimoji="0" lang="vi-VN" sz="2600" b="1" i="1"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=&gt; </a:t>
            </a:r>
            <a:r>
              <a:rPr lang="vi-VN" sz="2600" b="1" dirty="0">
                <a:solidFill>
                  <a:srgbClr val="000066"/>
                </a:solidFill>
                <a:latin typeface="Arial" panose="020B0604020202020204" pitchFamily="34" charset="0"/>
                <a:cs typeface="Arial" panose="020B0604020202020204" pitchFamily="34" charset="0"/>
              </a:rPr>
              <a:t>Hệ Mặt Trời chuyển động quanh tâm của Ngân Hà với tốc độ cỡ 220 000 m/s</a:t>
            </a:r>
            <a:endParaRPr kumimoji="0" lang="vi-VN" sz="2600" b="1" i="1"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endParaRPr>
          </a:p>
          <a:p>
            <a:pPr algn="just">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 </a:t>
            </a:r>
            <a:r>
              <a:rPr lang="en-US" sz="2600" b="1" i="1" dirty="0">
                <a:solidFill>
                  <a:srgbClr val="FF0000"/>
                </a:solidFill>
                <a:latin typeface="Arial" panose="020B0604020202020204" pitchFamily="34" charset="0"/>
                <a:cs typeface="Arial" panose="020B0604020202020204" pitchFamily="34" charset="0"/>
              </a:rPr>
              <a:t>So </a:t>
            </a:r>
            <a:r>
              <a:rPr lang="en-US" sz="2600" b="1" i="1" dirty="0" err="1">
                <a:solidFill>
                  <a:srgbClr val="FF0000"/>
                </a:solidFill>
                <a:latin typeface="Arial" panose="020B0604020202020204" pitchFamily="34" charset="0"/>
                <a:cs typeface="Arial" panose="020B0604020202020204" pitchFamily="34" charset="0"/>
              </a:rPr>
              <a:t>sánh</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kích</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thước</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của</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Hệ</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Mặt</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so </a:t>
            </a:r>
            <a:r>
              <a:rPr lang="en-US" sz="2600" b="1" i="1" dirty="0" err="1">
                <a:solidFill>
                  <a:srgbClr val="FF0000"/>
                </a:solidFill>
                <a:latin typeface="Arial" panose="020B0604020202020204" pitchFamily="34" charset="0"/>
                <a:cs typeface="Arial" panose="020B0604020202020204" pitchFamily="34" charset="0"/>
              </a:rPr>
              <a:t>với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Ngân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Hà</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Dải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Ngân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Hà</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có</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chuyển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động</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trên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bầu</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đêm</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như</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các</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sao</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mà</a:t>
            </a:r>
            <a:r>
              <a:rPr lang="en-US" sz="2600" b="1" i="1" dirty="0">
                <a:solidFill>
                  <a:srgbClr val="FF0000"/>
                </a:solidFill>
                <a:latin typeface="Arial" panose="020B0604020202020204" pitchFamily="34" charset="0"/>
                <a:cs typeface="Arial" panose="020B0604020202020204" pitchFamily="34" charset="0"/>
              </a:rPr>
              <a:t> ta </a:t>
            </a:r>
            <a:r>
              <a:rPr lang="en-US" sz="2600" b="1" i="1" dirty="0" err="1">
                <a:solidFill>
                  <a:srgbClr val="FF0000"/>
                </a:solidFill>
                <a:latin typeface="Arial" panose="020B0604020202020204" pitchFamily="34" charset="0"/>
                <a:cs typeface="Arial" panose="020B0604020202020204" pitchFamily="34" charset="0"/>
              </a:rPr>
              <a:t>nhìn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thấy</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không</a:t>
            </a:r>
            <a:r>
              <a:rPr lang="en-US" sz="2600" b="1" i="1" dirty="0">
                <a:solidFill>
                  <a:srgbClr val="FF0000"/>
                </a:solidFill>
                <a:latin typeface="Arial" panose="020B0604020202020204" pitchFamily="34" charset="0"/>
                <a:cs typeface="Arial" panose="020B0604020202020204" pitchFamily="34" charset="0"/>
              </a:rPr>
              <a:t>?</a:t>
            </a:r>
          </a:p>
          <a:p>
            <a:pPr lvl="0" algn="just">
              <a:lnSpc>
                <a:spcPct val="110000"/>
              </a:lnSpc>
            </a:pPr>
            <a:r>
              <a:rPr kumimoji="0" lang="vi-VN" sz="2600" b="1" i="0"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=&gt; </a:t>
            </a:r>
            <a:r>
              <a:rPr lang="vi-VN" sz="2600" b="1" dirty="0">
                <a:solidFill>
                  <a:srgbClr val="000066"/>
                </a:solidFill>
                <a:latin typeface="Arial" panose="020B0604020202020204" pitchFamily="34" charset="0"/>
                <a:cs typeface="Arial" panose="020B0604020202020204" pitchFamily="34" charset="0"/>
              </a:rPr>
              <a:t>So với Ngân Hà, kích thước của hệ Mặt Trời vô cùng nhỏ. Theo em, dải Ngân Hà không chuyển động trên bầu trời đêm như các sao mà ta nhìn thấy vì so với Hệ Mặt Trời thì Ngân Hà có kích thước rất lớn.</a:t>
            </a:r>
            <a:endParaRPr lang="en-US" sz="2600" b="1" dirty="0">
              <a:solidFill>
                <a:srgbClr val="000066"/>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1603717" y="2375532"/>
            <a:ext cx="9348951" cy="4333425"/>
          </a:xfrm>
          <a:prstGeom prst="rect">
            <a:avLst/>
          </a:prstGeom>
        </p:spPr>
      </p:pic>
    </p:spTree>
    <p:extLst>
      <p:ext uri="{BB962C8B-B14F-4D97-AF65-F5344CB8AC3E}">
        <p14:creationId xmlns:p14="http://schemas.microsoft.com/office/powerpoint/2010/main" val="166240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371" y="728395"/>
            <a:ext cx="10471053" cy="1815882"/>
          </a:xfrm>
          <a:prstGeom prst="rect">
            <a:avLst/>
          </a:prstGeom>
        </p:spPr>
        <p:txBody>
          <a:bodyPr wrap="square">
            <a:spAutoFit/>
          </a:bodyPr>
          <a:lstStyle/>
          <a:p>
            <a:pPr algn="just"/>
            <a:r>
              <a:rPr lang="vi-VN" sz="2800" b="1" dirty="0">
                <a:latin typeface="Arial" panose="020B0604020202020204" pitchFamily="34" charset="0"/>
                <a:cs typeface="Arial" panose="020B0604020202020204" pitchFamily="34" charset="0"/>
              </a:rPr>
              <a:t>Nếu chúng ta xem Mặt Trời bé bằng một đồng xu thì kích thước của Ngân Hà phải lớn bằng một lục địa, so với kích thước thì Trái Đất của chúng ta cũng chỉ là một hạt bụi trong dải Ngân Hà.</a:t>
            </a:r>
            <a:endParaRPr lang="en-US" sz="2800" b="1" dirty="0">
              <a:latin typeface="Arial" panose="020B0604020202020204" pitchFamily="34" charset="0"/>
              <a:cs typeface="Arial" panose="020B0604020202020204" pitchFamily="34" charset="0"/>
            </a:endParaRPr>
          </a:p>
        </p:txBody>
      </p:sp>
      <p:sp>
        <p:nvSpPr>
          <p:cNvPr id="3" name="Rectangle 2"/>
          <p:cNvSpPr/>
          <p:nvPr/>
        </p:nvSpPr>
        <p:spPr>
          <a:xfrm>
            <a:off x="839372" y="2784456"/>
            <a:ext cx="10471052" cy="1384995"/>
          </a:xfrm>
          <a:prstGeom prst="rect">
            <a:avLst/>
          </a:prstGeom>
        </p:spPr>
        <p:txBody>
          <a:bodyPr wrap="square">
            <a:spAutoFit/>
          </a:bodyPr>
          <a:lstStyle/>
          <a:p>
            <a:pPr algn="just"/>
            <a:r>
              <a:rPr lang="vi-VN" sz="2800" b="1" dirty="0">
                <a:latin typeface="Arial" panose="020B0604020202020204" pitchFamily="34" charset="0"/>
                <a:cs typeface="Arial" panose="020B0604020202020204" pitchFamily="34" charset="0"/>
              </a:rPr>
              <a:t>Mặt Trời chuyển động quanh tâm của Ngân Hà với tốc độ 220000 m/s nhưng phải mất 230 triệu năm mới quay được 1 vòng.</a:t>
            </a:r>
            <a:endParaRPr lang="en-US" sz="2800" b="1" dirty="0">
              <a:latin typeface="Arial" panose="020B0604020202020204" pitchFamily="34" charset="0"/>
              <a:cs typeface="Arial" panose="020B0604020202020204" pitchFamily="34" charset="0"/>
            </a:endParaRPr>
          </a:p>
        </p:txBody>
      </p:sp>
      <p:sp>
        <p:nvSpPr>
          <p:cNvPr id="4" name="Rectangle 3"/>
          <p:cNvSpPr/>
          <p:nvPr/>
        </p:nvSpPr>
        <p:spPr>
          <a:xfrm>
            <a:off x="839372" y="4639213"/>
            <a:ext cx="10471052" cy="954107"/>
          </a:xfrm>
          <a:prstGeom prst="rect">
            <a:avLst/>
          </a:prstGeom>
        </p:spPr>
        <p:txBody>
          <a:bodyPr wrap="square">
            <a:spAutoFit/>
          </a:bodyPr>
          <a:lstStyle/>
          <a:p>
            <a:pPr algn="just"/>
            <a:r>
              <a:rPr lang="vi-VN" sz="2800" b="1" dirty="0">
                <a:latin typeface="Arial" panose="020B0604020202020204" pitchFamily="34" charset="0"/>
                <a:cs typeface="Arial" panose="020B0604020202020204" pitchFamily="34" charset="0"/>
              </a:rPr>
              <a:t>Nếu các em chưa thấy được vũ trụ rộng lớn như thế nào  thì Ngân Hà lại chỉ là một trong hàng tỉ thiên hà của vũ trụ.</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55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Video] Cảm biến siêu khủng Canon ISO 300.000 với &quot;dải ngân hà&quot; tuyệt đẹp  trong hang tối"/>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6" name="Rectangle 5"/>
          <p:cNvSpPr/>
          <p:nvPr/>
        </p:nvSpPr>
        <p:spPr>
          <a:xfrm>
            <a:off x="608427" y="3316459"/>
            <a:ext cx="10975145" cy="3108543"/>
          </a:xfrm>
          <a:prstGeom prst="rect">
            <a:avLst/>
          </a:prstGeom>
        </p:spPr>
        <p:txBody>
          <a:bodyPr wrap="square">
            <a:spAutoFit/>
          </a:bodyPr>
          <a:lstStyle/>
          <a:p>
            <a:pPr algn="just" defTabSz="914400"/>
            <a:r>
              <a:rPr lang="vi-VN" sz="2800" b="1" dirty="0">
                <a:solidFill>
                  <a:prstClr val="white"/>
                </a:solidFill>
                <a:latin typeface="Times New Roman" pitchFamily="18" charset="0"/>
                <a:cs typeface="Times New Roman" pitchFamily="18" charset="0"/>
              </a:rPr>
              <a:t>Đây là một tấm ảnh thực tế về Vũ trụ, những đốm sáng trong hình thực ra là những Thiên Hà và mỗi Thiên hà chứa hàng tỉ tỉ Ngôi Sao, hành tinh, tinh văn và hàng triệu thứ khác. Dải Ngân Hà của chúng ta cũng chỉ là một Thiên Hà rất nhỏ so với hàng tỉ tỉ Thiên Hà khác trong Vũ Trụ. Vậy phải chăng Trái Đất không phải là nơi tồn tại sự sống duy nhất? Các nhà khoa học trên toàn thế giới vẫn đang trong quá trình trả lời câu hỏi đó. </a:t>
            </a:r>
            <a:endParaRPr lang="en-US" sz="2800"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413256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Ngân Hà và 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55: NGÂN HÀ</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648450" y="2059468"/>
            <a:ext cx="10883539" cy="3416320"/>
          </a:xfrm>
          <a:prstGeom prst="rect">
            <a:avLst/>
          </a:prstGeom>
        </p:spPr>
        <p:txBody>
          <a:bodyPr wrap="square">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Hệ</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Mặt</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Trời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nằm</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ở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rìa</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một</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vòng</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xoắn</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của</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dải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Ngân</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Hà</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cách</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tâm</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Ngân</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Hà</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khoảng</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26 000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năm</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ánh</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sáng</a:t>
            </a:r>
            <a:r>
              <a:rPr kumimoji="0" lang="vi-VN"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Hệ</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Mặt</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Trời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vô</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cùng</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nhỏ</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so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với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Ngân</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Hà</a:t>
            </a:r>
            <a:endPar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Hệ</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mặt</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Trời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chuyển</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động</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quanh</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tâm</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của</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Ngân</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Hà</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vi-VN"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với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tốc</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độ</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220 000 m/s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nhưng</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phải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mất</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230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triệu</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năm</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mới</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quay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được</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1 </a:t>
            </a: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vòng</a:t>
            </a:r>
            <a:r>
              <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42186883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9725" y="573311"/>
            <a:ext cx="11379830" cy="5841556"/>
          </a:xfrm>
          <a:prstGeom prst="rect">
            <a:avLst/>
          </a:prstGeom>
        </p:spPr>
      </p:pic>
    </p:spTree>
    <p:extLst>
      <p:ext uri="{BB962C8B-B14F-4D97-AF65-F5344CB8AC3E}">
        <p14:creationId xmlns:p14="http://schemas.microsoft.com/office/powerpoint/2010/main" val="975687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89982" y="295424"/>
            <a:ext cx="6796604" cy="646331"/>
          </a:xfrm>
          <a:prstGeom prst="rect">
            <a:avLst/>
          </a:prstGeom>
        </p:spPr>
        <p:txBody>
          <a:bodyPr wrap="none">
            <a:spAutoFit/>
          </a:bodyPr>
          <a:lstStyle/>
          <a:p>
            <a:pPr algn="ctr"/>
            <a:r>
              <a:rPr lang="vi-VN" sz="3600" b="1" dirty="0">
                <a:solidFill>
                  <a:srgbClr val="FF0000"/>
                </a:solidFill>
                <a:latin typeface="Times New Roman" pitchFamily="18" charset="0"/>
                <a:cs typeface="Times New Roman" pitchFamily="18" charset="0"/>
              </a:rPr>
              <a:t>Một số đài Thiên Văn ở Việt Nam</a:t>
            </a:r>
            <a:endParaRPr lang="en-US" sz="3600" b="1" dirty="0">
              <a:solidFill>
                <a:srgbClr val="FF0000"/>
              </a:solidFill>
              <a:latin typeface="Times New Roman" pitchFamily="18" charset="0"/>
              <a:cs typeface="Times New Roman" pitchFamily="18" charset="0"/>
            </a:endParaRPr>
          </a:p>
        </p:txBody>
      </p:sp>
      <p:pic>
        <p:nvPicPr>
          <p:cNvPr id="4098" name="Picture 2" descr="Khám phá những bí mật ẩn sau Đài Thiên văn lớn nhất miền Bắc sắp đi vào  hoạt động - MVietQ"/>
          <p:cNvPicPr>
            <a:picLocks noChangeAspect="1" noChangeArrowheads="1"/>
          </p:cNvPicPr>
          <p:nvPr/>
        </p:nvPicPr>
        <p:blipFill>
          <a:blip r:embed="rId2"/>
          <a:srcRect/>
          <a:stretch>
            <a:fillRect/>
          </a:stretch>
        </p:blipFill>
        <p:spPr bwMode="auto">
          <a:xfrm>
            <a:off x="696949" y="1349718"/>
            <a:ext cx="4690377" cy="2997200"/>
          </a:xfrm>
          <a:prstGeom prst="rect">
            <a:avLst/>
          </a:prstGeom>
          <a:noFill/>
        </p:spPr>
      </p:pic>
      <p:pic>
        <p:nvPicPr>
          <p:cNvPr id="4100" name="Picture 4" descr="Đài thiên văn đầu tiên của Việt Nam mở cửa đón khách - Báo Khánh Hòa điện tử"/>
          <p:cNvPicPr>
            <a:picLocks noChangeAspect="1" noChangeArrowheads="1"/>
          </p:cNvPicPr>
          <p:nvPr/>
        </p:nvPicPr>
        <p:blipFill>
          <a:blip r:embed="rId3"/>
          <a:srcRect/>
          <a:stretch>
            <a:fillRect/>
          </a:stretch>
        </p:blipFill>
        <p:spPr bwMode="auto">
          <a:xfrm>
            <a:off x="6743264" y="1349718"/>
            <a:ext cx="4876650" cy="2997200"/>
          </a:xfrm>
          <a:prstGeom prst="rect">
            <a:avLst/>
          </a:prstGeom>
          <a:noFill/>
        </p:spPr>
      </p:pic>
      <p:sp>
        <p:nvSpPr>
          <p:cNvPr id="6" name="Rectangle 5"/>
          <p:cNvSpPr/>
          <p:nvPr/>
        </p:nvSpPr>
        <p:spPr>
          <a:xfrm>
            <a:off x="679938" y="4499318"/>
            <a:ext cx="4496973" cy="1938992"/>
          </a:xfrm>
          <a:prstGeom prst="rect">
            <a:avLst/>
          </a:prstGeom>
        </p:spPr>
        <p:txBody>
          <a:bodyPr wrap="square">
            <a:spAutoFit/>
          </a:bodyPr>
          <a:lstStyle/>
          <a:p>
            <a:pPr algn="just"/>
            <a:r>
              <a:rPr lang="vi-VN" sz="2400" b="1" dirty="0">
                <a:latin typeface="Times New Roman" pitchFamily="18" charset="0"/>
                <a:cs typeface="Times New Roman" pitchFamily="18" charset="0"/>
              </a:rPr>
              <a:t>Đài Thiên Văn Hòa Lạc cách trung tâm Hà Nội 30km, nằm trong quần thể các công trình củatrung tâm vũ trụ Việt Nam đang được xây dựng</a:t>
            </a:r>
            <a:endParaRPr lang="en-US" sz="2400" b="1" dirty="0">
              <a:latin typeface="Times New Roman" pitchFamily="18" charset="0"/>
              <a:cs typeface="Times New Roman" pitchFamily="18" charset="0"/>
            </a:endParaRPr>
          </a:p>
        </p:txBody>
      </p:sp>
      <p:sp>
        <p:nvSpPr>
          <p:cNvPr id="7" name="Rectangle 6"/>
          <p:cNvSpPr/>
          <p:nvPr/>
        </p:nvSpPr>
        <p:spPr>
          <a:xfrm>
            <a:off x="6586761" y="4499318"/>
            <a:ext cx="5033153" cy="1938992"/>
          </a:xfrm>
          <a:prstGeom prst="rect">
            <a:avLst/>
          </a:prstGeom>
        </p:spPr>
        <p:txBody>
          <a:bodyPr wrap="square">
            <a:spAutoFit/>
          </a:bodyPr>
          <a:lstStyle/>
          <a:p>
            <a:pPr algn="just"/>
            <a:r>
              <a:rPr lang="vi-VN" sz="2400" b="1" dirty="0">
                <a:latin typeface="Times New Roman" pitchFamily="18" charset="0"/>
                <a:cs typeface="Times New Roman" pitchFamily="18" charset="0"/>
              </a:rPr>
              <a:t>Đài Thiên Văn Nha Trang là 1 trong 2 đài thiên văn thuộc trung tâm vũ trụ Việt Nam (VNSC) được khởi công xây dựng từ năm 2015, hoàn thành vào tháng 8 năm 2017</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395833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2136" y="330007"/>
            <a:ext cx="8942513" cy="646331"/>
          </a:xfrm>
          <a:prstGeom prst="rect">
            <a:avLst/>
          </a:prstGeom>
        </p:spPr>
        <p:txBody>
          <a:bodyPr wrap="none">
            <a:spAutoFit/>
          </a:bodyPr>
          <a:lstStyle/>
          <a:p>
            <a:r>
              <a:rPr lang="vi-VN" sz="3600" b="1" dirty="0">
                <a:solidFill>
                  <a:srgbClr val="FF0000"/>
                </a:solidFill>
                <a:latin typeface="Times New Roman" pitchFamily="18" charset="0"/>
                <a:cs typeface="Times New Roman" pitchFamily="18" charset="0"/>
              </a:rPr>
              <a:t>Một số đài Thiên Văn nổi tiếng trên Thế giới</a:t>
            </a:r>
            <a:endParaRPr lang="en-US" sz="3600" b="1" dirty="0">
              <a:solidFill>
                <a:srgbClr val="FF0000"/>
              </a:solidFill>
              <a:latin typeface="Times New Roman" pitchFamily="18" charset="0"/>
              <a:cs typeface="Times New Roman" pitchFamily="18" charset="0"/>
            </a:endParaRPr>
          </a:p>
        </p:txBody>
      </p:sp>
      <p:pic>
        <p:nvPicPr>
          <p:cNvPr id="3074" name="Picture 2" descr="Đài thiên văn lớn nhất thế giới ngừng hoạt động, có thể lỡ nhiều sự kiện  quan trọng - Tuổi Trẻ Online"/>
          <p:cNvPicPr>
            <a:picLocks noChangeAspect="1" noChangeArrowheads="1"/>
          </p:cNvPicPr>
          <p:nvPr/>
        </p:nvPicPr>
        <p:blipFill>
          <a:blip r:embed="rId2"/>
          <a:srcRect/>
          <a:stretch>
            <a:fillRect/>
          </a:stretch>
        </p:blipFill>
        <p:spPr bwMode="auto">
          <a:xfrm>
            <a:off x="581465" y="1411459"/>
            <a:ext cx="4419600" cy="4114800"/>
          </a:xfrm>
          <a:prstGeom prst="rect">
            <a:avLst/>
          </a:prstGeom>
          <a:noFill/>
        </p:spPr>
      </p:pic>
      <p:pic>
        <p:nvPicPr>
          <p:cNvPr id="3076" name="Picture 4" descr="Tìm hiểu về kính viễn vọng không gian Hubble - KhoaHoc.tv"/>
          <p:cNvPicPr>
            <a:picLocks noChangeAspect="1" noChangeArrowheads="1"/>
          </p:cNvPicPr>
          <p:nvPr/>
        </p:nvPicPr>
        <p:blipFill>
          <a:blip r:embed="rId3"/>
          <a:srcRect/>
          <a:stretch>
            <a:fillRect/>
          </a:stretch>
        </p:blipFill>
        <p:spPr bwMode="auto">
          <a:xfrm>
            <a:off x="6948268" y="1335259"/>
            <a:ext cx="4648200" cy="4191000"/>
          </a:xfrm>
          <a:prstGeom prst="rect">
            <a:avLst/>
          </a:prstGeom>
          <a:noFill/>
        </p:spPr>
      </p:pic>
      <p:sp>
        <p:nvSpPr>
          <p:cNvPr id="6" name="Rectangle 5"/>
          <p:cNvSpPr/>
          <p:nvPr/>
        </p:nvSpPr>
        <p:spPr>
          <a:xfrm>
            <a:off x="662353" y="5597770"/>
            <a:ext cx="4495800" cy="830997"/>
          </a:xfrm>
          <a:prstGeom prst="rect">
            <a:avLst/>
          </a:prstGeom>
        </p:spPr>
        <p:txBody>
          <a:bodyPr wrap="square">
            <a:spAutoFit/>
          </a:bodyPr>
          <a:lstStyle/>
          <a:p>
            <a:pPr algn="ctr"/>
            <a:r>
              <a:rPr lang="vi-VN" sz="2400" b="1" dirty="0">
                <a:latin typeface="Times New Roman" pitchFamily="18" charset="0"/>
                <a:cs typeface="Times New Roman" pitchFamily="18" charset="0"/>
              </a:rPr>
              <a:t>Hệ thống anten của Đài thiên văn Alma tại Chile</a:t>
            </a:r>
            <a:endParaRPr lang="en-US" sz="2400" b="1" dirty="0">
              <a:latin typeface="Times New Roman" pitchFamily="18" charset="0"/>
              <a:cs typeface="Times New Roman" pitchFamily="18" charset="0"/>
            </a:endParaRPr>
          </a:p>
        </p:txBody>
      </p:sp>
      <p:sp>
        <p:nvSpPr>
          <p:cNvPr id="7" name="Rectangle 6"/>
          <p:cNvSpPr/>
          <p:nvPr/>
        </p:nvSpPr>
        <p:spPr>
          <a:xfrm>
            <a:off x="7024468" y="5526259"/>
            <a:ext cx="4495800" cy="830997"/>
          </a:xfrm>
          <a:prstGeom prst="rect">
            <a:avLst/>
          </a:prstGeom>
        </p:spPr>
        <p:txBody>
          <a:bodyPr wrap="square">
            <a:spAutoFit/>
          </a:bodyPr>
          <a:lstStyle/>
          <a:p>
            <a:pPr algn="ctr"/>
            <a:r>
              <a:rPr lang="vi-VN" sz="2400" b="1" dirty="0">
                <a:latin typeface="Times New Roman" pitchFamily="18" charset="0"/>
                <a:cs typeface="Times New Roman" pitchFamily="18" charset="0"/>
              </a:rPr>
              <a:t>Kính thiên văn không gian Hubble của Đài thiên văn Mĩ</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353731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8300"/>
            <a:ext cx="12192000" cy="6752651"/>
          </a:xfrm>
          <a:prstGeom prst="rect">
            <a:avLst/>
          </a:prstGeom>
        </p:spPr>
      </p:pic>
    </p:spTree>
    <p:extLst>
      <p:ext uri="{BB962C8B-B14F-4D97-AF65-F5344CB8AC3E}">
        <p14:creationId xmlns:p14="http://schemas.microsoft.com/office/powerpoint/2010/main" val="1717307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8601" y="3442375"/>
            <a:ext cx="10948841" cy="216982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sng"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Câu 2</a:t>
            </a:r>
            <a:r>
              <a:rPr kumimoji="0" lang="vi-VN" sz="2700" b="1" i="0" u="none"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 Hãy chọn từ thích hợp điền vào chỗ trống trong câu sau: “Hệ Mặt trời có kích thước vô cùng …. so với kích thước của …. ta sẽ không quan sát được Ngân Hà chuyển động”.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 to lớn, Ngân </a:t>
            </a:r>
            <a:r>
              <a:rPr kumimoji="0" lang="vi-VN" sz="2700" b="1" i="0" u="none" strike="noStrike" kern="1200" cap="none" spc="0" normalizeH="0" baseline="0" noProof="0" dirty="0">
                <a:ln>
                  <a:noFill/>
                </a:ln>
                <a:effectLst/>
                <a:uLnTx/>
                <a:uFillTx/>
                <a:latin typeface="Arial" panose="020B0604020202020204" pitchFamily="34" charset="0"/>
                <a:cs typeface="Arial" panose="020B0604020202020204" pitchFamily="34" charset="0"/>
              </a:rPr>
              <a:t>Hà             B. nhỏ bé, Ngân Hà</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 nhỏ bé, Trái Đất             D. to lớn, Mặt Trăng</a:t>
            </a:r>
          </a:p>
        </p:txBody>
      </p:sp>
      <p:sp>
        <p:nvSpPr>
          <p:cNvPr id="8" name="Title 1"/>
          <p:cNvSpPr txBox="1">
            <a:spLocks/>
          </p:cNvSpPr>
          <p:nvPr/>
        </p:nvSpPr>
        <p:spPr>
          <a:xfrm>
            <a:off x="327087" y="510517"/>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5" name="Rectangle 4"/>
          <p:cNvSpPr/>
          <p:nvPr/>
        </p:nvSpPr>
        <p:spPr>
          <a:xfrm>
            <a:off x="638601" y="1277590"/>
            <a:ext cx="10682068" cy="181588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1</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Muốn quan sát, nghiên cứu các thiên thể trên bầu trời, ta dùng công cụ nào sau đây?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Kính thiên văn               B. Kính hiển vi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 Ống nhòm                      D. Kính viễn vọng</a:t>
            </a:r>
          </a:p>
        </p:txBody>
      </p:sp>
      <p:sp>
        <p:nvSpPr>
          <p:cNvPr id="6" name="Oval 23"/>
          <p:cNvSpPr>
            <a:spLocks noChangeArrowheads="1"/>
          </p:cNvSpPr>
          <p:nvPr/>
        </p:nvSpPr>
        <p:spPr bwMode="auto">
          <a:xfrm>
            <a:off x="856030" y="2090193"/>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7" name="Oval 23"/>
          <p:cNvSpPr>
            <a:spLocks noChangeArrowheads="1"/>
          </p:cNvSpPr>
          <p:nvPr/>
        </p:nvSpPr>
        <p:spPr bwMode="auto">
          <a:xfrm>
            <a:off x="4977653" y="4673475"/>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0954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19000" b="-19000"/>
          </a:stretch>
        </a:blipFill>
        <a:effectLst/>
      </p:bgPr>
    </p:bg>
    <p:spTree>
      <p:nvGrpSpPr>
        <p:cNvPr id="1" name=""/>
        <p:cNvGrpSpPr/>
        <p:nvPr/>
      </p:nvGrpSpPr>
      <p:grpSpPr>
        <a:xfrm>
          <a:off x="0" y="0"/>
          <a:ext cx="0" cy="0"/>
          <a:chOff x="0" y="0"/>
          <a:chExt cx="0" cy="0"/>
        </a:xfrm>
      </p:grpSpPr>
      <p:sp>
        <p:nvSpPr>
          <p:cNvPr id="5" name="Hình chữ nhật 4">
            <a:extLst>
              <a:ext uri="{FF2B5EF4-FFF2-40B4-BE49-F238E27FC236}">
                <a16:creationId xmlns:a16="http://schemas.microsoft.com/office/drawing/2014/main" id="{A626F770-86B3-4288-AA3D-595765705194}"/>
              </a:ext>
            </a:extLst>
          </p:cNvPr>
          <p:cNvSpPr/>
          <p:nvPr/>
        </p:nvSpPr>
        <p:spPr>
          <a:xfrm>
            <a:off x="3845877" y="468156"/>
            <a:ext cx="4132863" cy="203132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6000" b="1" dirty="0" smtClean="0">
                <a:ln/>
                <a:solidFill>
                  <a:srgbClr val="FFFF00"/>
                </a:solidFill>
                <a:latin typeface="Arial" panose="020B0604020202020204" pitchFamily="34" charset="0"/>
                <a:cs typeface="Arial" panose="020B0604020202020204" pitchFamily="34" charset="0"/>
              </a:rPr>
              <a:t>Bài </a:t>
            </a:r>
            <a:r>
              <a:rPr lang="vi-VN" sz="6000" b="1" dirty="0">
                <a:ln/>
                <a:solidFill>
                  <a:srgbClr val="FFFF00"/>
                </a:solidFill>
                <a:latin typeface="Arial" panose="020B0604020202020204" pitchFamily="34" charset="0"/>
                <a:cs typeface="Arial" panose="020B0604020202020204" pitchFamily="34" charset="0"/>
              </a:rPr>
              <a:t>55: </a:t>
            </a:r>
          </a:p>
          <a:p>
            <a:pPr algn="ctr"/>
            <a:r>
              <a:rPr lang="en-US" sz="6600" b="1" dirty="0">
                <a:ln/>
                <a:solidFill>
                  <a:srgbClr val="FFFF00"/>
                </a:solidFill>
                <a:latin typeface="Arial" panose="020B0604020202020204" pitchFamily="34" charset="0"/>
                <a:cs typeface="Arial" panose="020B0604020202020204" pitchFamily="34" charset="0"/>
              </a:rPr>
              <a:t>NGÂN HÀ</a:t>
            </a:r>
            <a:endParaRPr lang="vi-VN" sz="6600" b="1" dirty="0">
              <a:ln/>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231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4344" y="1625358"/>
            <a:ext cx="10706493" cy="341632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sng"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Câu </a:t>
            </a:r>
            <a:r>
              <a:rPr lang="vi-VN" sz="2700" b="1" u="sng" dirty="0">
                <a:solidFill>
                  <a:srgbClr val="0000CC"/>
                </a:solidFill>
                <a:latin typeface="Arial" panose="020B0604020202020204" pitchFamily="34" charset="0"/>
                <a:cs typeface="Arial" panose="020B0604020202020204" pitchFamily="34" charset="0"/>
              </a:rPr>
              <a:t>3</a:t>
            </a:r>
            <a:r>
              <a:rPr kumimoji="0" lang="vi-VN" sz="2700" b="1" i="0" u="none"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 Chọn câu phát biểu đúng?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Ngân Hà không chuyển động mà chỉ có hệ Mặt Trời của chúng ta chuyển động.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effectLst/>
                <a:uLnTx/>
                <a:uFillTx/>
                <a:latin typeface="Arial" panose="020B0604020202020204" pitchFamily="34" charset="0"/>
                <a:cs typeface="Arial" panose="020B0604020202020204" pitchFamily="34" charset="0"/>
              </a:rPr>
              <a:t>B. Ngân Hà chuyển động trong vũ trụ với tốc độ khoảng 600 000 m/s.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Muốn quan sát các thiên thể ta cần sử dụng kính lúp</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Kích thước của hệ Mặt Trời lớn hơn nhiều so với kích thước của Ngân Hà.</a:t>
            </a:r>
          </a:p>
        </p:txBody>
      </p:sp>
      <p:sp>
        <p:nvSpPr>
          <p:cNvPr id="6" name="Title 1"/>
          <p:cNvSpPr txBox="1">
            <a:spLocks/>
          </p:cNvSpPr>
          <p:nvPr/>
        </p:nvSpPr>
        <p:spPr>
          <a:xfrm>
            <a:off x="327087" y="510517"/>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4" name="Oval 23"/>
          <p:cNvSpPr>
            <a:spLocks noChangeArrowheads="1"/>
          </p:cNvSpPr>
          <p:nvPr/>
        </p:nvSpPr>
        <p:spPr bwMode="auto">
          <a:xfrm>
            <a:off x="746846" y="2822612"/>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8270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636882" y="1126545"/>
            <a:ext cx="11085449"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defTabSz="914400" fontAlgn="base">
              <a:spcBef>
                <a:spcPct val="0"/>
              </a:spcBef>
              <a:spcAft>
                <a:spcPct val="0"/>
              </a:spcAft>
            </a:pPr>
            <a:r>
              <a:rPr lang="vi-VN" sz="2800" b="1" u="sng" dirty="0">
                <a:solidFill>
                  <a:srgbClr val="0000CC"/>
                </a:solidFill>
                <a:latin typeface="Arial" panose="020B0604020202020204" pitchFamily="34" charset="0"/>
                <a:ea typeface="MS Gothic" pitchFamily="49" charset="-128"/>
                <a:cs typeface="Arial" panose="020B0604020202020204" pitchFamily="34" charset="0"/>
              </a:rPr>
              <a:t>Câu 4.</a:t>
            </a:r>
            <a:r>
              <a:rPr lang="vi-VN" sz="2800" b="1" dirty="0">
                <a:solidFill>
                  <a:srgbClr val="0000CC"/>
                </a:solidFill>
                <a:latin typeface="Arial" panose="020B0604020202020204" pitchFamily="34" charset="0"/>
                <a:ea typeface="MS Gothic" pitchFamily="49" charset="-128"/>
                <a:cs typeface="Arial" panose="020B0604020202020204" pitchFamily="34" charset="0"/>
              </a:rPr>
              <a:t> Xác định các phát biểu sau Đúng hay Sai</a:t>
            </a:r>
            <a:r>
              <a:rPr lang="en-US" sz="2800" b="1" dirty="0">
                <a:solidFill>
                  <a:srgbClr val="0000CC"/>
                </a:solidFill>
                <a:latin typeface="Arial" panose="020B0604020202020204" pitchFamily="34" charset="0"/>
                <a:ea typeface="MS Gothic" pitchFamily="49" charset="-128"/>
                <a:cs typeface="Arial" panose="020B0604020202020204" pitchFamily="34" charset="0"/>
              </a:rPr>
              <a:t>.</a:t>
            </a:r>
          </a:p>
        </p:txBody>
      </p:sp>
      <p:graphicFrame>
        <p:nvGraphicFramePr>
          <p:cNvPr id="10" name="Table 9"/>
          <p:cNvGraphicFramePr>
            <a:graphicFrameLocks noGrp="1"/>
          </p:cNvGraphicFramePr>
          <p:nvPr>
            <p:extLst>
              <p:ext uri="{D42A27DB-BD31-4B8C-83A1-F6EECF244321}">
                <p14:modId xmlns:p14="http://schemas.microsoft.com/office/powerpoint/2010/main" val="1826044051"/>
              </p:ext>
            </p:extLst>
          </p:nvPr>
        </p:nvGraphicFramePr>
        <p:xfrm>
          <a:off x="636882" y="1922529"/>
          <a:ext cx="11029071" cy="3912791"/>
        </p:xfrm>
        <a:graphic>
          <a:graphicData uri="http://schemas.openxmlformats.org/drawingml/2006/table">
            <a:tbl>
              <a:tblPr firstRow="1" bandRow="1">
                <a:tableStyleId>{5940675A-B579-460E-94D1-54222C63F5DA}</a:tableStyleId>
              </a:tblPr>
              <a:tblGrid>
                <a:gridCol w="881576">
                  <a:extLst>
                    <a:ext uri="{9D8B030D-6E8A-4147-A177-3AD203B41FA5}">
                      <a16:colId xmlns:a16="http://schemas.microsoft.com/office/drawing/2014/main" val="20000"/>
                    </a:ext>
                  </a:extLst>
                </a:gridCol>
                <a:gridCol w="8623495">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370840">
                <a:tc>
                  <a:txBody>
                    <a:bodyPr/>
                    <a:lstStyle/>
                    <a:p>
                      <a:pPr algn="ctr" fontAlgn="t" latinLnBrk="0"/>
                      <a:r>
                        <a:rPr lang="en-US" sz="2600" b="1" dirty="0">
                          <a:latin typeface="Arial" panose="020B0604020202020204" pitchFamily="34" charset="0"/>
                          <a:cs typeface="Arial" panose="020B0604020202020204" pitchFamily="34" charset="0"/>
                        </a:rPr>
                        <a:t>STT</a:t>
                      </a:r>
                      <a:endParaRPr lang="en-US" sz="2600" b="1" dirty="0">
                        <a:solidFill>
                          <a:schemeClr val="tx1"/>
                        </a:solidFill>
                        <a:latin typeface="Arial" panose="020B0604020202020204" pitchFamily="34" charset="0"/>
                        <a:cs typeface="Arial" panose="020B0604020202020204" pitchFamily="34" charset="0"/>
                      </a:endParaRPr>
                    </a:p>
                  </a:txBody>
                  <a:tcPr marL="0" marR="0" marT="0" marB="0">
                    <a:solidFill>
                      <a:schemeClr val="accent3">
                        <a:lumMod val="60000"/>
                        <a:lumOff val="40000"/>
                      </a:schemeClr>
                    </a:solidFill>
                  </a:tcPr>
                </a:tc>
                <a:tc>
                  <a:txBody>
                    <a:bodyPr/>
                    <a:lstStyle/>
                    <a:p>
                      <a:pPr algn="ctr" fontAlgn="t" latinLnBrk="0"/>
                      <a:r>
                        <a:rPr lang="en-US" sz="2600" b="1" dirty="0" err="1">
                          <a:latin typeface="Arial" panose="020B0604020202020204" pitchFamily="34" charset="0"/>
                          <a:cs typeface="Arial" panose="020B0604020202020204" pitchFamily="34" charset="0"/>
                        </a:rPr>
                        <a:t>Phát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biểu</a:t>
                      </a:r>
                      <a:endParaRPr lang="en-US" sz="2600" b="1" dirty="0">
                        <a:solidFill>
                          <a:schemeClr val="tx1"/>
                        </a:solidFill>
                        <a:latin typeface="Arial" panose="020B0604020202020204" pitchFamily="34" charset="0"/>
                        <a:cs typeface="Arial" panose="020B0604020202020204" pitchFamily="34" charset="0"/>
                      </a:endParaRPr>
                    </a:p>
                  </a:txBody>
                  <a:tcPr marL="0" marR="0" marT="0" marB="0">
                    <a:solidFill>
                      <a:schemeClr val="accent3">
                        <a:lumMod val="60000"/>
                        <a:lumOff val="40000"/>
                      </a:schemeClr>
                    </a:solidFill>
                  </a:tcPr>
                </a:tc>
                <a:tc>
                  <a:txBody>
                    <a:bodyPr/>
                    <a:lstStyle/>
                    <a:p>
                      <a:pPr algn="ctr" fontAlgn="t" latinLnBrk="0"/>
                      <a:r>
                        <a:rPr lang="en-US" sz="2600" b="1" dirty="0" err="1">
                          <a:latin typeface="Arial" panose="020B0604020202020204" pitchFamily="34" charset="0"/>
                          <a:cs typeface="Arial" panose="020B0604020202020204" pitchFamily="34" charset="0"/>
                        </a:rPr>
                        <a:t>Đánh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giá</a:t>
                      </a:r>
                      <a:endParaRPr lang="en-US" sz="2600" b="1" dirty="0">
                        <a:solidFill>
                          <a:schemeClr val="tx1"/>
                        </a:solidFill>
                        <a:latin typeface="Arial" panose="020B0604020202020204" pitchFamily="34" charset="0"/>
                        <a:cs typeface="Arial" panose="020B0604020202020204" pitchFamily="34" charset="0"/>
                      </a:endParaRPr>
                    </a:p>
                  </a:txBody>
                  <a:tcPr marL="0" marR="0" marT="0" marB="0">
                    <a:solidFill>
                      <a:schemeClr val="accent3">
                        <a:lumMod val="60000"/>
                        <a:lumOff val="40000"/>
                      </a:schemeClr>
                    </a:solidFill>
                  </a:tcPr>
                </a:tc>
                <a:extLst>
                  <a:ext uri="{0D108BD9-81ED-4DB2-BD59-A6C34878D82A}">
                    <a16:rowId xmlns:a16="http://schemas.microsoft.com/office/drawing/2014/main" val="10000"/>
                  </a:ext>
                </a:extLst>
              </a:tr>
              <a:tr h="656121">
                <a:tc>
                  <a:txBody>
                    <a:bodyPr/>
                    <a:lstStyle/>
                    <a:p>
                      <a:pPr algn="ctr" fontAlgn="t" latinLnBrk="0"/>
                      <a:r>
                        <a:rPr lang="en-US" sz="2600" b="1" dirty="0">
                          <a:latin typeface="Arial" panose="020B0604020202020204" pitchFamily="34" charset="0"/>
                          <a:cs typeface="Arial" panose="020B0604020202020204" pitchFamily="34" charset="0"/>
                        </a:rPr>
                        <a:t>1</a:t>
                      </a:r>
                      <a:endParaRPr lang="en-US" sz="2600" b="1" dirty="0">
                        <a:solidFill>
                          <a:schemeClr val="tx1"/>
                        </a:solidFill>
                        <a:latin typeface="Arial" panose="020B0604020202020204" pitchFamily="34" charset="0"/>
                        <a:cs typeface="Arial" panose="020B0604020202020204" pitchFamily="34" charset="0"/>
                      </a:endParaRPr>
                    </a:p>
                  </a:txBody>
                  <a:tcPr marL="0" marR="0" marT="0" marB="0"/>
                </a:tc>
                <a:tc>
                  <a:txBody>
                    <a:bodyPr/>
                    <a:lstStyle/>
                    <a:p>
                      <a:pPr algn="just" fontAlgn="t" latinLnBrk="0"/>
                      <a:r>
                        <a:rPr lang="vi-VN"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Hệ</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Mặt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Trời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là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trung</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tâm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của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Ngân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a:t>
                      </a:r>
                      <a:r>
                        <a:rPr lang="en-US" sz="2600" b="1" dirty="0">
                          <a:latin typeface="Arial" panose="020B0604020202020204" pitchFamily="34" charset="0"/>
                          <a:cs typeface="Arial" panose="020B0604020202020204" pitchFamily="34" charset="0"/>
                        </a:rPr>
                        <a:t>.</a:t>
                      </a:r>
                      <a:endParaRPr lang="en-US" sz="2600" b="1"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endParaRPr lang="en-US" sz="2600" b="1">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pPr algn="ctr" fontAlgn="t" latinLnBrk="0"/>
                      <a:r>
                        <a:rPr lang="en-US" sz="2600" b="1">
                          <a:latin typeface="Arial" panose="020B0604020202020204" pitchFamily="34" charset="0"/>
                          <a:cs typeface="Arial" panose="020B0604020202020204" pitchFamily="34" charset="0"/>
                        </a:rPr>
                        <a:t>2</a:t>
                      </a:r>
                      <a:endParaRPr lang="en-US" sz="2600" b="1">
                        <a:solidFill>
                          <a:schemeClr val="tx1"/>
                        </a:solidFill>
                        <a:latin typeface="Arial" panose="020B0604020202020204" pitchFamily="34" charset="0"/>
                        <a:cs typeface="Arial" panose="020B0604020202020204" pitchFamily="34" charset="0"/>
                      </a:endParaRPr>
                    </a:p>
                  </a:txBody>
                  <a:tcPr marL="0" marR="0" marT="0" marB="0"/>
                </a:tc>
                <a:tc>
                  <a:txBody>
                    <a:bodyPr/>
                    <a:lstStyle/>
                    <a:p>
                      <a:pPr algn="just" fontAlgn="t" latinLnBrk="0"/>
                      <a:r>
                        <a:rPr lang="vi-VN" sz="2600" b="1" dirty="0">
                          <a:latin typeface="Arial" panose="020B0604020202020204" pitchFamily="34" charset="0"/>
                          <a:cs typeface="Arial" panose="020B0604020202020204" pitchFamily="34" charset="0"/>
                        </a:rPr>
                        <a:t> Ngân Hà chuyển động trong vũ trụ đông thời quay  quanh lõi của nó.</a:t>
                      </a:r>
                      <a:endParaRPr lang="vi-VN" sz="2600" b="1"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endParaRPr lang="en-US" sz="2600" b="1">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642424">
                <a:tc>
                  <a:txBody>
                    <a:bodyPr/>
                    <a:lstStyle/>
                    <a:p>
                      <a:pPr algn="ctr" fontAlgn="t" latinLnBrk="0"/>
                      <a:r>
                        <a:rPr lang="en-US" sz="2600" b="1">
                          <a:latin typeface="Arial" panose="020B0604020202020204" pitchFamily="34" charset="0"/>
                          <a:cs typeface="Arial" panose="020B0604020202020204" pitchFamily="34" charset="0"/>
                        </a:rPr>
                        <a:t>3</a:t>
                      </a:r>
                      <a:endParaRPr lang="en-US" sz="2600" b="1">
                        <a:solidFill>
                          <a:schemeClr val="tx1"/>
                        </a:solidFill>
                        <a:latin typeface="Arial" panose="020B0604020202020204" pitchFamily="34" charset="0"/>
                        <a:cs typeface="Arial" panose="020B0604020202020204" pitchFamily="34" charset="0"/>
                      </a:endParaRPr>
                    </a:p>
                  </a:txBody>
                  <a:tcPr marL="0" marR="0" marT="0" marB="0"/>
                </a:tc>
                <a:tc>
                  <a:txBody>
                    <a:bodyPr/>
                    <a:lstStyle/>
                    <a:p>
                      <a:pPr algn="just" fontAlgn="t" latinLnBrk="0"/>
                      <a:r>
                        <a:rPr lang="vi-VN"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Từ</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Trái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Đất</a:t>
                      </a:r>
                      <a:r>
                        <a:rPr lang="en-US" sz="2600" b="1" dirty="0">
                          <a:latin typeface="Arial" panose="020B0604020202020204" pitchFamily="34" charset="0"/>
                          <a:cs typeface="Arial" panose="020B0604020202020204" pitchFamily="34" charset="0"/>
                        </a:rPr>
                        <a:t> ta </a:t>
                      </a:r>
                      <a:r>
                        <a:rPr lang="en-US" sz="2600" b="1" dirty="0" err="1">
                          <a:latin typeface="Arial" panose="020B0604020202020204" pitchFamily="34" charset="0"/>
                          <a:cs typeface="Arial" panose="020B0604020202020204" pitchFamily="34" charset="0"/>
                        </a:rPr>
                        <a:t>có</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thể</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nhìn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thấy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toàn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bộ</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Ngân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a:t>
                      </a:r>
                      <a:r>
                        <a:rPr lang="en-US" sz="2600" b="1" dirty="0">
                          <a:latin typeface="Arial" panose="020B0604020202020204" pitchFamily="34" charset="0"/>
                          <a:cs typeface="Arial" panose="020B0604020202020204" pitchFamily="34" charset="0"/>
                        </a:rPr>
                        <a:t>.</a:t>
                      </a:r>
                      <a:endParaRPr lang="en-US" sz="2600" b="1"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endParaRPr lang="en-US" sz="2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633046">
                <a:tc>
                  <a:txBody>
                    <a:bodyPr/>
                    <a:lstStyle/>
                    <a:p>
                      <a:pPr algn="ctr" fontAlgn="t" latinLnBrk="0"/>
                      <a:r>
                        <a:rPr lang="en-US" sz="2600" b="1">
                          <a:latin typeface="Arial" panose="020B0604020202020204" pitchFamily="34" charset="0"/>
                          <a:cs typeface="Arial" panose="020B0604020202020204" pitchFamily="34" charset="0"/>
                        </a:rPr>
                        <a:t>4</a:t>
                      </a:r>
                      <a:endParaRPr lang="en-US" sz="2600" b="1">
                        <a:solidFill>
                          <a:schemeClr val="tx1"/>
                        </a:solidFill>
                        <a:latin typeface="Arial" panose="020B0604020202020204" pitchFamily="34" charset="0"/>
                        <a:cs typeface="Arial" panose="020B0604020202020204" pitchFamily="34" charset="0"/>
                      </a:endParaRPr>
                    </a:p>
                  </a:txBody>
                  <a:tcPr marL="0" marR="0" marT="0" marB="0"/>
                </a:tc>
                <a:tc>
                  <a:txBody>
                    <a:bodyPr/>
                    <a:lstStyle/>
                    <a:p>
                      <a:pPr algn="just" fontAlgn="t" latinLnBrk="0"/>
                      <a:r>
                        <a:rPr lang="vi-VN"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Ngân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bao</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gồm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toàn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bộ</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thiên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thể</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của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vũ</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trụ</a:t>
                      </a:r>
                      <a:r>
                        <a:rPr lang="en-US" sz="2600" b="1" dirty="0">
                          <a:latin typeface="Arial" panose="020B0604020202020204" pitchFamily="34" charset="0"/>
                          <a:cs typeface="Arial" panose="020B0604020202020204" pitchFamily="34" charset="0"/>
                        </a:rPr>
                        <a:t>.</a:t>
                      </a:r>
                      <a:endParaRPr lang="en-US" sz="2600" b="1"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endParaRPr lang="en-US" sz="2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pPr algn="ctr" fontAlgn="t" latinLnBrk="0"/>
                      <a:r>
                        <a:rPr lang="en-US" sz="2600" b="1">
                          <a:latin typeface="Arial" panose="020B0604020202020204" pitchFamily="34" charset="0"/>
                          <a:cs typeface="Arial" panose="020B0604020202020204" pitchFamily="34" charset="0"/>
                        </a:rPr>
                        <a:t>5</a:t>
                      </a:r>
                      <a:endParaRPr lang="en-US" sz="2600" b="1">
                        <a:solidFill>
                          <a:schemeClr val="tx1"/>
                        </a:solidFill>
                        <a:latin typeface="Arial" panose="020B0604020202020204" pitchFamily="34" charset="0"/>
                        <a:cs typeface="Arial" panose="020B0604020202020204" pitchFamily="34" charset="0"/>
                      </a:endParaRPr>
                    </a:p>
                  </a:txBody>
                  <a:tcPr marL="0" marR="0" marT="0" marB="0"/>
                </a:tc>
                <a:tc>
                  <a:txBody>
                    <a:bodyPr/>
                    <a:lstStyle/>
                    <a:p>
                      <a:pPr algn="just" fontAlgn="t" latinLnBrk="0"/>
                      <a:r>
                        <a:rPr lang="vi-VN" sz="2600" b="1" dirty="0">
                          <a:latin typeface="Arial" panose="020B0604020202020204" pitchFamily="34" charset="0"/>
                          <a:cs typeface="Arial" panose="020B0604020202020204" pitchFamily="34" charset="0"/>
                        </a:rPr>
                        <a:t> Ngân Hà chuyển động trong vũ trụ nhanh hơn Mặt   Trời chuyển động quanh tâm Ngân Hà.</a:t>
                      </a:r>
                      <a:endParaRPr lang="vi-VN" sz="2600" b="1"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endParaRPr lang="en-US" sz="2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sp>
        <p:nvSpPr>
          <p:cNvPr id="11" name="Rectangle 10"/>
          <p:cNvSpPr/>
          <p:nvPr/>
        </p:nvSpPr>
        <p:spPr>
          <a:xfrm>
            <a:off x="10350715" y="3132810"/>
            <a:ext cx="1202573" cy="523220"/>
          </a:xfrm>
          <a:prstGeom prst="rect">
            <a:avLst/>
          </a:prstGeom>
        </p:spPr>
        <p:txBody>
          <a:bodyPr wrap="none">
            <a:spAutoFit/>
          </a:bodyPr>
          <a:lstStyle/>
          <a:p>
            <a:r>
              <a:rPr lang="en-US" sz="2800" b="1" dirty="0" err="1">
                <a:solidFill>
                  <a:srgbClr val="FF0000"/>
                </a:solidFill>
                <a:latin typeface="Arial" panose="020B0604020202020204" pitchFamily="34" charset="0"/>
                <a:cs typeface="Arial" panose="020B0604020202020204" pitchFamily="34" charset="0"/>
              </a:rPr>
              <a:t>Đúng</a:t>
            </a:r>
            <a:r>
              <a:rPr lang="en-US" sz="2800" b="1" dirty="0">
                <a:solidFill>
                  <a:srgbClr val="FF0000"/>
                </a:solidFill>
                <a:latin typeface="Arial" panose="020B0604020202020204" pitchFamily="34" charset="0"/>
                <a:cs typeface="Arial" panose="020B0604020202020204" pitchFamily="34" charset="0"/>
              </a:rPr>
              <a:t> </a:t>
            </a:r>
          </a:p>
        </p:txBody>
      </p:sp>
      <p:sp>
        <p:nvSpPr>
          <p:cNvPr id="12" name="Rectangle 11"/>
          <p:cNvSpPr/>
          <p:nvPr/>
        </p:nvSpPr>
        <p:spPr>
          <a:xfrm>
            <a:off x="10350715" y="5139075"/>
            <a:ext cx="1202573" cy="523220"/>
          </a:xfrm>
          <a:prstGeom prst="rect">
            <a:avLst/>
          </a:prstGeom>
        </p:spPr>
        <p:txBody>
          <a:bodyPr wrap="none">
            <a:spAutoFit/>
          </a:bodyPr>
          <a:lstStyle/>
          <a:p>
            <a:r>
              <a:rPr lang="en-US" sz="2800" b="1" dirty="0" err="1">
                <a:solidFill>
                  <a:srgbClr val="FF0000"/>
                </a:solidFill>
                <a:latin typeface="Arial" panose="020B0604020202020204" pitchFamily="34" charset="0"/>
                <a:cs typeface="Arial" panose="020B0604020202020204" pitchFamily="34" charset="0"/>
              </a:rPr>
              <a:t>Đúng</a:t>
            </a:r>
            <a:r>
              <a:rPr lang="en-US" sz="2800" b="1" dirty="0">
                <a:solidFill>
                  <a:srgbClr val="FF0000"/>
                </a:solidFill>
                <a:latin typeface="Arial" panose="020B0604020202020204" pitchFamily="34" charset="0"/>
                <a:cs typeface="Arial" panose="020B0604020202020204" pitchFamily="34" charset="0"/>
              </a:rPr>
              <a:t> </a:t>
            </a:r>
          </a:p>
        </p:txBody>
      </p:sp>
      <p:sp>
        <p:nvSpPr>
          <p:cNvPr id="13" name="Rectangle 12"/>
          <p:cNvSpPr/>
          <p:nvPr/>
        </p:nvSpPr>
        <p:spPr>
          <a:xfrm>
            <a:off x="10490977" y="2346010"/>
            <a:ext cx="922047" cy="523220"/>
          </a:xfrm>
          <a:prstGeom prst="rect">
            <a:avLst/>
          </a:prstGeom>
        </p:spPr>
        <p:txBody>
          <a:bodyPr wrap="none">
            <a:spAutoFit/>
          </a:bodyPr>
          <a:lstStyle/>
          <a:p>
            <a:r>
              <a:rPr lang="vi-VN" sz="2800" b="1" dirty="0">
                <a:solidFill>
                  <a:srgbClr val="FF0000"/>
                </a:solidFill>
                <a:latin typeface="Arial" panose="020B0604020202020204" pitchFamily="34" charset="0"/>
                <a:cs typeface="Arial" panose="020B0604020202020204" pitchFamily="34" charset="0"/>
              </a:rPr>
              <a:t>Sai </a:t>
            </a:r>
            <a:r>
              <a:rPr lang="en-US" sz="2800" b="1" dirty="0">
                <a:solidFill>
                  <a:srgbClr val="FF0000"/>
                </a:solidFill>
                <a:latin typeface="Arial" panose="020B0604020202020204" pitchFamily="34" charset="0"/>
                <a:cs typeface="Arial" panose="020B0604020202020204" pitchFamily="34" charset="0"/>
              </a:rPr>
              <a:t> </a:t>
            </a:r>
          </a:p>
        </p:txBody>
      </p:sp>
      <p:sp>
        <p:nvSpPr>
          <p:cNvPr id="15" name="Rectangle 14"/>
          <p:cNvSpPr/>
          <p:nvPr/>
        </p:nvSpPr>
        <p:spPr>
          <a:xfrm>
            <a:off x="10466053" y="3787820"/>
            <a:ext cx="922047" cy="523220"/>
          </a:xfrm>
          <a:prstGeom prst="rect">
            <a:avLst/>
          </a:prstGeom>
        </p:spPr>
        <p:txBody>
          <a:bodyPr wrap="none">
            <a:spAutoFit/>
          </a:bodyPr>
          <a:lstStyle/>
          <a:p>
            <a:r>
              <a:rPr lang="vi-VN" sz="2800" b="1" dirty="0">
                <a:solidFill>
                  <a:srgbClr val="FF0000"/>
                </a:solidFill>
                <a:latin typeface="Arial" panose="020B0604020202020204" pitchFamily="34" charset="0"/>
                <a:cs typeface="Arial" panose="020B0604020202020204" pitchFamily="34" charset="0"/>
              </a:rPr>
              <a:t>Sai </a:t>
            </a:r>
            <a:r>
              <a:rPr lang="en-US" sz="2800" b="1" dirty="0">
                <a:solidFill>
                  <a:srgbClr val="FF0000"/>
                </a:solidFill>
                <a:latin typeface="Arial" panose="020B0604020202020204" pitchFamily="34" charset="0"/>
                <a:cs typeface="Arial" panose="020B0604020202020204" pitchFamily="34" charset="0"/>
              </a:rPr>
              <a:t> </a:t>
            </a:r>
          </a:p>
        </p:txBody>
      </p:sp>
      <p:sp>
        <p:nvSpPr>
          <p:cNvPr id="16" name="Rectangle 15"/>
          <p:cNvSpPr/>
          <p:nvPr/>
        </p:nvSpPr>
        <p:spPr>
          <a:xfrm>
            <a:off x="10466052" y="4442830"/>
            <a:ext cx="922047" cy="523220"/>
          </a:xfrm>
          <a:prstGeom prst="rect">
            <a:avLst/>
          </a:prstGeom>
        </p:spPr>
        <p:txBody>
          <a:bodyPr wrap="none">
            <a:spAutoFit/>
          </a:bodyPr>
          <a:lstStyle/>
          <a:p>
            <a:r>
              <a:rPr lang="vi-VN" sz="2800" b="1" dirty="0">
                <a:solidFill>
                  <a:srgbClr val="FF0000"/>
                </a:solidFill>
                <a:latin typeface="Arial" panose="020B0604020202020204" pitchFamily="34" charset="0"/>
                <a:cs typeface="Arial" panose="020B0604020202020204" pitchFamily="34" charset="0"/>
              </a:rPr>
              <a:t>Sai </a:t>
            </a:r>
            <a:r>
              <a:rPr lang="en-US" sz="2800" b="1" dirty="0">
                <a:solidFill>
                  <a:srgbClr val="FF0000"/>
                </a:solidFill>
                <a:latin typeface="Arial" panose="020B0604020202020204" pitchFamily="34" charset="0"/>
                <a:cs typeface="Arial" panose="020B0604020202020204" pitchFamily="34" charset="0"/>
              </a:rPr>
              <a:t> </a:t>
            </a:r>
          </a:p>
        </p:txBody>
      </p:sp>
      <p:sp>
        <p:nvSpPr>
          <p:cNvPr id="9" name="Title 1"/>
          <p:cNvSpPr txBox="1">
            <a:spLocks/>
          </p:cNvSpPr>
          <p:nvPr/>
        </p:nvSpPr>
        <p:spPr>
          <a:xfrm>
            <a:off x="327087" y="336066"/>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27963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0629" y="2557029"/>
            <a:ext cx="10423895" cy="1751735"/>
          </a:xfrm>
          <a:prstGeom prst="rect">
            <a:avLst/>
          </a:prstGeom>
        </p:spPr>
      </p:pic>
      <p:sp>
        <p:nvSpPr>
          <p:cNvPr id="5" name="Rectangle 4"/>
          <p:cNvSpPr/>
          <p:nvPr/>
        </p:nvSpPr>
        <p:spPr>
          <a:xfrm>
            <a:off x="739919" y="1539826"/>
            <a:ext cx="10948841" cy="52322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Câu </a:t>
            </a:r>
            <a:r>
              <a:rPr lang="vi-VN" sz="2800" b="1" u="sng" noProof="0" dirty="0">
                <a:solidFill>
                  <a:srgbClr val="000066"/>
                </a:solidFill>
                <a:latin typeface="Arial" panose="020B0604020202020204" pitchFamily="34" charset="0"/>
                <a:cs typeface="Arial" panose="020B0604020202020204" pitchFamily="34" charset="0"/>
              </a:rPr>
              <a:t>5</a:t>
            </a:r>
            <a:r>
              <a:rPr kumimoji="0" lang="vi-VN" sz="2800" b="1" i="0"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 Hãy </a:t>
            </a:r>
            <a:r>
              <a:rPr lang="vi-VN" sz="2800" b="1" dirty="0">
                <a:solidFill>
                  <a:srgbClr val="000066"/>
                </a:solidFill>
                <a:latin typeface="Arial" panose="020B0604020202020204" pitchFamily="34" charset="0"/>
                <a:cs typeface="Arial" panose="020B0604020202020204" pitchFamily="34" charset="0"/>
              </a:rPr>
              <a:t>mô tả vị trí của Trái Đất trong Ngân Hà?</a:t>
            </a:r>
            <a:endParaRPr kumimoji="0" lang="vi-VN" sz="2800" b="1" i="0"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endParaRPr>
          </a:p>
        </p:txBody>
      </p:sp>
      <p:sp>
        <p:nvSpPr>
          <p:cNvPr id="6" name="Title 1"/>
          <p:cNvSpPr txBox="1">
            <a:spLocks/>
          </p:cNvSpPr>
          <p:nvPr/>
        </p:nvSpPr>
        <p:spPr>
          <a:xfrm>
            <a:off x="340942" y="571593"/>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162800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CB866978-A0D8-4925-B5CC-B5FFBC76631D}"/>
              </a:ext>
            </a:extLst>
          </p:cNvPr>
          <p:cNvSpPr>
            <a:spLocks noGrp="1"/>
          </p:cNvSpPr>
          <p:nvPr>
            <p:ph idx="1"/>
          </p:nvPr>
        </p:nvSpPr>
        <p:spPr>
          <a:xfrm>
            <a:off x="789940" y="1454149"/>
            <a:ext cx="10789920" cy="2119314"/>
          </a:xfrm>
        </p:spPr>
        <p:txBody>
          <a:bodyPr>
            <a:normAutofit/>
          </a:bodyPr>
          <a:lstStyle/>
          <a:p>
            <a:pPr marL="0" indent="0">
              <a:buNone/>
            </a:pPr>
            <a:r>
              <a:rPr lang="en-US" b="1" u="sng" dirty="0" err="1">
                <a:solidFill>
                  <a:srgbClr val="0000CC"/>
                </a:solidFill>
                <a:latin typeface="Arial" pitchFamily="34" charset="0"/>
                <a:cs typeface="Arial" pitchFamily="34" charset="0"/>
              </a:rPr>
              <a:t>Câu</a:t>
            </a:r>
            <a:r>
              <a:rPr lang="en-US" b="1" u="sng" dirty="0">
                <a:solidFill>
                  <a:srgbClr val="0000CC"/>
                </a:solidFill>
                <a:latin typeface="Arial" pitchFamily="34" charset="0"/>
                <a:cs typeface="Arial" pitchFamily="34" charset="0"/>
              </a:rPr>
              <a:t> 6:</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Sắp</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xếp</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những</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mục</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sau</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theo</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thứ</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tự</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từ</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nhỏ</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nhất</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đến</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lớn</a:t>
            </a:r>
            <a:r>
              <a:rPr lang="en-US" b="1" dirty="0">
                <a:solidFill>
                  <a:srgbClr val="0000CC"/>
                </a:solidFill>
                <a:latin typeface="Arial" pitchFamily="34" charset="0"/>
                <a:cs typeface="Arial" pitchFamily="34" charset="0"/>
              </a:rPr>
              <a:t> </a:t>
            </a:r>
            <a:r>
              <a:rPr lang="en-US" b="1" dirty="0" err="1">
                <a:solidFill>
                  <a:srgbClr val="0000CC"/>
                </a:solidFill>
                <a:latin typeface="Arial" pitchFamily="34" charset="0"/>
                <a:cs typeface="Arial" pitchFamily="34" charset="0"/>
              </a:rPr>
              <a:t>nhất</a:t>
            </a:r>
            <a:r>
              <a:rPr lang="en-US" b="1" dirty="0">
                <a:solidFill>
                  <a:srgbClr val="0000CC"/>
                </a:solidFill>
                <a:latin typeface="Arial" pitchFamily="34" charset="0"/>
                <a:cs typeface="Arial" pitchFamily="34" charset="0"/>
              </a:rPr>
              <a:t>:</a:t>
            </a:r>
          </a:p>
          <a:p>
            <a:pPr marL="0" indent="0">
              <a:buNone/>
            </a:pPr>
            <a:r>
              <a:rPr lang="en-US" b="1" dirty="0">
                <a:solidFill>
                  <a:srgbClr val="0000CC"/>
                </a:solidFill>
                <a:latin typeface="Arial" pitchFamily="34" charset="0"/>
                <a:cs typeface="Arial" pitchFamily="34" charset="0"/>
              </a:rPr>
              <a:t>	</a:t>
            </a:r>
            <a:r>
              <a:rPr lang="en-US" b="1" dirty="0" err="1">
                <a:latin typeface="Arial" pitchFamily="34" charset="0"/>
                <a:cs typeface="Arial" pitchFamily="34" charset="0"/>
              </a:rPr>
              <a:t>Một</a:t>
            </a:r>
            <a:r>
              <a:rPr lang="en-US" b="1" dirty="0">
                <a:latin typeface="Arial" pitchFamily="34" charset="0"/>
                <a:cs typeface="Arial" pitchFamily="34" charset="0"/>
              </a:rPr>
              <a:t> </a:t>
            </a:r>
            <a:r>
              <a:rPr lang="en-US" b="1" dirty="0" err="1">
                <a:latin typeface="Arial" pitchFamily="34" charset="0"/>
                <a:cs typeface="Arial" pitchFamily="34" charset="0"/>
              </a:rPr>
              <a:t>ngôi</a:t>
            </a:r>
            <a:r>
              <a:rPr lang="en-US" b="1" dirty="0">
                <a:latin typeface="Arial" pitchFamily="34" charset="0"/>
                <a:cs typeface="Arial" pitchFamily="34" charset="0"/>
              </a:rPr>
              <a:t> </a:t>
            </a:r>
            <a:r>
              <a:rPr lang="en-US" b="1" dirty="0" err="1">
                <a:latin typeface="Arial" pitchFamily="34" charset="0"/>
                <a:cs typeface="Arial" pitchFamily="34" charset="0"/>
              </a:rPr>
              <a:t>sao</a:t>
            </a:r>
            <a:r>
              <a:rPr lang="en-US" b="1" dirty="0">
                <a:latin typeface="Arial" pitchFamily="34" charset="0"/>
                <a:cs typeface="Arial" pitchFamily="34" charset="0"/>
              </a:rPr>
              <a:t>	   </a:t>
            </a:r>
            <a:r>
              <a:rPr lang="en-US" b="1" dirty="0" err="1">
                <a:latin typeface="Arial" pitchFamily="34" charset="0"/>
                <a:cs typeface="Arial" pitchFamily="34" charset="0"/>
              </a:rPr>
              <a:t>Một</a:t>
            </a:r>
            <a:r>
              <a:rPr lang="en-US" b="1" dirty="0">
                <a:latin typeface="Arial" pitchFamily="34" charset="0"/>
                <a:cs typeface="Arial" pitchFamily="34" charset="0"/>
              </a:rPr>
              <a:t> </a:t>
            </a:r>
            <a:r>
              <a:rPr lang="en-US" b="1" dirty="0" err="1">
                <a:latin typeface="Arial" pitchFamily="34" charset="0"/>
                <a:cs typeface="Arial" pitchFamily="34" charset="0"/>
              </a:rPr>
              <a:t>hành</a:t>
            </a:r>
            <a:r>
              <a:rPr lang="en-US" b="1" dirty="0">
                <a:latin typeface="Arial" pitchFamily="34" charset="0"/>
                <a:cs typeface="Arial" pitchFamily="34" charset="0"/>
              </a:rPr>
              <a:t> </a:t>
            </a:r>
            <a:r>
              <a:rPr lang="en-US" b="1" dirty="0" err="1">
                <a:latin typeface="Arial" pitchFamily="34" charset="0"/>
                <a:cs typeface="Arial" pitchFamily="34" charset="0"/>
              </a:rPr>
              <a:t>tinh</a:t>
            </a:r>
            <a:r>
              <a:rPr lang="en-US" b="1" dirty="0">
                <a:latin typeface="Arial" pitchFamily="34" charset="0"/>
                <a:cs typeface="Arial" pitchFamily="34" charset="0"/>
              </a:rPr>
              <a:t>	         </a:t>
            </a:r>
            <a:r>
              <a:rPr lang="en-US" b="1" dirty="0" err="1">
                <a:latin typeface="Arial" pitchFamily="34" charset="0"/>
                <a:cs typeface="Arial" pitchFamily="34" charset="0"/>
              </a:rPr>
              <a:t>Vũ</a:t>
            </a:r>
            <a:r>
              <a:rPr lang="en-US" b="1" dirty="0">
                <a:latin typeface="Arial" pitchFamily="34" charset="0"/>
                <a:cs typeface="Arial" pitchFamily="34" charset="0"/>
              </a:rPr>
              <a:t> </a:t>
            </a:r>
            <a:r>
              <a:rPr lang="en-US" b="1" dirty="0" err="1">
                <a:latin typeface="Arial" pitchFamily="34" charset="0"/>
                <a:cs typeface="Arial" pitchFamily="34" charset="0"/>
              </a:rPr>
              <a:t>trụ</a:t>
            </a:r>
            <a:r>
              <a:rPr lang="en-US" b="1" dirty="0">
                <a:latin typeface="Arial" pitchFamily="34" charset="0"/>
                <a:cs typeface="Arial" pitchFamily="34" charset="0"/>
              </a:rPr>
              <a:t>	</a:t>
            </a:r>
          </a:p>
          <a:p>
            <a:pPr marL="0" indent="0">
              <a:buNone/>
            </a:pPr>
            <a:r>
              <a:rPr lang="en-US" b="1" dirty="0">
                <a:latin typeface="Arial" pitchFamily="34" charset="0"/>
                <a:cs typeface="Arial" pitchFamily="34" charset="0"/>
              </a:rPr>
              <a:t>	</a:t>
            </a:r>
            <a:r>
              <a:rPr lang="en-US" b="1" dirty="0" err="1">
                <a:latin typeface="Arial" pitchFamily="34" charset="0"/>
                <a:cs typeface="Arial" pitchFamily="34" charset="0"/>
              </a:rPr>
              <a:t>Một</a:t>
            </a:r>
            <a:r>
              <a:rPr lang="en-US" b="1" dirty="0">
                <a:latin typeface="Arial" pitchFamily="34" charset="0"/>
                <a:cs typeface="Arial" pitchFamily="34" charset="0"/>
              </a:rPr>
              <a:t> </a:t>
            </a:r>
            <a:r>
              <a:rPr lang="en-US" b="1" dirty="0" err="1">
                <a:latin typeface="Arial" pitchFamily="34" charset="0"/>
                <a:cs typeface="Arial" pitchFamily="34" charset="0"/>
              </a:rPr>
              <a:t>thiên</a:t>
            </a:r>
            <a:r>
              <a:rPr lang="en-US" b="1" dirty="0">
                <a:latin typeface="Arial" pitchFamily="34" charset="0"/>
                <a:cs typeface="Arial" pitchFamily="34" charset="0"/>
              </a:rPr>
              <a:t> </a:t>
            </a:r>
            <a:r>
              <a:rPr lang="en-US" b="1" dirty="0" err="1">
                <a:latin typeface="Arial" pitchFamily="34" charset="0"/>
                <a:cs typeface="Arial" pitchFamily="34" charset="0"/>
              </a:rPr>
              <a:t>hà</a:t>
            </a:r>
            <a:r>
              <a:rPr lang="en-US" b="1" dirty="0">
                <a:latin typeface="Arial" pitchFamily="34" charset="0"/>
                <a:cs typeface="Arial" pitchFamily="34" charset="0"/>
              </a:rPr>
              <a:t>	   </a:t>
            </a:r>
            <a:r>
              <a:rPr lang="en-US" b="1" dirty="0" err="1">
                <a:latin typeface="Arial" pitchFamily="34" charset="0"/>
                <a:cs typeface="Arial" pitchFamily="34" charset="0"/>
              </a:rPr>
              <a:t>Hệ</a:t>
            </a:r>
            <a:r>
              <a:rPr lang="en-US" b="1" dirty="0">
                <a:latin typeface="Arial" pitchFamily="34" charset="0"/>
                <a:cs typeface="Arial" pitchFamily="34" charset="0"/>
              </a:rPr>
              <a:t> </a:t>
            </a:r>
            <a:r>
              <a:rPr lang="en-US" b="1" dirty="0" err="1">
                <a:latin typeface="Arial" pitchFamily="34" charset="0"/>
                <a:cs typeface="Arial" pitchFamily="34" charset="0"/>
              </a:rPr>
              <a:t>Mặt</a:t>
            </a:r>
            <a:r>
              <a:rPr lang="en-US" b="1" dirty="0">
                <a:latin typeface="Arial" pitchFamily="34" charset="0"/>
                <a:cs typeface="Arial" pitchFamily="34" charset="0"/>
              </a:rPr>
              <a:t> </a:t>
            </a:r>
            <a:r>
              <a:rPr lang="en-US" b="1" dirty="0" err="1">
                <a:latin typeface="Arial" pitchFamily="34" charset="0"/>
                <a:cs typeface="Arial" pitchFamily="34" charset="0"/>
              </a:rPr>
              <a:t>Trời</a:t>
            </a:r>
            <a:r>
              <a:rPr lang="en-US" b="1" dirty="0">
                <a:latin typeface="Arial" pitchFamily="34" charset="0"/>
                <a:cs typeface="Arial" pitchFamily="34" charset="0"/>
              </a:rPr>
              <a:t>	         </a:t>
            </a:r>
            <a:r>
              <a:rPr lang="en-US" b="1" dirty="0" err="1">
                <a:latin typeface="Arial" pitchFamily="34" charset="0"/>
                <a:cs typeface="Arial" pitchFamily="34" charset="0"/>
              </a:rPr>
              <a:t>Một</a:t>
            </a:r>
            <a:r>
              <a:rPr lang="en-US" b="1" dirty="0">
                <a:latin typeface="Arial" pitchFamily="34" charset="0"/>
                <a:cs typeface="Arial" pitchFamily="34" charset="0"/>
              </a:rPr>
              <a:t> </a:t>
            </a:r>
            <a:r>
              <a:rPr lang="en-US" b="1" dirty="0" err="1">
                <a:latin typeface="Arial" pitchFamily="34" charset="0"/>
                <a:cs typeface="Arial" pitchFamily="34" charset="0"/>
              </a:rPr>
              <a:t>vệ</a:t>
            </a:r>
            <a:r>
              <a:rPr lang="en-US" b="1" dirty="0">
                <a:latin typeface="Arial" pitchFamily="34" charset="0"/>
                <a:cs typeface="Arial" pitchFamily="34" charset="0"/>
              </a:rPr>
              <a:t> </a:t>
            </a:r>
            <a:r>
              <a:rPr lang="en-US" b="1" dirty="0" err="1">
                <a:latin typeface="Arial" pitchFamily="34" charset="0"/>
                <a:cs typeface="Arial" pitchFamily="34" charset="0"/>
              </a:rPr>
              <a:t>tinh</a:t>
            </a:r>
            <a:endParaRPr lang="vi-VN" b="1" dirty="0">
              <a:latin typeface="Arial" pitchFamily="34" charset="0"/>
              <a:cs typeface="Arial" pitchFamily="34" charset="0"/>
            </a:endParaRPr>
          </a:p>
        </p:txBody>
      </p:sp>
      <p:sp>
        <p:nvSpPr>
          <p:cNvPr id="6" name="Title 1"/>
          <p:cNvSpPr txBox="1">
            <a:spLocks/>
          </p:cNvSpPr>
          <p:nvPr/>
        </p:nvSpPr>
        <p:spPr>
          <a:xfrm>
            <a:off x="340942" y="571592"/>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304182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72529" y="641253"/>
            <a:ext cx="8610600" cy="646331"/>
          </a:xfrm>
          <a:prstGeom prst="rect">
            <a:avLst/>
          </a:prstGeom>
          <a:noFill/>
        </p:spPr>
        <p:txBody>
          <a:bodyPr wrap="square" lIns="91440" tIns="45720" rIns="91440" bIns="45720">
            <a:spAutoFit/>
          </a:bodyPr>
          <a:lstStyle/>
          <a:p>
            <a:pPr algn="ctr"/>
            <a:r>
              <a:rPr lang="vi-VN" sz="3600" b="1" dirty="0">
                <a:ln w="18000">
                  <a:solidFill>
                    <a:schemeClr val="accent2">
                      <a:satMod val="140000"/>
                    </a:schemeClr>
                  </a:solidFill>
                  <a:prstDash val="solid"/>
                  <a:miter lim="800000"/>
                </a:ln>
                <a:solidFill>
                  <a:srgbClr val="FF0000"/>
                </a:solidFill>
                <a:latin typeface="+mj-lt"/>
              </a:rPr>
              <a:t>HƯỚNG DẪN VỀ NHÀ</a:t>
            </a:r>
            <a:endParaRPr lang="en-US" sz="3600" b="1" dirty="0">
              <a:ln w="18000">
                <a:solidFill>
                  <a:schemeClr val="accent2">
                    <a:satMod val="140000"/>
                  </a:schemeClr>
                </a:solidFill>
                <a:prstDash val="solid"/>
                <a:miter lim="800000"/>
              </a:ln>
              <a:solidFill>
                <a:srgbClr val="FF0000"/>
              </a:solidFill>
              <a:latin typeface="+mj-lt"/>
            </a:endParaRPr>
          </a:p>
        </p:txBody>
      </p:sp>
      <p:sp>
        <p:nvSpPr>
          <p:cNvPr id="4" name="Rectangle 3"/>
          <p:cNvSpPr/>
          <p:nvPr/>
        </p:nvSpPr>
        <p:spPr>
          <a:xfrm>
            <a:off x="1021666" y="1688123"/>
            <a:ext cx="10077744" cy="2062103"/>
          </a:xfrm>
          <a:prstGeom prst="rect">
            <a:avLst/>
          </a:prstGeom>
        </p:spPr>
        <p:txBody>
          <a:bodyPr wrap="square">
            <a:spAutoFit/>
          </a:bodyPr>
          <a:lstStyle/>
          <a:p>
            <a:pPr marL="285750" indent="-285750" algn="just">
              <a:defRPr/>
            </a:pPr>
            <a:r>
              <a:rPr lang="vi-VN" sz="3200" b="1" dirty="0">
                <a:latin typeface="Arial" pitchFamily="34" charset="0"/>
                <a:cs typeface="Arial" pitchFamily="34" charset="0"/>
              </a:rPr>
              <a:t>- Học bài theo nội dung ghi vở</a:t>
            </a:r>
            <a:endParaRPr lang="en-US" sz="3200" b="1" dirty="0">
              <a:latin typeface="Arial" pitchFamily="34" charset="0"/>
              <a:cs typeface="Arial" pitchFamily="34" charset="0"/>
            </a:endParaRPr>
          </a:p>
          <a:p>
            <a:pPr marL="285750" indent="-285750" algn="just">
              <a:buFontTx/>
              <a:buChar char="-"/>
              <a:defRPr/>
            </a:pPr>
            <a:r>
              <a:rPr lang="vi-VN" sz="3200" b="1" dirty="0">
                <a:latin typeface="Arial" pitchFamily="34" charset="0"/>
                <a:cs typeface="Arial" pitchFamily="34" charset="0"/>
              </a:rPr>
              <a:t>Xem lại toàn bộ kiến thức</a:t>
            </a:r>
            <a:r>
              <a:rPr lang="en-US" sz="3200" b="1" dirty="0">
                <a:latin typeface="Arial" pitchFamily="34" charset="0"/>
                <a:cs typeface="Arial" pitchFamily="34" charset="0"/>
              </a:rPr>
              <a:t> </a:t>
            </a:r>
            <a:r>
              <a:rPr lang="en-US" sz="3200" b="1" dirty="0" err="1">
                <a:latin typeface="Arial" pitchFamily="34" charset="0"/>
                <a:cs typeface="Arial" pitchFamily="34" charset="0"/>
              </a:rPr>
              <a:t>trong</a:t>
            </a:r>
            <a:r>
              <a:rPr lang="en-US" sz="3200" b="1" dirty="0">
                <a:latin typeface="Arial" pitchFamily="34" charset="0"/>
                <a:cs typeface="Arial" pitchFamily="34" charset="0"/>
              </a:rPr>
              <a:t> SGK</a:t>
            </a:r>
            <a:r>
              <a:rPr lang="vi-VN" sz="3200" b="1" dirty="0">
                <a:latin typeface="Arial" pitchFamily="34" charset="0"/>
                <a:cs typeface="Arial" pitchFamily="34" charset="0"/>
              </a:rPr>
              <a:t> chương X</a:t>
            </a:r>
            <a:r>
              <a:rPr lang="en-US" sz="3200" b="1" dirty="0">
                <a:latin typeface="Arial" pitchFamily="34" charset="0"/>
                <a:cs typeface="Arial" pitchFamily="34" charset="0"/>
              </a:rPr>
              <a:t> </a:t>
            </a:r>
            <a:r>
              <a:rPr lang="en-US" sz="3200" b="1" dirty="0" err="1">
                <a:latin typeface="Arial" pitchFamily="34" charset="0"/>
                <a:cs typeface="Arial" pitchFamily="34" charset="0"/>
              </a:rPr>
              <a:t>và</a:t>
            </a:r>
            <a:r>
              <a:rPr lang="en-US" sz="3200" b="1" dirty="0">
                <a:latin typeface="Arial" pitchFamily="34" charset="0"/>
                <a:cs typeface="Arial" pitchFamily="34" charset="0"/>
              </a:rPr>
              <a:t> </a:t>
            </a:r>
            <a:r>
              <a:rPr lang="en-US" sz="3200" b="1" dirty="0" err="1">
                <a:latin typeface="Arial" pitchFamily="34" charset="0"/>
                <a:cs typeface="Arial" pitchFamily="34" charset="0"/>
              </a:rPr>
              <a:t>tham</a:t>
            </a:r>
            <a:r>
              <a:rPr lang="en-US" sz="3200" b="1" dirty="0">
                <a:latin typeface="Arial" pitchFamily="34" charset="0"/>
                <a:cs typeface="Arial" pitchFamily="34" charset="0"/>
              </a:rPr>
              <a:t> </a:t>
            </a:r>
            <a:r>
              <a:rPr lang="en-US" sz="3200" b="1" dirty="0" err="1">
                <a:latin typeface="Arial" pitchFamily="34" charset="0"/>
                <a:cs typeface="Arial" pitchFamily="34" charset="0"/>
              </a:rPr>
              <a:t>khảo</a:t>
            </a:r>
            <a:r>
              <a:rPr lang="en-US" sz="3200" b="1" dirty="0">
                <a:latin typeface="Arial" pitchFamily="34" charset="0"/>
                <a:cs typeface="Arial" pitchFamily="34" charset="0"/>
              </a:rPr>
              <a:t> </a:t>
            </a:r>
            <a:r>
              <a:rPr lang="en-US" sz="3200" b="1" dirty="0" err="1">
                <a:latin typeface="Arial" pitchFamily="34" charset="0"/>
                <a:cs typeface="Arial" pitchFamily="34" charset="0"/>
              </a:rPr>
              <a:t>thêm</a:t>
            </a:r>
            <a:r>
              <a:rPr lang="en-US" sz="3200" b="1" dirty="0">
                <a:latin typeface="Arial" pitchFamily="34" charset="0"/>
                <a:cs typeface="Arial" pitchFamily="34" charset="0"/>
              </a:rPr>
              <a:t> </a:t>
            </a:r>
            <a:r>
              <a:rPr lang="en-US" sz="3200" b="1" dirty="0" err="1">
                <a:latin typeface="Arial" pitchFamily="34" charset="0"/>
                <a:cs typeface="Arial" pitchFamily="34" charset="0"/>
              </a:rPr>
              <a:t>các</a:t>
            </a:r>
            <a:r>
              <a:rPr lang="en-US" sz="3200" b="1" dirty="0">
                <a:latin typeface="Arial" pitchFamily="34" charset="0"/>
                <a:cs typeface="Arial" pitchFamily="34" charset="0"/>
              </a:rPr>
              <a:t> </a:t>
            </a:r>
            <a:r>
              <a:rPr lang="en-US" sz="3200" b="1" dirty="0" err="1">
                <a:latin typeface="Arial" pitchFamily="34" charset="0"/>
                <a:cs typeface="Arial" pitchFamily="34" charset="0"/>
              </a:rPr>
              <a:t>nguồn</a:t>
            </a:r>
            <a:r>
              <a:rPr lang="en-US" sz="3200" b="1" dirty="0">
                <a:latin typeface="Arial" pitchFamily="34" charset="0"/>
                <a:cs typeface="Arial" pitchFamily="34" charset="0"/>
              </a:rPr>
              <a:t> </a:t>
            </a:r>
            <a:r>
              <a:rPr lang="en-US" sz="3200" b="1" dirty="0" err="1">
                <a:latin typeface="Arial" pitchFamily="34" charset="0"/>
                <a:cs typeface="Arial" pitchFamily="34" charset="0"/>
              </a:rPr>
              <a:t>trên</a:t>
            </a:r>
            <a:r>
              <a:rPr lang="en-US" sz="3200" b="1" dirty="0">
                <a:latin typeface="Arial" pitchFamily="34" charset="0"/>
                <a:cs typeface="Arial" pitchFamily="34" charset="0"/>
              </a:rPr>
              <a:t> internet</a:t>
            </a:r>
            <a:r>
              <a:rPr lang="vi-VN" sz="3200" b="1" dirty="0">
                <a:latin typeface="Arial" pitchFamily="34" charset="0"/>
                <a:cs typeface="Arial" pitchFamily="34" charset="0"/>
              </a:rPr>
              <a:t> chuẩn bị giờ sau: “ Tổng kết chương X”</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34597350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638601" y="13716000"/>
            <a:ext cx="10948841" cy="216982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sng"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Câu 2</a:t>
            </a:r>
            <a:r>
              <a:rPr kumimoji="0" lang="vi-VN" sz="2700" b="1" i="0" u="none"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 Hãy chọn từ thích hợp điền vào chỗ trống trong câu sau: “Hệ Mặt trời có kích thước vô cùng …. so với kích thước của …. ta sẽ không quan sát được Ngân Hà chuyển động”.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 to lớn, Ngân </a:t>
            </a:r>
            <a:r>
              <a:rPr kumimoji="0" lang="vi-VN" sz="2700" b="1" i="0" u="none" strike="noStrike" kern="1200" cap="none" spc="0" normalizeH="0" baseline="0" noProof="0" dirty="0">
                <a:ln>
                  <a:noFill/>
                </a:ln>
                <a:effectLst/>
                <a:uLnTx/>
                <a:uFillTx/>
                <a:latin typeface="Arial" panose="020B0604020202020204" pitchFamily="34" charset="0"/>
                <a:cs typeface="Arial" panose="020B0604020202020204" pitchFamily="34" charset="0"/>
              </a:rPr>
              <a:t>Hà             B. nhỏ bé, Ngân Hà</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 nhỏ bé, Trái Đất             D. to lớn, Mặt Trăng</a:t>
            </a:r>
          </a:p>
        </p:txBody>
      </p:sp>
      <p:sp>
        <p:nvSpPr>
          <p:cNvPr id="8" name="Title 1"/>
          <p:cNvSpPr txBox="1">
            <a:spLocks/>
          </p:cNvSpPr>
          <p:nvPr/>
        </p:nvSpPr>
        <p:spPr>
          <a:xfrm>
            <a:off x="327087" y="510517"/>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5" name="Rectangle 4"/>
          <p:cNvSpPr/>
          <p:nvPr/>
        </p:nvSpPr>
        <p:spPr>
          <a:xfrm>
            <a:off x="638601" y="1277590"/>
            <a:ext cx="10682068" cy="181588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1</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Muốn quan sát, nghiên cứu các thiên thể trên bầu trời, ta dùng công cụ nào sau đây?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Kính thiên văn               B. Kính hiển vi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 Ống nhòm                      D. Kính viễn vọng</a:t>
            </a:r>
          </a:p>
        </p:txBody>
      </p:sp>
      <p:sp>
        <p:nvSpPr>
          <p:cNvPr id="6" name="Oval 23"/>
          <p:cNvSpPr>
            <a:spLocks noChangeArrowheads="1"/>
          </p:cNvSpPr>
          <p:nvPr/>
        </p:nvSpPr>
        <p:spPr bwMode="auto">
          <a:xfrm>
            <a:off x="856030" y="2090193"/>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7" name="Oval 23"/>
          <p:cNvSpPr>
            <a:spLocks noChangeArrowheads="1"/>
          </p:cNvSpPr>
          <p:nvPr/>
        </p:nvSpPr>
        <p:spPr bwMode="auto">
          <a:xfrm>
            <a:off x="4977653" y="13716000"/>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375100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638601" y="3442375"/>
            <a:ext cx="10948841" cy="216982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700" b="1" i="0" u="sng"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Câu 2</a:t>
            </a:r>
            <a:r>
              <a:rPr kumimoji="0" lang="vi-VN" sz="2700" b="1" i="0" u="none" strike="noStrike" kern="1200" cap="none" spc="0" normalizeH="0" baseline="0" noProof="0" dirty="0">
                <a:ln>
                  <a:noFill/>
                </a:ln>
                <a:solidFill>
                  <a:srgbClr val="0000CC"/>
                </a:solidFill>
                <a:effectLst/>
                <a:uLnTx/>
                <a:uFillTx/>
                <a:latin typeface="Arial" panose="020B0604020202020204" pitchFamily="34" charset="0"/>
                <a:cs typeface="Arial" panose="020B0604020202020204" pitchFamily="34" charset="0"/>
              </a:rPr>
              <a:t>: Hãy chọn từ thích hợp điền vào chỗ trống trong câu sau: “Hệ Mặt trời có kích thước vô cùng …. so với kích thước của …. ta sẽ không quan sát được Ngân Hà chuyển động”.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 to lớn, Ngân </a:t>
            </a:r>
            <a:r>
              <a:rPr kumimoji="0" lang="vi-VN" sz="2700" b="1" i="0" u="none" strike="noStrike" kern="1200" cap="none" spc="0" normalizeH="0" baseline="0" noProof="0" dirty="0">
                <a:ln>
                  <a:noFill/>
                </a:ln>
                <a:effectLst/>
                <a:uLnTx/>
                <a:uFillTx/>
                <a:latin typeface="Arial" panose="020B0604020202020204" pitchFamily="34" charset="0"/>
                <a:cs typeface="Arial" panose="020B0604020202020204" pitchFamily="34" charset="0"/>
              </a:rPr>
              <a:t>Hà             B. nhỏ bé, Ngân Hà</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 nhỏ bé, Trái Đất             D. to lớn, Mặt Trăng</a:t>
            </a:r>
          </a:p>
        </p:txBody>
      </p:sp>
      <p:sp>
        <p:nvSpPr>
          <p:cNvPr id="8" name="Title 1"/>
          <p:cNvSpPr txBox="1">
            <a:spLocks/>
          </p:cNvSpPr>
          <p:nvPr/>
        </p:nvSpPr>
        <p:spPr>
          <a:xfrm>
            <a:off x="327087" y="510517"/>
            <a:ext cx="10993582" cy="59262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mj-cs"/>
              </a:rPr>
              <a:t>LUYỆN TẬP</a:t>
            </a:r>
            <a:endParaRPr kumimoji="0" lang="en-US" sz="3600" b="1" i="0" u="none" strike="noStrike" kern="1200" cap="none" spc="0" normalizeH="0" baseline="0" noProof="0" dirty="0">
              <a:ln>
                <a:noFill/>
              </a:ln>
              <a:solidFill>
                <a:srgbClr val="FF0000"/>
              </a:solidFill>
              <a:effectLst/>
              <a:uLnTx/>
              <a:uFillTx/>
              <a:latin typeface="Calibri Light" panose="020F0302020204030204"/>
              <a:ea typeface="+mj-ea"/>
              <a:cs typeface="+mj-cs"/>
            </a:endParaRPr>
          </a:p>
        </p:txBody>
      </p:sp>
      <p:sp>
        <p:nvSpPr>
          <p:cNvPr id="5" name="Rectangle 4"/>
          <p:cNvSpPr/>
          <p:nvPr/>
        </p:nvSpPr>
        <p:spPr>
          <a:xfrm>
            <a:off x="638601" y="1277590"/>
            <a:ext cx="10682068" cy="181588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Câu 1</a:t>
            </a:r>
            <a:r>
              <a:rPr kumimoji="0" lang="vi-VN" sz="28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Muốn quan sát, nghiên cứu các thiên thể trên bầu trời, ta dùng công cụ nào sau đây?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Kính thiên văn               B. Kính hiển vi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 Ống nhòm                      D. Kính viễn vọng</a:t>
            </a:r>
          </a:p>
        </p:txBody>
      </p:sp>
      <p:sp>
        <p:nvSpPr>
          <p:cNvPr id="6" name="Oval 23"/>
          <p:cNvSpPr>
            <a:spLocks noChangeArrowheads="1"/>
          </p:cNvSpPr>
          <p:nvPr/>
        </p:nvSpPr>
        <p:spPr bwMode="auto">
          <a:xfrm>
            <a:off x="856030" y="2090193"/>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7" name="Oval 23"/>
          <p:cNvSpPr>
            <a:spLocks noChangeArrowheads="1"/>
          </p:cNvSpPr>
          <p:nvPr/>
        </p:nvSpPr>
        <p:spPr bwMode="auto">
          <a:xfrm>
            <a:off x="4977653" y="4673475"/>
            <a:ext cx="511217" cy="510906"/>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988185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Ngân</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Hà là gì</a:t>
            </a:r>
            <a:r>
              <a:rPr lang="vi-VN" altLang="vi-VN" sz="3200" b="1" dirty="0">
                <a:solidFill>
                  <a:srgbClr val="FFFF00"/>
                </a:solidFill>
                <a:latin typeface="Arial" panose="020B0604020202020204" pitchFamily="34" charset="0"/>
                <a:cs typeface="Arial" panose="020B0604020202020204" pitchFamily="34" charset="0"/>
              </a:rPr>
              <a:t>?</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55: NGÂN</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HÀ</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03937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arn(inVertical)">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Dải Ngân hà là gì- Ngân hà và Thiên hà khác gì nhau- (online-video-cutter.com)">
            <a:hlinkClick r:id="" action="ppaction://media"/>
            <a:extLst>
              <a:ext uri="{FF2B5EF4-FFF2-40B4-BE49-F238E27FC236}">
                <a16:creationId xmlns:a16="http://schemas.microsoft.com/office/drawing/2014/main" id="{25D6C509-6093-45EB-864A-F7681B6514F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56828" y="353492"/>
            <a:ext cx="10799540" cy="6074604"/>
          </a:xfrm>
        </p:spPr>
      </p:pic>
    </p:spTree>
    <p:extLst>
      <p:ext uri="{BB962C8B-B14F-4D97-AF65-F5344CB8AC3E}">
        <p14:creationId xmlns:p14="http://schemas.microsoft.com/office/powerpoint/2010/main" val="174086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95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58625" y="1799575"/>
            <a:ext cx="10660966" cy="1815882"/>
          </a:xfrm>
          <a:prstGeom prst="rect">
            <a:avLst/>
          </a:prstGeom>
        </p:spPr>
        <p:txBody>
          <a:bodyPr wrap="square">
            <a:spAutoFit/>
          </a:bodyPr>
          <a:lstStyle/>
          <a:p>
            <a:pPr algn="just"/>
            <a:r>
              <a:rPr lang="vi-VN" sz="2800" b="1" dirty="0">
                <a:solidFill>
                  <a:srgbClr val="FF0000"/>
                </a:solidFill>
                <a:latin typeface="Arial" panose="020B0604020202020204" pitchFamily="34" charset="0"/>
                <a:cs typeface="Arial" panose="020B0604020202020204" pitchFamily="34" charset="0"/>
              </a:rPr>
              <a:t>* Thiên hà: </a:t>
            </a:r>
            <a:r>
              <a:rPr lang="vi-VN" sz="2800" b="1" dirty="0">
                <a:solidFill>
                  <a:srgbClr val="0000CC"/>
                </a:solidFill>
                <a:latin typeface="Arial" panose="020B0604020202020204" pitchFamily="34" charset="0"/>
                <a:cs typeface="Arial" panose="020B0604020202020204" pitchFamily="34" charset="0"/>
              </a:rPr>
              <a:t>là một hệ thống lớn các thiên thể và vật chất liên kết với nhau bằng lực hấp dẫn, bao gồm sao, tàn dư sao, môi trường liên sao chứa khí, bụi vũ trụ và vật chất tối, một loại thành phần quan trọng nhưng chưa được hiểu rõ.</a:t>
            </a:r>
            <a:endParaRPr lang="en-US" sz="2800" b="1" dirty="0">
              <a:solidFill>
                <a:srgbClr val="0000CC"/>
              </a:solidFill>
              <a:latin typeface="Arial" panose="020B0604020202020204" pitchFamily="34" charset="0"/>
              <a:cs typeface="Arial" panose="020B0604020202020204" pitchFamily="34" charset="0"/>
            </a:endParaRPr>
          </a:p>
        </p:txBody>
      </p:sp>
      <p:sp>
        <p:nvSpPr>
          <p:cNvPr id="7" name="Rectangle 6"/>
          <p:cNvSpPr/>
          <p:nvPr/>
        </p:nvSpPr>
        <p:spPr>
          <a:xfrm>
            <a:off x="690277" y="3905365"/>
            <a:ext cx="10597662" cy="954107"/>
          </a:xfrm>
          <a:prstGeom prst="rect">
            <a:avLst/>
          </a:prstGeom>
        </p:spPr>
        <p:txBody>
          <a:bodyPr wrap="square">
            <a:spAutoFit/>
          </a:bodyPr>
          <a:lstStyle/>
          <a:p>
            <a:pPr algn="just"/>
            <a:r>
              <a:rPr lang="vi-VN"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Ngân</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Hà</a:t>
            </a:r>
            <a:r>
              <a:rPr lang="vi-VN" sz="2800" b="1" dirty="0">
                <a:solidFill>
                  <a:srgbClr val="FF0000"/>
                </a:solidFill>
                <a:latin typeface="Arial" panose="020B0604020202020204" pitchFamily="34" charset="0"/>
                <a:cs typeface="Arial" panose="020B0604020202020204" pitchFamily="34" charset="0"/>
              </a:rPr>
              <a:t>:</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chính</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là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một</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Thiên</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Hà</a:t>
            </a:r>
            <a:r>
              <a:rPr lang="en-US" sz="2800" b="1" dirty="0">
                <a:solidFill>
                  <a:srgbClr val="0000CC"/>
                </a:solidFill>
                <a:latin typeface="Arial" panose="020B0604020202020204" pitchFamily="34" charset="0"/>
                <a:cs typeface="Arial" panose="020B0604020202020204" pitchFamily="34" charset="0"/>
              </a:rPr>
              <a:t> - </a:t>
            </a:r>
            <a:r>
              <a:rPr lang="en-US" sz="2800" b="1" dirty="0" err="1">
                <a:solidFill>
                  <a:srgbClr val="0000CC"/>
                </a:solidFill>
                <a:latin typeface="Arial" panose="020B0604020202020204" pitchFamily="34" charset="0"/>
                <a:cs typeface="Arial" panose="020B0604020202020204" pitchFamily="34" charset="0"/>
              </a:rPr>
              <a:t>chứa</a:t>
            </a:r>
            <a:r>
              <a:rPr lang="en-US" sz="2800" b="1" dirty="0">
                <a:solidFill>
                  <a:srgbClr val="0000CC"/>
                </a:solidFill>
                <a:latin typeface="Arial" panose="020B0604020202020204" pitchFamily="34" charset="0"/>
                <a:cs typeface="Arial" panose="020B0604020202020204" pitchFamily="34" charset="0"/>
              </a:rPr>
              <a:t> </a:t>
            </a:r>
            <a:r>
              <a:rPr lang="vi-VN" sz="2800" b="1" dirty="0" err="1">
                <a:solidFill>
                  <a:srgbClr val="0000CC"/>
                </a:solidFill>
                <a:latin typeface="Arial" panose="020B0604020202020204" pitchFamily="34" charset="0"/>
                <a:cs typeface="Arial" panose="020B0604020202020204" pitchFamily="34" charset="0"/>
              </a:rPr>
              <a:t>h</a:t>
            </a:r>
            <a:r>
              <a:rPr lang="en-US" sz="2800" b="1" dirty="0">
                <a:solidFill>
                  <a:srgbClr val="0000CC"/>
                </a:solidFill>
                <a:latin typeface="Arial" panose="020B0604020202020204" pitchFamily="34" charset="0"/>
                <a:cs typeface="Arial" panose="020B0604020202020204" pitchFamily="34" charset="0"/>
              </a:rPr>
              <a:t>ệ </a:t>
            </a:r>
            <a:r>
              <a:rPr lang="vi-VN" sz="2800" b="1" dirty="0" err="1">
                <a:solidFill>
                  <a:srgbClr val="0000CC"/>
                </a:solidFill>
                <a:latin typeface="Arial" panose="020B0604020202020204" pitchFamily="34" charset="0"/>
                <a:cs typeface="Arial" panose="020B0604020202020204" pitchFamily="34" charset="0"/>
              </a:rPr>
              <a:t>M</a:t>
            </a:r>
            <a:r>
              <a:rPr lang="en-US" sz="2800" b="1" dirty="0" err="1">
                <a:solidFill>
                  <a:srgbClr val="0000CC"/>
                </a:solidFill>
                <a:latin typeface="Arial" panose="020B0604020202020204" pitchFamily="34" charset="0"/>
                <a:cs typeface="Arial" panose="020B0604020202020204" pitchFamily="34" charset="0"/>
              </a:rPr>
              <a:t>ặt</a:t>
            </a:r>
            <a:r>
              <a:rPr lang="en-US" sz="2800" b="1" dirty="0">
                <a:solidFill>
                  <a:srgbClr val="0000CC"/>
                </a:solidFill>
                <a:latin typeface="Arial" panose="020B0604020202020204" pitchFamily="34" charset="0"/>
                <a:cs typeface="Arial" panose="020B0604020202020204" pitchFamily="34" charset="0"/>
              </a:rPr>
              <a:t> </a:t>
            </a:r>
            <a:r>
              <a:rPr lang="vi-VN" sz="2800" b="1" dirty="0" err="1">
                <a:solidFill>
                  <a:srgbClr val="0000CC"/>
                </a:solidFill>
                <a:latin typeface="Arial" panose="020B0604020202020204" pitchFamily="34" charset="0"/>
                <a:cs typeface="Arial" panose="020B0604020202020204" pitchFamily="34" charset="0"/>
              </a:rPr>
              <a:t>T</a:t>
            </a:r>
            <a:r>
              <a:rPr lang="en-US" sz="2800" b="1" dirty="0" err="1">
                <a:solidFill>
                  <a:srgbClr val="0000CC"/>
                </a:solidFill>
                <a:latin typeface="Arial" panose="020B0604020202020204" pitchFamily="34" charset="0"/>
                <a:cs typeface="Arial" panose="020B0604020202020204" pitchFamily="34" charset="0"/>
              </a:rPr>
              <a:t>rời</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trong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đó</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có</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Trái</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Đất</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mà</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chúng</a:t>
            </a:r>
            <a:r>
              <a:rPr lang="en-US" sz="2800" b="1" dirty="0">
                <a:solidFill>
                  <a:srgbClr val="0000CC"/>
                </a:solidFill>
                <a:latin typeface="Arial" panose="020B0604020202020204" pitchFamily="34" charset="0"/>
                <a:cs typeface="Arial" panose="020B0604020202020204" pitchFamily="34" charset="0"/>
              </a:rPr>
              <a:t> ta </a:t>
            </a:r>
            <a:r>
              <a:rPr lang="en-US" sz="2800" b="1" dirty="0" err="1">
                <a:solidFill>
                  <a:srgbClr val="0000CC"/>
                </a:solidFill>
                <a:latin typeface="Arial" panose="020B0604020202020204" pitchFamily="34" charset="0"/>
                <a:cs typeface="Arial" panose="020B0604020202020204" pitchFamily="34" charset="0"/>
              </a:rPr>
              <a:t>đang</a:t>
            </a:r>
            <a:r>
              <a:rPr lang="en-US" sz="2800" b="1" dirty="0">
                <a:solidFill>
                  <a:srgbClr val="0000CC"/>
                </a:solidFill>
                <a:latin typeface="Arial" panose="020B0604020202020204" pitchFamily="34" charset="0"/>
                <a:cs typeface="Arial" panose="020B0604020202020204" pitchFamily="34" charset="0"/>
              </a:rPr>
              <a:t> </a:t>
            </a:r>
            <a:r>
              <a:rPr lang="en-US" sz="2800" b="1" dirty="0" err="1">
                <a:solidFill>
                  <a:srgbClr val="0000CC"/>
                </a:solidFill>
                <a:latin typeface="Arial" panose="020B0604020202020204" pitchFamily="34" charset="0"/>
                <a:cs typeface="Arial" panose="020B0604020202020204" pitchFamily="34" charset="0"/>
              </a:rPr>
              <a:t>sống</a:t>
            </a:r>
            <a:r>
              <a:rPr lang="en-US" sz="2800" b="1" dirty="0">
                <a:solidFill>
                  <a:srgbClr val="0000CC"/>
                </a:solidFill>
                <a:latin typeface="Arial" panose="020B0604020202020204" pitchFamily="34" charset="0"/>
                <a:cs typeface="Arial" panose="020B0604020202020204" pitchFamily="34" charset="0"/>
              </a:rPr>
              <a:t>). </a:t>
            </a:r>
          </a:p>
        </p:txBody>
      </p:sp>
      <p:sp>
        <p:nvSpPr>
          <p:cNvPr id="9" name="Title 1"/>
          <p:cNvSpPr txBox="1">
            <a:spLocks/>
          </p:cNvSpPr>
          <p:nvPr/>
        </p:nvSpPr>
        <p:spPr>
          <a:xfrm>
            <a:off x="492317" y="513635"/>
            <a:ext cx="10993582" cy="7709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3600" b="1" dirty="0">
                <a:solidFill>
                  <a:srgbClr val="FF0000"/>
                </a:solidFill>
              </a:rPr>
              <a:t>PHÂN BIỆT “THIÊN HÀ” và “NGÂN HÀ”</a:t>
            </a:r>
            <a:endParaRPr lang="en-US" sz="3600" b="1" dirty="0">
              <a:solidFill>
                <a:srgbClr val="FF0000"/>
              </a:solidFill>
            </a:endParaRPr>
          </a:p>
        </p:txBody>
      </p:sp>
    </p:spTree>
    <p:extLst>
      <p:ext uri="{BB962C8B-B14F-4D97-AF65-F5344CB8AC3E}">
        <p14:creationId xmlns:p14="http://schemas.microsoft.com/office/powerpoint/2010/main" val="263122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46E2F22-97D3-4D6A-A5AF-E3000BEBC2E3}"/>
              </a:ext>
            </a:extLst>
          </p:cNvPr>
          <p:cNvSpPr>
            <a:spLocks noGrp="1"/>
          </p:cNvSpPr>
          <p:nvPr>
            <p:ph type="title"/>
          </p:nvPr>
        </p:nvSpPr>
        <p:spPr>
          <a:xfrm>
            <a:off x="1924638" y="351056"/>
            <a:ext cx="7000998" cy="1325563"/>
          </a:xfrm>
        </p:spPr>
        <p:txBody>
          <a:bodyPr>
            <a:normAutofit/>
          </a:bodyPr>
          <a:lstStyle/>
          <a:p>
            <a:pPr algn="ctr"/>
            <a:r>
              <a:rPr lang="vi-VN" sz="3600" b="1" dirty="0">
                <a:solidFill>
                  <a:srgbClr val="FF0000"/>
                </a:solidFill>
                <a:latin typeface="Arial" panose="020B0604020202020204" pitchFamily="34" charset="0"/>
                <a:cs typeface="Arial" panose="020B0604020202020204" pitchFamily="34" charset="0"/>
              </a:rPr>
              <a:t>HOẠT ĐỘNG NHÓM TỔ</a:t>
            </a:r>
            <a:br>
              <a:rPr lang="vi-VN" sz="3600" b="1" dirty="0">
                <a:solidFill>
                  <a:srgbClr val="FF0000"/>
                </a:solidFill>
                <a:latin typeface="Arial" panose="020B0604020202020204" pitchFamily="34" charset="0"/>
                <a:cs typeface="Arial" panose="020B0604020202020204" pitchFamily="34" charset="0"/>
              </a:rPr>
            </a:br>
            <a:r>
              <a:rPr lang="vi-VN" sz="2800" b="1" dirty="0">
                <a:solidFill>
                  <a:srgbClr val="FF0000"/>
                </a:solidFill>
                <a:latin typeface="Arial" panose="020B0604020202020204" pitchFamily="34" charset="0"/>
                <a:cs typeface="Arial" panose="020B0604020202020204" pitchFamily="34" charset="0"/>
              </a:rPr>
              <a:t>(Thời gian: 5 phút)</a:t>
            </a:r>
          </a:p>
        </p:txBody>
      </p:sp>
      <p:sp>
        <p:nvSpPr>
          <p:cNvPr id="3" name="Chỗ dành sẵn cho Nội dung 2">
            <a:extLst>
              <a:ext uri="{FF2B5EF4-FFF2-40B4-BE49-F238E27FC236}">
                <a16:creationId xmlns:a16="http://schemas.microsoft.com/office/drawing/2014/main" id="{CB866978-A0D8-4925-B5CC-B5FFBC76631D}"/>
              </a:ext>
            </a:extLst>
          </p:cNvPr>
          <p:cNvSpPr>
            <a:spLocks noGrp="1"/>
          </p:cNvSpPr>
          <p:nvPr>
            <p:ph idx="1"/>
          </p:nvPr>
        </p:nvSpPr>
        <p:spPr>
          <a:xfrm>
            <a:off x="816288" y="1882362"/>
            <a:ext cx="10361228" cy="4005819"/>
          </a:xfrm>
        </p:spPr>
        <p:txBody>
          <a:bodyPr>
            <a:noAutofit/>
          </a:bodyPr>
          <a:lstStyle/>
          <a:p>
            <a:pPr marL="0" indent="0" algn="just">
              <a:buNone/>
            </a:pPr>
            <a:r>
              <a:rPr lang="en-US" sz="3200" b="1" u="sng" dirty="0" err="1">
                <a:solidFill>
                  <a:srgbClr val="0000CC"/>
                </a:solidFill>
                <a:latin typeface="Arial" panose="020B0604020202020204" pitchFamily="34" charset="0"/>
                <a:cs typeface="Arial" panose="020B0604020202020204" pitchFamily="34" charset="0"/>
              </a:rPr>
              <a:t>Nhiệm</a:t>
            </a:r>
            <a:r>
              <a:rPr lang="en-US" sz="3200" b="1" u="sng" dirty="0">
                <a:solidFill>
                  <a:srgbClr val="0000CC"/>
                </a:solidFill>
                <a:latin typeface="Arial" panose="020B0604020202020204" pitchFamily="34" charset="0"/>
                <a:cs typeface="Arial" panose="020B0604020202020204" pitchFamily="34" charset="0"/>
              </a:rPr>
              <a:t> </a:t>
            </a:r>
            <a:r>
              <a:rPr lang="en-US" sz="3200" b="1" u="sng" dirty="0" err="1">
                <a:solidFill>
                  <a:srgbClr val="0000CC"/>
                </a:solidFill>
                <a:latin typeface="Arial" panose="020B0604020202020204" pitchFamily="34" charset="0"/>
                <a:cs typeface="Arial" panose="020B0604020202020204" pitchFamily="34" charset="0"/>
              </a:rPr>
              <a:t>vụ</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Trả</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lời</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các</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câu</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hỏi</a:t>
            </a:r>
            <a:r>
              <a:rPr lang="en-US" sz="3200" b="1" dirty="0">
                <a:solidFill>
                  <a:srgbClr val="0000CC"/>
                </a:solidFill>
                <a:latin typeface="Arial" panose="020B0604020202020204" pitchFamily="34" charset="0"/>
                <a:cs typeface="Arial" panose="020B0604020202020204" pitchFamily="34" charset="0"/>
              </a:rPr>
              <a:t> </a:t>
            </a:r>
            <a:r>
              <a:rPr lang="en-US" sz="3200" b="1" dirty="0" err="1">
                <a:solidFill>
                  <a:srgbClr val="0000CC"/>
                </a:solidFill>
                <a:latin typeface="Arial" panose="020B0604020202020204" pitchFamily="34" charset="0"/>
                <a:cs typeface="Arial" panose="020B0604020202020204" pitchFamily="34" charset="0"/>
              </a:rPr>
              <a:t>sau</a:t>
            </a:r>
            <a:r>
              <a:rPr lang="vi-VN" sz="3200" b="1" dirty="0">
                <a:solidFill>
                  <a:srgbClr val="0000CC"/>
                </a:solidFill>
                <a:latin typeface="Arial" panose="020B0604020202020204" pitchFamily="34" charset="0"/>
                <a:cs typeface="Arial" panose="020B0604020202020204" pitchFamily="34" charset="0"/>
              </a:rPr>
              <a:t>:</a:t>
            </a:r>
            <a:endParaRPr lang="en-US" sz="3200" b="1" dirty="0">
              <a:solidFill>
                <a:srgbClr val="0000CC"/>
              </a:solidFill>
              <a:latin typeface="Arial" panose="020B0604020202020204" pitchFamily="34" charset="0"/>
              <a:cs typeface="Arial" panose="020B0604020202020204" pitchFamily="34" charset="0"/>
            </a:endParaRPr>
          </a:p>
          <a:p>
            <a:pPr marL="0" indent="0" algn="just">
              <a:buNone/>
            </a:pPr>
            <a:r>
              <a:rPr lang="vi-VN" sz="3200" b="1" dirty="0">
                <a:latin typeface="Arial" panose="020B0604020202020204" pitchFamily="34" charset="0"/>
                <a:cs typeface="Arial" panose="020B0604020202020204" pitchFamily="34" charset="0"/>
              </a:rPr>
              <a:t>1/</a:t>
            </a:r>
            <a:r>
              <a:rPr lang="en-US" sz="3200" b="1" dirty="0">
                <a:latin typeface="Arial" panose="020B0604020202020204" pitchFamily="34" charset="0"/>
                <a:cs typeface="Arial" panose="020B0604020202020204" pitchFamily="34" charset="0"/>
              </a:rPr>
              <a:t> </a:t>
            </a:r>
            <a:r>
              <a:rPr lang="vi-VN" sz="3200" b="1" dirty="0">
                <a:latin typeface="Arial" panose="020B0604020202020204" pitchFamily="34" charset="0"/>
                <a:cs typeface="Arial" panose="020B0604020202020204" pitchFamily="34" charset="0"/>
              </a:rPr>
              <a:t>Ngân Hà </a:t>
            </a:r>
            <a:r>
              <a:rPr lang="en-US" sz="3200" b="1" dirty="0" err="1">
                <a:latin typeface="Arial" panose="020B0604020202020204" pitchFamily="34" charset="0"/>
                <a:cs typeface="Arial" panose="020B0604020202020204" pitchFamily="34" charset="0"/>
              </a:rPr>
              <a:t>là</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gì</a:t>
            </a:r>
            <a:r>
              <a:rPr lang="en-US" sz="3200" b="1" dirty="0">
                <a:latin typeface="Arial" panose="020B0604020202020204" pitchFamily="34" charset="0"/>
                <a:cs typeface="Arial" panose="020B0604020202020204" pitchFamily="34" charset="0"/>
              </a:rPr>
              <a:t>?</a:t>
            </a:r>
            <a:r>
              <a:rPr lang="vi-VN" sz="3200" b="1" dirty="0">
                <a:latin typeface="Arial" panose="020B0604020202020204" pitchFamily="34" charset="0"/>
                <a:cs typeface="Arial" panose="020B0604020202020204" pitchFamily="34" charset="0"/>
              </a:rPr>
              <a:t> </a:t>
            </a:r>
          </a:p>
          <a:p>
            <a:pPr marL="0" indent="0" algn="just">
              <a:buNone/>
            </a:pPr>
            <a:r>
              <a:rPr lang="vi-VN" sz="3200" b="1" dirty="0">
                <a:latin typeface="Arial" panose="020B0604020202020204" pitchFamily="34" charset="0"/>
                <a:cs typeface="Arial" panose="020B0604020202020204" pitchFamily="34" charset="0"/>
              </a:rPr>
              <a:t>2/ Đặc điểm của Ngân Hà? (Hình dạng, kích thước)</a:t>
            </a:r>
            <a:endParaRPr lang="en-US" sz="3200" b="1" dirty="0">
              <a:latin typeface="Arial" panose="020B0604020202020204" pitchFamily="34" charset="0"/>
              <a:cs typeface="Arial" panose="020B0604020202020204" pitchFamily="34" charset="0"/>
            </a:endParaRPr>
          </a:p>
          <a:p>
            <a:pPr marL="0" indent="0" algn="just">
              <a:buNone/>
            </a:pPr>
            <a:r>
              <a:rPr lang="vi-VN" sz="3200" b="1" dirty="0">
                <a:latin typeface="Arial" panose="020B0604020202020204" pitchFamily="34" charset="0"/>
                <a:cs typeface="Arial" panose="020B0604020202020204" pitchFamily="34" charset="0"/>
              </a:rPr>
              <a:t>3/</a:t>
            </a:r>
            <a:r>
              <a:rPr lang="en-US" sz="3200" b="1" dirty="0">
                <a:latin typeface="Arial" panose="020B0604020202020204" pitchFamily="34" charset="0"/>
                <a:cs typeface="Arial" panose="020B0604020202020204" pitchFamily="34" charset="0"/>
              </a:rPr>
              <a:t> </a:t>
            </a:r>
            <a:r>
              <a:rPr lang="vi-VN" sz="3200" b="1" dirty="0">
                <a:latin typeface="Arial" panose="020B0604020202020204" pitchFamily="34" charset="0"/>
                <a:cs typeface="Arial" panose="020B0604020202020204" pitchFamily="34" charset="0"/>
              </a:rPr>
              <a:t>Hệ Mặt Trời nằm ở vị trí nào trong Ngân Hà?</a:t>
            </a:r>
            <a:endParaRPr lang="en-US" sz="3200" b="1" dirty="0">
              <a:latin typeface="Arial" panose="020B0604020202020204" pitchFamily="34" charset="0"/>
              <a:cs typeface="Arial" panose="020B0604020202020204" pitchFamily="34" charset="0"/>
            </a:endParaRPr>
          </a:p>
          <a:p>
            <a:pPr marL="0" indent="0" algn="just">
              <a:buNone/>
            </a:pPr>
            <a:r>
              <a:rPr lang="vi-VN" sz="3200" b="1" dirty="0">
                <a:latin typeface="Arial" panose="020B0604020202020204" pitchFamily="34" charset="0"/>
                <a:cs typeface="Arial" panose="020B0604020202020204" pitchFamily="34" charset="0"/>
              </a:rPr>
              <a:t>4/ </a:t>
            </a:r>
            <a:r>
              <a:rPr lang="fr-FR" sz="3200" b="1" dirty="0">
                <a:latin typeface="Arial" panose="020B0604020202020204" pitchFamily="34" charset="0"/>
                <a:ea typeface="Arial" panose="020B0604020202020204" pitchFamily="34" charset="0"/>
                <a:cs typeface="Arial" panose="020B0604020202020204" pitchFamily="34" charset="0"/>
              </a:rPr>
              <a:t>Theo </a:t>
            </a:r>
            <a:r>
              <a:rPr lang="fr-FR" sz="3200" b="1" dirty="0" err="1">
                <a:latin typeface="Arial" panose="020B0604020202020204" pitchFamily="34" charset="0"/>
                <a:ea typeface="Arial" panose="020B0604020202020204" pitchFamily="34" charset="0"/>
                <a:cs typeface="Arial" panose="020B0604020202020204" pitchFamily="34" charset="0"/>
              </a:rPr>
              <a:t>em</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dùng</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tên</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Ngân</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Hà</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để</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gọi</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tập</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hợp</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các</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thiên</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thể</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trong</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đó</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có</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Hệ</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Mặt</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Trời</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có</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hoàn</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toàn</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chính</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xác</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không</a:t>
            </a:r>
            <a:r>
              <a:rPr lang="fr-FR" sz="3200" b="1" dirty="0">
                <a:latin typeface="Arial" panose="020B0604020202020204" pitchFamily="34" charset="0"/>
                <a:ea typeface="Arial" panose="020B0604020202020204" pitchFamily="34" charset="0"/>
                <a:cs typeface="Arial" panose="020B0604020202020204" pitchFamily="34" charset="0"/>
              </a:rPr>
              <a:t> ? </a:t>
            </a:r>
            <a:r>
              <a:rPr lang="fr-FR" sz="3200" b="1" dirty="0" err="1">
                <a:latin typeface="Arial" panose="020B0604020202020204" pitchFamily="34" charset="0"/>
                <a:ea typeface="Arial" panose="020B0604020202020204" pitchFamily="34" charset="0"/>
                <a:cs typeface="Arial" panose="020B0604020202020204" pitchFamily="34" charset="0"/>
              </a:rPr>
              <a:t>Tại</a:t>
            </a:r>
            <a:r>
              <a:rPr lang="fr-FR" sz="3200" b="1" dirty="0">
                <a:latin typeface="Arial" panose="020B0604020202020204" pitchFamily="34" charset="0"/>
                <a:ea typeface="Arial" panose="020B0604020202020204" pitchFamily="34" charset="0"/>
                <a:cs typeface="Arial" panose="020B0604020202020204" pitchFamily="34" charset="0"/>
              </a:rPr>
              <a:t> </a:t>
            </a:r>
            <a:r>
              <a:rPr lang="fr-FR" sz="3200" b="1" dirty="0" err="1">
                <a:latin typeface="Arial" panose="020B0604020202020204" pitchFamily="34" charset="0"/>
                <a:ea typeface="Arial" panose="020B0604020202020204" pitchFamily="34" charset="0"/>
                <a:cs typeface="Arial" panose="020B0604020202020204" pitchFamily="34" charset="0"/>
              </a:rPr>
              <a:t>sao</a:t>
            </a:r>
            <a:r>
              <a:rPr lang="fr-FR" sz="3200" b="1" dirty="0">
                <a:latin typeface="Arial" panose="020B0604020202020204" pitchFamily="34" charset="0"/>
                <a:ea typeface="Arial" panose="020B0604020202020204" pitchFamily="34" charset="0"/>
                <a:cs typeface="Arial" panose="020B0604020202020204" pitchFamily="34" charset="0"/>
              </a:rPr>
              <a:t> ?</a:t>
            </a:r>
            <a:endParaRPr lang="en-US" sz="1800" b="1" dirty="0">
              <a:latin typeface="Arial" panose="020B0604020202020204" pitchFamily="34" charset="0"/>
              <a:ea typeface="Calibri" panose="020F0502020204030204" pitchFamily="34" charset="0"/>
              <a:cs typeface="Arial" panose="020B0604020202020204" pitchFamily="34" charset="0"/>
            </a:endParaRPr>
          </a:p>
          <a:p>
            <a:pPr marL="0" indent="0" algn="just">
              <a:buNone/>
            </a:pPr>
            <a:endParaRPr lang="vi-VN" sz="3200" b="1" dirty="0">
              <a:latin typeface="Arial" panose="020B0604020202020204" pitchFamily="34" charset="0"/>
              <a:cs typeface="Arial" panose="020B0604020202020204" pitchFamily="34" charset="0"/>
            </a:endParaRPr>
          </a:p>
        </p:txBody>
      </p:sp>
      <p:pic>
        <p:nvPicPr>
          <p:cNvPr id="6" name="Đồng hồ đếm ngược 5 phút có âm thanh">
            <a:hlinkClick r:id="" action="ppaction://media"/>
            <a:extLst>
              <a:ext uri="{FF2B5EF4-FFF2-40B4-BE49-F238E27FC236}">
                <a16:creationId xmlns:a16="http://schemas.microsoft.com/office/drawing/2014/main" id="{9215015A-9067-4BA7-B150-CD273541B9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61518" y="216062"/>
            <a:ext cx="1923627" cy="1082040"/>
          </a:xfrm>
          <a:prstGeom prst="rect">
            <a:avLst/>
          </a:prstGeom>
        </p:spPr>
      </p:pic>
    </p:spTree>
    <p:extLst>
      <p:ext uri="{BB962C8B-B14F-4D97-AF65-F5344CB8AC3E}">
        <p14:creationId xmlns:p14="http://schemas.microsoft.com/office/powerpoint/2010/main" val="428034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3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65470" y="336517"/>
            <a:ext cx="11394020" cy="6254020"/>
          </a:xfrm>
          <a:prstGeom prst="rect">
            <a:avLst/>
          </a:prstGeom>
        </p:spPr>
        <p:txBody>
          <a:bodyPr wrap="square">
            <a:spAutoFit/>
          </a:bodyPr>
          <a:lstStyle/>
          <a:p>
            <a:pPr lvl="0" algn="just" defTabSz="914400">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a:t>
            </a:r>
            <a:r>
              <a:rPr lang="vi-VN" sz="2600" b="1" i="1" dirty="0">
                <a:solidFill>
                  <a:srgbClr val="FF0000"/>
                </a:solidFill>
                <a:latin typeface="Arial" panose="020B0604020202020204" pitchFamily="34" charset="0"/>
                <a:cs typeface="Arial" panose="020B0604020202020204" pitchFamily="34" charset="0"/>
              </a:rPr>
              <a:t>Ngân Hà </a:t>
            </a:r>
            <a:r>
              <a:rPr lang="en-US" sz="2600" b="1" i="1" dirty="0" err="1">
                <a:solidFill>
                  <a:srgbClr val="FF0000"/>
                </a:solidFill>
                <a:latin typeface="Arial" panose="020B0604020202020204" pitchFamily="34" charset="0"/>
                <a:cs typeface="Arial" panose="020B0604020202020204" pitchFamily="34" charset="0"/>
              </a:rPr>
              <a:t>là</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gì</a:t>
            </a:r>
            <a:r>
              <a:rPr lang="en-US" sz="2600" b="1" i="1" dirty="0">
                <a:solidFill>
                  <a:srgbClr val="FF0000"/>
                </a:solidFill>
                <a:latin typeface="Arial" panose="020B0604020202020204" pitchFamily="34" charset="0"/>
                <a:cs typeface="Arial" panose="020B0604020202020204" pitchFamily="34" charset="0"/>
              </a:rPr>
              <a:t>?</a:t>
            </a:r>
            <a:r>
              <a:rPr lang="vi-VN" sz="2600" b="1" i="1" dirty="0">
                <a:solidFill>
                  <a:srgbClr val="FF0000"/>
                </a:solidFill>
                <a:latin typeface="Arial" panose="020B0604020202020204" pitchFamily="34" charset="0"/>
                <a:cs typeface="Arial" panose="020B0604020202020204" pitchFamily="34" charset="0"/>
              </a:rPr>
              <a:t> </a:t>
            </a:r>
          </a:p>
          <a:p>
            <a:pPr lvl="0" algn="just" defTabSz="914400">
              <a:lnSpc>
                <a:spcPct val="110000"/>
              </a:lnSpc>
            </a:pPr>
            <a:r>
              <a:rPr kumimoji="0" lang="vi-VN" sz="2600" b="1" i="0"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=&gt; </a:t>
            </a:r>
            <a:r>
              <a:rPr lang="en-US" sz="2600" b="1" dirty="0" err="1">
                <a:solidFill>
                  <a:srgbClr val="000066"/>
                </a:solidFill>
                <a:latin typeface="Arial" panose="020B0604020202020204" pitchFamily="34" charset="0"/>
                <a:cs typeface="Arial" panose="020B0604020202020204" pitchFamily="34" charset="0"/>
              </a:rPr>
              <a:t>Ngân</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Hà</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là</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một</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tập</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hợp</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hàng</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trăm</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tỷ</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thiên</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thể</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liên</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kết</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với</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nhau</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bằng</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lực</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hấp</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dẫn</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trong</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đó</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có</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Hệ</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Mặt</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Trời</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của</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chúng</a:t>
            </a:r>
            <a:r>
              <a:rPr lang="en-US" sz="2600" b="1" dirty="0">
                <a:solidFill>
                  <a:srgbClr val="000066"/>
                </a:solidFill>
                <a:latin typeface="Arial" panose="020B0604020202020204" pitchFamily="34" charset="0"/>
                <a:cs typeface="Arial" panose="020B0604020202020204" pitchFamily="34" charset="0"/>
              </a:rPr>
              <a:t> ta</a:t>
            </a:r>
            <a:r>
              <a:rPr lang="vi-VN" sz="2600" b="1" dirty="0">
                <a:solidFill>
                  <a:srgbClr val="000066"/>
                </a:solidFill>
                <a:latin typeface="Arial" panose="020B0604020202020204" pitchFamily="34" charset="0"/>
                <a:cs typeface="Arial" panose="020B0604020202020204" pitchFamily="34" charset="0"/>
              </a:rPr>
              <a:t>.</a:t>
            </a:r>
          </a:p>
          <a:p>
            <a:pPr lvl="0" algn="just" defTabSz="914400">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 </a:t>
            </a:r>
            <a:r>
              <a:rPr lang="vi-VN" sz="2600" b="1" i="1" dirty="0">
                <a:solidFill>
                  <a:srgbClr val="FF0000"/>
                </a:solidFill>
                <a:latin typeface="Arial" panose="020B0604020202020204" pitchFamily="34" charset="0"/>
                <a:cs typeface="Arial" panose="020B0604020202020204" pitchFamily="34" charset="0"/>
              </a:rPr>
              <a:t>Đặc điểm của Ngân Hà? (Hình dạng, kích thước)</a:t>
            </a:r>
            <a:endParaRPr lang="en-US" sz="2600" b="1" i="1" dirty="0">
              <a:solidFill>
                <a:srgbClr val="FF0000"/>
              </a:solidFill>
              <a:latin typeface="Arial" panose="020B0604020202020204" pitchFamily="34" charset="0"/>
              <a:cs typeface="Arial" panose="020B0604020202020204" pitchFamily="34" charset="0"/>
            </a:endParaRPr>
          </a:p>
          <a:p>
            <a:pPr marL="457200" lvl="0" indent="-457200" algn="just" defTabSz="914400">
              <a:lnSpc>
                <a:spcPct val="110000"/>
              </a:lnSpc>
              <a:buFont typeface="Symbol" panose="05050102010706020507" pitchFamily="18" charset="2"/>
              <a:buChar char="Þ"/>
            </a:pPr>
            <a:r>
              <a:rPr kumimoji="0" lang="vi-VN" sz="2600" b="1" i="0"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 Hình</a:t>
            </a:r>
            <a:r>
              <a:rPr kumimoji="0" lang="vi-VN" sz="2600" b="1" i="0" u="none" strike="noStrike" kern="1200" cap="none" spc="0" normalizeH="0" noProof="0" dirty="0">
                <a:ln>
                  <a:noFill/>
                </a:ln>
                <a:solidFill>
                  <a:srgbClr val="000066"/>
                </a:solidFill>
                <a:effectLst/>
                <a:uLnTx/>
                <a:uFillTx/>
                <a:latin typeface="Arial" panose="020B0604020202020204" pitchFamily="34" charset="0"/>
                <a:cs typeface="Arial" panose="020B0604020202020204" pitchFamily="34" charset="0"/>
              </a:rPr>
              <a:t> dạng: </a:t>
            </a:r>
            <a:r>
              <a:rPr lang="en-US" sz="2600" b="1" dirty="0" err="1">
                <a:solidFill>
                  <a:srgbClr val="000066"/>
                </a:solidFill>
                <a:latin typeface="Arial" panose="020B0604020202020204" pitchFamily="34" charset="0"/>
                <a:cs typeface="Arial" panose="020B0604020202020204" pitchFamily="34" charset="0"/>
              </a:rPr>
              <a:t>hình</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xoắn</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ốc</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với</a:t>
            </a:r>
            <a:r>
              <a:rPr lang="en-US" sz="2600" b="1" dirty="0">
                <a:solidFill>
                  <a:srgbClr val="000066"/>
                </a:solidFill>
                <a:latin typeface="Arial" panose="020B0604020202020204" pitchFamily="34" charset="0"/>
                <a:cs typeface="Arial" panose="020B0604020202020204" pitchFamily="34" charset="0"/>
              </a:rPr>
              <a:t> 4 </a:t>
            </a:r>
            <a:r>
              <a:rPr lang="vi-VN" sz="2600" b="1" dirty="0">
                <a:solidFill>
                  <a:srgbClr val="000066"/>
                </a:solidFill>
                <a:latin typeface="Arial" panose="020B0604020202020204" pitchFamily="34" charset="0"/>
                <a:cs typeface="Arial" panose="020B0604020202020204" pitchFamily="34" charset="0"/>
              </a:rPr>
              <a:t>vòng</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xoắn</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chính</a:t>
            </a:r>
            <a:r>
              <a:rPr lang="en-US" sz="2600" b="1" dirty="0">
                <a:solidFill>
                  <a:srgbClr val="000066"/>
                </a:solidFill>
                <a:latin typeface="Arial" panose="020B0604020202020204" pitchFamily="34" charset="0"/>
                <a:cs typeface="Arial" panose="020B0604020202020204" pitchFamily="34" charset="0"/>
              </a:rPr>
              <a:t> ( </a:t>
            </a:r>
            <a:r>
              <a:rPr lang="en-US" sz="2600" b="1" dirty="0" err="1">
                <a:solidFill>
                  <a:srgbClr val="000066"/>
                </a:solidFill>
                <a:latin typeface="Arial" panose="020B0604020202020204" pitchFamily="34" charset="0"/>
                <a:cs typeface="Arial" panose="020B0604020202020204" pitchFamily="34" charset="0"/>
              </a:rPr>
              <a:t>gọi</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là</a:t>
            </a:r>
            <a:r>
              <a:rPr lang="en-US" sz="2600" b="1" dirty="0">
                <a:solidFill>
                  <a:srgbClr val="000066"/>
                </a:solidFill>
                <a:latin typeface="Arial" panose="020B0604020202020204" pitchFamily="34" charset="0"/>
                <a:cs typeface="Arial" panose="020B0604020202020204" pitchFamily="34" charset="0"/>
              </a:rPr>
              <a:t> 4 </a:t>
            </a:r>
            <a:r>
              <a:rPr lang="en-US" sz="2600" b="1" dirty="0" err="1">
                <a:solidFill>
                  <a:srgbClr val="000066"/>
                </a:solidFill>
                <a:latin typeface="Arial" panose="020B0604020202020204" pitchFamily="34" charset="0"/>
                <a:cs typeface="Arial" panose="020B0604020202020204" pitchFamily="34" charset="0"/>
              </a:rPr>
              <a:t>cánh</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tay</a:t>
            </a:r>
            <a:r>
              <a:rPr lang="en-US" sz="2600" b="1" dirty="0">
                <a:solidFill>
                  <a:srgbClr val="000066"/>
                </a:solidFill>
                <a:latin typeface="Arial" panose="020B0604020202020204" pitchFamily="34" charset="0"/>
                <a:cs typeface="Arial" panose="020B0604020202020204" pitchFamily="34" charset="0"/>
              </a:rPr>
              <a:t>)</a:t>
            </a:r>
            <a:endParaRPr lang="vi-VN" sz="2600" b="1" dirty="0">
              <a:solidFill>
                <a:srgbClr val="000066"/>
              </a:solidFill>
              <a:latin typeface="Arial" panose="020B0604020202020204" pitchFamily="34" charset="0"/>
              <a:cs typeface="Arial" panose="020B0604020202020204" pitchFamily="34" charset="0"/>
            </a:endParaRPr>
          </a:p>
          <a:p>
            <a:pPr marL="457200" indent="-457200" algn="just" defTabSz="914400">
              <a:lnSpc>
                <a:spcPct val="110000"/>
              </a:lnSpc>
              <a:buFont typeface="Symbol" panose="05050102010706020507" pitchFamily="18" charset="2"/>
              <a:buChar char="Þ"/>
            </a:pPr>
            <a:r>
              <a:rPr lang="vi-VN" sz="2600" b="1" dirty="0">
                <a:solidFill>
                  <a:srgbClr val="000066"/>
                </a:solidFill>
                <a:latin typeface="Arial" panose="020B0604020202020204" pitchFamily="34" charset="0"/>
                <a:cs typeface="Arial" panose="020B0604020202020204" pitchFamily="34" charset="0"/>
              </a:rPr>
              <a:t>- Kích thước: </a:t>
            </a:r>
            <a:r>
              <a:rPr lang="en-US" sz="2600" b="1" dirty="0" err="1">
                <a:solidFill>
                  <a:srgbClr val="000066"/>
                </a:solidFill>
                <a:latin typeface="Arial" panose="020B0604020202020204" pitchFamily="34" charset="0"/>
                <a:cs typeface="Arial" panose="020B0604020202020204" pitchFamily="34" charset="0"/>
              </a:rPr>
              <a:t>Đường</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kính</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khoảng</a:t>
            </a:r>
            <a:r>
              <a:rPr lang="en-US" sz="2600" b="1" dirty="0">
                <a:solidFill>
                  <a:srgbClr val="000066"/>
                </a:solidFill>
                <a:latin typeface="Arial" panose="020B0604020202020204" pitchFamily="34" charset="0"/>
                <a:cs typeface="Arial" panose="020B0604020202020204" pitchFamily="34" charset="0"/>
              </a:rPr>
              <a:t> 100000 </a:t>
            </a:r>
            <a:r>
              <a:rPr lang="en-US" sz="2600" b="1" dirty="0" err="1">
                <a:solidFill>
                  <a:srgbClr val="000066"/>
                </a:solidFill>
                <a:latin typeface="Arial" panose="020B0604020202020204" pitchFamily="34" charset="0"/>
                <a:cs typeface="Arial" panose="020B0604020202020204" pitchFamily="34" charset="0"/>
              </a:rPr>
              <a:t>năm</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sánh</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sáng</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bề</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dày</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khoảng</a:t>
            </a:r>
            <a:r>
              <a:rPr lang="en-US" sz="2600" b="1" dirty="0">
                <a:solidFill>
                  <a:srgbClr val="000066"/>
                </a:solidFill>
                <a:latin typeface="Arial" panose="020B0604020202020204" pitchFamily="34" charset="0"/>
                <a:cs typeface="Arial" panose="020B0604020202020204" pitchFamily="34" charset="0"/>
              </a:rPr>
              <a:t> 300 </a:t>
            </a:r>
            <a:r>
              <a:rPr lang="en-US" sz="2600" b="1" dirty="0" err="1">
                <a:solidFill>
                  <a:srgbClr val="000066"/>
                </a:solidFill>
                <a:latin typeface="Arial" panose="020B0604020202020204" pitchFamily="34" charset="0"/>
                <a:cs typeface="Arial" panose="020B0604020202020204" pitchFamily="34" charset="0"/>
              </a:rPr>
              <a:t>năm</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ánh</a:t>
            </a:r>
            <a:r>
              <a:rPr lang="en-US" sz="2600" b="1" dirty="0">
                <a:solidFill>
                  <a:srgbClr val="000066"/>
                </a:solidFill>
                <a:latin typeface="Arial" panose="020B0604020202020204" pitchFamily="34" charset="0"/>
                <a:cs typeface="Arial" panose="020B0604020202020204" pitchFamily="34" charset="0"/>
              </a:rPr>
              <a:t> </a:t>
            </a:r>
            <a:r>
              <a:rPr lang="en-US" sz="2600" b="1" dirty="0" err="1">
                <a:solidFill>
                  <a:srgbClr val="000066"/>
                </a:solidFill>
                <a:latin typeface="Arial" panose="020B0604020202020204" pitchFamily="34" charset="0"/>
                <a:cs typeface="Arial" panose="020B0604020202020204" pitchFamily="34" charset="0"/>
              </a:rPr>
              <a:t>sáng</a:t>
            </a:r>
            <a:r>
              <a:rPr lang="en-US" sz="2600" b="1" dirty="0">
                <a:solidFill>
                  <a:srgbClr val="000066"/>
                </a:solidFill>
                <a:latin typeface="Arial" panose="020B0604020202020204" pitchFamily="34" charset="0"/>
                <a:cs typeface="Arial" panose="020B0604020202020204" pitchFamily="34" charset="0"/>
              </a:rPr>
              <a:t>  </a:t>
            </a:r>
            <a:endParaRPr lang="vi-VN" sz="2600" b="1" dirty="0">
              <a:solidFill>
                <a:srgbClr val="000066"/>
              </a:solidFill>
              <a:latin typeface="Arial" panose="020B0604020202020204" pitchFamily="34" charset="0"/>
              <a:cs typeface="Arial" panose="020B0604020202020204" pitchFamily="34" charset="0"/>
            </a:endParaRPr>
          </a:p>
          <a:p>
            <a:pPr lvl="0" algn="just" defTabSz="914400">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 </a:t>
            </a:r>
            <a:r>
              <a:rPr lang="vi-VN" sz="2600" b="1" i="1" dirty="0">
                <a:solidFill>
                  <a:srgbClr val="FF0000"/>
                </a:solidFill>
                <a:latin typeface="Arial" panose="020B0604020202020204" pitchFamily="34" charset="0"/>
                <a:cs typeface="Arial" panose="020B0604020202020204" pitchFamily="34" charset="0"/>
              </a:rPr>
              <a:t>Hệ Mặt Trời nằm ở vị trí nào trong Ngân Hà?</a:t>
            </a:r>
            <a:endParaRPr lang="en-US" sz="2600" b="1" i="1" dirty="0">
              <a:solidFill>
                <a:srgbClr val="FF0000"/>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10000"/>
              </a:lnSpc>
              <a:buClrTx/>
              <a:buSzTx/>
              <a:buFontTx/>
              <a:buNone/>
              <a:tabLst/>
              <a:defRPr/>
            </a:pPr>
            <a:r>
              <a:rPr kumimoji="0" lang="vi-VN" sz="2600" b="1" i="0" u="none" strike="noStrike" kern="1200" cap="none" spc="0" normalizeH="0" baseline="0" noProof="0" dirty="0">
                <a:ln>
                  <a:noFill/>
                </a:ln>
                <a:solidFill>
                  <a:srgbClr val="221466"/>
                </a:solidFill>
                <a:effectLst/>
                <a:uLnTx/>
                <a:uFillTx/>
                <a:latin typeface="Arial" panose="020B0604020202020204" pitchFamily="34" charset="0"/>
                <a:cs typeface="Arial" panose="020B0604020202020204" pitchFamily="34" charset="0"/>
              </a:rPr>
              <a:t>=&gt; Hệ</a:t>
            </a:r>
            <a:r>
              <a:rPr kumimoji="0" lang="vi-VN" sz="2600" b="1" i="0" u="none" strike="noStrike" kern="1200" cap="none" spc="0" normalizeH="0" noProof="0" dirty="0">
                <a:ln>
                  <a:noFill/>
                </a:ln>
                <a:solidFill>
                  <a:srgbClr val="221466"/>
                </a:solidFill>
                <a:effectLst/>
                <a:uLnTx/>
                <a:uFillTx/>
                <a:latin typeface="Arial" panose="020B0604020202020204" pitchFamily="34" charset="0"/>
                <a:cs typeface="Arial" panose="020B0604020202020204" pitchFamily="34" charset="0"/>
              </a:rPr>
              <a:t> Mặt Trời nằm ở gần rìa của 1 trong 4 vòng xoắn của Ngân Hà.</a:t>
            </a:r>
            <a:endParaRPr kumimoji="0" lang="en-US"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algn="just">
              <a:lnSpc>
                <a:spcPct val="11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 </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Theo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em</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dùng</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tên</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Ngân</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Hà</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để</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gọi</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tập</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hợp</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các</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thiên</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thể</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trong</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đó</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có</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Hệ</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Mặt</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Trời</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có</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hoàn</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toàn</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chính</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xác</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không</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Tại</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fr-FR" sz="2600" b="1" i="1" dirty="0" err="1">
                <a:solidFill>
                  <a:srgbClr val="FF0000"/>
                </a:solidFill>
                <a:latin typeface="Arial" panose="020B0604020202020204" pitchFamily="34" charset="0"/>
                <a:ea typeface="Arial" panose="020B0604020202020204" pitchFamily="34" charset="0"/>
                <a:cs typeface="Arial" panose="020B0604020202020204" pitchFamily="34" charset="0"/>
              </a:rPr>
              <a:t>sao</a:t>
            </a:r>
            <a:r>
              <a:rPr lang="fr-FR" sz="2600" b="1" i="1" dirty="0">
                <a:solidFill>
                  <a:srgbClr val="FF0000"/>
                </a:solidFill>
                <a:latin typeface="Arial" panose="020B0604020202020204" pitchFamily="34" charset="0"/>
                <a:ea typeface="Arial" panose="020B0604020202020204" pitchFamily="34" charset="0"/>
                <a:cs typeface="Arial" panose="020B0604020202020204" pitchFamily="34" charset="0"/>
              </a:rPr>
              <a:t> ?</a:t>
            </a:r>
            <a:endParaRPr lang="en-US" sz="2600" b="1" i="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10000"/>
              </a:lnSpc>
            </a:pPr>
            <a:r>
              <a:rPr lang="vi-VN" sz="2600" b="1" dirty="0">
                <a:solidFill>
                  <a:srgbClr val="000066"/>
                </a:solidFill>
                <a:latin typeface="Arial" panose="020B0604020202020204" pitchFamily="34" charset="0"/>
                <a:cs typeface="Arial" panose="020B0604020202020204" pitchFamily="34" charset="0"/>
              </a:rPr>
              <a:t>=&gt; Không hoàn toàn chính xác. Vì, Hệ Mặt Trời nằm ở gần rìa của 1 trong 4 vòng xoắn của Ngân Hà, nên từ Trái Đất ta chỉ nhìn thấy một phần nhỏ của vòng xoắn này và thấy nó giống một dòng sông.</a:t>
            </a:r>
            <a:endParaRPr lang="en-US" sz="2600" b="1" dirty="0">
              <a:solidFill>
                <a:srgbClr val="000066"/>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8011236" y="3111689"/>
            <a:ext cx="3848254" cy="3597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737" y="2593820"/>
            <a:ext cx="4942499" cy="358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1228" y="173777"/>
            <a:ext cx="4121644" cy="328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9391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1026"/>
                                        </p:tgtEl>
                                      </p:cBhvr>
                                    </p:animEffect>
                                    <p:set>
                                      <p:cBhvr>
                                        <p:cTn id="12" dur="1" fill="hold">
                                          <p:stCondLst>
                                            <p:cond delay="499"/>
                                          </p:stCondLst>
                                        </p:cTn>
                                        <p:tgtEl>
                                          <p:spTgt spid="10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barn(inVertical)">
                                      <p:cBhvr>
                                        <p:cTn id="27" dur="500"/>
                                        <p:tgtEl>
                                          <p:spTgt spid="8">
                                            <p:txEl>
                                              <p:pRg st="3" end="3"/>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Effect transition="in" filter="barn(inVertical)">
                                      <p:cBhvr>
                                        <p:cTn id="30" dur="500"/>
                                        <p:tgtEl>
                                          <p:spTgt spid="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xit" presetSubtype="10" fill="hold" nodeType="clickEffect">
                                  <p:stCondLst>
                                    <p:cond delay="0"/>
                                  </p:stCondLst>
                                  <p:childTnLst>
                                    <p:animEffect transition="out" filter="blinds(horizontal)">
                                      <p:cBhvr>
                                        <p:cTn id="34" dur="500"/>
                                        <p:tgtEl>
                                          <p:spTgt spid="2"/>
                                        </p:tgtEl>
                                      </p:cBhvr>
                                    </p:animEffect>
                                    <p:set>
                                      <p:cBhvr>
                                        <p:cTn id="35" dur="1" fill="hold">
                                          <p:stCondLst>
                                            <p:cond delay="499"/>
                                          </p:stCondLst>
                                        </p:cTn>
                                        <p:tgtEl>
                                          <p:spTgt spid="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8">
                                            <p:txEl>
                                              <p:pRg st="5" end="5"/>
                                            </p:txEl>
                                          </p:spTgt>
                                        </p:tgtEl>
                                        <p:attrNameLst>
                                          <p:attrName>style.visibility</p:attrName>
                                        </p:attrNameLst>
                                      </p:cBhvr>
                                      <p:to>
                                        <p:strVal val="visible"/>
                                      </p:to>
                                    </p:set>
                                    <p:animEffect transition="in" filter="barn(inVertical)">
                                      <p:cBhvr>
                                        <p:cTn id="40" dur="500"/>
                                        <p:tgtEl>
                                          <p:spTgt spid="8">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027"/>
                                        </p:tgtEl>
                                        <p:attrNameLst>
                                          <p:attrName>style.visibility</p:attrName>
                                        </p:attrNameLst>
                                      </p:cBhvr>
                                      <p:to>
                                        <p:strVal val="visible"/>
                                      </p:to>
                                    </p:set>
                                    <p:animEffect transition="in" filter="barn(inVertical)">
                                      <p:cBhvr>
                                        <p:cTn id="45" dur="500"/>
                                        <p:tgtEl>
                                          <p:spTgt spid="102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8">
                                            <p:txEl>
                                              <p:pRg st="6" end="6"/>
                                            </p:txEl>
                                          </p:spTgt>
                                        </p:tgtEl>
                                        <p:attrNameLst>
                                          <p:attrName>style.visibility</p:attrName>
                                        </p:attrNameLst>
                                      </p:cBhvr>
                                      <p:to>
                                        <p:strVal val="visible"/>
                                      </p:to>
                                    </p:set>
                                    <p:animEffect transition="in" filter="barn(inVertical)">
                                      <p:cBhvr>
                                        <p:cTn id="50" dur="500"/>
                                        <p:tgtEl>
                                          <p:spTgt spid="8">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8">
                                            <p:txEl>
                                              <p:pRg st="7" end="7"/>
                                            </p:txEl>
                                          </p:spTgt>
                                        </p:tgtEl>
                                        <p:attrNameLst>
                                          <p:attrName>style.visibility</p:attrName>
                                        </p:attrNameLst>
                                      </p:cBhvr>
                                      <p:to>
                                        <p:strVal val="visible"/>
                                      </p:to>
                                    </p:set>
                                    <p:animEffect transition="in" filter="barn(inVertical)">
                                      <p:cBhvr>
                                        <p:cTn id="55" dur="500"/>
                                        <p:tgtEl>
                                          <p:spTgt spid="8">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8">
                                            <p:txEl>
                                              <p:pRg st="8" end="8"/>
                                            </p:txEl>
                                          </p:spTgt>
                                        </p:tgtEl>
                                        <p:attrNameLst>
                                          <p:attrName>style.visibility</p:attrName>
                                        </p:attrNameLst>
                                      </p:cBhvr>
                                      <p:to>
                                        <p:strVal val="visible"/>
                                      </p:to>
                                    </p:set>
                                    <p:animEffect transition="in" filter="barn(inVertical)">
                                      <p:cBhvr>
                                        <p:cTn id="60" dur="500"/>
                                        <p:tgtEl>
                                          <p:spTgt spid="8">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xit" presetSubtype="10" fill="hold" nodeType="clickEffect">
                                  <p:stCondLst>
                                    <p:cond delay="0"/>
                                  </p:stCondLst>
                                  <p:childTnLst>
                                    <p:animEffect transition="out" filter="blinds(horizontal)">
                                      <p:cBhvr>
                                        <p:cTn id="64" dur="500"/>
                                        <p:tgtEl>
                                          <p:spTgt spid="1027"/>
                                        </p:tgtEl>
                                      </p:cBhvr>
                                    </p:animEffect>
                                    <p:set>
                                      <p:cBhvr>
                                        <p:cTn id="65" dur="1" fill="hold">
                                          <p:stCondLst>
                                            <p:cond delay="4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238" y="1215256"/>
            <a:ext cx="5832158" cy="4832092"/>
          </a:xfrm>
          <a:prstGeom prst="rect">
            <a:avLst/>
          </a:prstGeom>
        </p:spPr>
        <p:txBody>
          <a:bodyPr wrap="square">
            <a:spAutoFit/>
          </a:bodyPr>
          <a:lstStyle/>
          <a:p>
            <a:pPr algn="just"/>
            <a:r>
              <a:rPr lang="vi-VN" sz="2800" b="1" dirty="0">
                <a:latin typeface="Times New Roman" pitchFamily="18" charset="0"/>
                <a:cs typeface="Times New Roman" pitchFamily="18" charset="0"/>
              </a:rPr>
              <a:t>Do hệ mặt trời của chúng ta nằm ở gần rìa một trong 4 vòng xoắn của Ngân Hà nên chúng ta không  thể nhìn xuyên qua được tâm Ngân Hà để quan sát phía bên kia của nó. Ta cũng không thể quan sát được vùng tâm của Ngân Hà, do mật độ bụi, khí ga và sao ở nơi đây, vì thế từ Trái Đất ta chỉ có thể nhìn thấy một mẩu của vòng xoắn này và thấy nó giống như một dòng sông.</a:t>
            </a:r>
            <a:endParaRPr lang="fr-FR" sz="2800" b="1" dirty="0">
              <a:latin typeface="Times New Roman" pitchFamily="18" charset="0"/>
              <a:cs typeface="Times New Roman" pitchFamily="18" charset="0"/>
            </a:endParaRPr>
          </a:p>
        </p:txBody>
      </p:sp>
      <p:pic>
        <p:nvPicPr>
          <p:cNvPr id="3" name="Picture 2"/>
          <p:cNvPicPr>
            <a:picLocks noChangeAspect="1"/>
          </p:cNvPicPr>
          <p:nvPr/>
        </p:nvPicPr>
        <p:blipFill>
          <a:blip r:embed="rId2"/>
          <a:stretch>
            <a:fillRect/>
          </a:stretch>
        </p:blipFill>
        <p:spPr>
          <a:xfrm>
            <a:off x="6785416" y="1332114"/>
            <a:ext cx="5195568" cy="4598376"/>
          </a:xfrm>
          <a:prstGeom prst="rect">
            <a:avLst/>
          </a:prstGeom>
        </p:spPr>
      </p:pic>
    </p:spTree>
    <p:extLst>
      <p:ext uri="{BB962C8B-B14F-4D97-AF65-F5344CB8AC3E}">
        <p14:creationId xmlns:p14="http://schemas.microsoft.com/office/powerpoint/2010/main" val="5781082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218710212"/>
</p:tagLst>
</file>

<file path=ppt/theme/theme1.xml><?xml version="1.0" encoding="utf-8"?>
<a:theme xmlns:a="http://schemas.openxmlformats.org/drawingml/2006/main" name="Office Theme">
  <a:themeElements>
    <a:clrScheme name="Custom 11">
      <a:dk1>
        <a:sysClr val="windowText" lastClr="000000"/>
      </a:dk1>
      <a:lt1>
        <a:sysClr val="window" lastClr="FFFFFF"/>
      </a:lt1>
      <a:dk2>
        <a:srgbClr val="7358B1"/>
      </a:dk2>
      <a:lt2>
        <a:srgbClr val="E7E6E6"/>
      </a:lt2>
      <a:accent1>
        <a:srgbClr val="CD3333"/>
      </a:accent1>
      <a:accent2>
        <a:srgbClr val="FE6D4B"/>
      </a:accent2>
      <a:accent3>
        <a:srgbClr val="A5A5A5"/>
      </a:accent3>
      <a:accent4>
        <a:srgbClr val="EEBA4A"/>
      </a:accent4>
      <a:accent5>
        <a:srgbClr val="4ABDEC"/>
      </a:accent5>
      <a:accent6>
        <a:srgbClr val="90C14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Custom 11">
      <a:dk1>
        <a:sysClr val="windowText" lastClr="000000"/>
      </a:dk1>
      <a:lt1>
        <a:sysClr val="window" lastClr="FFFFFF"/>
      </a:lt1>
      <a:dk2>
        <a:srgbClr val="7358B1"/>
      </a:dk2>
      <a:lt2>
        <a:srgbClr val="E7E6E6"/>
      </a:lt2>
      <a:accent1>
        <a:srgbClr val="CD3333"/>
      </a:accent1>
      <a:accent2>
        <a:srgbClr val="FE6D4B"/>
      </a:accent2>
      <a:accent3>
        <a:srgbClr val="A5A5A5"/>
      </a:accent3>
      <a:accent4>
        <a:srgbClr val="EEBA4A"/>
      </a:accent4>
      <a:accent5>
        <a:srgbClr val="4ABDEC"/>
      </a:accent5>
      <a:accent6>
        <a:srgbClr val="90C14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1957</TotalTime>
  <Words>2595</Words>
  <Application>Microsoft Office PowerPoint</Application>
  <PresentationFormat>Widescreen</PresentationFormat>
  <Paragraphs>165</Paragraphs>
  <Slides>36</Slides>
  <Notes>0</Notes>
  <HiddenSlides>3</HiddenSlides>
  <MMClips>3</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36</vt:i4>
      </vt:variant>
    </vt:vector>
  </HeadingPairs>
  <TitlesOfParts>
    <vt:vector size="47" baseType="lpstr">
      <vt:lpstr>MS Gothic</vt:lpstr>
      <vt:lpstr>Arial</vt:lpstr>
      <vt:lpstr>Calibri</vt:lpstr>
      <vt:lpstr>Calibri Light</vt:lpstr>
      <vt:lpstr>Symbol</vt:lpstr>
      <vt:lpstr>Times New Roman</vt:lpstr>
      <vt:lpstr>Office Theme</vt:lpstr>
      <vt:lpstr>2_Office Theme</vt:lpstr>
      <vt:lpstr>1_Office Theme</vt:lpstr>
      <vt:lpstr>3_Office Theme</vt:lpstr>
      <vt:lpstr>4_Office Theme</vt:lpstr>
      <vt:lpstr>KHỞI ĐỘNG</vt:lpstr>
      <vt:lpstr>PowerPoint Presentation</vt:lpstr>
      <vt:lpstr>PowerPoint Presentation</vt:lpstr>
      <vt:lpstr>PowerPoint Presentation</vt:lpstr>
      <vt:lpstr>PowerPoint Presentation</vt:lpstr>
      <vt:lpstr>PowerPoint Presentation</vt:lpstr>
      <vt:lpstr>HOẠT ĐỘNG NHÓM TỔ (Thời gian: 5 phút)</vt:lpstr>
      <vt:lpstr>PowerPoint Presentation</vt:lpstr>
      <vt:lpstr>PowerPoint Presentation</vt:lpstr>
      <vt:lpstr>PowerPoint Presentation</vt:lpstr>
      <vt:lpstr>CHUYỂN ĐỘNG CỦA NGÂN HÀ TRONG VŨ TRỤ</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NHÓM TỔ (Thời gian: 5 phút)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SWOT Infographic</dc:title>
  <dc:creator>Iryna Siletska</dc:creator>
  <cp:lastModifiedBy>ADMIN</cp:lastModifiedBy>
  <cp:revision>122</cp:revision>
  <dcterms:created xsi:type="dcterms:W3CDTF">2020-10-01T12:29:27Z</dcterms:created>
  <dcterms:modified xsi:type="dcterms:W3CDTF">2024-02-21T09:15:00Z</dcterms:modified>
</cp:coreProperties>
</file>