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  <p:sldMasterId id="2147483658" r:id="rId2"/>
  </p:sldMasterIdLst>
  <p:notesMasterIdLst>
    <p:notesMasterId r:id="rId45"/>
  </p:notesMasterIdLst>
  <p:sldIdLst>
    <p:sldId id="313" r:id="rId3"/>
    <p:sldId id="256" r:id="rId4"/>
    <p:sldId id="257" r:id="rId5"/>
    <p:sldId id="314" r:id="rId6"/>
    <p:sldId id="315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37" r:id="rId28"/>
    <p:sldId id="338" r:id="rId29"/>
    <p:sldId id="339" r:id="rId30"/>
    <p:sldId id="340" r:id="rId31"/>
    <p:sldId id="341" r:id="rId32"/>
    <p:sldId id="342" r:id="rId33"/>
    <p:sldId id="343" r:id="rId34"/>
    <p:sldId id="344" r:id="rId35"/>
    <p:sldId id="345" r:id="rId36"/>
    <p:sldId id="346" r:id="rId37"/>
    <p:sldId id="347" r:id="rId38"/>
    <p:sldId id="348" r:id="rId39"/>
    <p:sldId id="349" r:id="rId40"/>
    <p:sldId id="350" r:id="rId41"/>
    <p:sldId id="363" r:id="rId42"/>
    <p:sldId id="364" r:id="rId43"/>
    <p:sldId id="365" r:id="rId44"/>
  </p:sldIdLst>
  <p:sldSz cx="9144000" cy="5143500" type="screen16x9"/>
  <p:notesSz cx="6858000" cy="9144000"/>
  <p:embeddedFontLst>
    <p:embeddedFont>
      <p:font typeface="Arvo" panose="020B0604020202020204" charset="0"/>
      <p:regular r:id="rId46"/>
      <p:bold r:id="rId47"/>
      <p:italic r:id="rId48"/>
      <p:boldItalic r:id="rId49"/>
    </p:embeddedFont>
    <p:embeddedFont>
      <p:font typeface="Roboto Condensed" panose="020B0604020202020204" charset="0"/>
      <p:regular r:id="rId50"/>
      <p:bold r:id="rId51"/>
      <p:italic r:id="rId52"/>
      <p:boldItalic r:id="rId53"/>
    </p:embeddedFont>
    <p:embeddedFont>
      <p:font typeface="Cambria Math" panose="02040503050406030204" pitchFamily="18" charset="0"/>
      <p:regular r:id="rId54"/>
    </p:embeddedFont>
    <p:embeddedFont>
      <p:font typeface="Roboto Condensed Light" panose="020B0604020202020204" charset="0"/>
      <p:regular r:id="rId55"/>
      <p:bold r:id="rId56"/>
      <p:italic r:id="rId57"/>
      <p:boldItalic r:id="rId58"/>
    </p:embeddedFont>
    <p:embeddedFont>
      <p:font typeface="Calibri Light" panose="020F0302020204030204" pitchFamily="34" charset="0"/>
      <p:regular r:id="rId59"/>
      <p:italic r:id="rId60"/>
    </p:embeddedFont>
    <p:embeddedFont>
      <p:font typeface="Calibri" panose="020F0502020204030204" pitchFamily="34" charset="0"/>
      <p:regular r:id="rId61"/>
      <p:bold r:id="rId62"/>
      <p:italic r:id="rId63"/>
      <p:boldItalic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FAFC9E"/>
    <a:srgbClr val="FF9966"/>
    <a:srgbClr val="FF505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6D40F7-F1BE-46A1-BFD0-875512BF32A4}" v="395" dt="2021-08-03T03:50:07.043"/>
  </p1510:revLst>
</p1510:revInfo>
</file>

<file path=ppt/tableStyles.xml><?xml version="1.0" encoding="utf-8"?>
<a:tblStyleLst xmlns:a="http://schemas.openxmlformats.org/drawingml/2006/main" def="{E27665BA-8202-44FC-AD62-C9F0E3EA811A}">
  <a:tblStyle styleId="{E27665BA-8202-44FC-AD62-C9F0E3EA81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5DE48A-E3B5-44D0-98CB-AE0B3FDC03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94660"/>
  </p:normalViewPr>
  <p:slideViewPr>
    <p:cSldViewPr snapToGrid="0">
      <p:cViewPr varScale="1">
        <p:scale>
          <a:sx n="87" d="100"/>
          <a:sy n="87" d="100"/>
        </p:scale>
        <p:origin x="8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font" Target="fonts/font2.fntdata"/><Relationship Id="rId63" Type="http://schemas.openxmlformats.org/officeDocument/2006/relationships/font" Target="fonts/font18.fntdata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font" Target="fonts/font13.fntdata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font" Target="fonts/font16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64" Type="http://schemas.openxmlformats.org/officeDocument/2006/relationships/font" Target="fonts/font19.fntdata"/><Relationship Id="rId69" Type="http://schemas.microsoft.com/office/2016/11/relationships/changesInfo" Target="changesInfos/changesInfo1.xml"/><Relationship Id="rId8" Type="http://schemas.openxmlformats.org/officeDocument/2006/relationships/slide" Target="slides/slide6.xml"/><Relationship Id="rId51" Type="http://schemas.openxmlformats.org/officeDocument/2006/relationships/font" Target="fonts/font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1.fntdata"/><Relationship Id="rId59" Type="http://schemas.openxmlformats.org/officeDocument/2006/relationships/font" Target="fonts/font14.fntdata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9.fntdata"/><Relationship Id="rId62" Type="http://schemas.openxmlformats.org/officeDocument/2006/relationships/font" Target="fonts/font17.fntdata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4.fntdata"/><Relationship Id="rId57" Type="http://schemas.openxmlformats.org/officeDocument/2006/relationships/font" Target="fonts/font12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7.fntdata"/><Relationship Id="rId60" Type="http://schemas.openxmlformats.org/officeDocument/2006/relationships/font" Target="fonts/font15.fntdata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font" Target="fonts/font5.fntdata"/><Relationship Id="rId55" Type="http://schemas.openxmlformats.org/officeDocument/2006/relationships/font" Target="fonts/font10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ồng Nhung Nguyễn" userId="6a381378437eae27" providerId="LiveId" clId="{176D40F7-F1BE-46A1-BFD0-875512BF32A4}"/>
    <pc:docChg chg="undo custSel addSld modSld">
      <pc:chgData name="Hồng Nhung Nguyễn" userId="6a381378437eae27" providerId="LiveId" clId="{176D40F7-F1BE-46A1-BFD0-875512BF32A4}" dt="2021-08-03T03:50:03.117" v="964"/>
      <pc:docMkLst>
        <pc:docMk/>
      </pc:docMkLst>
      <pc:sldChg chg="modSp mod">
        <pc:chgData name="Hồng Nhung Nguyễn" userId="6a381378437eae27" providerId="LiveId" clId="{176D40F7-F1BE-46A1-BFD0-875512BF32A4}" dt="2021-08-03T03:11:52.549" v="51" actId="20577"/>
        <pc:sldMkLst>
          <pc:docMk/>
          <pc:sldMk cId="0" sldId="256"/>
        </pc:sldMkLst>
        <pc:spChg chg="mod">
          <ac:chgData name="Hồng Nhung Nguyễn" userId="6a381378437eae27" providerId="LiveId" clId="{176D40F7-F1BE-46A1-BFD0-875512BF32A4}" dt="2021-08-03T03:11:52.549" v="51" actId="20577"/>
          <ac:spMkLst>
            <pc:docMk/>
            <pc:sldMk cId="0" sldId="256"/>
            <ac:spMk id="184" creationId="{00000000-0000-0000-0000-000000000000}"/>
          </ac:spMkLst>
        </pc:spChg>
      </pc:sldChg>
      <pc:sldChg chg="addSp delSp modSp mod">
        <pc:chgData name="Hồng Nhung Nguyễn" userId="6a381378437eae27" providerId="LiveId" clId="{176D40F7-F1BE-46A1-BFD0-875512BF32A4}" dt="2021-08-03T03:14:51.135" v="207" actId="14100"/>
        <pc:sldMkLst>
          <pc:docMk/>
          <pc:sldMk cId="0" sldId="259"/>
        </pc:sldMkLst>
        <pc:spChg chg="add del mod">
          <ac:chgData name="Hồng Nhung Nguyễn" userId="6a381378437eae27" providerId="LiveId" clId="{176D40F7-F1BE-46A1-BFD0-875512BF32A4}" dt="2021-08-03T03:13:42.092" v="157" actId="478"/>
          <ac:spMkLst>
            <pc:docMk/>
            <pc:sldMk cId="0" sldId="259"/>
            <ac:spMk id="3" creationId="{B18F6188-E248-4A7A-9BF2-4543682CF82B}"/>
          </ac:spMkLst>
        </pc:spChg>
        <pc:spChg chg="mod">
          <ac:chgData name="Hồng Nhung Nguyễn" userId="6a381378437eae27" providerId="LiveId" clId="{176D40F7-F1BE-46A1-BFD0-875512BF32A4}" dt="2021-08-03T03:14:51.135" v="207" actId="14100"/>
          <ac:spMkLst>
            <pc:docMk/>
            <pc:sldMk cId="0" sldId="259"/>
            <ac:spMk id="221" creationId="{00000000-0000-0000-0000-000000000000}"/>
          </ac:spMkLst>
        </pc:spChg>
        <pc:spChg chg="del">
          <ac:chgData name="Hồng Nhung Nguyễn" userId="6a381378437eae27" providerId="LiveId" clId="{176D40F7-F1BE-46A1-BFD0-875512BF32A4}" dt="2021-08-03T03:13:35.635" v="156" actId="478"/>
          <ac:spMkLst>
            <pc:docMk/>
            <pc:sldMk cId="0" sldId="259"/>
            <ac:spMk id="222" creationId="{00000000-0000-0000-0000-000000000000}"/>
          </ac:spMkLst>
        </pc:spChg>
      </pc:sldChg>
      <pc:sldChg chg="modSp mod">
        <pc:chgData name="Hồng Nhung Nguyễn" userId="6a381378437eae27" providerId="LiveId" clId="{176D40F7-F1BE-46A1-BFD0-875512BF32A4}" dt="2021-08-03T03:49:50.680" v="963" actId="20577"/>
        <pc:sldMkLst>
          <pc:docMk/>
          <pc:sldMk cId="0" sldId="261"/>
        </pc:sldMkLst>
        <pc:spChg chg="mod">
          <ac:chgData name="Hồng Nhung Nguyễn" userId="6a381378437eae27" providerId="LiveId" clId="{176D40F7-F1BE-46A1-BFD0-875512BF32A4}" dt="2021-08-03T03:16:58.318" v="275" actId="20577"/>
          <ac:spMkLst>
            <pc:docMk/>
            <pc:sldMk cId="0" sldId="261"/>
            <ac:spMk id="236" creationId="{00000000-0000-0000-0000-000000000000}"/>
          </ac:spMkLst>
        </pc:spChg>
        <pc:spChg chg="mod">
          <ac:chgData name="Hồng Nhung Nguyễn" userId="6a381378437eae27" providerId="LiveId" clId="{176D40F7-F1BE-46A1-BFD0-875512BF32A4}" dt="2021-08-03T03:49:50.680" v="963" actId="20577"/>
          <ac:spMkLst>
            <pc:docMk/>
            <pc:sldMk cId="0" sldId="261"/>
            <ac:spMk id="237" creationId="{00000000-0000-0000-0000-000000000000}"/>
          </ac:spMkLst>
        </pc:spChg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6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1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7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3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4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5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6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7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8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89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0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1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2"/>
        </pc:sldMkLst>
      </pc:sldChg>
      <pc:sldChg chg="modNotes">
        <pc:chgData name="Hồng Nhung Nguyễn" userId="6a381378437eae27" providerId="LiveId" clId="{176D40F7-F1BE-46A1-BFD0-875512BF32A4}" dt="2021-08-03T03:25:18.300" v="688"/>
        <pc:sldMkLst>
          <pc:docMk/>
          <pc:sldMk cId="0" sldId="293"/>
        </pc:sldMkLst>
      </pc:sldChg>
      <pc:sldChg chg="modSp add mod">
        <pc:chgData name="Hồng Nhung Nguyễn" userId="6a381378437eae27" providerId="LiveId" clId="{176D40F7-F1BE-46A1-BFD0-875512BF32A4}" dt="2021-08-03T03:50:03.117" v="964"/>
        <pc:sldMkLst>
          <pc:docMk/>
          <pc:sldMk cId="1422980238" sldId="295"/>
        </pc:sldMkLst>
        <pc:spChg chg="mod">
          <ac:chgData name="Hồng Nhung Nguyễn" userId="6a381378437eae27" providerId="LiveId" clId="{176D40F7-F1BE-46A1-BFD0-875512BF32A4}" dt="2021-08-03T03:50:03.117" v="964"/>
          <ac:spMkLst>
            <pc:docMk/>
            <pc:sldMk cId="1422980238" sldId="295"/>
            <ac:spMk id="237" creationId="{00000000-0000-0000-0000-000000000000}"/>
          </ac:spMkLst>
        </pc:spChg>
      </pc:sldChg>
      <pc:sldChg chg="add">
        <pc:chgData name="Hồng Nhung Nguyễn" userId="6a381378437eae27" providerId="LiveId" clId="{176D40F7-F1BE-46A1-BFD0-875512BF32A4}" dt="2021-08-03T03:46:14.923" v="958"/>
        <pc:sldMkLst>
          <pc:docMk/>
          <pc:sldMk cId="1420130898" sldId="2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3655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18545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1302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18182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9803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30883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15249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91384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902892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5910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9092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2017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1423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7805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8920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2123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657775"/>
            <a:ext cx="1299300" cy="4329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7088"/>
            <a:ext cx="8661398" cy="5150588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090763"/>
            <a:ext cx="8847502" cy="2961975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6" y="4278349"/>
            <a:ext cx="5480829" cy="432996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090750"/>
            <a:ext cx="5367900" cy="296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391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156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651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979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89301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6834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1537988"/>
            <a:ext cx="3378300" cy="272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40"/>
            <a:ext cx="7072430" cy="1327315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670795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4472723"/>
            <a:ext cx="2202830" cy="670795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769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227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997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514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7386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392575"/>
            <a:ext cx="5258400" cy="7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327350"/>
            <a:ext cx="6132600" cy="31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4" r:id="rId3"/>
    <p:sldLayoutId id="2147483656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>
              <a:buClrTx/>
            </a:pPr>
            <a:fld id="{4CB808CD-800C-48F1-9681-F7549FA7428C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9/9/2021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>
              <a:buClrTx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>
              <a:buClrTx/>
            </a:pPr>
            <a:fld id="{CBB38028-64D6-48E5-A6F0-9A24848619D3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ea typeface="+mn-ea"/>
                <a:cs typeface="+mn-cs"/>
              </a:rPr>
              <a:pPr defTabSz="342900">
                <a:buClrTx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8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slide" Target="slide25.xml"/><Relationship Id="rId5" Type="http://schemas.openxmlformats.org/officeDocument/2006/relationships/image" Target="../media/image12.png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slide" Target="slide22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slide" Target="slide22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slide" Target="slide28.xml"/><Relationship Id="rId5" Type="http://schemas.openxmlformats.org/officeDocument/2006/relationships/slide" Target="slide27.xml"/><Relationship Id="rId4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slide" Target="slide25.xm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slide" Target="slide25.xml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slide" Target="slide31.xml"/><Relationship Id="rId5" Type="http://schemas.openxmlformats.org/officeDocument/2006/relationships/slide" Target="slide29.xml"/><Relationship Id="rId4" Type="http://schemas.openxmlformats.org/officeDocument/2006/relationships/slide" Target="slide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slide" Target="slide28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slide" Target="slide28.xml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slide" Target="slide3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slide" Target="slide14.xml"/><Relationship Id="rId5" Type="http://schemas.openxmlformats.org/officeDocument/2006/relationships/slide" Target="slide33.xml"/><Relationship Id="rId4" Type="http://schemas.openxmlformats.org/officeDocument/2006/relationships/slide" Target="slide3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slide" Target="slide31.xml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slide" Target="slide31.xml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slide" Target="slide37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slide" Target="slide34.xml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slide" Target="slide34.xml"/><Relationship Id="rId4" Type="http://schemas.openxmlformats.org/officeDocument/2006/relationships/image" Target="../media/image1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6" Type="http://schemas.openxmlformats.org/officeDocument/2006/relationships/slide" Target="slide40.xml"/><Relationship Id="rId5" Type="http://schemas.openxmlformats.org/officeDocument/2006/relationships/slide" Target="slide39.xml"/><Relationship Id="rId4" Type="http://schemas.openxmlformats.org/officeDocument/2006/relationships/slide" Target="slide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slide" Target="slide37.xml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slide" Target="slide37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6" Type="http://schemas.openxmlformats.org/officeDocument/2006/relationships/slide" Target="slide33.xml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132348" y="533403"/>
            <a:ext cx="87953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/>
              <a:t>Truyền</a:t>
            </a:r>
            <a:r>
              <a:rPr lang="en-US" sz="2000" dirty="0"/>
              <a:t> </a:t>
            </a:r>
            <a:r>
              <a:rPr lang="en-US" sz="2000" dirty="0" err="1"/>
              <a:t>thuyết</a:t>
            </a:r>
            <a:r>
              <a:rPr lang="en-US" sz="2000" dirty="0"/>
              <a:t> </a:t>
            </a:r>
            <a:r>
              <a:rPr lang="en-US" sz="2000" dirty="0" err="1"/>
              <a:t>Ấn</a:t>
            </a:r>
            <a:r>
              <a:rPr lang="en-US" sz="2000" dirty="0"/>
              <a:t> </a:t>
            </a:r>
            <a:r>
              <a:rPr lang="en-US" sz="2000" dirty="0" err="1"/>
              <a:t>Độ</a:t>
            </a:r>
            <a:r>
              <a:rPr lang="en-US" sz="2000" dirty="0"/>
              <a:t> </a:t>
            </a:r>
            <a:r>
              <a:rPr lang="en-US" sz="2000" dirty="0" err="1"/>
              <a:t>kể</a:t>
            </a:r>
            <a:r>
              <a:rPr lang="en-US" sz="2000" dirty="0"/>
              <a:t> </a:t>
            </a:r>
            <a:r>
              <a:rPr lang="en-US" sz="2000" dirty="0" err="1"/>
              <a:t>rằng</a:t>
            </a:r>
            <a:r>
              <a:rPr lang="en-US" sz="2000" dirty="0"/>
              <a:t>, </a:t>
            </a:r>
            <a:r>
              <a:rPr lang="en-US" sz="2000" dirty="0" err="1"/>
              <a:t>người</a:t>
            </a:r>
            <a:r>
              <a:rPr lang="en-US" sz="2000" dirty="0"/>
              <a:t> </a:t>
            </a:r>
            <a:r>
              <a:rPr lang="en-US" sz="2000" dirty="0" err="1"/>
              <a:t>phát</a:t>
            </a:r>
            <a:r>
              <a:rPr lang="en-US" sz="2000" dirty="0"/>
              <a:t> minh </a:t>
            </a:r>
            <a:r>
              <a:rPr lang="en-US" sz="2000" dirty="0" err="1"/>
              <a:t>ra</a:t>
            </a:r>
            <a:r>
              <a:rPr lang="en-US" sz="2000" dirty="0"/>
              <a:t> </a:t>
            </a:r>
            <a:r>
              <a:rPr lang="en-US" sz="2000" dirty="0" err="1"/>
              <a:t>bàn</a:t>
            </a:r>
            <a:r>
              <a:rPr lang="en-US" sz="2000" dirty="0"/>
              <a:t> </a:t>
            </a:r>
            <a:r>
              <a:rPr lang="en-US" sz="2000" dirty="0" err="1"/>
              <a:t>cờ</a:t>
            </a:r>
            <a:r>
              <a:rPr lang="en-US" sz="2000" dirty="0"/>
              <a:t> </a:t>
            </a:r>
            <a:r>
              <a:rPr lang="en-US" sz="2000" dirty="0" err="1"/>
              <a:t>vua</a:t>
            </a:r>
            <a:r>
              <a:rPr lang="en-US" sz="2000" dirty="0"/>
              <a:t> </a:t>
            </a:r>
            <a:r>
              <a:rPr lang="en-US" sz="2000" dirty="0" err="1"/>
              <a:t>đã</a:t>
            </a:r>
            <a:r>
              <a:rPr lang="en-US" sz="2000" dirty="0"/>
              <a:t> </a:t>
            </a:r>
            <a:r>
              <a:rPr lang="en-US" sz="2000" dirty="0" err="1"/>
              <a:t>chọn</a:t>
            </a:r>
            <a:r>
              <a:rPr lang="en-US" sz="2000" dirty="0"/>
              <a:t> </a:t>
            </a:r>
            <a:r>
              <a:rPr lang="en-US" sz="2000" dirty="0" err="1"/>
              <a:t>phần</a:t>
            </a:r>
            <a:r>
              <a:rPr lang="en-US" sz="2000" dirty="0"/>
              <a:t> </a:t>
            </a:r>
            <a:r>
              <a:rPr lang="en-US" sz="2000" dirty="0" err="1"/>
              <a:t>thưởng</a:t>
            </a:r>
            <a:r>
              <a:rPr lang="en-US" sz="2000" dirty="0"/>
              <a:t> </a:t>
            </a:r>
            <a:r>
              <a:rPr lang="en-US" sz="2000" dirty="0" err="1"/>
              <a:t>là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thóc</a:t>
            </a:r>
            <a:r>
              <a:rPr lang="en-US" sz="2000" dirty="0"/>
              <a:t> </a:t>
            </a:r>
            <a:r>
              <a:rPr lang="en-US" sz="2000" dirty="0" err="1"/>
              <a:t>rải</a:t>
            </a:r>
            <a:r>
              <a:rPr lang="en-US" sz="2000" dirty="0"/>
              <a:t> </a:t>
            </a:r>
            <a:r>
              <a:rPr lang="en-US" sz="2000" dirty="0" err="1"/>
              <a:t>trên</a:t>
            </a:r>
            <a:r>
              <a:rPr lang="en-US" sz="2000" dirty="0"/>
              <a:t> 64 ô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bàn</a:t>
            </a:r>
            <a:r>
              <a:rPr lang="en-US" sz="2000" dirty="0"/>
              <a:t> </a:t>
            </a:r>
            <a:r>
              <a:rPr lang="en-US" sz="2000" dirty="0" err="1"/>
              <a:t>cờ</a:t>
            </a:r>
            <a:r>
              <a:rPr lang="en-US" sz="2000" dirty="0"/>
              <a:t> </a:t>
            </a:r>
            <a:r>
              <a:rPr lang="en-US" sz="2000" dirty="0" err="1"/>
              <a:t>vua</a:t>
            </a:r>
            <a:r>
              <a:rPr lang="en-US" sz="2000" dirty="0"/>
              <a:t> </a:t>
            </a:r>
            <a:r>
              <a:rPr lang="en-US" sz="2000" dirty="0" err="1"/>
              <a:t>như</a:t>
            </a:r>
            <a:r>
              <a:rPr lang="en-US" sz="2000" dirty="0"/>
              <a:t> </a:t>
            </a:r>
            <a:r>
              <a:rPr lang="en-US" sz="2000" dirty="0" err="1"/>
              <a:t>sau</a:t>
            </a:r>
            <a:r>
              <a:rPr lang="en-US" sz="2000" dirty="0"/>
              <a:t>: ô </a:t>
            </a:r>
            <a:r>
              <a:rPr lang="en-US" sz="2000" dirty="0" err="1"/>
              <a:t>thứ</a:t>
            </a:r>
            <a:r>
              <a:rPr lang="en-US" sz="2000" dirty="0"/>
              <a:t> </a:t>
            </a:r>
            <a:r>
              <a:rPr lang="en-US" sz="2000" dirty="0" err="1"/>
              <a:t>nhất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1 </a:t>
            </a:r>
            <a:r>
              <a:rPr lang="en-US" sz="2000" dirty="0" err="1"/>
              <a:t>hạt</a:t>
            </a:r>
            <a:r>
              <a:rPr lang="en-US" sz="2000" dirty="0"/>
              <a:t> </a:t>
            </a:r>
            <a:r>
              <a:rPr lang="en-US" sz="2000" dirty="0" err="1"/>
              <a:t>thóc</a:t>
            </a:r>
            <a:r>
              <a:rPr lang="en-US" sz="2000" dirty="0"/>
              <a:t>, ô </a:t>
            </a:r>
            <a:r>
              <a:rPr lang="en-US" sz="2000" dirty="0" err="1"/>
              <a:t>thứ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2 </a:t>
            </a:r>
            <a:r>
              <a:rPr lang="en-US" sz="2000" dirty="0" err="1"/>
              <a:t>hạt</a:t>
            </a:r>
            <a:r>
              <a:rPr lang="en-US" sz="2000" dirty="0"/>
              <a:t>, ô </a:t>
            </a:r>
            <a:r>
              <a:rPr lang="en-US" sz="2000" dirty="0" err="1"/>
              <a:t>thứ</a:t>
            </a:r>
            <a:r>
              <a:rPr lang="en-US" sz="2000" dirty="0"/>
              <a:t> 3 </a:t>
            </a:r>
            <a:r>
              <a:rPr lang="en-US" sz="2000" dirty="0" err="1"/>
              <a:t>để</a:t>
            </a:r>
            <a:r>
              <a:rPr lang="en-US" sz="2000" dirty="0"/>
              <a:t> 4 </a:t>
            </a:r>
            <a:r>
              <a:rPr lang="en-US" sz="2000" dirty="0" err="1"/>
              <a:t>hạt</a:t>
            </a:r>
            <a:r>
              <a:rPr lang="en-US" sz="2000" dirty="0"/>
              <a:t>, ô </a:t>
            </a:r>
            <a:r>
              <a:rPr lang="en-US" sz="2000" dirty="0" err="1"/>
              <a:t>thứ</a:t>
            </a:r>
            <a:r>
              <a:rPr lang="en-US" sz="2000" dirty="0"/>
              <a:t> </a:t>
            </a:r>
            <a:r>
              <a:rPr lang="en-US" sz="2000" dirty="0" err="1"/>
              <a:t>tư</a:t>
            </a:r>
            <a:r>
              <a:rPr lang="en-US" sz="2000" dirty="0"/>
              <a:t> </a:t>
            </a:r>
            <a:r>
              <a:rPr lang="en-US" sz="2000" dirty="0" err="1"/>
              <a:t>để</a:t>
            </a:r>
            <a:r>
              <a:rPr lang="en-US" sz="2000" dirty="0"/>
              <a:t> 8 </a:t>
            </a:r>
            <a:r>
              <a:rPr lang="en-US" sz="2000" dirty="0" err="1"/>
              <a:t>hạt</a:t>
            </a:r>
            <a:r>
              <a:rPr lang="en-US" sz="2000" dirty="0"/>
              <a:t>,… </a:t>
            </a:r>
            <a:r>
              <a:rPr lang="en-US" sz="2000" dirty="0" err="1" smtClean="0"/>
              <a:t>Cứ</a:t>
            </a:r>
            <a:r>
              <a:rPr lang="en-US" sz="2000" dirty="0" smtClean="0"/>
              <a:t> </a:t>
            </a:r>
            <a:r>
              <a:rPr lang="en-US" sz="2000" dirty="0" err="1" smtClean="0"/>
              <a:t>như</a:t>
            </a:r>
            <a:r>
              <a:rPr lang="en-US" sz="2000" dirty="0" smtClean="0"/>
              <a:t> </a:t>
            </a:r>
            <a:r>
              <a:rPr lang="en-US" sz="2000" dirty="0" err="1"/>
              <a:t>thế</a:t>
            </a:r>
            <a:r>
              <a:rPr lang="en-US" sz="2000" dirty="0"/>
              <a:t>,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hạt</a:t>
            </a:r>
            <a:r>
              <a:rPr lang="en-US" sz="2000" dirty="0"/>
              <a:t> ở ô </a:t>
            </a:r>
            <a:r>
              <a:rPr lang="en-US" sz="2000" dirty="0" err="1"/>
              <a:t>sau</a:t>
            </a:r>
            <a:r>
              <a:rPr lang="en-US" sz="2000" dirty="0"/>
              <a:t> </a:t>
            </a:r>
            <a:r>
              <a:rPr lang="en-US" sz="2000" dirty="0" err="1"/>
              <a:t>gấp</a:t>
            </a:r>
            <a:r>
              <a:rPr lang="en-US" sz="2000" dirty="0"/>
              <a:t> </a:t>
            </a:r>
            <a:r>
              <a:rPr lang="en-US" sz="2000" dirty="0" err="1"/>
              <a:t>đôi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hạt</a:t>
            </a:r>
            <a:r>
              <a:rPr lang="en-US" sz="2000" dirty="0"/>
              <a:t> ở ô </a:t>
            </a:r>
            <a:r>
              <a:rPr lang="en-US" sz="2000" dirty="0" err="1"/>
              <a:t>trước</a:t>
            </a:r>
            <a:r>
              <a:rPr lang="en-US" sz="20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5295" y="2201288"/>
            <a:ext cx="2420105" cy="2030568"/>
          </a:xfrm>
          <a:prstGeom prst="rect">
            <a:avLst/>
          </a:prstGeom>
        </p:spPr>
      </p:pic>
      <p:sp>
        <p:nvSpPr>
          <p:cNvPr id="5" name="Cloud Callout 4"/>
          <p:cNvSpPr/>
          <p:nvPr/>
        </p:nvSpPr>
        <p:spPr>
          <a:xfrm>
            <a:off x="2304172" y="2370222"/>
            <a:ext cx="4451684" cy="2266278"/>
          </a:xfrm>
          <a:prstGeom prst="cloudCallout">
            <a:avLst>
              <a:gd name="adj1" fmla="val -61555"/>
              <a:gd name="adj2" fmla="val 3712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800" dirty="0" err="1">
                <a:solidFill>
                  <a:schemeClr val="tx1"/>
                </a:solidFill>
              </a:rPr>
              <a:t>Liệu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nhà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vua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có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đủ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thóc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để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thưởng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cho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nhà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phát</a:t>
            </a:r>
            <a:r>
              <a:rPr lang="en-US" sz="1800" dirty="0">
                <a:solidFill>
                  <a:schemeClr val="tx1"/>
                </a:solidFill>
              </a:rPr>
              <a:t> minh </a:t>
            </a:r>
            <a:r>
              <a:rPr lang="en-US" sz="1800" dirty="0" err="1">
                <a:solidFill>
                  <a:schemeClr val="tx1"/>
                </a:solidFill>
              </a:rPr>
              <a:t>đó</a:t>
            </a:r>
            <a:r>
              <a:rPr lang="en-US" sz="1800" dirty="0">
                <a:solidFill>
                  <a:schemeClr val="tx1"/>
                </a:solidFill>
              </a:rPr>
              <a:t> hay </a:t>
            </a:r>
            <a:r>
              <a:rPr lang="en-US" sz="1800" err="1">
                <a:solidFill>
                  <a:schemeClr val="tx1"/>
                </a:solidFill>
              </a:rPr>
              <a:t>không</a:t>
            </a:r>
            <a:r>
              <a:rPr lang="en-US" sz="1800" smtClean="0">
                <a:solidFill>
                  <a:schemeClr val="tx1"/>
                </a:solidFill>
              </a:rPr>
              <a:t>?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5" y="3363155"/>
            <a:ext cx="1437053" cy="173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72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516713"/>
            <a:ext cx="6959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1. </a:t>
            </a:r>
            <a:r>
              <a:rPr lang="en-US" sz="2800" dirty="0" err="1" smtClean="0">
                <a:solidFill>
                  <a:schemeClr val="bg1"/>
                </a:solidFill>
              </a:rPr>
              <a:t>Nhân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hai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cùng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cơ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52438" y="1457805"/>
            <a:ext cx="6130519" cy="440658"/>
            <a:chOff x="72044" y="1364080"/>
            <a:chExt cx="6130519" cy="440658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044" y="1364080"/>
              <a:ext cx="359055" cy="4406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31453" y="1364080"/>
              <a:ext cx="57711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 smtClean="0"/>
                <a:t>Nhân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hai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lũy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thừa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cùng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cơ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số</a:t>
              </a:r>
              <a:endParaRPr lang="vi-VN" sz="2000" b="1" dirty="0"/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52438" y="2185029"/>
            <a:ext cx="8879269" cy="1938992"/>
            <a:chOff x="88269" y="4284338"/>
            <a:chExt cx="8879269" cy="1938992"/>
          </a:xfrm>
        </p:grpSpPr>
        <p:sp>
          <p:nvSpPr>
            <p:cNvPr id="29" name="Rectangle 28"/>
            <p:cNvSpPr/>
            <p:nvPr/>
          </p:nvSpPr>
          <p:spPr>
            <a:xfrm>
              <a:off x="1000474" y="4284338"/>
              <a:ext cx="7967064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a)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Viết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kết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quả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phép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nhân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sau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dưới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dạng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một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lũy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thừa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của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7:</a:t>
              </a:r>
            </a:p>
            <a:p>
              <a:pPr algn="just">
                <a:lnSpc>
                  <a:spcPct val="150000"/>
                </a:lnSpc>
              </a:pP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        7</a:t>
              </a:r>
              <a:r>
                <a:rPr lang="en-US" sz="2000" baseline="30000" dirty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. 7</a:t>
              </a:r>
              <a:r>
                <a:rPr lang="en-US" sz="2000" baseline="30000" dirty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>
                  <a:solidFill>
                    <a:schemeClr val="tx1">
                      <a:lumMod val="50000"/>
                    </a:schemeClr>
                  </a:solidFill>
                </a:rPr>
                <a:t>= </a:t>
              </a:r>
              <a:r>
                <a:rPr lang="en-US" sz="2000" smtClean="0">
                  <a:solidFill>
                    <a:schemeClr val="tx1">
                      <a:lumMod val="50000"/>
                    </a:schemeClr>
                  </a:solidFill>
                </a:rPr>
                <a:t>(7 </a:t>
              </a:r>
              <a:r>
                <a:rPr lang="en-US" sz="2000">
                  <a:solidFill>
                    <a:schemeClr val="tx1">
                      <a:lumMod val="50000"/>
                    </a:schemeClr>
                  </a:solidFill>
                </a:rPr>
                <a:t>. </a:t>
              </a:r>
              <a:r>
                <a:rPr lang="en-US" sz="2000" smtClean="0">
                  <a:solidFill>
                    <a:schemeClr val="tx1">
                      <a:lumMod val="50000"/>
                    </a:schemeClr>
                  </a:solidFill>
                </a:rPr>
                <a:t>7) </a:t>
              </a:r>
              <a:r>
                <a:rPr lang="en-US" sz="2000">
                  <a:solidFill>
                    <a:schemeClr val="tx1">
                      <a:lumMod val="50000"/>
                    </a:schemeClr>
                  </a:solidFill>
                </a:rPr>
                <a:t>. </a:t>
              </a:r>
              <a:r>
                <a:rPr lang="en-US" sz="2000" smtClean="0">
                  <a:solidFill>
                    <a:schemeClr val="tx1">
                      <a:lumMod val="50000"/>
                    </a:schemeClr>
                  </a:solidFill>
                </a:rPr>
                <a:t>(7 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. 7 </a:t>
              </a:r>
              <a:r>
                <a:rPr lang="en-US" sz="2000">
                  <a:solidFill>
                    <a:schemeClr val="tx1">
                      <a:lumMod val="50000"/>
                    </a:schemeClr>
                  </a:solidFill>
                </a:rPr>
                <a:t>. </a:t>
              </a:r>
              <a:r>
                <a:rPr lang="en-US" sz="2000" smtClean="0">
                  <a:solidFill>
                    <a:schemeClr val="tx1">
                      <a:lumMod val="50000"/>
                    </a:schemeClr>
                  </a:solidFill>
                </a:rPr>
                <a:t>7) 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= </a:t>
              </a:r>
              <a:r>
                <a:rPr lang="en-US" sz="2000" dirty="0">
                  <a:solidFill>
                    <a:srgbClr val="C00000"/>
                  </a:solidFill>
                </a:rPr>
                <a:t>?</a:t>
              </a:r>
            </a:p>
            <a:p>
              <a:pPr algn="just">
                <a:lnSpc>
                  <a:spcPct val="150000"/>
                </a:lnSpc>
              </a:pPr>
              <a:r>
                <a:rPr lang="en-US" sz="2000" smtClean="0">
                  <a:solidFill>
                    <a:schemeClr val="tx1">
                      <a:lumMod val="50000"/>
                    </a:schemeClr>
                  </a:solidFill>
                </a:rPr>
                <a:t>b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)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Nêu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nhận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xét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về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mối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liên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hệ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giữa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các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số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mũ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của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7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trong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hai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thừa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số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và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trong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tích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tìm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được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ở </a:t>
              </a:r>
              <a:r>
                <a:rPr lang="en-US" sz="2000" dirty="0" err="1">
                  <a:solidFill>
                    <a:schemeClr val="tx1">
                      <a:lumMod val="50000"/>
                    </a:schemeClr>
                  </a:solidFill>
                </a:rPr>
                <a:t>câu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a).</a:t>
              </a: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88269" y="4434418"/>
              <a:ext cx="799910" cy="404163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bg1"/>
                  </a:solidFill>
                </a:rPr>
                <a:t>HĐ2</a:t>
              </a:r>
              <a:endParaRPr lang="vi-VN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6893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516713"/>
            <a:ext cx="6959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Nhân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hai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cùng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cơ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52438" y="1457805"/>
            <a:ext cx="6130519" cy="461665"/>
            <a:chOff x="72044" y="1364080"/>
            <a:chExt cx="6130519" cy="46166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044" y="1364080"/>
              <a:ext cx="359055" cy="4406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31453" y="1364080"/>
              <a:ext cx="57711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/>
                <a:t>Nhân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hai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lũy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thừa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cùng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cơ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số</a:t>
              </a:r>
              <a:endParaRPr lang="vi-VN" sz="2400" b="1" dirty="0"/>
            </a:p>
          </p:txBody>
        </p:sp>
      </p:grpSp>
      <p:sp>
        <p:nvSpPr>
          <p:cNvPr id="2" name="Right Arrow 1"/>
          <p:cNvSpPr/>
          <p:nvPr/>
        </p:nvSpPr>
        <p:spPr>
          <a:xfrm>
            <a:off x="0" y="2807368"/>
            <a:ext cx="511493" cy="46522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Rounded Rectangle 10"/>
          <p:cNvSpPr/>
          <p:nvPr/>
        </p:nvSpPr>
        <p:spPr>
          <a:xfrm>
            <a:off x="511493" y="2273595"/>
            <a:ext cx="8311665" cy="1985919"/>
          </a:xfrm>
          <a:prstGeom prst="round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</a:rPr>
              <a:t>Khi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nhân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hai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lũy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nl-NL" sz="2400" dirty="0">
                <a:solidFill>
                  <a:schemeClr val="tx1"/>
                </a:solidFill>
              </a:rPr>
              <a:t>thừa cùng cơ số, ta giữ nguyên cơ số và cộng các số mũ:</a:t>
            </a:r>
            <a:endParaRPr lang="en-US" sz="24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nl-NL" sz="2400" b="1" dirty="0">
                <a:solidFill>
                  <a:schemeClr val="tx1"/>
                </a:solidFill>
              </a:rPr>
              <a:t>a</a:t>
            </a:r>
            <a:r>
              <a:rPr lang="nl-NL" sz="2400" b="1" baseline="30000" dirty="0">
                <a:solidFill>
                  <a:schemeClr val="tx1"/>
                </a:solidFill>
              </a:rPr>
              <a:t>m </a:t>
            </a:r>
            <a:r>
              <a:rPr lang="nl-NL" sz="2400" b="1" dirty="0">
                <a:solidFill>
                  <a:schemeClr val="tx1"/>
                </a:solidFill>
              </a:rPr>
              <a:t>. a</a:t>
            </a:r>
            <a:r>
              <a:rPr lang="nl-NL" sz="2400" b="1" baseline="30000" dirty="0">
                <a:solidFill>
                  <a:schemeClr val="tx1"/>
                </a:solidFill>
              </a:rPr>
              <a:t>n</a:t>
            </a:r>
            <a:r>
              <a:rPr lang="nl-NL" sz="2400" b="1" dirty="0">
                <a:solidFill>
                  <a:schemeClr val="tx1"/>
                </a:solidFill>
              </a:rPr>
              <a:t> = </a:t>
            </a:r>
            <a:r>
              <a:rPr lang="nl-NL" sz="2400" b="1" dirty="0" smtClean="0">
                <a:solidFill>
                  <a:schemeClr val="tx1"/>
                </a:solidFill>
              </a:rPr>
              <a:t>a</a:t>
            </a:r>
            <a:r>
              <a:rPr lang="nl-NL" sz="2400" b="1" baseline="30000" dirty="0" smtClean="0">
                <a:solidFill>
                  <a:schemeClr val="tx1"/>
                </a:solidFill>
              </a:rPr>
              <a:t>m+n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59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516713"/>
            <a:ext cx="6959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Nhân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hai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cùng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cơ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43886" y="1451408"/>
            <a:ext cx="8715414" cy="1723353"/>
            <a:chOff x="187954" y="1782616"/>
            <a:chExt cx="8715414" cy="1723353"/>
          </a:xfrm>
        </p:grpSpPr>
        <p:sp>
          <p:nvSpPr>
            <p:cNvPr id="4" name="Rectangle 3"/>
            <p:cNvSpPr/>
            <p:nvPr/>
          </p:nvSpPr>
          <p:spPr>
            <a:xfrm>
              <a:off x="187954" y="1782616"/>
              <a:ext cx="1893467" cy="5778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b="1" dirty="0" err="1">
                  <a:solidFill>
                    <a:srgbClr val="00B050"/>
                  </a:solidFill>
                </a:rPr>
                <a:t>Luyện</a:t>
              </a:r>
              <a:r>
                <a:rPr lang="en-US" sz="2400" b="1" dirty="0">
                  <a:solidFill>
                    <a:srgbClr val="00B050"/>
                  </a:solidFill>
                </a:rPr>
                <a:t> </a:t>
              </a:r>
              <a:r>
                <a:rPr lang="en-US" sz="2400" b="1" dirty="0" err="1">
                  <a:solidFill>
                    <a:srgbClr val="00B050"/>
                  </a:solidFill>
                </a:rPr>
                <a:t>tập</a:t>
              </a:r>
              <a:r>
                <a:rPr lang="en-US" sz="2400" b="1" dirty="0">
                  <a:solidFill>
                    <a:srgbClr val="00B050"/>
                  </a:solidFill>
                </a:rPr>
                <a:t> 2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88585" y="2305640"/>
              <a:ext cx="80147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dirty="0" err="1" smtClean="0">
                  <a:solidFill>
                    <a:schemeClr val="tx1">
                      <a:lumMod val="50000"/>
                    </a:schemeClr>
                  </a:solidFill>
                </a:rPr>
                <a:t>Viết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50000"/>
                    </a:schemeClr>
                  </a:solidFill>
                </a:rPr>
                <a:t>kết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50000"/>
                    </a:schemeClr>
                  </a:solidFill>
                </a:rPr>
                <a:t>quả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50000"/>
                    </a:schemeClr>
                  </a:solidFill>
                </a:rPr>
                <a:t>phép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50000"/>
                    </a:schemeClr>
                  </a:solidFill>
                </a:rPr>
                <a:t>tính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50000"/>
                    </a:schemeClr>
                  </a:solidFill>
                </a:rPr>
                <a:t>dưới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50000"/>
                    </a:schemeClr>
                  </a:solidFill>
                </a:rPr>
                <a:t>dạng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50000"/>
                    </a:schemeClr>
                  </a:solidFill>
                </a:rPr>
                <a:t>một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50000"/>
                    </a:schemeClr>
                  </a:solidFill>
                </a:rPr>
                <a:t>lũy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 smtClean="0">
                  <a:solidFill>
                    <a:schemeClr val="tx1">
                      <a:lumMod val="50000"/>
                    </a:schemeClr>
                  </a:solidFill>
                </a:rPr>
                <a:t>thừa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:</a:t>
              </a:r>
            </a:p>
            <a:p>
              <a:pPr algn="just">
                <a:lnSpc>
                  <a:spcPct val="150000"/>
                </a:lnSpc>
              </a:pP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a) 5</a:t>
              </a:r>
              <a:r>
                <a:rPr lang="en-US" sz="24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. 5</a:t>
              </a:r>
              <a:r>
                <a:rPr lang="en-US" sz="24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7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;      b) 2</a:t>
              </a:r>
              <a:r>
                <a:rPr lang="en-US" sz="24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. 2</a:t>
              </a:r>
              <a:r>
                <a:rPr lang="en-US" sz="24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. 2</a:t>
              </a:r>
              <a:r>
                <a:rPr lang="en-US" sz="24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9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;     c) 10</a:t>
              </a:r>
              <a:r>
                <a:rPr lang="en-US" sz="24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. 10</a:t>
              </a:r>
              <a:r>
                <a:rPr lang="en-US" sz="24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. 10</a:t>
              </a:r>
              <a:r>
                <a:rPr lang="en-US" sz="24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6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 . 10</a:t>
              </a:r>
              <a:r>
                <a:rPr lang="en-US" sz="24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8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.</a:t>
              </a:r>
              <a:endParaRPr lang="en-US" sz="2400" dirty="0" smtClean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209323" y="3245925"/>
            <a:ext cx="1719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/>
              <a:t>Giải</a:t>
            </a:r>
            <a:r>
              <a:rPr lang="en-US" sz="2400" b="1" i="1" u="sng" dirty="0" smtClean="0"/>
              <a:t>:</a:t>
            </a:r>
            <a:endParaRPr lang="vi-VN" sz="2400" b="1" i="1" u="sng" dirty="0"/>
          </a:p>
        </p:txBody>
      </p:sp>
      <p:sp>
        <p:nvSpPr>
          <p:cNvPr id="7" name="Rectangle 6"/>
          <p:cNvSpPr/>
          <p:nvPr/>
        </p:nvSpPr>
        <p:spPr>
          <a:xfrm>
            <a:off x="143886" y="3596434"/>
            <a:ext cx="34570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>
                <a:latin typeface="+mn-lt"/>
                <a:ea typeface="Calibri" panose="020F0502020204030204" pitchFamily="34" charset="0"/>
              </a:rPr>
              <a:t>a. 5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3 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. 5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7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nl-NL" sz="2400">
                <a:latin typeface="+mn-lt"/>
                <a:ea typeface="Calibri" panose="020F0502020204030204" pitchFamily="34" charset="0"/>
              </a:rPr>
              <a:t>= </a:t>
            </a:r>
            <a:r>
              <a:rPr lang="nl-NL" sz="2400" smtClean="0">
                <a:latin typeface="+mn-lt"/>
                <a:ea typeface="Calibri" panose="020F0502020204030204" pitchFamily="34" charset="0"/>
              </a:rPr>
              <a:t>5</a:t>
            </a:r>
            <a:r>
              <a:rPr lang="nl-NL" sz="2400" baseline="30000" smtClean="0">
                <a:latin typeface="+mn-lt"/>
                <a:ea typeface="Calibri" panose="020F0502020204030204" pitchFamily="34" charset="0"/>
              </a:rPr>
              <a:t>3+7 </a:t>
            </a:r>
            <a:r>
              <a:rPr lang="nl-NL" sz="2400" smtClean="0">
                <a:latin typeface="+mn-lt"/>
                <a:ea typeface="Calibri" panose="020F0502020204030204" pitchFamily="34" charset="0"/>
              </a:rPr>
              <a:t>= </a:t>
            </a:r>
            <a:r>
              <a:rPr lang="nl-NL" sz="2400" dirty="0" smtClean="0">
                <a:latin typeface="+mn-lt"/>
                <a:ea typeface="Calibri" panose="020F0502020204030204" pitchFamily="34" charset="0"/>
              </a:rPr>
              <a:t>5</a:t>
            </a:r>
            <a:r>
              <a:rPr lang="nl-NL" sz="2400" baseline="30000" dirty="0" smtClean="0">
                <a:latin typeface="+mn-lt"/>
                <a:ea typeface="Calibri" panose="020F0502020204030204" pitchFamily="34" charset="0"/>
              </a:rPr>
              <a:t>10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851908" y="3632095"/>
            <a:ext cx="36289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>
                <a:latin typeface="+mn-lt"/>
                <a:ea typeface="Calibri" panose="020F0502020204030204" pitchFamily="34" charset="0"/>
              </a:rPr>
              <a:t>b. 2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4 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. 2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5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. 2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9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 = 2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4+5+9 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= </a:t>
            </a:r>
            <a:r>
              <a:rPr lang="nl-NL" sz="2400" dirty="0" smtClean="0">
                <a:latin typeface="+mn-lt"/>
                <a:ea typeface="Calibri" panose="020F0502020204030204" pitchFamily="34" charset="0"/>
              </a:rPr>
              <a:t>2</a:t>
            </a:r>
            <a:r>
              <a:rPr lang="nl-NL" sz="2400" baseline="30000" dirty="0" smtClean="0">
                <a:latin typeface="+mn-lt"/>
                <a:ea typeface="Calibri" panose="020F0502020204030204" pitchFamily="34" charset="0"/>
              </a:rPr>
              <a:t>18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33704" y="4305769"/>
            <a:ext cx="53896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nl-NL" sz="2400" dirty="0">
                <a:latin typeface="+mn-lt"/>
                <a:ea typeface="Calibri" panose="020F0502020204030204" pitchFamily="34" charset="0"/>
              </a:rPr>
              <a:t>c. 10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2 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. 10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4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. 10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6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 . 10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8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 = 10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2+4+6+8 </a:t>
            </a:r>
            <a:r>
              <a:rPr lang="nl-NL" sz="2400" dirty="0">
                <a:latin typeface="+mn-lt"/>
                <a:ea typeface="Calibri" panose="020F0502020204030204" pitchFamily="34" charset="0"/>
              </a:rPr>
              <a:t>= 10</a:t>
            </a:r>
            <a:r>
              <a:rPr lang="nl-NL" sz="2400" baseline="30000" dirty="0">
                <a:latin typeface="+mn-lt"/>
                <a:ea typeface="Calibri" panose="020F0502020204030204" pitchFamily="34" charset="0"/>
              </a:rPr>
              <a:t>20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662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516713"/>
            <a:ext cx="6959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Nhân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hai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cùng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cơ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01352" y="2754510"/>
            <a:ext cx="9004048" cy="1938992"/>
            <a:chOff x="187104" y="4284338"/>
            <a:chExt cx="8780434" cy="1938992"/>
          </a:xfrm>
        </p:grpSpPr>
        <p:sp>
          <p:nvSpPr>
            <p:cNvPr id="15" name="Rectangle 14"/>
            <p:cNvSpPr/>
            <p:nvPr/>
          </p:nvSpPr>
          <p:spPr>
            <a:xfrm>
              <a:off x="1000474" y="4284338"/>
              <a:ext cx="7967064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a)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Giải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thích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vì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err="1" smtClean="0">
                  <a:solidFill>
                    <a:schemeClr val="tx1">
                      <a:lumMod val="50000"/>
                    </a:schemeClr>
                  </a:solidFill>
                </a:rPr>
                <a:t>sao</a:t>
              </a:r>
              <a:r>
                <a:rPr lang="en-US" sz="200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smtClean="0">
                  <a:solidFill>
                    <a:schemeClr val="tx1">
                      <a:lumMod val="50000"/>
                    </a:schemeClr>
                  </a:solidFill>
                </a:rPr>
                <a:t>có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thể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viết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6</a:t>
              </a:r>
              <a:r>
                <a:rPr lang="en-US" sz="20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5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= 6</a:t>
              </a:r>
              <a:r>
                <a:rPr lang="en-US" sz="20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. 6</a:t>
              </a:r>
              <a:r>
                <a:rPr lang="en-US" sz="20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endParaRPr lang="en-US" sz="2000" dirty="0">
                <a:solidFill>
                  <a:schemeClr val="tx1">
                    <a:lumMod val="50000"/>
                  </a:schemeClr>
                </a:solidFill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b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)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Sử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dụng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câu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a)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để</a:t>
              </a:r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suy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ra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6</a:t>
              </a:r>
              <a:r>
                <a:rPr lang="en-US" sz="20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5 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: 6</a:t>
              </a:r>
              <a:r>
                <a:rPr lang="en-US" sz="20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3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smtClean="0">
                  <a:solidFill>
                    <a:schemeClr val="tx1">
                      <a:lumMod val="50000"/>
                    </a:schemeClr>
                  </a:solidFill>
                </a:rPr>
                <a:t>= 6</a:t>
              </a:r>
              <a:r>
                <a:rPr lang="en-US" sz="2000" baseline="30000" smtClean="0">
                  <a:solidFill>
                    <a:schemeClr val="tx1">
                      <a:lumMod val="50000"/>
                    </a:schemeClr>
                  </a:solidFill>
                </a:rPr>
                <a:t>2</a:t>
              </a:r>
              <a:r>
                <a:rPr lang="en-US" sz="2000" smtClean="0">
                  <a:solidFill>
                    <a:schemeClr val="tx1">
                      <a:lumMod val="50000"/>
                    </a:schemeClr>
                  </a:solidFill>
                </a:rPr>
                <a:t>.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Nêu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nhận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xét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về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mối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liên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hệ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giữa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các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số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mũ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của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6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trong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số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bị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chia,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số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chia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và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thương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.</a:t>
              </a:r>
            </a:p>
            <a:p>
              <a:pPr algn="just">
                <a:lnSpc>
                  <a:spcPct val="150000"/>
                </a:lnSpc>
              </a:pP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c)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Viết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thương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của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phép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smtClean="0">
                  <a:solidFill>
                    <a:schemeClr val="tx1">
                      <a:lumMod val="50000"/>
                    </a:schemeClr>
                  </a:solidFill>
                </a:rPr>
                <a:t>chia 10</a:t>
              </a:r>
              <a:r>
                <a:rPr lang="en-US" sz="2000" baseline="30000" smtClean="0">
                  <a:solidFill>
                    <a:schemeClr val="tx1">
                      <a:lumMod val="50000"/>
                    </a:schemeClr>
                  </a:solidFill>
                </a:rPr>
                <a:t>7</a:t>
              </a:r>
              <a:r>
                <a:rPr lang="en-US" sz="200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: 10</a:t>
              </a:r>
              <a:r>
                <a:rPr lang="en-US" sz="2000" baseline="30000" dirty="0" smtClean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dưới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dạng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lũy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thừa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của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10.</a:t>
              </a:r>
              <a:endParaRPr lang="en-US" sz="20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187104" y="4434418"/>
              <a:ext cx="799910" cy="404163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2000" b="1" dirty="0" smtClean="0">
                  <a:solidFill>
                    <a:schemeClr val="bg1"/>
                  </a:solidFill>
                </a:rPr>
                <a:t>HĐ3</a:t>
              </a:r>
              <a:endParaRPr lang="vi-VN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554924" y="1611316"/>
            <a:ext cx="4796590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 NHÓM</a:t>
            </a:r>
            <a:endParaRPr lang="vi-VN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4562" y="136346"/>
            <a:ext cx="2699438" cy="180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7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516713"/>
            <a:ext cx="6959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Nhân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hai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cùng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cơ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52438" y="1457805"/>
            <a:ext cx="6130519" cy="461665"/>
            <a:chOff x="72044" y="1364080"/>
            <a:chExt cx="6130519" cy="46166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044" y="1364080"/>
              <a:ext cx="359055" cy="4406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31453" y="1364080"/>
              <a:ext cx="57711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/>
                <a:t>Chia </a:t>
              </a:r>
              <a:r>
                <a:rPr lang="en-US" sz="2400" b="1" dirty="0" err="1" smtClean="0"/>
                <a:t>hai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lũy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thừa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cùng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cơ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số</a:t>
              </a:r>
              <a:endParaRPr lang="vi-VN" sz="2400" b="1" dirty="0"/>
            </a:p>
          </p:txBody>
        </p:sp>
      </p:grpSp>
      <p:sp>
        <p:nvSpPr>
          <p:cNvPr id="2" name="Right Arrow 1"/>
          <p:cNvSpPr/>
          <p:nvPr/>
        </p:nvSpPr>
        <p:spPr>
          <a:xfrm>
            <a:off x="152438" y="2637204"/>
            <a:ext cx="511493" cy="46522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/>
              <p:cNvSpPr/>
              <p:nvPr/>
            </p:nvSpPr>
            <p:spPr>
              <a:xfrm>
                <a:off x="663931" y="2103431"/>
                <a:ext cx="8311665" cy="1985919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 err="1" smtClean="0">
                    <a:solidFill>
                      <a:schemeClr val="tx1"/>
                    </a:solidFill>
                  </a:rPr>
                  <a:t>Khi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</a:rPr>
                  <a:t>chia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hai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lũy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nl-NL" sz="2400" dirty="0">
                    <a:solidFill>
                      <a:schemeClr val="tx1"/>
                    </a:solidFill>
                  </a:rPr>
                  <a:t>thừa cùng cơ số, ta giữ nguyên cơ số và cộng các số mũ:</a:t>
                </a:r>
                <a:endParaRPr lang="en-US" sz="2400" dirty="0">
                  <a:solidFill>
                    <a:schemeClr val="tx1"/>
                  </a:solidFill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nl-NL" sz="2400" b="1" dirty="0">
                    <a:solidFill>
                      <a:schemeClr val="tx1"/>
                    </a:solidFill>
                  </a:rPr>
                  <a:t>a</a:t>
                </a:r>
                <a:r>
                  <a:rPr lang="nl-NL" sz="2400" b="1" baseline="30000" dirty="0">
                    <a:solidFill>
                      <a:schemeClr val="tx1"/>
                    </a:solidFill>
                  </a:rPr>
                  <a:t>m </a:t>
                </a:r>
                <a:r>
                  <a:rPr lang="nl-NL" sz="2400" b="1" dirty="0" smtClean="0">
                    <a:solidFill>
                      <a:schemeClr val="tx1"/>
                    </a:solidFill>
                  </a:rPr>
                  <a:t>: </a:t>
                </a:r>
                <a:r>
                  <a:rPr lang="nl-NL" sz="2400" b="1" dirty="0">
                    <a:solidFill>
                      <a:schemeClr val="tx1"/>
                    </a:solidFill>
                  </a:rPr>
                  <a:t>a</a:t>
                </a:r>
                <a:r>
                  <a:rPr lang="nl-NL" sz="2400" b="1" baseline="30000" dirty="0">
                    <a:solidFill>
                      <a:schemeClr val="tx1"/>
                    </a:solidFill>
                  </a:rPr>
                  <a:t>n</a:t>
                </a:r>
                <a:r>
                  <a:rPr lang="nl-NL" sz="2400" b="1" dirty="0">
                    <a:solidFill>
                      <a:schemeClr val="tx1"/>
                    </a:solidFill>
                  </a:rPr>
                  <a:t> = </a:t>
                </a:r>
                <a:r>
                  <a:rPr lang="nl-NL" sz="2400" b="1" dirty="0" smtClean="0">
                    <a:solidFill>
                      <a:schemeClr val="tx1"/>
                    </a:solidFill>
                  </a:rPr>
                  <a:t>a</a:t>
                </a:r>
                <a:r>
                  <a:rPr lang="nl-NL" sz="2400" b="1" baseline="30000" dirty="0" smtClean="0">
                    <a:solidFill>
                      <a:schemeClr val="tx1"/>
                    </a:solidFill>
                  </a:rPr>
                  <a:t>m+n </a:t>
                </a:r>
                <a:r>
                  <a:rPr lang="nl-NL" sz="2400" dirty="0" smtClean="0">
                    <a:solidFill>
                      <a:schemeClr val="tx1"/>
                    </a:solidFill>
                  </a:rPr>
                  <a:t>( với a </a:t>
                </a:r>
                <a14:m>
                  <m:oMath xmlns:m="http://schemas.openxmlformats.org/officeDocument/2006/math">
                    <m:r>
                      <a:rPr lang="nl-NL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0, m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smtClean="0">
                    <a:solidFill>
                      <a:schemeClr val="tx1"/>
                    </a:solidFill>
                  </a:rPr>
                  <a:t>n).</a:t>
                </a:r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ounded 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931" y="2103431"/>
                <a:ext cx="8311665" cy="198591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5011" y="4315326"/>
                <a:ext cx="76520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err="1" smtClean="0">
                    <a:latin typeface="+mn-lt"/>
                  </a:rPr>
                  <a:t>Chú</a:t>
                </a:r>
                <a:r>
                  <a:rPr lang="en-US" sz="2400" b="1" dirty="0" smtClean="0">
                    <a:latin typeface="+mn-lt"/>
                  </a:rPr>
                  <a:t> ý</a:t>
                </a:r>
                <a:r>
                  <a:rPr lang="en-US" sz="2400" dirty="0" smtClean="0">
                    <a:latin typeface="+mn-lt"/>
                  </a:rPr>
                  <a:t>: </a:t>
                </a:r>
                <a:r>
                  <a:rPr lang="en-US" sz="2400" dirty="0" err="1" smtClean="0">
                    <a:latin typeface="+mn-lt"/>
                  </a:rPr>
                  <a:t>Người</a:t>
                </a:r>
                <a:r>
                  <a:rPr lang="en-US" sz="2400" dirty="0" smtClean="0">
                    <a:latin typeface="+mn-lt"/>
                  </a:rPr>
                  <a:t> ta </a:t>
                </a:r>
                <a:r>
                  <a:rPr lang="en-US" sz="2400" dirty="0" err="1" smtClean="0">
                    <a:latin typeface="+mn-lt"/>
                  </a:rPr>
                  <a:t>quy</a:t>
                </a:r>
                <a:r>
                  <a:rPr lang="en-US" sz="2400" dirty="0" smtClean="0">
                    <a:latin typeface="+mn-lt"/>
                  </a:rPr>
                  <a:t> </a:t>
                </a:r>
                <a:r>
                  <a:rPr lang="en-US" sz="2400" dirty="0" err="1" smtClean="0">
                    <a:latin typeface="+mn-lt"/>
                  </a:rPr>
                  <a:t>ước</a:t>
                </a:r>
                <a:r>
                  <a:rPr lang="en-US" sz="2400" dirty="0" smtClean="0">
                    <a:latin typeface="+mn-lt"/>
                  </a:rPr>
                  <a:t> a</a:t>
                </a:r>
                <a:r>
                  <a:rPr lang="en-US" sz="2400" baseline="30000" dirty="0" smtClean="0">
                    <a:latin typeface="+mn-lt"/>
                  </a:rPr>
                  <a:t>0</a:t>
                </a:r>
                <a:r>
                  <a:rPr lang="en-US" sz="2400" dirty="0" smtClean="0">
                    <a:latin typeface="+mn-lt"/>
                  </a:rPr>
                  <a:t> = 1 (</a:t>
                </a:r>
                <a:r>
                  <a:rPr lang="nl-NL" sz="2400" dirty="0">
                    <a:solidFill>
                      <a:schemeClr val="tx1"/>
                    </a:solidFill>
                    <a:latin typeface="+mn-lt"/>
                  </a:rPr>
                  <a:t>a </a:t>
                </a:r>
                <a14:m>
                  <m:oMath xmlns:m="http://schemas.openxmlformats.org/officeDocument/2006/math">
                    <m:r>
                      <a:rPr lang="nl-NL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400" dirty="0">
                    <a:solidFill>
                      <a:schemeClr val="tx1"/>
                    </a:solidFill>
                    <a:latin typeface="+mn-lt"/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  <a:latin typeface="+mn-lt"/>
                  </a:rPr>
                  <a:t>0 )</a:t>
                </a:r>
                <a:endParaRPr lang="vi-VN" sz="2400" dirty="0">
                  <a:latin typeface="+mn-lt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11" y="4315326"/>
                <a:ext cx="7652084" cy="461665"/>
              </a:xfrm>
              <a:prstGeom prst="rect">
                <a:avLst/>
              </a:prstGeom>
              <a:blipFill>
                <a:blip r:embed="rId5"/>
                <a:stretch>
                  <a:fillRect l="-1195" t="-9211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4384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0" y="516713"/>
            <a:ext cx="6959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2. </a:t>
            </a:r>
            <a:r>
              <a:rPr lang="en-US" sz="2800" dirty="0" err="1" smtClean="0">
                <a:solidFill>
                  <a:schemeClr val="bg1"/>
                </a:solidFill>
              </a:rPr>
              <a:t>Nhân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và</a:t>
            </a:r>
            <a:r>
              <a:rPr lang="en-US" sz="2800" dirty="0" smtClean="0">
                <a:solidFill>
                  <a:schemeClr val="bg1"/>
                </a:solidFill>
              </a:rPr>
              <a:t> chia </a:t>
            </a:r>
            <a:r>
              <a:rPr lang="en-US" sz="2800" dirty="0" err="1" smtClean="0">
                <a:solidFill>
                  <a:schemeClr val="bg1"/>
                </a:solidFill>
              </a:rPr>
              <a:t>hai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cùng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cơ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63454" y="1394696"/>
            <a:ext cx="8761947" cy="1727804"/>
            <a:chOff x="141421" y="1778165"/>
            <a:chExt cx="8761947" cy="1727804"/>
          </a:xfrm>
        </p:grpSpPr>
        <p:sp>
          <p:nvSpPr>
            <p:cNvPr id="4" name="Rectangle 3"/>
            <p:cNvSpPr/>
            <p:nvPr/>
          </p:nvSpPr>
          <p:spPr>
            <a:xfrm>
              <a:off x="141421" y="1778165"/>
              <a:ext cx="189346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b="1" dirty="0" err="1">
                  <a:solidFill>
                    <a:srgbClr val="00B050"/>
                  </a:solidFill>
                </a:rPr>
                <a:t>Luyện</a:t>
              </a:r>
              <a:r>
                <a:rPr lang="en-US" sz="2400" b="1" dirty="0">
                  <a:solidFill>
                    <a:srgbClr val="00B050"/>
                  </a:solidFill>
                </a:rPr>
                <a:t> </a:t>
              </a:r>
              <a:r>
                <a:rPr lang="en-US" sz="2400" b="1" dirty="0" err="1">
                  <a:solidFill>
                    <a:srgbClr val="00B050"/>
                  </a:solidFill>
                </a:rPr>
                <a:t>tập</a:t>
              </a:r>
              <a:r>
                <a:rPr lang="en-US" sz="2400" b="1" dirty="0">
                  <a:solidFill>
                    <a:srgbClr val="00B050"/>
                  </a:solidFill>
                </a:rPr>
                <a:t> </a:t>
              </a:r>
              <a:r>
                <a:rPr lang="en-US" sz="2400" b="1" dirty="0" smtClean="0">
                  <a:solidFill>
                    <a:srgbClr val="00B050"/>
                  </a:solidFill>
                </a:rPr>
                <a:t>3</a:t>
              </a:r>
              <a:endParaRPr lang="en-US" sz="2400" b="1" dirty="0">
                <a:solidFill>
                  <a:srgbClr val="00B05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88585" y="2305640"/>
              <a:ext cx="80147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Viết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kết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quả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các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phép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tính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dưới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dạng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một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lũy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</a:rPr>
                <a:t>thừa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:</a:t>
              </a:r>
            </a:p>
            <a:p>
              <a:pPr algn="just">
                <a:lnSpc>
                  <a:spcPct val="150000"/>
                </a:lnSpc>
              </a:pP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a) 7</a:t>
              </a:r>
              <a:r>
                <a:rPr lang="en-US" sz="2400" baseline="30000" dirty="0">
                  <a:solidFill>
                    <a:schemeClr val="tx1">
                      <a:lumMod val="50000"/>
                    </a:schemeClr>
                  </a:solidFill>
                </a:rPr>
                <a:t>6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: 7</a:t>
              </a:r>
              <a:r>
                <a:rPr lang="en-US" sz="2400" baseline="30000" dirty="0">
                  <a:solidFill>
                    <a:schemeClr val="tx1">
                      <a:lumMod val="50000"/>
                    </a:schemeClr>
                  </a:solidFill>
                </a:rPr>
                <a:t>4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;     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</a:rPr>
                <a:t>				b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) 1 091</a:t>
              </a:r>
              <a:r>
                <a:rPr lang="en-US" sz="2400" baseline="30000" dirty="0">
                  <a:solidFill>
                    <a:schemeClr val="tx1">
                      <a:lumMod val="50000"/>
                    </a:schemeClr>
                  </a:solidFill>
                </a:rPr>
                <a:t>100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: 1 091</a:t>
              </a:r>
              <a:r>
                <a:rPr lang="en-US" sz="2400" baseline="30000" dirty="0">
                  <a:solidFill>
                    <a:schemeClr val="tx1">
                      <a:lumMod val="50000"/>
                    </a:schemeClr>
                  </a:solidFill>
                </a:rPr>
                <a:t>100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</a:rPr>
                <a:t> .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232149" y="3262390"/>
            <a:ext cx="1719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/>
              <a:t>Giải</a:t>
            </a:r>
            <a:r>
              <a:rPr lang="en-US" sz="2400" b="1" i="1" u="sng" dirty="0" smtClean="0"/>
              <a:t>:</a:t>
            </a:r>
            <a:endParaRPr lang="vi-VN" sz="2400" b="1" i="1" u="sng" dirty="0"/>
          </a:p>
        </p:txBody>
      </p:sp>
      <p:sp>
        <p:nvSpPr>
          <p:cNvPr id="7" name="Rectangle 6"/>
          <p:cNvSpPr/>
          <p:nvPr/>
        </p:nvSpPr>
        <p:spPr>
          <a:xfrm>
            <a:off x="487554" y="3649975"/>
            <a:ext cx="34570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a) 7</a:t>
            </a:r>
            <a:r>
              <a:rPr lang="nl-NL" sz="2400" baseline="30000" dirty="0"/>
              <a:t>6 </a:t>
            </a:r>
            <a:r>
              <a:rPr lang="nl-NL" sz="2400" dirty="0"/>
              <a:t>: 7</a:t>
            </a:r>
            <a:r>
              <a:rPr lang="nl-NL" sz="2400" baseline="30000" dirty="0"/>
              <a:t>4 </a:t>
            </a:r>
            <a:r>
              <a:rPr lang="nl-NL" sz="2400" dirty="0"/>
              <a:t>= 7</a:t>
            </a:r>
            <a:r>
              <a:rPr lang="nl-NL" sz="2400" baseline="30000" dirty="0"/>
              <a:t>2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487554" y="4230910"/>
            <a:ext cx="69651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b) 1 091</a:t>
            </a:r>
            <a:r>
              <a:rPr lang="nl-NL" sz="2400" baseline="30000" dirty="0"/>
              <a:t>100</a:t>
            </a:r>
            <a:r>
              <a:rPr lang="nl-NL" sz="2400" dirty="0"/>
              <a:t>: 1 091</a:t>
            </a:r>
            <a:r>
              <a:rPr lang="nl-NL" sz="2400" baseline="30000" dirty="0"/>
              <a:t>100</a:t>
            </a:r>
            <a:r>
              <a:rPr lang="nl-NL" sz="2400" dirty="0"/>
              <a:t>= 1 091</a:t>
            </a:r>
            <a:r>
              <a:rPr lang="nl-NL" sz="2400" baseline="30000" dirty="0"/>
              <a:t>100-100 </a:t>
            </a:r>
            <a:r>
              <a:rPr lang="nl-NL" sz="2400" dirty="0"/>
              <a:t>= 1 091</a:t>
            </a:r>
            <a:r>
              <a:rPr lang="nl-NL" sz="2400" baseline="30000" dirty="0"/>
              <a:t>0</a:t>
            </a:r>
            <a:r>
              <a:rPr lang="nl-NL" sz="2400" dirty="0"/>
              <a:t> = 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8618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74670" y="1388250"/>
            <a:ext cx="8728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</a:rPr>
              <a:t>1.36.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Viết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các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tích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sau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dưới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dạng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một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lũy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thừa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</a:rPr>
              <a:t>a) 9.9.9.9.9;</a:t>
            </a:r>
            <a:r>
              <a:rPr lang="en-US" sz="2400" b="1" dirty="0" smtClean="0">
                <a:solidFill>
                  <a:srgbClr val="0070C0"/>
                </a:solidFill>
              </a:rPr>
              <a:t>					</a:t>
            </a:r>
            <a:r>
              <a:rPr lang="en-US" sz="2400" dirty="0" smtClean="0">
                <a:solidFill>
                  <a:schemeClr val="tx1"/>
                </a:solidFill>
              </a:rPr>
              <a:t>b) 10.10.10.10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solidFill>
                  <a:schemeClr val="tx1"/>
                </a:solidFill>
              </a:rPr>
              <a:t>c) 5.5.5.25;					d) </a:t>
            </a:r>
            <a:r>
              <a:rPr lang="en-US" sz="2400" dirty="0" err="1" smtClean="0">
                <a:solidFill>
                  <a:schemeClr val="tx1"/>
                </a:solidFill>
              </a:rPr>
              <a:t>a.a.a.a.a.a</a:t>
            </a: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94951" y="2931944"/>
            <a:ext cx="1719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/>
              <a:t>Giải</a:t>
            </a:r>
            <a:r>
              <a:rPr lang="en-US" sz="2400" b="1" i="1" u="sng" dirty="0" smtClean="0"/>
              <a:t>:</a:t>
            </a:r>
            <a:endParaRPr lang="vi-VN" sz="2400" b="1" i="1" u="sng" dirty="0"/>
          </a:p>
        </p:txBody>
      </p:sp>
      <p:sp>
        <p:nvSpPr>
          <p:cNvPr id="7" name="Rectangle 6"/>
          <p:cNvSpPr/>
          <p:nvPr/>
        </p:nvSpPr>
        <p:spPr>
          <a:xfrm>
            <a:off x="0" y="3516558"/>
            <a:ext cx="34570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a) 9.9.9.9 = 9</a:t>
            </a:r>
            <a:r>
              <a:rPr lang="fr-FR" sz="2400" baseline="30000" dirty="0"/>
              <a:t>4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4322870" y="3516559"/>
            <a:ext cx="4145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b) </a:t>
            </a:r>
            <a:r>
              <a:rPr lang="nl-NL" sz="2400" dirty="0" smtClean="0"/>
              <a:t>10.10.10.10 = 10</a:t>
            </a:r>
            <a:r>
              <a:rPr lang="nl-NL" sz="2400" baseline="30000" dirty="0" smtClean="0"/>
              <a:t>4</a:t>
            </a:r>
            <a:endParaRPr lang="en-US" sz="2400" dirty="0"/>
          </a:p>
        </p:txBody>
      </p:sp>
      <p:grpSp>
        <p:nvGrpSpPr>
          <p:cNvPr id="13" name="Google Shape;900;p46"/>
          <p:cNvGrpSpPr/>
          <p:nvPr/>
        </p:nvGrpSpPr>
        <p:grpSpPr>
          <a:xfrm>
            <a:off x="174670" y="561706"/>
            <a:ext cx="314590" cy="269367"/>
            <a:chOff x="1934025" y="1001650"/>
            <a:chExt cx="415300" cy="355600"/>
          </a:xfrm>
        </p:grpSpPr>
        <p:sp>
          <p:nvSpPr>
            <p:cNvPr id="14" name="Google Shape;901;p46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02;p46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03;p46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04;p46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917145" y="491047"/>
            <a:ext cx="4021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LUYỆN TẬP</a:t>
            </a:r>
            <a:endParaRPr lang="vi-VN" sz="2800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4224605"/>
            <a:ext cx="4145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 smtClean="0"/>
              <a:t>c) </a:t>
            </a:r>
            <a:r>
              <a:rPr lang="fr-FR" sz="2400" dirty="0"/>
              <a:t>5.5.5.25 = 5.5.5.5.5 </a:t>
            </a:r>
            <a:r>
              <a:rPr lang="fr-FR" sz="2400"/>
              <a:t>= </a:t>
            </a:r>
            <a:r>
              <a:rPr lang="fr-FR" sz="2400" smtClean="0"/>
              <a:t>5</a:t>
            </a:r>
            <a:r>
              <a:rPr lang="fr-FR" sz="2400" baseline="30000" smtClean="0"/>
              <a:t>5</a:t>
            </a:r>
            <a:endParaRPr lang="en-US" sz="2400" dirty="0"/>
          </a:p>
        </p:txBody>
      </p:sp>
      <p:sp>
        <p:nvSpPr>
          <p:cNvPr id="2" name="Rectangle 1"/>
          <p:cNvSpPr/>
          <p:nvPr/>
        </p:nvSpPr>
        <p:spPr>
          <a:xfrm>
            <a:off x="4322870" y="4111742"/>
            <a:ext cx="26324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fr-FR" sz="2400" dirty="0">
                <a:latin typeface="+mn-lt"/>
                <a:ea typeface="Calibri" panose="020F0502020204030204" pitchFamily="34" charset="0"/>
              </a:rPr>
              <a:t>d) </a:t>
            </a:r>
            <a:r>
              <a:rPr lang="fr-FR" sz="2400" dirty="0" err="1">
                <a:latin typeface="+mn-lt"/>
                <a:ea typeface="Calibri" panose="020F0502020204030204" pitchFamily="34" charset="0"/>
              </a:rPr>
              <a:t>a.a.a.a.a.a</a:t>
            </a:r>
            <a:r>
              <a:rPr lang="fr-FR" sz="2400" dirty="0">
                <a:latin typeface="+mn-lt"/>
                <a:ea typeface="Calibri" panose="020F0502020204030204" pitchFamily="34" charset="0"/>
              </a:rPr>
              <a:t> = a</a:t>
            </a:r>
            <a:r>
              <a:rPr lang="fr-FR" sz="2400" baseline="30000" dirty="0">
                <a:latin typeface="+mn-lt"/>
                <a:ea typeface="Calibri" panose="020F0502020204030204" pitchFamily="34" charset="0"/>
              </a:rPr>
              <a:t>6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52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7" grpId="0"/>
      <p:bldP spid="8" grpId="0"/>
      <p:bldP spid="19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0" y="1219693"/>
            <a:ext cx="8728698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</a:rPr>
              <a:t>1.37.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Hoàn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thành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bảng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sau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vào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</a:rPr>
              <a:t>vở</a:t>
            </a:r>
            <a:endParaRPr lang="en-US" sz="2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3" name="Google Shape;900;p46"/>
          <p:cNvGrpSpPr/>
          <p:nvPr/>
        </p:nvGrpSpPr>
        <p:grpSpPr>
          <a:xfrm>
            <a:off x="174670" y="561706"/>
            <a:ext cx="314590" cy="269367"/>
            <a:chOff x="1934025" y="1001650"/>
            <a:chExt cx="415300" cy="355600"/>
          </a:xfrm>
        </p:grpSpPr>
        <p:sp>
          <p:nvSpPr>
            <p:cNvPr id="14" name="Google Shape;901;p46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02;p46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03;p46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04;p46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917145" y="491047"/>
            <a:ext cx="4021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LUYỆN TẬP</a:t>
            </a:r>
            <a:endParaRPr lang="vi-VN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106409"/>
              </p:ext>
            </p:extLst>
          </p:nvPr>
        </p:nvGraphicFramePr>
        <p:xfrm>
          <a:off x="550148" y="2159972"/>
          <a:ext cx="7811552" cy="2476528"/>
        </p:xfrm>
        <a:graphic>
          <a:graphicData uri="http://schemas.openxmlformats.org/drawingml/2006/table">
            <a:tbl>
              <a:tblPr firstRow="1" bandRow="1">
                <a:tableStyleId>{E27665BA-8202-44FC-AD62-C9F0E3EA811A}</a:tableStyleId>
              </a:tblPr>
              <a:tblGrid>
                <a:gridCol w="1519284">
                  <a:extLst>
                    <a:ext uri="{9D8B030D-6E8A-4147-A177-3AD203B41FA5}">
                      <a16:colId xmlns:a16="http://schemas.microsoft.com/office/drawing/2014/main" val="3062344449"/>
                    </a:ext>
                  </a:extLst>
                </a:gridCol>
                <a:gridCol w="1620252">
                  <a:extLst>
                    <a:ext uri="{9D8B030D-6E8A-4147-A177-3AD203B41FA5}">
                      <a16:colId xmlns:a16="http://schemas.microsoft.com/office/drawing/2014/main" val="2321789750"/>
                    </a:ext>
                  </a:extLst>
                </a:gridCol>
                <a:gridCol w="1572127">
                  <a:extLst>
                    <a:ext uri="{9D8B030D-6E8A-4147-A177-3AD203B41FA5}">
                      <a16:colId xmlns:a16="http://schemas.microsoft.com/office/drawing/2014/main" val="60242445"/>
                    </a:ext>
                  </a:extLst>
                </a:gridCol>
                <a:gridCol w="3099889">
                  <a:extLst>
                    <a:ext uri="{9D8B030D-6E8A-4147-A177-3AD203B41FA5}">
                      <a16:colId xmlns:a16="http://schemas.microsoft.com/office/drawing/2014/main" val="3863628154"/>
                    </a:ext>
                  </a:extLst>
                </a:gridCol>
              </a:tblGrid>
              <a:tr h="6191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Lũy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thừa</a:t>
                      </a:r>
                      <a:endParaRPr lang="vi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Cơ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số</a:t>
                      </a:r>
                      <a:endParaRPr lang="vi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Số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mũ</a:t>
                      </a:r>
                      <a:endParaRPr lang="vi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Giá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trị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của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lũy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thừa</a:t>
                      </a:r>
                      <a:endParaRPr lang="vi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7906120"/>
                  </a:ext>
                </a:extLst>
              </a:tr>
              <a:tr h="61913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</a:t>
                      </a:r>
                      <a:r>
                        <a:rPr lang="en-US" sz="2400" baseline="30000" dirty="0" smtClean="0"/>
                        <a:t>3</a:t>
                      </a:r>
                      <a:endParaRPr lang="vi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0416606"/>
                  </a:ext>
                </a:extLst>
              </a:tr>
              <a:tr h="619132">
                <a:tc>
                  <a:txBody>
                    <a:bodyPr/>
                    <a:lstStyle/>
                    <a:p>
                      <a:pPr algn="ctr"/>
                      <a:endParaRPr lang="vi-V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</a:t>
                      </a:r>
                      <a:endParaRPr lang="vi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</a:t>
                      </a:r>
                      <a:endParaRPr lang="vi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566585"/>
                  </a:ext>
                </a:extLst>
              </a:tr>
              <a:tr h="619132">
                <a:tc>
                  <a:txBody>
                    <a:bodyPr/>
                    <a:lstStyle/>
                    <a:p>
                      <a:pPr algn="ctr"/>
                      <a:endParaRPr lang="vi-V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</a:t>
                      </a:r>
                      <a:endParaRPr lang="vi-VN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128</a:t>
                      </a:r>
                      <a:endParaRPr lang="vi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8295409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703413" y="2806095"/>
            <a:ext cx="577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345304" y="2771398"/>
            <a:ext cx="577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39326" y="2806095"/>
            <a:ext cx="577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639326" y="3399356"/>
            <a:ext cx="577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45304" y="4037635"/>
            <a:ext cx="577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27333" y="3399356"/>
            <a:ext cx="577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27333" y="4101803"/>
            <a:ext cx="577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82603" y="2818251"/>
            <a:ext cx="577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4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345759" y="2771398"/>
            <a:ext cx="60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3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626102" y="2818251"/>
            <a:ext cx="60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64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97635" y="3435872"/>
            <a:ext cx="60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3</a:t>
            </a:r>
            <a:r>
              <a:rPr lang="en-US" sz="2400" baseline="30000" dirty="0" smtClean="0">
                <a:solidFill>
                  <a:srgbClr val="FF0000"/>
                </a:solidFill>
              </a:rPr>
              <a:t>5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43712" y="3467235"/>
            <a:ext cx="931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243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97635" y="4062444"/>
            <a:ext cx="60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2</a:t>
            </a:r>
            <a:r>
              <a:rPr lang="en-US" sz="2400" baseline="30000" dirty="0" smtClean="0">
                <a:solidFill>
                  <a:srgbClr val="FF0000"/>
                </a:solidFill>
              </a:rPr>
              <a:t>7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68735" y="4037635"/>
            <a:ext cx="6039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7</a:t>
            </a:r>
            <a:endParaRPr lang="vi-VN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72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0" y="1219693"/>
            <a:ext cx="8728698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70C0"/>
                </a:solidFill>
              </a:rPr>
              <a:t>1.38.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</a:rPr>
              <a:t>Tính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: a) 2</a:t>
            </a:r>
            <a:r>
              <a:rPr lang="en-US" sz="2400" baseline="30000" dirty="0">
                <a:solidFill>
                  <a:schemeClr val="tx1">
                    <a:lumMod val="50000"/>
                  </a:schemeClr>
                </a:solidFill>
              </a:rPr>
              <a:t>5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;     b) 3</a:t>
            </a:r>
            <a:r>
              <a:rPr lang="en-US" sz="2400" baseline="30000" dirty="0">
                <a:solidFill>
                  <a:schemeClr val="tx1">
                    <a:lumMod val="50000"/>
                  </a:schemeClr>
                </a:solidFill>
              </a:rPr>
              <a:t>3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;     c) 5</a:t>
            </a:r>
            <a:r>
              <a:rPr lang="en-US" sz="2400" baseline="30000" dirty="0">
                <a:solidFill>
                  <a:schemeClr val="tx1">
                    <a:lumMod val="50000"/>
                  </a:schemeClr>
                </a:solidFill>
              </a:rPr>
              <a:t>2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;     d) 10</a:t>
            </a:r>
            <a:r>
              <a:rPr lang="en-US" sz="2400" baseline="30000" dirty="0">
                <a:solidFill>
                  <a:schemeClr val="tx1">
                    <a:lumMod val="50000"/>
                  </a:schemeClr>
                </a:solidFill>
              </a:rPr>
              <a:t>9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</p:txBody>
      </p:sp>
      <p:grpSp>
        <p:nvGrpSpPr>
          <p:cNvPr id="13" name="Google Shape;900;p46"/>
          <p:cNvGrpSpPr/>
          <p:nvPr/>
        </p:nvGrpSpPr>
        <p:grpSpPr>
          <a:xfrm>
            <a:off x="174670" y="561706"/>
            <a:ext cx="314590" cy="269367"/>
            <a:chOff x="1934025" y="1001650"/>
            <a:chExt cx="415300" cy="355600"/>
          </a:xfrm>
        </p:grpSpPr>
        <p:sp>
          <p:nvSpPr>
            <p:cNvPr id="14" name="Google Shape;901;p46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02;p46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03;p46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04;p46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917145" y="491047"/>
            <a:ext cx="4021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LUYỆN TẬP</a:t>
            </a:r>
            <a:endParaRPr lang="vi-VN" sz="28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28003" y="1955330"/>
            <a:ext cx="2662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/>
              <a:t>Giải</a:t>
            </a:r>
            <a:r>
              <a:rPr lang="en-US" sz="2400" b="1" i="1" u="sng" dirty="0" smtClean="0"/>
              <a:t>:</a:t>
            </a:r>
            <a:endParaRPr lang="vi-VN" sz="2400" b="1" i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174670" y="2416995"/>
            <a:ext cx="402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a)  2</a:t>
            </a:r>
            <a:r>
              <a:rPr lang="fr-FR" sz="2400" baseline="30000" dirty="0"/>
              <a:t>5 </a:t>
            </a:r>
            <a:r>
              <a:rPr lang="fr-FR" sz="2400" dirty="0"/>
              <a:t>= 2.2.2.2.2 = </a:t>
            </a:r>
            <a:r>
              <a:rPr lang="fr-FR" sz="2400" dirty="0" smtClean="0"/>
              <a:t>32</a:t>
            </a:r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174670" y="3036447"/>
            <a:ext cx="402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b) 3</a:t>
            </a:r>
            <a:r>
              <a:rPr lang="fr-FR" sz="2400" baseline="30000" dirty="0"/>
              <a:t>3 </a:t>
            </a:r>
            <a:r>
              <a:rPr lang="fr-FR" sz="2400" dirty="0"/>
              <a:t>= 3.3.3 = 27</a:t>
            </a:r>
            <a:endParaRPr lang="en-US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174670" y="3654198"/>
            <a:ext cx="402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c) 5</a:t>
            </a:r>
            <a:r>
              <a:rPr lang="fr-FR" sz="2400" baseline="30000" dirty="0"/>
              <a:t>2 </a:t>
            </a:r>
            <a:r>
              <a:rPr lang="fr-FR" sz="2400" dirty="0"/>
              <a:t>= 5.5 = 25</a:t>
            </a:r>
            <a:endParaRPr lang="en-US" sz="2400" dirty="0"/>
          </a:p>
        </p:txBody>
      </p:sp>
      <p:sp>
        <p:nvSpPr>
          <p:cNvPr id="38" name="TextBox 37"/>
          <p:cNvSpPr txBox="1"/>
          <p:nvPr/>
        </p:nvSpPr>
        <p:spPr>
          <a:xfrm>
            <a:off x="174669" y="4271949"/>
            <a:ext cx="8183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d) 10</a:t>
            </a:r>
            <a:r>
              <a:rPr lang="fr-FR" sz="2400" baseline="30000" dirty="0"/>
              <a:t>9 </a:t>
            </a:r>
            <a:r>
              <a:rPr lang="fr-FR" sz="2400" dirty="0"/>
              <a:t>= 10.10.10.10.10.10.10.10.10 = 1 000 000 000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5261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5" grpId="0"/>
      <p:bldP spid="36" grpId="0"/>
      <p:bldP spid="37" grpId="0"/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2799" y="1441515"/>
            <a:ext cx="8728698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70C0"/>
                </a:solidFill>
              </a:rPr>
              <a:t>1.42.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</a:rPr>
              <a:t>Tính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>: a) 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5</a:t>
            </a:r>
            <a:r>
              <a:rPr lang="en-US" sz="2800" baseline="30000" dirty="0" smtClean="0">
                <a:solidFill>
                  <a:schemeClr val="tx1">
                    <a:lumMod val="50000"/>
                  </a:schemeClr>
                </a:solidFill>
              </a:rPr>
              <a:t>7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 . 5</a:t>
            </a:r>
            <a:r>
              <a:rPr lang="en-US" sz="2800" baseline="30000" dirty="0" smtClean="0">
                <a:solidFill>
                  <a:schemeClr val="tx1">
                    <a:lumMod val="50000"/>
                  </a:schemeClr>
                </a:solidFill>
              </a:rPr>
              <a:t>3;	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</a:rPr>
              <a:t>			b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>) 5</a:t>
            </a:r>
            <a:r>
              <a:rPr lang="en-US" sz="2800" baseline="30000" dirty="0">
                <a:solidFill>
                  <a:schemeClr val="tx1">
                    <a:lumMod val="50000"/>
                  </a:schemeClr>
                </a:solidFill>
              </a:rPr>
              <a:t>8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> : 5</a:t>
            </a:r>
            <a:r>
              <a:rPr lang="en-US" sz="2800" baseline="30000" dirty="0">
                <a:solidFill>
                  <a:schemeClr val="tx1">
                    <a:lumMod val="50000"/>
                  </a:schemeClr>
                </a:solidFill>
              </a:rPr>
              <a:t>4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800" baseline="300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endParaRPr lang="en-US" sz="28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3" name="Google Shape;900;p46"/>
          <p:cNvGrpSpPr/>
          <p:nvPr/>
        </p:nvGrpSpPr>
        <p:grpSpPr>
          <a:xfrm>
            <a:off x="174670" y="561706"/>
            <a:ext cx="314590" cy="269367"/>
            <a:chOff x="1934025" y="1001650"/>
            <a:chExt cx="415300" cy="355600"/>
          </a:xfrm>
        </p:grpSpPr>
        <p:sp>
          <p:nvSpPr>
            <p:cNvPr id="14" name="Google Shape;901;p46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02;p46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03;p46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04;p46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917145" y="491047"/>
            <a:ext cx="4021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LUYỆN TẬP</a:t>
            </a:r>
            <a:endParaRPr lang="vi-VN" sz="28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28003" y="2515847"/>
            <a:ext cx="2662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u="sng" dirty="0" err="1" smtClean="0"/>
              <a:t>Giải</a:t>
            </a:r>
            <a:r>
              <a:rPr lang="en-US" sz="2800" b="1" i="1" u="sng" dirty="0" smtClean="0"/>
              <a:t>:</a:t>
            </a:r>
            <a:endParaRPr lang="vi-VN" sz="2800" b="1" i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497600" y="3401716"/>
            <a:ext cx="27108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a) 5</a:t>
            </a:r>
            <a:r>
              <a:rPr lang="fr-FR" sz="2800" baseline="30000" dirty="0"/>
              <a:t>7 </a:t>
            </a:r>
            <a:r>
              <a:rPr lang="fr-FR" sz="2800" dirty="0"/>
              <a:t>. 5</a:t>
            </a:r>
            <a:r>
              <a:rPr lang="fr-FR" sz="2800" baseline="30000" dirty="0"/>
              <a:t>3 </a:t>
            </a:r>
            <a:r>
              <a:rPr lang="fr-FR" sz="2800" dirty="0"/>
              <a:t>= 5</a:t>
            </a:r>
            <a:r>
              <a:rPr lang="fr-FR" sz="2800" baseline="30000" dirty="0"/>
              <a:t>10</a:t>
            </a:r>
            <a:endParaRPr lang="en-US" sz="2800" dirty="0"/>
          </a:p>
        </p:txBody>
      </p:sp>
      <p:sp>
        <p:nvSpPr>
          <p:cNvPr id="36" name="TextBox 35"/>
          <p:cNvSpPr txBox="1"/>
          <p:nvPr/>
        </p:nvSpPr>
        <p:spPr>
          <a:xfrm>
            <a:off x="5820738" y="3390832"/>
            <a:ext cx="25409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b) 5</a:t>
            </a:r>
            <a:r>
              <a:rPr lang="fr-FR" sz="2800" baseline="30000" dirty="0"/>
              <a:t>8 </a:t>
            </a:r>
            <a:r>
              <a:rPr lang="fr-FR" sz="2800" dirty="0"/>
              <a:t>: 5</a:t>
            </a:r>
            <a:r>
              <a:rPr lang="fr-FR" sz="2800" baseline="30000" dirty="0"/>
              <a:t>4 </a:t>
            </a:r>
            <a:r>
              <a:rPr lang="fr-FR" sz="2800" dirty="0"/>
              <a:t>= 5</a:t>
            </a:r>
            <a:r>
              <a:rPr lang="fr-FR" sz="2800" baseline="30000" dirty="0"/>
              <a:t>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3457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5" grpId="0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4851" y="1645702"/>
            <a:ext cx="6148137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bg1"/>
                </a:solidFill>
              </a:rPr>
              <a:t>LŨY THỪA VỚI SỐ MŨ TỰ NHIÊN</a:t>
            </a:r>
            <a:endParaRPr lang="vi-VN" sz="40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7279" y="1060756"/>
            <a:ext cx="58232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BÀI 6:</a:t>
            </a:r>
            <a:endParaRPr lang="vi-VN" sz="40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89746" y="3470625"/>
            <a:ext cx="2418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smtClean="0">
                <a:solidFill>
                  <a:schemeClr val="bg1"/>
                </a:solidFill>
              </a:rPr>
              <a:t>(2 </a:t>
            </a:r>
            <a:r>
              <a:rPr lang="en-US" sz="3600" dirty="0" err="1" smtClean="0">
                <a:solidFill>
                  <a:schemeClr val="bg1"/>
                </a:solidFill>
              </a:rPr>
              <a:t>Tiết</a:t>
            </a:r>
            <a:r>
              <a:rPr lang="en-US" sz="3600" dirty="0" smtClean="0">
                <a:solidFill>
                  <a:schemeClr val="bg1"/>
                </a:solidFill>
              </a:rPr>
              <a:t>)</a:t>
            </a:r>
            <a:endParaRPr lang="vi-VN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20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2307662" y="1857422"/>
            <a:ext cx="469712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VẬN DỤNG</a:t>
            </a:r>
            <a:endParaRPr lang="en-US" sz="6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038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ugointro">
            <a:hlinkClick r:id="" action="ppaction://media"/>
            <a:extLst>
              <a:ext uri="{FF2B5EF4-FFF2-40B4-BE49-F238E27FC236}">
                <a16:creationId xmlns:a16="http://schemas.microsoft.com/office/drawing/2014/main" id="{A1A60AED-47BC-465D-9B27-363E045119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274162E-DB9A-4775-B720-607E7A77E262}"/>
              </a:ext>
            </a:extLst>
          </p:cNvPr>
          <p:cNvSpPr/>
          <p:nvPr/>
        </p:nvSpPr>
        <p:spPr>
          <a:xfrm>
            <a:off x="2530929" y="3510645"/>
            <a:ext cx="4082143" cy="1349829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7200" b="1" kern="1200">
                <a:solidFill>
                  <a:prstClr val="white"/>
                </a:solidFill>
                <a:latin typeface="Calibri" panose="020F0502020204030204"/>
              </a:rPr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399076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8837FB28-9FD8-450C-823C-020C35D39319}"/>
              </a:ext>
            </a:extLst>
          </p:cNvPr>
          <p:cNvSpPr/>
          <p:nvPr/>
        </p:nvSpPr>
        <p:spPr>
          <a:xfrm>
            <a:off x="3721282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</a:pPr>
            <a:r>
              <a:rPr lang="en-US" sz="2400" b="1" kern="1200">
                <a:solidFill>
                  <a:prstClr val="white"/>
                </a:solidFill>
                <a:latin typeface="Calibri" panose="020F0502020204030204"/>
              </a:rPr>
              <a:t>A</a:t>
            </a:r>
          </a:p>
        </p:txBody>
      </p:sp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80DD7C02-37F0-4E48-9A4C-E5E6CAF0BEDD}"/>
              </a:ext>
            </a:extLst>
          </p:cNvPr>
          <p:cNvSpPr/>
          <p:nvPr/>
        </p:nvSpPr>
        <p:spPr>
          <a:xfrm>
            <a:off x="4726169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</a:pPr>
            <a:r>
              <a:rPr lang="en-US" sz="2400" b="1" kern="1200">
                <a:solidFill>
                  <a:prstClr val="white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F8187096-9889-4519-857B-9AB32715DF3A}"/>
              </a:ext>
            </a:extLst>
          </p:cNvPr>
          <p:cNvSpPr/>
          <p:nvPr/>
        </p:nvSpPr>
        <p:spPr>
          <a:xfrm>
            <a:off x="5731057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prstClr val="white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DD652DBC-F0BE-4154-A824-0D386052EB2C}"/>
              </a:ext>
            </a:extLst>
          </p:cNvPr>
          <p:cNvSpPr/>
          <p:nvPr/>
        </p:nvSpPr>
        <p:spPr>
          <a:xfrm>
            <a:off x="1382486" y="119743"/>
            <a:ext cx="6379029" cy="870857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endPara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C57DDB14-59FF-43F0-A5B8-F943CFA84B6B}"/>
                  </a:ext>
                </a:extLst>
              </p:cNvPr>
              <p:cNvSpPr/>
              <p:nvPr/>
            </p:nvSpPr>
            <p:spPr>
              <a:xfrm>
                <a:off x="1458685" y="1071155"/>
                <a:ext cx="4976677" cy="431074"/>
              </a:xfrm>
              <a:prstGeom prst="homePlate">
                <a:avLst/>
              </a:prstGeom>
              <a:solidFill>
                <a:schemeClr val="bg1">
                  <a:alpha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342900">
                  <a:buClrTx/>
                </a:pPr>
                <a:r>
                  <a:rPr lang="en-US" sz="2400" b="1" kern="1200" dirty="0" smtClean="0">
                    <a:solidFill>
                      <a:srgbClr val="7030A0"/>
                    </a:solidFill>
                    <a:latin typeface="Calibri" panose="020F0502020204030204"/>
                  </a:rPr>
                  <a:t>A. a</a:t>
                </a:r>
                <a:r>
                  <a:rPr lang="en-US" sz="2400" b="1" kern="1200" baseline="30000" dirty="0" smtClean="0">
                    <a:solidFill>
                      <a:srgbClr val="7030A0"/>
                    </a:solidFill>
                    <a:latin typeface="Calibri" panose="020F0502020204030204"/>
                  </a:rPr>
                  <a:t>m </a:t>
                </a:r>
                <a:r>
                  <a:rPr lang="en-US" sz="2400" b="1" kern="1200" dirty="0" smtClean="0">
                    <a:solidFill>
                      <a:srgbClr val="7030A0"/>
                    </a:solidFill>
                    <a:latin typeface="Calibri" panose="020F0502020204030204"/>
                  </a:rPr>
                  <a:t>: a</a:t>
                </a:r>
                <a:r>
                  <a:rPr lang="en-US" sz="2400" b="1" kern="1200" baseline="30000" dirty="0" smtClean="0">
                    <a:solidFill>
                      <a:srgbClr val="7030A0"/>
                    </a:solidFill>
                    <a:latin typeface="Calibri" panose="020F0502020204030204"/>
                  </a:rPr>
                  <a:t>n </a:t>
                </a:r>
                <a:r>
                  <a:rPr lang="en-US" sz="2400" b="1" kern="1200" dirty="0" smtClean="0">
                    <a:solidFill>
                      <a:srgbClr val="7030A0"/>
                    </a:solidFill>
                    <a:latin typeface="Calibri" panose="020F0502020204030204"/>
                  </a:rPr>
                  <a:t>= a</a:t>
                </a:r>
                <a:r>
                  <a:rPr lang="en-US" sz="2400" b="1" kern="1200" baseline="30000" dirty="0" smtClean="0">
                    <a:solidFill>
                      <a:srgbClr val="7030A0"/>
                    </a:solidFill>
                    <a:latin typeface="Calibri" panose="020F0502020204030204"/>
                  </a:rPr>
                  <a:t>m-n</a:t>
                </a:r>
                <a:r>
                  <a:rPr lang="en-US" sz="2400" b="1" kern="1200" baseline="-25000" dirty="0" smtClean="0">
                    <a:solidFill>
                      <a:srgbClr val="7030A0"/>
                    </a:solidFill>
                    <a:latin typeface="Calibri" panose="020F0502020204030204"/>
                  </a:rPr>
                  <a:t> </a:t>
                </a:r>
                <a:r>
                  <a:rPr lang="en-US" sz="2400" b="1" kern="1200" dirty="0" smtClean="0">
                    <a:solidFill>
                      <a:srgbClr val="7030A0"/>
                    </a:solidFill>
                    <a:latin typeface="Calibri" panose="020F0502020204030204"/>
                  </a:rPr>
                  <a:t>( </a:t>
                </a:r>
                <a:r>
                  <a:rPr lang="en-US" sz="2400" b="1" kern="1200" dirty="0" err="1" smtClean="0">
                    <a:solidFill>
                      <a:srgbClr val="7030A0"/>
                    </a:solidFill>
                    <a:latin typeface="Calibri" panose="020F0502020204030204"/>
                  </a:rPr>
                  <a:t>với</a:t>
                </a:r>
                <a:r>
                  <a:rPr lang="en-US" sz="2400" b="1" kern="1200" dirty="0" smtClean="0">
                    <a:solidFill>
                      <a:srgbClr val="7030A0"/>
                    </a:solidFill>
                    <a:latin typeface="Calibri" panose="020F0502020204030204"/>
                  </a:rPr>
                  <a:t> m </a:t>
                </a:r>
                <a14:m>
                  <m:oMath xmlns:m="http://schemas.openxmlformats.org/officeDocument/2006/math">
                    <m:r>
                      <a:rPr lang="en-US" sz="2400" b="1" i="1" kern="120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</m:oMath>
                </a14:m>
                <a:r>
                  <a:rPr lang="en-US" sz="2400" b="1" kern="1200" dirty="0" smtClean="0">
                    <a:solidFill>
                      <a:srgbClr val="7030A0"/>
                    </a:solidFill>
                    <a:latin typeface="Calibri" panose="020F0502020204030204"/>
                  </a:rPr>
                  <a:t> n </a:t>
                </a:r>
                <a:r>
                  <a:rPr lang="en-US" sz="2400" b="1" kern="1200" dirty="0" err="1" smtClean="0">
                    <a:solidFill>
                      <a:srgbClr val="7030A0"/>
                    </a:solidFill>
                    <a:latin typeface="Calibri" panose="020F0502020204030204"/>
                  </a:rPr>
                  <a:t>và</a:t>
                </a:r>
                <a:r>
                  <a:rPr lang="en-US" sz="2400" b="1" kern="1200" dirty="0" smtClean="0">
                    <a:solidFill>
                      <a:srgbClr val="7030A0"/>
                    </a:solidFill>
                    <a:latin typeface="Calibri" panose="020F0502020204030204"/>
                  </a:rPr>
                  <a:t> a </a:t>
                </a:r>
                <a14:m>
                  <m:oMath xmlns:m="http://schemas.openxmlformats.org/officeDocument/2006/math">
                    <m:r>
                      <a:rPr lang="en-US" sz="2400" b="1" i="1" kern="120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sz="2400" b="1" kern="1200" dirty="0" smtClean="0">
                    <a:solidFill>
                      <a:srgbClr val="7030A0"/>
                    </a:solidFill>
                    <a:latin typeface="Calibri" panose="020F0502020204030204"/>
                  </a:rPr>
                  <a:t> 0)</a:t>
                </a:r>
                <a:endParaRPr lang="en-US" sz="2400" b="1" kern="1200" dirty="0">
                  <a:solidFill>
                    <a:srgbClr val="7030A0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C57DDB14-59FF-43F0-A5B8-F943CFA84B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685" y="1071155"/>
                <a:ext cx="4976677" cy="431074"/>
              </a:xfrm>
              <a:prstGeom prst="homePlate">
                <a:avLst/>
              </a:prstGeom>
              <a:blipFill>
                <a:blip r:embed="rId5"/>
                <a:stretch>
                  <a:fillRect l="-1836" t="-14286" b="-371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D23DBB3E-C059-4C95-BA4D-14EB215371E1}"/>
              </a:ext>
            </a:extLst>
          </p:cNvPr>
          <p:cNvSpPr/>
          <p:nvPr/>
        </p:nvSpPr>
        <p:spPr>
          <a:xfrm>
            <a:off x="1458684" y="2221230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0489B79-CF00-4A69-A4C8-D55A1D195BF1}"/>
              </a:ext>
            </a:extLst>
          </p:cNvPr>
          <p:cNvSpPr/>
          <p:nvPr/>
        </p:nvSpPr>
        <p:spPr>
          <a:xfrm>
            <a:off x="1458684" y="1605915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Arrow: Pentagon 15">
            <a:hlinkClick r:id="rId6" action="ppaction://hlinksldjump"/>
            <a:extLst>
              <a:ext uri="{FF2B5EF4-FFF2-40B4-BE49-F238E27FC236}">
                <a16:creationId xmlns:a16="http://schemas.microsoft.com/office/drawing/2014/main" id="{2C01868D-9CD3-4576-896C-6CC806843DAD}"/>
              </a:ext>
            </a:extLst>
          </p:cNvPr>
          <p:cNvSpPr/>
          <p:nvPr/>
        </p:nvSpPr>
        <p:spPr>
          <a:xfrm>
            <a:off x="4000637" y="3109776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12483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ugo1">
            <a:hlinkClick r:id="" action="ppaction://media"/>
            <a:extLst>
              <a:ext uri="{FF2B5EF4-FFF2-40B4-BE49-F238E27FC236}">
                <a16:creationId xmlns:a16="http://schemas.microsoft.com/office/drawing/2014/main" id="{B2B039CB-E3A6-46AE-84C3-0DFF9CD38B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E65449D9-AA32-447A-8AAE-AAF0F5CCBD7D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380997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ugo2">
            <a:hlinkClick r:id="" action="ppaction://media"/>
            <a:extLst>
              <a:ext uri="{FF2B5EF4-FFF2-40B4-BE49-F238E27FC236}">
                <a16:creationId xmlns:a16="http://schemas.microsoft.com/office/drawing/2014/main" id="{F5521847-6AB7-4AA5-9294-1FD0333B4F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25B5A5F3-DD2E-4A2F-AFA7-4754958F4DD5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79011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8837FB28-9FD8-450C-823C-020C35D39319}"/>
              </a:ext>
            </a:extLst>
          </p:cNvPr>
          <p:cNvSpPr/>
          <p:nvPr/>
        </p:nvSpPr>
        <p:spPr>
          <a:xfrm>
            <a:off x="3721282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</a:pPr>
            <a:r>
              <a:rPr lang="en-US" sz="2400" b="1" kern="1200">
                <a:solidFill>
                  <a:prstClr val="white"/>
                </a:solidFill>
                <a:latin typeface="Calibri" panose="020F0502020204030204"/>
              </a:rPr>
              <a:t>A</a:t>
            </a:r>
          </a:p>
        </p:txBody>
      </p:sp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80DD7C02-37F0-4E48-9A4C-E5E6CAF0BEDD}"/>
              </a:ext>
            </a:extLst>
          </p:cNvPr>
          <p:cNvSpPr/>
          <p:nvPr/>
        </p:nvSpPr>
        <p:spPr>
          <a:xfrm>
            <a:off x="4726169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</a:pPr>
            <a:r>
              <a:rPr lang="en-US" sz="2400" b="1" kern="1200">
                <a:solidFill>
                  <a:prstClr val="white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10" name="Rectangle 9">
            <a:hlinkClick r:id="rId5" action="ppaction://hlinksldjump"/>
            <a:extLst>
              <a:ext uri="{FF2B5EF4-FFF2-40B4-BE49-F238E27FC236}">
                <a16:creationId xmlns:a16="http://schemas.microsoft.com/office/drawing/2014/main" id="{F8187096-9889-4519-857B-9AB32715DF3A}"/>
              </a:ext>
            </a:extLst>
          </p:cNvPr>
          <p:cNvSpPr/>
          <p:nvPr/>
        </p:nvSpPr>
        <p:spPr>
          <a:xfrm>
            <a:off x="5731057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</a:pPr>
            <a:r>
              <a:rPr lang="en-US" sz="2400" b="1" kern="1200" dirty="0">
                <a:solidFill>
                  <a:prstClr val="white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DD652DBC-F0BE-4154-A824-0D386052EB2C}"/>
              </a:ext>
            </a:extLst>
          </p:cNvPr>
          <p:cNvSpPr/>
          <p:nvPr/>
        </p:nvSpPr>
        <p:spPr>
          <a:xfrm>
            <a:off x="1382486" y="119743"/>
            <a:ext cx="6379029" cy="870857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10. 10. 10. 100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C57DDB14-59FF-43F0-A5B8-F943CFA84B6B}"/>
              </a:ext>
            </a:extLst>
          </p:cNvPr>
          <p:cNvSpPr/>
          <p:nvPr/>
        </p:nvSpPr>
        <p:spPr>
          <a:xfrm>
            <a:off x="1458684" y="2157279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D23DBB3E-C059-4C95-BA4D-14EB215371E1}"/>
              </a:ext>
            </a:extLst>
          </p:cNvPr>
          <p:cNvSpPr/>
          <p:nvPr/>
        </p:nvSpPr>
        <p:spPr>
          <a:xfrm>
            <a:off x="1458683" y="1061495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400" b="1" kern="1200" baseline="30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0489B79-CF00-4A69-A4C8-D55A1D195BF1}"/>
              </a:ext>
            </a:extLst>
          </p:cNvPr>
          <p:cNvSpPr/>
          <p:nvPr/>
        </p:nvSpPr>
        <p:spPr>
          <a:xfrm>
            <a:off x="1458684" y="1605915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Arrow: Pentagon 15">
            <a:hlinkClick r:id="rId6" action="ppaction://hlinksldjump"/>
            <a:extLst>
              <a:ext uri="{FF2B5EF4-FFF2-40B4-BE49-F238E27FC236}">
                <a16:creationId xmlns:a16="http://schemas.microsoft.com/office/drawing/2014/main" id="{2C01868D-9CD3-4576-896C-6CC806843DAD}"/>
              </a:ext>
            </a:extLst>
          </p:cNvPr>
          <p:cNvSpPr/>
          <p:nvPr/>
        </p:nvSpPr>
        <p:spPr>
          <a:xfrm>
            <a:off x="4000637" y="3109776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36767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ugo1">
            <a:hlinkClick r:id="" action="ppaction://media"/>
            <a:extLst>
              <a:ext uri="{FF2B5EF4-FFF2-40B4-BE49-F238E27FC236}">
                <a16:creationId xmlns:a16="http://schemas.microsoft.com/office/drawing/2014/main" id="{50518CDE-6FDC-4E91-AB5A-9BB4D87E29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E65449D9-AA32-447A-8AAE-AAF0F5CCBD7D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53568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ugo2">
            <a:hlinkClick r:id="" action="ppaction://media"/>
            <a:extLst>
              <a:ext uri="{FF2B5EF4-FFF2-40B4-BE49-F238E27FC236}">
                <a16:creationId xmlns:a16="http://schemas.microsoft.com/office/drawing/2014/main" id="{B2D34902-047E-4F95-B906-37342D8480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25B5A5F3-DD2E-4A2F-AFA7-4754958F4DD5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42475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8837FB28-9FD8-450C-823C-020C35D39319}"/>
              </a:ext>
            </a:extLst>
          </p:cNvPr>
          <p:cNvSpPr/>
          <p:nvPr/>
        </p:nvSpPr>
        <p:spPr>
          <a:xfrm>
            <a:off x="3721282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 dirty="0">
                <a:solidFill>
                  <a:prstClr val="white"/>
                </a:solidFill>
                <a:latin typeface="Calibri" panose="020F0502020204030204"/>
              </a:rPr>
              <a:t>A</a:t>
            </a:r>
          </a:p>
        </p:txBody>
      </p:sp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80DD7C02-37F0-4E48-9A4C-E5E6CAF0BEDD}"/>
              </a:ext>
            </a:extLst>
          </p:cNvPr>
          <p:cNvSpPr/>
          <p:nvPr/>
        </p:nvSpPr>
        <p:spPr>
          <a:xfrm>
            <a:off x="4726169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 dirty="0">
                <a:solidFill>
                  <a:prstClr val="white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F8187096-9889-4519-857B-9AB32715DF3A}"/>
              </a:ext>
            </a:extLst>
          </p:cNvPr>
          <p:cNvSpPr/>
          <p:nvPr/>
        </p:nvSpPr>
        <p:spPr>
          <a:xfrm>
            <a:off x="5731057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 dirty="0">
                <a:solidFill>
                  <a:prstClr val="white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DD652DBC-F0BE-4154-A824-0D386052EB2C}"/>
              </a:ext>
            </a:extLst>
          </p:cNvPr>
          <p:cNvSpPr/>
          <p:nvPr/>
        </p:nvSpPr>
        <p:spPr>
          <a:xfrm>
            <a:off x="1382486" y="119743"/>
            <a:ext cx="6379029" cy="870857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3.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C57DDB14-59FF-43F0-A5B8-F943CFA84B6B}"/>
              </a:ext>
            </a:extLst>
          </p:cNvPr>
          <p:cNvSpPr/>
          <p:nvPr/>
        </p:nvSpPr>
        <p:spPr>
          <a:xfrm>
            <a:off x="1458684" y="2157279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D23DBB3E-C059-4C95-BA4D-14EB215371E1}"/>
              </a:ext>
            </a:extLst>
          </p:cNvPr>
          <p:cNvSpPr/>
          <p:nvPr/>
        </p:nvSpPr>
        <p:spPr>
          <a:xfrm>
            <a:off x="1458683" y="1605366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kern="12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b="1" kern="1200" baseline="300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kern="12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</a:t>
            </a:r>
            <a:r>
              <a:rPr lang="en-US" sz="2400" b="1" kern="1200" baseline="300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0489B79-CF00-4A69-A4C8-D55A1D195BF1}"/>
              </a:ext>
            </a:extLst>
          </p:cNvPr>
          <p:cNvSpPr/>
          <p:nvPr/>
        </p:nvSpPr>
        <p:spPr>
          <a:xfrm>
            <a:off x="1458684" y="1058907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.5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.5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 5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Arrow: Pentagon 15">
            <a:hlinkClick r:id="rId6" action="ppaction://hlinksldjump"/>
            <a:extLst>
              <a:ext uri="{FF2B5EF4-FFF2-40B4-BE49-F238E27FC236}">
                <a16:creationId xmlns:a16="http://schemas.microsoft.com/office/drawing/2014/main" id="{2C01868D-9CD3-4576-896C-6CC806843DAD}"/>
              </a:ext>
            </a:extLst>
          </p:cNvPr>
          <p:cNvSpPr/>
          <p:nvPr/>
        </p:nvSpPr>
        <p:spPr>
          <a:xfrm>
            <a:off x="4000637" y="3109776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40033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ugo1">
            <a:hlinkClick r:id="" action="ppaction://media"/>
            <a:extLst>
              <a:ext uri="{FF2B5EF4-FFF2-40B4-BE49-F238E27FC236}">
                <a16:creationId xmlns:a16="http://schemas.microsoft.com/office/drawing/2014/main" id="{50518CDE-6FDC-4E91-AB5A-9BB4D87E29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E65449D9-AA32-447A-8AAE-AAF0F5CCBD7D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79360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93295"/>
            <a:ext cx="6039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1.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với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mũ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nhiên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5" name="Google Shape;857;p46"/>
          <p:cNvGrpSpPr/>
          <p:nvPr/>
        </p:nvGrpSpPr>
        <p:grpSpPr>
          <a:xfrm>
            <a:off x="212365" y="553343"/>
            <a:ext cx="309041" cy="403123"/>
            <a:chOff x="590250" y="244200"/>
            <a:chExt cx="407975" cy="532175"/>
          </a:xfrm>
        </p:grpSpPr>
        <p:sp>
          <p:nvSpPr>
            <p:cNvPr id="6" name="Google Shape;858;p46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59;p46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60;p46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61;p46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62;p46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63;p46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64;p46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65;p46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66;p46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67;p46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68;p46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69;p46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70;p46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71;p46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8269" y="1217173"/>
            <a:ext cx="6130519" cy="440658"/>
            <a:chOff x="72044" y="1364080"/>
            <a:chExt cx="6130519" cy="440658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044" y="1364080"/>
              <a:ext cx="359055" cy="4406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31453" y="1364080"/>
              <a:ext cx="57711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 smtClean="0"/>
                <a:t>Phép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nâng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lên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lũy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thừa</a:t>
              </a:r>
              <a:endParaRPr lang="vi-VN" sz="2000" b="1" dirty="0"/>
            </a:p>
          </p:txBody>
        </p:sp>
      </p:grpSp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6512174"/>
              </p:ext>
            </p:extLst>
          </p:nvPr>
        </p:nvGraphicFramePr>
        <p:xfrm>
          <a:off x="730852" y="1657831"/>
          <a:ext cx="7209990" cy="2606161"/>
        </p:xfrm>
        <a:graphic>
          <a:graphicData uri="http://schemas.openxmlformats.org/drawingml/2006/table">
            <a:tbl>
              <a:tblPr firstRow="1" bandRow="1">
                <a:tableStyleId>{E27665BA-8202-44FC-AD62-C9F0E3EA811A}</a:tableStyleId>
              </a:tblPr>
              <a:tblGrid>
                <a:gridCol w="1664417">
                  <a:extLst>
                    <a:ext uri="{9D8B030D-6E8A-4147-A177-3AD203B41FA5}">
                      <a16:colId xmlns:a16="http://schemas.microsoft.com/office/drawing/2014/main" val="283942525"/>
                    </a:ext>
                  </a:extLst>
                </a:gridCol>
                <a:gridCol w="3142243">
                  <a:extLst>
                    <a:ext uri="{9D8B030D-6E8A-4147-A177-3AD203B41FA5}">
                      <a16:colId xmlns:a16="http://schemas.microsoft.com/office/drawing/2014/main" val="203334582"/>
                    </a:ext>
                  </a:extLst>
                </a:gridCol>
                <a:gridCol w="2403330">
                  <a:extLst>
                    <a:ext uri="{9D8B030D-6E8A-4147-A177-3AD203B41FA5}">
                      <a16:colId xmlns:a16="http://schemas.microsoft.com/office/drawing/2014/main" val="1924202250"/>
                    </a:ext>
                  </a:extLst>
                </a:gridCol>
              </a:tblGrid>
              <a:tr h="411601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Ô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1"/>
                          </a:solidFill>
                        </a:rPr>
                        <a:t>thứ</a:t>
                      </a:r>
                      <a:endParaRPr lang="vi-VN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 smtClean="0">
                          <a:solidFill>
                            <a:schemeClr val="bg1"/>
                          </a:solidFill>
                        </a:rPr>
                        <a:t>Phép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1"/>
                          </a:solidFill>
                        </a:rPr>
                        <a:t>tính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1"/>
                          </a:solidFill>
                        </a:rPr>
                        <a:t>tìm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1"/>
                          </a:solidFill>
                        </a:rPr>
                        <a:t>số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1"/>
                          </a:solidFill>
                        </a:rPr>
                        <a:t>hạt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1"/>
                          </a:solidFill>
                        </a:rPr>
                        <a:t>thóc</a:t>
                      </a:r>
                      <a:endParaRPr lang="vi-VN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 smtClean="0">
                          <a:solidFill>
                            <a:schemeClr val="bg1"/>
                          </a:solidFill>
                        </a:rPr>
                        <a:t>Số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1"/>
                          </a:solidFill>
                        </a:rPr>
                        <a:t>hạt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800" b="1" baseline="0" dirty="0" err="1" smtClean="0">
                          <a:solidFill>
                            <a:schemeClr val="bg1"/>
                          </a:solidFill>
                        </a:rPr>
                        <a:t>thóc</a:t>
                      </a:r>
                      <a:endParaRPr lang="vi-VN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9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520255"/>
                  </a:ext>
                </a:extLst>
              </a:tr>
              <a:tr h="32944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</a:t>
                      </a:r>
                      <a:endParaRPr lang="vi-V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9899883"/>
                  </a:ext>
                </a:extLst>
              </a:tr>
              <a:tr h="32944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2</a:t>
                      </a:r>
                      <a:endParaRPr lang="vi-V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821058"/>
                  </a:ext>
                </a:extLst>
              </a:tr>
              <a:tr h="32944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</a:t>
                      </a:r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/>
                        <a:t>2 . </a:t>
                      </a:r>
                      <a:r>
                        <a:rPr lang="en-US" sz="1800" dirty="0" smtClean="0"/>
                        <a:t>2</a:t>
                      </a:r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</a:t>
                      </a:r>
                      <a:endParaRPr lang="vi-V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221075"/>
                  </a:ext>
                </a:extLst>
              </a:tr>
              <a:tr h="32944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4</a:t>
                      </a:r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/>
                        <a:t>2 . 2 . 2</a:t>
                      </a:r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</a:t>
                      </a:r>
                      <a:endParaRPr lang="vi-V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9995593"/>
                  </a:ext>
                </a:extLst>
              </a:tr>
              <a:tr h="32944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</a:t>
                      </a:r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smtClean="0"/>
                        <a:t>2 . 2 . 2 . 2</a:t>
                      </a:r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16</a:t>
                      </a:r>
                      <a:endParaRPr lang="vi-V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854821"/>
                  </a:ext>
                </a:extLst>
              </a:tr>
              <a:tr h="329448"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…</a:t>
                      </a:r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…</a:t>
                      </a:r>
                      <a:endParaRPr lang="vi-V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848850"/>
                  </a:ext>
                </a:extLst>
              </a:tr>
            </a:tbl>
          </a:graphicData>
        </a:graphic>
      </p:graphicFrame>
      <p:grpSp>
        <p:nvGrpSpPr>
          <p:cNvPr id="28" name="Group 27"/>
          <p:cNvGrpSpPr/>
          <p:nvPr/>
        </p:nvGrpSpPr>
        <p:grpSpPr>
          <a:xfrm>
            <a:off x="88269" y="4220170"/>
            <a:ext cx="7529732" cy="923330"/>
            <a:chOff x="88269" y="4220170"/>
            <a:chExt cx="7529732" cy="923330"/>
          </a:xfrm>
        </p:grpSpPr>
        <p:sp>
          <p:nvSpPr>
            <p:cNvPr id="25" name="Rectangle 24"/>
            <p:cNvSpPr/>
            <p:nvPr/>
          </p:nvSpPr>
          <p:spPr>
            <a:xfrm>
              <a:off x="888179" y="4220170"/>
              <a:ext cx="672982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Để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tìm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số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hạt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thóc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ở ô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thứ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8, ta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phải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thực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hiện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phép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nhân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có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bao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nhiêu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thừa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1800" dirty="0" err="1">
                  <a:solidFill>
                    <a:schemeClr val="tx1">
                      <a:lumMod val="50000"/>
                    </a:schemeClr>
                  </a:solidFill>
                </a:rPr>
                <a:t>số</a:t>
              </a:r>
              <a:r>
                <a:rPr lang="en-US" sz="1800" dirty="0">
                  <a:solidFill>
                    <a:schemeClr val="tx1">
                      <a:lumMod val="50000"/>
                    </a:schemeClr>
                  </a:solidFill>
                </a:rPr>
                <a:t> 2?</a:t>
              </a:r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88269" y="4434418"/>
              <a:ext cx="799910" cy="404163"/>
            </a:xfrm>
            <a:prstGeom prst="round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 smtClean="0">
                  <a:solidFill>
                    <a:schemeClr val="bg1"/>
                  </a:solidFill>
                </a:rPr>
                <a:t>HĐ1</a:t>
              </a:r>
              <a:endParaRPr lang="vi-VN" sz="1800" b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ugo2">
            <a:hlinkClick r:id="" action="ppaction://media"/>
            <a:extLst>
              <a:ext uri="{FF2B5EF4-FFF2-40B4-BE49-F238E27FC236}">
                <a16:creationId xmlns:a16="http://schemas.microsoft.com/office/drawing/2014/main" id="{B2D34902-047E-4F95-B906-37342D8480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25B5A5F3-DD2E-4A2F-AFA7-4754958F4DD5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57685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8837FB28-9FD8-450C-823C-020C35D39319}"/>
              </a:ext>
            </a:extLst>
          </p:cNvPr>
          <p:cNvSpPr/>
          <p:nvPr/>
        </p:nvSpPr>
        <p:spPr>
          <a:xfrm>
            <a:off x="3721282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 dirty="0">
                <a:solidFill>
                  <a:prstClr val="white"/>
                </a:solidFill>
                <a:latin typeface="Calibri" panose="020F0502020204030204"/>
              </a:rPr>
              <a:t>A</a:t>
            </a:r>
          </a:p>
        </p:txBody>
      </p:sp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80DD7C02-37F0-4E48-9A4C-E5E6CAF0BEDD}"/>
              </a:ext>
            </a:extLst>
          </p:cNvPr>
          <p:cNvSpPr/>
          <p:nvPr/>
        </p:nvSpPr>
        <p:spPr>
          <a:xfrm>
            <a:off x="4726169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>
                <a:solidFill>
                  <a:prstClr val="white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10" name="Rectangle 9">
            <a:hlinkClick r:id="rId5" action="ppaction://hlinksldjump"/>
            <a:extLst>
              <a:ext uri="{FF2B5EF4-FFF2-40B4-BE49-F238E27FC236}">
                <a16:creationId xmlns:a16="http://schemas.microsoft.com/office/drawing/2014/main" id="{F8187096-9889-4519-857B-9AB32715DF3A}"/>
              </a:ext>
            </a:extLst>
          </p:cNvPr>
          <p:cNvSpPr/>
          <p:nvPr/>
        </p:nvSpPr>
        <p:spPr>
          <a:xfrm>
            <a:off x="5731057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 dirty="0">
                <a:solidFill>
                  <a:prstClr val="white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DD652DBC-F0BE-4154-A824-0D386052EB2C}"/>
              </a:ext>
            </a:extLst>
          </p:cNvPr>
          <p:cNvSpPr/>
          <p:nvPr/>
        </p:nvSpPr>
        <p:spPr>
          <a:xfrm>
            <a:off x="1382486" y="119743"/>
            <a:ext cx="6379029" cy="870857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4: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+ 8 ta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C57DDB14-59FF-43F0-A5B8-F943CFA84B6B}"/>
              </a:ext>
            </a:extLst>
          </p:cNvPr>
          <p:cNvSpPr/>
          <p:nvPr/>
        </p:nvSpPr>
        <p:spPr>
          <a:xfrm>
            <a:off x="1458684" y="2157279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D23DBB3E-C059-4C95-BA4D-14EB215371E1}"/>
              </a:ext>
            </a:extLst>
          </p:cNvPr>
          <p:cNvSpPr/>
          <p:nvPr/>
        </p:nvSpPr>
        <p:spPr>
          <a:xfrm>
            <a:off x="1458683" y="1061495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0489B79-CF00-4A69-A4C8-D55A1D195BF1}"/>
              </a:ext>
            </a:extLst>
          </p:cNvPr>
          <p:cNvSpPr/>
          <p:nvPr/>
        </p:nvSpPr>
        <p:spPr>
          <a:xfrm>
            <a:off x="1458684" y="1605915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Arrow: Pentagon 15">
            <a:hlinkClick r:id="rId6" action="ppaction://hlinksldjump"/>
            <a:extLst>
              <a:ext uri="{FF2B5EF4-FFF2-40B4-BE49-F238E27FC236}">
                <a16:creationId xmlns:a16="http://schemas.microsoft.com/office/drawing/2014/main" id="{2C01868D-9CD3-4576-896C-6CC806843DAD}"/>
              </a:ext>
            </a:extLst>
          </p:cNvPr>
          <p:cNvSpPr/>
          <p:nvPr/>
        </p:nvSpPr>
        <p:spPr>
          <a:xfrm>
            <a:off x="4000637" y="3109776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  <a:hlinkClick r:id="rId7" action="ppaction://hlinksldjump"/>
              </a:rPr>
              <a:t>NEXT</a:t>
            </a:r>
            <a:endParaRPr lang="en-US" sz="36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621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ugo1">
            <a:hlinkClick r:id="" action="ppaction://media"/>
            <a:extLst>
              <a:ext uri="{FF2B5EF4-FFF2-40B4-BE49-F238E27FC236}">
                <a16:creationId xmlns:a16="http://schemas.microsoft.com/office/drawing/2014/main" id="{50518CDE-6FDC-4E91-AB5A-9BB4D87E29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E65449D9-AA32-447A-8AAE-AAF0F5CCBD7D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 dirty="0" smtClean="0">
                <a:solidFill>
                  <a:prstClr val="black"/>
                </a:solidFill>
                <a:latin typeface="Calibri" panose="020F0502020204030204"/>
              </a:rPr>
              <a:t>BACK</a:t>
            </a:r>
            <a:endParaRPr lang="en-US" sz="36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0253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ugo2">
            <a:hlinkClick r:id="" action="ppaction://media"/>
            <a:extLst>
              <a:ext uri="{FF2B5EF4-FFF2-40B4-BE49-F238E27FC236}">
                <a16:creationId xmlns:a16="http://schemas.microsoft.com/office/drawing/2014/main" id="{B2D34902-047E-4F95-B906-37342D8480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25B5A5F3-DD2E-4A2F-AFA7-4754958F4DD5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22337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hlinkClick r:id="rId3" action="ppaction://hlinksldjump"/>
            <a:extLst>
              <a:ext uri="{FF2B5EF4-FFF2-40B4-BE49-F238E27FC236}">
                <a16:creationId xmlns:a16="http://schemas.microsoft.com/office/drawing/2014/main" id="{80DD7C02-37F0-4E48-9A4C-E5E6CAF0BEDD}"/>
              </a:ext>
            </a:extLst>
          </p:cNvPr>
          <p:cNvSpPr/>
          <p:nvPr/>
        </p:nvSpPr>
        <p:spPr>
          <a:xfrm>
            <a:off x="4726169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 dirty="0">
                <a:solidFill>
                  <a:prstClr val="white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F8187096-9889-4519-857B-9AB32715DF3A}"/>
              </a:ext>
            </a:extLst>
          </p:cNvPr>
          <p:cNvSpPr/>
          <p:nvPr/>
        </p:nvSpPr>
        <p:spPr>
          <a:xfrm>
            <a:off x="5731057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>
                <a:solidFill>
                  <a:prstClr val="white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DD652DBC-F0BE-4154-A824-0D386052EB2C}"/>
              </a:ext>
            </a:extLst>
          </p:cNvPr>
          <p:cNvSpPr/>
          <p:nvPr/>
        </p:nvSpPr>
        <p:spPr>
          <a:xfrm>
            <a:off x="1382486" y="119743"/>
            <a:ext cx="7155586" cy="870857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5: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2400" b="1" kern="120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thỏa</a:t>
            </a:r>
            <a:r>
              <a:rPr lang="en-US" sz="2400" b="1" kern="12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mãn 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400" b="1" kern="12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5</a:t>
            </a:r>
            <a:r>
              <a:rPr lang="en-US" sz="2400" b="1" kern="12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5</a:t>
            </a:r>
            <a:r>
              <a:rPr lang="en-US" sz="2400" b="1" kern="12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C57DDB14-59FF-43F0-A5B8-F943CFA84B6B}"/>
              </a:ext>
            </a:extLst>
          </p:cNvPr>
          <p:cNvSpPr/>
          <p:nvPr/>
        </p:nvSpPr>
        <p:spPr>
          <a:xfrm>
            <a:off x="1458685" y="1071155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5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D23DBB3E-C059-4C95-BA4D-14EB215371E1}"/>
              </a:ext>
            </a:extLst>
          </p:cNvPr>
          <p:cNvSpPr/>
          <p:nvPr/>
        </p:nvSpPr>
        <p:spPr>
          <a:xfrm>
            <a:off x="1458684" y="2140677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6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0489B79-CF00-4A69-A4C8-D55A1D195BF1}"/>
              </a:ext>
            </a:extLst>
          </p:cNvPr>
          <p:cNvSpPr/>
          <p:nvPr/>
        </p:nvSpPr>
        <p:spPr>
          <a:xfrm>
            <a:off x="1458684" y="1605915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= 7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Arrow: Pentagon 15">
            <a:hlinkClick r:id="rId5" action="ppaction://hlinksldjump"/>
            <a:extLst>
              <a:ext uri="{FF2B5EF4-FFF2-40B4-BE49-F238E27FC236}">
                <a16:creationId xmlns:a16="http://schemas.microsoft.com/office/drawing/2014/main" id="{2C01868D-9CD3-4576-896C-6CC806843DAD}"/>
              </a:ext>
            </a:extLst>
          </p:cNvPr>
          <p:cNvSpPr/>
          <p:nvPr/>
        </p:nvSpPr>
        <p:spPr>
          <a:xfrm>
            <a:off x="4000637" y="3109776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NEXT</a:t>
            </a:r>
          </a:p>
        </p:txBody>
      </p:sp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8837FB28-9FD8-450C-823C-020C35D39319}"/>
              </a:ext>
            </a:extLst>
          </p:cNvPr>
          <p:cNvSpPr/>
          <p:nvPr/>
        </p:nvSpPr>
        <p:spPr>
          <a:xfrm>
            <a:off x="3721282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 dirty="0">
                <a:solidFill>
                  <a:prstClr val="white"/>
                </a:solidFill>
                <a:latin typeface="Calibri" panose="020F0502020204030204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125593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ugo1">
            <a:hlinkClick r:id="" action="ppaction://media"/>
            <a:extLst>
              <a:ext uri="{FF2B5EF4-FFF2-40B4-BE49-F238E27FC236}">
                <a16:creationId xmlns:a16="http://schemas.microsoft.com/office/drawing/2014/main" id="{B2B039CB-E3A6-46AE-84C3-0DFF9CD38B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E65449D9-AA32-447A-8AAE-AAF0F5CCBD7D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40552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ugo2">
            <a:hlinkClick r:id="" action="ppaction://media"/>
            <a:extLst>
              <a:ext uri="{FF2B5EF4-FFF2-40B4-BE49-F238E27FC236}">
                <a16:creationId xmlns:a16="http://schemas.microsoft.com/office/drawing/2014/main" id="{F5521847-6AB7-4AA5-9294-1FD0333B4F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25B5A5F3-DD2E-4A2F-AFA7-4754958F4DD5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180786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8837FB28-9FD8-450C-823C-020C35D39319}"/>
              </a:ext>
            </a:extLst>
          </p:cNvPr>
          <p:cNvSpPr/>
          <p:nvPr/>
        </p:nvSpPr>
        <p:spPr>
          <a:xfrm>
            <a:off x="3721282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>
                <a:solidFill>
                  <a:prstClr val="white"/>
                </a:solidFill>
                <a:latin typeface="Calibri" panose="020F0502020204030204"/>
              </a:rPr>
              <a:t>A</a:t>
            </a:r>
          </a:p>
        </p:txBody>
      </p:sp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80DD7C02-37F0-4E48-9A4C-E5E6CAF0BEDD}"/>
              </a:ext>
            </a:extLst>
          </p:cNvPr>
          <p:cNvSpPr/>
          <p:nvPr/>
        </p:nvSpPr>
        <p:spPr>
          <a:xfrm>
            <a:off x="4726169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 dirty="0">
                <a:solidFill>
                  <a:prstClr val="white"/>
                </a:solidFill>
                <a:latin typeface="Calibri" panose="020F0502020204030204"/>
              </a:rPr>
              <a:t>B</a:t>
            </a:r>
          </a:p>
        </p:txBody>
      </p:sp>
      <p:sp>
        <p:nvSpPr>
          <p:cNvPr id="10" name="Rectangle 9">
            <a:hlinkClick r:id="rId5" action="ppaction://hlinksldjump"/>
            <a:extLst>
              <a:ext uri="{FF2B5EF4-FFF2-40B4-BE49-F238E27FC236}">
                <a16:creationId xmlns:a16="http://schemas.microsoft.com/office/drawing/2014/main" id="{F8187096-9889-4519-857B-9AB32715DF3A}"/>
              </a:ext>
            </a:extLst>
          </p:cNvPr>
          <p:cNvSpPr/>
          <p:nvPr/>
        </p:nvSpPr>
        <p:spPr>
          <a:xfrm>
            <a:off x="5731057" y="3943894"/>
            <a:ext cx="628106" cy="628106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342900">
              <a:buClrTx/>
              <a:defRPr/>
            </a:pPr>
            <a:r>
              <a:rPr lang="en-US" sz="2400" b="1" kern="1200" dirty="0">
                <a:solidFill>
                  <a:prstClr val="white"/>
                </a:solidFill>
                <a:latin typeface="Calibri" panose="020F0502020204030204"/>
              </a:rPr>
              <a:t>C</a:t>
            </a:r>
          </a:p>
        </p:txBody>
      </p:sp>
      <p:sp>
        <p:nvSpPr>
          <p:cNvPr id="11" name="Arrow: Pentagon 10">
            <a:extLst>
              <a:ext uri="{FF2B5EF4-FFF2-40B4-BE49-F238E27FC236}">
                <a16:creationId xmlns:a16="http://schemas.microsoft.com/office/drawing/2014/main" id="{DD652DBC-F0BE-4154-A824-0D386052EB2C}"/>
              </a:ext>
            </a:extLst>
          </p:cNvPr>
          <p:cNvSpPr/>
          <p:nvPr/>
        </p:nvSpPr>
        <p:spPr>
          <a:xfrm>
            <a:off x="1382486" y="119743"/>
            <a:ext cx="6379029" cy="870857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6: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400" b="1" kern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endPara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C57DDB14-59FF-43F0-A5B8-F943CFA84B6B}"/>
              </a:ext>
            </a:extLst>
          </p:cNvPr>
          <p:cNvSpPr/>
          <p:nvPr/>
        </p:nvSpPr>
        <p:spPr>
          <a:xfrm>
            <a:off x="1458684" y="2157279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2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rrow: Pentagon 12">
            <a:extLst>
              <a:ext uri="{FF2B5EF4-FFF2-40B4-BE49-F238E27FC236}">
                <a16:creationId xmlns:a16="http://schemas.microsoft.com/office/drawing/2014/main" id="{D23DBB3E-C059-4C95-BA4D-14EB215371E1}"/>
              </a:ext>
            </a:extLst>
          </p:cNvPr>
          <p:cNvSpPr/>
          <p:nvPr/>
        </p:nvSpPr>
        <p:spPr>
          <a:xfrm>
            <a:off x="1458683" y="1061495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8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E0489B79-CF00-4A69-A4C8-D55A1D195BF1}"/>
              </a:ext>
            </a:extLst>
          </p:cNvPr>
          <p:cNvSpPr/>
          <p:nvPr/>
        </p:nvSpPr>
        <p:spPr>
          <a:xfrm>
            <a:off x="1458684" y="1605915"/>
            <a:ext cx="4976677" cy="431074"/>
          </a:xfrm>
          <a:prstGeom prst="homePlate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342900">
              <a:buClrTx/>
              <a:defRPr/>
            </a:pPr>
            <a:r>
              <a:rPr lang="en-US" sz="2400" b="1" kern="12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400" b="1" kern="1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 2</a:t>
            </a:r>
            <a:r>
              <a:rPr lang="en-US" sz="2400" b="1" kern="1200" baseline="30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en-US" sz="2400" b="1" kern="1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Arrow: Pentagon 15">
            <a:hlinkClick r:id="rId6" action="ppaction://hlinksldjump"/>
            <a:extLst>
              <a:ext uri="{FF2B5EF4-FFF2-40B4-BE49-F238E27FC236}">
                <a16:creationId xmlns:a16="http://schemas.microsoft.com/office/drawing/2014/main" id="{2C01868D-9CD3-4576-896C-6CC806843DAD}"/>
              </a:ext>
            </a:extLst>
          </p:cNvPr>
          <p:cNvSpPr/>
          <p:nvPr/>
        </p:nvSpPr>
        <p:spPr>
          <a:xfrm>
            <a:off x="4000637" y="3109776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778960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49" presetClass="entr" presetSubtype="0" decel="10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6" grpId="1" animBg="1"/>
      <p:bldP spid="16" grpId="2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ugo1">
            <a:hlinkClick r:id="" action="ppaction://media"/>
            <a:extLst>
              <a:ext uri="{FF2B5EF4-FFF2-40B4-BE49-F238E27FC236}">
                <a16:creationId xmlns:a16="http://schemas.microsoft.com/office/drawing/2014/main" id="{50518CDE-6FDC-4E91-AB5A-9BB4D87E29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E65449D9-AA32-447A-8AAE-AAF0F5CCBD7D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 dirty="0">
                <a:solidFill>
                  <a:prstClr val="black"/>
                </a:solidFill>
                <a:latin typeface="Calibri" panose="020F0502020204030204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561203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ugo2">
            <a:hlinkClick r:id="" action="ppaction://media"/>
            <a:extLst>
              <a:ext uri="{FF2B5EF4-FFF2-40B4-BE49-F238E27FC236}">
                <a16:creationId xmlns:a16="http://schemas.microsoft.com/office/drawing/2014/main" id="{B2D34902-047E-4F95-B906-37342D8480A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5" action="ppaction://hlinksldjump"/>
            <a:extLst>
              <a:ext uri="{FF2B5EF4-FFF2-40B4-BE49-F238E27FC236}">
                <a16:creationId xmlns:a16="http://schemas.microsoft.com/office/drawing/2014/main" id="{25B5A5F3-DD2E-4A2F-AFA7-4754958F4DD5}"/>
              </a:ext>
            </a:extLst>
          </p:cNvPr>
          <p:cNvSpPr/>
          <p:nvPr/>
        </p:nvSpPr>
        <p:spPr>
          <a:xfrm flipH="1">
            <a:off x="1251859" y="97972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600" b="1" kern="1200">
                <a:solidFill>
                  <a:prstClr val="black"/>
                </a:solidFill>
                <a:latin typeface="Calibri" panose="020F0502020204030204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93454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4" name="TextBox 3"/>
          <p:cNvSpPr txBox="1"/>
          <p:nvPr/>
        </p:nvSpPr>
        <p:spPr>
          <a:xfrm>
            <a:off x="685800" y="493295"/>
            <a:ext cx="6039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1.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với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mũ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nhiên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5" name="Google Shape;857;p46"/>
          <p:cNvGrpSpPr/>
          <p:nvPr/>
        </p:nvGrpSpPr>
        <p:grpSpPr>
          <a:xfrm>
            <a:off x="212365" y="553343"/>
            <a:ext cx="309041" cy="403123"/>
            <a:chOff x="590250" y="244200"/>
            <a:chExt cx="407975" cy="532175"/>
          </a:xfrm>
        </p:grpSpPr>
        <p:sp>
          <p:nvSpPr>
            <p:cNvPr id="6" name="Google Shape;858;p46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59;p46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60;p46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61;p46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62;p46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63;p46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64;p46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65;p46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66;p46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67;p46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68;p46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69;p46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70;p46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71;p46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50317" y="1432715"/>
            <a:ext cx="7322186" cy="3091693"/>
            <a:chOff x="498340" y="1614007"/>
            <a:chExt cx="8321805" cy="3117740"/>
          </a:xfrm>
        </p:grpSpPr>
        <p:sp>
          <p:nvSpPr>
            <p:cNvPr id="20" name="Rounded Rectangle 19"/>
            <p:cNvSpPr/>
            <p:nvPr/>
          </p:nvSpPr>
          <p:spPr>
            <a:xfrm>
              <a:off x="498340" y="1614007"/>
              <a:ext cx="8321805" cy="3004251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50000"/>
                </a:lnSpc>
              </a:pPr>
              <a:r>
                <a:rPr lang="en-US" sz="2000" dirty="0" smtClean="0"/>
                <a:t>       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783309" y="1621286"/>
                  <a:ext cx="7744288" cy="14897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2000" dirty="0">
                      <a:solidFill>
                        <a:srgbClr val="FF0000"/>
                      </a:solidFill>
                      <a:latin typeface="+mn-lt"/>
                    </a:rPr>
                    <a:t>Lũy </a:t>
                  </a:r>
                  <a:r>
                    <a:rPr lang="en-US" sz="2000" dirty="0" err="1">
                      <a:solidFill>
                        <a:srgbClr val="FF0000"/>
                      </a:solidFill>
                      <a:latin typeface="+mn-lt"/>
                    </a:rPr>
                    <a:t>thừa</a:t>
                  </a:r>
                  <a:r>
                    <a:rPr lang="en-US" sz="2000" dirty="0">
                      <a:solidFill>
                        <a:srgbClr val="FF0000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rgbClr val="FF0000"/>
                      </a:solidFill>
                      <a:latin typeface="+mn-lt"/>
                    </a:rPr>
                    <a:t>bậc</a:t>
                  </a:r>
                  <a:r>
                    <a:rPr lang="en-US" sz="2000" dirty="0">
                      <a:solidFill>
                        <a:srgbClr val="FF0000"/>
                      </a:solidFill>
                      <a:latin typeface="+mn-lt"/>
                    </a:rPr>
                    <a:t> n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của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số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tự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nhiên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a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là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tích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của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n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thừa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số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bằng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nhau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,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mỗi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thừa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số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+mn-lt"/>
                    </a:rPr>
                    <a:t>bằng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a: </a:t>
                  </a:r>
                  <a:endParaRPr lang="en-US" sz="2000" dirty="0" smtClean="0">
                    <a:solidFill>
                      <a:schemeClr val="tx1"/>
                    </a:solidFill>
                    <a:latin typeface="+mn-lt"/>
                  </a:endParaRPr>
                </a:p>
                <a:p>
                  <a:pPr algn="ctr">
                    <a:lnSpc>
                      <a:spcPct val="150000"/>
                    </a:lnSpc>
                  </a:pPr>
                  <a:r>
                    <a:rPr lang="en-US" sz="2000" dirty="0" smtClean="0">
                      <a:solidFill>
                        <a:srgbClr val="0070C0"/>
                      </a:solidFill>
                      <a:latin typeface="+mn-lt"/>
                    </a:rPr>
                    <a:t>a</a:t>
                  </a:r>
                  <a:r>
                    <a:rPr lang="en-US" sz="2000" baseline="30000" dirty="0" smtClean="0">
                      <a:solidFill>
                        <a:srgbClr val="0070C0"/>
                      </a:solidFill>
                      <a:latin typeface="+mn-lt"/>
                    </a:rPr>
                    <a:t>n </a:t>
                  </a:r>
                  <a:r>
                    <a:rPr lang="en-US" sz="2000" dirty="0">
                      <a:solidFill>
                        <a:srgbClr val="0070C0"/>
                      </a:solidFill>
                      <a:latin typeface="+mn-lt"/>
                    </a:rPr>
                    <a:t>= </a:t>
                  </a:r>
                  <a:r>
                    <a:rPr lang="en-US" sz="2000" dirty="0" err="1">
                      <a:solidFill>
                        <a:srgbClr val="0070C0"/>
                      </a:solidFill>
                      <a:latin typeface="+mn-lt"/>
                    </a:rPr>
                    <a:t>a.a</a:t>
                  </a:r>
                  <a:r>
                    <a:rPr lang="en-US" sz="2000" dirty="0">
                      <a:solidFill>
                        <a:srgbClr val="0070C0"/>
                      </a:solidFill>
                      <a:latin typeface="+mn-lt"/>
                    </a:rPr>
                    <a:t>. … .a </a:t>
                  </a:r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(  n </a:t>
                  </a:r>
                  <a14:m>
                    <m:oMath xmlns:m="http://schemas.openxmlformats.org/officeDocument/2006/math">
                      <m:r>
                        <a:rPr lang="en-US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</m:oMath>
                  </a14:m>
                  <a:r>
                    <a:rPr lang="en-US" sz="2000" dirty="0">
                      <a:solidFill>
                        <a:schemeClr val="tx1"/>
                      </a:solidFill>
                      <a:latin typeface="+mn-lt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0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ℕ</m:t>
                      </m:r>
                    </m:oMath>
                  </a14:m>
                  <a:r>
                    <a:rPr lang="en-US" sz="2000" baseline="30000" dirty="0" smtClean="0">
                      <a:solidFill>
                        <a:schemeClr val="tx1"/>
                      </a:solidFill>
                      <a:latin typeface="+mn-lt"/>
                    </a:rPr>
                    <a:t>*</a:t>
                  </a:r>
                  <a:r>
                    <a:rPr lang="en-US" sz="2000" dirty="0" smtClean="0">
                      <a:solidFill>
                        <a:schemeClr val="tx1"/>
                      </a:solidFill>
                      <a:latin typeface="+mn-lt"/>
                    </a:rPr>
                    <a:t>)</a:t>
                  </a:r>
                  <a:endParaRPr lang="en-US" sz="2000" dirty="0">
                    <a:solidFill>
                      <a:schemeClr val="tx1"/>
                    </a:solidFill>
                    <a:latin typeface="+mn-lt"/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3309" y="1621286"/>
                  <a:ext cx="7744288" cy="1489774"/>
                </a:xfrm>
                <a:prstGeom prst="rect">
                  <a:avLst/>
                </a:prstGeom>
                <a:blipFill>
                  <a:blip r:embed="rId2"/>
                  <a:stretch>
                    <a:fillRect l="-984" r="-894" b="-24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Left Brace 26"/>
            <p:cNvSpPr/>
            <p:nvPr/>
          </p:nvSpPr>
          <p:spPr>
            <a:xfrm rot="16200000">
              <a:off x="4300395" y="2516381"/>
              <a:ext cx="158689" cy="962039"/>
            </a:xfrm>
            <a:prstGeom prst="leftBrac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20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459565" y="3083217"/>
              <a:ext cx="1840345" cy="403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+mn-lt"/>
                </a:rPr>
                <a:t>n </a:t>
              </a:r>
              <a:r>
                <a:rPr lang="en-US" sz="2000" dirty="0" err="1">
                  <a:latin typeface="+mn-lt"/>
                </a:rPr>
                <a:t>thừa</a:t>
              </a:r>
              <a:r>
                <a:rPr lang="en-US" sz="2000" dirty="0">
                  <a:latin typeface="+mn-lt"/>
                </a:rPr>
                <a:t> </a:t>
              </a:r>
              <a:r>
                <a:rPr lang="en-US" sz="2000" dirty="0" err="1">
                  <a:latin typeface="+mn-lt"/>
                </a:rPr>
                <a:t>số</a:t>
              </a:r>
              <a:endParaRPr lang="vi-VN" sz="2000" dirty="0">
                <a:latin typeface="+mn-lt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39232" y="3319333"/>
              <a:ext cx="5532988" cy="558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>
                  <a:latin typeface="+mn-lt"/>
                </a:rPr>
                <a:t>a</a:t>
              </a:r>
              <a:r>
                <a:rPr lang="en-US" sz="2000" baseline="30000" dirty="0">
                  <a:latin typeface="+mn-lt"/>
                </a:rPr>
                <a:t>n </a:t>
              </a:r>
              <a:r>
                <a:rPr lang="en-US" sz="2000" baseline="30000" dirty="0" smtClean="0">
                  <a:latin typeface="+mn-lt"/>
                </a:rPr>
                <a:t> </a:t>
              </a:r>
              <a:r>
                <a:rPr lang="en-US" sz="2000" dirty="0" err="1" smtClean="0">
                  <a:latin typeface="+mn-lt"/>
                </a:rPr>
                <a:t>đọc</a:t>
              </a:r>
              <a:r>
                <a:rPr lang="en-US" sz="2000" dirty="0" smtClean="0">
                  <a:latin typeface="+mn-lt"/>
                </a:rPr>
                <a:t> </a:t>
              </a:r>
              <a:r>
                <a:rPr lang="en-US" sz="2000" dirty="0" err="1">
                  <a:latin typeface="+mn-lt"/>
                </a:rPr>
                <a:t>là</a:t>
              </a:r>
              <a:r>
                <a:rPr lang="en-US" sz="2000" dirty="0">
                  <a:latin typeface="+mn-lt"/>
                </a:rPr>
                <a:t> “ a </a:t>
              </a:r>
              <a:r>
                <a:rPr lang="en-US" sz="2000" dirty="0" err="1">
                  <a:latin typeface="+mn-lt"/>
                </a:rPr>
                <a:t>mũ</a:t>
              </a:r>
              <a:r>
                <a:rPr lang="en-US" sz="2000" dirty="0">
                  <a:latin typeface="+mn-lt"/>
                </a:rPr>
                <a:t> n” </a:t>
              </a:r>
              <a:r>
                <a:rPr lang="en-US" sz="2000" dirty="0" err="1" smtClean="0">
                  <a:latin typeface="+mn-lt"/>
                </a:rPr>
                <a:t>hoặc</a:t>
              </a:r>
              <a:r>
                <a:rPr lang="en-US" sz="2000" dirty="0" smtClean="0">
                  <a:latin typeface="+mn-lt"/>
                </a:rPr>
                <a:t>  “a </a:t>
              </a:r>
              <a:r>
                <a:rPr lang="en-US" sz="2000" dirty="0" err="1">
                  <a:latin typeface="+mn-lt"/>
                </a:rPr>
                <a:t>lũy</a:t>
              </a:r>
              <a:r>
                <a:rPr lang="en-US" sz="2000" dirty="0">
                  <a:latin typeface="+mn-lt"/>
                </a:rPr>
                <a:t> </a:t>
              </a:r>
              <a:r>
                <a:rPr lang="en-US" sz="2000" dirty="0" err="1">
                  <a:latin typeface="+mn-lt"/>
                </a:rPr>
                <a:t>thừa</a:t>
              </a:r>
              <a:r>
                <a:rPr lang="en-US" sz="2000" dirty="0">
                  <a:latin typeface="+mn-lt"/>
                </a:rPr>
                <a:t> n</a:t>
              </a:r>
              <a:r>
                <a:rPr lang="en-US" sz="2000" dirty="0" smtClean="0">
                  <a:latin typeface="+mn-lt"/>
                </a:rPr>
                <a:t>”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51197" y="3707527"/>
              <a:ext cx="2921023" cy="1024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 err="1">
                  <a:latin typeface="+mn-lt"/>
                </a:rPr>
                <a:t>trong</a:t>
              </a:r>
              <a:r>
                <a:rPr lang="en-US" sz="2000" dirty="0">
                  <a:latin typeface="+mn-lt"/>
                </a:rPr>
                <a:t> </a:t>
              </a:r>
              <a:r>
                <a:rPr lang="en-US" sz="2000" dirty="0" err="1">
                  <a:latin typeface="+mn-lt"/>
                </a:rPr>
                <a:t>đó</a:t>
              </a:r>
              <a:r>
                <a:rPr lang="en-US" sz="2000" dirty="0">
                  <a:latin typeface="+mn-lt"/>
                </a:rPr>
                <a:t> : a </a:t>
              </a:r>
              <a:r>
                <a:rPr lang="en-US" sz="2000" dirty="0" err="1">
                  <a:latin typeface="+mn-lt"/>
                </a:rPr>
                <a:t>là</a:t>
              </a:r>
              <a:r>
                <a:rPr lang="en-US" sz="2000" dirty="0">
                  <a:latin typeface="+mn-lt"/>
                </a:rPr>
                <a:t> </a:t>
              </a:r>
              <a:r>
                <a:rPr lang="en-US" sz="2000" dirty="0" err="1">
                  <a:latin typeface="+mn-lt"/>
                </a:rPr>
                <a:t>cơ</a:t>
              </a:r>
              <a:r>
                <a:rPr lang="en-US" sz="2000" dirty="0">
                  <a:latin typeface="+mn-lt"/>
                </a:rPr>
                <a:t> </a:t>
              </a:r>
              <a:r>
                <a:rPr lang="en-US" sz="2000" dirty="0" err="1">
                  <a:latin typeface="+mn-lt"/>
                </a:rPr>
                <a:t>số</a:t>
              </a:r>
              <a:r>
                <a:rPr lang="en-US" sz="2000" dirty="0">
                  <a:latin typeface="+mn-lt"/>
                </a:rPr>
                <a:t>.</a:t>
              </a:r>
            </a:p>
            <a:p>
              <a:pPr algn="just">
                <a:lnSpc>
                  <a:spcPct val="150000"/>
                </a:lnSpc>
              </a:pPr>
              <a:r>
                <a:rPr lang="en-US" sz="2000" dirty="0">
                  <a:latin typeface="+mn-lt"/>
                </a:rPr>
                <a:t>                </a:t>
              </a:r>
              <a:r>
                <a:rPr lang="en-US" sz="2000" dirty="0" smtClean="0">
                  <a:latin typeface="+mn-lt"/>
                </a:rPr>
                <a:t>n </a:t>
              </a:r>
              <a:r>
                <a:rPr lang="en-US" sz="2000" dirty="0" err="1">
                  <a:latin typeface="+mn-lt"/>
                </a:rPr>
                <a:t>là</a:t>
              </a:r>
              <a:r>
                <a:rPr lang="en-US" sz="2000" dirty="0">
                  <a:latin typeface="+mn-lt"/>
                </a:rPr>
                <a:t> </a:t>
              </a:r>
              <a:r>
                <a:rPr lang="en-US" sz="2000" dirty="0" err="1">
                  <a:latin typeface="+mn-lt"/>
                </a:rPr>
                <a:t>số</a:t>
              </a:r>
              <a:r>
                <a:rPr lang="en-US" sz="2000" dirty="0">
                  <a:latin typeface="+mn-lt"/>
                </a:rPr>
                <a:t> </a:t>
              </a:r>
              <a:r>
                <a:rPr lang="en-US" sz="2000" dirty="0" err="1">
                  <a:latin typeface="+mn-lt"/>
                </a:rPr>
                <a:t>mũ</a:t>
              </a:r>
              <a:r>
                <a:rPr lang="en-US" sz="2000" dirty="0" smtClean="0">
                  <a:latin typeface="+mn-lt"/>
                </a:rPr>
                <a:t>.</a:t>
              </a:r>
              <a:endParaRPr lang="en-US" sz="2000" dirty="0">
                <a:latin typeface="+mn-lt"/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308789" y="4667749"/>
            <a:ext cx="8139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err="1" smtClean="0"/>
              <a:t>Phép</a:t>
            </a:r>
            <a:r>
              <a:rPr lang="en-US" sz="1800" dirty="0" smtClean="0"/>
              <a:t> </a:t>
            </a:r>
            <a:r>
              <a:rPr lang="en-US" sz="1800" dirty="0" err="1" smtClean="0"/>
              <a:t>nhân</a:t>
            </a:r>
            <a:r>
              <a:rPr lang="en-US" sz="1800" dirty="0" smtClean="0"/>
              <a:t> </a:t>
            </a:r>
            <a:r>
              <a:rPr lang="en-US" sz="1800" dirty="0" err="1" smtClean="0"/>
              <a:t>nhiều</a:t>
            </a:r>
            <a:r>
              <a:rPr lang="en-US" sz="1800" dirty="0" smtClean="0"/>
              <a:t> </a:t>
            </a:r>
            <a:r>
              <a:rPr lang="en-US" sz="1800" dirty="0" err="1" smtClean="0"/>
              <a:t>thừa</a:t>
            </a:r>
            <a:r>
              <a:rPr lang="en-US" sz="1800" dirty="0" smtClean="0"/>
              <a:t> </a:t>
            </a:r>
            <a:r>
              <a:rPr lang="en-US" sz="1800" dirty="0" err="1" smtClean="0"/>
              <a:t>số</a:t>
            </a:r>
            <a:r>
              <a:rPr lang="en-US" sz="1800" dirty="0" smtClean="0"/>
              <a:t> </a:t>
            </a:r>
            <a:r>
              <a:rPr lang="en-US" sz="1800" dirty="0" err="1" smtClean="0"/>
              <a:t>bằng</a:t>
            </a:r>
            <a:r>
              <a:rPr lang="en-US" sz="1800" dirty="0" smtClean="0"/>
              <a:t> </a:t>
            </a:r>
            <a:r>
              <a:rPr lang="en-US" sz="1800" dirty="0" err="1" smtClean="0"/>
              <a:t>nhau</a:t>
            </a:r>
            <a:r>
              <a:rPr lang="en-US" sz="1800" dirty="0" smtClean="0"/>
              <a:t> </a:t>
            </a:r>
            <a:r>
              <a:rPr lang="en-US" sz="1800" dirty="0" err="1" smtClean="0"/>
              <a:t>gọi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phép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nâng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lên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err="1" smtClean="0">
                <a:solidFill>
                  <a:srgbClr val="FF0000"/>
                </a:solidFill>
              </a:rPr>
              <a:t>lũy</a:t>
            </a:r>
            <a:r>
              <a:rPr lang="en-US" sz="1800" smtClean="0">
                <a:solidFill>
                  <a:srgbClr val="FF0000"/>
                </a:solidFill>
              </a:rPr>
              <a:t> thừa.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724273" y="2069432"/>
            <a:ext cx="986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smtClean="0">
                <a:solidFill>
                  <a:srgbClr val="0070C0"/>
                </a:solidFill>
              </a:rPr>
              <a:t>a</a:t>
            </a:r>
            <a:r>
              <a:rPr lang="en-US" sz="4800" b="1" baseline="30000" dirty="0" smtClean="0">
                <a:solidFill>
                  <a:srgbClr val="0070C0"/>
                </a:solidFill>
              </a:rPr>
              <a:t>n</a:t>
            </a:r>
            <a:endParaRPr lang="vi-VN" sz="4800" b="1" dirty="0">
              <a:solidFill>
                <a:srgbClr val="0070C0"/>
              </a:solidFill>
            </a:endParaRPr>
          </a:p>
        </p:txBody>
      </p:sp>
      <p:cxnSp>
        <p:nvCxnSpPr>
          <p:cNvPr id="35" name="Elbow Connector 34"/>
          <p:cNvCxnSpPr/>
          <p:nvPr/>
        </p:nvCxnSpPr>
        <p:spPr>
          <a:xfrm rot="5400000">
            <a:off x="8180580" y="1664517"/>
            <a:ext cx="583866" cy="489398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191718" y="1125650"/>
            <a:ext cx="97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FF0000"/>
                </a:solidFill>
              </a:rPr>
              <a:t>Số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mũ</a:t>
            </a:r>
            <a:endParaRPr lang="vi-VN" sz="1800" dirty="0">
              <a:solidFill>
                <a:srgbClr val="FF0000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H="1" flipV="1">
            <a:off x="8048512" y="2894191"/>
            <a:ext cx="892" cy="2666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594949" y="3242512"/>
            <a:ext cx="972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err="1" smtClean="0">
                <a:solidFill>
                  <a:srgbClr val="FF0000"/>
                </a:solidFill>
              </a:rPr>
              <a:t>Cơ</a:t>
            </a:r>
            <a:r>
              <a:rPr lang="en-US" sz="1800" dirty="0" smtClean="0">
                <a:solidFill>
                  <a:srgbClr val="FF0000"/>
                </a:solidFill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</a:rPr>
              <a:t>số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45" name="Right Arrow 44"/>
          <p:cNvSpPr/>
          <p:nvPr/>
        </p:nvSpPr>
        <p:spPr>
          <a:xfrm>
            <a:off x="76001" y="4762018"/>
            <a:ext cx="212365" cy="25219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9089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7" grpId="0"/>
      <p:bldP spid="43" grpId="0"/>
      <p:bldP spid="4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ugopipi">
            <a:hlinkClick r:id="" action="ppaction://media"/>
            <a:extLst>
              <a:ext uri="{FF2B5EF4-FFF2-40B4-BE49-F238E27FC236}">
                <a16:creationId xmlns:a16="http://schemas.microsoft.com/office/drawing/2014/main" id="{437606BD-1601-4021-95F6-43528C352DC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41.788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  <p:sp>
        <p:nvSpPr>
          <p:cNvPr id="5" name="Arrow: Pentagon 4">
            <a:hlinkClick r:id="rId6" action="ppaction://hlinksldjump"/>
            <a:extLst>
              <a:ext uri="{FF2B5EF4-FFF2-40B4-BE49-F238E27FC236}">
                <a16:creationId xmlns:a16="http://schemas.microsoft.com/office/drawing/2014/main" id="{7101420D-CC0D-4D96-8A78-8B595E8680D8}"/>
              </a:ext>
            </a:extLst>
          </p:cNvPr>
          <p:cNvSpPr/>
          <p:nvPr/>
        </p:nvSpPr>
        <p:spPr>
          <a:xfrm>
            <a:off x="5764123" y="3860891"/>
            <a:ext cx="2079170" cy="598714"/>
          </a:xfrm>
          <a:prstGeom prst="homePlat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r>
              <a:rPr lang="en-US" sz="3300" b="1" kern="1200" dirty="0" smtClean="0">
                <a:solidFill>
                  <a:prstClr val="black"/>
                </a:solidFill>
                <a:latin typeface="Calibri" panose="020F0502020204030204"/>
              </a:rPr>
              <a:t>Win!!!</a:t>
            </a:r>
          </a:p>
        </p:txBody>
      </p:sp>
    </p:spTree>
    <p:extLst>
      <p:ext uri="{BB962C8B-B14F-4D97-AF65-F5344CB8AC3E}">
        <p14:creationId xmlns:p14="http://schemas.microsoft.com/office/powerpoint/2010/main" val="360174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9" presetClass="entr" presetSubtype="0" decel="100000" fill="hold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41</a:t>
            </a:fld>
            <a:endParaRPr lang="en"/>
          </a:p>
        </p:txBody>
      </p:sp>
      <p:sp>
        <p:nvSpPr>
          <p:cNvPr id="6" name="Google Shape;891;p46"/>
          <p:cNvSpPr/>
          <p:nvPr/>
        </p:nvSpPr>
        <p:spPr>
          <a:xfrm>
            <a:off x="244505" y="581812"/>
            <a:ext cx="347787" cy="303492"/>
          </a:xfrm>
          <a:custGeom>
            <a:avLst/>
            <a:gdLst/>
            <a:ahLst/>
            <a:cxnLst/>
            <a:rect l="l" t="t" r="r" b="b"/>
            <a:pathLst>
              <a:path w="18365" h="16026" fill="none" extrusionOk="0">
                <a:moveTo>
                  <a:pt x="9182" y="0"/>
                </a:moveTo>
                <a:lnTo>
                  <a:pt x="0" y="8841"/>
                </a:lnTo>
                <a:lnTo>
                  <a:pt x="2874" y="8841"/>
                </a:lnTo>
                <a:lnTo>
                  <a:pt x="2874" y="15246"/>
                </a:lnTo>
                <a:lnTo>
                  <a:pt x="2874" y="15246"/>
                </a:lnTo>
                <a:lnTo>
                  <a:pt x="2899" y="15417"/>
                </a:lnTo>
                <a:lnTo>
                  <a:pt x="2947" y="15563"/>
                </a:lnTo>
                <a:lnTo>
                  <a:pt x="3020" y="15685"/>
                </a:lnTo>
                <a:lnTo>
                  <a:pt x="3093" y="15806"/>
                </a:lnTo>
                <a:lnTo>
                  <a:pt x="3215" y="15904"/>
                </a:lnTo>
                <a:lnTo>
                  <a:pt x="3361" y="15977"/>
                </a:lnTo>
                <a:lnTo>
                  <a:pt x="3508" y="16026"/>
                </a:lnTo>
                <a:lnTo>
                  <a:pt x="3654" y="16026"/>
                </a:lnTo>
                <a:lnTo>
                  <a:pt x="7404" y="16026"/>
                </a:lnTo>
                <a:lnTo>
                  <a:pt x="7404" y="13420"/>
                </a:lnTo>
                <a:lnTo>
                  <a:pt x="7404" y="13420"/>
                </a:lnTo>
                <a:lnTo>
                  <a:pt x="7429" y="13127"/>
                </a:lnTo>
                <a:lnTo>
                  <a:pt x="7526" y="12860"/>
                </a:lnTo>
                <a:lnTo>
                  <a:pt x="7648" y="12616"/>
                </a:lnTo>
                <a:lnTo>
                  <a:pt x="7818" y="12421"/>
                </a:lnTo>
                <a:lnTo>
                  <a:pt x="8038" y="12251"/>
                </a:lnTo>
                <a:lnTo>
                  <a:pt x="8257" y="12129"/>
                </a:lnTo>
                <a:lnTo>
                  <a:pt x="8525" y="12031"/>
                </a:lnTo>
                <a:lnTo>
                  <a:pt x="8817" y="12007"/>
                </a:lnTo>
                <a:lnTo>
                  <a:pt x="9548" y="12007"/>
                </a:lnTo>
                <a:lnTo>
                  <a:pt x="9548" y="12007"/>
                </a:lnTo>
                <a:lnTo>
                  <a:pt x="9840" y="12031"/>
                </a:lnTo>
                <a:lnTo>
                  <a:pt x="10108" y="12129"/>
                </a:lnTo>
                <a:lnTo>
                  <a:pt x="10327" y="12251"/>
                </a:lnTo>
                <a:lnTo>
                  <a:pt x="10546" y="12421"/>
                </a:lnTo>
                <a:lnTo>
                  <a:pt x="10717" y="12616"/>
                </a:lnTo>
                <a:lnTo>
                  <a:pt x="10838" y="12860"/>
                </a:lnTo>
                <a:lnTo>
                  <a:pt x="10936" y="13127"/>
                </a:lnTo>
                <a:lnTo>
                  <a:pt x="10960" y="13420"/>
                </a:lnTo>
                <a:lnTo>
                  <a:pt x="10960" y="16026"/>
                </a:lnTo>
                <a:lnTo>
                  <a:pt x="14711" y="16026"/>
                </a:lnTo>
                <a:lnTo>
                  <a:pt x="14711" y="16026"/>
                </a:lnTo>
                <a:lnTo>
                  <a:pt x="14857" y="16026"/>
                </a:lnTo>
                <a:lnTo>
                  <a:pt x="15003" y="15977"/>
                </a:lnTo>
                <a:lnTo>
                  <a:pt x="15149" y="15904"/>
                </a:lnTo>
                <a:lnTo>
                  <a:pt x="15271" y="15806"/>
                </a:lnTo>
                <a:lnTo>
                  <a:pt x="15344" y="15685"/>
                </a:lnTo>
                <a:lnTo>
                  <a:pt x="15417" y="15563"/>
                </a:lnTo>
                <a:lnTo>
                  <a:pt x="15466" y="15417"/>
                </a:lnTo>
                <a:lnTo>
                  <a:pt x="15490" y="15246"/>
                </a:lnTo>
                <a:lnTo>
                  <a:pt x="15490" y="8841"/>
                </a:lnTo>
                <a:lnTo>
                  <a:pt x="18364" y="8841"/>
                </a:lnTo>
                <a:lnTo>
                  <a:pt x="9182" y="0"/>
                </a:lnTo>
                <a:close/>
              </a:path>
            </a:pathLst>
          </a:custGeom>
          <a:noFill/>
          <a:ln w="12175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61033" y="544568"/>
            <a:ext cx="51615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HƯỚNG DẪN VỀ NHÀ</a:t>
            </a:r>
            <a:endParaRPr lang="vi-VN" sz="28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3930" y="1773491"/>
            <a:ext cx="802777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  <a:ea typeface="Calibri" panose="020F0502020204030204" pitchFamily="34" charset="0"/>
              </a:rPr>
              <a:t>Ôn 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lại nội dung kiến thức đã học.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  <a:ea typeface="Calibri" panose="020F0502020204030204" pitchFamily="34" charset="0"/>
              </a:rPr>
              <a:t>Hoàn </a:t>
            </a:r>
            <a:r>
              <a:rPr lang="pt-BR" sz="2400">
                <a:latin typeface="+mn-lt"/>
                <a:ea typeface="Calibri" panose="020F0502020204030204" pitchFamily="34" charset="0"/>
              </a:rPr>
              <a:t>thành </a:t>
            </a:r>
            <a:r>
              <a:rPr lang="pt-BR" sz="2400" smtClean="0">
                <a:latin typeface="+mn-lt"/>
                <a:ea typeface="Calibri" panose="020F0502020204030204" pitchFamily="34" charset="0"/>
              </a:rPr>
              <a:t>tiếp 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các bài tập còn thiếu trên lớp và làm Bài </a:t>
            </a:r>
            <a:r>
              <a:rPr lang="pt-BR" sz="2400" b="1" dirty="0">
                <a:latin typeface="+mn-lt"/>
                <a:ea typeface="Calibri" panose="020F0502020204030204" pitchFamily="34" charset="0"/>
              </a:rPr>
              <a:t>1.44 + 1.45</a:t>
            </a:r>
            <a:r>
              <a:rPr lang="pt-BR" sz="2400" dirty="0">
                <a:latin typeface="+mn-lt"/>
                <a:ea typeface="Calibri" panose="020F0502020204030204" pitchFamily="34" charset="0"/>
              </a:rPr>
              <a:t> – </a:t>
            </a:r>
            <a:r>
              <a:rPr lang="pt-BR" sz="2400">
                <a:latin typeface="+mn-lt"/>
                <a:ea typeface="Calibri" panose="020F0502020204030204" pitchFamily="34" charset="0"/>
              </a:rPr>
              <a:t>SGK- </a:t>
            </a:r>
            <a:r>
              <a:rPr lang="pt-BR" sz="2400" smtClean="0">
                <a:latin typeface="+mn-lt"/>
                <a:ea typeface="Calibri" panose="020F0502020204030204" pitchFamily="34" charset="0"/>
              </a:rPr>
              <a:t>trang 20.</a:t>
            </a:r>
            <a:endParaRPr lang="en-US" sz="2400" dirty="0">
              <a:latin typeface="+mn-lt"/>
              <a:ea typeface="Calibri" panose="020F0502020204030204" pitchFamily="34" charset="0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Chuẩn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bị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bài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err="1">
                <a:latin typeface="+mn-lt"/>
                <a:ea typeface="Calibri" panose="020F0502020204030204" pitchFamily="34" charset="0"/>
              </a:rPr>
              <a:t>mới</a:t>
            </a:r>
            <a:r>
              <a:rPr lang="en-US" sz="240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smtClean="0">
                <a:latin typeface="+mn-lt"/>
                <a:ea typeface="Calibri" panose="020F0502020204030204" pitchFamily="34" charset="0"/>
              </a:rPr>
              <a:t>“</a:t>
            </a:r>
            <a:r>
              <a:rPr lang="en-US" sz="2400" b="1" smtClean="0">
                <a:latin typeface="+mn-lt"/>
                <a:ea typeface="Calibri" panose="020F0502020204030204" pitchFamily="34" charset="0"/>
              </a:rPr>
              <a:t>Thứ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tự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thực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hiện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các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phép</a:t>
            </a:r>
            <a:r>
              <a:rPr lang="en-US" sz="24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</a:rPr>
              <a:t>tính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1465505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42</a:t>
            </a:fld>
            <a:endParaRPr lang="en"/>
          </a:p>
        </p:txBody>
      </p:sp>
      <p:sp>
        <p:nvSpPr>
          <p:cNvPr id="3" name="Rectangle 2"/>
          <p:cNvSpPr/>
          <p:nvPr/>
        </p:nvSpPr>
        <p:spPr>
          <a:xfrm>
            <a:off x="1747304" y="2759791"/>
            <a:ext cx="552907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THANK YOU!!!</a:t>
            </a:r>
            <a:endParaRPr lang="en-US" sz="6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60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93295"/>
            <a:ext cx="6039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1.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với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mũ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nhiên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5" name="Google Shape;857;p46"/>
          <p:cNvGrpSpPr/>
          <p:nvPr/>
        </p:nvGrpSpPr>
        <p:grpSpPr>
          <a:xfrm>
            <a:off x="212365" y="553343"/>
            <a:ext cx="309041" cy="403123"/>
            <a:chOff x="590250" y="244200"/>
            <a:chExt cx="407975" cy="532175"/>
          </a:xfrm>
        </p:grpSpPr>
        <p:sp>
          <p:nvSpPr>
            <p:cNvPr id="6" name="Google Shape;858;p46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59;p46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60;p46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61;p46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62;p46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63;p46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64;p46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65;p46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66;p46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67;p46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68;p46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69;p46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70;p46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71;p46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0" y="1323657"/>
            <a:ext cx="6130519" cy="461665"/>
            <a:chOff x="72044" y="1364080"/>
            <a:chExt cx="6130519" cy="46166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044" y="1364080"/>
              <a:ext cx="359055" cy="4406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31453" y="1364080"/>
              <a:ext cx="57711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/>
                <a:t>Phép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nâng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lên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lũy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thừa</a:t>
              </a:r>
              <a:endParaRPr lang="vi-VN" sz="2400" b="1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05727" y="1841475"/>
            <a:ext cx="1179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/>
              <a:t>Chú</a:t>
            </a:r>
            <a:r>
              <a:rPr lang="en-US" sz="2400" b="1" dirty="0" smtClean="0"/>
              <a:t> ý.</a:t>
            </a:r>
            <a:endParaRPr lang="vi-VN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1351253" y="1769298"/>
            <a:ext cx="1930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tabLst>
                <a:tab pos="360045" algn="l"/>
                <a:tab pos="720090" algn="l"/>
              </a:tabLst>
            </a:pPr>
            <a:r>
              <a:rPr lang="en-US" sz="2400" dirty="0">
                <a:latin typeface="+mn-lt"/>
                <a:ea typeface="Calibri" panose="020F0502020204030204" pitchFamily="34" charset="0"/>
              </a:rPr>
              <a:t>Ta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</a:rPr>
              <a:t>có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a</a:t>
            </a:r>
            <a:r>
              <a:rPr lang="en-US" sz="2400" baseline="30000" dirty="0">
                <a:latin typeface="+mn-lt"/>
                <a:ea typeface="Calibri" panose="020F0502020204030204" pitchFamily="34" charset="0"/>
              </a:rPr>
              <a:t>1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= 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27" y="2303140"/>
            <a:ext cx="8681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/>
              <a:t>a</a:t>
            </a:r>
            <a:r>
              <a:rPr lang="en-US" sz="2400" baseline="30000" dirty="0" smtClean="0"/>
              <a:t>2 </a:t>
            </a:r>
            <a:r>
              <a:rPr lang="en-US" sz="2400" dirty="0" err="1"/>
              <a:t>cũng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err="1"/>
              <a:t>gọi</a:t>
            </a:r>
            <a:r>
              <a:rPr lang="en-US" sz="2400"/>
              <a:t> </a:t>
            </a:r>
            <a:r>
              <a:rPr lang="en-US" sz="2400" smtClean="0"/>
              <a:t>là </a:t>
            </a:r>
            <a:r>
              <a:rPr lang="en-US" sz="2400" dirty="0" err="1"/>
              <a:t>bình</a:t>
            </a:r>
            <a:r>
              <a:rPr lang="en-US" sz="2400" dirty="0"/>
              <a:t> </a:t>
            </a:r>
            <a:r>
              <a:rPr lang="en-US" sz="2400" err="1"/>
              <a:t>phương</a:t>
            </a:r>
            <a:r>
              <a:rPr lang="en-US" sz="2400"/>
              <a:t> </a:t>
            </a:r>
            <a:r>
              <a:rPr lang="en-US" sz="2400" smtClean="0"/>
              <a:t>(hay </a:t>
            </a:r>
            <a:r>
              <a:rPr lang="en-US" sz="2400" dirty="0" err="1"/>
              <a:t>bình</a:t>
            </a:r>
            <a:r>
              <a:rPr lang="en-US" sz="2400" dirty="0"/>
              <a:t>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a</a:t>
            </a:r>
            <a:r>
              <a:rPr lang="en-US" sz="2400" dirty="0" smtClean="0"/>
              <a:t>).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179527" y="2822845"/>
            <a:ext cx="8681597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a</a:t>
            </a:r>
            <a:r>
              <a:rPr lang="en-US" sz="2400" baseline="30000" dirty="0"/>
              <a:t>3</a:t>
            </a:r>
            <a:r>
              <a:rPr lang="en-US" sz="2400" dirty="0"/>
              <a:t> </a:t>
            </a:r>
            <a:r>
              <a:rPr lang="en-US" sz="2400" dirty="0" err="1"/>
              <a:t>cũng</a:t>
            </a:r>
            <a:r>
              <a:rPr lang="en-US" sz="2400" dirty="0"/>
              <a:t> </a:t>
            </a:r>
            <a:r>
              <a:rPr lang="en-US" sz="2400" dirty="0" err="1"/>
              <a:t>được</a:t>
            </a:r>
            <a:r>
              <a:rPr lang="en-US" sz="2400" dirty="0"/>
              <a:t> </a:t>
            </a:r>
            <a:r>
              <a:rPr lang="en-US" sz="2400" dirty="0" err="1"/>
              <a:t>gọi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lập</a:t>
            </a:r>
            <a:r>
              <a:rPr lang="en-US" sz="2400" dirty="0"/>
              <a:t> </a:t>
            </a:r>
            <a:r>
              <a:rPr lang="en-US" sz="2400" dirty="0" err="1"/>
              <a:t>phương</a:t>
            </a:r>
            <a:r>
              <a:rPr lang="en-US" sz="2400" dirty="0"/>
              <a:t> (hay </a:t>
            </a:r>
            <a:r>
              <a:rPr lang="en-US" sz="2400" dirty="0" err="1"/>
              <a:t>lập</a:t>
            </a:r>
            <a:r>
              <a:rPr lang="en-US" sz="2400" dirty="0"/>
              <a:t>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a).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-438467" y="3353965"/>
            <a:ext cx="8451491" cy="57385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</a:rPr>
              <a:t>Các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số</a:t>
            </a:r>
            <a:r>
              <a:rPr lang="en-US" sz="2400" dirty="0" smtClean="0">
                <a:solidFill>
                  <a:schemeClr val="tx1"/>
                </a:solidFill>
              </a:rPr>
              <a:t> 0, 1, 4, 9, 16,.. </a:t>
            </a:r>
            <a:r>
              <a:rPr lang="en-US" sz="2400" dirty="0" err="1" smtClean="0">
                <a:solidFill>
                  <a:schemeClr val="tx1"/>
                </a:solidFill>
              </a:rPr>
              <a:t>Gọi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là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các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số</a:t>
            </a:r>
            <a:r>
              <a:rPr lang="en-US" sz="2400" dirty="0" smtClean="0">
                <a:solidFill>
                  <a:schemeClr val="tx1"/>
                </a:solidFill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</a:rPr>
              <a:t>chính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phương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0" name="Oval 29"/>
          <p:cNvSpPr/>
          <p:nvPr/>
        </p:nvSpPr>
        <p:spPr>
          <a:xfrm flipH="1">
            <a:off x="1305533" y="4329044"/>
            <a:ext cx="91440" cy="914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1" name="TextBox 30"/>
          <p:cNvSpPr txBox="1"/>
          <p:nvPr/>
        </p:nvSpPr>
        <p:spPr>
          <a:xfrm>
            <a:off x="1112514" y="4669107"/>
            <a:ext cx="512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</a:t>
            </a:r>
            <a:r>
              <a:rPr lang="en-US" sz="2400" baseline="30000" dirty="0" smtClean="0"/>
              <a:t>2</a:t>
            </a:r>
            <a:endParaRPr lang="vi-VN" sz="2400" dirty="0"/>
          </a:p>
        </p:txBody>
      </p:sp>
      <p:grpSp>
        <p:nvGrpSpPr>
          <p:cNvPr id="32" name="Group 31"/>
          <p:cNvGrpSpPr/>
          <p:nvPr/>
        </p:nvGrpSpPr>
        <p:grpSpPr>
          <a:xfrm>
            <a:off x="2278677" y="4189013"/>
            <a:ext cx="309438" cy="290308"/>
            <a:chOff x="1104737" y="4325615"/>
            <a:chExt cx="309438" cy="290308"/>
          </a:xfrm>
        </p:grpSpPr>
        <p:sp>
          <p:nvSpPr>
            <p:cNvPr id="36" name="Oval 35"/>
            <p:cNvSpPr/>
            <p:nvPr/>
          </p:nvSpPr>
          <p:spPr>
            <a:xfrm flipH="1" flipV="1">
              <a:off x="1104737" y="4325615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7" name="Oval 36"/>
            <p:cNvSpPr/>
            <p:nvPr/>
          </p:nvSpPr>
          <p:spPr>
            <a:xfrm flipH="1">
              <a:off x="1104737" y="4524483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Oval 37"/>
            <p:cNvSpPr/>
            <p:nvPr/>
          </p:nvSpPr>
          <p:spPr>
            <a:xfrm flipH="1" flipV="1">
              <a:off x="1322735" y="4325615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9" name="Oval 38"/>
            <p:cNvSpPr/>
            <p:nvPr/>
          </p:nvSpPr>
          <p:spPr>
            <a:xfrm flipH="1" flipV="1">
              <a:off x="1322735" y="4524483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553239" y="4079927"/>
            <a:ext cx="566110" cy="522918"/>
            <a:chOff x="3559165" y="4036861"/>
            <a:chExt cx="566110" cy="522918"/>
          </a:xfrm>
        </p:grpSpPr>
        <p:sp>
          <p:nvSpPr>
            <p:cNvPr id="46" name="Oval 45"/>
            <p:cNvSpPr/>
            <p:nvPr/>
          </p:nvSpPr>
          <p:spPr>
            <a:xfrm flipH="1" flipV="1">
              <a:off x="3567185" y="4044881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7" name="Oval 46"/>
            <p:cNvSpPr/>
            <p:nvPr/>
          </p:nvSpPr>
          <p:spPr>
            <a:xfrm flipH="1">
              <a:off x="3567185" y="4243749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8" name="Oval 47"/>
            <p:cNvSpPr/>
            <p:nvPr/>
          </p:nvSpPr>
          <p:spPr>
            <a:xfrm flipH="1" flipV="1">
              <a:off x="3785183" y="4044881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9" name="Oval 48"/>
            <p:cNvSpPr/>
            <p:nvPr/>
          </p:nvSpPr>
          <p:spPr>
            <a:xfrm flipH="1" flipV="1">
              <a:off x="3785183" y="4243749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0" name="Oval 49"/>
            <p:cNvSpPr/>
            <p:nvPr/>
          </p:nvSpPr>
          <p:spPr>
            <a:xfrm flipH="1" flipV="1">
              <a:off x="4033835" y="4036861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1" name="Oval 50"/>
            <p:cNvSpPr/>
            <p:nvPr/>
          </p:nvSpPr>
          <p:spPr>
            <a:xfrm flipH="1" flipV="1">
              <a:off x="4033835" y="4235729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2" name="Oval 51"/>
            <p:cNvSpPr/>
            <p:nvPr/>
          </p:nvSpPr>
          <p:spPr>
            <a:xfrm flipH="1">
              <a:off x="3559165" y="4460317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3" name="Oval 52"/>
            <p:cNvSpPr/>
            <p:nvPr/>
          </p:nvSpPr>
          <p:spPr>
            <a:xfrm flipH="1" flipV="1">
              <a:off x="3793205" y="4460317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4" name="Oval 53"/>
            <p:cNvSpPr/>
            <p:nvPr/>
          </p:nvSpPr>
          <p:spPr>
            <a:xfrm flipH="1" flipV="1">
              <a:off x="4025815" y="4468339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4986902" y="4018163"/>
            <a:ext cx="774660" cy="707404"/>
            <a:chOff x="5002945" y="3956651"/>
            <a:chExt cx="774660" cy="707404"/>
          </a:xfrm>
        </p:grpSpPr>
        <p:sp>
          <p:nvSpPr>
            <p:cNvPr id="55" name="Oval 54"/>
            <p:cNvSpPr/>
            <p:nvPr/>
          </p:nvSpPr>
          <p:spPr>
            <a:xfrm flipH="1" flipV="1">
              <a:off x="5002945" y="3956651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6" name="Oval 55"/>
            <p:cNvSpPr/>
            <p:nvPr/>
          </p:nvSpPr>
          <p:spPr>
            <a:xfrm flipH="1">
              <a:off x="5002945" y="4155519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7" name="Oval 56"/>
            <p:cNvSpPr/>
            <p:nvPr/>
          </p:nvSpPr>
          <p:spPr>
            <a:xfrm flipH="1" flipV="1">
              <a:off x="5236985" y="3956651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8" name="Oval 57"/>
            <p:cNvSpPr/>
            <p:nvPr/>
          </p:nvSpPr>
          <p:spPr>
            <a:xfrm flipH="1" flipV="1">
              <a:off x="5236985" y="4155519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59" name="Oval 58"/>
            <p:cNvSpPr/>
            <p:nvPr/>
          </p:nvSpPr>
          <p:spPr>
            <a:xfrm flipH="1" flipV="1">
              <a:off x="5469595" y="3964673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0" name="Oval 59"/>
            <p:cNvSpPr/>
            <p:nvPr/>
          </p:nvSpPr>
          <p:spPr>
            <a:xfrm flipH="1" flipV="1">
              <a:off x="5453553" y="4163541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1" name="Oval 60"/>
            <p:cNvSpPr/>
            <p:nvPr/>
          </p:nvSpPr>
          <p:spPr>
            <a:xfrm flipH="1">
              <a:off x="5010967" y="4356045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2" name="Oval 61"/>
            <p:cNvSpPr/>
            <p:nvPr/>
          </p:nvSpPr>
          <p:spPr>
            <a:xfrm flipH="1" flipV="1">
              <a:off x="5228965" y="4356045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3" name="Oval 62"/>
            <p:cNvSpPr/>
            <p:nvPr/>
          </p:nvSpPr>
          <p:spPr>
            <a:xfrm flipH="1" flipV="1">
              <a:off x="5461575" y="4364067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4" name="Oval 63"/>
            <p:cNvSpPr/>
            <p:nvPr/>
          </p:nvSpPr>
          <p:spPr>
            <a:xfrm flipH="1" flipV="1">
              <a:off x="5686163" y="3972695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5" name="Oval 64"/>
            <p:cNvSpPr/>
            <p:nvPr/>
          </p:nvSpPr>
          <p:spPr>
            <a:xfrm flipH="1" flipV="1">
              <a:off x="5686163" y="4171563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6" name="Oval 65"/>
            <p:cNvSpPr/>
            <p:nvPr/>
          </p:nvSpPr>
          <p:spPr>
            <a:xfrm flipH="1" flipV="1">
              <a:off x="5678143" y="4372089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7" name="Oval 66"/>
            <p:cNvSpPr/>
            <p:nvPr/>
          </p:nvSpPr>
          <p:spPr>
            <a:xfrm flipH="1">
              <a:off x="5002947" y="4556571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8" name="Oval 67"/>
            <p:cNvSpPr/>
            <p:nvPr/>
          </p:nvSpPr>
          <p:spPr>
            <a:xfrm flipH="1" flipV="1">
              <a:off x="5220945" y="4556571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9" name="Oval 68"/>
            <p:cNvSpPr/>
            <p:nvPr/>
          </p:nvSpPr>
          <p:spPr>
            <a:xfrm flipH="1" flipV="1">
              <a:off x="5453555" y="4564593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0" name="Oval 69"/>
            <p:cNvSpPr/>
            <p:nvPr/>
          </p:nvSpPr>
          <p:spPr>
            <a:xfrm flipH="1" flipV="1">
              <a:off x="5686165" y="4572615"/>
              <a:ext cx="91440" cy="9144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2253615" y="4685461"/>
            <a:ext cx="512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</a:t>
            </a:r>
            <a:r>
              <a:rPr lang="en-US" sz="2400" baseline="30000" dirty="0" smtClean="0"/>
              <a:t>2</a:t>
            </a:r>
            <a:endParaRPr lang="vi-VN" sz="2400" dirty="0"/>
          </a:p>
        </p:txBody>
      </p:sp>
      <p:sp>
        <p:nvSpPr>
          <p:cNvPr id="74" name="TextBox 73"/>
          <p:cNvSpPr txBox="1"/>
          <p:nvPr/>
        </p:nvSpPr>
        <p:spPr>
          <a:xfrm>
            <a:off x="5189305" y="4715833"/>
            <a:ext cx="512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4</a:t>
            </a:r>
            <a:r>
              <a:rPr lang="en-US" sz="2400" baseline="30000" dirty="0" smtClean="0"/>
              <a:t>2</a:t>
            </a:r>
            <a:endParaRPr lang="vi-VN" sz="2400" dirty="0"/>
          </a:p>
        </p:txBody>
      </p:sp>
      <p:sp>
        <p:nvSpPr>
          <p:cNvPr id="75" name="TextBox 74"/>
          <p:cNvSpPr txBox="1"/>
          <p:nvPr/>
        </p:nvSpPr>
        <p:spPr>
          <a:xfrm>
            <a:off x="3622492" y="4686542"/>
            <a:ext cx="512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</a:t>
            </a:r>
            <a:r>
              <a:rPr lang="en-US" sz="2400" baseline="30000" dirty="0" smtClean="0"/>
              <a:t>2</a:t>
            </a:r>
            <a:endParaRPr lang="vi-VN" sz="2400" dirty="0"/>
          </a:p>
        </p:txBody>
      </p:sp>
    </p:spTree>
    <p:extLst>
      <p:ext uri="{BB962C8B-B14F-4D97-AF65-F5344CB8AC3E}">
        <p14:creationId xmlns:p14="http://schemas.microsoft.com/office/powerpoint/2010/main" val="2224832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24" grpId="0"/>
      <p:bldP spid="29" grpId="0"/>
      <p:bldP spid="26" grpId="0"/>
      <p:bldP spid="30" grpId="0" animBg="1"/>
      <p:bldP spid="31" grpId="0"/>
      <p:bldP spid="73" grpId="0"/>
      <p:bldP spid="74" grpId="0"/>
      <p:bldP spid="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05514" y="4719871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799" y="492804"/>
            <a:ext cx="6039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1.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với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mũ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nhiên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5" name="Google Shape;857;p46"/>
          <p:cNvGrpSpPr/>
          <p:nvPr/>
        </p:nvGrpSpPr>
        <p:grpSpPr>
          <a:xfrm>
            <a:off x="212364" y="552852"/>
            <a:ext cx="309041" cy="403123"/>
            <a:chOff x="590250" y="244200"/>
            <a:chExt cx="407975" cy="532175"/>
          </a:xfrm>
        </p:grpSpPr>
        <p:sp>
          <p:nvSpPr>
            <p:cNvPr id="6" name="Google Shape;858;p46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59;p46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60;p46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61;p46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62;p46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63;p46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64;p46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65;p46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66;p46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67;p46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68;p46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69;p46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70;p46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71;p46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8269" y="1297521"/>
            <a:ext cx="6068634" cy="449595"/>
            <a:chOff x="72044" y="1364080"/>
            <a:chExt cx="6068634" cy="44959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044" y="1364080"/>
              <a:ext cx="359055" cy="4406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369568" y="1413565"/>
              <a:ext cx="577111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err="1" smtClean="0"/>
                <a:t>Phép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nâng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lên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lũy</a:t>
              </a:r>
              <a:r>
                <a:rPr lang="en-US" sz="2000" b="1" dirty="0" smtClean="0"/>
                <a:t> </a:t>
              </a:r>
              <a:r>
                <a:rPr lang="en-US" sz="2000" b="1" dirty="0" err="1" smtClean="0"/>
                <a:t>thừa</a:t>
              </a:r>
              <a:endParaRPr lang="vi-VN" sz="2000" b="1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8269" y="1657831"/>
            <a:ext cx="9017131" cy="509205"/>
            <a:chOff x="214288" y="1657831"/>
            <a:chExt cx="9017131" cy="509205"/>
          </a:xfrm>
        </p:grpSpPr>
        <p:sp>
          <p:nvSpPr>
            <p:cNvPr id="2" name="Rectangle 1"/>
            <p:cNvSpPr/>
            <p:nvPr/>
          </p:nvSpPr>
          <p:spPr>
            <a:xfrm>
              <a:off x="214288" y="1670040"/>
              <a:ext cx="1609736" cy="496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b="1" dirty="0" err="1">
                  <a:solidFill>
                    <a:srgbClr val="00B050"/>
                  </a:solidFill>
                </a:rPr>
                <a:t>Luyện</a:t>
              </a:r>
              <a:r>
                <a:rPr lang="en-US" sz="2000" b="1" dirty="0">
                  <a:solidFill>
                    <a:srgbClr val="00B050"/>
                  </a:solidFill>
                </a:rPr>
                <a:t> </a:t>
              </a:r>
              <a:r>
                <a:rPr lang="en-US" sz="2000" b="1" dirty="0" err="1">
                  <a:solidFill>
                    <a:srgbClr val="00B050"/>
                  </a:solidFill>
                </a:rPr>
                <a:t>tập</a:t>
              </a:r>
              <a:r>
                <a:rPr lang="en-US" sz="2000" b="1" dirty="0">
                  <a:solidFill>
                    <a:srgbClr val="00B050"/>
                  </a:solidFill>
                </a:rPr>
                <a:t> 1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772326" y="1657831"/>
              <a:ext cx="7459093" cy="496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Hoàn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thành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bảng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bình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phương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của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các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số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tự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nhiên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từ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1 </a:t>
              </a:r>
              <a:r>
                <a:rPr lang="en-US" sz="2000" dirty="0" err="1" smtClean="0">
                  <a:solidFill>
                    <a:schemeClr val="tx1">
                      <a:lumMod val="50000"/>
                    </a:schemeClr>
                  </a:solidFill>
                </a:rPr>
                <a:t>đến</a:t>
              </a:r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</a:rPr>
                <a:t> 10.</a:t>
              </a:r>
            </a:p>
          </p:txBody>
        </p:sp>
      </p:grp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110921"/>
              </p:ext>
            </p:extLst>
          </p:nvPr>
        </p:nvGraphicFramePr>
        <p:xfrm>
          <a:off x="257569" y="2589962"/>
          <a:ext cx="8517465" cy="1468690"/>
        </p:xfrm>
        <a:graphic>
          <a:graphicData uri="http://schemas.openxmlformats.org/drawingml/2006/table">
            <a:tbl>
              <a:tblPr firstRow="1" bandRow="1">
                <a:tableStyleId>{E27665BA-8202-44FC-AD62-C9F0E3EA811A}</a:tableStyleId>
              </a:tblPr>
              <a:tblGrid>
                <a:gridCol w="774315">
                  <a:extLst>
                    <a:ext uri="{9D8B030D-6E8A-4147-A177-3AD203B41FA5}">
                      <a16:colId xmlns:a16="http://schemas.microsoft.com/office/drawing/2014/main" val="2184213118"/>
                    </a:ext>
                  </a:extLst>
                </a:gridCol>
                <a:gridCol w="774315">
                  <a:extLst>
                    <a:ext uri="{9D8B030D-6E8A-4147-A177-3AD203B41FA5}">
                      <a16:colId xmlns:a16="http://schemas.microsoft.com/office/drawing/2014/main" val="2174588560"/>
                    </a:ext>
                  </a:extLst>
                </a:gridCol>
                <a:gridCol w="774315">
                  <a:extLst>
                    <a:ext uri="{9D8B030D-6E8A-4147-A177-3AD203B41FA5}">
                      <a16:colId xmlns:a16="http://schemas.microsoft.com/office/drawing/2014/main" val="1087220548"/>
                    </a:ext>
                  </a:extLst>
                </a:gridCol>
                <a:gridCol w="774315">
                  <a:extLst>
                    <a:ext uri="{9D8B030D-6E8A-4147-A177-3AD203B41FA5}">
                      <a16:colId xmlns:a16="http://schemas.microsoft.com/office/drawing/2014/main" val="2156954724"/>
                    </a:ext>
                  </a:extLst>
                </a:gridCol>
                <a:gridCol w="774315">
                  <a:extLst>
                    <a:ext uri="{9D8B030D-6E8A-4147-A177-3AD203B41FA5}">
                      <a16:colId xmlns:a16="http://schemas.microsoft.com/office/drawing/2014/main" val="3143282162"/>
                    </a:ext>
                  </a:extLst>
                </a:gridCol>
                <a:gridCol w="774315">
                  <a:extLst>
                    <a:ext uri="{9D8B030D-6E8A-4147-A177-3AD203B41FA5}">
                      <a16:colId xmlns:a16="http://schemas.microsoft.com/office/drawing/2014/main" val="2722915211"/>
                    </a:ext>
                  </a:extLst>
                </a:gridCol>
                <a:gridCol w="774315">
                  <a:extLst>
                    <a:ext uri="{9D8B030D-6E8A-4147-A177-3AD203B41FA5}">
                      <a16:colId xmlns:a16="http://schemas.microsoft.com/office/drawing/2014/main" val="3164707266"/>
                    </a:ext>
                  </a:extLst>
                </a:gridCol>
                <a:gridCol w="774315">
                  <a:extLst>
                    <a:ext uri="{9D8B030D-6E8A-4147-A177-3AD203B41FA5}">
                      <a16:colId xmlns:a16="http://schemas.microsoft.com/office/drawing/2014/main" val="648768404"/>
                    </a:ext>
                  </a:extLst>
                </a:gridCol>
                <a:gridCol w="774315">
                  <a:extLst>
                    <a:ext uri="{9D8B030D-6E8A-4147-A177-3AD203B41FA5}">
                      <a16:colId xmlns:a16="http://schemas.microsoft.com/office/drawing/2014/main" val="3468236000"/>
                    </a:ext>
                  </a:extLst>
                </a:gridCol>
                <a:gridCol w="774315">
                  <a:extLst>
                    <a:ext uri="{9D8B030D-6E8A-4147-A177-3AD203B41FA5}">
                      <a16:colId xmlns:a16="http://schemas.microsoft.com/office/drawing/2014/main" val="1206168183"/>
                    </a:ext>
                  </a:extLst>
                </a:gridCol>
                <a:gridCol w="774315">
                  <a:extLst>
                    <a:ext uri="{9D8B030D-6E8A-4147-A177-3AD203B41FA5}">
                      <a16:colId xmlns:a16="http://schemas.microsoft.com/office/drawing/2014/main" val="429634264"/>
                    </a:ext>
                  </a:extLst>
                </a:gridCol>
              </a:tblGrid>
              <a:tr h="73434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2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6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7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8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9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10</a:t>
                      </a:r>
                      <a:endParaRPr lang="vi-V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7252640"/>
                  </a:ext>
                </a:extLst>
              </a:tr>
              <a:tr h="73434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</a:t>
                      </a:r>
                      <a:r>
                        <a:rPr lang="en-US" sz="2000" baseline="30000" dirty="0" smtClean="0"/>
                        <a:t>2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4611782"/>
                  </a:ext>
                </a:extLst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1165044" y="3433010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19023" y="3433010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73002" y="3433010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465094" y="3433010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257186" y="3433010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049278" y="3433010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11034" y="3445496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577383" y="3433010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364882" y="3437475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118861" y="3433010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0070C0"/>
                </a:solidFill>
              </a:rPr>
              <a:t>?</a:t>
            </a:r>
            <a:endParaRPr lang="vi-VN" sz="2400" dirty="0">
              <a:solidFill>
                <a:srgbClr val="0070C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170923" y="3433009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924902" y="3445495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4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667123" y="3433008"/>
            <a:ext cx="48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9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391537" y="3433008"/>
            <a:ext cx="67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16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78184" y="3461535"/>
            <a:ext cx="67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25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912761" y="3445494"/>
            <a:ext cx="67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36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14650" y="3433005"/>
            <a:ext cx="67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49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470836" y="3433005"/>
            <a:ext cx="67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64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284818" y="3445494"/>
            <a:ext cx="676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81</a:t>
            </a:r>
            <a:endParaRPr lang="vi-VN" sz="2400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952583" y="3445494"/>
            <a:ext cx="732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100</a:t>
            </a:r>
            <a:endParaRPr lang="vi-VN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422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4" grpId="0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93295"/>
            <a:ext cx="6039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1.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với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mũ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nhiên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5" name="Google Shape;857;p46"/>
          <p:cNvGrpSpPr/>
          <p:nvPr/>
        </p:nvGrpSpPr>
        <p:grpSpPr>
          <a:xfrm>
            <a:off x="212365" y="553343"/>
            <a:ext cx="309041" cy="403123"/>
            <a:chOff x="590250" y="244200"/>
            <a:chExt cx="407975" cy="532175"/>
          </a:xfrm>
        </p:grpSpPr>
        <p:sp>
          <p:nvSpPr>
            <p:cNvPr id="6" name="Google Shape;858;p46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59;p46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60;p46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61;p46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62;p46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63;p46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64;p46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65;p46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66;p46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67;p46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68;p46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69;p46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70;p46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71;p46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182069" y="1551923"/>
            <a:ext cx="1584088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FF0000"/>
                </a:solidFill>
              </a:rPr>
              <a:t>Vận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dụng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82069" y="2330944"/>
            <a:ext cx="8827985" cy="553998"/>
            <a:chOff x="277415" y="2322080"/>
            <a:chExt cx="8827985" cy="553998"/>
          </a:xfrm>
        </p:grpSpPr>
        <p:sp>
          <p:nvSpPr>
            <p:cNvPr id="4" name="Oval 3"/>
            <p:cNvSpPr/>
            <p:nvPr/>
          </p:nvSpPr>
          <p:spPr>
            <a:xfrm>
              <a:off x="277415" y="2407979"/>
              <a:ext cx="511524" cy="46522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1</a:t>
              </a:r>
              <a:endParaRPr lang="vi-VN" sz="20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46222" y="2322080"/>
              <a:ext cx="8259178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Tính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số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hạt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thóc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có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trong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ô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thứ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7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của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bàn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cờ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nói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trong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bài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toán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mở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đầu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.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37268" y="3013108"/>
            <a:ext cx="8827985" cy="1938992"/>
            <a:chOff x="277415" y="2322080"/>
            <a:chExt cx="8827985" cy="1938992"/>
          </a:xfrm>
        </p:grpSpPr>
        <p:sp>
          <p:nvSpPr>
            <p:cNvPr id="32" name="Oval 31"/>
            <p:cNvSpPr/>
            <p:nvPr/>
          </p:nvSpPr>
          <p:spPr>
            <a:xfrm>
              <a:off x="277415" y="2407979"/>
              <a:ext cx="511524" cy="46522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2</a:t>
              </a:r>
              <a:endParaRPr lang="vi-VN" sz="2000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46222" y="2322080"/>
              <a:ext cx="8259178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Hãy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viết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mỗi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số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tự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nhiên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sau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thành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tổng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err="1">
                  <a:solidFill>
                    <a:schemeClr val="tx2">
                      <a:lumMod val="10000"/>
                    </a:schemeClr>
                  </a:solidFill>
                </a:rPr>
                <a:t>giá</a:t>
              </a:r>
              <a:r>
                <a:rPr lang="en-US" sz="200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smtClean="0">
                  <a:solidFill>
                    <a:schemeClr val="tx2">
                      <a:lumMod val="10000"/>
                    </a:schemeClr>
                  </a:solidFill>
                </a:rPr>
                <a:t>trị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các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chữ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số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của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nó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bằng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err="1">
                  <a:solidFill>
                    <a:schemeClr val="tx2">
                      <a:lumMod val="10000"/>
                    </a:schemeClr>
                  </a:solidFill>
                </a:rPr>
                <a:t>cách</a:t>
              </a:r>
              <a:r>
                <a:rPr lang="en-US" sz="200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smtClean="0">
                  <a:solidFill>
                    <a:schemeClr val="tx2">
                      <a:lumMod val="10000"/>
                    </a:schemeClr>
                  </a:solidFill>
                </a:rPr>
                <a:t>dùng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các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lũy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thừa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của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10 </a:t>
              </a:r>
              <a:r>
                <a:rPr lang="en-US" sz="2000" dirty="0" err="1">
                  <a:solidFill>
                    <a:schemeClr val="tx2">
                      <a:lumMod val="10000"/>
                    </a:schemeClr>
                  </a:solidFill>
                </a:rPr>
                <a:t>theo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</a:t>
              </a:r>
              <a:r>
                <a:rPr lang="en-US" sz="2000" dirty="0" err="1" smtClean="0">
                  <a:solidFill>
                    <a:schemeClr val="tx2">
                      <a:lumMod val="10000"/>
                    </a:schemeClr>
                  </a:solidFill>
                </a:rPr>
                <a:t>mẫu</a:t>
              </a:r>
              <a:r>
                <a:rPr lang="en-US" sz="2000" dirty="0" smtClean="0">
                  <a:solidFill>
                    <a:schemeClr val="tx2">
                      <a:lumMod val="10000"/>
                    </a:schemeClr>
                  </a:solidFill>
                </a:rPr>
                <a:t>:</a:t>
              </a:r>
            </a:p>
            <a:p>
              <a:pPr algn="ctr">
                <a:lnSpc>
                  <a:spcPct val="150000"/>
                </a:lnSpc>
              </a:pPr>
              <a:r>
                <a:rPr lang="en-US" sz="2000" dirty="0" smtClean="0">
                  <a:solidFill>
                    <a:schemeClr val="tx2">
                      <a:lumMod val="10000"/>
                    </a:schemeClr>
                  </a:solidFill>
                </a:rPr>
                <a:t>4 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257 = 4 . 10</a:t>
              </a:r>
              <a:r>
                <a:rPr lang="en-US" sz="2000" baseline="30000" dirty="0">
                  <a:solidFill>
                    <a:schemeClr val="tx2">
                      <a:lumMod val="10000"/>
                    </a:schemeClr>
                  </a:solidFill>
                </a:rPr>
                <a:t>3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+ 2 . 10</a:t>
              </a:r>
              <a:r>
                <a:rPr lang="en-US" sz="2000" baseline="30000" dirty="0">
                  <a:solidFill>
                    <a:schemeClr val="tx2">
                      <a:lumMod val="10000"/>
                    </a:schemeClr>
                  </a:solidFill>
                </a:rPr>
                <a:t>2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 + 5 . 10 + 7.</a:t>
              </a:r>
            </a:p>
            <a:p>
              <a:pPr algn="just">
                <a:lnSpc>
                  <a:spcPct val="150000"/>
                </a:lnSpc>
              </a:pP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a) 23 197;  </a:t>
              </a:r>
              <a:r>
                <a:rPr lang="en-US" sz="2000" dirty="0" smtClean="0">
                  <a:solidFill>
                    <a:schemeClr val="tx2">
                      <a:lumMod val="10000"/>
                    </a:schemeClr>
                  </a:solidFill>
                </a:rPr>
                <a:t>			 </a:t>
              </a:r>
              <a:r>
                <a:rPr lang="en-US" sz="2000" dirty="0">
                  <a:solidFill>
                    <a:schemeClr val="tx2">
                      <a:lumMod val="10000"/>
                    </a:schemeClr>
                  </a:solidFill>
                </a:rPr>
                <a:t>b) 203 184</a:t>
              </a:r>
              <a:r>
                <a:rPr lang="en-US" sz="2000" dirty="0" smtClean="0">
                  <a:solidFill>
                    <a:schemeClr val="tx2">
                      <a:lumMod val="10000"/>
                    </a:schemeClr>
                  </a:solidFill>
                </a:rPr>
                <a:t>.</a:t>
              </a:r>
              <a:endParaRPr lang="en-US" sz="2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826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93295"/>
            <a:ext cx="6039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1.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với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mũ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nhiên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5" name="Google Shape;857;p46"/>
          <p:cNvGrpSpPr/>
          <p:nvPr/>
        </p:nvGrpSpPr>
        <p:grpSpPr>
          <a:xfrm>
            <a:off x="212365" y="553343"/>
            <a:ext cx="309041" cy="403123"/>
            <a:chOff x="590250" y="244200"/>
            <a:chExt cx="407975" cy="532175"/>
          </a:xfrm>
        </p:grpSpPr>
        <p:sp>
          <p:nvSpPr>
            <p:cNvPr id="6" name="Google Shape;858;p46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59;p46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60;p46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61;p46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62;p46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63;p46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64;p46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65;p46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66;p46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67;p46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68;p46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69;p46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70;p46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71;p46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8269" y="1425720"/>
            <a:ext cx="4323311" cy="461665"/>
            <a:chOff x="72044" y="1364080"/>
            <a:chExt cx="3382127" cy="46166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044" y="1364080"/>
              <a:ext cx="359055" cy="4406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31454" y="1364080"/>
              <a:ext cx="30227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/>
                <a:t>Phép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nâng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lên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lũy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thừa</a:t>
              </a:r>
              <a:endParaRPr lang="vi-VN" sz="2400" b="1" dirty="0"/>
            </a:p>
          </p:txBody>
        </p:sp>
      </p:grpSp>
      <p:sp>
        <p:nvSpPr>
          <p:cNvPr id="2" name="Rectangle 1"/>
          <p:cNvSpPr/>
          <p:nvPr/>
        </p:nvSpPr>
        <p:spPr>
          <a:xfrm>
            <a:off x="212365" y="1744230"/>
            <a:ext cx="1584088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>
                <a:solidFill>
                  <a:srgbClr val="FF0000"/>
                </a:solidFill>
              </a:rPr>
              <a:t>Vận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dụng</a:t>
            </a:r>
            <a:endParaRPr lang="en-US" sz="2400" b="1" dirty="0">
              <a:solidFill>
                <a:srgbClr val="FF0000"/>
              </a:solidFill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212365" y="3683484"/>
            <a:ext cx="8827985" cy="1015663"/>
            <a:chOff x="277415" y="2322080"/>
            <a:chExt cx="8827985" cy="1015663"/>
          </a:xfrm>
        </p:grpSpPr>
        <p:sp>
          <p:nvSpPr>
            <p:cNvPr id="32" name="Oval 31"/>
            <p:cNvSpPr/>
            <p:nvPr/>
          </p:nvSpPr>
          <p:spPr>
            <a:xfrm>
              <a:off x="277415" y="2407979"/>
              <a:ext cx="511524" cy="46522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smtClean="0"/>
                <a:t>2</a:t>
              </a:r>
              <a:endParaRPr lang="vi-VN" sz="2000" dirty="0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846222" y="2322080"/>
              <a:ext cx="8259178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dirty="0"/>
                <a:t>a) 23 197 </a:t>
              </a:r>
              <a:r>
                <a:rPr lang="en-US" sz="2000"/>
                <a:t>= </a:t>
              </a:r>
              <a:r>
                <a:rPr lang="en-US" sz="2000" smtClean="0"/>
                <a:t>2 . </a:t>
              </a:r>
              <a:r>
                <a:rPr lang="en-US" sz="2000" dirty="0"/>
                <a:t>10</a:t>
              </a:r>
              <a:r>
                <a:rPr lang="en-US" sz="2000" baseline="30000" dirty="0"/>
                <a:t>4</a:t>
              </a:r>
              <a:r>
                <a:rPr lang="en-US" sz="2000" dirty="0"/>
                <a:t> </a:t>
              </a:r>
              <a:r>
                <a:rPr lang="en-US" sz="2000"/>
                <a:t>+ </a:t>
              </a:r>
              <a:r>
                <a:rPr lang="en-US" sz="2000" smtClean="0"/>
                <a:t>3 . </a:t>
              </a:r>
              <a:r>
                <a:rPr lang="en-US" sz="2000" dirty="0"/>
                <a:t>10</a:t>
              </a:r>
              <a:r>
                <a:rPr lang="en-US" sz="2000" baseline="30000" dirty="0"/>
                <a:t>3</a:t>
              </a:r>
              <a:r>
                <a:rPr lang="en-US" sz="2000" dirty="0"/>
                <a:t> </a:t>
              </a:r>
              <a:r>
                <a:rPr lang="en-US" sz="2000"/>
                <a:t>+ </a:t>
              </a:r>
              <a:r>
                <a:rPr lang="en-US" sz="2000" smtClean="0"/>
                <a:t>1 . </a:t>
              </a:r>
              <a:r>
                <a:rPr lang="en-US" sz="2000" dirty="0"/>
                <a:t>10</a:t>
              </a:r>
              <a:r>
                <a:rPr lang="en-US" sz="2000" baseline="30000" dirty="0"/>
                <a:t>2</a:t>
              </a:r>
              <a:r>
                <a:rPr lang="en-US" sz="2000" dirty="0"/>
                <a:t> </a:t>
              </a:r>
              <a:r>
                <a:rPr lang="en-US" sz="2000"/>
                <a:t>+ </a:t>
              </a:r>
              <a:r>
                <a:rPr lang="en-US" sz="2000" smtClean="0"/>
                <a:t>9 . 10 </a:t>
              </a:r>
              <a:r>
                <a:rPr lang="en-US" sz="2000" dirty="0"/>
                <a:t>+ 7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/>
                <a:t>b) 203 184 </a:t>
              </a:r>
              <a:r>
                <a:rPr lang="en-US" sz="2000"/>
                <a:t>= </a:t>
              </a:r>
              <a:r>
                <a:rPr lang="en-US" sz="2000" smtClean="0"/>
                <a:t>2 . </a:t>
              </a:r>
              <a:r>
                <a:rPr lang="en-US" sz="2000" dirty="0"/>
                <a:t>10</a:t>
              </a:r>
              <a:r>
                <a:rPr lang="en-US" sz="2000" baseline="30000" dirty="0"/>
                <a:t>5</a:t>
              </a:r>
              <a:r>
                <a:rPr lang="en-US" sz="2000" dirty="0"/>
                <a:t> </a:t>
              </a:r>
              <a:r>
                <a:rPr lang="en-US" sz="2000"/>
                <a:t>+ </a:t>
              </a:r>
              <a:r>
                <a:rPr lang="en-US" sz="2000" smtClean="0"/>
                <a:t>3 . </a:t>
              </a:r>
              <a:r>
                <a:rPr lang="en-US" sz="2000" dirty="0"/>
                <a:t>10</a:t>
              </a:r>
              <a:r>
                <a:rPr lang="en-US" sz="2000" baseline="30000" dirty="0"/>
                <a:t>3</a:t>
              </a:r>
              <a:r>
                <a:rPr lang="en-US" sz="2000" dirty="0"/>
                <a:t> </a:t>
              </a:r>
              <a:r>
                <a:rPr lang="en-US" sz="2000"/>
                <a:t>+ </a:t>
              </a:r>
              <a:r>
                <a:rPr lang="en-US" sz="2000" smtClean="0"/>
                <a:t>1 . </a:t>
              </a:r>
              <a:r>
                <a:rPr lang="en-US" sz="2000" dirty="0"/>
                <a:t>10</a:t>
              </a:r>
              <a:r>
                <a:rPr lang="en-US" sz="2000" baseline="30000" dirty="0"/>
                <a:t>2</a:t>
              </a:r>
              <a:r>
                <a:rPr lang="en-US" sz="2000" dirty="0"/>
                <a:t> </a:t>
              </a:r>
              <a:r>
                <a:rPr lang="en-US" sz="2000"/>
                <a:t>+ </a:t>
              </a:r>
              <a:r>
                <a:rPr lang="en-US" sz="2000" smtClean="0"/>
                <a:t>8 . 10 </a:t>
              </a:r>
              <a:r>
                <a:rPr lang="en-US" sz="2000" dirty="0"/>
                <a:t>+ 4</a:t>
              </a:r>
              <a:endParaRPr lang="en-US" sz="2000" dirty="0">
                <a:solidFill>
                  <a:schemeClr val="tx2">
                    <a:lumMod val="10000"/>
                  </a:schemeClr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585411" y="1989730"/>
            <a:ext cx="16523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u="sng" dirty="0" err="1" smtClean="0"/>
              <a:t>Giải</a:t>
            </a:r>
            <a:r>
              <a:rPr lang="en-US" sz="2400" b="1" i="1" u="sng" dirty="0" smtClean="0"/>
              <a:t>:</a:t>
            </a:r>
            <a:endParaRPr lang="vi-VN" sz="2400" b="1" i="1" u="sng" dirty="0"/>
          </a:p>
        </p:txBody>
      </p:sp>
      <p:grpSp>
        <p:nvGrpSpPr>
          <p:cNvPr id="27" name="Group 26"/>
          <p:cNvGrpSpPr/>
          <p:nvPr/>
        </p:nvGrpSpPr>
        <p:grpSpPr>
          <a:xfrm>
            <a:off x="260229" y="2478114"/>
            <a:ext cx="8866585" cy="1169551"/>
            <a:chOff x="260229" y="2478114"/>
            <a:chExt cx="8866585" cy="1169551"/>
          </a:xfrm>
        </p:grpSpPr>
        <p:grpSp>
          <p:nvGrpSpPr>
            <p:cNvPr id="26" name="Group 25"/>
            <p:cNvGrpSpPr/>
            <p:nvPr/>
          </p:nvGrpSpPr>
          <p:grpSpPr>
            <a:xfrm>
              <a:off x="260229" y="2586431"/>
              <a:ext cx="8866585" cy="506324"/>
              <a:chOff x="277415" y="2407979"/>
              <a:chExt cx="8866585" cy="506324"/>
            </a:xfrm>
          </p:grpSpPr>
          <p:sp>
            <p:nvSpPr>
              <p:cNvPr id="4" name="Oval 3"/>
              <p:cNvSpPr/>
              <p:nvPr/>
            </p:nvSpPr>
            <p:spPr>
              <a:xfrm>
                <a:off x="277415" y="2407979"/>
                <a:ext cx="511524" cy="465221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/>
                  <a:t>1</a:t>
                </a:r>
                <a:endParaRPr lang="vi-VN" sz="2000" dirty="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884822" y="2417307"/>
                <a:ext cx="8259178" cy="496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endParaRPr lang="en-US" sz="2000" dirty="0">
                  <a:solidFill>
                    <a:schemeClr val="tx2">
                      <a:lumMod val="10000"/>
                    </a:schemeClr>
                  </a:solidFill>
                </a:endParaRPr>
              </a:p>
            </p:txBody>
          </p:sp>
        </p:grpSp>
        <p:sp>
          <p:nvSpPr>
            <p:cNvPr id="25" name="Rectangle 24"/>
            <p:cNvSpPr/>
            <p:nvPr/>
          </p:nvSpPr>
          <p:spPr>
            <a:xfrm>
              <a:off x="1004409" y="2478114"/>
              <a:ext cx="4233339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tabLst>
                  <a:tab pos="360045" algn="l"/>
                  <a:tab pos="720090" algn="l"/>
                </a:tabLst>
              </a:pPr>
              <a:r>
                <a:rPr lang="en-US" sz="2000" dirty="0" err="1">
                  <a:latin typeface="+mn-lt"/>
                  <a:ea typeface="Calibri" panose="020F0502020204030204" pitchFamily="34" charset="0"/>
                </a:rPr>
                <a:t>Số</a:t>
              </a:r>
              <a:r>
                <a:rPr lang="en-US" sz="2000" dirty="0">
                  <a:latin typeface="+mn-lt"/>
                  <a:ea typeface="Calibri" panose="020F0502020204030204" pitchFamily="34" charset="0"/>
                </a:rPr>
                <a:t> </a:t>
              </a:r>
              <a:r>
                <a:rPr lang="en-US" sz="2000" dirty="0" err="1">
                  <a:latin typeface="+mn-lt"/>
                  <a:ea typeface="Calibri" panose="020F0502020204030204" pitchFamily="34" charset="0"/>
                </a:rPr>
                <a:t>hạt</a:t>
              </a:r>
              <a:r>
                <a:rPr lang="en-US" sz="2000" dirty="0">
                  <a:latin typeface="+mn-lt"/>
                  <a:ea typeface="Calibri" panose="020F0502020204030204" pitchFamily="34" charset="0"/>
                </a:rPr>
                <a:t> </a:t>
              </a:r>
              <a:r>
                <a:rPr lang="en-US" sz="2000" dirty="0" err="1">
                  <a:latin typeface="+mn-lt"/>
                  <a:ea typeface="Calibri" panose="020F0502020204030204" pitchFamily="34" charset="0"/>
                </a:rPr>
                <a:t>thóc</a:t>
              </a:r>
              <a:r>
                <a:rPr lang="en-US" sz="2000" dirty="0">
                  <a:latin typeface="+mn-lt"/>
                  <a:ea typeface="Calibri" panose="020F0502020204030204" pitchFamily="34" charset="0"/>
                </a:rPr>
                <a:t> </a:t>
              </a:r>
              <a:r>
                <a:rPr lang="en-US" sz="2000" dirty="0" err="1">
                  <a:latin typeface="+mn-lt"/>
                  <a:ea typeface="Calibri" panose="020F0502020204030204" pitchFamily="34" charset="0"/>
                </a:rPr>
                <a:t>trong</a:t>
              </a:r>
              <a:r>
                <a:rPr lang="en-US" sz="2000" dirty="0">
                  <a:latin typeface="+mn-lt"/>
                  <a:ea typeface="Calibri" panose="020F0502020204030204" pitchFamily="34" charset="0"/>
                </a:rPr>
                <a:t> ô </a:t>
              </a:r>
              <a:r>
                <a:rPr lang="en-US" sz="2000" dirty="0" err="1">
                  <a:latin typeface="+mn-lt"/>
                  <a:ea typeface="Calibri" panose="020F0502020204030204" pitchFamily="34" charset="0"/>
                </a:rPr>
                <a:t>thứ</a:t>
              </a:r>
              <a:r>
                <a:rPr lang="en-US" sz="2000" dirty="0">
                  <a:latin typeface="+mn-lt"/>
                  <a:ea typeface="Calibri" panose="020F0502020204030204" pitchFamily="34" charset="0"/>
                </a:rPr>
                <a:t> 7 </a:t>
              </a:r>
              <a:r>
                <a:rPr lang="en-US" sz="2000" dirty="0" err="1">
                  <a:latin typeface="+mn-lt"/>
                  <a:ea typeface="Calibri" panose="020F0502020204030204" pitchFamily="34" charset="0"/>
                </a:rPr>
                <a:t>là</a:t>
              </a:r>
              <a:r>
                <a:rPr lang="en-US" sz="2000" dirty="0">
                  <a:latin typeface="+mn-lt"/>
                  <a:ea typeface="Calibri" panose="020F0502020204030204" pitchFamily="34" charset="0"/>
                </a:rPr>
                <a:t>: </a:t>
              </a:r>
            </a:p>
            <a:p>
              <a:pPr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tabLst>
                  <a:tab pos="360045" algn="l"/>
                  <a:tab pos="720090" algn="l"/>
                </a:tabLst>
              </a:pPr>
              <a:r>
                <a:rPr lang="en-US" sz="2000" smtClean="0">
                  <a:latin typeface="+mn-lt"/>
                  <a:ea typeface="Calibri" panose="020F0502020204030204" pitchFamily="34" charset="0"/>
                </a:rPr>
                <a:t>7 . 7 . 7 . 7 . 7 . 7 </a:t>
              </a:r>
              <a:r>
                <a:rPr lang="en-US" sz="2000" dirty="0">
                  <a:latin typeface="+mn-lt"/>
                  <a:ea typeface="Calibri" panose="020F0502020204030204" pitchFamily="34" charset="0"/>
                </a:rPr>
                <a:t>= 7</a:t>
              </a:r>
              <a:r>
                <a:rPr lang="en-US" sz="2000" baseline="30000" dirty="0">
                  <a:latin typeface="+mn-lt"/>
                  <a:ea typeface="Calibri" panose="020F0502020204030204" pitchFamily="34" charset="0"/>
                </a:rPr>
                <a:t>6</a:t>
              </a:r>
              <a:endParaRPr lang="en-US" sz="2000" dirty="0">
                <a:latin typeface="+mn-lt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555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"/>
          <p:cNvSpPr txBox="1">
            <a:spLocks noGrp="1"/>
          </p:cNvSpPr>
          <p:nvPr>
            <p:ph type="sldNum" idx="12"/>
          </p:nvPr>
        </p:nvSpPr>
        <p:spPr>
          <a:xfrm>
            <a:off x="7618000" y="4636500"/>
            <a:ext cx="1487400" cy="3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493295"/>
            <a:ext cx="6039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1. </a:t>
            </a:r>
            <a:r>
              <a:rPr lang="en-US" sz="2800" dirty="0" err="1" smtClean="0">
                <a:solidFill>
                  <a:schemeClr val="bg1"/>
                </a:solidFill>
              </a:rPr>
              <a:t>Lũy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thừa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với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số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mũ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tự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nhiên</a:t>
            </a:r>
            <a:endParaRPr lang="vi-VN" sz="2800" dirty="0">
              <a:solidFill>
                <a:schemeClr val="bg1"/>
              </a:solidFill>
            </a:endParaRPr>
          </a:p>
        </p:txBody>
      </p:sp>
      <p:grpSp>
        <p:nvGrpSpPr>
          <p:cNvPr id="5" name="Google Shape;857;p46"/>
          <p:cNvGrpSpPr/>
          <p:nvPr/>
        </p:nvGrpSpPr>
        <p:grpSpPr>
          <a:xfrm>
            <a:off x="212365" y="553343"/>
            <a:ext cx="309041" cy="403123"/>
            <a:chOff x="590250" y="244200"/>
            <a:chExt cx="407975" cy="532175"/>
          </a:xfrm>
        </p:grpSpPr>
        <p:sp>
          <p:nvSpPr>
            <p:cNvPr id="6" name="Google Shape;858;p46"/>
            <p:cNvSpPr/>
            <p:nvPr/>
          </p:nvSpPr>
          <p:spPr>
            <a:xfrm>
              <a:off x="623125" y="313625"/>
              <a:ext cx="375100" cy="462750"/>
            </a:xfrm>
            <a:custGeom>
              <a:avLst/>
              <a:gdLst/>
              <a:ahLst/>
              <a:cxnLst/>
              <a:rect l="l" t="t" r="r" b="b"/>
              <a:pathLst>
                <a:path w="15004" h="18510" fill="none" extrusionOk="0">
                  <a:moveTo>
                    <a:pt x="1" y="17536"/>
                  </a:moveTo>
                  <a:lnTo>
                    <a:pt x="1" y="17536"/>
                  </a:lnTo>
                  <a:lnTo>
                    <a:pt x="1" y="17536"/>
                  </a:lnTo>
                  <a:lnTo>
                    <a:pt x="25" y="17682"/>
                  </a:lnTo>
                  <a:lnTo>
                    <a:pt x="49" y="17852"/>
                  </a:lnTo>
                  <a:lnTo>
                    <a:pt x="123" y="18023"/>
                  </a:lnTo>
                  <a:lnTo>
                    <a:pt x="220" y="18193"/>
                  </a:lnTo>
                  <a:lnTo>
                    <a:pt x="293" y="18291"/>
                  </a:lnTo>
                  <a:lnTo>
                    <a:pt x="390" y="18364"/>
                  </a:lnTo>
                  <a:lnTo>
                    <a:pt x="488" y="18412"/>
                  </a:lnTo>
                  <a:lnTo>
                    <a:pt x="610" y="18461"/>
                  </a:lnTo>
                  <a:lnTo>
                    <a:pt x="756" y="18510"/>
                  </a:lnTo>
                  <a:lnTo>
                    <a:pt x="926" y="18510"/>
                  </a:lnTo>
                  <a:lnTo>
                    <a:pt x="14468" y="18510"/>
                  </a:lnTo>
                  <a:lnTo>
                    <a:pt x="14468" y="18510"/>
                  </a:lnTo>
                  <a:lnTo>
                    <a:pt x="14541" y="18510"/>
                  </a:lnTo>
                  <a:lnTo>
                    <a:pt x="14614" y="18485"/>
                  </a:lnTo>
                  <a:lnTo>
                    <a:pt x="14736" y="18412"/>
                  </a:lnTo>
                  <a:lnTo>
                    <a:pt x="14833" y="18291"/>
                  </a:lnTo>
                  <a:lnTo>
                    <a:pt x="14906" y="18144"/>
                  </a:lnTo>
                  <a:lnTo>
                    <a:pt x="14955" y="17974"/>
                  </a:lnTo>
                  <a:lnTo>
                    <a:pt x="14979" y="17779"/>
                  </a:lnTo>
                  <a:lnTo>
                    <a:pt x="15003" y="17438"/>
                  </a:lnTo>
                  <a:lnTo>
                    <a:pt x="15003" y="487"/>
                  </a:lnTo>
                  <a:lnTo>
                    <a:pt x="15003" y="487"/>
                  </a:lnTo>
                  <a:lnTo>
                    <a:pt x="15003" y="341"/>
                  </a:lnTo>
                  <a:lnTo>
                    <a:pt x="14979" y="219"/>
                  </a:lnTo>
                  <a:lnTo>
                    <a:pt x="14955" y="146"/>
                  </a:lnTo>
                  <a:lnTo>
                    <a:pt x="14906" y="73"/>
                  </a:lnTo>
                  <a:lnTo>
                    <a:pt x="14833" y="49"/>
                  </a:lnTo>
                  <a:lnTo>
                    <a:pt x="14736" y="24"/>
                  </a:lnTo>
                  <a:lnTo>
                    <a:pt x="14468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859;p46"/>
            <p:cNvSpPr/>
            <p:nvPr/>
          </p:nvSpPr>
          <p:spPr>
            <a:xfrm>
              <a:off x="590250" y="2697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4321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4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1"/>
                  </a:lnTo>
                  <a:lnTo>
                    <a:pt x="74" y="488"/>
                  </a:lnTo>
                  <a:lnTo>
                    <a:pt x="25" y="634"/>
                  </a:lnTo>
                  <a:lnTo>
                    <a:pt x="1" y="780"/>
                  </a:lnTo>
                  <a:lnTo>
                    <a:pt x="1" y="17731"/>
                  </a:lnTo>
                  <a:lnTo>
                    <a:pt x="1" y="17731"/>
                  </a:lnTo>
                  <a:lnTo>
                    <a:pt x="25" y="17877"/>
                  </a:lnTo>
                  <a:lnTo>
                    <a:pt x="74" y="18023"/>
                  </a:lnTo>
                  <a:lnTo>
                    <a:pt x="122" y="18169"/>
                  </a:lnTo>
                  <a:lnTo>
                    <a:pt x="220" y="18291"/>
                  </a:lnTo>
                  <a:lnTo>
                    <a:pt x="342" y="18388"/>
                  </a:lnTo>
                  <a:lnTo>
                    <a:pt x="488" y="18437"/>
                  </a:lnTo>
                  <a:lnTo>
                    <a:pt x="634" y="18486"/>
                  </a:lnTo>
                  <a:lnTo>
                    <a:pt x="780" y="18510"/>
                  </a:lnTo>
                  <a:lnTo>
                    <a:pt x="14321" y="18510"/>
                  </a:lnTo>
                  <a:lnTo>
                    <a:pt x="14321" y="18510"/>
                  </a:lnTo>
                  <a:lnTo>
                    <a:pt x="14467" y="18486"/>
                  </a:lnTo>
                  <a:lnTo>
                    <a:pt x="14614" y="18437"/>
                  </a:lnTo>
                  <a:lnTo>
                    <a:pt x="14760" y="18388"/>
                  </a:lnTo>
                  <a:lnTo>
                    <a:pt x="14881" y="18291"/>
                  </a:lnTo>
                  <a:lnTo>
                    <a:pt x="14979" y="18169"/>
                  </a:lnTo>
                  <a:lnTo>
                    <a:pt x="15028" y="18023"/>
                  </a:lnTo>
                  <a:lnTo>
                    <a:pt x="15076" y="17877"/>
                  </a:lnTo>
                  <a:lnTo>
                    <a:pt x="15101" y="17731"/>
                  </a:lnTo>
                  <a:lnTo>
                    <a:pt x="15101" y="780"/>
                  </a:lnTo>
                  <a:lnTo>
                    <a:pt x="15101" y="780"/>
                  </a:lnTo>
                  <a:lnTo>
                    <a:pt x="15076" y="634"/>
                  </a:lnTo>
                  <a:lnTo>
                    <a:pt x="15028" y="488"/>
                  </a:lnTo>
                  <a:lnTo>
                    <a:pt x="14979" y="341"/>
                  </a:lnTo>
                  <a:lnTo>
                    <a:pt x="14881" y="220"/>
                  </a:lnTo>
                  <a:lnTo>
                    <a:pt x="14760" y="122"/>
                  </a:lnTo>
                  <a:lnTo>
                    <a:pt x="14614" y="74"/>
                  </a:lnTo>
                  <a:lnTo>
                    <a:pt x="14467" y="25"/>
                  </a:lnTo>
                  <a:lnTo>
                    <a:pt x="14321" y="0"/>
                  </a:lnTo>
                  <a:lnTo>
                    <a:pt x="14321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60;p46"/>
            <p:cNvSpPr/>
            <p:nvPr/>
          </p:nvSpPr>
          <p:spPr>
            <a:xfrm>
              <a:off x="796650" y="274025"/>
              <a:ext cx="45100" cy="45100"/>
            </a:xfrm>
            <a:custGeom>
              <a:avLst/>
              <a:gdLst/>
              <a:ahLst/>
              <a:cxnLst/>
              <a:rect l="l" t="t" r="r" b="b"/>
              <a:pathLst>
                <a:path w="1804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3" y="25"/>
                  </a:lnTo>
                  <a:lnTo>
                    <a:pt x="1243" y="74"/>
                  </a:lnTo>
                  <a:lnTo>
                    <a:pt x="1414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4" y="1657"/>
                  </a:lnTo>
                  <a:lnTo>
                    <a:pt x="1243" y="1730"/>
                  </a:lnTo>
                  <a:lnTo>
                    <a:pt x="1073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2" y="1779"/>
                  </a:lnTo>
                  <a:lnTo>
                    <a:pt x="561" y="1730"/>
                  </a:lnTo>
                  <a:lnTo>
                    <a:pt x="391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1" y="147"/>
                  </a:lnTo>
                  <a:lnTo>
                    <a:pt x="561" y="74"/>
                  </a:lnTo>
                  <a:lnTo>
                    <a:pt x="732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861;p46"/>
            <p:cNvSpPr/>
            <p:nvPr/>
          </p:nvSpPr>
          <p:spPr>
            <a:xfrm>
              <a:off x="7138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2" y="1"/>
                  </a:move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9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9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9" y="1535"/>
                  </a:lnTo>
                  <a:lnTo>
                    <a:pt x="147" y="1414"/>
                  </a:lnTo>
                  <a:lnTo>
                    <a:pt x="74" y="1243"/>
                  </a:lnTo>
                  <a:lnTo>
                    <a:pt x="25" y="1073"/>
                  </a:lnTo>
                  <a:lnTo>
                    <a:pt x="1" y="902"/>
                  </a:lnTo>
                  <a:lnTo>
                    <a:pt x="1" y="902"/>
                  </a:lnTo>
                  <a:lnTo>
                    <a:pt x="25" y="732"/>
                  </a:lnTo>
                  <a:lnTo>
                    <a:pt x="74" y="561"/>
                  </a:lnTo>
                  <a:lnTo>
                    <a:pt x="147" y="391"/>
                  </a:lnTo>
                  <a:lnTo>
                    <a:pt x="269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862;p46"/>
            <p:cNvSpPr/>
            <p:nvPr/>
          </p:nvSpPr>
          <p:spPr>
            <a:xfrm>
              <a:off x="631050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0" y="902"/>
                  </a:move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7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1" y="74"/>
                  </a:lnTo>
                  <a:lnTo>
                    <a:pt x="731" y="25"/>
                  </a:lnTo>
                  <a:lnTo>
                    <a:pt x="902" y="1"/>
                  </a:lnTo>
                  <a:lnTo>
                    <a:pt x="902" y="1"/>
                  </a:lnTo>
                  <a:lnTo>
                    <a:pt x="1072" y="25"/>
                  </a:lnTo>
                  <a:lnTo>
                    <a:pt x="1243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7" y="391"/>
                  </a:lnTo>
                  <a:lnTo>
                    <a:pt x="1730" y="561"/>
                  </a:lnTo>
                  <a:lnTo>
                    <a:pt x="1778" y="732"/>
                  </a:lnTo>
                  <a:lnTo>
                    <a:pt x="1803" y="902"/>
                  </a:lnTo>
                  <a:lnTo>
                    <a:pt x="1803" y="902"/>
                  </a:lnTo>
                  <a:lnTo>
                    <a:pt x="1778" y="1073"/>
                  </a:lnTo>
                  <a:lnTo>
                    <a:pt x="1730" y="1243"/>
                  </a:lnTo>
                  <a:lnTo>
                    <a:pt x="1657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3" y="1730"/>
                  </a:lnTo>
                  <a:lnTo>
                    <a:pt x="1072" y="1779"/>
                  </a:lnTo>
                  <a:lnTo>
                    <a:pt x="902" y="1803"/>
                  </a:lnTo>
                  <a:lnTo>
                    <a:pt x="902" y="1803"/>
                  </a:lnTo>
                  <a:lnTo>
                    <a:pt x="731" y="1779"/>
                  </a:lnTo>
                  <a:lnTo>
                    <a:pt x="561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7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863;p46"/>
            <p:cNvSpPr/>
            <p:nvPr/>
          </p:nvSpPr>
          <p:spPr>
            <a:xfrm>
              <a:off x="649925" y="5900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64;p46"/>
            <p:cNvSpPr/>
            <p:nvPr/>
          </p:nvSpPr>
          <p:spPr>
            <a:xfrm>
              <a:off x="649925" y="5346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65;p46"/>
            <p:cNvSpPr/>
            <p:nvPr/>
          </p:nvSpPr>
          <p:spPr>
            <a:xfrm>
              <a:off x="649925" y="4798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66;p46"/>
            <p:cNvSpPr/>
            <p:nvPr/>
          </p:nvSpPr>
          <p:spPr>
            <a:xfrm>
              <a:off x="649925" y="424425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67;p46"/>
            <p:cNvSpPr/>
            <p:nvPr/>
          </p:nvSpPr>
          <p:spPr>
            <a:xfrm>
              <a:off x="879475" y="274025"/>
              <a:ext cx="45075" cy="45100"/>
            </a:xfrm>
            <a:custGeom>
              <a:avLst/>
              <a:gdLst/>
              <a:ahLst/>
              <a:cxnLst/>
              <a:rect l="l" t="t" r="r" b="b"/>
              <a:pathLst>
                <a:path w="1803" h="1804" fill="none" extrusionOk="0">
                  <a:moveTo>
                    <a:pt x="901" y="1803"/>
                  </a:moveTo>
                  <a:lnTo>
                    <a:pt x="901" y="1803"/>
                  </a:lnTo>
                  <a:lnTo>
                    <a:pt x="731" y="1779"/>
                  </a:lnTo>
                  <a:lnTo>
                    <a:pt x="560" y="1730"/>
                  </a:lnTo>
                  <a:lnTo>
                    <a:pt x="390" y="1657"/>
                  </a:lnTo>
                  <a:lnTo>
                    <a:pt x="268" y="1535"/>
                  </a:lnTo>
                  <a:lnTo>
                    <a:pt x="146" y="1414"/>
                  </a:lnTo>
                  <a:lnTo>
                    <a:pt x="73" y="1243"/>
                  </a:lnTo>
                  <a:lnTo>
                    <a:pt x="25" y="1073"/>
                  </a:lnTo>
                  <a:lnTo>
                    <a:pt x="0" y="902"/>
                  </a:lnTo>
                  <a:lnTo>
                    <a:pt x="0" y="902"/>
                  </a:lnTo>
                  <a:lnTo>
                    <a:pt x="25" y="732"/>
                  </a:lnTo>
                  <a:lnTo>
                    <a:pt x="73" y="561"/>
                  </a:lnTo>
                  <a:lnTo>
                    <a:pt x="146" y="391"/>
                  </a:lnTo>
                  <a:lnTo>
                    <a:pt x="268" y="269"/>
                  </a:lnTo>
                  <a:lnTo>
                    <a:pt x="390" y="147"/>
                  </a:lnTo>
                  <a:lnTo>
                    <a:pt x="560" y="74"/>
                  </a:lnTo>
                  <a:lnTo>
                    <a:pt x="731" y="25"/>
                  </a:lnTo>
                  <a:lnTo>
                    <a:pt x="901" y="1"/>
                  </a:lnTo>
                  <a:lnTo>
                    <a:pt x="901" y="1"/>
                  </a:lnTo>
                  <a:lnTo>
                    <a:pt x="1072" y="25"/>
                  </a:lnTo>
                  <a:lnTo>
                    <a:pt x="1242" y="74"/>
                  </a:lnTo>
                  <a:lnTo>
                    <a:pt x="1413" y="147"/>
                  </a:lnTo>
                  <a:lnTo>
                    <a:pt x="1535" y="269"/>
                  </a:lnTo>
                  <a:lnTo>
                    <a:pt x="1656" y="391"/>
                  </a:lnTo>
                  <a:lnTo>
                    <a:pt x="1729" y="561"/>
                  </a:lnTo>
                  <a:lnTo>
                    <a:pt x="1778" y="732"/>
                  </a:lnTo>
                  <a:lnTo>
                    <a:pt x="1802" y="902"/>
                  </a:lnTo>
                  <a:lnTo>
                    <a:pt x="1802" y="902"/>
                  </a:lnTo>
                  <a:lnTo>
                    <a:pt x="1778" y="1073"/>
                  </a:lnTo>
                  <a:lnTo>
                    <a:pt x="1729" y="1243"/>
                  </a:lnTo>
                  <a:lnTo>
                    <a:pt x="1656" y="1414"/>
                  </a:lnTo>
                  <a:lnTo>
                    <a:pt x="1535" y="1535"/>
                  </a:lnTo>
                  <a:lnTo>
                    <a:pt x="1413" y="1657"/>
                  </a:lnTo>
                  <a:lnTo>
                    <a:pt x="1242" y="1730"/>
                  </a:lnTo>
                  <a:lnTo>
                    <a:pt x="1072" y="1779"/>
                  </a:lnTo>
                  <a:lnTo>
                    <a:pt x="901" y="1803"/>
                  </a:lnTo>
                  <a:lnTo>
                    <a:pt x="901" y="1803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68;p46"/>
            <p:cNvSpPr/>
            <p:nvPr/>
          </p:nvSpPr>
          <p:spPr>
            <a:xfrm>
              <a:off x="6548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69;p46"/>
            <p:cNvSpPr/>
            <p:nvPr/>
          </p:nvSpPr>
          <p:spPr>
            <a:xfrm>
              <a:off x="7376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70;p46"/>
            <p:cNvSpPr/>
            <p:nvPr/>
          </p:nvSpPr>
          <p:spPr>
            <a:xfrm>
              <a:off x="820400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1" y="1"/>
                  </a:moveTo>
                  <a:lnTo>
                    <a:pt x="1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71;p46"/>
            <p:cNvSpPr/>
            <p:nvPr/>
          </p:nvSpPr>
          <p:spPr>
            <a:xfrm>
              <a:off x="903225" y="244200"/>
              <a:ext cx="25" cy="51175"/>
            </a:xfrm>
            <a:custGeom>
              <a:avLst/>
              <a:gdLst/>
              <a:ahLst/>
              <a:cxnLst/>
              <a:rect l="l" t="t" r="r" b="b"/>
              <a:pathLst>
                <a:path w="1" h="2047" fill="none" extrusionOk="0">
                  <a:moveTo>
                    <a:pt x="0" y="1"/>
                  </a:moveTo>
                  <a:lnTo>
                    <a:pt x="0" y="2046"/>
                  </a:lnTo>
                </a:path>
              </a:pathLst>
            </a:custGeom>
            <a:noFill/>
            <a:ln w="12175" cap="rnd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88269" y="1425720"/>
            <a:ext cx="4323311" cy="461665"/>
            <a:chOff x="72044" y="1364080"/>
            <a:chExt cx="3382127" cy="46166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2044" y="1364080"/>
              <a:ext cx="359055" cy="4406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431454" y="1364080"/>
              <a:ext cx="30227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err="1" smtClean="0"/>
                <a:t>Phép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nâng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lên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lũy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thừa</a:t>
              </a:r>
              <a:endParaRPr lang="vi-VN" sz="2400" b="1" dirty="0"/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402876" y="2057469"/>
            <a:ext cx="8485239" cy="20809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chemeClr val="tx1"/>
                </a:solidFill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</a:rPr>
              <a:t> ta </a:t>
            </a:r>
            <a:r>
              <a:rPr lang="en-US" sz="2400" dirty="0" err="1" smtClean="0">
                <a:solidFill>
                  <a:schemeClr val="tx1"/>
                </a:solidFill>
              </a:rPr>
              <a:t>đã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tính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được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rằng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tổng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số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thóc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cần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rải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trên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bàn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cờ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là</a:t>
            </a:r>
            <a:r>
              <a:rPr lang="en-US" sz="2400" dirty="0" smtClean="0">
                <a:solidFill>
                  <a:schemeClr val="tx1"/>
                </a:solidFill>
              </a:rPr>
              <a:t> 2</a:t>
            </a:r>
            <a:r>
              <a:rPr lang="en-US" sz="2400" baseline="30000" dirty="0" smtClean="0">
                <a:solidFill>
                  <a:schemeClr val="tx1"/>
                </a:solidFill>
              </a:rPr>
              <a:t>64</a:t>
            </a:r>
            <a:r>
              <a:rPr lang="en-US" sz="2400" dirty="0" smtClean="0">
                <a:solidFill>
                  <a:schemeClr val="tx1"/>
                </a:solidFill>
              </a:rPr>
              <a:t> – 1 </a:t>
            </a:r>
            <a:r>
              <a:rPr lang="en-US" sz="2400" dirty="0" err="1" smtClean="0">
                <a:solidFill>
                  <a:schemeClr val="tx1"/>
                </a:solidFill>
              </a:rPr>
              <a:t>hạt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thóc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và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toàn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bộ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khối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lượng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thóc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này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nặng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tới</a:t>
            </a:r>
            <a:r>
              <a:rPr lang="en-US" sz="2400" dirty="0" smtClean="0">
                <a:solidFill>
                  <a:schemeClr val="tx1"/>
                </a:solidFill>
              </a:rPr>
              <a:t> 369 </a:t>
            </a:r>
            <a:r>
              <a:rPr lang="en-US" sz="2400" dirty="0" err="1" smtClean="0">
                <a:solidFill>
                  <a:schemeClr val="tx1"/>
                </a:solidFill>
              </a:rPr>
              <a:t>tỉ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tấn</a:t>
            </a:r>
            <a:r>
              <a:rPr lang="en-US" sz="2400" dirty="0" smtClean="0">
                <a:solidFill>
                  <a:schemeClr val="tx1"/>
                </a:solidFill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</a:rPr>
              <a:t>Một</a:t>
            </a:r>
            <a:r>
              <a:rPr lang="en-US" sz="2400" dirty="0" smtClean="0">
                <a:solidFill>
                  <a:schemeClr val="tx1"/>
                </a:solidFill>
              </a:rPr>
              <a:t> con </a:t>
            </a:r>
            <a:r>
              <a:rPr lang="en-US" sz="2400" dirty="0" err="1" smtClean="0">
                <a:solidFill>
                  <a:schemeClr val="tx1"/>
                </a:solidFill>
              </a:rPr>
              <a:t>số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khổng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lồ</a:t>
            </a:r>
            <a:r>
              <a:rPr lang="en-US" sz="2400" dirty="0" smtClean="0">
                <a:solidFill>
                  <a:schemeClr val="tx1"/>
                </a:solidFill>
              </a:rPr>
              <a:t>! </a:t>
            </a:r>
            <a:endParaRPr lang="vi-VN" sz="2400" dirty="0">
              <a:solidFill>
                <a:schemeClr val="tx1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97716" y="4231687"/>
            <a:ext cx="628650" cy="8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61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</TotalTime>
  <Words>1501</Words>
  <Application>Microsoft Office PowerPoint</Application>
  <PresentationFormat>On-screen Show (16:9)</PresentationFormat>
  <Paragraphs>281</Paragraphs>
  <Slides>42</Slides>
  <Notes>18</Notes>
  <HiddenSlides>0</HiddenSlides>
  <MMClips>14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2" baseType="lpstr">
      <vt:lpstr>Arvo</vt:lpstr>
      <vt:lpstr>Roboto Condensed</vt:lpstr>
      <vt:lpstr>Cambria Math</vt:lpstr>
      <vt:lpstr>Arial</vt:lpstr>
      <vt:lpstr>Roboto Condensed Light</vt:lpstr>
      <vt:lpstr>Calibri Light</vt:lpstr>
      <vt:lpstr>Calibri</vt:lpstr>
      <vt:lpstr>Wingdings</vt:lpstr>
      <vt:lpstr>Salerio template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PHƯƠNG TRÌNH LƯỢNG GIÁC CƠ BẢN</dc:title>
  <dc:creator>Admin</dc:creator>
  <cp:lastModifiedBy>Admin</cp:lastModifiedBy>
  <cp:revision>127</cp:revision>
  <dcterms:modified xsi:type="dcterms:W3CDTF">2021-09-09T10:44:50Z</dcterms:modified>
</cp:coreProperties>
</file>