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3" r:id="rId2"/>
    <p:sldId id="304" r:id="rId3"/>
    <p:sldId id="257" r:id="rId4"/>
    <p:sldId id="700" r:id="rId5"/>
    <p:sldId id="284" r:id="rId6"/>
    <p:sldId id="286" r:id="rId7"/>
    <p:sldId id="309" r:id="rId8"/>
    <p:sldId id="315" r:id="rId9"/>
    <p:sldId id="703" r:id="rId10"/>
    <p:sldId id="311" r:id="rId11"/>
    <p:sldId id="704" r:id="rId12"/>
    <p:sldId id="272" r:id="rId13"/>
    <p:sldId id="302" r:id="rId14"/>
    <p:sldId id="702" r:id="rId15"/>
    <p:sldId id="705" r:id="rId16"/>
    <p:sldId id="256" r:id="rId17"/>
    <p:sldId id="310" r:id="rId18"/>
    <p:sldId id="287" r:id="rId19"/>
    <p:sldId id="630" r:id="rId20"/>
    <p:sldId id="290" r:id="rId21"/>
    <p:sldId id="631" r:id="rId22"/>
    <p:sldId id="632" r:id="rId23"/>
    <p:sldId id="305" r:id="rId24"/>
    <p:sldId id="633" r:id="rId25"/>
    <p:sldId id="307" r:id="rId26"/>
    <p:sldId id="709" r:id="rId27"/>
    <p:sldId id="707" r:id="rId28"/>
    <p:sldId id="708" r:id="rId29"/>
    <p:sldId id="299" r:id="rId30"/>
    <p:sldId id="706" r:id="rId31"/>
    <p:sldId id="275" r:id="rId32"/>
    <p:sldId id="258" r:id="rId33"/>
  </p:sldIdLst>
  <p:sldSz cx="12192000" cy="6858000"/>
  <p:notesSz cx="6858000" cy="9144000"/>
  <p:custDataLst>
    <p:tags r:id="rId3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13793" units="1/cm"/>
          <inkml:channelProperty channel="T" name="resolution" value="1" units="1/dev"/>
        </inkml:channelProperties>
      </inkml:inkSource>
      <inkml:timestamp xml:id="ts0" timeString="2021-10-08T01:19:42.451"/>
    </inkml:context>
    <inkml:brush xml:id="br0">
      <inkml:brushProperty name="width" value="0.05" units="cm"/>
      <inkml:brushProperty name="height" value="0.05" units="cm"/>
      <inkml:brushProperty name="fitToCurve" value="1"/>
    </inkml:brush>
  </inkml:definitions>
  <inkml:trace contextRef="#ctx0" brushRef="#br0">0 0 0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A8FFD-5BBA-2D35-CE9E-E175597F89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FB4083-CE55-B9F8-5052-6BE97DC908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E189E9-5D1D-3FC8-600F-C0680EC94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8C15-42C6-4D91-9745-0376AA613CF5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76B6C2-AC5A-C539-28FE-4E9A15D8C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AE1783-5D33-A872-B5B0-329F3F06B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D150-864A-448C-85AE-D43A08424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23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A95752-40AE-DE1D-D069-DB9313928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8C15-42C6-4D91-9745-0376AA613CF5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092D26-9DC0-36D9-429D-025B57AE9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EBA640-592E-01AC-C410-11D523787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D150-864A-448C-85AE-D43A08424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861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A95752-40AE-DE1D-D069-DB9313928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8C15-42C6-4D91-9745-0376AA613CF5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092D26-9DC0-36D9-429D-025B57AE9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EBA640-592E-01AC-C410-11D523787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D150-864A-448C-85AE-D43A08424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1049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7ACE4-40BC-0840-E0F0-C1D1C798C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7A654C-0E65-38AE-A474-B547EA0552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B8D4C5-FE36-DEEC-E959-774CE0C6EC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6D413E-54D8-DE50-F8BA-04B87D20C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8C15-42C6-4D91-9745-0376AA613CF5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CE2AC5-5937-BB00-006A-6F0B5161A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D0926B-0EA8-1187-5A4B-95BB1EB7E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D150-864A-448C-85AE-D43A08424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2167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ADB14-ABC3-4CD7-4C1D-C4852580F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BE03AF-6BF2-70E4-A9BB-D431C837D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3D5B92-50A1-32E3-3AB2-12B72D882E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A9346F-955A-1A40-170D-CD2FAD566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8C15-42C6-4D91-9745-0376AA613CF5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D4C3E4-3162-4BFE-26D4-341282FF0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96478F-64AD-11A8-34D2-EB49733E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D150-864A-448C-85AE-D43A08424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3919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0EDC2-2E55-3CB7-F356-200FE80B4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9D21DB-7BF4-E9CE-1D77-6F6CAE785A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0398C1-31FE-29D4-5875-332507B23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8C15-42C6-4D91-9745-0376AA613CF5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9C8C66-0C28-2B74-27E9-D13DAA215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7006DC-6B7A-B7AB-CC58-8233A3CE5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D150-864A-448C-85AE-D43A08424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3551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CC78EE2-27AE-9532-0FCF-27A48CA667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8C6499-C753-F732-3A56-BFD0C5ADC8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03ED88-EDFB-5D7C-D311-0BCFF90D3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8C15-42C6-4D91-9745-0376AA613CF5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5A134E-CA53-9B32-96C5-64D518138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D71C9F-DE2E-DF4C-05FE-686F8E855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D150-864A-448C-85AE-D43A08424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8231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8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3FA21A7-D2BB-4C80-873C-BE7518874A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C65C9B0-8339-42E4-8936-A8CE586B06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BCE984B-AE5E-4A73-A4FA-9BE0D2BCC91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51998C-D540-4C30-8129-CFE0BD265811}" type="slidenum">
              <a:rPr lang="vi-VN" altLang="vi-VN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29769803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8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3FA21A7-D2BB-4C80-873C-BE7518874A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C65C9B0-8339-42E4-8936-A8CE586B06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BCE984B-AE5E-4A73-A4FA-9BE0D2BCC91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51998C-D540-4C30-8129-CFE0BD265811}" type="slidenum">
              <a:rPr lang="vi-VN" altLang="vi-VN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145427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FC364-A6C8-A44C-54AD-BF0B8E0EF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8E849-6ED7-20A9-2D96-282623133E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A940CC-33F5-DA97-FE36-39457CC77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8C15-42C6-4D91-9745-0376AA613CF5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0062A5-3182-2D35-A981-268CF11BD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D78ADD-96B8-4B99-067C-A75AA7545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D150-864A-448C-85AE-D43A08424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230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FC364-A6C8-A44C-54AD-BF0B8E0EF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8E849-6ED7-20A9-2D96-282623133E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A940CC-33F5-DA97-FE36-39457CC77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8C15-42C6-4D91-9745-0376AA613CF5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0062A5-3182-2D35-A981-268CF11BD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D78ADD-96B8-4B99-067C-A75AA7545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D150-864A-448C-85AE-D43A08424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73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FC364-A6C8-A44C-54AD-BF0B8E0EF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8E849-6ED7-20A9-2D96-282623133E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A940CC-33F5-DA97-FE36-39457CC77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8C15-42C6-4D91-9745-0376AA613CF5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0062A5-3182-2D35-A981-268CF11BD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D78ADD-96B8-4B99-067C-A75AA7545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D150-864A-448C-85AE-D43A08424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774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FC364-A6C8-A44C-54AD-BF0B8E0EF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8E849-6ED7-20A9-2D96-282623133E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A940CC-33F5-DA97-FE36-39457CC77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8C15-42C6-4D91-9745-0376AA613CF5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0062A5-3182-2D35-A981-268CF11BD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D78ADD-96B8-4B99-067C-A75AA7545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D150-864A-448C-85AE-D43A08424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05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1B799-5710-80BF-2E39-475B3A538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3B076F-8F85-75D5-3EAC-79C9EC082A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06B973-F899-05BF-C23D-DC3C41E44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8C15-42C6-4D91-9745-0376AA613CF5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A03DEF-EE9C-7F09-6B9E-FE0CBE076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E32B97-896E-F31F-2FE6-CEC3C51E8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D150-864A-448C-85AE-D43A08424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648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3FBBF-803E-EFF2-2FFF-2CF3A3379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B10BBF-CA46-0318-7A50-D9829859E0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BCA4D4-3D29-2A80-216C-5501E3849E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BF7BED-A8D8-7045-A9CE-343CC723C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8C15-42C6-4D91-9745-0376AA613CF5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A96545-EE29-B2BE-830F-F78327B58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51B8C-D078-B192-0B3E-6F71680DA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D150-864A-448C-85AE-D43A08424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369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7FA13-46CF-52A9-4423-BCF4A5D2F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69C28F-6F75-B011-FDA3-8F952A8C3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81EB61-94CA-C9BE-B569-CAE8D96519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C6CF86-C679-354C-8068-4861399BD3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EB68DA-F2E6-4881-244F-17C86AD5F2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79AAAC-0AC0-EC0E-5C87-BD74123B9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8C15-42C6-4D91-9745-0376AA613CF5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015243-2D99-DD84-D0E2-66AB046E7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CB00AE-CEF0-634D-FEBA-8E7EAAECD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D150-864A-448C-85AE-D43A08424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161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AB4C5-F517-685E-785F-34F071226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E0D19F-3A81-D4EE-2EBF-4BABC8761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8C15-42C6-4D91-9745-0376AA613CF5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A31155-87F4-090D-8FBF-F724072E2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F8F8A1-41D5-BD4B-EA77-7700F59CF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D150-864A-448C-85AE-D43A08424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48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5E144F-C5AB-F9F4-D715-4120BF13B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0AA0D8-19CD-5BEE-16FA-A55BDD9021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3C7BAB-C29C-23C7-92B0-195711BBDA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B8C15-42C6-4D91-9745-0376AA613CF5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BDA32E-73F2-8ED7-0ECA-EAF1CBBB30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CCF056-44F8-32F1-8E83-6340F09F93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FD150-864A-448C-85AE-D43A08424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132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61" r:id="rId4"/>
    <p:sldLayoutId id="214748366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63" r:id="rId11"/>
    <p:sldLayoutId id="2147483656" r:id="rId12"/>
    <p:sldLayoutId id="2147483657" r:id="rId13"/>
    <p:sldLayoutId id="2147483658" r:id="rId14"/>
    <p:sldLayoutId id="2147483659" r:id="rId15"/>
    <p:sldLayoutId id="2147483664" r:id="rId16"/>
    <p:sldLayoutId id="214748366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3.jpeg"/><Relationship Id="rId7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5.jpeg"/><Relationship Id="rId5" Type="http://schemas.openxmlformats.org/officeDocument/2006/relationships/hyperlink" Target="http://images.google.com.vn/imgres?imgurl=http://www.biomed-vietnam.com/%3Fdo%3Dproduct%26dtd%3Dthumbnail%26id%3D21172%26w%3D200%26h%3D200&amp;imgrefurl=http://www.biomed-vietnam.com/%3Fdo%3Dproduct%26dtd%3Dview%26id%3D21172&amp;h=200&amp;w=160&amp;sz=24&amp;hl=vi&amp;start=35&amp;usg=__ZZZXJ0mRVHtUdKyzhU83egOz1lw=&amp;tbnid=XSwFyY5N2FIP-M:&amp;tbnh=104&amp;tbnw=83&amp;prev=/images%3Fq%3Dc%25C3%25A2n%2Bx%25C3%25A1ch%26start%3D20%26gbv%3D2%26ndsp%3D20%26hl%3Dvi%26sa%3DN" TargetMode="External"/><Relationship Id="rId10" Type="http://schemas.openxmlformats.org/officeDocument/2006/relationships/image" Target="file:///C:\Program%20Files\Inknoe%20ClassPoint\Images\multiple_choice_with%20result_default_cm.png" TargetMode="External"/><Relationship Id="rId4" Type="http://schemas.openxmlformats.org/officeDocument/2006/relationships/image" Target="../media/image14.jpeg"/><Relationship Id="rId9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file:///C:\Program%20Files\Inknoe%20ClassPoint\Images\multiple_choice_with%20result_default_cm.png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file:///C:\Program%20Files\Inknoe%20ClassPoint\Images\multiple_choice_with%20result_default_cm.png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file:///D:\DU%20LIEU%20HUYEN\A.%20GA%20HUYEN\A.%20GA%202021-2022%20CV%205512\KHTN\A.%20KHTN%206%20KNTT%2021-21\A.%20GA%20KHTN%202021-2022\CH1_BAI6_DO%20KHOI%20LUONG\BT%20X&#193;C%20&#272;&#7882;NH%20KH&#7888;I%20L&#431;&#7906;NG%20B&#7856;NG%20C&#194;N%20&#272;&#7890;NG%20H&#7890;.mp4" TargetMode="External"/><Relationship Id="rId1" Type="http://schemas.microsoft.com/office/2007/relationships/media" Target="file:///D:\DU%20LIEU%20HUYEN\A.%20GA%20HUYEN\A.%20GA%202021-2022%20CV%205512\KHTN\A.%20KHTN%206%20KNTT%2021-21\A.%20GA%20KHTN%202021-2022\CH1_BAI6_DO%20KHOI%20LUONG\BT%20X&#193;C%20&#272;&#7882;NH%20KH&#7888;I%20L&#431;&#7906;NG%20B&#7856;NG%20C&#194;N%20&#272;&#7890;NG%20H&#7890;.mp4" TargetMode="Externa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8.png"/><Relationship Id="rId5" Type="http://schemas.openxmlformats.org/officeDocument/2006/relationships/customXml" Target="../ink/ink1.xml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.xml"/><Relationship Id="rId6" Type="http://schemas.openxmlformats.org/officeDocument/2006/relationships/image" Target="file:///C:\Program%20Files\Inknoe%20ClassPoint\Images\multiple_choice_with%20result_default_cm.png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">
            <a:extLst>
              <a:ext uri="{FF2B5EF4-FFF2-40B4-BE49-F238E27FC236}">
                <a16:creationId xmlns:a16="http://schemas.microsoft.com/office/drawing/2014/main" id="{6EDFB1BF-B46A-801B-880D-3D636505BE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579" y="1603874"/>
            <a:ext cx="5107392" cy="510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5">
            <a:extLst>
              <a:ext uri="{FF2B5EF4-FFF2-40B4-BE49-F238E27FC236}">
                <a16:creationId xmlns:a16="http://schemas.microsoft.com/office/drawing/2014/main" id="{77328F31-1852-71B9-9CA2-6DDB0A324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912" y="2003550"/>
            <a:ext cx="3120216" cy="4066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9">
            <a:extLst>
              <a:ext uri="{FF2B5EF4-FFF2-40B4-BE49-F238E27FC236}">
                <a16:creationId xmlns:a16="http://schemas.microsoft.com/office/drawing/2014/main" id="{41AD4AF2-CE35-41FE-E383-30D09BD9C6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9393" y="2039657"/>
            <a:ext cx="3753971" cy="399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5010C284-1F81-3E1D-B818-37BDC8A554C3}"/>
              </a:ext>
            </a:extLst>
          </p:cNvPr>
          <p:cNvSpPr/>
          <p:nvPr/>
        </p:nvSpPr>
        <p:spPr>
          <a:xfrm>
            <a:off x="2619686" y="4319432"/>
            <a:ext cx="677333" cy="451970"/>
          </a:xfrm>
          <a:prstGeom prst="ellipse">
            <a:avLst/>
          </a:prstGeom>
          <a:noFill/>
          <a:ln w="57150">
            <a:solidFill>
              <a:srgbClr val="66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 sz="1412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CE8100D-347F-D711-1EC8-FB12F70B5965}"/>
              </a:ext>
            </a:extLst>
          </p:cNvPr>
          <p:cNvSpPr/>
          <p:nvPr/>
        </p:nvSpPr>
        <p:spPr>
          <a:xfrm>
            <a:off x="5047628" y="5336677"/>
            <a:ext cx="959971" cy="733363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 sz="1412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78160DB-730E-F118-87E5-9D027E0E7233}"/>
              </a:ext>
            </a:extLst>
          </p:cNvPr>
          <p:cNvSpPr/>
          <p:nvPr/>
        </p:nvSpPr>
        <p:spPr>
          <a:xfrm>
            <a:off x="10639364" y="4940736"/>
            <a:ext cx="1072029" cy="565275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 sz="1412"/>
          </a:p>
        </p:txBody>
      </p:sp>
      <p:sp>
        <p:nvSpPr>
          <p:cNvPr id="16" name="Action Button: Go to End 15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EA87C6DD-2A44-D96B-6F76-3EB8777B9847}"/>
              </a:ext>
            </a:extLst>
          </p:cNvPr>
          <p:cNvSpPr/>
          <p:nvPr/>
        </p:nvSpPr>
        <p:spPr>
          <a:xfrm>
            <a:off x="11203392" y="7514354"/>
            <a:ext cx="508000" cy="395941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 sz="1412"/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B8E13318-A734-4CB4-3435-714A936167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19566"/>
            <a:ext cx="11682756" cy="2017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ts val="471"/>
              </a:spcBef>
              <a:buNone/>
            </a:pPr>
            <a:r>
              <a:rPr lang="en-US" altLang="vi-VN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vi-VN" sz="44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altLang="vi-VN" sz="44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vi-VN" sz="44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4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altLang="vi-VN" sz="44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altLang="vi-VN" sz="44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altLang="vi-VN" sz="44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4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44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4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44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4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altLang="vi-VN" sz="44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4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altLang="vi-VN" sz="44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4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vi-VN" sz="44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4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vỏ</a:t>
            </a:r>
            <a:r>
              <a:rPr lang="en-US" altLang="vi-VN" sz="44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4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44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altLang="vi-VN" sz="44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</a:t>
            </a:r>
            <a:r>
              <a:rPr lang="en-US" altLang="vi-VN" sz="44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4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vi-VN" sz="44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4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vi-VN" sz="44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4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altLang="vi-VN" sz="44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4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altLang="vi-VN" sz="44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vi-VN" altLang="vi-VN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5" grpId="0" animBg="1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5" descr="C:\Users\dell\Downloads\download (40).jfif">
            <a:extLst>
              <a:ext uri="{FF2B5EF4-FFF2-40B4-BE49-F238E27FC236}">
                <a16:creationId xmlns:a16="http://schemas.microsoft.com/office/drawing/2014/main" id="{312391CF-AE5B-E790-C4CE-27AD2C868A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4108" y="1133039"/>
            <a:ext cx="4027892" cy="382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 descr="C:\Users\dell\Downloads\download (33).jfif">
            <a:extLst>
              <a:ext uri="{FF2B5EF4-FFF2-40B4-BE49-F238E27FC236}">
                <a16:creationId xmlns:a16="http://schemas.microsoft.com/office/drawing/2014/main" id="{8E63734A-CA31-5414-23F5-6DC83078D4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" r="5000"/>
          <a:stretch>
            <a:fillRect/>
          </a:stretch>
        </p:blipFill>
        <p:spPr bwMode="auto">
          <a:xfrm>
            <a:off x="123266" y="1791697"/>
            <a:ext cx="3985558" cy="3150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4" descr="C:\Users\dell\Downloads\download (41).jfif">
            <a:extLst>
              <a:ext uri="{FF2B5EF4-FFF2-40B4-BE49-F238E27FC236}">
                <a16:creationId xmlns:a16="http://schemas.microsoft.com/office/drawing/2014/main" id="{21A0136B-C75C-1D82-9B3A-373D6964FD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823" y="1246344"/>
            <a:ext cx="4362824" cy="3712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Text Box 10">
            <a:extLst>
              <a:ext uri="{FF2B5EF4-FFF2-40B4-BE49-F238E27FC236}">
                <a16:creationId xmlns:a16="http://schemas.microsoft.com/office/drawing/2014/main" id="{DF98E4EF-5E83-38C6-F3B5-C2FA8478B8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236" y="491814"/>
            <a:ext cx="11553265" cy="614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vi-VN" sz="3294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  Xác định GHĐ và ĐCNN của cân trong các trường hợp sau:</a:t>
            </a:r>
            <a:endParaRPr lang="vi-VN" altLang="vi-VN" sz="3294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9A03C6B6-DF4C-17AE-A035-428A94EE2867}"/>
              </a:ext>
            </a:extLst>
          </p:cNvPr>
          <p:cNvSpPr/>
          <p:nvPr/>
        </p:nvSpPr>
        <p:spPr>
          <a:xfrm>
            <a:off x="115795" y="4789893"/>
            <a:ext cx="2526304" cy="7184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551" tIns="53275" rIns="106551" bIns="53275" anchor="ctr"/>
          <a:lstStyle/>
          <a:p>
            <a:pPr algn="ctr" eaLnBrk="1" hangingPunct="1">
              <a:defRPr/>
            </a:pPr>
            <a:r>
              <a:rPr lang="en-US" sz="2823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23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311716-FB18-3F8F-122B-50DA304743BB}"/>
              </a:ext>
            </a:extLst>
          </p:cNvPr>
          <p:cNvSpPr/>
          <p:nvPr/>
        </p:nvSpPr>
        <p:spPr>
          <a:xfrm>
            <a:off x="9041902" y="4788647"/>
            <a:ext cx="2527549" cy="7196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551" tIns="53275" rIns="106551" bIns="53275" anchor="ctr"/>
          <a:lstStyle/>
          <a:p>
            <a:pPr algn="ctr" eaLnBrk="1" hangingPunct="1">
              <a:defRPr/>
            </a:pPr>
            <a:r>
              <a:rPr lang="en-US" sz="2823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23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</a:t>
            </a: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FF07011A-A124-F311-588D-7C880192B50B}"/>
              </a:ext>
            </a:extLst>
          </p:cNvPr>
          <p:cNvSpPr/>
          <p:nvPr/>
        </p:nvSpPr>
        <p:spPr>
          <a:xfrm>
            <a:off x="4503520" y="4818530"/>
            <a:ext cx="2527549" cy="7644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551" tIns="53275" rIns="106551" bIns="53275" anchor="ctr"/>
          <a:lstStyle/>
          <a:p>
            <a:pPr algn="ctr" eaLnBrk="1" hangingPunct="1">
              <a:defRPr/>
            </a:pPr>
            <a:r>
              <a:rPr lang="en-US" sz="2823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23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b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5" descr="C:\Users\dell\Downloads\download (40).jfif">
            <a:extLst>
              <a:ext uri="{FF2B5EF4-FFF2-40B4-BE49-F238E27FC236}">
                <a16:creationId xmlns:a16="http://schemas.microsoft.com/office/drawing/2014/main" id="{921E976B-D395-537C-A2D8-54213990F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4108" y="1133039"/>
            <a:ext cx="4027892" cy="382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 descr="C:\Users\dell\Downloads\download (33).jfif">
            <a:extLst>
              <a:ext uri="{FF2B5EF4-FFF2-40B4-BE49-F238E27FC236}">
                <a16:creationId xmlns:a16="http://schemas.microsoft.com/office/drawing/2014/main" id="{A7E1E03A-D525-0230-48A9-A0509BCD5A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" r="5000"/>
          <a:stretch>
            <a:fillRect/>
          </a:stretch>
        </p:blipFill>
        <p:spPr bwMode="auto">
          <a:xfrm>
            <a:off x="123266" y="1791697"/>
            <a:ext cx="3985558" cy="3150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4" descr="C:\Users\dell\Downloads\download (41).jfif">
            <a:extLst>
              <a:ext uri="{FF2B5EF4-FFF2-40B4-BE49-F238E27FC236}">
                <a16:creationId xmlns:a16="http://schemas.microsoft.com/office/drawing/2014/main" id="{00EF3B67-7552-2025-B38D-C3EC54FBC8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823" y="1246344"/>
            <a:ext cx="4362824" cy="3712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1" name="Text Box 10">
            <a:extLst>
              <a:ext uri="{FF2B5EF4-FFF2-40B4-BE49-F238E27FC236}">
                <a16:creationId xmlns:a16="http://schemas.microsoft.com/office/drawing/2014/main" id="{DF8627B1-1271-734C-165A-18A0529713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236" y="491814"/>
            <a:ext cx="11553265" cy="614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vi-VN" sz="3294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  Xác định GHĐ và ĐCNN của cân trong các trường hợp sau:</a:t>
            </a:r>
            <a:endParaRPr lang="vi-VN" altLang="vi-VN" sz="3294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7185BB62-B1EA-A0EB-01B1-EFC173DE2910}"/>
              </a:ext>
            </a:extLst>
          </p:cNvPr>
          <p:cNvSpPr/>
          <p:nvPr/>
        </p:nvSpPr>
        <p:spPr>
          <a:xfrm>
            <a:off x="115795" y="4789893"/>
            <a:ext cx="2526304" cy="7184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551" tIns="53275" rIns="106551" bIns="53275" anchor="ctr"/>
          <a:lstStyle/>
          <a:p>
            <a:pPr algn="ctr" eaLnBrk="1" hangingPunct="1">
              <a:defRPr/>
            </a:pPr>
            <a:r>
              <a:rPr lang="en-US" sz="2823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23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D386714-0D9C-C5AC-F0CF-3F8034E347FE}"/>
              </a:ext>
            </a:extLst>
          </p:cNvPr>
          <p:cNvSpPr/>
          <p:nvPr/>
        </p:nvSpPr>
        <p:spPr>
          <a:xfrm>
            <a:off x="9041902" y="4788647"/>
            <a:ext cx="2527549" cy="7196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551" tIns="53275" rIns="106551" bIns="53275" anchor="ctr"/>
          <a:lstStyle/>
          <a:p>
            <a:pPr algn="ctr" eaLnBrk="1" hangingPunct="1">
              <a:defRPr/>
            </a:pPr>
            <a:r>
              <a:rPr lang="en-US" sz="2823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23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</a:t>
            </a: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6A5DB8AE-DFA1-FBC9-37D5-9B03E31C39B2}"/>
              </a:ext>
            </a:extLst>
          </p:cNvPr>
          <p:cNvSpPr/>
          <p:nvPr/>
        </p:nvSpPr>
        <p:spPr>
          <a:xfrm>
            <a:off x="4503520" y="4818530"/>
            <a:ext cx="2527549" cy="7644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551" tIns="53275" rIns="106551" bIns="53275" anchor="ctr"/>
          <a:lstStyle/>
          <a:p>
            <a:pPr algn="ctr" eaLnBrk="1" hangingPunct="1">
              <a:defRPr/>
            </a:pPr>
            <a:r>
              <a:rPr lang="en-US" sz="2823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23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b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659983E-2838-5E77-C438-3283576559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206" y="5487147"/>
            <a:ext cx="2269813" cy="1059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</a:pPr>
            <a:r>
              <a:rPr lang="vi-VN" altLang="vi-VN" sz="2823" b="1">
                <a:solidFill>
                  <a:srgbClr val="0000FF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GHĐ: 1000 g</a:t>
            </a:r>
            <a:endParaRPr lang="en-US" altLang="vi-VN" sz="2823" b="1">
              <a:solidFill>
                <a:srgbClr val="0000FF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vi-VN" altLang="vi-VN" sz="2823" b="1">
                <a:solidFill>
                  <a:srgbClr val="0000FF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ĐCNN: 5 g</a:t>
            </a:r>
            <a:endParaRPr lang="vi-VN" altLang="vi-VN" sz="2823" b="1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F169BA1-E7A4-257A-6F7B-6A0D1F56D3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1687" y="5493372"/>
            <a:ext cx="3328147" cy="1059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</a:pPr>
            <a:r>
              <a:rPr lang="vi-VN" altLang="vi-VN" sz="2823" b="1">
                <a:solidFill>
                  <a:srgbClr val="0000FF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GHĐ: 15 kg</a:t>
            </a:r>
            <a:endParaRPr lang="en-US" altLang="vi-VN" sz="2823" b="1">
              <a:solidFill>
                <a:srgbClr val="0000FF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vi-VN" altLang="vi-VN" sz="2823" b="1">
                <a:solidFill>
                  <a:srgbClr val="0000FF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ĐCNN: 0,05 kg</a:t>
            </a:r>
            <a:endParaRPr lang="vi-VN" altLang="vi-VN" sz="2823" b="1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64D99F7-4F47-1297-FC66-8EFAF1A84A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1981" y="5493372"/>
            <a:ext cx="2985745" cy="1059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</a:pPr>
            <a:r>
              <a:rPr lang="vi-VN" altLang="vi-VN" sz="2823" b="1">
                <a:solidFill>
                  <a:srgbClr val="0000FF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GHĐ: 1</a:t>
            </a:r>
            <a:r>
              <a:rPr lang="en-US" altLang="vi-VN" sz="2823" b="1">
                <a:solidFill>
                  <a:srgbClr val="0000FF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29</a:t>
            </a:r>
            <a:r>
              <a:rPr lang="vi-VN" altLang="vi-VN" sz="2823" b="1">
                <a:solidFill>
                  <a:srgbClr val="0000FF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kg</a:t>
            </a:r>
            <a:endParaRPr lang="en-US" altLang="vi-VN" sz="2823" b="1">
              <a:solidFill>
                <a:srgbClr val="0000FF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vi-VN" altLang="vi-VN" sz="2823" b="1">
                <a:solidFill>
                  <a:srgbClr val="0000FF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ĐCNN: 1 kg</a:t>
            </a:r>
            <a:endParaRPr lang="vi-VN" altLang="vi-VN" sz="2823" b="1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5">
            <a:extLst>
              <a:ext uri="{FF2B5EF4-FFF2-40B4-BE49-F238E27FC236}">
                <a16:creationId xmlns:a16="http://schemas.microsoft.com/office/drawing/2014/main" id="{BD81C605-8A24-C39D-CB7C-D7422C812A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912" y="1113394"/>
            <a:ext cx="11822205" cy="614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 anchor="ctr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vi-VN" sz="3294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vi-VN" sz="3294" b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altLang="vi-VN" sz="3294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94" b="1" i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sát các hình vẽ dưới đây, hãy chỉ ra đâu là cân tiểu ly?</a:t>
            </a:r>
          </a:p>
        </p:txBody>
      </p:sp>
      <p:sp>
        <p:nvSpPr>
          <p:cNvPr id="26627" name="AutoShape 10">
            <a:extLst>
              <a:ext uri="{FF2B5EF4-FFF2-40B4-BE49-F238E27FC236}">
                <a16:creationId xmlns:a16="http://schemas.microsoft.com/office/drawing/2014/main" id="{4C8F2530-34A2-A78E-3471-46E921E2BD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0215" y="347383"/>
            <a:ext cx="5378824" cy="745813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06551" tIns="53275" rIns="106551" bIns="53275" anchor="ctr"/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3294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vi-VN" altLang="vi-VN" sz="3294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67" name="Text Box 15">
            <a:extLst>
              <a:ext uri="{FF2B5EF4-FFF2-40B4-BE49-F238E27FC236}">
                <a16:creationId xmlns:a16="http://schemas.microsoft.com/office/drawing/2014/main" id="{4CA8544A-CBEC-79C1-F808-6CBA5E9B66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059" y="5529481"/>
            <a:ext cx="2495176" cy="542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23" b="1" i="1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 điện tử</a:t>
            </a:r>
            <a:endParaRPr lang="vi-VN" altLang="vi-VN" sz="2823" b="1" i="1">
              <a:solidFill>
                <a:srgbClr val="A500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68" name="Text Box 16">
            <a:extLst>
              <a:ext uri="{FF2B5EF4-FFF2-40B4-BE49-F238E27FC236}">
                <a16:creationId xmlns:a16="http://schemas.microsoft.com/office/drawing/2014/main" id="{33738020-ECC3-0C14-8551-598C20A51F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8549" y="5541932"/>
            <a:ext cx="2688167" cy="542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23" b="1" i="1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 đồng hồ</a:t>
            </a:r>
            <a:endParaRPr lang="vi-VN" altLang="vi-VN" sz="2823" b="1" i="1">
              <a:solidFill>
                <a:srgbClr val="A500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69" name="Text Box 17">
            <a:extLst>
              <a:ext uri="{FF2B5EF4-FFF2-40B4-BE49-F238E27FC236}">
                <a16:creationId xmlns:a16="http://schemas.microsoft.com/office/drawing/2014/main" id="{4AC81E58-23F8-495C-7D30-421BE3F76B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3834" y="5541932"/>
            <a:ext cx="2784039" cy="542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23" b="1" i="1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 tiểu ly</a:t>
            </a:r>
            <a:endParaRPr lang="vi-VN" altLang="vi-VN" sz="2823" b="1" i="1">
              <a:solidFill>
                <a:srgbClr val="A500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70" name="Text Box 18">
            <a:extLst>
              <a:ext uri="{FF2B5EF4-FFF2-40B4-BE49-F238E27FC236}">
                <a16:creationId xmlns:a16="http://schemas.microsoft.com/office/drawing/2014/main" id="{CF7114A0-5AB3-152B-C830-A6FFDA04D0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3883" y="5503334"/>
            <a:ext cx="2495176" cy="542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23" b="1" i="1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 x</a:t>
            </a:r>
            <a:r>
              <a:rPr lang="vi-VN" altLang="vi-VN" sz="2823" b="1" i="1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ách</a:t>
            </a:r>
            <a:r>
              <a:rPr lang="en-US" altLang="vi-VN" sz="2823" b="1" i="1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tay</a:t>
            </a:r>
            <a:endParaRPr lang="vi-VN" altLang="vi-VN" sz="2823" b="1" i="1">
              <a:solidFill>
                <a:srgbClr val="A500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632" name="Picture 24" descr="can dien tu">
            <a:extLst>
              <a:ext uri="{FF2B5EF4-FFF2-40B4-BE49-F238E27FC236}">
                <a16:creationId xmlns:a16="http://schemas.microsoft.com/office/drawing/2014/main" id="{8B0A2841-7FC5-8EA8-0A51-ACB1F2E331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4" y="2502647"/>
            <a:ext cx="2353235" cy="29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3" name="Picture 25" descr="can dong ho">
            <a:extLst>
              <a:ext uri="{FF2B5EF4-FFF2-40B4-BE49-F238E27FC236}">
                <a16:creationId xmlns:a16="http://schemas.microsoft.com/office/drawing/2014/main" id="{D45D7229-4E20-4B4D-47A3-089DEE3346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814" y="2497667"/>
            <a:ext cx="2577353" cy="29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4" name="Picture 26" descr="%3Fdo%3Dproduct%26dtd%3Dthumbnail%26id%3D21172%26w%3D200%26h%3D200">
            <a:hlinkClick r:id="rId5"/>
            <a:extLst>
              <a:ext uri="{FF2B5EF4-FFF2-40B4-BE49-F238E27FC236}">
                <a16:creationId xmlns:a16="http://schemas.microsoft.com/office/drawing/2014/main" id="{622DD831-AF17-2D24-FA44-12A4DCB765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000" y="2456579"/>
            <a:ext cx="2734235" cy="2969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5" name="Text Box 29">
            <a:extLst>
              <a:ext uri="{FF2B5EF4-FFF2-40B4-BE49-F238E27FC236}">
                <a16:creationId xmlns:a16="http://schemas.microsoft.com/office/drawing/2014/main" id="{B183C27C-0BB2-0FCC-E5D3-25950EC64C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55706" y="2445373"/>
            <a:ext cx="1824069" cy="542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2823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endParaRPr lang="vi-VN" altLang="vi-VN" sz="2823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636" name="Text Box 21">
            <a:extLst>
              <a:ext uri="{FF2B5EF4-FFF2-40B4-BE49-F238E27FC236}">
                <a16:creationId xmlns:a16="http://schemas.microsoft.com/office/drawing/2014/main" id="{F618A052-C1A3-C94D-6C40-CC0FFF0C3C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2913" y="2334560"/>
            <a:ext cx="1824068" cy="542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2823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endParaRPr lang="vi-VN" altLang="vi-VN" sz="2823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637" name="Picture 27" descr="cantieuly">
            <a:extLst>
              <a:ext uri="{FF2B5EF4-FFF2-40B4-BE49-F238E27FC236}">
                <a16:creationId xmlns:a16="http://schemas.microsoft.com/office/drawing/2014/main" id="{A7B28275-0237-74FB-1765-7F011B3EB3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745" y="2481481"/>
            <a:ext cx="2206314" cy="2919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8" name="Text Box 22">
            <a:extLst>
              <a:ext uri="{FF2B5EF4-FFF2-40B4-BE49-F238E27FC236}">
                <a16:creationId xmlns:a16="http://schemas.microsoft.com/office/drawing/2014/main" id="{9BFA7951-8751-116C-C21C-C732AFBCCF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1784" y="2455334"/>
            <a:ext cx="1824069" cy="542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2823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endParaRPr lang="vi-VN" altLang="vi-VN" sz="2823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639" name="Text Box 23">
            <a:extLst>
              <a:ext uri="{FF2B5EF4-FFF2-40B4-BE49-F238E27FC236}">
                <a16:creationId xmlns:a16="http://schemas.microsoft.com/office/drawing/2014/main" id="{C097957B-048B-07E7-5112-7D146D234A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2520" y="2385608"/>
            <a:ext cx="1825314" cy="542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2823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  <a:endParaRPr lang="vi-VN" altLang="vi-VN" sz="2823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640" name="Picture 17" descr="Cân bàn 5 tạ">
            <a:extLst>
              <a:ext uri="{FF2B5EF4-FFF2-40B4-BE49-F238E27FC236}">
                <a16:creationId xmlns:a16="http://schemas.microsoft.com/office/drawing/2014/main" id="{336E0F1D-C5D9-161F-F7FF-13D445D5D5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8804" y="2507627"/>
            <a:ext cx="2634627" cy="2893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41" name="Text Box 23">
            <a:extLst>
              <a:ext uri="{FF2B5EF4-FFF2-40B4-BE49-F238E27FC236}">
                <a16:creationId xmlns:a16="http://schemas.microsoft.com/office/drawing/2014/main" id="{685C5CBD-F1B1-D375-A583-1D5B5F7CA8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13795" y="2358216"/>
            <a:ext cx="1825314" cy="542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2823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E.</a:t>
            </a:r>
            <a:endParaRPr lang="vi-VN" altLang="vi-VN" sz="2823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Box 18">
            <a:extLst>
              <a:ext uri="{FF2B5EF4-FFF2-40B4-BE49-F238E27FC236}">
                <a16:creationId xmlns:a16="http://schemas.microsoft.com/office/drawing/2014/main" id="{7926044F-1CBB-DF4F-19A5-A26C49CE69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82873" y="5204510"/>
            <a:ext cx="1886323" cy="976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23" b="1" i="1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 tạ (Cân bàn)</a:t>
            </a:r>
            <a:endParaRPr lang="vi-VN" altLang="vi-VN" sz="2823" b="1" i="1">
              <a:solidFill>
                <a:srgbClr val="A500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643" name="btnInknoeActivity">
            <a:extLst>
              <a:ext uri="{FF2B5EF4-FFF2-40B4-BE49-F238E27FC236}">
                <a16:creationId xmlns:a16="http://schemas.microsoft.com/office/drawing/2014/main" id="{F9A07474-7031-D46E-8B73-3F64341772D7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9" r:link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353" y="1795432"/>
            <a:ext cx="1740647" cy="448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3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3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3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7" grpId="0"/>
      <p:bldP spid="23568" grpId="0" autoUpdateAnimBg="0"/>
      <p:bldP spid="23569" grpId="0" autoUpdateAnimBg="0"/>
      <p:bldP spid="23570" grpId="0" autoUpdateAnimBg="0"/>
      <p:bldP spid="22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4C6259C-2EAF-6E75-64BD-7447552E6D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569" y="1272387"/>
            <a:ext cx="10955618" cy="1830501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>
              <a:defRPr/>
            </a:pPr>
            <a:r>
              <a:rPr lang="vi-VN" sz="376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Câu 2: Khi mua trái cây ở chợ, loại cân thích hợp là</a:t>
            </a:r>
          </a:p>
          <a:p>
            <a:pPr>
              <a:defRPr/>
            </a:pPr>
            <a:r>
              <a:rPr lang="en-US" sz="376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sz="376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cân tạ.                       </a:t>
            </a:r>
            <a:r>
              <a:rPr lang="en-US" sz="376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vi-VN" sz="376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cân Roberval.          </a:t>
            </a:r>
            <a:endParaRPr lang="en-US" sz="3765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76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sz="376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cân đồng hồ.             </a:t>
            </a:r>
            <a:r>
              <a:rPr lang="en-US" sz="376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vi-VN" sz="376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cân tiểu </a:t>
            </a:r>
            <a:r>
              <a:rPr lang="vi-VN" sz="3765" b="1">
                <a:latin typeface="Times New Roman" panose="02020603050405020304" pitchFamily="18" charset="0"/>
                <a:cs typeface="Times New Roman" panose="02020603050405020304" pitchFamily="18" charset="0"/>
              </a:rPr>
              <a:t>li.</a:t>
            </a:r>
            <a:endParaRPr lang="vi-VN" sz="3765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6A5EA0C-5C6E-AC08-7955-A5E3038B396F}"/>
              </a:ext>
            </a:extLst>
          </p:cNvPr>
          <p:cNvSpPr/>
          <p:nvPr/>
        </p:nvSpPr>
        <p:spPr>
          <a:xfrm>
            <a:off x="1453777" y="2496526"/>
            <a:ext cx="616324" cy="60636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 sz="1412"/>
          </a:p>
        </p:txBody>
      </p:sp>
      <p:pic>
        <p:nvPicPr>
          <p:cNvPr id="27652" name="btnInknoeActivity">
            <a:extLst>
              <a:ext uri="{FF2B5EF4-FFF2-40B4-BE49-F238E27FC236}">
                <a16:creationId xmlns:a16="http://schemas.microsoft.com/office/drawing/2014/main" id="{13B8C19D-6D5F-7566-AA7C-715609EC311D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0" y="4050304"/>
            <a:ext cx="1740647" cy="448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7BEC6A6-9018-C537-B7D1-FBA5C175BD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844" y="1617070"/>
            <a:ext cx="10955618" cy="240989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>
              <a:defRPr/>
            </a:pPr>
            <a:r>
              <a:rPr lang="vi-VN" sz="3765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3: Loại cân thích hợp để sử dụng cân vàng, bạc ở các tiệm vàng là</a:t>
            </a:r>
          </a:p>
          <a:p>
            <a:pPr>
              <a:defRPr/>
            </a:pPr>
            <a:r>
              <a:rPr lang="en-US" sz="3765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sz="3765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cân tạ                      </a:t>
            </a:r>
            <a:r>
              <a:rPr lang="en-US" sz="3765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vi-VN" sz="3765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cân đòn                     </a:t>
            </a:r>
            <a:r>
              <a:rPr lang="en-US" sz="3765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sz="3765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cân đồng hồ.         </a:t>
            </a:r>
            <a:r>
              <a:rPr lang="en-US" sz="3765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vi-VN" sz="3765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cân tiểu li.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FA5E778-0B02-718C-087A-56BE70BA9E23}"/>
              </a:ext>
            </a:extLst>
          </p:cNvPr>
          <p:cNvSpPr/>
          <p:nvPr/>
        </p:nvSpPr>
        <p:spPr>
          <a:xfrm>
            <a:off x="7055971" y="3429000"/>
            <a:ext cx="621304" cy="61009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 sz="1412">
              <a:solidFill>
                <a:srgbClr val="FFFFFF"/>
              </a:solidFill>
            </a:endParaRPr>
          </a:p>
        </p:txBody>
      </p:sp>
      <p:pic>
        <p:nvPicPr>
          <p:cNvPr id="28676" name="btnInknoeActivity">
            <a:extLst>
              <a:ext uri="{FF2B5EF4-FFF2-40B4-BE49-F238E27FC236}">
                <a16:creationId xmlns:a16="http://schemas.microsoft.com/office/drawing/2014/main" id="{B7095577-BEC9-39E0-8B3B-CB8AC647DEE3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6697" y="4445000"/>
            <a:ext cx="1740647" cy="448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42040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559A518-2DF6-BA16-105D-4E654791D8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164" y="0"/>
            <a:ext cx="11907672" cy="613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0173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288966DE-42C8-42C0-ADE3-0998E687FF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vi-VN" sz="4235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altLang="vi-VN" sz="4235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vi-VN" sz="4235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235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altLang="vi-VN" sz="4235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235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altLang="vi-VN" sz="4235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lang="vi-VN" altLang="vi-VN" sz="4235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vi-VN" sz="4235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ợng</a:t>
            </a:r>
            <a:endParaRPr lang="vi-VN" altLang="vi-VN" sz="4235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85045E4-360A-4358-9CE1-DE582071B6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9619" y="1169925"/>
            <a:ext cx="10971804" cy="1075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6551" tIns="53275" rIns="106551" bIns="53275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679262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1358524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2037786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2717048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lang="en-US" altLang="vi-VN" sz="3765" b="1" ker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Dùng cân đồng hồ</a:t>
            </a:r>
            <a:endParaRPr lang="vi-VN" altLang="vi-VN" sz="3765" b="1" ker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BD537BA-2EFE-4712-A068-C4B38269BA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0387" y="2245690"/>
            <a:ext cx="4731227" cy="377732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can dong ho">
            <a:extLst>
              <a:ext uri="{FF2B5EF4-FFF2-40B4-BE49-F238E27FC236}">
                <a16:creationId xmlns:a16="http://schemas.microsoft.com/office/drawing/2014/main" id="{22B0BF87-CBBB-4A35-9D00-2D7090354D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324" y="709612"/>
            <a:ext cx="6499412" cy="5187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3" name="Line 11">
            <a:extLst>
              <a:ext uri="{FF2B5EF4-FFF2-40B4-BE49-F238E27FC236}">
                <a16:creationId xmlns:a16="http://schemas.microsoft.com/office/drawing/2014/main" id="{06897008-F14A-48EE-AFDF-A772F83C94E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352176" y="1998383"/>
            <a:ext cx="5139765" cy="44574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6551" tIns="53275" rIns="106551" bIns="53275"/>
          <a:lstStyle/>
          <a:p>
            <a:endParaRPr lang="vi-VN" sz="1412"/>
          </a:p>
        </p:txBody>
      </p:sp>
      <p:sp>
        <p:nvSpPr>
          <p:cNvPr id="13325" name="Line 13">
            <a:extLst>
              <a:ext uri="{FF2B5EF4-FFF2-40B4-BE49-F238E27FC236}">
                <a16:creationId xmlns:a16="http://schemas.microsoft.com/office/drawing/2014/main" id="{10595625-B068-4BF1-8D6A-DF2783955E8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79501" y="1738157"/>
            <a:ext cx="4791137" cy="133723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6551" tIns="53275" rIns="106551" bIns="53275"/>
          <a:lstStyle/>
          <a:p>
            <a:endParaRPr lang="vi-VN" sz="1412"/>
          </a:p>
        </p:txBody>
      </p:sp>
      <p:sp>
        <p:nvSpPr>
          <p:cNvPr id="13326" name="Text Box 14">
            <a:extLst>
              <a:ext uri="{FF2B5EF4-FFF2-40B4-BE49-F238E27FC236}">
                <a16:creationId xmlns:a16="http://schemas.microsoft.com/office/drawing/2014/main" id="{94BFD06D-7990-4A26-8992-DC734358F2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9677" y="4194736"/>
            <a:ext cx="2462804" cy="542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23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vi-VN" altLang="vi-VN" sz="2823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 cân</a:t>
            </a:r>
          </a:p>
        </p:txBody>
      </p:sp>
      <p:sp>
        <p:nvSpPr>
          <p:cNvPr id="13327" name="Line 15">
            <a:extLst>
              <a:ext uri="{FF2B5EF4-FFF2-40B4-BE49-F238E27FC236}">
                <a16:creationId xmlns:a16="http://schemas.microsoft.com/office/drawing/2014/main" id="{23B33C2C-58EF-442F-83A4-A7731C5B02D2}"/>
              </a:ext>
            </a:extLst>
          </p:cNvPr>
          <p:cNvSpPr>
            <a:spLocks noChangeShapeType="1"/>
          </p:cNvSpPr>
          <p:nvPr/>
        </p:nvSpPr>
        <p:spPr bwMode="auto">
          <a:xfrm>
            <a:off x="7216589" y="1124324"/>
            <a:ext cx="3025588" cy="61383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6551" tIns="53275" rIns="106551" bIns="53275"/>
          <a:lstStyle/>
          <a:p>
            <a:endParaRPr lang="vi-VN" sz="1412"/>
          </a:p>
        </p:txBody>
      </p:sp>
      <p:sp>
        <p:nvSpPr>
          <p:cNvPr id="13328" name="Text Box 16">
            <a:extLst>
              <a:ext uri="{FF2B5EF4-FFF2-40B4-BE49-F238E27FC236}">
                <a16:creationId xmlns:a16="http://schemas.microsoft.com/office/drawing/2014/main" id="{45361CD0-07E2-4ED7-8465-20894C808F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9677" y="3573432"/>
            <a:ext cx="2462804" cy="542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23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thân</a:t>
            </a:r>
            <a:r>
              <a:rPr lang="vi-VN" altLang="vi-VN" sz="2823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cân</a:t>
            </a:r>
          </a:p>
        </p:txBody>
      </p:sp>
      <p:sp>
        <p:nvSpPr>
          <p:cNvPr id="11272" name="Line 21">
            <a:extLst>
              <a:ext uri="{FF2B5EF4-FFF2-40B4-BE49-F238E27FC236}">
                <a16:creationId xmlns:a16="http://schemas.microsoft.com/office/drawing/2014/main" id="{109C4F8D-6DA1-4A61-B307-BD45F03853E7}"/>
              </a:ext>
            </a:extLst>
          </p:cNvPr>
          <p:cNvSpPr>
            <a:spLocks noChangeShapeType="1"/>
          </p:cNvSpPr>
          <p:nvPr/>
        </p:nvSpPr>
        <p:spPr bwMode="auto">
          <a:xfrm>
            <a:off x="4078941" y="4647951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6551" tIns="53275" rIns="106551" bIns="53275"/>
          <a:lstStyle/>
          <a:p>
            <a:endParaRPr lang="vi-VN" sz="1412"/>
          </a:p>
        </p:txBody>
      </p:sp>
      <p:sp>
        <p:nvSpPr>
          <p:cNvPr id="13343" name="Text Box 31">
            <a:extLst>
              <a:ext uri="{FF2B5EF4-FFF2-40B4-BE49-F238E27FC236}">
                <a16:creationId xmlns:a16="http://schemas.microsoft.com/office/drawing/2014/main" id="{D1B3F96A-4908-4F15-90DD-9826CBBCBE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9677" y="2950883"/>
            <a:ext cx="2846294" cy="542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23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vi-VN" altLang="vi-VN" sz="2823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ốc điều chỉnh</a:t>
            </a:r>
          </a:p>
        </p:txBody>
      </p:sp>
      <p:sp>
        <p:nvSpPr>
          <p:cNvPr id="13344" name="Line 32">
            <a:extLst>
              <a:ext uri="{FF2B5EF4-FFF2-40B4-BE49-F238E27FC236}">
                <a16:creationId xmlns:a16="http://schemas.microsoft.com/office/drawing/2014/main" id="{C5CA9811-AFEE-45B0-A033-5D2EAFC0916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55588" y="4512236"/>
            <a:ext cx="4789893" cy="79561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6551" tIns="53275" rIns="106551" bIns="53275"/>
          <a:lstStyle/>
          <a:p>
            <a:endParaRPr lang="vi-VN" sz="1412"/>
          </a:p>
        </p:txBody>
      </p:sp>
      <p:sp>
        <p:nvSpPr>
          <p:cNvPr id="13345" name="Text Box 33">
            <a:extLst>
              <a:ext uri="{FF2B5EF4-FFF2-40B4-BE49-F238E27FC236}">
                <a16:creationId xmlns:a16="http://schemas.microsoft.com/office/drawing/2014/main" id="{7A6FF52B-0190-4A7A-AAA8-AD485906A5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15039" y="4736353"/>
            <a:ext cx="2521324" cy="542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23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E. Bảng số cân</a:t>
            </a:r>
            <a:endParaRPr lang="vi-VN" altLang="vi-VN" sz="2823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48" name="Text Box 36">
            <a:extLst>
              <a:ext uri="{FF2B5EF4-FFF2-40B4-BE49-F238E27FC236}">
                <a16:creationId xmlns:a16="http://schemas.microsoft.com/office/drawing/2014/main" id="{D8F8D30B-6351-4372-8A65-C55E9F3A45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0726" y="6134599"/>
            <a:ext cx="1406961" cy="469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vi-VN" sz="2353" b="1">
                <a:latin typeface="Times New Roman" panose="02020603050405020304" pitchFamily="18" charset="0"/>
                <a:cs typeface="Times New Roman" panose="02020603050405020304" pitchFamily="18" charset="0"/>
              </a:rPr>
              <a:t>Hình 5.2</a:t>
            </a:r>
          </a:p>
        </p:txBody>
      </p:sp>
      <p:sp>
        <p:nvSpPr>
          <p:cNvPr id="16" name="Text Box 16">
            <a:extLst>
              <a:ext uri="{FF2B5EF4-FFF2-40B4-BE49-F238E27FC236}">
                <a16:creationId xmlns:a16="http://schemas.microsoft.com/office/drawing/2014/main" id="{0E05027D-0AD5-4628-B7AB-69DEE9B708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9677" y="2330824"/>
            <a:ext cx="2177676" cy="542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23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vi-VN" altLang="vi-VN" sz="2823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đĩa cân</a:t>
            </a:r>
          </a:p>
        </p:txBody>
      </p:sp>
      <p:sp>
        <p:nvSpPr>
          <p:cNvPr id="17" name="Text Box 16">
            <a:extLst>
              <a:ext uri="{FF2B5EF4-FFF2-40B4-BE49-F238E27FC236}">
                <a16:creationId xmlns:a16="http://schemas.microsoft.com/office/drawing/2014/main" id="{3FB352DD-DA7C-4D0C-BCA5-46FC134C28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6706" y="1550148"/>
            <a:ext cx="1431863" cy="542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23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endParaRPr lang="vi-VN" altLang="vi-VN" sz="2823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Box 16">
            <a:extLst>
              <a:ext uri="{FF2B5EF4-FFF2-40B4-BE49-F238E27FC236}">
                <a16:creationId xmlns:a16="http://schemas.microsoft.com/office/drawing/2014/main" id="{5931DE46-38CE-4C6D-9923-9E87E6B5AB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902" y="3006913"/>
            <a:ext cx="1431863" cy="542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23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vi-VN" altLang="vi-VN" sz="2823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Box 16">
            <a:extLst>
              <a:ext uri="{FF2B5EF4-FFF2-40B4-BE49-F238E27FC236}">
                <a16:creationId xmlns:a16="http://schemas.microsoft.com/office/drawing/2014/main" id="{C2650A59-C4EE-46E3-A1B3-9EABF0C3E7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902" y="3720353"/>
            <a:ext cx="1431863" cy="542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23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vi-VN" altLang="vi-VN" sz="2823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Line 32">
            <a:extLst>
              <a:ext uri="{FF2B5EF4-FFF2-40B4-BE49-F238E27FC236}">
                <a16:creationId xmlns:a16="http://schemas.microsoft.com/office/drawing/2014/main" id="{A582618B-29B2-4EEE-AF10-6A6F29EB9E2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221441" y="3960657"/>
            <a:ext cx="3361765" cy="24279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6551" tIns="53275" rIns="106551" bIns="53275"/>
          <a:lstStyle/>
          <a:p>
            <a:endParaRPr lang="vi-VN" sz="1412"/>
          </a:p>
        </p:txBody>
      </p:sp>
      <p:sp>
        <p:nvSpPr>
          <p:cNvPr id="21" name="Text Box 16">
            <a:extLst>
              <a:ext uri="{FF2B5EF4-FFF2-40B4-BE49-F238E27FC236}">
                <a16:creationId xmlns:a16="http://schemas.microsoft.com/office/drawing/2014/main" id="{4E16F07A-80CD-4E2F-96B1-D5BBBED433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35883" y="1238873"/>
            <a:ext cx="1431863" cy="542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23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vi-VN" altLang="vi-VN" sz="2823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Box 16">
            <a:extLst>
              <a:ext uri="{FF2B5EF4-FFF2-40B4-BE49-F238E27FC236}">
                <a16:creationId xmlns:a16="http://schemas.microsoft.com/office/drawing/2014/main" id="{D4EA70AE-71E3-40CC-A69E-CA91C33459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6540" y="5211981"/>
            <a:ext cx="1431863" cy="542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23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endParaRPr lang="vi-VN" altLang="vi-VN" sz="2823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3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3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3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53595E-7 3.88889E-6 L -0.67688 0.02199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844" y="1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93464E-6 -6.79012E-7 L 0.08016 -0.17805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3" y="-8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53595E-7 -3.82716E-6 L -0.67688 -0.4101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844" y="-20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67974E-6 4.1358E-6 L -0.65492 0.07677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133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751" y="38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2941E-6 4.50617E-6 L -0.67515 0.00655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133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762" y="3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6" grpId="0"/>
      <p:bldP spid="13326" grpId="1"/>
      <p:bldP spid="13328" grpId="0"/>
      <p:bldP spid="13328" grpId="1"/>
      <p:bldP spid="13343" grpId="0"/>
      <p:bldP spid="13343" grpId="1"/>
      <p:bldP spid="13345" grpId="0"/>
      <p:bldP spid="13345" grpId="1"/>
      <p:bldP spid="13348" grpId="0"/>
      <p:bldP spid="16" grpId="0"/>
      <p:bldP spid="16" grpId="1"/>
      <p:bldP spid="17" grpId="0"/>
      <p:bldP spid="18" grpId="0"/>
      <p:bldP spid="19" grpId="0"/>
      <p:bldP spid="21" grpId="0"/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>
            <a:extLst>
              <a:ext uri="{FF2B5EF4-FFF2-40B4-BE49-F238E27FC236}">
                <a16:creationId xmlns:a16="http://schemas.microsoft.com/office/drawing/2014/main" id="{8D180339-6586-4219-9722-436EEB67F2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42" t="16956"/>
          <a:stretch/>
        </p:blipFill>
        <p:spPr bwMode="auto">
          <a:xfrm>
            <a:off x="6096000" y="1345872"/>
            <a:ext cx="6119947" cy="47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53B781F-CFCA-4208-B052-6F0A61C821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4449" y="240964"/>
            <a:ext cx="1131624" cy="903013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762F75D-95F3-4C91-B8C4-7A94AC3FB9DF}"/>
              </a:ext>
            </a:extLst>
          </p:cNvPr>
          <p:cNvSpPr txBox="1">
            <a:spLocks noChangeArrowheads="1"/>
          </p:cNvSpPr>
          <p:nvPr/>
        </p:nvSpPr>
        <p:spPr>
          <a:xfrm>
            <a:off x="1517551" y="285743"/>
            <a:ext cx="9156898" cy="728511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679262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1358524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2037786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2717048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vi-VN" sz="4235" b="1" ker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 xếp các b</a:t>
            </a:r>
            <a:r>
              <a:rPr lang="vi-VN" altLang="vi-VN" sz="4235" b="1" ker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vi-VN" sz="4235" b="1" ker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ớc sử dụng cân đồng hồ</a:t>
            </a:r>
            <a:endParaRPr lang="vi-VN" altLang="vi-VN" sz="4235" b="1" ker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53E63C3-0163-4DCF-B08B-6F2F22550859}"/>
              </a:ext>
            </a:extLst>
          </p:cNvPr>
          <p:cNvGrpSpPr/>
          <p:nvPr/>
        </p:nvGrpSpPr>
        <p:grpSpPr>
          <a:xfrm>
            <a:off x="728580" y="1317676"/>
            <a:ext cx="3838722" cy="4739725"/>
            <a:chOff x="4099992" y="2314599"/>
            <a:chExt cx="2176921" cy="446449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3E3DECC-F537-46F3-A9E1-8D7D2657F3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9078" t="16482" r="67583" b="396"/>
            <a:stretch/>
          </p:blipFill>
          <p:spPr>
            <a:xfrm>
              <a:off x="4099992" y="2314599"/>
              <a:ext cx="1584176" cy="4464497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0819338-EFAA-4286-994F-3D5D7E2119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90018"/>
            <a:stretch/>
          </p:blipFill>
          <p:spPr>
            <a:xfrm>
              <a:off x="5684168" y="2316437"/>
              <a:ext cx="592745" cy="4462659"/>
            </a:xfrm>
            <a:prstGeom prst="rect">
              <a:avLst/>
            </a:prstGeom>
          </p:spPr>
        </p:pic>
      </p:grp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4EBE3D0-1463-4E63-851E-4EDE3C2F231F}"/>
              </a:ext>
            </a:extLst>
          </p:cNvPr>
          <p:cNvCxnSpPr/>
          <p:nvPr/>
        </p:nvCxnSpPr>
        <p:spPr>
          <a:xfrm>
            <a:off x="4345217" y="1734694"/>
            <a:ext cx="1863736" cy="2823843"/>
          </a:xfrm>
          <a:prstGeom prst="straightConnector1">
            <a:avLst/>
          </a:prstGeom>
          <a:ln w="57150">
            <a:solidFill>
              <a:srgbClr val="A5002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62E781D-ED89-47A5-BE52-10162516FB8A}"/>
              </a:ext>
            </a:extLst>
          </p:cNvPr>
          <p:cNvCxnSpPr>
            <a:cxnSpLocks/>
          </p:cNvCxnSpPr>
          <p:nvPr/>
        </p:nvCxnSpPr>
        <p:spPr>
          <a:xfrm>
            <a:off x="4399783" y="2694801"/>
            <a:ext cx="1809171" cy="992738"/>
          </a:xfrm>
          <a:prstGeom prst="straightConnector1">
            <a:avLst/>
          </a:prstGeom>
          <a:ln w="57150">
            <a:solidFill>
              <a:srgbClr val="A5002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987160B-5D9C-40D5-A5EC-E89701FB5240}"/>
              </a:ext>
            </a:extLst>
          </p:cNvPr>
          <p:cNvCxnSpPr>
            <a:cxnSpLocks/>
          </p:cNvCxnSpPr>
          <p:nvPr/>
        </p:nvCxnSpPr>
        <p:spPr>
          <a:xfrm>
            <a:off x="4399783" y="3687539"/>
            <a:ext cx="1915781" cy="1824589"/>
          </a:xfrm>
          <a:prstGeom prst="straightConnector1">
            <a:avLst/>
          </a:prstGeom>
          <a:ln w="57150">
            <a:solidFill>
              <a:srgbClr val="A5002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4DF2D8E-616C-47A4-AF28-B327C8C10949}"/>
              </a:ext>
            </a:extLst>
          </p:cNvPr>
          <p:cNvCxnSpPr>
            <a:cxnSpLocks/>
          </p:cNvCxnSpPr>
          <p:nvPr/>
        </p:nvCxnSpPr>
        <p:spPr>
          <a:xfrm flipV="1">
            <a:off x="4293173" y="2694801"/>
            <a:ext cx="1915781" cy="1863736"/>
          </a:xfrm>
          <a:prstGeom prst="straightConnector1">
            <a:avLst/>
          </a:prstGeom>
          <a:ln w="57150">
            <a:solidFill>
              <a:srgbClr val="A5002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66D8B4C8-2EE8-4F71-A418-87903C591284}"/>
              </a:ext>
            </a:extLst>
          </p:cNvPr>
          <p:cNvCxnSpPr>
            <a:cxnSpLocks/>
          </p:cNvCxnSpPr>
          <p:nvPr/>
        </p:nvCxnSpPr>
        <p:spPr>
          <a:xfrm flipV="1">
            <a:off x="4399783" y="1761828"/>
            <a:ext cx="1809171" cy="3789449"/>
          </a:xfrm>
          <a:prstGeom prst="straightConnector1">
            <a:avLst/>
          </a:prstGeom>
          <a:ln w="57150">
            <a:solidFill>
              <a:srgbClr val="A5002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2800CBF-EC5A-BB69-3A48-2C278412499B}"/>
              </a:ext>
            </a:extLst>
          </p:cNvPr>
          <p:cNvSpPr txBox="1"/>
          <p:nvPr/>
        </p:nvSpPr>
        <p:spPr>
          <a:xfrm>
            <a:off x="114300" y="339209"/>
            <a:ext cx="93345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9039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Text Box 4">
            <a:extLst>
              <a:ext uri="{FF2B5EF4-FFF2-40B4-BE49-F238E27FC236}">
                <a16:creationId xmlns:a16="http://schemas.microsoft.com/office/drawing/2014/main" id="{0C949592-7AC2-4ED0-BCFD-174A5685F8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824" y="524187"/>
            <a:ext cx="5302873" cy="63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vi-VN" sz="345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45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4.1. </a:t>
            </a:r>
            <a:r>
              <a:rPr lang="en-US" altLang="vi-VN" sz="3451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vi-VN" altLang="vi-VN" sz="345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cân </a:t>
            </a:r>
            <a:r>
              <a:rPr lang="en-US" altLang="vi-VN" sz="3451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vi-VN" sz="345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451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vi-VN" altLang="vi-VN" sz="345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0488" name="Text Box 8">
            <a:extLst>
              <a:ext uri="{FF2B5EF4-FFF2-40B4-BE49-F238E27FC236}">
                <a16:creationId xmlns:a16="http://schemas.microsoft.com/office/drawing/2014/main" id="{B07D5577-EF02-46AD-B050-3CDB93428E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5217" y="1175373"/>
            <a:ext cx="7648813" cy="107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vi-VN" sz="3137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vi-VN" sz="3137" b="1" i="1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B1</a:t>
            </a:r>
            <a:r>
              <a:rPr lang="en-US" altLang="vi-VN" sz="3137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Ước lượng khối lượng của vật để chọn cân có GHĐ và ĐCNN thích hợp.</a:t>
            </a:r>
          </a:p>
        </p:txBody>
      </p:sp>
      <p:sp>
        <p:nvSpPr>
          <p:cNvPr id="20489" name="Text Box 9">
            <a:extLst>
              <a:ext uri="{FF2B5EF4-FFF2-40B4-BE49-F238E27FC236}">
                <a16:creationId xmlns:a16="http://schemas.microsoft.com/office/drawing/2014/main" id="{F9323AA7-BD44-40C5-A3BD-50865487EA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5218" y="3450167"/>
            <a:ext cx="7125871" cy="590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vi-VN" sz="3137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B3: Đặt vật cần cân lên đĩa cân.</a:t>
            </a:r>
          </a:p>
        </p:txBody>
      </p:sp>
      <p:sp>
        <p:nvSpPr>
          <p:cNvPr id="20490" name="Text Box 10">
            <a:extLst>
              <a:ext uri="{FF2B5EF4-FFF2-40B4-BE49-F238E27FC236}">
                <a16:creationId xmlns:a16="http://schemas.microsoft.com/office/drawing/2014/main" id="{4DA9F7C7-7FD2-4A64-9DA0-1BAD420663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5218" y="4082677"/>
            <a:ext cx="7413489" cy="107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vi-VN" sz="3137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B4: Mắt nhìn vuông góc với vạch chia trên mặt cân ở đầu kim cân.</a:t>
            </a:r>
          </a:p>
        </p:txBody>
      </p:sp>
      <p:pic>
        <p:nvPicPr>
          <p:cNvPr id="14342" name="Picture 4" descr="can dong ho">
            <a:extLst>
              <a:ext uri="{FF2B5EF4-FFF2-40B4-BE49-F238E27FC236}">
                <a16:creationId xmlns:a16="http://schemas.microsoft.com/office/drawing/2014/main" id="{6F9AF321-CD20-4CF7-B919-AF4FE9DDDC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73" y="2003364"/>
            <a:ext cx="3767262" cy="3006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8">
            <a:extLst>
              <a:ext uri="{FF2B5EF4-FFF2-40B4-BE49-F238E27FC236}">
                <a16:creationId xmlns:a16="http://schemas.microsoft.com/office/drawing/2014/main" id="{BBDB9B8B-3F5C-480D-9E21-325C819151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5217" y="2309657"/>
            <a:ext cx="7648813" cy="107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vi-VN" sz="3137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B2: Vặn ốc điều chỉnh để kim cân chỉ đúng vạch số 0.</a:t>
            </a:r>
          </a:p>
        </p:txBody>
      </p:sp>
      <p:sp>
        <p:nvSpPr>
          <p:cNvPr id="8" name="Text Box 10">
            <a:extLst>
              <a:ext uri="{FF2B5EF4-FFF2-40B4-BE49-F238E27FC236}">
                <a16:creationId xmlns:a16="http://schemas.microsoft.com/office/drawing/2014/main" id="{92003AD1-7691-46E9-BE81-570709518D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5218" y="5241863"/>
            <a:ext cx="7413489" cy="590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vi-VN" sz="3137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B5: Đọc và ghi kết quả.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/>
      <p:bldP spid="20488" grpId="0"/>
      <p:bldP spid="20489" grpId="0"/>
      <p:bldP spid="20490" grpId="0"/>
      <p:bldP spid="7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T XÁC ĐỊNH KHỐI LƯỢNG BẰNG CÂN ĐỒNG HỒ.mp4">
            <a:hlinkClick r:id="" action="ppaction://media"/>
            <a:extLst>
              <a:ext uri="{FF2B5EF4-FFF2-40B4-BE49-F238E27FC236}">
                <a16:creationId xmlns:a16="http://schemas.microsoft.com/office/drawing/2014/main" id="{0219397F-FA92-412A-8360-5DD38BEC4540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873" y="1282451"/>
            <a:ext cx="9939617" cy="4970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3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288966DE-42C8-42C0-ADE3-0998E687FF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vi-VN" sz="4235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altLang="vi-VN" sz="4235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vi-VN" sz="4235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235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altLang="vi-VN" sz="4235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235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altLang="vi-VN" sz="4235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lang="vi-VN" altLang="vi-VN" sz="4235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vi-VN" sz="4235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ợng</a:t>
            </a:r>
            <a:endParaRPr lang="vi-VN" altLang="vi-VN" sz="4235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85045E4-360A-4358-9CE1-DE582071B6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9619" y="1169925"/>
            <a:ext cx="10971804" cy="1075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6551" tIns="53275" rIns="106551" bIns="53275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679262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1358524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2037786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2717048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lang="en-US" altLang="vi-VN" sz="3765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4.2. </a:t>
            </a:r>
            <a:r>
              <a:rPr lang="en-US" altLang="vi-VN" sz="3765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vi-VN" sz="3765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765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altLang="vi-VN" sz="3765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765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vi-VN" sz="3765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765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lang="vi-VN" altLang="vi-VN" sz="3765" b="1" kern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CFD37C-2691-4240-A2CA-EEE2131762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3972" y="2245691"/>
            <a:ext cx="4226204" cy="399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7142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6">
            <a:extLst>
              <a:ext uri="{FF2B5EF4-FFF2-40B4-BE49-F238E27FC236}">
                <a16:creationId xmlns:a16="http://schemas.microsoft.com/office/drawing/2014/main" id="{CC105A8A-9FA1-4D2A-974A-F9D0AC3AA3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177" y="749549"/>
            <a:ext cx="5969000" cy="5647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14">
            <a:extLst>
              <a:ext uri="{FF2B5EF4-FFF2-40B4-BE49-F238E27FC236}">
                <a16:creationId xmlns:a16="http://schemas.microsoft.com/office/drawing/2014/main" id="{CAC3A433-7F31-4ABD-82FC-F0A983D7E1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70079" y="3673040"/>
            <a:ext cx="2817657" cy="542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23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Bộ chỉ thị cân</a:t>
            </a:r>
            <a:endParaRPr lang="vi-VN" altLang="vi-VN" sz="2823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16">
            <a:extLst>
              <a:ext uri="{FF2B5EF4-FFF2-40B4-BE49-F238E27FC236}">
                <a16:creationId xmlns:a16="http://schemas.microsoft.com/office/drawing/2014/main" id="{FF5A8711-7EE2-49AF-82B9-7F3B342BF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7109" y="2421717"/>
            <a:ext cx="4154892" cy="542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23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Cảm biến trọng lượng</a:t>
            </a:r>
            <a:endParaRPr lang="vi-VN" altLang="vi-VN" sz="2823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31">
            <a:extLst>
              <a:ext uri="{FF2B5EF4-FFF2-40B4-BE49-F238E27FC236}">
                <a16:creationId xmlns:a16="http://schemas.microsoft.com/office/drawing/2014/main" id="{8CDCEC9E-0EEC-41CA-A34F-F4AF4A5A1B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54422" y="2995706"/>
            <a:ext cx="2592294" cy="542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23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Bàn cân</a:t>
            </a:r>
            <a:endParaRPr lang="vi-VN" altLang="vi-VN" sz="2823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16">
            <a:extLst>
              <a:ext uri="{FF2B5EF4-FFF2-40B4-BE49-F238E27FC236}">
                <a16:creationId xmlns:a16="http://schemas.microsoft.com/office/drawing/2014/main" id="{737DD447-D753-4B85-B4A2-29D8D79FFF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75128" y="1790451"/>
            <a:ext cx="2512608" cy="542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23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Khung cân</a:t>
            </a:r>
            <a:endParaRPr lang="vi-VN" altLang="vi-VN" sz="2823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Box 16">
            <a:extLst>
              <a:ext uri="{FF2B5EF4-FFF2-40B4-BE49-F238E27FC236}">
                <a16:creationId xmlns:a16="http://schemas.microsoft.com/office/drawing/2014/main" id="{7E6C36AE-FD8C-4802-90F8-275198DF99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8863" y="931334"/>
            <a:ext cx="490569" cy="542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23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endParaRPr lang="vi-VN" altLang="vi-VN" sz="2823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Line 15">
            <a:extLst>
              <a:ext uri="{FF2B5EF4-FFF2-40B4-BE49-F238E27FC236}">
                <a16:creationId xmlns:a16="http://schemas.microsoft.com/office/drawing/2014/main" id="{9ADF160E-FDBC-4DD4-9609-AB0B8536AE2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34255" y="4106333"/>
            <a:ext cx="2817657" cy="22038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6551" tIns="53275" rIns="106551" bIns="53275"/>
          <a:lstStyle/>
          <a:p>
            <a:endParaRPr lang="vi-VN" sz="1412"/>
          </a:p>
        </p:txBody>
      </p:sp>
      <p:sp>
        <p:nvSpPr>
          <p:cNvPr id="18" name="Line 15">
            <a:extLst>
              <a:ext uri="{FF2B5EF4-FFF2-40B4-BE49-F238E27FC236}">
                <a16:creationId xmlns:a16="http://schemas.microsoft.com/office/drawing/2014/main" id="{46A1F8F5-68B3-4E07-80AD-CF666F1DEB4B}"/>
              </a:ext>
            </a:extLst>
          </p:cNvPr>
          <p:cNvSpPr>
            <a:spLocks noChangeShapeType="1"/>
          </p:cNvSpPr>
          <p:nvPr/>
        </p:nvSpPr>
        <p:spPr bwMode="auto">
          <a:xfrm>
            <a:off x="636245" y="1480422"/>
            <a:ext cx="2379382" cy="85164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6551" tIns="53275" rIns="106551" bIns="53275"/>
          <a:lstStyle/>
          <a:p>
            <a:endParaRPr lang="vi-VN" sz="1412"/>
          </a:p>
        </p:txBody>
      </p:sp>
      <p:sp>
        <p:nvSpPr>
          <p:cNvPr id="19" name="Text Box 16">
            <a:extLst>
              <a:ext uri="{FF2B5EF4-FFF2-40B4-BE49-F238E27FC236}">
                <a16:creationId xmlns:a16="http://schemas.microsoft.com/office/drawing/2014/main" id="{C10B59ED-2C29-4147-9794-3BA3987B09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5921" y="3599579"/>
            <a:ext cx="524187" cy="542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23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vi-VN" altLang="vi-VN" sz="2823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9" name="Text Box 16">
            <a:extLst>
              <a:ext uri="{FF2B5EF4-FFF2-40B4-BE49-F238E27FC236}">
                <a16:creationId xmlns:a16="http://schemas.microsoft.com/office/drawing/2014/main" id="{5AB97081-E9D7-49CD-A3AF-24FCAE8F80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599" y="1007285"/>
            <a:ext cx="1431863" cy="542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23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vi-VN" altLang="vi-VN" sz="2823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300" name="Text Box 16">
            <a:extLst>
              <a:ext uri="{FF2B5EF4-FFF2-40B4-BE49-F238E27FC236}">
                <a16:creationId xmlns:a16="http://schemas.microsoft.com/office/drawing/2014/main" id="{AC653A53-A528-4E67-A9D1-4DB93892E2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36" y="2960844"/>
            <a:ext cx="1431863" cy="542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23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endParaRPr lang="vi-VN" altLang="vi-VN" sz="2823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Line 15">
            <a:extLst>
              <a:ext uri="{FF2B5EF4-FFF2-40B4-BE49-F238E27FC236}">
                <a16:creationId xmlns:a16="http://schemas.microsoft.com/office/drawing/2014/main" id="{A695437A-E35A-43F6-9058-605A9131853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4490" y="2547471"/>
            <a:ext cx="2955863" cy="54161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6551" tIns="53275" rIns="106551" bIns="53275"/>
          <a:lstStyle/>
          <a:p>
            <a:endParaRPr lang="vi-VN" sz="1412"/>
          </a:p>
        </p:txBody>
      </p:sp>
      <p:sp>
        <p:nvSpPr>
          <p:cNvPr id="23" name="Line 15">
            <a:extLst>
              <a:ext uri="{FF2B5EF4-FFF2-40B4-BE49-F238E27FC236}">
                <a16:creationId xmlns:a16="http://schemas.microsoft.com/office/drawing/2014/main" id="{964A6812-E82F-4107-B770-3B5F100FC2C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29481" y="1331010"/>
            <a:ext cx="2379382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6551" tIns="53275" rIns="106551" bIns="53275"/>
          <a:lstStyle/>
          <a:p>
            <a:endParaRPr lang="vi-VN" sz="1412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9477E-6 -1.54321E-6 L -0.68597 -0.12693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304" y="-63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86928E-6 1.79012E-6 L -0.10213 -0.00752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06" y="-3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3856E-6 -0.02623 L 0.01144 -0.23572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2" y="-104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61438E-7 -2.83951E-6 L -0.73774 -0.00135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887" y="-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2" grpId="0"/>
      <p:bldP spid="12" grpId="1"/>
      <p:bldP spid="13" grpId="0"/>
      <p:bldP spid="13" grpId="1"/>
      <p:bldP spid="15" grpId="0"/>
      <p:bldP spid="15" grpId="1"/>
      <p:bldP spid="16" grpId="0"/>
      <p:bldP spid="1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762F75D-95F3-4C91-B8C4-7A94AC3FB9DF}"/>
              </a:ext>
            </a:extLst>
          </p:cNvPr>
          <p:cNvSpPr txBox="1">
            <a:spLocks noChangeArrowheads="1"/>
          </p:cNvSpPr>
          <p:nvPr/>
        </p:nvSpPr>
        <p:spPr>
          <a:xfrm>
            <a:off x="1517551" y="285743"/>
            <a:ext cx="9156898" cy="728511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679262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1358524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2037786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2717048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vi-VN" sz="4235" b="1" ker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 xếp các b</a:t>
            </a:r>
            <a:r>
              <a:rPr lang="vi-VN" altLang="vi-VN" sz="4235" b="1" ker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vi-VN" sz="4235" b="1" ker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ớc sử dụng cân điện tử</a:t>
            </a:r>
            <a:endParaRPr lang="vi-VN" altLang="vi-VN" sz="4235" b="1" ker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53E63C3-0163-4DCF-B08B-6F2F22550859}"/>
              </a:ext>
            </a:extLst>
          </p:cNvPr>
          <p:cNvGrpSpPr/>
          <p:nvPr/>
        </p:nvGrpSpPr>
        <p:grpSpPr>
          <a:xfrm>
            <a:off x="425138" y="1693990"/>
            <a:ext cx="2500674" cy="3470021"/>
            <a:chOff x="4099992" y="2314599"/>
            <a:chExt cx="2176921" cy="265986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3E3DECC-F537-46F3-A9E1-8D7D2657F3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9078" t="16482" r="67583" b="33995"/>
            <a:stretch/>
          </p:blipFill>
          <p:spPr>
            <a:xfrm>
              <a:off x="4099992" y="2314599"/>
              <a:ext cx="1584176" cy="2659867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0819338-EFAA-4286-994F-3D5D7E2119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90018" b="40439"/>
            <a:stretch/>
          </p:blipFill>
          <p:spPr>
            <a:xfrm>
              <a:off x="5684168" y="2316437"/>
              <a:ext cx="592745" cy="2658029"/>
            </a:xfrm>
            <a:prstGeom prst="rect">
              <a:avLst/>
            </a:prstGeom>
          </p:spPr>
        </p:pic>
      </p:grp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4EBE3D0-1463-4E63-851E-4EDE3C2F231F}"/>
              </a:ext>
            </a:extLst>
          </p:cNvPr>
          <p:cNvCxnSpPr>
            <a:cxnSpLocks/>
            <a:endCxn id="20" idx="1"/>
          </p:cNvCxnSpPr>
          <p:nvPr/>
        </p:nvCxnSpPr>
        <p:spPr>
          <a:xfrm>
            <a:off x="2901882" y="2123042"/>
            <a:ext cx="1605276" cy="3169694"/>
          </a:xfrm>
          <a:prstGeom prst="straightConnector1">
            <a:avLst/>
          </a:prstGeom>
          <a:ln w="57150">
            <a:solidFill>
              <a:srgbClr val="A5002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62E781D-ED89-47A5-BE52-10162516FB8A}"/>
              </a:ext>
            </a:extLst>
          </p:cNvPr>
          <p:cNvCxnSpPr>
            <a:cxnSpLocks/>
            <a:endCxn id="19" idx="1"/>
          </p:cNvCxnSpPr>
          <p:nvPr/>
        </p:nvCxnSpPr>
        <p:spPr>
          <a:xfrm flipV="1">
            <a:off x="2831617" y="3423100"/>
            <a:ext cx="1675540" cy="1086058"/>
          </a:xfrm>
          <a:prstGeom prst="straightConnector1">
            <a:avLst/>
          </a:prstGeom>
          <a:ln w="57150">
            <a:solidFill>
              <a:srgbClr val="A5002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987160B-5D9C-40D5-A5EC-E89701FB5240}"/>
              </a:ext>
            </a:extLst>
          </p:cNvPr>
          <p:cNvCxnSpPr>
            <a:cxnSpLocks/>
            <a:endCxn id="10" idx="1"/>
          </p:cNvCxnSpPr>
          <p:nvPr/>
        </p:nvCxnSpPr>
        <p:spPr>
          <a:xfrm flipV="1">
            <a:off x="2729933" y="1719358"/>
            <a:ext cx="1784715" cy="1709641"/>
          </a:xfrm>
          <a:prstGeom prst="straightConnector1">
            <a:avLst/>
          </a:prstGeom>
          <a:ln w="57150">
            <a:solidFill>
              <a:srgbClr val="A5002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7C6F9A0F-BBAA-4F9A-99CF-196AA6570451}"/>
              </a:ext>
            </a:extLst>
          </p:cNvPr>
          <p:cNvSpPr/>
          <p:nvPr/>
        </p:nvSpPr>
        <p:spPr>
          <a:xfrm>
            <a:off x="4514648" y="1222989"/>
            <a:ext cx="7454946" cy="992738"/>
          </a:xfrm>
          <a:prstGeom prst="rect">
            <a:avLst/>
          </a:prstGeom>
          <a:solidFill>
            <a:srgbClr val="660066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10">
                <a:solidFill>
                  <a:schemeClr val="bg1"/>
                </a:solidFill>
              </a:rPr>
              <a:t>Đặt mẫu vật cần cân nhẹ nhàng lên đĩa cân. Nhấn nút khấu trừ khối l</a:t>
            </a:r>
            <a:r>
              <a:rPr lang="vi-VN" sz="2510">
                <a:solidFill>
                  <a:schemeClr val="bg1"/>
                </a:solidFill>
              </a:rPr>
              <a:t>ư</a:t>
            </a:r>
            <a:r>
              <a:rPr lang="en-US" sz="2510">
                <a:solidFill>
                  <a:schemeClr val="bg1"/>
                </a:solidFill>
              </a:rPr>
              <a:t>ợng của vật chứa.</a:t>
            </a:r>
            <a:endParaRPr lang="vi-VN" sz="2510">
              <a:solidFill>
                <a:schemeClr val="bg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3986752-AB24-423F-B2D1-FA3A17CFBE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96" y="226680"/>
            <a:ext cx="1407911" cy="1331463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E90A969D-B92E-4E94-8893-ECF25B243FEF}"/>
              </a:ext>
            </a:extLst>
          </p:cNvPr>
          <p:cNvSpPr/>
          <p:nvPr/>
        </p:nvSpPr>
        <p:spPr>
          <a:xfrm>
            <a:off x="4507158" y="2712096"/>
            <a:ext cx="7454946" cy="1422008"/>
          </a:xfrm>
          <a:prstGeom prst="rect">
            <a:avLst/>
          </a:prstGeom>
          <a:solidFill>
            <a:srgbClr val="660066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10">
                <a:solidFill>
                  <a:schemeClr val="bg1"/>
                </a:solidFill>
              </a:rPr>
              <a:t>Sử dụng kẹp hoặc găng tay để đặt bình đựng hoá chất/dụng cụ đựng mẫu vật lên đĩa cân, bàn cân. Đọc và ghi kết quả hiển thị trên màn hình.</a:t>
            </a:r>
            <a:endParaRPr lang="vi-VN" sz="251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AFD732C-1F92-442D-859B-1ED6E12C3000}"/>
              </a:ext>
            </a:extLst>
          </p:cNvPr>
          <p:cNvSpPr/>
          <p:nvPr/>
        </p:nvSpPr>
        <p:spPr>
          <a:xfrm>
            <a:off x="4507158" y="4702425"/>
            <a:ext cx="7454946" cy="1180623"/>
          </a:xfrm>
          <a:prstGeom prst="rect">
            <a:avLst/>
          </a:prstGeom>
          <a:solidFill>
            <a:srgbClr val="660066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10">
                <a:solidFill>
                  <a:schemeClr val="bg1"/>
                </a:solidFill>
              </a:rPr>
              <a:t>Ước l</a:t>
            </a:r>
            <a:r>
              <a:rPr lang="vi-VN" sz="2510">
                <a:solidFill>
                  <a:schemeClr val="bg1"/>
                </a:solidFill>
              </a:rPr>
              <a:t>ư</a:t>
            </a:r>
            <a:r>
              <a:rPr lang="en-US" sz="2510">
                <a:solidFill>
                  <a:schemeClr val="bg1"/>
                </a:solidFill>
              </a:rPr>
              <a:t>ợng khối l</a:t>
            </a:r>
            <a:r>
              <a:rPr lang="vi-VN" sz="2510">
                <a:solidFill>
                  <a:schemeClr val="bg1"/>
                </a:solidFill>
              </a:rPr>
              <a:t>ư</a:t>
            </a:r>
            <a:r>
              <a:rPr lang="en-US" sz="2510">
                <a:solidFill>
                  <a:schemeClr val="bg1"/>
                </a:solidFill>
              </a:rPr>
              <a:t>ợng cần đo để chọn đ</a:t>
            </a:r>
            <a:r>
              <a:rPr lang="vi-VN" sz="2510">
                <a:solidFill>
                  <a:schemeClr val="bg1"/>
                </a:solidFill>
              </a:rPr>
              <a:t>ơ</a:t>
            </a:r>
            <a:r>
              <a:rPr lang="en-US" sz="2510">
                <a:solidFill>
                  <a:schemeClr val="bg1"/>
                </a:solidFill>
              </a:rPr>
              <a:t>n vị thích hợp. Nhấn nút chọn đ</a:t>
            </a:r>
            <a:r>
              <a:rPr lang="vi-VN" sz="2510">
                <a:solidFill>
                  <a:schemeClr val="bg1"/>
                </a:solidFill>
              </a:rPr>
              <a:t>ơ</a:t>
            </a:r>
            <a:r>
              <a:rPr lang="en-US" sz="2510">
                <a:solidFill>
                  <a:schemeClr val="bg1"/>
                </a:solidFill>
              </a:rPr>
              <a:t>n vị: g, kg…</a:t>
            </a:r>
            <a:endParaRPr lang="vi-VN" sz="251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3F17119-51D3-4E7F-9642-2834BB7AB9E1}"/>
                  </a:ext>
                </a:extLst>
              </p14:cNvPr>
              <p14:cNvContentPartPr/>
              <p14:nvPr/>
            </p14:nvContentPartPr>
            <p14:xfrm>
              <a:off x="3751276" y="1622267"/>
              <a:ext cx="282" cy="282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3F17119-51D3-4E7F-9642-2834BB7AB9E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744226" y="1615217"/>
                <a:ext cx="14100" cy="141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13701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Text Box 4">
            <a:extLst>
              <a:ext uri="{FF2B5EF4-FFF2-40B4-BE49-F238E27FC236}">
                <a16:creationId xmlns:a16="http://schemas.microsoft.com/office/drawing/2014/main" id="{BB60F5E9-6652-4F37-973B-79563E9CD1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667" y="508110"/>
            <a:ext cx="5302873" cy="63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vi-VN" sz="345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45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4.2. </a:t>
            </a:r>
            <a:r>
              <a:rPr lang="en-US" altLang="vi-VN" sz="3451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vi-VN" altLang="vi-VN" sz="345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cân </a:t>
            </a:r>
            <a:r>
              <a:rPr lang="en-US" altLang="vi-VN" sz="3451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vi-VN" sz="345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451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lang="vi-VN" altLang="vi-VN" sz="345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88" name="Text Box 8">
            <a:extLst>
              <a:ext uri="{FF2B5EF4-FFF2-40B4-BE49-F238E27FC236}">
                <a16:creationId xmlns:a16="http://schemas.microsoft.com/office/drawing/2014/main" id="{1D94452A-5E92-4262-8386-DD3F217BC5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5787" y="879039"/>
            <a:ext cx="7804547" cy="2280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vi-VN" sz="3137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vi-VN" sz="3137" b="1" i="1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B1</a:t>
            </a:r>
            <a:r>
              <a:rPr lang="en-US" altLang="vi-VN" sz="3137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137">
                <a:solidFill>
                  <a:srgbClr val="0000FF"/>
                </a:solidFill>
              </a:rPr>
              <a:t>Ước l</a:t>
            </a:r>
            <a:r>
              <a:rPr lang="vi-VN" sz="3137">
                <a:solidFill>
                  <a:srgbClr val="0000FF"/>
                </a:solidFill>
              </a:rPr>
              <a:t>ư</a:t>
            </a:r>
            <a:r>
              <a:rPr lang="en-US" sz="3137">
                <a:solidFill>
                  <a:srgbClr val="0000FF"/>
                </a:solidFill>
              </a:rPr>
              <a:t>ợng khối l</a:t>
            </a:r>
            <a:r>
              <a:rPr lang="vi-VN" sz="3137">
                <a:solidFill>
                  <a:srgbClr val="0000FF"/>
                </a:solidFill>
              </a:rPr>
              <a:t>ư</a:t>
            </a:r>
            <a:r>
              <a:rPr lang="en-US" sz="3137">
                <a:solidFill>
                  <a:srgbClr val="0000FF"/>
                </a:solidFill>
              </a:rPr>
              <a:t>ợng cần đo để chọn đ</a:t>
            </a:r>
            <a:r>
              <a:rPr lang="vi-VN" sz="3137">
                <a:solidFill>
                  <a:srgbClr val="0000FF"/>
                </a:solidFill>
              </a:rPr>
              <a:t>ơ</a:t>
            </a:r>
            <a:r>
              <a:rPr lang="en-US" sz="3137">
                <a:solidFill>
                  <a:srgbClr val="0000FF"/>
                </a:solidFill>
              </a:rPr>
              <a:t>n vị thích hợp. Nhấn nút chọn đ</a:t>
            </a:r>
            <a:r>
              <a:rPr lang="vi-VN" sz="3137">
                <a:solidFill>
                  <a:srgbClr val="0000FF"/>
                </a:solidFill>
              </a:rPr>
              <a:t>ơ</a:t>
            </a:r>
            <a:r>
              <a:rPr lang="en-US" sz="3137">
                <a:solidFill>
                  <a:srgbClr val="0000FF"/>
                </a:solidFill>
              </a:rPr>
              <a:t>n vị: g, kg…</a:t>
            </a:r>
            <a:endParaRPr lang="vi-VN" sz="3137">
              <a:solidFill>
                <a:srgbClr val="0000FF"/>
              </a:solidFill>
            </a:endParaRPr>
          </a:p>
          <a:p>
            <a:pPr>
              <a:spcBef>
                <a:spcPct val="50000"/>
              </a:spcBef>
              <a:buFontTx/>
              <a:buNone/>
            </a:pPr>
            <a:endParaRPr lang="en-US" altLang="vi-VN" sz="3137" b="1" i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89" name="Text Box 9">
            <a:extLst>
              <a:ext uri="{FF2B5EF4-FFF2-40B4-BE49-F238E27FC236}">
                <a16:creationId xmlns:a16="http://schemas.microsoft.com/office/drawing/2014/main" id="{4B721EA9-65BD-4FC5-896A-64CF98F8DA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2444" y="3991784"/>
            <a:ext cx="7804547" cy="203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vi-VN" sz="3137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vi-VN" sz="3137" b="1" i="1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B3</a:t>
            </a:r>
            <a:r>
              <a:rPr lang="en-US" altLang="vi-VN" sz="3137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137">
                <a:solidFill>
                  <a:srgbClr val="0000FF"/>
                </a:solidFill>
              </a:rPr>
              <a:t>Sử dụng kẹp hoặc găng tay để đặt bình đựng hoá chất/dụng cụ đựng mẫu vật lên đĩa cân, bàn cân. Đọc và ghi kết quả hiển thị trên màn hình.</a:t>
            </a:r>
            <a:endParaRPr lang="vi-VN" sz="3137">
              <a:solidFill>
                <a:srgbClr val="0000FF"/>
              </a:solidFill>
            </a:endParaRPr>
          </a:p>
        </p:txBody>
      </p:sp>
      <p:sp>
        <p:nvSpPr>
          <p:cNvPr id="7" name="Text Box 8">
            <a:extLst>
              <a:ext uri="{FF2B5EF4-FFF2-40B4-BE49-F238E27FC236}">
                <a16:creationId xmlns:a16="http://schemas.microsoft.com/office/drawing/2014/main" id="{34AFC510-D21D-4685-BAA4-76450BF81A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7189" y="2435412"/>
            <a:ext cx="7804547" cy="1555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vi-VN" sz="3137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vi-VN" sz="3137" b="1" i="1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B2</a:t>
            </a:r>
            <a:r>
              <a:rPr lang="en-US" altLang="vi-VN" sz="3137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137">
                <a:solidFill>
                  <a:srgbClr val="0000FF"/>
                </a:solidFill>
              </a:rPr>
              <a:t>Đặt mẫu vật cần cân nhẹ nhàng lên đĩa cân. Nhấn nút khấu trừ khối l</a:t>
            </a:r>
            <a:r>
              <a:rPr lang="vi-VN" sz="3137">
                <a:solidFill>
                  <a:srgbClr val="0000FF"/>
                </a:solidFill>
              </a:rPr>
              <a:t>ư</a:t>
            </a:r>
            <a:r>
              <a:rPr lang="en-US" sz="3137">
                <a:solidFill>
                  <a:srgbClr val="0000FF"/>
                </a:solidFill>
              </a:rPr>
              <a:t>ợng của vật chứa.</a:t>
            </a:r>
            <a:endParaRPr lang="vi-VN" sz="3137">
              <a:solidFill>
                <a:srgbClr val="0000FF"/>
              </a:solidFill>
            </a:endParaRPr>
          </a:p>
        </p:txBody>
      </p:sp>
      <p:pic>
        <p:nvPicPr>
          <p:cNvPr id="15366" name="Picture 8">
            <a:extLst>
              <a:ext uri="{FF2B5EF4-FFF2-40B4-BE49-F238E27FC236}">
                <a16:creationId xmlns:a16="http://schemas.microsoft.com/office/drawing/2014/main" id="{4CBB4634-2A63-44C8-BA8F-9067596B5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17" y="1680201"/>
            <a:ext cx="3376059" cy="3193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/>
      <p:bldP spid="20488" grpId="0"/>
      <p:bldP spid="20489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14FDDAF-A4E8-2466-F26B-C02E18CD80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811"/>
            <a:ext cx="12192000" cy="5139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1783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4619DAA-418F-0B63-8244-540AE4968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87" y="0"/>
            <a:ext cx="11782425" cy="6284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9798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FD95B7E-42B2-EE03-F658-870D2B567D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058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3785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>
            <a:extLst>
              <a:ext uri="{FF2B5EF4-FFF2-40B4-BE49-F238E27FC236}">
                <a16:creationId xmlns:a16="http://schemas.microsoft.com/office/drawing/2014/main" id="{FFB18C25-5D8F-4884-9581-8C35D6D5B6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932" y="733363"/>
            <a:ext cx="10777569" cy="578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vi-VN" altLang="vi-VN" sz="3059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59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altLang="vi-VN" sz="3059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59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altLang="vi-VN" sz="3059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altLang="vi-VN" sz="3059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altLang="vi-VN" sz="3059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59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altLang="vi-VN" sz="3059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59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vi-VN" sz="3059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59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altLang="vi-VN" sz="3059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59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altLang="vi-VN" sz="3059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59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altLang="vi-VN" sz="3059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59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endParaRPr lang="vi-VN" altLang="vi-VN" sz="3059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53D2AD1E-8F1A-4A0D-96DD-1E2EB270C5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932" y="1565089"/>
            <a:ext cx="10777569" cy="4109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vi-VN" sz="3059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59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Vật liệu gồm: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059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		+ 1 cái móc áo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059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		+ 2 cốc giấy (nhựa)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059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		+ Bộ quả cân (mẫu vật biết trước khối lượng)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059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		+ dây sợi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059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		+ Thước các loại, kéo, bút, giấy bìa, băng kéo dính …</a:t>
            </a:r>
            <a:endParaRPr lang="vi-VN" altLang="vi-VN" sz="3059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13EC4F-21D4-44D1-8946-E3C6E1F6C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2588" y="1382059"/>
            <a:ext cx="2390588" cy="23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A4CE39B-828D-42C5-B2B9-5747D453B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8118" y="1929902"/>
            <a:ext cx="1464235" cy="1464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FD304EC-D875-4517-9FAC-87BE7E7388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6550" y="1929902"/>
            <a:ext cx="2139078" cy="1499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6" name="Picture 2" descr="cuộn dây dù to sợi 0.7mm - Dayduto07mm">
            <a:extLst>
              <a:ext uri="{FF2B5EF4-FFF2-40B4-BE49-F238E27FC236}">
                <a16:creationId xmlns:a16="http://schemas.microsoft.com/office/drawing/2014/main" id="{5EA33A00-C7AD-4BD9-AAC3-64BD625D63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0206" y="3818716"/>
            <a:ext cx="1703294" cy="1345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5E31EA3-A07F-E3F1-9D0E-8D9841A0E8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209550"/>
            <a:ext cx="11639550" cy="61055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22829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6C14FEA-7228-0AF0-FC18-03045DDA53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0"/>
            <a:ext cx="10096499" cy="604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0616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7">
            <a:extLst>
              <a:ext uri="{FF2B5EF4-FFF2-40B4-BE49-F238E27FC236}">
                <a16:creationId xmlns:a16="http://schemas.microsoft.com/office/drawing/2014/main" id="{45E590E1-083B-4D1D-994E-23A240270EA2}"/>
              </a:ext>
            </a:extLst>
          </p:cNvPr>
          <p:cNvGraphicFramePr>
            <a:graphicFrameLocks noGrp="1" noChangeAspect="1"/>
          </p:cNvGraphicFramePr>
          <p:nvPr>
            <p:ph/>
          </p:nvPr>
        </p:nvGraphicFramePr>
        <p:xfrm>
          <a:off x="324971" y="627529"/>
          <a:ext cx="11654118" cy="58270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2" imgW="3192463" imgH="3749675" progId="MS_ClipArt_Gallery.2">
                  <p:embed/>
                </p:oleObj>
              </mc:Choice>
              <mc:Fallback>
                <p:oleObj name="Clip" r:id="rId2" imgW="3192463" imgH="3749675" progId="MS_ClipArt_Gallery.2">
                  <p:embed/>
                  <p:pic>
                    <p:nvPicPr>
                      <p:cNvPr id="22530" name="Object 7">
                        <a:extLst>
                          <a:ext uri="{FF2B5EF4-FFF2-40B4-BE49-F238E27FC236}">
                            <a16:creationId xmlns:a16="http://schemas.microsoft.com/office/drawing/2014/main" id="{45E590E1-083B-4D1D-994E-23A240270EA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971" y="627529"/>
                        <a:ext cx="11654118" cy="582705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1" name="Text Box 5">
            <a:extLst>
              <a:ext uri="{FF2B5EF4-FFF2-40B4-BE49-F238E27FC236}">
                <a16:creationId xmlns:a16="http://schemas.microsoft.com/office/drawing/2014/main" id="{C79961E1-8E04-4F90-A628-0CE2DD71CE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0471" y="1397000"/>
            <a:ext cx="2592294" cy="686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vi-VN" sz="3765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 dò</a:t>
            </a:r>
          </a:p>
        </p:txBody>
      </p:sp>
      <p:sp>
        <p:nvSpPr>
          <p:cNvPr id="26630" name="Text Box 6">
            <a:extLst>
              <a:ext uri="{FF2B5EF4-FFF2-40B4-BE49-F238E27FC236}">
                <a16:creationId xmlns:a16="http://schemas.microsoft.com/office/drawing/2014/main" id="{A4150B3E-2D57-4503-B172-A394F33EAA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6756" y="1961030"/>
            <a:ext cx="6550460" cy="2388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vi-VN" altLang="vi-VN" sz="3294"/>
              <a:t> </a:t>
            </a:r>
            <a:r>
              <a:rPr lang="en-US" altLang="vi-VN" sz="3294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Học lại những nội dung cần nhớ.</a:t>
            </a:r>
            <a:endParaRPr lang="vi-VN" altLang="vi-VN" sz="3294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vi-VN" sz="3294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Hoàn thiện thiết kế cân đơn giản và thiết kế một cân đơn giản khác như cân đòn, cân lò xo…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9303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>
            <a:extLst>
              <a:ext uri="{FF2B5EF4-FFF2-40B4-BE49-F238E27FC236}">
                <a16:creationId xmlns:a16="http://schemas.microsoft.com/office/drawing/2014/main" id="{7E09A9E1-F550-CEB8-73ED-0D450352A4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824" y="444501"/>
            <a:ext cx="4927952" cy="9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755"/>
              </a:spcAft>
            </a:pPr>
            <a:r>
              <a:rPr lang="en-US" altLang="vi-VN" sz="4235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altLang="vi-VN" sz="4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Đơn</a:t>
            </a:r>
            <a:r>
              <a:rPr lang="en-US" altLang="vi-VN" sz="4235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4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altLang="vi-VN" sz="4235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4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khối</a:t>
            </a:r>
            <a:r>
              <a:rPr lang="en-US" altLang="vi-VN" sz="4235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4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endParaRPr lang="vi-VN" altLang="vi-VN" sz="3765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ext Box 5">
            <a:extLst>
              <a:ext uri="{FF2B5EF4-FFF2-40B4-BE49-F238E27FC236}">
                <a16:creationId xmlns:a16="http://schemas.microsoft.com/office/drawing/2014/main" id="{92F91B4D-313C-C0FC-5959-F4C9D9A986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403" y="1192804"/>
            <a:ext cx="10724029" cy="1537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ts val="471"/>
              </a:spcBef>
              <a:buNone/>
            </a:pPr>
            <a:r>
              <a:rPr lang="en-US" altLang="vi-VN" sz="3294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vi-VN" sz="3294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*Đ</a:t>
            </a:r>
            <a:r>
              <a:rPr lang="vi-VN" altLang="vi-VN" sz="3294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 vị đo khối lượng</a:t>
            </a:r>
            <a:r>
              <a:rPr lang="en-US" altLang="vi-VN" sz="3294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94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vi-VN" sz="3294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94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vi-VN" sz="3294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94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3294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94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vi-VN" sz="3294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</a:t>
            </a:r>
            <a:r>
              <a:rPr lang="vi-VN" altLang="vi-VN" sz="3294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 </a:t>
            </a:r>
            <a:r>
              <a:rPr lang="en-US" altLang="vi-VN" sz="3294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vi-VN" altLang="vi-VN" sz="3294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ilôgam</a:t>
            </a:r>
            <a:r>
              <a:rPr lang="en-US" altLang="vi-VN" sz="3294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(Kg)</a:t>
            </a:r>
            <a:endParaRPr lang="vi-VN" altLang="vi-VN" sz="3294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Text Box 7">
            <a:extLst>
              <a:ext uri="{FF2B5EF4-FFF2-40B4-BE49-F238E27FC236}">
                <a16:creationId xmlns:a16="http://schemas.microsoft.com/office/drawing/2014/main" id="{F9EAEB6C-0583-8278-E18C-FBB5561C97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599" y="2186392"/>
            <a:ext cx="11580656" cy="3939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vi-VN" sz="2823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- Từ cách đây 133 năm, kilôgam là khối lượng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vi-VN" sz="2823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của một quả cân mẫu (làm bằng bạch kim pha Iriđi), đặt ở Viện Đo lường quốc tế ở Pháp </a:t>
            </a:r>
            <a:r>
              <a:rPr lang="en-US" altLang="vi-VN" sz="2823" b="1">
                <a:latin typeface="Times New Roman" panose="02020603050405020304" pitchFamily="18" charset="0"/>
                <a:cs typeface="Times New Roman" panose="02020603050405020304" pitchFamily="18" charset="0"/>
              </a:rPr>
              <a:t>(H5.1)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vi-VN" sz="2823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- Từ 2019, người ta định nghĩa kilogam theo hằng số Plăng – gắn liền với ngành lượng tử. Nguyên nhân từ việc </a:t>
            </a:r>
            <a:r>
              <a:rPr lang="vi-VN" altLang="vi-VN" sz="2823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khối lượng </a:t>
            </a:r>
            <a:r>
              <a:rPr lang="en-US" altLang="vi-VN" sz="2823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quả cân mẫu </a:t>
            </a:r>
            <a:r>
              <a:rPr lang="vi-VN" altLang="vi-VN" sz="2823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thay đổi theo thời gian do sự hao mòn và ô nhiễm không khí bám vào bề mặt</a:t>
            </a:r>
            <a:r>
              <a:rPr lang="en-US" altLang="vi-VN" sz="2823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5363" name="Picture 2">
            <a:extLst>
              <a:ext uri="{FF2B5EF4-FFF2-40B4-BE49-F238E27FC236}">
                <a16:creationId xmlns:a16="http://schemas.microsoft.com/office/drawing/2014/main" id="{F88A7CD9-26BF-3D5D-797D-0537FBB33C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9804" y="540373"/>
            <a:ext cx="3735294" cy="2241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3">
            <a:extLst>
              <a:ext uri="{FF2B5EF4-FFF2-40B4-BE49-F238E27FC236}">
                <a16:creationId xmlns:a16="http://schemas.microsoft.com/office/drawing/2014/main" id="{46CB0981-B13F-9059-B2C6-F22F837062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266" y="332442"/>
            <a:ext cx="1855196" cy="1853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5">
            <a:extLst>
              <a:ext uri="{FF2B5EF4-FFF2-40B4-BE49-F238E27FC236}">
                <a16:creationId xmlns:a16="http://schemas.microsoft.com/office/drawing/2014/main" id="{AE202C88-30B0-4D31-FC05-CBA317583E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73" y="586442"/>
            <a:ext cx="9984441" cy="686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765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vi-VN" altLang="vi-VN" sz="3765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đơn vị khối lượng khác thường gặp</a:t>
            </a:r>
            <a:r>
              <a:rPr lang="vi-VN" altLang="vi-VN" sz="3765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7174" name="Text Box 6">
            <a:extLst>
              <a:ext uri="{FF2B5EF4-FFF2-40B4-BE49-F238E27FC236}">
                <a16:creationId xmlns:a16="http://schemas.microsoft.com/office/drawing/2014/main" id="{67DA0A91-153F-60CF-EE7B-D892AB510F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8874" y="1395755"/>
            <a:ext cx="7776882" cy="614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vi-VN" sz="3294" b="1">
                <a:latin typeface="Times New Roman" panose="02020603050405020304" pitchFamily="18" charset="0"/>
                <a:cs typeface="Times New Roman" panose="02020603050405020304" pitchFamily="18" charset="0"/>
              </a:rPr>
              <a:t>- gam (kí hiệu g): 1g = </a:t>
            </a:r>
            <a:r>
              <a:rPr lang="en-US" altLang="vi-VN" sz="3294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vi-VN" altLang="vi-VN" sz="3294" b="1">
                <a:latin typeface="Times New Roman" panose="02020603050405020304" pitchFamily="18" charset="0"/>
                <a:cs typeface="Times New Roman" panose="02020603050405020304" pitchFamily="18" charset="0"/>
              </a:rPr>
              <a:t>kg</a:t>
            </a:r>
          </a:p>
        </p:txBody>
      </p:sp>
      <p:sp>
        <p:nvSpPr>
          <p:cNvPr id="7177" name="Text Box 9">
            <a:extLst>
              <a:ext uri="{FF2B5EF4-FFF2-40B4-BE49-F238E27FC236}">
                <a16:creationId xmlns:a16="http://schemas.microsoft.com/office/drawing/2014/main" id="{6FA6C67A-7D76-6C4D-467B-B030EA53DB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6422" y="2348255"/>
            <a:ext cx="10331824" cy="614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vi-VN" sz="3294" b="1">
                <a:latin typeface="Times New Roman" panose="02020603050405020304" pitchFamily="18" charset="0"/>
                <a:cs typeface="Times New Roman" panose="02020603050405020304" pitchFamily="18" charset="0"/>
              </a:rPr>
              <a:t>- héctôgam (còn gọi là lạng): 1 lạng =       </a:t>
            </a:r>
            <a:r>
              <a:rPr lang="en-US" altLang="vi-VN" sz="3294" b="1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vi-VN" altLang="vi-VN" sz="3294" b="1">
                <a:latin typeface="Times New Roman" panose="02020603050405020304" pitchFamily="18" charset="0"/>
                <a:cs typeface="Times New Roman" panose="02020603050405020304" pitchFamily="18" charset="0"/>
              </a:rPr>
              <a:t> g</a:t>
            </a:r>
          </a:p>
        </p:txBody>
      </p:sp>
      <p:sp>
        <p:nvSpPr>
          <p:cNvPr id="7178" name="Text Box 10">
            <a:extLst>
              <a:ext uri="{FF2B5EF4-FFF2-40B4-BE49-F238E27FC236}">
                <a16:creationId xmlns:a16="http://schemas.microsoft.com/office/drawing/2014/main" id="{F6D44168-9662-CCAA-7FA7-59D90F9F37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2403" y="2348255"/>
            <a:ext cx="1151715" cy="614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vi-VN" sz="3294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</a:p>
        </p:txBody>
      </p:sp>
      <p:sp>
        <p:nvSpPr>
          <p:cNvPr id="7179" name="Text Box 11">
            <a:extLst>
              <a:ext uri="{FF2B5EF4-FFF2-40B4-BE49-F238E27FC236}">
                <a16:creationId xmlns:a16="http://schemas.microsoft.com/office/drawing/2014/main" id="{7DBA50C2-605C-135F-118F-A4A473463D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8873" y="3207372"/>
            <a:ext cx="10369176" cy="614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vi-VN" sz="3294" b="1">
                <a:latin typeface="Times New Roman" panose="02020603050405020304" pitchFamily="18" charset="0"/>
                <a:cs typeface="Times New Roman" panose="02020603050405020304" pitchFamily="18" charset="0"/>
              </a:rPr>
              <a:t>- tấn (kí hiệu t): 1t =          kg</a:t>
            </a:r>
          </a:p>
        </p:txBody>
      </p:sp>
      <p:sp>
        <p:nvSpPr>
          <p:cNvPr id="7180" name="Text Box 12">
            <a:extLst>
              <a:ext uri="{FF2B5EF4-FFF2-40B4-BE49-F238E27FC236}">
                <a16:creationId xmlns:a16="http://schemas.microsoft.com/office/drawing/2014/main" id="{ABBDA0DB-04FD-2081-05B1-D0B55CBC00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6814" y="3207372"/>
            <a:ext cx="1439333" cy="614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vi-VN" sz="3294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1000</a:t>
            </a:r>
          </a:p>
        </p:txBody>
      </p:sp>
      <p:sp>
        <p:nvSpPr>
          <p:cNvPr id="7181" name="Text Box 13">
            <a:extLst>
              <a:ext uri="{FF2B5EF4-FFF2-40B4-BE49-F238E27FC236}">
                <a16:creationId xmlns:a16="http://schemas.microsoft.com/office/drawing/2014/main" id="{E5898FF9-56B1-BEC2-0F2B-625D48FCD7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8873" y="4086412"/>
            <a:ext cx="10562166" cy="614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vi-VN" sz="3294" b="1">
                <a:latin typeface="Times New Roman" panose="02020603050405020304" pitchFamily="18" charset="0"/>
                <a:cs typeface="Times New Roman" panose="02020603050405020304" pitchFamily="18" charset="0"/>
              </a:rPr>
              <a:t>- miligam (kí hiệu mg): 1mg =</a:t>
            </a:r>
            <a:r>
              <a:rPr lang="en-US" altLang="vi-VN" sz="3294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g</a:t>
            </a:r>
            <a:endParaRPr lang="vi-VN" altLang="vi-VN" sz="3294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94" name="Text Box 26">
            <a:extLst>
              <a:ext uri="{FF2B5EF4-FFF2-40B4-BE49-F238E27FC236}">
                <a16:creationId xmlns:a16="http://schemas.microsoft.com/office/drawing/2014/main" id="{B8FA0264-4C06-D25B-99AB-066C57EA9A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8873" y="4870823"/>
            <a:ext cx="8449235" cy="614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vi-VN" sz="3294" b="1">
                <a:latin typeface="Times New Roman" panose="02020603050405020304" pitchFamily="18" charset="0"/>
                <a:cs typeface="Times New Roman" panose="02020603050405020304" pitchFamily="18" charset="0"/>
              </a:rPr>
              <a:t>- tạ: 1 tạ =        kg</a:t>
            </a:r>
          </a:p>
        </p:txBody>
      </p:sp>
      <p:sp>
        <p:nvSpPr>
          <p:cNvPr id="7195" name="Text Box 27">
            <a:extLst>
              <a:ext uri="{FF2B5EF4-FFF2-40B4-BE49-F238E27FC236}">
                <a16:creationId xmlns:a16="http://schemas.microsoft.com/office/drawing/2014/main" id="{17C91A27-67E1-8DD9-DAA4-DAC741E8C6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873" y="4870823"/>
            <a:ext cx="1151715" cy="614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vi-VN" sz="3294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</a:p>
        </p:txBody>
      </p:sp>
      <p:sp>
        <p:nvSpPr>
          <p:cNvPr id="12" name="Text Box 12">
            <a:extLst>
              <a:ext uri="{FF2B5EF4-FFF2-40B4-BE49-F238E27FC236}">
                <a16:creationId xmlns:a16="http://schemas.microsoft.com/office/drawing/2014/main" id="{E65F339C-ADBF-0E02-75CA-28716F4F8B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2991" y="1395755"/>
            <a:ext cx="1439333" cy="614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294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0,001</a:t>
            </a:r>
            <a:endParaRPr lang="vi-VN" altLang="vi-VN" sz="3294" b="1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12">
            <a:extLst>
              <a:ext uri="{FF2B5EF4-FFF2-40B4-BE49-F238E27FC236}">
                <a16:creationId xmlns:a16="http://schemas.microsoft.com/office/drawing/2014/main" id="{DF20CAFC-3420-FE4B-6672-953A3F343E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9755" y="4086412"/>
            <a:ext cx="1439333" cy="614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294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0,001</a:t>
            </a:r>
            <a:endParaRPr lang="vi-VN" altLang="vi-VN" sz="3294" b="1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1000"/>
                                        <p:tgtEl>
                                          <p:spTgt spid="7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4" grpId="0"/>
      <p:bldP spid="7177" grpId="0"/>
      <p:bldP spid="7178" grpId="0"/>
      <p:bldP spid="7179" grpId="0"/>
      <p:bldP spid="7180" grpId="0"/>
      <p:bldP spid="7181" grpId="0"/>
      <p:bldP spid="7194" grpId="0"/>
      <p:bldP spid="7195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363E1DE6-F7BC-316C-7994-851456A8F7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vi-VN" sz="376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altLang="vi-VN" sz="376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vi-VN" sz="376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76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altLang="vi-VN" sz="376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76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altLang="vi-VN" sz="376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76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altLang="vi-VN" sz="376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lang="vi-VN" altLang="vi-VN" sz="376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vi-VN" sz="376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ợng</a:t>
            </a:r>
            <a:endParaRPr lang="vi-VN" altLang="vi-VN" sz="3765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6A8A3BDE-5DFE-E2E9-B0B2-C12D52724C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403" y="1306109"/>
            <a:ext cx="10724029" cy="776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ts val="471"/>
              </a:spcBef>
              <a:buNone/>
            </a:pPr>
            <a:r>
              <a:rPr lang="en-US" altLang="vi-VN" sz="3294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vi-VN" sz="3294" b="1" i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*Dụng cụ thường dùng để đo khối lượng là </a:t>
            </a:r>
            <a:r>
              <a:rPr lang="en-US" altLang="vi-VN" sz="3294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cân.</a:t>
            </a:r>
            <a:endParaRPr lang="vi-VN" altLang="vi-VN" sz="3294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>
            <a:extLst>
              <a:ext uri="{FF2B5EF4-FFF2-40B4-BE49-F238E27FC236}">
                <a16:creationId xmlns:a16="http://schemas.microsoft.com/office/drawing/2014/main" id="{FFAB8FAD-A483-9002-FB67-C7377AAE7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6" r="39165" b="60121"/>
          <a:stretch>
            <a:fillRect/>
          </a:stretch>
        </p:blipFill>
        <p:spPr bwMode="auto">
          <a:xfrm>
            <a:off x="47314" y="435784"/>
            <a:ext cx="12035118" cy="287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1">
            <a:extLst>
              <a:ext uri="{FF2B5EF4-FFF2-40B4-BE49-F238E27FC236}">
                <a16:creationId xmlns:a16="http://schemas.microsoft.com/office/drawing/2014/main" id="{E3B98BE8-D04F-FF23-FD9E-761EECE87A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29" t="69904" r="3625" b="12018"/>
          <a:stretch>
            <a:fillRect/>
          </a:stretch>
        </p:blipFill>
        <p:spPr bwMode="auto">
          <a:xfrm>
            <a:off x="551579" y="3429000"/>
            <a:ext cx="11088843" cy="107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0ACE592-A7EE-B213-AC38-553A5DCDF2F2}"/>
              </a:ext>
            </a:extLst>
          </p:cNvPr>
          <p:cNvSpPr/>
          <p:nvPr/>
        </p:nvSpPr>
        <p:spPr>
          <a:xfrm>
            <a:off x="555314" y="1424393"/>
            <a:ext cx="677333" cy="45197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510" b="1"/>
              <a:t>1</a:t>
            </a:r>
            <a:endParaRPr lang="vi-VN" sz="2510" b="1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FFA0681-1395-4CF5-1AEA-B239EDF968D4}"/>
              </a:ext>
            </a:extLst>
          </p:cNvPr>
          <p:cNvSpPr/>
          <p:nvPr/>
        </p:nvSpPr>
        <p:spPr>
          <a:xfrm>
            <a:off x="2877422" y="1424393"/>
            <a:ext cx="677333" cy="45197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510" b="1"/>
              <a:t>2</a:t>
            </a:r>
            <a:endParaRPr lang="vi-VN" sz="2510" b="1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5D215C1-7AF9-0E6A-D201-4A0BF3490D4C}"/>
              </a:ext>
            </a:extLst>
          </p:cNvPr>
          <p:cNvSpPr/>
          <p:nvPr/>
        </p:nvSpPr>
        <p:spPr>
          <a:xfrm>
            <a:off x="4996579" y="1419412"/>
            <a:ext cx="678578" cy="45197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510" b="1"/>
              <a:t>3</a:t>
            </a:r>
            <a:endParaRPr lang="vi-VN" sz="2510" b="1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E6D1C6B-D349-F3D5-1F86-F3603FFC14B4}"/>
              </a:ext>
            </a:extLst>
          </p:cNvPr>
          <p:cNvSpPr/>
          <p:nvPr/>
        </p:nvSpPr>
        <p:spPr>
          <a:xfrm>
            <a:off x="8367059" y="1419412"/>
            <a:ext cx="677333" cy="45197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510" b="1"/>
              <a:t>4</a:t>
            </a:r>
            <a:endParaRPr lang="vi-VN" sz="2510" b="1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4463377-97DC-5CF9-F233-61C60D061728}"/>
              </a:ext>
            </a:extLst>
          </p:cNvPr>
          <p:cNvSpPr/>
          <p:nvPr/>
        </p:nvSpPr>
        <p:spPr>
          <a:xfrm>
            <a:off x="10922000" y="1419412"/>
            <a:ext cx="677333" cy="45197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510" b="1"/>
              <a:t>5</a:t>
            </a:r>
            <a:endParaRPr lang="vi-VN" sz="2510" b="1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6A9A6C1-5550-5A9C-908F-C8E2E486CED1}"/>
              </a:ext>
            </a:extLst>
          </p:cNvPr>
          <p:cNvSpPr/>
          <p:nvPr/>
        </p:nvSpPr>
        <p:spPr>
          <a:xfrm>
            <a:off x="109569" y="3429000"/>
            <a:ext cx="565275" cy="53663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23" b="1"/>
              <a:t>a</a:t>
            </a:r>
            <a:endParaRPr lang="vi-VN" sz="2823" b="1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8EF5C40-CF7D-EEB0-A086-A47993BF4600}"/>
              </a:ext>
            </a:extLst>
          </p:cNvPr>
          <p:cNvSpPr/>
          <p:nvPr/>
        </p:nvSpPr>
        <p:spPr>
          <a:xfrm>
            <a:off x="2650814" y="3354294"/>
            <a:ext cx="565275" cy="53663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23" b="1"/>
              <a:t>b</a:t>
            </a:r>
            <a:endParaRPr lang="vi-VN" sz="2823" b="1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AB08E8D-4FC2-958C-6A00-F9D5E3CDFAC1}"/>
              </a:ext>
            </a:extLst>
          </p:cNvPr>
          <p:cNvSpPr/>
          <p:nvPr/>
        </p:nvSpPr>
        <p:spPr>
          <a:xfrm>
            <a:off x="4463677" y="3315696"/>
            <a:ext cx="565275" cy="536637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23" b="1"/>
              <a:t>c</a:t>
            </a:r>
            <a:endParaRPr lang="vi-VN" sz="2823" b="1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65FFAC2-CB85-558D-7E60-DF7D88C4689D}"/>
              </a:ext>
            </a:extLst>
          </p:cNvPr>
          <p:cNvSpPr/>
          <p:nvPr/>
        </p:nvSpPr>
        <p:spPr>
          <a:xfrm>
            <a:off x="6225490" y="3330638"/>
            <a:ext cx="565275" cy="536637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23" b="1"/>
              <a:t>d</a:t>
            </a:r>
            <a:endParaRPr lang="vi-VN" sz="2823" b="1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E476A76-CB0F-AFE4-0F58-7478F69A2D87}"/>
              </a:ext>
            </a:extLst>
          </p:cNvPr>
          <p:cNvSpPr/>
          <p:nvPr/>
        </p:nvSpPr>
        <p:spPr>
          <a:xfrm>
            <a:off x="9044392" y="3310716"/>
            <a:ext cx="565275" cy="536637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23" b="1"/>
              <a:t>e</a:t>
            </a:r>
            <a:endParaRPr lang="vi-VN" sz="2823" b="1"/>
          </a:p>
        </p:txBody>
      </p:sp>
      <p:sp>
        <p:nvSpPr>
          <p:cNvPr id="21518" name="Rectangle 9">
            <a:extLst>
              <a:ext uri="{FF2B5EF4-FFF2-40B4-BE49-F238E27FC236}">
                <a16:creationId xmlns:a16="http://schemas.microsoft.com/office/drawing/2014/main" id="{39529438-EE4E-12FD-89B7-F791276AA6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981" y="4600638"/>
            <a:ext cx="5202020" cy="623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vi-VN" altLang="vi-VN" sz="3451" b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altLang="vi-VN" sz="3451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3451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1-a   2-b   3-c   4-d   5-e  </a:t>
            </a:r>
            <a:r>
              <a:rPr lang="vi-VN" altLang="vi-VN" sz="3451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altLang="vi-VN" sz="3451">
              <a:solidFill>
                <a:srgbClr val="0000CC"/>
              </a:solidFill>
            </a:endParaRPr>
          </a:p>
        </p:txBody>
      </p:sp>
      <p:sp>
        <p:nvSpPr>
          <p:cNvPr id="21519" name="Rectangle 16">
            <a:extLst>
              <a:ext uri="{FF2B5EF4-FFF2-40B4-BE49-F238E27FC236}">
                <a16:creationId xmlns:a16="http://schemas.microsoft.com/office/drawing/2014/main" id="{B51B8417-4EDD-08C0-EE2B-0BA3B276F4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981" y="5204510"/>
            <a:ext cx="5202020" cy="623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vi-VN" sz="3451" b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altLang="vi-VN" sz="3451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3451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1-d   2-c   3-e   4-b   5-a  </a:t>
            </a:r>
            <a:r>
              <a:rPr lang="vi-VN" altLang="vi-VN" sz="3451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altLang="vi-VN" sz="3451">
              <a:solidFill>
                <a:srgbClr val="0000CC"/>
              </a:solidFill>
            </a:endParaRPr>
          </a:p>
        </p:txBody>
      </p:sp>
      <p:sp>
        <p:nvSpPr>
          <p:cNvPr id="21520" name="Rectangle 17">
            <a:extLst>
              <a:ext uri="{FF2B5EF4-FFF2-40B4-BE49-F238E27FC236}">
                <a16:creationId xmlns:a16="http://schemas.microsoft.com/office/drawing/2014/main" id="{2E0416AC-91AD-95CD-0408-51B7D204F4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8560" y="4659157"/>
            <a:ext cx="5200774" cy="623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vi-VN" sz="3451" b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altLang="vi-VN" sz="3451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3451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1-d   2-c   3-b   4-e   5-a  </a:t>
            </a:r>
            <a:r>
              <a:rPr lang="vi-VN" altLang="vi-VN" sz="3451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altLang="vi-VN" sz="3451">
              <a:solidFill>
                <a:srgbClr val="0000CC"/>
              </a:solidFill>
            </a:endParaRPr>
          </a:p>
        </p:txBody>
      </p:sp>
      <p:sp>
        <p:nvSpPr>
          <p:cNvPr id="21521" name="Rectangle 18">
            <a:extLst>
              <a:ext uri="{FF2B5EF4-FFF2-40B4-BE49-F238E27FC236}">
                <a16:creationId xmlns:a16="http://schemas.microsoft.com/office/drawing/2014/main" id="{E27CFB63-FE03-AC15-4AB2-9E868A390C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8560" y="5204510"/>
            <a:ext cx="5200774" cy="623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vi-VN" sz="3451" b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vi-VN" altLang="vi-VN" sz="3451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3451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1-c   2-d   3-e   4-a   5-b  </a:t>
            </a:r>
            <a:r>
              <a:rPr lang="vi-VN" altLang="vi-VN" sz="3451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altLang="vi-VN" sz="3451">
              <a:solidFill>
                <a:srgbClr val="0000CC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45F355F-8B25-E946-F32E-08BBC69AE787}"/>
              </a:ext>
            </a:extLst>
          </p:cNvPr>
          <p:cNvSpPr/>
          <p:nvPr/>
        </p:nvSpPr>
        <p:spPr>
          <a:xfrm>
            <a:off x="893981" y="5251824"/>
            <a:ext cx="616324" cy="60636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 sz="1412"/>
          </a:p>
        </p:txBody>
      </p:sp>
      <p:pic>
        <p:nvPicPr>
          <p:cNvPr id="21523" name="btnInknoeActivity">
            <a:extLst>
              <a:ext uri="{FF2B5EF4-FFF2-40B4-BE49-F238E27FC236}">
                <a16:creationId xmlns:a16="http://schemas.microsoft.com/office/drawing/2014/main" id="{A694B0A7-F23B-1D63-8DAF-BF4627F5B817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549" y="5803403"/>
            <a:ext cx="1740647" cy="448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id="{D62DADA4-ED6D-1EF4-C2FA-6964B49897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vi-VN" sz="376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altLang="vi-VN" sz="376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vi-VN" sz="376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76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altLang="vi-VN" sz="376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76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altLang="vi-VN" sz="376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76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altLang="vi-VN" sz="376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lang="vi-VN" altLang="vi-VN" sz="376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vi-VN" sz="376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ợng</a:t>
            </a:r>
            <a:endParaRPr lang="vi-VN" altLang="vi-VN" sz="3765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31" name="Text Box 5">
            <a:extLst>
              <a:ext uri="{FF2B5EF4-FFF2-40B4-BE49-F238E27FC236}">
                <a16:creationId xmlns:a16="http://schemas.microsoft.com/office/drawing/2014/main" id="{93FCC6C8-925C-F1B6-A25D-97E2939955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403" y="1306109"/>
            <a:ext cx="10724029" cy="776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ts val="471"/>
              </a:spcBef>
              <a:buNone/>
            </a:pPr>
            <a:r>
              <a:rPr lang="en-US" altLang="vi-VN" sz="3294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vi-VN" sz="3294" b="1" i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*Dụng cụ thường dùng để đo khối lượng là </a:t>
            </a:r>
            <a:r>
              <a:rPr lang="en-US" altLang="vi-VN" sz="3294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cân.</a:t>
            </a:r>
            <a:endParaRPr lang="vi-VN" altLang="vi-VN" sz="3294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9EAC2F81-89C4-2D83-5ABA-975383B32C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2854" y="2083050"/>
            <a:ext cx="10724029" cy="1537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ts val="471"/>
              </a:spcBef>
              <a:buNone/>
            </a:pPr>
            <a:r>
              <a:rPr lang="en-US" altLang="vi-VN" sz="3294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vi-VN" sz="3294" b="1" i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*Có nhiều loại cân khác nhau: cân đòn, cân điện tử, cân đồng hồ, cân y tế….</a:t>
            </a:r>
            <a:endParaRPr lang="vi-VN" altLang="vi-VN" sz="3294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DE3EDDDC-2D1F-0EDE-0C51-4B7C324645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549" y="3630706"/>
            <a:ext cx="10724030" cy="1537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ts val="471"/>
              </a:spcBef>
              <a:buNone/>
            </a:pPr>
            <a:r>
              <a:rPr lang="en-US" altLang="vi-VN" sz="3294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vi-VN" sz="3294" b="1" i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*Khi đo khối lượng bằng cân cần chú ý đến GHĐ (giới hạn đo) và ĐCNN (độ chia nhỏ nhất) của cân</a:t>
            </a:r>
            <a:endParaRPr lang="vi-VN" altLang="vi-VN" sz="3294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278239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BUTTONMODEL" val="{&quot;ActivityType&quot;:1,&quot;OptionCount&quot;:4,&quot;WcOptionCount&quot;:10,&quot;HasMultipleSubmission&quot;:false,&quot;HasAutoStop&quot;:false,&quot;HasMinimizeMode&quot;:false,&quot;TimerValue&quot;:&quot;01:00&quot;,&quot;HasAutoStart&quot;:false,&quot;HasCorrectAnswers&quot;:true,&quot;McqAnswers&quot;:[&quot;B&quot;],&quot;ActivityId&quot;:&quot;mcq20211001030045207563&quot;,&quot;IaMcqCompetition&quot;:true,&quot;IsAnonymous&quot;:false,&quot;AutoAdvance&quot;:false,&quot;IsCompetitionMode&quot;:true}"/>
  <p:tag name="ANSWERS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BUTTONMODEL" val="{&quot;ActivityType&quot;:1,&quot;OptionCount&quot;:5,&quot;WcOptionCount&quot;:10,&quot;HasMultipleSubmission&quot;:false,&quot;HasAutoStop&quot;:false,&quot;HasMinimizeMode&quot;:false,&quot;TimerValue&quot;:&quot;01:00&quot;,&quot;HasAutoStart&quot;:false,&quot;HasCorrectAnswers&quot;:true,&quot;McqAnswers&quot;:[&quot;C&quot;],&quot;ActivityId&quot;:&quot;mcq2021093004001476986&quot;,&quot;IaMcqCompetition&quot;:true,&quot;IsAnonymous&quot;:false,&quot;AutoAdvance&quot;:false,&quot;IsCompetitionMode&quot;:true}"/>
  <p:tag name="ANSWERS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BUTTONMODEL" val="{&quot;ActivityType&quot;:1,&quot;OptionCount&quot;:4,&quot;WcOptionCount&quot;:10,&quot;HasMultipleSubmission&quot;:false,&quot;HasAutoStop&quot;:false,&quot;HasMinimizeMode&quot;:false,&quot;TimerValue&quot;:&quot;01:00&quot;,&quot;HasAutoStart&quot;:false,&quot;HasCorrectAnswers&quot;:true,&quot;McqAnswers&quot;:[&quot;C&quot;],&quot;ActivityId&quot;:&quot;mcq20210930040357710632&quot;,&quot;IaMcqCompetition&quot;:true,&quot;IsAnonymous&quot;:false,&quot;AutoAdvance&quot;:false,&quot;IsCompetitionMode&quot;:true}"/>
  <p:tag name="ANSWERS" val="tru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BUTTONMODEL" val="{&quot;ActivityType&quot;:1,&quot;OptionCount&quot;:4,&quot;WcOptionCount&quot;:10,&quot;HasMultipleSubmission&quot;:false,&quot;HasAutoStop&quot;:false,&quot;HasMinimizeMode&quot;:false,&quot;TimerValue&quot;:&quot;01:00&quot;,&quot;HasAutoStart&quot;:false,&quot;HasCorrectAnswers&quot;:true,&quot;McqAnswers&quot;:[&quot;D&quot;],&quot;ActivityId&quot;:&quot;mcq20210930040521039975&quot;,&quot;IaMcqCompetition&quot;:true,&quot;IsAnonymous&quot;:false,&quot;AutoAdvance&quot;:false,&quot;IsCompetitionMode&quot;:true}"/>
  <p:tag name="ANSWERS" val="tru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1029</Words>
  <Application>Microsoft Office PowerPoint</Application>
  <PresentationFormat>Widescreen</PresentationFormat>
  <Paragraphs>117</Paragraphs>
  <Slides>32</Slides>
  <Notes>0</Notes>
  <HiddenSlides>0</HiddenSlides>
  <MMClips>1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Arial</vt:lpstr>
      <vt:lpstr>Calibri</vt:lpstr>
      <vt:lpstr>Calibri Light</vt:lpstr>
      <vt:lpstr>Times New Roman</vt:lpstr>
      <vt:lpstr>Office Theme</vt:lpstr>
      <vt:lpstr>Clip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 Dụng cụ đo khối lượng</vt:lpstr>
      <vt:lpstr>PowerPoint Presentation</vt:lpstr>
      <vt:lpstr>3. Dụng cụ đo khối lượng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4. Cách đo khối lượng</vt:lpstr>
      <vt:lpstr>PowerPoint Presentation</vt:lpstr>
      <vt:lpstr>PowerPoint Presentation</vt:lpstr>
      <vt:lpstr>PowerPoint Presentation</vt:lpstr>
      <vt:lpstr>PowerPoint Presentation</vt:lpstr>
      <vt:lpstr>4. Cách đo khối lượng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vũ nguyễn</dc:creator>
  <cp:lastModifiedBy>vũ nguyễn</cp:lastModifiedBy>
  <cp:revision>3</cp:revision>
  <dcterms:created xsi:type="dcterms:W3CDTF">2022-09-22T21:43:04Z</dcterms:created>
  <dcterms:modified xsi:type="dcterms:W3CDTF">2022-09-22T23:33:12Z</dcterms:modified>
</cp:coreProperties>
</file>