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3"/>
  </p:notesMasterIdLst>
  <p:sldIdLst>
    <p:sldId id="314" r:id="rId2"/>
    <p:sldId id="256" r:id="rId3"/>
    <p:sldId id="316" r:id="rId4"/>
    <p:sldId id="315" r:id="rId5"/>
    <p:sldId id="317" r:id="rId6"/>
    <p:sldId id="318" r:id="rId7"/>
    <p:sldId id="298" r:id="rId8"/>
    <p:sldId id="319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9" r:id="rId17"/>
    <p:sldId id="330" r:id="rId18"/>
    <p:sldId id="328" r:id="rId19"/>
    <p:sldId id="332" r:id="rId20"/>
    <p:sldId id="331" r:id="rId21"/>
    <p:sldId id="333" r:id="rId22"/>
  </p:sldIdLst>
  <p:sldSz cx="9144000" cy="5143500" type="screen16x9"/>
  <p:notesSz cx="6858000" cy="9144000"/>
  <p:embeddedFontLst>
    <p:embeddedFont>
      <p:font typeface="Roboto Condensed" panose="020B060402020202020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Arvo" panose="020B0604020202020204" charset="0"/>
      <p:regular r:id="rId29"/>
      <p:bold r:id="rId30"/>
      <p:italic r:id="rId31"/>
      <p:boldItalic r:id="rId32"/>
    </p:embeddedFont>
    <p:embeddedFont>
      <p:font typeface="Roboto Condensed Light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FF99"/>
    <a:srgbClr val="66FFCC"/>
    <a:srgbClr val="CCFFCC"/>
    <a:srgbClr val="FFCC66"/>
    <a:srgbClr val="FF9933"/>
    <a:srgbClr val="FFCCFF"/>
    <a:srgbClr val="CC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D40F7-F1BE-46A1-BFD0-875512BF32A4}" v="395" dt="2021-08-03T03:50:07.043"/>
  </p1510:revLst>
</p1510:revInfo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 snapToGrid="0">
      <p:cViewPr varScale="1">
        <p:scale>
          <a:sx n="87" d="100"/>
          <a:sy n="87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heme" Target="theme/theme1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Relationship Id="rId7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ồng Nhung Nguyễn" userId="6a381378437eae27" providerId="LiveId" clId="{176D40F7-F1BE-46A1-BFD0-875512BF32A4}"/>
    <pc:docChg chg="undo custSel addSld modSld">
      <pc:chgData name="Hồng Nhung Nguyễn" userId="6a381378437eae27" providerId="LiveId" clId="{176D40F7-F1BE-46A1-BFD0-875512BF32A4}" dt="2021-08-03T03:50:03.117" v="964"/>
      <pc:docMkLst>
        <pc:docMk/>
      </pc:docMkLst>
      <pc:sldChg chg="modSp mod">
        <pc:chgData name="Hồng Nhung Nguyễn" userId="6a381378437eae27" providerId="LiveId" clId="{176D40F7-F1BE-46A1-BFD0-875512BF32A4}" dt="2021-08-03T03:11:52.549" v="51" actId="20577"/>
        <pc:sldMkLst>
          <pc:docMk/>
          <pc:sldMk cId="0" sldId="256"/>
        </pc:sldMkLst>
        <pc:spChg chg="mod">
          <ac:chgData name="Hồng Nhung Nguyễn" userId="6a381378437eae27" providerId="LiveId" clId="{176D40F7-F1BE-46A1-BFD0-875512BF32A4}" dt="2021-08-03T03:11:52.549" v="51" actId="20577"/>
          <ac:spMkLst>
            <pc:docMk/>
            <pc:sldMk cId="0" sldId="256"/>
            <ac:spMk id="184" creationId="{00000000-0000-0000-0000-000000000000}"/>
          </ac:spMkLst>
        </pc:spChg>
      </pc:sldChg>
      <pc:sldChg chg="addSp delSp modSp mod">
        <pc:chgData name="Hồng Nhung Nguyễn" userId="6a381378437eae27" providerId="LiveId" clId="{176D40F7-F1BE-46A1-BFD0-875512BF32A4}" dt="2021-08-03T03:14:51.135" v="207" actId="14100"/>
        <pc:sldMkLst>
          <pc:docMk/>
          <pc:sldMk cId="0" sldId="259"/>
        </pc:sldMkLst>
        <pc:spChg chg="add del mod">
          <ac:chgData name="Hồng Nhung Nguyễn" userId="6a381378437eae27" providerId="LiveId" clId="{176D40F7-F1BE-46A1-BFD0-875512BF32A4}" dt="2021-08-03T03:13:42.092" v="157" actId="478"/>
          <ac:spMkLst>
            <pc:docMk/>
            <pc:sldMk cId="0" sldId="259"/>
            <ac:spMk id="3" creationId="{B18F6188-E248-4A7A-9BF2-4543682CF82B}"/>
          </ac:spMkLst>
        </pc:spChg>
        <pc:spChg chg="mod">
          <ac:chgData name="Hồng Nhung Nguyễn" userId="6a381378437eae27" providerId="LiveId" clId="{176D40F7-F1BE-46A1-BFD0-875512BF32A4}" dt="2021-08-03T03:14:51.135" v="207" actId="14100"/>
          <ac:spMkLst>
            <pc:docMk/>
            <pc:sldMk cId="0" sldId="259"/>
            <ac:spMk id="221" creationId="{00000000-0000-0000-0000-000000000000}"/>
          </ac:spMkLst>
        </pc:spChg>
        <pc:spChg chg="del">
          <ac:chgData name="Hồng Nhung Nguyễn" userId="6a381378437eae27" providerId="LiveId" clId="{176D40F7-F1BE-46A1-BFD0-875512BF32A4}" dt="2021-08-03T03:13:35.635" v="156" actId="478"/>
          <ac:spMkLst>
            <pc:docMk/>
            <pc:sldMk cId="0" sldId="259"/>
            <ac:spMk id="222" creationId="{00000000-0000-0000-0000-000000000000}"/>
          </ac:spMkLst>
        </pc:spChg>
      </pc:sldChg>
      <pc:sldChg chg="modSp mod">
        <pc:chgData name="Hồng Nhung Nguyễn" userId="6a381378437eae27" providerId="LiveId" clId="{176D40F7-F1BE-46A1-BFD0-875512BF32A4}" dt="2021-08-03T03:49:50.680" v="963" actId="20577"/>
        <pc:sldMkLst>
          <pc:docMk/>
          <pc:sldMk cId="0" sldId="261"/>
        </pc:sldMkLst>
        <pc:spChg chg="mod">
          <ac:chgData name="Hồng Nhung Nguyễn" userId="6a381378437eae27" providerId="LiveId" clId="{176D40F7-F1BE-46A1-BFD0-875512BF32A4}" dt="2021-08-03T03:16:58.318" v="275" actId="20577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Hồng Nhung Nguyễn" userId="6a381378437eae27" providerId="LiveId" clId="{176D40F7-F1BE-46A1-BFD0-875512BF32A4}" dt="2021-08-03T03:49:50.680" v="963" actId="20577"/>
          <ac:spMkLst>
            <pc:docMk/>
            <pc:sldMk cId="0" sldId="261"/>
            <ac:spMk id="237" creationId="{00000000-0000-0000-0000-000000000000}"/>
          </ac:spMkLst>
        </pc:spChg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3"/>
        </pc:sldMkLst>
      </pc:sldChg>
      <pc:sldChg chg="modSp add mod">
        <pc:chgData name="Hồng Nhung Nguyễn" userId="6a381378437eae27" providerId="LiveId" clId="{176D40F7-F1BE-46A1-BFD0-875512BF32A4}" dt="2021-08-03T03:50:03.117" v="964"/>
        <pc:sldMkLst>
          <pc:docMk/>
          <pc:sldMk cId="1422980238" sldId="295"/>
        </pc:sldMkLst>
        <pc:spChg chg="mod">
          <ac:chgData name="Hồng Nhung Nguyễn" userId="6a381378437eae27" providerId="LiveId" clId="{176D40F7-F1BE-46A1-BFD0-875512BF32A4}" dt="2021-08-03T03:50:03.117" v="964"/>
          <ac:spMkLst>
            <pc:docMk/>
            <pc:sldMk cId="1422980238" sldId="295"/>
            <ac:spMk id="237" creationId="{00000000-0000-0000-0000-000000000000}"/>
          </ac:spMkLst>
        </pc:spChg>
      </pc:sldChg>
      <pc:sldChg chg="add">
        <pc:chgData name="Hồng Nhung Nguyễn" userId="6a381378437eae27" providerId="LiveId" clId="{176D40F7-F1BE-46A1-BFD0-875512BF32A4}" dt="2021-08-03T03:46:14.923" v="958"/>
        <pc:sldMkLst>
          <pc:docMk/>
          <pc:sldMk cId="142013089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3774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804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3181827" y="241070"/>
            <a:ext cx="2773660" cy="496996"/>
          </a:xfrm>
          <a:prstGeom prst="rect">
            <a:avLst/>
          </a:prstGeom>
          <a:solidFill>
            <a:srgbClr val="F3B7F4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</a:rPr>
              <a:t>5 + 3 x 2 </a:t>
            </a:r>
            <a:r>
              <a:rPr lang="en-US" sz="2000" b="1" dirty="0" err="1">
                <a:solidFill>
                  <a:srgbClr val="7030A0"/>
                </a:solidFill>
              </a:rPr>
              <a:t>bằng</a:t>
            </a: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err="1">
                <a:solidFill>
                  <a:srgbClr val="7030A0"/>
                </a:solidFill>
              </a:rPr>
              <a:t>mấy</a:t>
            </a:r>
            <a:r>
              <a:rPr lang="en-US" sz="2000" b="1" dirty="0">
                <a:solidFill>
                  <a:srgbClr val="7030A0"/>
                </a:solidFill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6" y="2927399"/>
            <a:ext cx="1101271" cy="1088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115" y="2799610"/>
            <a:ext cx="1059285" cy="134447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41968" y="1203157"/>
            <a:ext cx="3380874" cy="1010653"/>
          </a:xfrm>
          <a:prstGeom prst="wedgeRoundRectCallout">
            <a:avLst>
              <a:gd name="adj1" fmla="val -44826"/>
              <a:gd name="adj2" fmla="val 9689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Bằng</a:t>
            </a:r>
            <a:r>
              <a:rPr lang="en-US" sz="2000" dirty="0" smtClean="0">
                <a:solidFill>
                  <a:schemeClr val="tx1"/>
                </a:solidFill>
              </a:rPr>
              <a:t> 16, </a:t>
            </a:r>
            <a:r>
              <a:rPr lang="en-US" sz="2000" dirty="0" err="1" smtClean="0">
                <a:solidFill>
                  <a:schemeClr val="tx1"/>
                </a:solidFill>
              </a:rPr>
              <a:t>mình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cộng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trước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err="1" smtClean="0">
                <a:solidFill>
                  <a:schemeClr val="tx1"/>
                </a:solidFill>
              </a:rPr>
              <a:t>nhân</a:t>
            </a:r>
            <a:r>
              <a:rPr lang="en-US" sz="2000" smtClean="0">
                <a:solidFill>
                  <a:schemeClr val="tx1"/>
                </a:solidFill>
              </a:rPr>
              <a:t> sau.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224978" y="1239252"/>
            <a:ext cx="3689927" cy="974558"/>
          </a:xfrm>
          <a:prstGeom prst="wedgeRoundRectCallout">
            <a:avLst>
              <a:gd name="adj1" fmla="val 32066"/>
              <a:gd name="adj2" fmla="val 10988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Bằng</a:t>
            </a:r>
            <a:r>
              <a:rPr lang="en-US" sz="2000" dirty="0">
                <a:solidFill>
                  <a:schemeClr val="tx1"/>
                </a:solidFill>
              </a:rPr>
              <a:t> 11, </a:t>
            </a:r>
            <a:r>
              <a:rPr lang="en-US" sz="2000" dirty="0" err="1">
                <a:solidFill>
                  <a:schemeClr val="tx1"/>
                </a:solidFill>
              </a:rPr>
              <a:t>mình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nhân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trước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cộng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sau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vi-VN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9597" y="3412060"/>
            <a:ext cx="1764093" cy="1671651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3152022" y="2678901"/>
            <a:ext cx="4331620" cy="1324624"/>
          </a:xfrm>
          <a:prstGeom prst="cloudCallout">
            <a:avLst>
              <a:gd name="adj1" fmla="val -60563"/>
              <a:gd name="adj2" fmla="val 1426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i="1" dirty="0" smtClean="0">
                <a:solidFill>
                  <a:schemeClr val="tx1"/>
                </a:solidFill>
              </a:rPr>
              <a:t>Theo </a:t>
            </a:r>
            <a:r>
              <a:rPr lang="en-US" sz="2000" i="1" dirty="0" err="1" smtClean="0">
                <a:solidFill>
                  <a:schemeClr val="tx1"/>
                </a:solidFill>
              </a:rPr>
              <a:t>em</a:t>
            </a:r>
            <a:r>
              <a:rPr lang="en-US" sz="2000" i="1" dirty="0" smtClean="0">
                <a:solidFill>
                  <a:schemeClr val="tx1"/>
                </a:solidFill>
              </a:rPr>
              <a:t>, </a:t>
            </a:r>
            <a:r>
              <a:rPr lang="en-US" sz="2000" i="1" dirty="0" err="1" smtClean="0">
                <a:solidFill>
                  <a:schemeClr val="tx1"/>
                </a:solidFill>
              </a:rPr>
              <a:t>bạn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</a:rPr>
              <a:t>Tròn</a:t>
            </a:r>
            <a:r>
              <a:rPr lang="en-US" sz="2000" i="1" dirty="0" smtClean="0">
                <a:solidFill>
                  <a:schemeClr val="tx1"/>
                </a:solidFill>
              </a:rPr>
              <a:t> hay </a:t>
            </a:r>
            <a:r>
              <a:rPr lang="en-US" sz="2000" i="1" dirty="0" err="1" smtClean="0">
                <a:solidFill>
                  <a:schemeClr val="tx1"/>
                </a:solidFill>
              </a:rPr>
              <a:t>bạn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</a:rPr>
              <a:t>Vuông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</a:rPr>
              <a:t>tính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</a:rPr>
              <a:t>đúng</a:t>
            </a:r>
            <a:r>
              <a:rPr lang="en-US" sz="2000" i="1" dirty="0" smtClean="0">
                <a:solidFill>
                  <a:schemeClr val="tx1"/>
                </a:solidFill>
              </a:rPr>
              <a:t>?</a:t>
            </a:r>
            <a:endParaRPr lang="vi-VN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8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grpSp>
        <p:nvGrpSpPr>
          <p:cNvPr id="4" name="Google Shape;892;p46"/>
          <p:cNvGrpSpPr/>
          <p:nvPr/>
        </p:nvGrpSpPr>
        <p:grpSpPr>
          <a:xfrm>
            <a:off x="226487" y="565561"/>
            <a:ext cx="309022" cy="376837"/>
            <a:chOff x="596350" y="929175"/>
            <a:chExt cx="407950" cy="497475"/>
          </a:xfrm>
        </p:grpSpPr>
        <p:sp>
          <p:nvSpPr>
            <p:cNvPr id="5" name="Google Shape;893;p46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94;p4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95;p46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96;p46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97;p4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98;p46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99;p46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" y="1150126"/>
            <a:ext cx="4969042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B050"/>
                </a:solidFill>
              </a:rPr>
              <a:t>Luyện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tập</a:t>
            </a:r>
            <a:r>
              <a:rPr lang="en-US" sz="2000" b="1" dirty="0" smtClean="0">
                <a:solidFill>
                  <a:srgbClr val="00B050"/>
                </a:solidFill>
              </a:rPr>
              <a:t> 2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Lập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biểu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thức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diện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của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hình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chữ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nhật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ABCD (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hình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bên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).     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diện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của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hình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chữ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nhật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đó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khi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a = 3cm.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896854" y="1466356"/>
            <a:ext cx="4208546" cy="2227480"/>
            <a:chOff x="4896854" y="1466356"/>
            <a:chExt cx="4208546" cy="2227480"/>
          </a:xfrm>
        </p:grpSpPr>
        <p:grpSp>
          <p:nvGrpSpPr>
            <p:cNvPr id="18" name="Group 17"/>
            <p:cNvGrpSpPr/>
            <p:nvPr/>
          </p:nvGrpSpPr>
          <p:grpSpPr>
            <a:xfrm>
              <a:off x="5317959" y="1900990"/>
              <a:ext cx="3441030" cy="1371600"/>
              <a:chOff x="5317959" y="1900990"/>
              <a:chExt cx="3441030" cy="13716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317959" y="1900990"/>
                <a:ext cx="3441030" cy="134262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7940843" y="1900990"/>
                <a:ext cx="0" cy="137160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6629401" y="1900990"/>
                <a:ext cx="0" cy="137160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9" name="TextBox 18"/>
            <p:cNvSpPr txBox="1"/>
            <p:nvPr/>
          </p:nvSpPr>
          <p:spPr>
            <a:xfrm>
              <a:off x="5775158" y="1491916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</a:rPr>
                <a:t>a</a:t>
              </a:r>
              <a:endParaRPr lang="vi-VN" sz="2000" dirty="0">
                <a:solidFill>
                  <a:srgbClr val="00B0F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36737" y="1500880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</a:rPr>
                <a:t>a</a:t>
              </a:r>
              <a:endParaRPr lang="vi-VN" sz="2000" dirty="0">
                <a:solidFill>
                  <a:srgbClr val="00B0F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96854" y="2372248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</a:rPr>
                <a:t>a</a:t>
              </a:r>
              <a:endParaRPr lang="vi-VN" sz="2000" dirty="0">
                <a:solidFill>
                  <a:srgbClr val="00B0F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183483" y="1491916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B0F0"/>
                  </a:solidFill>
                </a:rPr>
                <a:t>1</a:t>
              </a:r>
              <a:endParaRPr lang="vi-VN" sz="2000" dirty="0">
                <a:solidFill>
                  <a:srgbClr val="00B0F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77327" y="1479744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A</a:t>
              </a:r>
              <a:endParaRPr lang="vi-VN" sz="20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624137" y="1466356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B</a:t>
              </a:r>
              <a:endParaRPr lang="vi-VN" sz="20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24137" y="3293726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C</a:t>
              </a:r>
              <a:endParaRPr lang="vi-VN" sz="20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51254" y="3270665"/>
              <a:ext cx="4812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D</a:t>
              </a:r>
              <a:endParaRPr lang="vi-VN" sz="2000" b="1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693696" y="3243616"/>
            <a:ext cx="127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29" name="Rectangle 28"/>
          <p:cNvSpPr/>
          <p:nvPr/>
        </p:nvSpPr>
        <p:spPr>
          <a:xfrm>
            <a:off x="298676" y="3577493"/>
            <a:ext cx="77478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a)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Biểu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thức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tính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diện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HCN ABCD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2a</a:t>
            </a:r>
            <a:r>
              <a:rPr lang="en-US" sz="2000" b="1" baseline="30000" dirty="0">
                <a:latin typeface="+mn-lt"/>
                <a:ea typeface="Calibri" panose="020F0502020204030204" pitchFamily="34" charset="0"/>
              </a:rPr>
              <a:t>2 </a:t>
            </a:r>
            <a:r>
              <a:rPr lang="en-US" sz="2000" b="1" dirty="0">
                <a:latin typeface="+mn-lt"/>
                <a:ea typeface="Calibri" panose="020F0502020204030204" pitchFamily="34" charset="0"/>
              </a:rPr>
              <a:t>+ a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(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đvdt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)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8784" y="4131491"/>
            <a:ext cx="7249216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ea typeface="Calibri" panose="020F0502020204030204" pitchFamily="34" charset="0"/>
              </a:rPr>
              <a:t>b) a = 3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91221" y="4557402"/>
            <a:ext cx="62007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ea typeface="Calibri" panose="020F0502020204030204" pitchFamily="34" charset="0"/>
              </a:rPr>
              <a:t>=&gt; </a:t>
            </a:r>
            <a:r>
              <a:rPr lang="en-US" sz="2000" dirty="0" err="1">
                <a:ea typeface="Calibri" panose="020F0502020204030204" pitchFamily="34" charset="0"/>
              </a:rPr>
              <a:t>S</a:t>
            </a:r>
            <a:r>
              <a:rPr lang="en-US" sz="2000" baseline="-25000" dirty="0" err="1">
                <a:ea typeface="Calibri" panose="020F0502020204030204" pitchFamily="34" charset="0"/>
              </a:rPr>
              <a:t>hcnABCD</a:t>
            </a:r>
            <a:r>
              <a:rPr lang="en-US" sz="2000" baseline="-25000" dirty="0">
                <a:ea typeface="Calibri" panose="020F0502020204030204" pitchFamily="34" charset="0"/>
              </a:rPr>
              <a:t>  </a:t>
            </a:r>
            <a:r>
              <a:rPr lang="en-US" sz="2000" dirty="0">
                <a:ea typeface="Calibri" panose="020F0502020204030204" pitchFamily="34" charset="0"/>
              </a:rPr>
              <a:t>= 2</a:t>
            </a:r>
            <a:r>
              <a:rPr lang="en-US" sz="2000">
                <a:ea typeface="Calibri" panose="020F0502020204030204" pitchFamily="34" charset="0"/>
              </a:rPr>
              <a:t>. </a:t>
            </a:r>
            <a:r>
              <a:rPr lang="en-US" sz="2000" smtClean="0">
                <a:ea typeface="Calibri" panose="020F0502020204030204" pitchFamily="34" charset="0"/>
              </a:rPr>
              <a:t>3</a:t>
            </a:r>
            <a:r>
              <a:rPr lang="en-US" sz="2000" baseline="30000" smtClean="0">
                <a:ea typeface="Calibri" panose="020F0502020204030204" pitchFamily="34" charset="0"/>
              </a:rPr>
              <a:t>2 </a:t>
            </a:r>
            <a:r>
              <a:rPr lang="en-US" sz="2000">
                <a:ea typeface="Calibri" panose="020F0502020204030204" pitchFamily="34" charset="0"/>
              </a:rPr>
              <a:t>+ </a:t>
            </a:r>
            <a:r>
              <a:rPr lang="en-US" sz="2000" smtClean="0">
                <a:ea typeface="Calibri" panose="020F0502020204030204" pitchFamily="34" charset="0"/>
              </a:rPr>
              <a:t>3 </a:t>
            </a:r>
            <a:r>
              <a:rPr lang="en-US" sz="2000">
                <a:ea typeface="Calibri" panose="020F0502020204030204" pitchFamily="34" charset="0"/>
              </a:rPr>
              <a:t>= </a:t>
            </a:r>
            <a:r>
              <a:rPr lang="en-US" sz="2000" smtClean="0">
                <a:ea typeface="Calibri" panose="020F0502020204030204" pitchFamily="34" charset="0"/>
              </a:rPr>
              <a:t>2 . 9 </a:t>
            </a:r>
            <a:r>
              <a:rPr lang="en-US" sz="2000">
                <a:ea typeface="Calibri" panose="020F0502020204030204" pitchFamily="34" charset="0"/>
              </a:rPr>
              <a:t>+ </a:t>
            </a:r>
            <a:r>
              <a:rPr lang="en-US" sz="2000" smtClean="0">
                <a:ea typeface="Calibri" panose="020F0502020204030204" pitchFamily="34" charset="0"/>
              </a:rPr>
              <a:t>3 </a:t>
            </a:r>
            <a:r>
              <a:rPr lang="en-US" sz="2000">
                <a:ea typeface="Calibri" panose="020F0502020204030204" pitchFamily="34" charset="0"/>
              </a:rPr>
              <a:t>= </a:t>
            </a:r>
            <a:r>
              <a:rPr lang="en-US" sz="2000" smtClean="0">
                <a:ea typeface="Calibri" panose="020F0502020204030204" pitchFamily="34" charset="0"/>
              </a:rPr>
              <a:t>18 </a:t>
            </a:r>
            <a:r>
              <a:rPr lang="en-US" sz="2000">
                <a:ea typeface="Calibri" panose="020F0502020204030204" pitchFamily="34" charset="0"/>
              </a:rPr>
              <a:t>+ </a:t>
            </a:r>
            <a:r>
              <a:rPr lang="en-US" sz="2000" smtClean="0">
                <a:ea typeface="Calibri" panose="020F0502020204030204" pitchFamily="34" charset="0"/>
              </a:rPr>
              <a:t>3 </a:t>
            </a:r>
            <a:r>
              <a:rPr lang="en-US" sz="2000">
                <a:ea typeface="Calibri" panose="020F0502020204030204" pitchFamily="34" charset="0"/>
              </a:rPr>
              <a:t>= </a:t>
            </a:r>
            <a:r>
              <a:rPr lang="en-US" sz="2000" smtClean="0">
                <a:ea typeface="Calibri" panose="020F0502020204030204" pitchFamily="34" charset="0"/>
              </a:rPr>
              <a:t>21 (cm</a:t>
            </a:r>
            <a:r>
              <a:rPr lang="en-US" sz="2000" baseline="30000" smtClean="0">
                <a:ea typeface="Calibri" panose="020F0502020204030204" pitchFamily="34" charset="0"/>
              </a:rPr>
              <a:t>2</a:t>
            </a:r>
            <a:r>
              <a:rPr lang="en-US" sz="2000" dirty="0">
                <a:ea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674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grpSp>
        <p:nvGrpSpPr>
          <p:cNvPr id="4" name="Google Shape;892;p46"/>
          <p:cNvGrpSpPr/>
          <p:nvPr/>
        </p:nvGrpSpPr>
        <p:grpSpPr>
          <a:xfrm>
            <a:off x="226487" y="565561"/>
            <a:ext cx="309022" cy="376837"/>
            <a:chOff x="596350" y="929175"/>
            <a:chExt cx="407950" cy="497475"/>
          </a:xfrm>
        </p:grpSpPr>
        <p:sp>
          <p:nvSpPr>
            <p:cNvPr id="5" name="Google Shape;893;p46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94;p4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95;p46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96;p46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97;p4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98;p46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99;p46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46995" y="1144196"/>
            <a:ext cx="4343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B0F0"/>
                </a:solidFill>
              </a:rPr>
              <a:t>1.46. </a:t>
            </a:r>
            <a:r>
              <a:rPr lang="en-US" sz="2000" dirty="0" err="1" smtClean="0">
                <a:solidFill>
                  <a:schemeClr val="tx1"/>
                </a:solidFill>
              </a:rPr>
              <a:t>Tính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235 + 78 – 142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14 + 2 . 8</a:t>
            </a:r>
            <a:r>
              <a:rPr lang="en-US" sz="2000" baseline="30000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{ 2</a:t>
            </a:r>
            <a:r>
              <a:rPr lang="en-US" sz="2000" baseline="30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smtClean="0">
                <a:solidFill>
                  <a:schemeClr val="accent2">
                    <a:lumMod val="50000"/>
                  </a:schemeClr>
                </a:solidFill>
              </a:rPr>
              <a:t>+ </a:t>
            </a:r>
            <a:r>
              <a:rPr lang="en-US" sz="2000" smtClean="0">
                <a:solidFill>
                  <a:schemeClr val="accent2">
                    <a:lumMod val="50000"/>
                  </a:schemeClr>
                </a:solidFill>
              </a:rPr>
              <a:t>[1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+ (3 -1)</a:t>
            </a:r>
            <a:r>
              <a:rPr lang="en-US" sz="2000" baseline="30000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]</a:t>
            </a:r>
            <a:r>
              <a:rPr lang="en-US" sz="2000" baseline="30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} : 13.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57217" y="2868477"/>
            <a:ext cx="1359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15" name="Rectangle 14"/>
          <p:cNvSpPr/>
          <p:nvPr/>
        </p:nvSpPr>
        <p:spPr>
          <a:xfrm>
            <a:off x="-34998" y="3217620"/>
            <a:ext cx="43316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latin typeface="+mn-lt"/>
                <a:ea typeface="Calibri" panose="020F0502020204030204" pitchFamily="34" charset="0"/>
              </a:rPr>
              <a:t>a. 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235 + 78 – 142 = 313 – 142 = 171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49018" y="3217620"/>
            <a:ext cx="3260292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latin typeface="+mn-lt"/>
                <a:ea typeface="Calibri" panose="020F0502020204030204" pitchFamily="34" charset="0"/>
              </a:rPr>
              <a:t>b. 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14 + 2 . 8</a:t>
            </a:r>
            <a:r>
              <a:rPr lang="fr-FR" sz="2000" baseline="30000" dirty="0">
                <a:latin typeface="+mn-lt"/>
                <a:ea typeface="Calibri" panose="020F0502020204030204" pitchFamily="34" charset="0"/>
              </a:rPr>
              <a:t>2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 = 14 + 2. </a:t>
            </a:r>
            <a:r>
              <a:rPr lang="fr-FR" sz="2000" dirty="0" smtClean="0">
                <a:latin typeface="+mn-lt"/>
                <a:ea typeface="Calibri" panose="020F0502020204030204" pitchFamily="34" charset="0"/>
              </a:rPr>
              <a:t>64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-46995" y="378780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latin typeface="+mn-lt"/>
                <a:ea typeface="Calibri" panose="020F0502020204030204" pitchFamily="34" charset="0"/>
              </a:rPr>
              <a:t>c</a:t>
            </a:r>
            <a:r>
              <a:rPr lang="fr-FR" sz="2000" b="1">
                <a:latin typeface="+mn-lt"/>
                <a:ea typeface="Calibri" panose="020F0502020204030204" pitchFamily="34" charset="0"/>
              </a:rPr>
              <a:t>. </a:t>
            </a:r>
            <a:r>
              <a:rPr lang="fr-FR" sz="2000" smtClean="0">
                <a:latin typeface="+mn-lt"/>
                <a:ea typeface="Calibri" panose="020F0502020204030204" pitchFamily="34" charset="0"/>
              </a:rPr>
              <a:t>{2</a:t>
            </a:r>
            <a:r>
              <a:rPr lang="fr-FR" sz="2000" baseline="30000" smtClean="0">
                <a:latin typeface="+mn-lt"/>
                <a:ea typeface="Calibri" panose="020F0502020204030204" pitchFamily="34" charset="0"/>
              </a:rPr>
              <a:t>3</a:t>
            </a:r>
            <a:r>
              <a:rPr lang="fr-FR" sz="200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>
                <a:latin typeface="+mn-lt"/>
                <a:ea typeface="Calibri" panose="020F0502020204030204" pitchFamily="34" charset="0"/>
              </a:rPr>
              <a:t>+  </a:t>
            </a:r>
            <a:r>
              <a:rPr lang="fr-FR" sz="2000" smtClean="0">
                <a:latin typeface="+mn-lt"/>
                <a:ea typeface="Calibri" panose="020F0502020204030204" pitchFamily="34" charset="0"/>
              </a:rPr>
              <a:t>[1 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+ ( 3 – 1)</a:t>
            </a:r>
            <a:r>
              <a:rPr lang="fr-FR" sz="2000" baseline="30000" dirty="0">
                <a:latin typeface="+mn-lt"/>
                <a:ea typeface="Calibri" panose="020F0502020204030204" pitchFamily="34" charset="0"/>
              </a:rPr>
              <a:t>2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]} : </a:t>
            </a:r>
            <a:r>
              <a:rPr lang="fr-FR" sz="2000" dirty="0" smtClean="0">
                <a:latin typeface="+mn-lt"/>
                <a:ea typeface="Calibri" panose="020F0502020204030204" pitchFamily="34" charset="0"/>
              </a:rPr>
              <a:t>13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-34998" y="425339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>
                <a:ea typeface="Calibri" panose="020F0502020204030204" pitchFamily="34" charset="0"/>
              </a:rPr>
              <a:t>= </a:t>
            </a:r>
            <a:r>
              <a:rPr lang="fr-FR" sz="2000" smtClean="0">
                <a:ea typeface="Calibri" panose="020F0502020204030204" pitchFamily="34" charset="0"/>
              </a:rPr>
              <a:t>{8 </a:t>
            </a:r>
            <a:r>
              <a:rPr lang="fr-FR" sz="2000" dirty="0">
                <a:ea typeface="Calibri" panose="020F0502020204030204" pitchFamily="34" charset="0"/>
              </a:rPr>
              <a:t>+ [ 1 + 2</a:t>
            </a:r>
            <a:r>
              <a:rPr lang="fr-FR" sz="2000" baseline="30000" dirty="0">
                <a:ea typeface="Calibri" panose="020F0502020204030204" pitchFamily="34" charset="0"/>
              </a:rPr>
              <a:t>2</a:t>
            </a:r>
            <a:r>
              <a:rPr lang="fr-FR" sz="2000" dirty="0">
                <a:ea typeface="Calibri" panose="020F0502020204030204" pitchFamily="34" charset="0"/>
              </a:rPr>
              <a:t>]} : </a:t>
            </a:r>
            <a:r>
              <a:rPr lang="fr-FR" sz="2000" dirty="0" smtClean="0">
                <a:ea typeface="Calibri" panose="020F0502020204030204" pitchFamily="34" charset="0"/>
              </a:rPr>
              <a:t>13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17869" y="426465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ea typeface="Calibri" panose="020F0502020204030204" pitchFamily="34" charset="0"/>
              </a:rPr>
              <a:t>= { 8 </a:t>
            </a:r>
            <a:r>
              <a:rPr lang="fr-FR" sz="2000">
                <a:ea typeface="Calibri" panose="020F0502020204030204" pitchFamily="34" charset="0"/>
              </a:rPr>
              <a:t>+ </a:t>
            </a:r>
            <a:r>
              <a:rPr lang="fr-FR" sz="2000" smtClean="0">
                <a:ea typeface="Calibri" panose="020F0502020204030204" pitchFamily="34" charset="0"/>
              </a:rPr>
              <a:t>[1 </a:t>
            </a:r>
            <a:r>
              <a:rPr lang="fr-FR" sz="2000" dirty="0">
                <a:ea typeface="Calibri" panose="020F0502020204030204" pitchFamily="34" charset="0"/>
              </a:rPr>
              <a:t>+ 4]} : </a:t>
            </a:r>
            <a:r>
              <a:rPr lang="fr-FR" sz="2000" dirty="0" smtClean="0">
                <a:ea typeface="Calibri" panose="020F0502020204030204" pitchFamily="34" charset="0"/>
              </a:rPr>
              <a:t>13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44787" y="4710478"/>
            <a:ext cx="20213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>
                <a:ea typeface="Calibri" panose="020F0502020204030204" pitchFamily="34" charset="0"/>
              </a:rPr>
              <a:t>= </a:t>
            </a:r>
            <a:r>
              <a:rPr lang="fr-FR" sz="2000" smtClean="0">
                <a:ea typeface="Calibri" panose="020F0502020204030204" pitchFamily="34" charset="0"/>
              </a:rPr>
              <a:t>{8 </a:t>
            </a:r>
            <a:r>
              <a:rPr lang="fr-FR" sz="2000" dirty="0">
                <a:ea typeface="Calibri" panose="020F0502020204030204" pitchFamily="34" charset="0"/>
              </a:rPr>
              <a:t>+ 5} : </a:t>
            </a:r>
            <a:r>
              <a:rPr lang="fr-FR" sz="2000" dirty="0" smtClean="0">
                <a:ea typeface="Calibri" panose="020F0502020204030204" pitchFamily="34" charset="0"/>
              </a:rPr>
              <a:t>13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77956" y="4718349"/>
            <a:ext cx="15141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ea typeface="Calibri" panose="020F0502020204030204" pitchFamily="34" charset="0"/>
              </a:rPr>
              <a:t>= 13 : </a:t>
            </a:r>
            <a:r>
              <a:rPr lang="fr-FR" sz="2000" dirty="0" smtClean="0">
                <a:ea typeface="Calibri" panose="020F0502020204030204" pitchFamily="34" charset="0"/>
              </a:rPr>
              <a:t>13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80891" y="4726852"/>
            <a:ext cx="8420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ea typeface="Calibri" panose="020F0502020204030204" pitchFamily="34" charset="0"/>
              </a:rPr>
              <a:t>= 1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77308" y="3666161"/>
            <a:ext cx="21259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ea typeface="Calibri" panose="020F0502020204030204" pitchFamily="34" charset="0"/>
              </a:rPr>
              <a:t>= 14 + 128 = 142</a:t>
            </a:r>
            <a:endParaRPr lang="en-US" sz="20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3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grpSp>
        <p:nvGrpSpPr>
          <p:cNvPr id="4" name="Google Shape;892;p46"/>
          <p:cNvGrpSpPr/>
          <p:nvPr/>
        </p:nvGrpSpPr>
        <p:grpSpPr>
          <a:xfrm>
            <a:off x="226487" y="565561"/>
            <a:ext cx="309022" cy="376837"/>
            <a:chOff x="596350" y="929175"/>
            <a:chExt cx="407950" cy="497475"/>
          </a:xfrm>
        </p:grpSpPr>
        <p:sp>
          <p:nvSpPr>
            <p:cNvPr id="5" name="Google Shape;893;p46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94;p4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95;p46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96;p46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97;p4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98;p46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99;p46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13425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1.47.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giá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trị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biểu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thức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1 + 2(a + b) – 4</a:t>
            </a:r>
            <a:r>
              <a:rPr lang="en-US" sz="2000" baseline="30000" dirty="0" smtClean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khi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a = 25; b = 9.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0647" y="2080040"/>
            <a:ext cx="1359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17" name="Rectangle 16"/>
          <p:cNvSpPr/>
          <p:nvPr/>
        </p:nvSpPr>
        <p:spPr>
          <a:xfrm>
            <a:off x="1856326" y="2570452"/>
            <a:ext cx="52302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dirty="0" err="1">
                <a:ea typeface="Calibri" panose="020F0502020204030204" pitchFamily="34" charset="0"/>
              </a:rPr>
              <a:t>Thay</a:t>
            </a:r>
            <a:r>
              <a:rPr lang="fr-FR" sz="2000" dirty="0">
                <a:ea typeface="Calibri" panose="020F0502020204030204" pitchFamily="34" charset="0"/>
              </a:rPr>
              <a:t> a =  25 </a:t>
            </a:r>
            <a:r>
              <a:rPr lang="fr-FR" sz="2000" dirty="0" err="1">
                <a:ea typeface="Calibri" panose="020F0502020204030204" pitchFamily="34" charset="0"/>
              </a:rPr>
              <a:t>và</a:t>
            </a:r>
            <a:r>
              <a:rPr lang="fr-FR" sz="2000" dirty="0">
                <a:ea typeface="Calibri" panose="020F0502020204030204" pitchFamily="34" charset="0"/>
              </a:rPr>
              <a:t> b = 9 </a:t>
            </a:r>
            <a:r>
              <a:rPr lang="fr-FR" sz="2000" dirty="0" err="1">
                <a:ea typeface="Calibri" panose="020F0502020204030204" pitchFamily="34" charset="0"/>
              </a:rPr>
              <a:t>vào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biểu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thức</a:t>
            </a:r>
            <a:r>
              <a:rPr lang="fr-FR" sz="2000" dirty="0">
                <a:ea typeface="Calibri" panose="020F0502020204030204" pitchFamily="34" charset="0"/>
              </a:rPr>
              <a:t> ta </a:t>
            </a:r>
            <a:r>
              <a:rPr lang="fr-FR" sz="2000" dirty="0" err="1">
                <a:ea typeface="Calibri" panose="020F0502020204030204" pitchFamily="34" charset="0"/>
              </a:rPr>
              <a:t>có</a:t>
            </a:r>
            <a:r>
              <a:rPr lang="fr-FR" sz="2000" dirty="0">
                <a:ea typeface="Calibri" panose="020F0502020204030204" pitchFamily="34" charset="0"/>
              </a:rPr>
              <a:t> </a:t>
            </a:r>
            <a:r>
              <a:rPr lang="fr-FR" sz="2000" dirty="0" smtClean="0">
                <a:ea typeface="Calibri" panose="020F0502020204030204" pitchFamily="34" charset="0"/>
              </a:rPr>
              <a:t>: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44712" y="3084890"/>
            <a:ext cx="30577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smtClean="0">
                <a:ea typeface="Calibri" panose="020F0502020204030204" pitchFamily="34" charset="0"/>
              </a:rPr>
              <a:t>1 + 2 . (</a:t>
            </a:r>
            <a:r>
              <a:rPr lang="fr-FR" sz="2000" dirty="0">
                <a:ea typeface="Calibri" panose="020F0502020204030204" pitchFamily="34" charset="0"/>
              </a:rPr>
              <a:t>25 + 9) – </a:t>
            </a:r>
            <a:r>
              <a:rPr lang="fr-FR" sz="2000" dirty="0" smtClean="0">
                <a:ea typeface="Calibri" panose="020F0502020204030204" pitchFamily="34" charset="0"/>
              </a:rPr>
              <a:t>64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24086" y="357363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dirty="0" smtClean="0">
                <a:ea typeface="Calibri" panose="020F0502020204030204" pitchFamily="34" charset="0"/>
              </a:rPr>
              <a:t>=  1 + 2. 34 – 64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51992" y="4043156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dirty="0">
                <a:ea typeface="Calibri" panose="020F0502020204030204" pitchFamily="34" charset="0"/>
              </a:rPr>
              <a:t>= 1 + 68 – </a:t>
            </a:r>
            <a:r>
              <a:rPr lang="fr-FR" sz="2000" dirty="0" smtClean="0">
                <a:ea typeface="Calibri" panose="020F0502020204030204" pitchFamily="34" charset="0"/>
              </a:rPr>
              <a:t>64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24086" y="4494690"/>
            <a:ext cx="4572000" cy="496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dirty="0">
                <a:ea typeface="Calibri" panose="020F0502020204030204" pitchFamily="34" charset="0"/>
              </a:rPr>
              <a:t>= 69 – </a:t>
            </a:r>
            <a:r>
              <a:rPr lang="fr-FR" sz="2000" dirty="0" smtClean="0">
                <a:ea typeface="Calibri" panose="020F0502020204030204" pitchFamily="34" charset="0"/>
              </a:rPr>
              <a:t>64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14800" y="4494690"/>
            <a:ext cx="5469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fr-FR" sz="2000" dirty="0">
                <a:ea typeface="Calibri" panose="020F0502020204030204" pitchFamily="34" charset="0"/>
              </a:rPr>
              <a:t>= 5</a:t>
            </a:r>
            <a:endParaRPr lang="en-US" sz="20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6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4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58" y="3515480"/>
            <a:ext cx="2120341" cy="16280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931978"/>
            <a:ext cx="88465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Một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người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xe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đạp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5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ba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đầu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người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đó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vận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tốc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14km/h; 2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sau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người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đó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đi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với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vận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tốc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9 km/h.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quãng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đường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người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đó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3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đầu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;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2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sau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quãng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đường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đó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đi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5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giờ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591" y="1293853"/>
            <a:ext cx="1584088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</a:rPr>
              <a:t>Vận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dụng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4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4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59" y="3499301"/>
            <a:ext cx="2120341" cy="16280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8859" y="1187116"/>
            <a:ext cx="1354858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>
                <a:solidFill>
                  <a:srgbClr val="C00000"/>
                </a:solidFill>
              </a:rPr>
              <a:t>Vận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dụng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28438" y="1435614"/>
            <a:ext cx="127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10" name="Rectangle 9"/>
          <p:cNvSpPr/>
          <p:nvPr/>
        </p:nvSpPr>
        <p:spPr>
          <a:xfrm>
            <a:off x="766288" y="1758427"/>
            <a:ext cx="68419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a)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Quãng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3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giờ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đầu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47406" y="2180773"/>
                <a:ext cx="6841994" cy="498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14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3 = 42 (km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)</a:t>
                </a:r>
                <a:endParaRPr lang="en-US" sz="20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06" y="2180773"/>
                <a:ext cx="6841994" cy="498663"/>
              </a:xfrm>
              <a:prstGeom prst="rect">
                <a:avLst/>
              </a:prstGeom>
              <a:blipFill>
                <a:blip r:embed="rId3"/>
                <a:stretch>
                  <a:fillRect b="-207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958794" y="2546325"/>
            <a:ext cx="6841994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Quãng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2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giờ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sau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682403" y="2899098"/>
                <a:ext cx="4572000" cy="55399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9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×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</a:rPr>
                  <a:t> 2 = 18 (km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</a:rPr>
                  <a:t>)</a:t>
                </a:r>
                <a:endParaRPr lang="en-US" sz="20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403" y="2899098"/>
                <a:ext cx="4572000" cy="553998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66288" y="3277221"/>
            <a:ext cx="5781781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b)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Quãng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đường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người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dó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đi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5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giờ</a:t>
            </a:r>
            <a:r>
              <a:rPr lang="en-US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77512" y="3671634"/>
            <a:ext cx="5781781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000" dirty="0">
                <a:ea typeface="Calibri" panose="020F0502020204030204" pitchFamily="34" charset="0"/>
              </a:rPr>
              <a:t>42 + 18 = 60 (km</a:t>
            </a:r>
            <a:r>
              <a:rPr lang="en-US" sz="2000" dirty="0" smtClean="0">
                <a:ea typeface="Calibri" panose="020F0502020204030204" pitchFamily="34" charset="0"/>
              </a:rPr>
              <a:t>)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75001" y="4236390"/>
            <a:ext cx="1906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Đáp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</a:rPr>
              <a:t>số</a:t>
            </a:r>
            <a:r>
              <a:rPr lang="en-US" sz="2000" dirty="0">
                <a:ea typeface="Calibri" panose="020F0502020204030204" pitchFamily="34" charset="0"/>
              </a:rPr>
              <a:t>: 60km.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50535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4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32" y="1241663"/>
            <a:ext cx="60647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1.48</a:t>
            </a:r>
            <a:r>
              <a:rPr lang="en-US" sz="2400" dirty="0" smtClean="0">
                <a:solidFill>
                  <a:srgbClr val="00B0F0"/>
                </a:solidFill>
              </a:rPr>
              <a:t>.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8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tháng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đầu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năm</a:t>
            </a: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, một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cửa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hàng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bán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1 264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chiếc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vi.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4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tháng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cuối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năm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trung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bình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err="1" smtClean="0">
                <a:solidFill>
                  <a:schemeClr val="tx1">
                    <a:lumMod val="50000"/>
                  </a:schemeClr>
                </a:solidFill>
              </a:rPr>
              <a:t>mỗi</a:t>
            </a: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 tháng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cửa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hàng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bán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164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chiếc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vi.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Hỏi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cả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năm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trung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bình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mỗi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tháng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cửa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hàng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đó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bán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bao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nhiêu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chiếc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vi?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Viết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biểu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thức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kết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quả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432" y="2800752"/>
            <a:ext cx="3019569" cy="23409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6830" y="-14463"/>
            <a:ext cx="2827170" cy="26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4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4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32" y="1241663"/>
            <a:ext cx="1747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1.48</a:t>
            </a:r>
            <a:r>
              <a:rPr lang="en-US" sz="2400" dirty="0" smtClean="0">
                <a:solidFill>
                  <a:srgbClr val="00B0F0"/>
                </a:solidFill>
              </a:rPr>
              <a:t>. 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432" y="2800752"/>
            <a:ext cx="3019569" cy="23409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6830" y="-14463"/>
            <a:ext cx="2827170" cy="26256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1991" y="1337545"/>
            <a:ext cx="127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6" name="Rectangle 5"/>
          <p:cNvSpPr/>
          <p:nvPr/>
        </p:nvSpPr>
        <p:spPr>
          <a:xfrm>
            <a:off x="263201" y="1841827"/>
            <a:ext cx="58220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cả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năm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,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trung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bình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mỗi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cửa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hàng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bán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chiếc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ti vi là </a:t>
            </a:r>
            <a:r>
              <a:rPr lang="fr-FR" sz="2000" dirty="0" smtClean="0">
                <a:latin typeface="+mn-lt"/>
                <a:ea typeface="Calibri" panose="020F050202020403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7936" y="306583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smtClean="0">
                <a:ea typeface="Calibri" panose="020F0502020204030204" pitchFamily="34" charset="0"/>
              </a:rPr>
              <a:t>(1 </a:t>
            </a:r>
            <a:r>
              <a:rPr lang="fr-FR" sz="2000" dirty="0">
                <a:ea typeface="Calibri" panose="020F0502020204030204" pitchFamily="34" charset="0"/>
              </a:rPr>
              <a:t>264 + 164 . 4) : 12 = </a:t>
            </a:r>
            <a:r>
              <a:rPr lang="fr-FR" sz="2000">
                <a:ea typeface="Calibri" panose="020F0502020204030204" pitchFamily="34" charset="0"/>
              </a:rPr>
              <a:t>160 </a:t>
            </a:r>
            <a:r>
              <a:rPr lang="fr-FR" sz="2000" smtClean="0">
                <a:ea typeface="Calibri" panose="020F0502020204030204" pitchFamily="34" charset="0"/>
              </a:rPr>
              <a:t>(ti </a:t>
            </a:r>
            <a:r>
              <a:rPr lang="fr-FR" sz="2000" dirty="0">
                <a:ea typeface="Calibri" panose="020F0502020204030204" pitchFamily="34" charset="0"/>
              </a:rPr>
              <a:t>vi</a:t>
            </a:r>
            <a:r>
              <a:rPr lang="fr-FR" sz="2000" dirty="0" smtClean="0">
                <a:ea typeface="Calibri" panose="020F0502020204030204" pitchFamily="34" charset="0"/>
              </a:rPr>
              <a:t>)</a:t>
            </a:r>
            <a:endParaRPr lang="en-US" sz="2000" dirty="0">
              <a:ea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83880" y="3771174"/>
            <a:ext cx="22333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err="1">
                <a:ea typeface="Calibri" panose="020F0502020204030204" pitchFamily="34" charset="0"/>
              </a:rPr>
              <a:t>Đáp</a:t>
            </a:r>
            <a:r>
              <a:rPr lang="fr-FR" sz="2000">
                <a:ea typeface="Calibri" panose="020F0502020204030204" pitchFamily="34" charset="0"/>
              </a:rPr>
              <a:t> </a:t>
            </a:r>
            <a:r>
              <a:rPr lang="fr-FR" sz="2000" smtClean="0">
                <a:ea typeface="Calibri" panose="020F0502020204030204" pitchFamily="34" charset="0"/>
              </a:rPr>
              <a:t>số: </a:t>
            </a:r>
            <a:r>
              <a:rPr lang="fr-FR" sz="2000" dirty="0">
                <a:ea typeface="Calibri" panose="020F0502020204030204" pitchFamily="34" charset="0"/>
              </a:rPr>
              <a:t>160 ti vi.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32161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6" grpId="0"/>
      <p:bldP spid="7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sp>
        <p:nvSpPr>
          <p:cNvPr id="4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56" y="1357848"/>
            <a:ext cx="64118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0070C0"/>
                </a:solidFill>
              </a:rPr>
              <a:t>1.49.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Căn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hộ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nhà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bác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Cường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diện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>
                <a:solidFill>
                  <a:schemeClr val="tx1">
                    <a:lumMod val="50000"/>
                  </a:schemeClr>
                </a:solidFill>
              </a:rPr>
              <a:t>105 </a:t>
            </a:r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m</a:t>
            </a:r>
            <a:r>
              <a:rPr lang="en-US" sz="2000" baseline="3000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Ngoại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trừ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bếp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nhà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vệ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sinh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diện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30 m</a:t>
            </a:r>
            <a:r>
              <a:rPr lang="en-US" sz="200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toàn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bộ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diện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sàn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còn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lại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lát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bằng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err="1">
                <a:solidFill>
                  <a:schemeClr val="tx1">
                    <a:lumMod val="50000"/>
                  </a:schemeClr>
                </a:solidFill>
              </a:rPr>
              <a:t>gỗ</a:t>
            </a:r>
            <a:r>
              <a:rPr lang="en-US" sz="2000">
                <a:solidFill>
                  <a:schemeClr val="tx1">
                    <a:lumMod val="50000"/>
                  </a:schemeClr>
                </a:solidFill>
              </a:rPr>
              <a:t> như sau: </a:t>
            </a:r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18m</a:t>
            </a:r>
            <a:r>
              <a:rPr lang="en-US" sz="2000" baseline="3000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 được lát bằng gỗ loại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1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giá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350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nghìn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đồng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/m</a:t>
            </a:r>
            <a:r>
              <a:rPr lang="en-US" sz="2000" baseline="30000" dirty="0">
                <a:solidFill>
                  <a:schemeClr val="tx1">
                    <a:lumMod val="50000"/>
                  </a:schemeClr>
                </a:solidFill>
              </a:rPr>
              <a:t>2;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phần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còn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err="1">
                <a:solidFill>
                  <a:schemeClr val="tx1">
                    <a:lumMod val="50000"/>
                  </a:schemeClr>
                </a:solidFill>
              </a:rPr>
              <a:t>lại</a:t>
            </a:r>
            <a:r>
              <a:rPr lang="en-US" sz="200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smtClean="0">
                <a:solidFill>
                  <a:schemeClr val="tx1">
                    <a:lumMod val="50000"/>
                  </a:schemeClr>
                </a:solidFill>
              </a:rPr>
              <a:t>dùng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gỗ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loại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2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giá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170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nghìn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đồng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/m</a:t>
            </a:r>
            <a:r>
              <a:rPr lang="en-US" sz="200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lát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30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nghìn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đồng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/m</a:t>
            </a:r>
            <a:r>
              <a:rPr lang="en-US" sz="200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Viết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biểu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thức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tổng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chi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phí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bác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Cường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cần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trả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để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lát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sàn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căn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hộ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như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trên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giá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trị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biểu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thức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đó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985" y="2315887"/>
            <a:ext cx="2412694" cy="17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5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5" name="Google Shape;905;p46"/>
          <p:cNvSpPr/>
          <p:nvPr/>
        </p:nvSpPr>
        <p:spPr>
          <a:xfrm>
            <a:off x="264751" y="604201"/>
            <a:ext cx="316408" cy="314571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VẬN DỤNG</a:t>
            </a:r>
            <a:endParaRPr lang="vi-VN" sz="3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588" y="1828800"/>
            <a:ext cx="3148812" cy="22249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2829" y="1362701"/>
            <a:ext cx="1909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10" name="Rectangle 9"/>
          <p:cNvSpPr/>
          <p:nvPr/>
        </p:nvSpPr>
        <p:spPr>
          <a:xfrm>
            <a:off x="811733" y="1850641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 err="1">
                <a:ea typeface="Calibri" panose="020F0502020204030204" pitchFamily="34" charset="0"/>
              </a:rPr>
              <a:t>Diện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tích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sàn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cần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lát</a:t>
            </a:r>
            <a:r>
              <a:rPr lang="fr-FR" sz="1800" dirty="0">
                <a:ea typeface="Calibri" panose="020F0502020204030204" pitchFamily="34" charset="0"/>
              </a:rPr>
              <a:t> </a:t>
            </a:r>
            <a:r>
              <a:rPr lang="fr-FR" sz="1800">
                <a:ea typeface="Calibri" panose="020F0502020204030204" pitchFamily="34" charset="0"/>
              </a:rPr>
              <a:t>: </a:t>
            </a:r>
            <a:r>
              <a:rPr lang="fr-FR" sz="1800" smtClean="0">
                <a:ea typeface="Calibri" panose="020F0502020204030204" pitchFamily="34" charset="0"/>
              </a:rPr>
              <a:t>(105 </a:t>
            </a:r>
            <a:r>
              <a:rPr lang="fr-FR" sz="1800" dirty="0">
                <a:ea typeface="Calibri" panose="020F0502020204030204" pitchFamily="34" charset="0"/>
              </a:rPr>
              <a:t>– 30) m</a:t>
            </a:r>
            <a:r>
              <a:rPr lang="fr-FR" sz="1800" baseline="30000" dirty="0">
                <a:ea typeface="Calibri" panose="020F0502020204030204" pitchFamily="34" charset="0"/>
              </a:rPr>
              <a:t>2 </a:t>
            </a:r>
            <a:r>
              <a:rPr lang="fr-FR" sz="1800" dirty="0" smtClean="0">
                <a:ea typeface="Calibri" panose="020F0502020204030204" pitchFamily="34" charset="0"/>
              </a:rPr>
              <a:t>;</a:t>
            </a:r>
            <a:endParaRPr lang="en-US" sz="1800" dirty="0"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301" y="2273700"/>
            <a:ext cx="522956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 err="1">
                <a:ea typeface="Calibri" panose="020F0502020204030204" pitchFamily="34" charset="0"/>
              </a:rPr>
              <a:t>Tổng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tiền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công</a:t>
            </a:r>
            <a:r>
              <a:rPr lang="fr-FR" sz="1800" dirty="0">
                <a:ea typeface="Calibri" panose="020F0502020204030204" pitchFamily="34" charset="0"/>
              </a:rPr>
              <a:t> là : </a:t>
            </a:r>
            <a:r>
              <a:rPr lang="fr-FR" sz="1800">
                <a:ea typeface="Calibri" panose="020F0502020204030204" pitchFamily="34" charset="0"/>
              </a:rPr>
              <a:t>(</a:t>
            </a:r>
            <a:r>
              <a:rPr lang="fr-FR" sz="1800" smtClean="0">
                <a:ea typeface="Calibri" panose="020F0502020204030204" pitchFamily="34" charset="0"/>
              </a:rPr>
              <a:t>105 - 30</a:t>
            </a:r>
            <a:r>
              <a:rPr lang="fr-FR" sz="1800" dirty="0">
                <a:ea typeface="Calibri" panose="020F0502020204030204" pitchFamily="34" charset="0"/>
              </a:rPr>
              <a:t>). </a:t>
            </a:r>
            <a:r>
              <a:rPr lang="fr-FR" sz="1800">
                <a:ea typeface="Calibri" panose="020F0502020204030204" pitchFamily="34" charset="0"/>
              </a:rPr>
              <a:t>30 </a:t>
            </a:r>
            <a:r>
              <a:rPr lang="fr-FR" sz="1800" smtClean="0">
                <a:ea typeface="Calibri" panose="020F0502020204030204" pitchFamily="34" charset="0"/>
              </a:rPr>
              <a:t>(nghìn </a:t>
            </a:r>
            <a:r>
              <a:rPr lang="fr-FR" sz="1800" dirty="0" err="1">
                <a:ea typeface="Calibri" panose="020F0502020204030204" pitchFamily="34" charset="0"/>
              </a:rPr>
              <a:t>đồng</a:t>
            </a:r>
            <a:r>
              <a:rPr lang="fr-FR" sz="1800" dirty="0">
                <a:ea typeface="Calibri" panose="020F0502020204030204" pitchFamily="34" charset="0"/>
              </a:rPr>
              <a:t>) </a:t>
            </a:r>
            <a:r>
              <a:rPr lang="fr-FR" sz="1800" dirty="0" smtClean="0">
                <a:ea typeface="Calibri" panose="020F0502020204030204" pitchFamily="34" charset="0"/>
              </a:rPr>
              <a:t>;</a:t>
            </a:r>
            <a:endParaRPr lang="en-US" sz="1800" dirty="0">
              <a:ea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8009" y="2722325"/>
            <a:ext cx="56918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>
                <a:ea typeface="Calibri" panose="020F0502020204030204" pitchFamily="34" charset="0"/>
              </a:rPr>
              <a:t>18m</a:t>
            </a:r>
            <a:r>
              <a:rPr lang="fr-FR" sz="1800" baseline="30000" dirty="0">
                <a:ea typeface="Calibri" panose="020F0502020204030204" pitchFamily="34" charset="0"/>
              </a:rPr>
              <a:t>2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gỗ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loại</a:t>
            </a:r>
            <a:r>
              <a:rPr lang="fr-FR" sz="1800" dirty="0">
                <a:ea typeface="Calibri" panose="020F0502020204030204" pitchFamily="34" charset="0"/>
              </a:rPr>
              <a:t> 1 </a:t>
            </a:r>
            <a:r>
              <a:rPr lang="fr-FR" sz="1800" dirty="0" err="1">
                <a:ea typeface="Calibri" panose="020F0502020204030204" pitchFamily="34" charset="0"/>
              </a:rPr>
              <a:t>có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giá</a:t>
            </a:r>
            <a:r>
              <a:rPr lang="fr-FR" sz="1800">
                <a:ea typeface="Calibri" panose="020F0502020204030204" pitchFamily="34" charset="0"/>
              </a:rPr>
              <a:t> </a:t>
            </a:r>
            <a:r>
              <a:rPr lang="fr-FR" sz="1800" smtClean="0">
                <a:ea typeface="Calibri" panose="020F0502020204030204" pitchFamily="34" charset="0"/>
              </a:rPr>
              <a:t> </a:t>
            </a:r>
            <a:r>
              <a:rPr lang="fr-FR" sz="1800" dirty="0">
                <a:ea typeface="Calibri" panose="020F0502020204030204" pitchFamily="34" charset="0"/>
              </a:rPr>
              <a:t>18. </a:t>
            </a:r>
            <a:r>
              <a:rPr lang="fr-FR" sz="1800">
                <a:ea typeface="Calibri" panose="020F0502020204030204" pitchFamily="34" charset="0"/>
              </a:rPr>
              <a:t>350 </a:t>
            </a:r>
            <a:r>
              <a:rPr lang="fr-FR" sz="1800" smtClean="0">
                <a:ea typeface="Calibri" panose="020F0502020204030204" pitchFamily="34" charset="0"/>
              </a:rPr>
              <a:t>(nghìn </a:t>
            </a:r>
            <a:r>
              <a:rPr lang="fr-FR" sz="1800" dirty="0" err="1">
                <a:ea typeface="Calibri" panose="020F0502020204030204" pitchFamily="34" charset="0"/>
              </a:rPr>
              <a:t>đồng</a:t>
            </a:r>
            <a:r>
              <a:rPr lang="fr-FR" sz="1800" dirty="0">
                <a:ea typeface="Calibri" panose="020F0502020204030204" pitchFamily="34" charset="0"/>
              </a:rPr>
              <a:t>) </a:t>
            </a:r>
            <a:r>
              <a:rPr lang="fr-FR" sz="1800" dirty="0" smtClean="0">
                <a:ea typeface="Calibri" panose="020F0502020204030204" pitchFamily="34" charset="0"/>
              </a:rPr>
              <a:t>;</a:t>
            </a:r>
            <a:endParaRPr lang="en-US" sz="1800" dirty="0">
              <a:ea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301" y="3165820"/>
            <a:ext cx="5117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 err="1">
                <a:ea typeface="Calibri" panose="020F0502020204030204" pitchFamily="34" charset="0"/>
              </a:rPr>
              <a:t>Còn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lại</a:t>
            </a:r>
            <a:r>
              <a:rPr lang="fr-FR" sz="1800" dirty="0">
                <a:ea typeface="Calibri" panose="020F0502020204030204" pitchFamily="34" charset="0"/>
              </a:rPr>
              <a:t> </a:t>
            </a:r>
            <a:r>
              <a:rPr lang="fr-FR" sz="1800">
                <a:ea typeface="Calibri" panose="020F0502020204030204" pitchFamily="34" charset="0"/>
              </a:rPr>
              <a:t>[(</a:t>
            </a:r>
            <a:r>
              <a:rPr lang="fr-FR" sz="1800" smtClean="0">
                <a:ea typeface="Calibri" panose="020F0502020204030204" pitchFamily="34" charset="0"/>
              </a:rPr>
              <a:t>105 - 30) - 18</a:t>
            </a:r>
            <a:r>
              <a:rPr lang="fr-FR" sz="1800" dirty="0">
                <a:ea typeface="Calibri" panose="020F0502020204030204" pitchFamily="34" charset="0"/>
              </a:rPr>
              <a:t>] m</a:t>
            </a:r>
            <a:r>
              <a:rPr lang="fr-FR" sz="1800" baseline="30000" dirty="0">
                <a:ea typeface="Calibri" panose="020F0502020204030204" pitchFamily="34" charset="0"/>
              </a:rPr>
              <a:t>2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gỗ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loại</a:t>
            </a:r>
            <a:r>
              <a:rPr lang="fr-FR" sz="1800" dirty="0">
                <a:ea typeface="Calibri" panose="020F0502020204030204" pitchFamily="34" charset="0"/>
              </a:rPr>
              <a:t> 2 </a:t>
            </a:r>
            <a:r>
              <a:rPr lang="fr-FR" sz="1800" dirty="0" err="1">
                <a:ea typeface="Calibri" panose="020F0502020204030204" pitchFamily="34" charset="0"/>
              </a:rPr>
              <a:t>có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giá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smtClean="0">
                <a:ea typeface="Calibri" panose="020F0502020204030204" pitchFamily="34" charset="0"/>
              </a:rPr>
              <a:t>là: </a:t>
            </a:r>
            <a:r>
              <a:rPr lang="fr-FR" sz="1800">
                <a:ea typeface="Calibri" panose="020F0502020204030204" pitchFamily="34" charset="0"/>
              </a:rPr>
              <a:t>[(</a:t>
            </a:r>
            <a:r>
              <a:rPr lang="fr-FR" sz="1800" smtClean="0">
                <a:ea typeface="Calibri" panose="020F0502020204030204" pitchFamily="34" charset="0"/>
              </a:rPr>
              <a:t>105 - 30) - 18]. 170 </a:t>
            </a:r>
            <a:r>
              <a:rPr lang="fr-FR" sz="1800" dirty="0">
                <a:ea typeface="Calibri" panose="020F0502020204030204" pitchFamily="34" charset="0"/>
              </a:rPr>
              <a:t>(</a:t>
            </a:r>
            <a:r>
              <a:rPr lang="fr-FR" sz="1800" dirty="0" err="1">
                <a:ea typeface="Calibri" panose="020F0502020204030204" pitchFamily="34" charset="0"/>
              </a:rPr>
              <a:t>nghìn</a:t>
            </a:r>
            <a:r>
              <a:rPr lang="fr-FR" sz="1800" dirty="0">
                <a:ea typeface="Calibri" panose="020F0502020204030204" pitchFamily="34" charset="0"/>
              </a:rPr>
              <a:t> </a:t>
            </a:r>
            <a:r>
              <a:rPr lang="fr-FR" sz="1800" dirty="0" err="1">
                <a:ea typeface="Calibri" panose="020F0502020204030204" pitchFamily="34" charset="0"/>
              </a:rPr>
              <a:t>đồng</a:t>
            </a:r>
            <a:r>
              <a:rPr lang="fr-FR" sz="1800" dirty="0" smtClean="0">
                <a:ea typeface="Calibri" panose="020F0502020204030204" pitchFamily="34" charset="0"/>
              </a:rPr>
              <a:t>)</a:t>
            </a:r>
            <a:endParaRPr lang="en-US" sz="1800" dirty="0"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4751" y="4037854"/>
            <a:ext cx="961216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dirty="0" err="1">
                <a:ea typeface="Calibri" panose="020F0502020204030204" pitchFamily="34" charset="0"/>
              </a:rPr>
              <a:t>Tổng</a:t>
            </a:r>
            <a:r>
              <a:rPr lang="fr-FR" sz="1800" dirty="0">
                <a:ea typeface="Calibri" panose="020F0502020204030204" pitchFamily="34" charset="0"/>
              </a:rPr>
              <a:t> chi </a:t>
            </a:r>
            <a:r>
              <a:rPr lang="fr-FR" sz="1800" dirty="0" err="1" smtClean="0">
                <a:ea typeface="Calibri" panose="020F0502020204030204" pitchFamily="34" charset="0"/>
              </a:rPr>
              <a:t>phí</a:t>
            </a:r>
            <a:r>
              <a:rPr lang="fr-FR" sz="1800" dirty="0" smtClean="0">
                <a:ea typeface="Calibri" panose="020F0502020204030204" pitchFamily="34" charset="0"/>
              </a:rPr>
              <a:t>: </a:t>
            </a:r>
            <a:r>
              <a:rPr lang="fr-FR" sz="1800" smtClean="0">
                <a:ea typeface="Calibri" panose="020F0502020204030204" pitchFamily="34" charset="0"/>
              </a:rPr>
              <a:t>(105 - 30</a:t>
            </a:r>
            <a:r>
              <a:rPr lang="fr-FR" sz="1800" dirty="0">
                <a:ea typeface="Calibri" panose="020F0502020204030204" pitchFamily="34" charset="0"/>
              </a:rPr>
              <a:t>). 30 + 18. 350 + </a:t>
            </a:r>
            <a:r>
              <a:rPr lang="fr-FR" sz="1800">
                <a:ea typeface="Calibri" panose="020F0502020204030204" pitchFamily="34" charset="0"/>
              </a:rPr>
              <a:t>[(</a:t>
            </a:r>
            <a:r>
              <a:rPr lang="fr-FR" sz="1800" smtClean="0">
                <a:ea typeface="Calibri" panose="020F0502020204030204" pitchFamily="34" charset="0"/>
              </a:rPr>
              <a:t>105 - 30) - 18</a:t>
            </a:r>
            <a:r>
              <a:rPr lang="fr-FR" sz="1800" dirty="0">
                <a:ea typeface="Calibri" panose="020F0502020204030204" pitchFamily="34" charset="0"/>
              </a:rPr>
              <a:t>].170 = 18 </a:t>
            </a:r>
            <a:r>
              <a:rPr lang="fr-FR" sz="1800">
                <a:ea typeface="Calibri" panose="020F0502020204030204" pitchFamily="34" charset="0"/>
              </a:rPr>
              <a:t>240 </a:t>
            </a:r>
            <a:r>
              <a:rPr lang="fr-FR" sz="1800" smtClean="0">
                <a:ea typeface="Calibri" panose="020F0502020204030204" pitchFamily="34" charset="0"/>
              </a:rPr>
              <a:t>(nghìn </a:t>
            </a:r>
            <a:r>
              <a:rPr lang="fr-FR" sz="1800" dirty="0" err="1">
                <a:ea typeface="Calibri" panose="020F0502020204030204" pitchFamily="34" charset="0"/>
              </a:rPr>
              <a:t>đồng</a:t>
            </a:r>
            <a:r>
              <a:rPr lang="fr-FR" sz="1800" dirty="0" smtClean="0">
                <a:ea typeface="Calibri" panose="020F0502020204030204" pitchFamily="34" charset="0"/>
              </a:rPr>
              <a:t>)</a:t>
            </a:r>
            <a:endParaRPr lang="en-US" sz="1800" dirty="0">
              <a:ea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47692" y="4465911"/>
            <a:ext cx="28392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 err="1">
                <a:ea typeface="Calibri" panose="020F0502020204030204" pitchFamily="34" charset="0"/>
              </a:rPr>
              <a:t>Đáp</a:t>
            </a:r>
            <a:r>
              <a:rPr lang="fr-FR" sz="1800">
                <a:ea typeface="Calibri" panose="020F0502020204030204" pitchFamily="34" charset="0"/>
              </a:rPr>
              <a:t> </a:t>
            </a:r>
            <a:r>
              <a:rPr lang="fr-FR" sz="1800" smtClean="0">
                <a:ea typeface="Calibri" panose="020F0502020204030204" pitchFamily="34" charset="0"/>
              </a:rPr>
              <a:t>số: 18 </a:t>
            </a:r>
            <a:r>
              <a:rPr lang="fr-FR" sz="1800" dirty="0">
                <a:ea typeface="Calibri" panose="020F0502020204030204" pitchFamily="34" charset="0"/>
              </a:rPr>
              <a:t>240 000 </a:t>
            </a:r>
            <a:r>
              <a:rPr lang="fr-FR" sz="1800" dirty="0" err="1">
                <a:ea typeface="Calibri" panose="020F0502020204030204" pitchFamily="34" charset="0"/>
              </a:rPr>
              <a:t>đồng</a:t>
            </a:r>
            <a:endParaRPr lang="vi-VN" sz="1800" dirty="0"/>
          </a:p>
        </p:txBody>
      </p:sp>
    </p:spTree>
    <p:extLst>
      <p:ext uri="{BB962C8B-B14F-4D97-AF65-F5344CB8AC3E}">
        <p14:creationId xmlns:p14="http://schemas.microsoft.com/office/powerpoint/2010/main" val="242131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grpSp>
        <p:nvGrpSpPr>
          <p:cNvPr id="4" name="Google Shape;927;p46"/>
          <p:cNvGrpSpPr/>
          <p:nvPr/>
        </p:nvGrpSpPr>
        <p:grpSpPr>
          <a:xfrm>
            <a:off x="257922" y="576148"/>
            <a:ext cx="330270" cy="330251"/>
            <a:chOff x="1923675" y="1633650"/>
            <a:chExt cx="436000" cy="435975"/>
          </a:xfrm>
        </p:grpSpPr>
        <p:sp>
          <p:nvSpPr>
            <p:cNvPr id="5" name="Google Shape;928;p46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29;p46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30;p4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31;p4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2;p4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3;p46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CỦNG CỐ</a:t>
            </a:r>
            <a:endParaRPr lang="vi-VN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085239" y="3463705"/>
                <a:ext cx="6020161" cy="1330595"/>
              </a:xfrm>
              <a:prstGeom prst="rect">
                <a:avLst/>
              </a:prstGeom>
              <a:solidFill>
                <a:srgbClr val="CCFF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-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Với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biểu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thức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dấu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ngoặc</a:t>
                </a:r>
                <a:r>
                  <a:rPr lang="en-US" sz="2000" dirty="0">
                    <a:solidFill>
                      <a:schemeClr val="tx1"/>
                    </a:solidFill>
                  </a:rPr>
                  <a:t>: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trong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ngoặc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trước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,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ngoài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ngoặc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sau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( )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[ ]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{ }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239" y="3463705"/>
                <a:ext cx="6020161" cy="1330595"/>
              </a:xfrm>
              <a:prstGeom prst="rect">
                <a:avLst/>
              </a:prstGeom>
              <a:blipFill>
                <a:blip r:embed="rId2"/>
                <a:stretch>
                  <a:fillRect l="-1012" r="-1113" b="-91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0" y="2612735"/>
            <a:ext cx="2260746" cy="130843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/>
              <a:t>THỨ TỰ THỰC HIỆN CÁC PHÉP TÍNH</a:t>
            </a:r>
            <a:endParaRPr lang="vi-VN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123839" y="1419726"/>
                <a:ext cx="5887814" cy="956136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- </a:t>
                </a:r>
                <a:r>
                  <a:rPr lang="en-US" sz="2000" dirty="0" err="1" smtClean="0">
                    <a:solidFill>
                      <a:schemeClr val="tx1"/>
                    </a:solidFill>
                  </a:rPr>
                  <a:t>Với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biểu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thức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không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dấu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ngoặc</a:t>
                </a:r>
                <a:r>
                  <a:rPr lang="en-US" sz="2000" dirty="0">
                    <a:solidFill>
                      <a:schemeClr val="tx1"/>
                    </a:solidFill>
                  </a:rPr>
                  <a:t>: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000" b="1" dirty="0" err="1" smtClean="0">
                    <a:solidFill>
                      <a:schemeClr val="tx1"/>
                    </a:solidFill>
                  </a:rPr>
                  <a:t>Lũy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thừa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Nhân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và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chia</a:t>
                </a:r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Cộng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và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tx1"/>
                    </a:solidFill>
                  </a:rPr>
                  <a:t>trừ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839" y="1419726"/>
                <a:ext cx="5887814" cy="956136"/>
              </a:xfrm>
              <a:prstGeom prst="rect">
                <a:avLst/>
              </a:prstGeom>
              <a:blipFill>
                <a:blip r:embed="rId3"/>
                <a:stretch>
                  <a:fillRect l="-1035" b="-82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>
            <a:stCxn id="26" idx="3"/>
            <a:endCxn id="27" idx="1"/>
          </p:cNvCxnSpPr>
          <p:nvPr/>
        </p:nvCxnSpPr>
        <p:spPr>
          <a:xfrm flipV="1">
            <a:off x="2260746" y="1897794"/>
            <a:ext cx="863093" cy="13691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3"/>
            <a:endCxn id="25" idx="1"/>
          </p:cNvCxnSpPr>
          <p:nvPr/>
        </p:nvCxnSpPr>
        <p:spPr>
          <a:xfrm>
            <a:off x="2260746" y="3266952"/>
            <a:ext cx="824493" cy="8620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77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57989"/>
            <a:ext cx="6593305" cy="3417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bg1"/>
                </a:solidFill>
              </a:rPr>
              <a:t>BÀI 7:</a:t>
            </a: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bg1"/>
                </a:solidFill>
              </a:rPr>
              <a:t>THỨ TỰ THỰC HIỆN CÁC PHÉP TÍNH</a:t>
            </a:r>
            <a:endParaRPr lang="vi-VN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>
          <a:xfrm>
            <a:off x="7656600" y="4620128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5" name="Google Shape;891;p46"/>
          <p:cNvSpPr/>
          <p:nvPr/>
        </p:nvSpPr>
        <p:spPr>
          <a:xfrm>
            <a:off x="248516" y="565770"/>
            <a:ext cx="347787" cy="303492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HƯỚNG DẪN VỀ NHÀ</a:t>
            </a:r>
            <a:endParaRPr lang="vi-VN" sz="3200" dirty="0">
              <a:solidFill>
                <a:schemeClr val="bg1"/>
              </a:solidFill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38852" y="1347536"/>
            <a:ext cx="8920927" cy="3795964"/>
            <a:chOff x="138852" y="1347536"/>
            <a:chExt cx="8920927" cy="3795964"/>
          </a:xfrm>
        </p:grpSpPr>
        <p:grpSp>
          <p:nvGrpSpPr>
            <p:cNvPr id="49" name="Group 48"/>
            <p:cNvGrpSpPr/>
            <p:nvPr/>
          </p:nvGrpSpPr>
          <p:grpSpPr>
            <a:xfrm>
              <a:off x="138852" y="1347536"/>
              <a:ext cx="8920927" cy="3795964"/>
              <a:chOff x="223073" y="1347536"/>
              <a:chExt cx="8920927" cy="3795964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223073" y="1347536"/>
                <a:ext cx="2857010" cy="649706"/>
              </a:xfrm>
              <a:prstGeom prst="round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 err="1" smtClean="0">
                    <a:solidFill>
                      <a:schemeClr val="tx1"/>
                    </a:solidFill>
                  </a:rPr>
                  <a:t>Nhiệm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vụ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cá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nhân</a:t>
                </a:r>
                <a:endParaRPr lang="vi-VN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5716302" y="1347536"/>
                <a:ext cx="2922370" cy="649706"/>
              </a:xfrm>
              <a:prstGeom prst="roundRect">
                <a:avLst/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 err="1" smtClean="0">
                    <a:solidFill>
                      <a:schemeClr val="tx1"/>
                    </a:solidFill>
                  </a:rPr>
                  <a:t>Nhiệm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vụ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theo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tổ</a:t>
                </a:r>
                <a:endParaRPr lang="vi-VN" sz="24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223073" y="1913021"/>
                <a:ext cx="365760" cy="914400"/>
                <a:chOff x="716369" y="1913021"/>
                <a:chExt cx="365760" cy="914400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 flipH="1">
                  <a:off x="716369" y="1913021"/>
                  <a:ext cx="0" cy="91440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/>
                <p:nvPr/>
              </p:nvCxnSpPr>
              <p:spPr>
                <a:xfrm flipV="1">
                  <a:off x="716369" y="2827421"/>
                  <a:ext cx="36576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Pentagon 31"/>
              <p:cNvSpPr/>
              <p:nvPr/>
            </p:nvSpPr>
            <p:spPr>
              <a:xfrm>
                <a:off x="588833" y="2478506"/>
                <a:ext cx="4283955" cy="685800"/>
              </a:xfrm>
              <a:prstGeom prst="homePlate">
                <a:avLst/>
              </a:prstGeom>
              <a:solidFill>
                <a:srgbClr val="FFFFCC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pt-BR" sz="1800" dirty="0">
                    <a:solidFill>
                      <a:schemeClr val="tx1"/>
                    </a:solidFill>
                  </a:rPr>
                  <a:t>- Ôn lại toàn bộ nội dung kiến thức đã </a:t>
                </a:r>
                <a:r>
                  <a:rPr lang="pt-BR" sz="1800" dirty="0" smtClean="0">
                    <a:solidFill>
                      <a:schemeClr val="tx1"/>
                    </a:solidFill>
                  </a:rPr>
                  <a:t>học từ Bài </a:t>
                </a:r>
                <a:r>
                  <a:rPr lang="pt-BR" sz="1800" smtClean="0">
                    <a:solidFill>
                      <a:schemeClr val="tx1"/>
                    </a:solidFill>
                  </a:rPr>
                  <a:t>1 đến </a:t>
                </a:r>
                <a:r>
                  <a:rPr lang="pt-BR" sz="1800" dirty="0">
                    <a:solidFill>
                      <a:schemeClr val="tx1"/>
                    </a:solidFill>
                  </a:rPr>
                  <a:t>Bài 7</a:t>
                </a:r>
                <a:r>
                  <a:rPr lang="pt-BR" sz="1800" dirty="0" smtClean="0">
                    <a:solidFill>
                      <a:schemeClr val="tx1"/>
                    </a:solidFill>
                  </a:rPr>
                  <a:t>.</a:t>
                </a:r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223073" y="2821406"/>
                <a:ext cx="365760" cy="914400"/>
                <a:chOff x="716369" y="1913021"/>
                <a:chExt cx="365760" cy="914400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 flipH="1">
                  <a:off x="716369" y="1913021"/>
                  <a:ext cx="0" cy="91440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/>
                <p:cNvCxnSpPr/>
                <p:nvPr/>
              </p:nvCxnSpPr>
              <p:spPr>
                <a:xfrm flipV="1">
                  <a:off x="716369" y="2827421"/>
                  <a:ext cx="36576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Pentagon 36"/>
              <p:cNvSpPr/>
              <p:nvPr/>
            </p:nvSpPr>
            <p:spPr>
              <a:xfrm>
                <a:off x="588832" y="3432010"/>
                <a:ext cx="4283956" cy="745957"/>
              </a:xfrm>
              <a:prstGeom prst="homePlate">
                <a:avLst/>
              </a:prstGeom>
              <a:solidFill>
                <a:srgbClr val="FFFFCC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1800" dirty="0">
                    <a:solidFill>
                      <a:schemeClr val="tx1"/>
                    </a:solidFill>
                  </a:rPr>
                  <a:t>-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Xem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trước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bài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tập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phần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Luyện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tập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chung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và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Ôn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tập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chương</a:t>
                </a:r>
                <a:r>
                  <a:rPr lang="en-US" sz="1800" dirty="0">
                    <a:solidFill>
                      <a:schemeClr val="tx1"/>
                    </a:solidFill>
                  </a:rPr>
                  <a:t> I.</a:t>
                </a:r>
              </a:p>
            </p:txBody>
          </p:sp>
          <p:grpSp>
            <p:nvGrpSpPr>
              <p:cNvPr id="38" name="Group 37"/>
              <p:cNvGrpSpPr/>
              <p:nvPr/>
            </p:nvGrpSpPr>
            <p:grpSpPr>
              <a:xfrm>
                <a:off x="223073" y="3705728"/>
                <a:ext cx="365760" cy="914400"/>
                <a:chOff x="716369" y="1913021"/>
                <a:chExt cx="365760" cy="914400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 flipH="1">
                  <a:off x="716369" y="1913021"/>
                  <a:ext cx="0" cy="91440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/>
                <p:cNvCxnSpPr/>
                <p:nvPr/>
              </p:nvCxnSpPr>
              <p:spPr>
                <a:xfrm flipV="1">
                  <a:off x="716369" y="2827421"/>
                  <a:ext cx="36576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Pentagon 40"/>
              <p:cNvSpPr/>
              <p:nvPr/>
            </p:nvSpPr>
            <p:spPr>
              <a:xfrm>
                <a:off x="588832" y="4397543"/>
                <a:ext cx="4283956" cy="745957"/>
              </a:xfrm>
              <a:prstGeom prst="homePlate">
                <a:avLst/>
              </a:prstGeom>
              <a:solidFill>
                <a:srgbClr val="FFFFCC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>
                    <a:solidFill>
                      <a:schemeClr val="tx1"/>
                    </a:solidFill>
                  </a:rPr>
                  <a:t>-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Làm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trước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bài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tập</a:t>
                </a: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b="1" dirty="0">
                    <a:solidFill>
                      <a:schemeClr val="tx1"/>
                    </a:solidFill>
                  </a:rPr>
                  <a:t>1.50; 1.52; 1.53; 1.56.</a:t>
                </a:r>
                <a:endParaRPr lang="en-US" sz="18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6" name="Straight Arrow Connector 45"/>
              <p:cNvCxnSpPr>
                <a:stCxn id="25" idx="2"/>
              </p:cNvCxnSpPr>
              <p:nvPr/>
            </p:nvCxnSpPr>
            <p:spPr>
              <a:xfrm>
                <a:off x="7177487" y="1997242"/>
                <a:ext cx="0" cy="4812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5225916" y="2443144"/>
                    <a:ext cx="3918084" cy="2169825"/>
                  </a:xfrm>
                  <a:prstGeom prst="rect">
                    <a:avLst/>
                  </a:prstGeom>
                  <a:solidFill>
                    <a:srgbClr val="F3B7F4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just">
                      <a:lnSpc>
                        <a:spcPct val="150000"/>
                      </a:lnSpc>
                    </a:pPr>
                    <a:r>
                      <a:rPr lang="en-US" sz="1800" dirty="0"/>
                      <a:t>- </a:t>
                    </a:r>
                    <a:r>
                      <a:rPr lang="en-US" sz="1800" dirty="0" err="1"/>
                      <a:t>Thiết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kế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sơ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đồ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tư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duy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theo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sáng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tạo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riêng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của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mỗi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nhóm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để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tổng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hợp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kiến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thức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từ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Bài</a:t>
                    </a:r>
                    <a:r>
                      <a:rPr lang="en-US" sz="1800" dirty="0"/>
                      <a:t> 1</a:t>
                    </a:r>
                    <a14:m>
                      <m:oMath xmlns:m="http://schemas.openxmlformats.org/officeDocument/2006/math"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oMath>
                    </a14:m>
                    <a:r>
                      <a:rPr lang="en-US" sz="1800" dirty="0" smtClean="0"/>
                      <a:t> </a:t>
                    </a:r>
                    <a:r>
                      <a:rPr lang="en-US" sz="1800" dirty="0" err="1" smtClean="0"/>
                      <a:t>Bài</a:t>
                    </a:r>
                    <a:r>
                      <a:rPr lang="en-US" sz="1800" dirty="0" smtClean="0"/>
                      <a:t> 7, </a:t>
                    </a:r>
                    <a:r>
                      <a:rPr lang="en-US" sz="1800" dirty="0" err="1" smtClean="0"/>
                      <a:t>trình</a:t>
                    </a:r>
                    <a:r>
                      <a:rPr lang="en-US" sz="1800" dirty="0" smtClean="0"/>
                      <a:t> </a:t>
                    </a:r>
                    <a:r>
                      <a:rPr lang="en-US" sz="1800" dirty="0" err="1"/>
                      <a:t>bày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ra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giấy</a:t>
                    </a:r>
                    <a:r>
                      <a:rPr lang="en-US" sz="1800" dirty="0"/>
                      <a:t> A0 </a:t>
                    </a:r>
                    <a:r>
                      <a:rPr lang="en-US" sz="1800" dirty="0" err="1"/>
                      <a:t>hoặc</a:t>
                    </a:r>
                    <a:r>
                      <a:rPr lang="en-US" sz="1800" dirty="0"/>
                      <a:t> A1 </a:t>
                    </a:r>
                    <a:r>
                      <a:rPr lang="en-US" sz="1800" dirty="0" err="1"/>
                      <a:t>và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báo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cáo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vào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buổi</a:t>
                    </a:r>
                    <a:r>
                      <a:rPr lang="en-US" sz="1800" dirty="0"/>
                      <a:t> </a:t>
                    </a:r>
                    <a:r>
                      <a:rPr lang="en-US" sz="1800" dirty="0" err="1"/>
                      <a:t>học</a:t>
                    </a:r>
                    <a:r>
                      <a:rPr lang="en-US" sz="1800" dirty="0"/>
                      <a:t> </a:t>
                    </a:r>
                    <a:r>
                      <a:rPr lang="en-US" sz="1800" err="1"/>
                      <a:t>sau</a:t>
                    </a:r>
                    <a:r>
                      <a:rPr lang="en-US" sz="1800" smtClean="0"/>
                      <a:t>.</a:t>
                    </a:r>
                    <a:endParaRPr lang="en-US" sz="1800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25916" y="2443144"/>
                    <a:ext cx="3918084" cy="216982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244" r="-1400" b="-140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2" name="Straight Arrow Connector 51"/>
            <p:cNvCxnSpPr>
              <a:stCxn id="24" idx="3"/>
              <a:endCxn id="25" idx="1"/>
            </p:cNvCxnSpPr>
            <p:nvPr/>
          </p:nvCxnSpPr>
          <p:spPr>
            <a:xfrm>
              <a:off x="2995862" y="1672389"/>
              <a:ext cx="263621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761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155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3" name="Cloud Callout 2"/>
          <p:cNvSpPr/>
          <p:nvPr/>
        </p:nvSpPr>
        <p:spPr>
          <a:xfrm>
            <a:off x="2665927" y="321972"/>
            <a:ext cx="5988676" cy="2794716"/>
          </a:xfrm>
          <a:prstGeom prst="cloudCallout">
            <a:avLst>
              <a:gd name="adj1" fmla="val -43925"/>
              <a:gd name="adj2" fmla="val 7159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i="1" dirty="0" err="1" smtClean="0">
                <a:solidFill>
                  <a:schemeClr val="tx1"/>
                </a:solidFill>
              </a:rPr>
              <a:t>Em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hiểu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như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thế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nào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là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một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biểu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</a:rPr>
              <a:t>thức</a:t>
            </a:r>
            <a:r>
              <a:rPr lang="en-US" sz="3200" i="1" dirty="0" smtClean="0">
                <a:solidFill>
                  <a:schemeClr val="tx1"/>
                </a:solidFill>
              </a:rPr>
              <a:t>?</a:t>
            </a:r>
            <a:endParaRPr lang="vi-VN" sz="3200" i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692" y="2870323"/>
            <a:ext cx="2188537" cy="22731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5454" y="3511450"/>
            <a:ext cx="1952625" cy="16192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5941" y="1513559"/>
            <a:ext cx="7575759" cy="19978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tx1"/>
                </a:solidFill>
              </a:rPr>
              <a:t>Biểu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thức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</a:rPr>
              <a:t>gồm</a:t>
            </a:r>
            <a:r>
              <a:rPr lang="vi-VN" sz="2800" dirty="0" smtClean="0">
                <a:solidFill>
                  <a:schemeClr val="tx1"/>
                </a:solidFill>
              </a:rPr>
              <a:t> </a:t>
            </a:r>
            <a:r>
              <a:rPr lang="vi-VN" sz="2800" dirty="0">
                <a:solidFill>
                  <a:schemeClr val="tx1"/>
                </a:solidFill>
              </a:rPr>
              <a:t>các phép toán cộng, trừ, nhân, chia và nâng lên lũy thừa của các con số hoặc </a:t>
            </a:r>
            <a:r>
              <a:rPr lang="vi-VN" sz="2800" dirty="0" smtClean="0">
                <a:solidFill>
                  <a:schemeClr val="tx1"/>
                </a:solidFill>
              </a:rPr>
              <a:t>chữ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749" t="1818" r="699" b="2831"/>
          <a:stretch/>
        </p:blipFill>
        <p:spPr>
          <a:xfrm>
            <a:off x="2180492" y="104009"/>
            <a:ext cx="2703083" cy="136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9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3" name="Rounded Rectangle 2"/>
          <p:cNvSpPr/>
          <p:nvPr/>
        </p:nvSpPr>
        <p:spPr>
          <a:xfrm>
            <a:off x="417094" y="176463"/>
            <a:ext cx="8422106" cy="101065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THỨ TỰ THỰC HIỆN CÁC PHÉP TÍNH</a:t>
            </a:r>
            <a:endParaRPr lang="vi-VN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187116"/>
            <a:ext cx="6146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"/>
              <a:tabLst>
                <a:tab pos="360045" algn="l"/>
                <a:tab pos="720090" algn="l"/>
              </a:tabLst>
            </a:pPr>
            <a:r>
              <a:rPr lang="nl-NL" sz="2400" b="1" dirty="0">
                <a:latin typeface="+mn-lt"/>
                <a:ea typeface="Calibri" panose="020F0502020204030204" pitchFamily="34" charset="0"/>
              </a:rPr>
              <a:t>Đối với biểu </a:t>
            </a:r>
            <a:r>
              <a:rPr lang="nl-NL" sz="2400" b="1" dirty="0" smtClean="0">
                <a:latin typeface="+mn-lt"/>
                <a:ea typeface="Calibri" panose="020F0502020204030204" pitchFamily="34" charset="0"/>
              </a:rPr>
              <a:t>thức không </a:t>
            </a:r>
            <a:r>
              <a:rPr lang="nl-NL" sz="2400" b="1" dirty="0">
                <a:latin typeface="+mn-lt"/>
                <a:ea typeface="Calibri" panose="020F0502020204030204" pitchFamily="34" charset="0"/>
              </a:rPr>
              <a:t>có dấu ngoặc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247" y="1896144"/>
            <a:ext cx="8779290" cy="101566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</a:rPr>
              <a:t>Nếu chỉ có phép cộng và phép </a:t>
            </a:r>
            <a:r>
              <a:rPr lang="nl-NL" sz="2000">
                <a:latin typeface="+mn-lt"/>
                <a:ea typeface="Calibri" panose="020F0502020204030204" pitchFamily="34" charset="0"/>
              </a:rPr>
              <a:t>trừ (</a:t>
            </a:r>
            <a:r>
              <a:rPr lang="nl-NL" sz="2000" smtClean="0">
                <a:latin typeface="+mn-lt"/>
                <a:ea typeface="Calibri" panose="020F0502020204030204" pitchFamily="34" charset="0"/>
              </a:rPr>
              <a:t>hoặc </a:t>
            </a:r>
            <a:r>
              <a:rPr lang="nl-NL" sz="2000" dirty="0">
                <a:latin typeface="+mn-lt"/>
                <a:ea typeface="Calibri" panose="020F0502020204030204" pitchFamily="34" charset="0"/>
              </a:rPr>
              <a:t>chỉ có phép nhân và phép chia) thì thực hiên các phép tính từ trái qua </a:t>
            </a:r>
            <a:r>
              <a:rPr lang="nl-NL" sz="2000" dirty="0" smtClean="0">
                <a:latin typeface="+mn-lt"/>
                <a:ea typeface="Calibri" panose="020F0502020204030204" pitchFamily="34" charset="0"/>
              </a:rPr>
              <a:t>phải.</a:t>
            </a:r>
            <a:endParaRPr lang="vi-VN" sz="2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542" y="2974504"/>
            <a:ext cx="1812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Ví</a:t>
            </a:r>
            <a:r>
              <a:rPr lang="en-US" sz="2000" dirty="0" smtClean="0"/>
              <a:t> </a:t>
            </a:r>
            <a:r>
              <a:rPr lang="en-US" sz="2000" dirty="0" err="1" smtClean="0"/>
              <a:t>dụ</a:t>
            </a:r>
            <a:r>
              <a:rPr lang="en-US" sz="2000" dirty="0" smtClean="0"/>
              <a:t>:</a:t>
            </a:r>
            <a:endParaRPr lang="vi-VN" sz="2000" dirty="0"/>
          </a:p>
        </p:txBody>
      </p:sp>
      <p:sp>
        <p:nvSpPr>
          <p:cNvPr id="7" name="Rectangle 6"/>
          <p:cNvSpPr/>
          <p:nvPr/>
        </p:nvSpPr>
        <p:spPr>
          <a:xfrm>
            <a:off x="1724527" y="2911807"/>
            <a:ext cx="4572000" cy="11198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045" algn="l"/>
                <a:tab pos="720090" algn="l"/>
              </a:tabLst>
            </a:pPr>
            <a:r>
              <a:rPr lang="en-US" sz="2000" dirty="0">
                <a:latin typeface="+mn-lt"/>
                <a:ea typeface="Calibri" panose="020F0502020204030204" pitchFamily="34" charset="0"/>
              </a:rPr>
              <a:t>52 – 8 + 11 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= 44 + 11 = 55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0045" algn="l"/>
                <a:tab pos="720090" algn="l"/>
              </a:tabLst>
            </a:pPr>
            <a:r>
              <a:rPr lang="en-US" sz="2000" dirty="0" smtClean="0">
                <a:latin typeface="+mn-lt"/>
                <a:ea typeface="Calibri" panose="020F0502020204030204" pitchFamily="34" charset="0"/>
              </a:rPr>
              <a:t>60 : 10 × 5 = 30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8247" y="3050308"/>
            <a:ext cx="8779291" cy="101566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cộng</a:t>
            </a:r>
            <a:r>
              <a:rPr lang="en-US" sz="2000" dirty="0"/>
              <a:t>, </a:t>
            </a:r>
            <a:r>
              <a:rPr lang="en-US" sz="2000" dirty="0" err="1"/>
              <a:t>trừ</a:t>
            </a:r>
            <a:r>
              <a:rPr lang="en-US" sz="2000" dirty="0"/>
              <a:t>, </a:t>
            </a:r>
            <a:r>
              <a:rPr lang="en-US" sz="2000" dirty="0" err="1"/>
              <a:t>nhân</a:t>
            </a:r>
            <a:r>
              <a:rPr lang="en-US" sz="2000" dirty="0"/>
              <a:t>, chia, </a:t>
            </a:r>
            <a:r>
              <a:rPr lang="en-US" sz="2000" dirty="0" err="1"/>
              <a:t>nâng</a:t>
            </a:r>
            <a:r>
              <a:rPr lang="en-US" sz="2000" dirty="0"/>
              <a:t> </a:t>
            </a:r>
            <a:r>
              <a:rPr lang="en-US" sz="2000" dirty="0" err="1"/>
              <a:t>lên</a:t>
            </a:r>
            <a:r>
              <a:rPr lang="en-US" sz="2000" dirty="0"/>
              <a:t> </a:t>
            </a:r>
            <a:r>
              <a:rPr lang="en-US" sz="2000" dirty="0" err="1"/>
              <a:t>lũy</a:t>
            </a:r>
            <a:r>
              <a:rPr lang="en-US" sz="2000" dirty="0"/>
              <a:t> </a:t>
            </a:r>
            <a:r>
              <a:rPr lang="en-US" sz="2000" dirty="0" err="1" smtClean="0"/>
              <a:t>thừa</a:t>
            </a:r>
            <a:r>
              <a:rPr lang="en-US" sz="2000" dirty="0" smtClean="0"/>
              <a:t>, ta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nâng</a:t>
            </a:r>
            <a:r>
              <a:rPr lang="en-US" sz="2000" dirty="0"/>
              <a:t> </a:t>
            </a:r>
            <a:r>
              <a:rPr lang="en-US" sz="2000" dirty="0" err="1"/>
              <a:t>lên</a:t>
            </a:r>
            <a:r>
              <a:rPr lang="en-US" sz="2000" dirty="0"/>
              <a:t> </a:t>
            </a:r>
            <a:r>
              <a:rPr lang="en-US" sz="2000" dirty="0" err="1"/>
              <a:t>lũy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trước</a:t>
            </a:r>
            <a:r>
              <a:rPr lang="en-US" sz="2000" dirty="0"/>
              <a:t>, </a:t>
            </a:r>
            <a:r>
              <a:rPr lang="en-US" sz="2000" dirty="0" err="1"/>
              <a:t>rồi</a:t>
            </a:r>
            <a:r>
              <a:rPr lang="en-US" sz="2000" dirty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</a:t>
            </a:r>
            <a:r>
              <a:rPr lang="en-US" sz="2000" dirty="0"/>
              <a:t>chia, </a:t>
            </a:r>
            <a:r>
              <a:rPr lang="en-US" sz="2000" dirty="0" err="1"/>
              <a:t>cuối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cộng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 smtClean="0"/>
              <a:t>trừ</a:t>
            </a:r>
            <a:r>
              <a:rPr lang="en-US" sz="2000" dirty="0" smtClean="0"/>
              <a:t>.</a:t>
            </a:r>
            <a:endParaRPr lang="vi-VN" sz="32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247" y="4010033"/>
            <a:ext cx="1812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Ví</a:t>
            </a:r>
            <a:r>
              <a:rPr lang="en-US" sz="2000" dirty="0" smtClean="0"/>
              <a:t> </a:t>
            </a:r>
            <a:r>
              <a:rPr lang="en-US" sz="2000" dirty="0" err="1" smtClean="0"/>
              <a:t>dụ</a:t>
            </a:r>
            <a:r>
              <a:rPr lang="en-US" sz="2000" dirty="0" smtClean="0"/>
              <a:t>:</a:t>
            </a:r>
            <a:endParaRPr lang="vi-VN" sz="2000" dirty="0"/>
          </a:p>
        </p:txBody>
      </p:sp>
      <p:sp>
        <p:nvSpPr>
          <p:cNvPr id="13" name="Rectangle 12"/>
          <p:cNvSpPr/>
          <p:nvPr/>
        </p:nvSpPr>
        <p:spPr>
          <a:xfrm>
            <a:off x="1574234" y="394963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10 + 2 . 4</a:t>
            </a:r>
            <a:r>
              <a:rPr lang="en-US" sz="2000" baseline="30000" dirty="0"/>
              <a:t>2</a:t>
            </a:r>
            <a:r>
              <a:rPr lang="en-US" sz="2000" dirty="0"/>
              <a:t> = 10 + 2. 16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         = 10 + 32 = 42</a:t>
            </a:r>
          </a:p>
        </p:txBody>
      </p:sp>
    </p:spTree>
    <p:extLst>
      <p:ext uri="{BB962C8B-B14F-4D97-AF65-F5344CB8AC3E}">
        <p14:creationId xmlns:p14="http://schemas.microsoft.com/office/powerpoint/2010/main" val="140960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7" grpId="0"/>
      <p:bldP spid="7" grpId="1"/>
      <p:bldP spid="8" grpId="0" animBg="1"/>
      <p:bldP spid="12" grpId="0"/>
      <p:bldP spid="12" grpId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3" name="Rounded Rectangle 2"/>
          <p:cNvSpPr/>
          <p:nvPr/>
        </p:nvSpPr>
        <p:spPr>
          <a:xfrm>
            <a:off x="417094" y="176463"/>
            <a:ext cx="8422106" cy="101065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THỨ TỰ THỰC HIỆN CÁC PHÉP TÍNH</a:t>
            </a:r>
            <a:endParaRPr lang="vi-VN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503343" y="1187116"/>
            <a:ext cx="51395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"/>
              <a:tabLst>
                <a:tab pos="360045" algn="l"/>
                <a:tab pos="720090" algn="l"/>
              </a:tabLst>
            </a:pPr>
            <a:r>
              <a:rPr lang="nl-NL" sz="2400" b="1" dirty="0">
                <a:latin typeface="+mn-lt"/>
                <a:ea typeface="Calibri" panose="020F0502020204030204" pitchFamily="34" charset="0"/>
              </a:rPr>
              <a:t>Đối với biểu </a:t>
            </a:r>
            <a:r>
              <a:rPr lang="nl-NL" sz="2400" b="1" dirty="0" smtClean="0">
                <a:latin typeface="+mn-lt"/>
                <a:ea typeface="Calibri" panose="020F0502020204030204" pitchFamily="34" charset="0"/>
              </a:rPr>
              <a:t>thức có </a:t>
            </a:r>
            <a:r>
              <a:rPr lang="nl-NL" sz="2400" b="1" dirty="0">
                <a:latin typeface="+mn-lt"/>
                <a:ea typeface="Calibri" panose="020F0502020204030204" pitchFamily="34" charset="0"/>
              </a:rPr>
              <a:t>dấu ngoặc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248" y="1714968"/>
            <a:ext cx="8779290" cy="55399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</a:rPr>
              <a:t>Nếu chỉ có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ta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trước</a:t>
            </a:r>
            <a:r>
              <a:rPr lang="en-US" sz="2000" dirty="0"/>
              <a:t>.</a:t>
            </a:r>
            <a:endParaRPr lang="vi-VN" sz="20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8248" y="2388482"/>
            <a:ext cx="1812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Ví</a:t>
            </a:r>
            <a:r>
              <a:rPr lang="en-US" sz="2000" dirty="0" smtClean="0"/>
              <a:t> </a:t>
            </a:r>
            <a:r>
              <a:rPr lang="en-US" sz="2000" dirty="0" err="1" smtClean="0"/>
              <a:t>dụ</a:t>
            </a:r>
            <a:r>
              <a:rPr lang="en-US" sz="2000" dirty="0" smtClean="0"/>
              <a:t>:</a:t>
            </a:r>
            <a:endParaRPr lang="vi-VN" sz="2000" dirty="0"/>
          </a:p>
        </p:txBody>
      </p:sp>
      <p:sp>
        <p:nvSpPr>
          <p:cNvPr id="7" name="Rectangle 6"/>
          <p:cNvSpPr/>
          <p:nvPr/>
        </p:nvSpPr>
        <p:spPr>
          <a:xfrm>
            <a:off x="1108890" y="242134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smtClean="0"/>
              <a:t>(10 </a:t>
            </a:r>
            <a:r>
              <a:rPr lang="en-US" sz="2000" dirty="0"/>
              <a:t>+ 17) : 9 = 27 : 9 = 3</a:t>
            </a:r>
          </a:p>
        </p:txBody>
      </p:sp>
      <p:sp>
        <p:nvSpPr>
          <p:cNvPr id="8" name="Rectangle 7"/>
          <p:cNvSpPr/>
          <p:nvPr/>
        </p:nvSpPr>
        <p:spPr>
          <a:xfrm>
            <a:off x="188247" y="2299219"/>
            <a:ext cx="8779291" cy="193899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 </a:t>
            </a:r>
            <a:r>
              <a:rPr lang="en-US" sz="2000" b="1"/>
              <a:t>( </a:t>
            </a:r>
            <a:r>
              <a:rPr lang="en-US" sz="2000" b="1" smtClean="0"/>
              <a:t>)</a:t>
            </a:r>
            <a:r>
              <a:rPr lang="en-US" sz="2000" smtClean="0"/>
              <a:t>,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b="1" dirty="0"/>
              <a:t>[ ]</a:t>
            </a:r>
            <a:r>
              <a:rPr lang="en-US" sz="2000" dirty="0"/>
              <a:t>,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nhọn</a:t>
            </a:r>
            <a:r>
              <a:rPr lang="en-US" sz="2000" dirty="0"/>
              <a:t> </a:t>
            </a:r>
            <a:r>
              <a:rPr lang="en-US" sz="2000" b="1" dirty="0"/>
              <a:t>{ } </a:t>
            </a:r>
            <a:r>
              <a:rPr lang="en-US" sz="2000" dirty="0" err="1"/>
              <a:t>thì</a:t>
            </a:r>
            <a:r>
              <a:rPr lang="en-US" sz="2000" dirty="0"/>
              <a:t> ta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tròn</a:t>
            </a:r>
            <a:r>
              <a:rPr lang="en-US" sz="2000" dirty="0"/>
              <a:t> </a:t>
            </a:r>
            <a:r>
              <a:rPr lang="en-US" sz="2000" dirty="0" err="1"/>
              <a:t>trước</a:t>
            </a:r>
            <a:r>
              <a:rPr lang="en-US" sz="2000" dirty="0"/>
              <a:t>, </a:t>
            </a:r>
            <a:r>
              <a:rPr lang="en-US" sz="2000" dirty="0" err="1"/>
              <a:t>rồi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, </a:t>
            </a:r>
            <a:r>
              <a:rPr lang="en-US" sz="2000" dirty="0" err="1"/>
              <a:t>cuối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err="1"/>
              <a:t>phép</a:t>
            </a:r>
            <a:r>
              <a:rPr lang="en-US" sz="2000"/>
              <a:t> </a:t>
            </a:r>
            <a:r>
              <a:rPr lang="en-US" sz="2000" smtClean="0"/>
              <a:t>tính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dấu</a:t>
            </a:r>
            <a:r>
              <a:rPr lang="en-US" sz="2000" dirty="0"/>
              <a:t> </a:t>
            </a:r>
            <a:r>
              <a:rPr lang="en-US" sz="2000" dirty="0" err="1"/>
              <a:t>ngoặc</a:t>
            </a:r>
            <a:r>
              <a:rPr lang="en-US" sz="2000" dirty="0"/>
              <a:t> </a:t>
            </a:r>
            <a:r>
              <a:rPr lang="en-US" sz="2000" dirty="0" err="1"/>
              <a:t>nhọn</a:t>
            </a:r>
            <a:r>
              <a:rPr lang="en-US" sz="2000" dirty="0"/>
              <a:t>. </a:t>
            </a:r>
            <a:endParaRPr lang="vi-VN" sz="4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225" y="4317246"/>
            <a:ext cx="1812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u="sng" dirty="0" err="1" smtClean="0"/>
              <a:t>Ví</a:t>
            </a:r>
            <a:r>
              <a:rPr lang="en-US" sz="2000" i="1" u="sng" dirty="0" smtClean="0"/>
              <a:t> </a:t>
            </a:r>
            <a:r>
              <a:rPr lang="en-US" sz="2000" i="1" u="sng" dirty="0" err="1" smtClean="0"/>
              <a:t>dụ</a:t>
            </a:r>
            <a:r>
              <a:rPr lang="en-US" sz="2000" i="1" u="sng" dirty="0" smtClean="0"/>
              <a:t>:</a:t>
            </a:r>
            <a:endParaRPr lang="vi-VN" sz="2000" i="1" u="sng" dirty="0"/>
          </a:p>
        </p:txBody>
      </p:sp>
      <p:sp>
        <p:nvSpPr>
          <p:cNvPr id="13" name="Rectangle 12"/>
          <p:cNvSpPr/>
          <p:nvPr/>
        </p:nvSpPr>
        <p:spPr>
          <a:xfrm>
            <a:off x="840059" y="4238211"/>
            <a:ext cx="73675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/>
              <a:t>{15 </a:t>
            </a:r>
            <a:r>
              <a:rPr lang="en-US" sz="2000"/>
              <a:t>+ </a:t>
            </a:r>
            <a:r>
              <a:rPr lang="en-US" sz="2000" smtClean="0"/>
              <a:t>2 . [8 - (5 - 3</a:t>
            </a:r>
            <a:r>
              <a:rPr lang="en-US" sz="2000" dirty="0"/>
              <a:t>)]} : 9 </a:t>
            </a:r>
            <a:r>
              <a:rPr lang="en-US" sz="2000" dirty="0" smtClean="0"/>
              <a:t> </a:t>
            </a:r>
            <a:r>
              <a:rPr lang="en-US" sz="2000" smtClean="0"/>
              <a:t>= </a:t>
            </a:r>
            <a:r>
              <a:rPr lang="en-US" sz="2000"/>
              <a:t>{</a:t>
            </a:r>
            <a:r>
              <a:rPr lang="en-US" sz="2000" smtClean="0"/>
              <a:t>15 </a:t>
            </a:r>
            <a:r>
              <a:rPr lang="en-US" sz="2000"/>
              <a:t>+ </a:t>
            </a:r>
            <a:r>
              <a:rPr lang="en-US" sz="2000" smtClean="0"/>
              <a:t>2 . [8 - 2</a:t>
            </a:r>
            <a:r>
              <a:rPr lang="en-US" sz="2000" dirty="0"/>
              <a:t>]} : </a:t>
            </a:r>
            <a:r>
              <a:rPr lang="en-US" sz="2000" dirty="0" smtClean="0"/>
              <a:t>9 </a:t>
            </a:r>
            <a:r>
              <a:rPr lang="en-US" sz="2000" dirty="0"/>
              <a:t>= {15 </a:t>
            </a:r>
            <a:r>
              <a:rPr lang="en-US" sz="2000"/>
              <a:t>+ </a:t>
            </a:r>
            <a:r>
              <a:rPr lang="en-US" sz="2000" smtClean="0"/>
              <a:t>2 . 6</a:t>
            </a:r>
            <a:r>
              <a:rPr lang="en-US" sz="2000" dirty="0"/>
              <a:t>} : 9</a:t>
            </a:r>
            <a:r>
              <a:rPr lang="en-US" sz="2000" dirty="0" smtClean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182671" y="4659428"/>
            <a:ext cx="51188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= </a:t>
            </a:r>
            <a:r>
              <a:rPr lang="en-US" sz="2000"/>
              <a:t>{</a:t>
            </a:r>
            <a:r>
              <a:rPr lang="en-US" sz="2000" smtClean="0"/>
              <a:t>15 + 12</a:t>
            </a:r>
            <a:r>
              <a:rPr lang="en-US" sz="2000" dirty="0"/>
              <a:t>} : </a:t>
            </a:r>
            <a:r>
              <a:rPr lang="en-US" sz="2000" dirty="0" smtClean="0"/>
              <a:t>9 = </a:t>
            </a:r>
            <a:r>
              <a:rPr lang="en-US" sz="2000" dirty="0"/>
              <a:t>27 : 9 = </a:t>
            </a:r>
            <a:r>
              <a:rPr lang="en-US" sz="2000" dirty="0" smtClean="0"/>
              <a:t>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699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7" grpId="0"/>
      <p:bldP spid="7" grpId="1"/>
      <p:bldP spid="8" grpId="0" animBg="1"/>
      <p:bldP spid="12" grpId="0"/>
      <p:bldP spid="12" grpId="1"/>
      <p:bldP spid="13" grpId="0"/>
      <p:bldP spid="13" grpId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3" name="Rounded Rectangle 2"/>
          <p:cNvSpPr/>
          <p:nvPr/>
        </p:nvSpPr>
        <p:spPr>
          <a:xfrm>
            <a:off x="417094" y="176463"/>
            <a:ext cx="8422106" cy="101065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THỨ TỰ THỰC HIỆN CÁC PHÉP TÍNH</a:t>
            </a:r>
            <a:endParaRPr lang="vi-VN" sz="32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17094" y="1257089"/>
            <a:ext cx="8472236" cy="553998"/>
            <a:chOff x="264695" y="1455276"/>
            <a:chExt cx="8472236" cy="553998"/>
          </a:xfrm>
        </p:grpSpPr>
        <p:sp>
          <p:nvSpPr>
            <p:cNvPr id="4" name="Rounded Rectangle 3"/>
            <p:cNvSpPr/>
            <p:nvPr/>
          </p:nvSpPr>
          <p:spPr>
            <a:xfrm>
              <a:off x="264695" y="1576137"/>
              <a:ext cx="360947" cy="360947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/>
                <a:t>?</a:t>
              </a:r>
              <a:endParaRPr lang="vi-VN" sz="2000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08120" y="1455276"/>
              <a:ext cx="79288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 smtClean="0"/>
                <a:t>Trong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tình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huống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mở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đầu</a:t>
              </a:r>
              <a:r>
                <a:rPr lang="en-US" sz="2000" dirty="0" smtClean="0"/>
                <a:t>, </a:t>
              </a:r>
              <a:r>
                <a:rPr lang="en-US" sz="2000" dirty="0" err="1" smtClean="0"/>
                <a:t>bạn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nào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làm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đúng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theo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quy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ước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trên</a:t>
              </a:r>
              <a:r>
                <a:rPr lang="en-US" sz="2000" dirty="0" smtClean="0"/>
                <a:t>?</a:t>
              </a:r>
              <a:endParaRPr lang="vi-VN" sz="2000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2547570" y="1781639"/>
            <a:ext cx="2773660" cy="496996"/>
          </a:xfrm>
          <a:prstGeom prst="rect">
            <a:avLst/>
          </a:prstGeom>
          <a:solidFill>
            <a:srgbClr val="F3B7F4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7030A0"/>
                </a:solidFill>
              </a:rPr>
              <a:t>5 + 3 x 2 </a:t>
            </a:r>
            <a:r>
              <a:rPr lang="en-US" sz="2000" b="1" dirty="0" err="1">
                <a:solidFill>
                  <a:srgbClr val="7030A0"/>
                </a:solidFill>
              </a:rPr>
              <a:t>bằng</a:t>
            </a: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err="1">
                <a:solidFill>
                  <a:srgbClr val="7030A0"/>
                </a:solidFill>
              </a:rPr>
              <a:t>mấy</a:t>
            </a:r>
            <a:r>
              <a:rPr lang="en-US" sz="2000" b="1" dirty="0">
                <a:solidFill>
                  <a:srgbClr val="7030A0"/>
                </a:solidFill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0977"/>
            <a:ext cx="913588" cy="9033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210" y="3378261"/>
            <a:ext cx="830190" cy="1053703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201335" y="2362652"/>
            <a:ext cx="3380874" cy="1010653"/>
          </a:xfrm>
          <a:prstGeom prst="wedgeRoundRectCallout">
            <a:avLst>
              <a:gd name="adj1" fmla="val -44826"/>
              <a:gd name="adj2" fmla="val 9689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Bằng</a:t>
            </a:r>
            <a:r>
              <a:rPr lang="en-US" sz="2000" dirty="0" smtClean="0">
                <a:solidFill>
                  <a:schemeClr val="tx1"/>
                </a:solidFill>
              </a:rPr>
              <a:t> 16, </a:t>
            </a:r>
            <a:r>
              <a:rPr lang="en-US" sz="2000" dirty="0" err="1" smtClean="0">
                <a:solidFill>
                  <a:schemeClr val="tx1"/>
                </a:solidFill>
              </a:rPr>
              <a:t>mình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cộng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trước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nhân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sau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5321230" y="2262883"/>
            <a:ext cx="3694431" cy="822158"/>
          </a:xfrm>
          <a:prstGeom prst="wedgeRoundRectCallout">
            <a:avLst>
              <a:gd name="adj1" fmla="val 32066"/>
              <a:gd name="adj2" fmla="val 10988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Bằng</a:t>
            </a:r>
            <a:r>
              <a:rPr lang="en-US" sz="2000" dirty="0">
                <a:solidFill>
                  <a:schemeClr val="tx1"/>
                </a:solidFill>
              </a:rPr>
              <a:t> 11, </a:t>
            </a:r>
            <a:r>
              <a:rPr lang="en-US" sz="2000" dirty="0" err="1">
                <a:solidFill>
                  <a:schemeClr val="tx1"/>
                </a:solidFill>
              </a:rPr>
              <a:t>mình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nhân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trước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cộng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sau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vi-VN" dirty="0"/>
          </a:p>
        </p:txBody>
      </p:sp>
      <p:sp>
        <p:nvSpPr>
          <p:cNvPr id="14" name="Horizontal Scroll 13"/>
          <p:cNvSpPr/>
          <p:nvPr/>
        </p:nvSpPr>
        <p:spPr>
          <a:xfrm>
            <a:off x="1840408" y="2174774"/>
            <a:ext cx="6011039" cy="2359458"/>
          </a:xfrm>
          <a:prstGeom prst="horizontalScroll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000" b="1" i="1" dirty="0" err="1">
                <a:solidFill>
                  <a:srgbClr val="FF0000"/>
                </a:solidFill>
              </a:rPr>
              <a:t>Bạn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Vuông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làm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đúng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theo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quy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ước</a:t>
            </a:r>
            <a:r>
              <a:rPr lang="en-US" sz="2000" b="1" i="1" dirty="0">
                <a:solidFill>
                  <a:srgbClr val="FF0000"/>
                </a:solidFill>
              </a:rPr>
              <a:t>. </a:t>
            </a:r>
            <a:r>
              <a:rPr lang="en-US" sz="2000" b="1" i="1" dirty="0" err="1">
                <a:solidFill>
                  <a:srgbClr val="FF0000"/>
                </a:solidFill>
              </a:rPr>
              <a:t>Vì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thứ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tự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thực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hiện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phép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tính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là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nhân</a:t>
            </a:r>
            <a:r>
              <a:rPr lang="en-US" sz="2000" b="1" i="1" dirty="0">
                <a:solidFill>
                  <a:srgbClr val="FF0000"/>
                </a:solidFill>
              </a:rPr>
              <a:t> chia </a:t>
            </a:r>
            <a:r>
              <a:rPr lang="en-US" sz="2000" b="1" i="1" dirty="0" err="1">
                <a:solidFill>
                  <a:srgbClr val="FF0000"/>
                </a:solidFill>
              </a:rPr>
              <a:t>trước</a:t>
            </a:r>
            <a:r>
              <a:rPr lang="en-US" sz="2000" b="1" i="1" dirty="0">
                <a:solidFill>
                  <a:srgbClr val="FF0000"/>
                </a:solidFill>
              </a:rPr>
              <a:t>, </a:t>
            </a:r>
            <a:r>
              <a:rPr lang="en-US" sz="2000" b="1" i="1" dirty="0" err="1">
                <a:solidFill>
                  <a:srgbClr val="FF0000"/>
                </a:solidFill>
              </a:rPr>
              <a:t>cộng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</a:rPr>
              <a:t>trừ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err="1">
                <a:solidFill>
                  <a:srgbClr val="FF0000"/>
                </a:solidFill>
              </a:rPr>
              <a:t>sau</a:t>
            </a:r>
            <a:r>
              <a:rPr lang="en-US" sz="2000" b="1" i="1" smtClean="0">
                <a:solidFill>
                  <a:srgbClr val="FF0000"/>
                </a:solidFill>
              </a:rPr>
              <a:t>.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6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226496" y="1764966"/>
            <a:ext cx="8803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Tính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giá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trị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biểu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sau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a</a:t>
            </a:r>
            <a:r>
              <a:rPr lang="en-US" sz="2400" smtClean="0">
                <a:solidFill>
                  <a:schemeClr val="tx1"/>
                </a:solidFill>
              </a:rPr>
              <a:t>) </a:t>
            </a:r>
            <a:r>
              <a:rPr lang="en-US" sz="2400" smtClean="0">
                <a:solidFill>
                  <a:schemeClr val="tx1"/>
                </a:solidFill>
              </a:rPr>
              <a:t>8 + </a:t>
            </a:r>
            <a:r>
              <a:rPr lang="en-US" sz="2400" dirty="0" smtClean="0">
                <a:solidFill>
                  <a:schemeClr val="tx1"/>
                </a:solidFill>
              </a:rPr>
              <a:t>36 : 3 . 2</a:t>
            </a:r>
            <a:r>
              <a:rPr lang="en-US" sz="2400" smtClean="0">
                <a:solidFill>
                  <a:schemeClr val="tx1"/>
                </a:solidFill>
              </a:rPr>
              <a:t>; </a:t>
            </a:r>
            <a:r>
              <a:rPr lang="en-US" sz="2400" smtClean="0">
                <a:solidFill>
                  <a:schemeClr val="tx1"/>
                </a:solidFill>
              </a:rPr>
              <a:t>                                 b</a:t>
            </a:r>
            <a:r>
              <a:rPr lang="en-US" sz="2400" smtClean="0">
                <a:solidFill>
                  <a:schemeClr val="tx1"/>
                </a:solidFill>
              </a:rPr>
              <a:t>) </a:t>
            </a:r>
            <a:r>
              <a:rPr lang="en-US" sz="2400" smtClean="0">
                <a:solidFill>
                  <a:schemeClr val="tx1"/>
                </a:solidFill>
              </a:rPr>
              <a:t>[1 </a:t>
            </a:r>
            <a:r>
              <a:rPr lang="en-US" sz="2400" dirty="0" smtClean="0">
                <a:solidFill>
                  <a:schemeClr val="tx1"/>
                </a:solidFill>
              </a:rPr>
              <a:t>+2 . (5 . 3 – 2</a:t>
            </a:r>
            <a:r>
              <a:rPr lang="en-US" sz="2400" baseline="30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)] .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7094" y="176463"/>
            <a:ext cx="8422106" cy="101065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THỨ TỰ THỰC HIỆN CÁC PHÉP TÍNH</a:t>
            </a:r>
            <a:endParaRPr lang="vi-VN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226496" y="1187116"/>
            <a:ext cx="1019831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00B050"/>
                </a:solidFill>
              </a:rPr>
              <a:t>Ví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dụ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263" y="2765240"/>
            <a:ext cx="127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226496" y="3226905"/>
            <a:ext cx="2276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8 + 36 : </a:t>
            </a:r>
            <a:r>
              <a:rPr lang="en-US" sz="2400" smtClean="0"/>
              <a:t>3 </a:t>
            </a:r>
            <a:r>
              <a:rPr lang="en-US" sz="2400" smtClean="0"/>
              <a:t>. 2</a:t>
            </a:r>
            <a:endParaRPr lang="vi-VN" sz="2400" dirty="0"/>
          </a:p>
        </p:txBody>
      </p:sp>
      <p:sp>
        <p:nvSpPr>
          <p:cNvPr id="7" name="Rectangle 6"/>
          <p:cNvSpPr/>
          <p:nvPr/>
        </p:nvSpPr>
        <p:spPr>
          <a:xfrm>
            <a:off x="2323015" y="3223776"/>
            <a:ext cx="1909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=  8 + 12 . 2 </a:t>
            </a:r>
            <a:endParaRPr lang="vi-VN" sz="2400" dirty="0"/>
          </a:p>
        </p:txBody>
      </p:sp>
      <p:sp>
        <p:nvSpPr>
          <p:cNvPr id="9" name="Rectangle 8"/>
          <p:cNvSpPr/>
          <p:nvPr/>
        </p:nvSpPr>
        <p:spPr>
          <a:xfrm>
            <a:off x="4052958" y="3226905"/>
            <a:ext cx="1398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=  8 + </a:t>
            </a:r>
            <a:r>
              <a:rPr lang="en-US" sz="2400" dirty="0" smtClean="0"/>
              <a:t>24</a:t>
            </a:r>
            <a:endParaRPr lang="vi-VN" sz="2400" dirty="0"/>
          </a:p>
        </p:txBody>
      </p:sp>
      <p:sp>
        <p:nvSpPr>
          <p:cNvPr id="10" name="Rectangle 9"/>
          <p:cNvSpPr/>
          <p:nvPr/>
        </p:nvSpPr>
        <p:spPr>
          <a:xfrm>
            <a:off x="5451098" y="3226905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=  </a:t>
            </a:r>
            <a:r>
              <a:rPr lang="en-US" sz="2400" dirty="0" smtClean="0"/>
              <a:t>32</a:t>
            </a:r>
            <a:endParaRPr lang="vi-V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6496" y="4332635"/>
            <a:ext cx="6432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C00000"/>
                </a:solidFill>
              </a:rPr>
              <a:t>Nhân</a:t>
            </a:r>
            <a:r>
              <a:rPr lang="en-US" sz="2400" i="1" dirty="0" smtClean="0">
                <a:solidFill>
                  <a:srgbClr val="C00000"/>
                </a:solidFill>
              </a:rPr>
              <a:t>, chia </a:t>
            </a:r>
            <a:r>
              <a:rPr lang="en-US" sz="2400" i="1" dirty="0" err="1" smtClean="0">
                <a:solidFill>
                  <a:srgbClr val="C00000"/>
                </a:solidFill>
              </a:rPr>
              <a:t>từ</a:t>
            </a:r>
            <a:r>
              <a:rPr lang="en-US" sz="2400" i="1" dirty="0" smtClean="0">
                <a:solidFill>
                  <a:srgbClr val="C00000"/>
                </a:solidFill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</a:rPr>
              <a:t>trái</a:t>
            </a:r>
            <a:r>
              <a:rPr lang="en-US" sz="2400" i="1" dirty="0" smtClean="0">
                <a:solidFill>
                  <a:srgbClr val="C00000"/>
                </a:solidFill>
              </a:rPr>
              <a:t> sang </a:t>
            </a:r>
            <a:r>
              <a:rPr lang="en-US" sz="2400" i="1" dirty="0" err="1" smtClean="0">
                <a:solidFill>
                  <a:srgbClr val="C00000"/>
                </a:solidFill>
              </a:rPr>
              <a:t>phải</a:t>
            </a:r>
            <a:r>
              <a:rPr lang="en-US" sz="2400" i="1" dirty="0" smtClean="0">
                <a:solidFill>
                  <a:srgbClr val="C00000"/>
                </a:solidFill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</a:rPr>
              <a:t>trước</a:t>
            </a:r>
            <a:r>
              <a:rPr lang="en-US" sz="2400" i="1" dirty="0" smtClean="0">
                <a:solidFill>
                  <a:srgbClr val="C00000"/>
                </a:solidFill>
              </a:rPr>
              <a:t>, </a:t>
            </a:r>
            <a:r>
              <a:rPr lang="en-US" sz="2400" i="1" dirty="0" err="1" smtClean="0">
                <a:solidFill>
                  <a:srgbClr val="C00000"/>
                </a:solidFill>
              </a:rPr>
              <a:t>cộng</a:t>
            </a:r>
            <a:r>
              <a:rPr lang="en-US" sz="2400" i="1" dirty="0" smtClean="0">
                <a:solidFill>
                  <a:srgbClr val="C00000"/>
                </a:solidFill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</a:rPr>
              <a:t>sau</a:t>
            </a:r>
            <a:endParaRPr lang="vi-VN" sz="2400" i="1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652337" y="3805687"/>
            <a:ext cx="0" cy="4572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08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0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226496" y="1764966"/>
            <a:ext cx="8803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Tính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giá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trị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biểu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sau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a) 8+ 36 : 3 . 2;                                      b</a:t>
            </a:r>
            <a:r>
              <a:rPr lang="en-US" sz="2400" smtClean="0">
                <a:solidFill>
                  <a:schemeClr val="tx1"/>
                </a:solidFill>
              </a:rPr>
              <a:t>) </a:t>
            </a:r>
            <a:r>
              <a:rPr lang="en-US" sz="2400" smtClean="0">
                <a:solidFill>
                  <a:schemeClr val="tx1"/>
                </a:solidFill>
              </a:rPr>
              <a:t>[1 </a:t>
            </a:r>
            <a:r>
              <a:rPr lang="en-US" sz="2400" dirty="0" smtClean="0">
                <a:solidFill>
                  <a:schemeClr val="tx1"/>
                </a:solidFill>
              </a:rPr>
              <a:t>+2 . (5 . 3 – 2</a:t>
            </a:r>
            <a:r>
              <a:rPr lang="en-US" sz="2400" baseline="30000" dirty="0" smtClean="0">
                <a:solidFill>
                  <a:schemeClr val="tx1"/>
                </a:solidFill>
              </a:rPr>
              <a:t>3</a:t>
            </a:r>
            <a:r>
              <a:rPr lang="en-US" sz="2400" dirty="0" smtClean="0">
                <a:solidFill>
                  <a:schemeClr val="tx1"/>
                </a:solidFill>
              </a:rPr>
              <a:t>)] .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7094" y="176463"/>
            <a:ext cx="8422106" cy="1010653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THỨ TỰ THỰC HIỆN CÁC PHÉP TÍNH</a:t>
            </a:r>
            <a:endParaRPr lang="vi-VN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226496" y="1187116"/>
            <a:ext cx="1019831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00B050"/>
                </a:solidFill>
              </a:rPr>
              <a:t>Ví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dụ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263" y="2765240"/>
            <a:ext cx="127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226495" y="3226905"/>
            <a:ext cx="3960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b</a:t>
            </a:r>
            <a:r>
              <a:rPr lang="en-US" sz="2400" smtClean="0"/>
              <a:t>) </a:t>
            </a:r>
            <a:r>
              <a:rPr lang="en-US" sz="2400" smtClean="0">
                <a:solidFill>
                  <a:schemeClr val="tx1"/>
                </a:solidFill>
              </a:rPr>
              <a:t>[1 + 2 </a:t>
            </a:r>
            <a:r>
              <a:rPr lang="en-US" sz="2400" dirty="0">
                <a:solidFill>
                  <a:schemeClr val="tx1"/>
                </a:solidFill>
              </a:rPr>
              <a:t>. (5 . 3 – 2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  <a:r>
              <a:rPr lang="en-US" sz="2400" dirty="0">
                <a:solidFill>
                  <a:schemeClr val="tx1"/>
                </a:solidFill>
              </a:rPr>
              <a:t>)] . 7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748" y="3904013"/>
            <a:ext cx="413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= </a:t>
            </a:r>
            <a:r>
              <a:rPr lang="en-US" sz="2400" smtClean="0"/>
              <a:t>[1 </a:t>
            </a:r>
            <a:r>
              <a:rPr lang="en-US" sz="2400" dirty="0"/>
              <a:t>+ 2 </a:t>
            </a:r>
            <a:r>
              <a:rPr lang="en-US" sz="2400"/>
              <a:t>. </a:t>
            </a:r>
            <a:r>
              <a:rPr lang="en-US" sz="2400" smtClean="0"/>
              <a:t>(15 – </a:t>
            </a:r>
            <a:r>
              <a:rPr lang="en-US" sz="2400" smtClean="0"/>
              <a:t>8)] . 7 </a:t>
            </a:r>
            <a:endParaRPr lang="vi-VN" sz="2400" dirty="0"/>
          </a:p>
        </p:txBody>
      </p:sp>
      <p:sp>
        <p:nvSpPr>
          <p:cNvPr id="10" name="Rectangle 9"/>
          <p:cNvSpPr/>
          <p:nvPr/>
        </p:nvSpPr>
        <p:spPr>
          <a:xfrm>
            <a:off x="3594820" y="4481390"/>
            <a:ext cx="1209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=  </a:t>
            </a:r>
            <a:r>
              <a:rPr lang="en-US" sz="2400" dirty="0" smtClean="0"/>
              <a:t>105</a:t>
            </a:r>
            <a:endParaRPr lang="vi-VN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-228328" y="3943821"/>
                <a:ext cx="6432885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i="1" dirty="0" err="1" smtClean="0">
                    <a:solidFill>
                      <a:srgbClr val="C00000"/>
                    </a:solidFill>
                  </a:rPr>
                  <a:t>Thực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hiện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trong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ngoặc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trước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;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trong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ngoặc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: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i="1" dirty="0" err="1" smtClean="0">
                    <a:solidFill>
                      <a:srgbClr val="C00000"/>
                    </a:solidFill>
                  </a:rPr>
                  <a:t>lũy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C00000"/>
                    </a:solidFill>
                  </a:rPr>
                  <a:t>thừa</a:t>
                </a:r>
                <a:r>
                  <a:rPr lang="en-US" sz="2400" i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i="1" dirty="0" smtClean="0">
                    <a:solidFill>
                      <a:srgbClr val="C00000"/>
                    </a:solidFill>
                  </a:rPr>
                  <a:t> nhân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i="1" dirty="0" smtClean="0">
                    <a:solidFill>
                      <a:srgbClr val="C00000"/>
                    </a:solidFill>
                  </a:rPr>
                  <a:t> cộng.</a:t>
                </a:r>
                <a:endParaRPr lang="vi-VN" sz="2400" i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328" y="3943821"/>
                <a:ext cx="6432885" cy="1131848"/>
              </a:xfrm>
              <a:prstGeom prst="rect">
                <a:avLst/>
              </a:prstGeom>
              <a:blipFill>
                <a:blip r:embed="rId3"/>
                <a:stretch>
                  <a:fillRect b="-11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1652337" y="3805687"/>
            <a:ext cx="0" cy="36576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376230" y="3943821"/>
            <a:ext cx="2334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/>
              <a:t>=  </a:t>
            </a:r>
            <a:r>
              <a:rPr lang="en-US" sz="2400" smtClean="0"/>
              <a:t>[1 </a:t>
            </a:r>
            <a:r>
              <a:rPr lang="en-US" sz="2400" dirty="0"/>
              <a:t>+ 2 </a:t>
            </a:r>
            <a:r>
              <a:rPr lang="en-US" sz="2400"/>
              <a:t>. </a:t>
            </a:r>
            <a:r>
              <a:rPr lang="en-US" sz="2400" smtClean="0"/>
              <a:t>7] . 7 </a:t>
            </a:r>
            <a:endParaRPr lang="vi-VN" sz="2400" dirty="0"/>
          </a:p>
        </p:txBody>
      </p:sp>
      <p:sp>
        <p:nvSpPr>
          <p:cNvPr id="14" name="Rectangle 13"/>
          <p:cNvSpPr/>
          <p:nvPr/>
        </p:nvSpPr>
        <p:spPr>
          <a:xfrm>
            <a:off x="324674" y="4452018"/>
            <a:ext cx="2164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/>
              <a:t>=  </a:t>
            </a:r>
            <a:r>
              <a:rPr lang="en-US" sz="2400" smtClean="0"/>
              <a:t>[1 </a:t>
            </a:r>
            <a:r>
              <a:rPr lang="en-US" sz="2400" dirty="0"/>
              <a:t>+ </a:t>
            </a:r>
            <a:r>
              <a:rPr lang="en-US" sz="2400" smtClean="0"/>
              <a:t>14 </a:t>
            </a:r>
            <a:r>
              <a:rPr lang="en-US" sz="2400" smtClean="0"/>
              <a:t>] . 7 </a:t>
            </a:r>
            <a:endParaRPr lang="vi-VN" sz="2400" dirty="0"/>
          </a:p>
        </p:txBody>
      </p:sp>
      <p:sp>
        <p:nvSpPr>
          <p:cNvPr id="15" name="Rectangle 14"/>
          <p:cNvSpPr/>
          <p:nvPr/>
        </p:nvSpPr>
        <p:spPr>
          <a:xfrm>
            <a:off x="2293854" y="4436263"/>
            <a:ext cx="1388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/>
              <a:t>=  </a:t>
            </a:r>
            <a:r>
              <a:rPr lang="en-US" sz="2400" smtClean="0"/>
              <a:t> </a:t>
            </a:r>
            <a:r>
              <a:rPr lang="en-US" sz="2400" smtClean="0"/>
              <a:t>15 . 7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93464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9" grpId="0"/>
      <p:bldP spid="10" grpId="0"/>
      <p:bldP spid="8" grpId="0"/>
      <p:bldP spid="8" grpId="1"/>
      <p:bldP spid="11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98926" y="1259306"/>
            <a:ext cx="764540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00B050"/>
                </a:solidFill>
              </a:rPr>
              <a:t>Luyện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tập</a:t>
            </a:r>
            <a:r>
              <a:rPr lang="en-US" sz="2400" b="1" dirty="0" smtClean="0">
                <a:solidFill>
                  <a:srgbClr val="00B050"/>
                </a:solidFill>
              </a:rPr>
              <a:t> 1</a:t>
            </a:r>
          </a:p>
        </p:txBody>
      </p:sp>
      <p:sp>
        <p:nvSpPr>
          <p:cNvPr id="5" name="Rectangle 4"/>
          <p:cNvSpPr/>
          <p:nvPr/>
        </p:nvSpPr>
        <p:spPr>
          <a:xfrm>
            <a:off x="380998" y="2371907"/>
            <a:ext cx="8548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a) 25 . 2</a:t>
            </a:r>
            <a:r>
              <a:rPr lang="en-US" sz="2400" baseline="30000" smtClean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 – 3</a:t>
            </a:r>
            <a:r>
              <a:rPr lang="en-US" sz="2400" baseline="30000" smtClean="0">
                <a:solidFill>
                  <a:schemeClr val="tx1">
                    <a:lumMod val="50000"/>
                  </a:schemeClr>
                </a:solidFill>
              </a:rPr>
              <a:t>3 </a:t>
            </a: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 + 125;			b) 2 . 3</a:t>
            </a:r>
            <a:r>
              <a:rPr lang="en-US" sz="2400" baseline="3000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smtClean="0">
                <a:solidFill>
                  <a:schemeClr val="tx1">
                    <a:lumMod val="50000"/>
                  </a:schemeClr>
                </a:solidFill>
              </a:rPr>
              <a:t> + 5 . (2 + 3)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0367" y="1764632"/>
            <a:ext cx="5521023" cy="577850"/>
            <a:chOff x="176462" y="1692442"/>
            <a:chExt cx="5521023" cy="577850"/>
          </a:xfrm>
        </p:grpSpPr>
        <p:sp>
          <p:nvSpPr>
            <p:cNvPr id="7" name="Oval 6"/>
            <p:cNvSpPr/>
            <p:nvPr/>
          </p:nvSpPr>
          <p:spPr>
            <a:xfrm>
              <a:off x="176462" y="1837489"/>
              <a:ext cx="481263" cy="432803"/>
            </a:xfrm>
            <a:prstGeom prst="ellipse">
              <a:avLst/>
            </a:prstGeom>
            <a:solidFill>
              <a:srgbClr val="58B5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1</a:t>
              </a:r>
              <a:endParaRPr lang="vi-VN" sz="2400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90372" y="1692442"/>
              <a:ext cx="4907113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Tính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giá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trị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biểu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thức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sau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85674" y="2816830"/>
            <a:ext cx="127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10" name="Rectangle 9"/>
          <p:cNvSpPr/>
          <p:nvPr/>
        </p:nvSpPr>
        <p:spPr>
          <a:xfrm>
            <a:off x="380998" y="3097783"/>
            <a:ext cx="6071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a) 25. 2</a:t>
            </a:r>
            <a:r>
              <a:rPr lang="en-US" sz="2400" baseline="30000" dirty="0">
                <a:latin typeface="+mn-lt"/>
                <a:ea typeface="Calibri" panose="020F0502020204030204" pitchFamily="34" charset="0"/>
              </a:rPr>
              <a:t>3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– 3</a:t>
            </a:r>
            <a:r>
              <a:rPr lang="en-US" sz="2400" baseline="30000" dirty="0">
                <a:latin typeface="+mn-lt"/>
                <a:ea typeface="Calibri" panose="020F0502020204030204" pitchFamily="34" charset="0"/>
              </a:rPr>
              <a:t>2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125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209" y="4088054"/>
            <a:ext cx="4572000" cy="577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ea typeface="Calibri" panose="020F0502020204030204" pitchFamily="34" charset="0"/>
              </a:rPr>
              <a:t>= 200 - 9 + </a:t>
            </a:r>
            <a:r>
              <a:rPr lang="en-US" sz="2400" dirty="0" smtClean="0">
                <a:ea typeface="Calibri" panose="020F0502020204030204" pitchFamily="34" charset="0"/>
              </a:rPr>
              <a:t>125</a:t>
            </a:r>
            <a:endParaRPr lang="en-US" sz="2400" dirty="0">
              <a:ea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5044" y="3634607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ea typeface="Calibri" panose="020F0502020204030204" pitchFamily="34" charset="0"/>
              </a:rPr>
              <a:t>= 25 . 8 – 9 + 125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1803" y="4634151"/>
            <a:ext cx="1827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ea typeface="Calibri" panose="020F0502020204030204" pitchFamily="34" charset="0"/>
              </a:rPr>
              <a:t>= 191 + 125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5940" y="4652962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= 316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58326" y="304766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b) 2 . 3</a:t>
            </a:r>
            <a:r>
              <a:rPr lang="en-US" sz="2400" baseline="30000" dirty="0">
                <a:latin typeface="+mn-lt"/>
                <a:ea typeface="Calibri" panose="020F0502020204030204" pitchFamily="34" charset="0"/>
              </a:rPr>
              <a:t>2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>
                <a:latin typeface="+mn-lt"/>
                <a:ea typeface="Calibri" panose="020F0502020204030204" pitchFamily="34" charset="0"/>
              </a:rPr>
              <a:t>+ </a:t>
            </a:r>
            <a:r>
              <a:rPr lang="en-US" sz="2400" smtClean="0">
                <a:latin typeface="+mn-lt"/>
                <a:ea typeface="Calibri" panose="020F0502020204030204" pitchFamily="34" charset="0"/>
              </a:rPr>
              <a:t>5 . (</a:t>
            </a:r>
            <a:r>
              <a:rPr lang="en-US" sz="2400" smtClean="0">
                <a:latin typeface="+mn-lt"/>
                <a:ea typeface="Calibri" panose="020F0502020204030204" pitchFamily="34" charset="0"/>
              </a:rPr>
              <a:t>2 + 3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)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1390" y="35929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ea typeface="Calibri" panose="020F0502020204030204" pitchFamily="34" charset="0"/>
              </a:rPr>
              <a:t>= 2 . 9 + 5 </a:t>
            </a:r>
            <a:r>
              <a:rPr lang="en-US" sz="2400">
                <a:ea typeface="Calibri" panose="020F0502020204030204" pitchFamily="34" charset="0"/>
              </a:rPr>
              <a:t>. </a:t>
            </a:r>
            <a:r>
              <a:rPr lang="en-US" sz="2400" smtClean="0">
                <a:ea typeface="Calibri" panose="020F0502020204030204" pitchFamily="34" charset="0"/>
              </a:rPr>
              <a:t>5</a:t>
            </a:r>
            <a:endParaRPr lang="en-US" sz="2400" dirty="0"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1390" y="4084167"/>
            <a:ext cx="2082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ea typeface="Calibri" panose="020F0502020204030204" pitchFamily="34" charset="0"/>
              </a:rPr>
              <a:t>= 18 </a:t>
            </a:r>
            <a:r>
              <a:rPr lang="en-US" sz="2400">
                <a:ea typeface="Calibri" panose="020F0502020204030204" pitchFamily="34" charset="0"/>
              </a:rPr>
              <a:t>+ </a:t>
            </a:r>
            <a:r>
              <a:rPr lang="en-US" sz="2400" smtClean="0">
                <a:ea typeface="Calibri" panose="020F0502020204030204" pitchFamily="34" charset="0"/>
              </a:rPr>
              <a:t>25</a:t>
            </a:r>
            <a:endParaRPr lang="en-US" sz="2400" dirty="0"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1390" y="4588075"/>
            <a:ext cx="87716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>
                <a:ea typeface="Calibri" panose="020F0502020204030204" pitchFamily="34" charset="0"/>
              </a:rPr>
              <a:t>=  </a:t>
            </a:r>
            <a:r>
              <a:rPr lang="en-US" sz="2400" smtClean="0">
                <a:ea typeface="Calibri" panose="020F0502020204030204" pitchFamily="34" charset="0"/>
              </a:rPr>
              <a:t>43</a:t>
            </a:r>
            <a:endParaRPr lang="en-US" sz="2400" dirty="0">
              <a:ea typeface="Calibri" panose="020F0502020204030204" pitchFamily="34" charset="0"/>
            </a:endParaRPr>
          </a:p>
        </p:txBody>
      </p:sp>
      <p:grpSp>
        <p:nvGrpSpPr>
          <p:cNvPr id="19" name="Google Shape;892;p46"/>
          <p:cNvGrpSpPr/>
          <p:nvPr/>
        </p:nvGrpSpPr>
        <p:grpSpPr>
          <a:xfrm>
            <a:off x="226487" y="565561"/>
            <a:ext cx="309022" cy="376837"/>
            <a:chOff x="596350" y="929175"/>
            <a:chExt cx="407950" cy="497475"/>
          </a:xfrm>
        </p:grpSpPr>
        <p:sp>
          <p:nvSpPr>
            <p:cNvPr id="20" name="Google Shape;893;p46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94;p46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95;p46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96;p46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97;p4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98;p46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99;p46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910312" y="461592"/>
            <a:ext cx="463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8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1562</Words>
  <Application>Microsoft Office PowerPoint</Application>
  <PresentationFormat>On-screen Show (16:9)</PresentationFormat>
  <Paragraphs>180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Roboto Condensed</vt:lpstr>
      <vt:lpstr>Cambria Math</vt:lpstr>
      <vt:lpstr>Arial</vt:lpstr>
      <vt:lpstr>Arvo</vt:lpstr>
      <vt:lpstr>Symbol</vt:lpstr>
      <vt:lpstr>Roboto Condensed Light</vt:lpstr>
      <vt:lpstr>Calibri</vt:lpstr>
      <vt:lpstr>Wingdings</vt:lpstr>
      <vt:lpstr>Salerio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LƯỢNG GIÁC CƠ BẢN</dc:title>
  <dc:creator>Admin</dc:creator>
  <cp:lastModifiedBy>Admin</cp:lastModifiedBy>
  <cp:revision>127</cp:revision>
  <dcterms:modified xsi:type="dcterms:W3CDTF">2021-09-09T10:57:02Z</dcterms:modified>
</cp:coreProperties>
</file>