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556" r:id="rId2"/>
    <p:sldMasterId id="2147488568" r:id="rId3"/>
    <p:sldMasterId id="2147488593" r:id="rId4"/>
  </p:sldMasterIdLst>
  <p:notesMasterIdLst>
    <p:notesMasterId r:id="rId23"/>
  </p:notesMasterIdLst>
  <p:sldIdLst>
    <p:sldId id="318" r:id="rId5"/>
    <p:sldId id="384" r:id="rId6"/>
    <p:sldId id="426" r:id="rId7"/>
    <p:sldId id="402" r:id="rId8"/>
    <p:sldId id="414" r:id="rId9"/>
    <p:sldId id="400" r:id="rId10"/>
    <p:sldId id="415" r:id="rId11"/>
    <p:sldId id="416" r:id="rId12"/>
    <p:sldId id="418" r:id="rId13"/>
    <p:sldId id="396" r:id="rId14"/>
    <p:sldId id="375" r:id="rId15"/>
    <p:sldId id="424" r:id="rId16"/>
    <p:sldId id="417" r:id="rId17"/>
    <p:sldId id="420" r:id="rId18"/>
    <p:sldId id="421" r:id="rId19"/>
    <p:sldId id="398" r:id="rId20"/>
    <p:sldId id="390" r:id="rId21"/>
    <p:sldId id="42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66FF99"/>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76" d="100"/>
          <a:sy n="76" d="100"/>
        </p:scale>
        <p:origin x="198"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4/2/2024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AB79F7-DE93-4B7F-BD47-B13DDFD68E47}" type="datetime11">
              <a:rPr lang="en-IN" smtClean="0"/>
              <a:t>22:33:29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07516B-02BD-4EBD-A466-30FC33ED4833}" type="datetime11">
              <a:rPr lang="en-IN" smtClean="0"/>
              <a:t>22:33:29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C6F499-28E9-40BF-99E0-3976D854EAF9}" type="datetime11">
              <a:rPr lang="en-IN" smtClean="0"/>
              <a:t>22:33:29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CE67DF4-626E-4D17-8F41-27967A11FD0D}"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9AA28CA0-9C09-41A7-8663-7EA334735D6A}"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FF81E73A-8676-4122-B4CA-0D17D5D31FAF}"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1AC8097C-8C60-407B-BC6B-1138C32F2B18}"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0046E545-DDB4-444A-BDBF-ACBDE516D496}" type="datetime11">
              <a:rPr lang="en-IN" smtClean="0">
                <a:solidFill>
                  <a:prstClr val="black">
                    <a:tint val="75000"/>
                  </a:prstClr>
                </a:solidFill>
              </a:rPr>
              <a:t>22:33:29</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7F197695-6EC8-4791-BD9E-ABBCB77624B0}" type="datetime11">
              <a:rPr lang="en-IN" smtClean="0">
                <a:solidFill>
                  <a:prstClr val="black">
                    <a:tint val="75000"/>
                  </a:prstClr>
                </a:solidFill>
              </a:rPr>
              <a:t>22:33:29</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70B10812-94B1-44AB-9D21-C6F4300D7B33}" type="datetime11">
              <a:rPr lang="en-IN" smtClean="0">
                <a:solidFill>
                  <a:prstClr val="black">
                    <a:tint val="75000"/>
                  </a:prstClr>
                </a:solidFill>
              </a:rPr>
              <a:t>22:33:29</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D687F574-DBF7-4F8A-9C0C-7C827BDCB502}"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2B3648-D23D-4D2F-9B6D-E85753B7617D}" type="datetime11">
              <a:rPr lang="en-IN" smtClean="0"/>
              <a:t>22:33:29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C6B894AC-21C6-4E8D-A9D6-BC34CD90E3B3}"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4DB9ACB8-9A0C-401E-8294-4629066C13FC}"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71985483-DA58-4229-9D3E-31281CB6E94D}"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97329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D2B5B4-A6B7-491F-9C17-4098256873EC}"/>
              </a:ext>
            </a:extLst>
          </p:cNvPr>
          <p:cNvSpPr>
            <a:spLocks noGrp="1"/>
          </p:cNvSpPr>
          <p:nvPr>
            <p:ph type="dt" sz="half" idx="10"/>
          </p:nvPr>
        </p:nvSpPr>
        <p:spPr/>
        <p:txBody>
          <a:bodyPr/>
          <a:lstStyle/>
          <a:p>
            <a:fld id="{7261BFA2-F4E8-44C5-BD57-2F478C66A635}"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547F56-1BF2-4351-9DD0-C8CF17B92A7B}"/>
              </a:ext>
            </a:extLst>
          </p:cNvPr>
          <p:cNvSpPr>
            <a:spLocks noGrp="1"/>
          </p:cNvSpPr>
          <p:nvPr>
            <p:ph type="dt" sz="half" idx="10"/>
          </p:nvPr>
        </p:nvSpPr>
        <p:spPr/>
        <p:txBody>
          <a:bodyPr/>
          <a:lstStyle/>
          <a:p>
            <a:fld id="{E51DEE33-AB93-40C9-887F-779274C0B46E}"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F2EA413-7CC5-445D-8144-A19C7A304DFE}"/>
              </a:ext>
            </a:extLst>
          </p:cNvPr>
          <p:cNvSpPr>
            <a:spLocks noGrp="1"/>
          </p:cNvSpPr>
          <p:nvPr>
            <p:ph type="dt" sz="half" idx="10"/>
          </p:nvPr>
        </p:nvSpPr>
        <p:spPr/>
        <p:txBody>
          <a:bodyPr/>
          <a:lstStyle/>
          <a:p>
            <a:fld id="{B3222B9A-9DE5-4319-ACF6-99CE130DE7F4}"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62D5667-92E2-4532-B09B-D07C3AD8916E}"/>
              </a:ext>
            </a:extLst>
          </p:cNvPr>
          <p:cNvSpPr>
            <a:spLocks noGrp="1"/>
          </p:cNvSpPr>
          <p:nvPr>
            <p:ph type="dt" sz="half" idx="10"/>
          </p:nvPr>
        </p:nvSpPr>
        <p:spPr/>
        <p:txBody>
          <a:bodyPr/>
          <a:lstStyle/>
          <a:p>
            <a:fld id="{464C48E8-DF6E-4E38-AE92-1CACAFFA8524}" type="datetime11">
              <a:rPr lang="en-IN" smtClean="0">
                <a:solidFill>
                  <a:prstClr val="black">
                    <a:tint val="75000"/>
                  </a:prstClr>
                </a:solidFill>
              </a:rPr>
              <a:t>22:33:29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587244B-D31C-4F0D-B07A-6301694D3386}"/>
              </a:ext>
            </a:extLst>
          </p:cNvPr>
          <p:cNvSpPr>
            <a:spLocks noGrp="1"/>
          </p:cNvSpPr>
          <p:nvPr>
            <p:ph type="dt" sz="half" idx="10"/>
          </p:nvPr>
        </p:nvSpPr>
        <p:spPr/>
        <p:txBody>
          <a:bodyPr/>
          <a:lstStyle/>
          <a:p>
            <a:fld id="{068942E9-B520-4546-9EEB-FDD5CE4112F1}" type="datetime11">
              <a:rPr lang="en-IN" smtClean="0">
                <a:solidFill>
                  <a:prstClr val="black">
                    <a:tint val="75000"/>
                  </a:prstClr>
                </a:solidFill>
              </a:rPr>
              <a:t>22:33:29</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06BFD8E-4294-433E-A520-109F237AFDA8}"/>
              </a:ext>
            </a:extLst>
          </p:cNvPr>
          <p:cNvSpPr>
            <a:spLocks noGrp="1"/>
          </p:cNvSpPr>
          <p:nvPr>
            <p:ph type="dt" sz="half" idx="10"/>
          </p:nvPr>
        </p:nvSpPr>
        <p:spPr/>
        <p:txBody>
          <a:bodyPr/>
          <a:lstStyle/>
          <a:p>
            <a:fld id="{085D3034-FA44-4BB4-B7EA-2D4513C5844A}" type="datetime11">
              <a:rPr lang="en-IN" smtClean="0">
                <a:solidFill>
                  <a:prstClr val="black">
                    <a:tint val="75000"/>
                  </a:prstClr>
                </a:solidFill>
              </a:rPr>
              <a:t>22:33:29</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1D4437-AAD0-41A0-981C-20FFBE9CE52E}" type="datetime11">
              <a:rPr lang="en-IN" smtClean="0"/>
              <a:t>22:33:29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C5B6E3-59A3-4032-BDDD-5C297964C306}"/>
              </a:ext>
            </a:extLst>
          </p:cNvPr>
          <p:cNvSpPr>
            <a:spLocks noGrp="1"/>
          </p:cNvSpPr>
          <p:nvPr>
            <p:ph type="dt" sz="half" idx="10"/>
          </p:nvPr>
        </p:nvSpPr>
        <p:spPr/>
        <p:txBody>
          <a:bodyPr/>
          <a:lstStyle/>
          <a:p>
            <a:fld id="{9862E093-93F2-4DC0-9C24-71A04217C946}" type="datetime11">
              <a:rPr lang="en-IN" smtClean="0">
                <a:solidFill>
                  <a:prstClr val="black">
                    <a:tint val="75000"/>
                  </a:prstClr>
                </a:solidFill>
              </a:rPr>
              <a:t>22:33:29</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9DB678E-6C86-4A27-8DD8-3401730B44FE}"/>
              </a:ext>
            </a:extLst>
          </p:cNvPr>
          <p:cNvSpPr>
            <a:spLocks noGrp="1"/>
          </p:cNvSpPr>
          <p:nvPr>
            <p:ph type="dt" sz="half" idx="10"/>
          </p:nvPr>
        </p:nvSpPr>
        <p:spPr/>
        <p:txBody>
          <a:bodyPr/>
          <a:lstStyle/>
          <a:p>
            <a:fld id="{6E4B42B8-887C-4832-A533-3A59E7E7F766}" type="datetime11">
              <a:rPr lang="en-IN" smtClean="0">
                <a:solidFill>
                  <a:prstClr val="black">
                    <a:tint val="75000"/>
                  </a:prstClr>
                </a:solidFill>
              </a:rPr>
              <a:t>22:33:29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C95088-2B68-48F3-AD2E-C00B097A3038}"/>
              </a:ext>
            </a:extLst>
          </p:cNvPr>
          <p:cNvSpPr>
            <a:spLocks noGrp="1"/>
          </p:cNvSpPr>
          <p:nvPr>
            <p:ph type="dt" sz="half" idx="10"/>
          </p:nvPr>
        </p:nvSpPr>
        <p:spPr/>
        <p:txBody>
          <a:bodyPr/>
          <a:lstStyle/>
          <a:p>
            <a:fld id="{B5D279C7-1DE9-4C17-A082-FD27F1CB69A6}" type="datetime11">
              <a:rPr lang="en-IN" smtClean="0">
                <a:solidFill>
                  <a:prstClr val="black">
                    <a:tint val="75000"/>
                  </a:prstClr>
                </a:solidFill>
              </a:rPr>
              <a:t>22:33:29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9DBCB89-E751-4C8E-AD0B-98FDD05F90DC}"/>
              </a:ext>
            </a:extLst>
          </p:cNvPr>
          <p:cNvSpPr>
            <a:spLocks noGrp="1"/>
          </p:cNvSpPr>
          <p:nvPr>
            <p:ph type="dt" sz="half" idx="10"/>
          </p:nvPr>
        </p:nvSpPr>
        <p:spPr/>
        <p:txBody>
          <a:bodyPr/>
          <a:lstStyle/>
          <a:p>
            <a:fld id="{084F211E-3432-41D8-B56F-A76C1EDD88B1}"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36524CE-914B-41B7-AEC2-AC61B6B85433}"/>
              </a:ext>
            </a:extLst>
          </p:cNvPr>
          <p:cNvSpPr>
            <a:spLocks noGrp="1"/>
          </p:cNvSpPr>
          <p:nvPr>
            <p:ph type="dt" sz="half" idx="10"/>
          </p:nvPr>
        </p:nvSpPr>
        <p:spPr/>
        <p:txBody>
          <a:bodyPr/>
          <a:lstStyle/>
          <a:p>
            <a:fld id="{A677151E-88BE-4C43-9A19-144B48EFA2C7}"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127D8C4-2696-48CB-B299-E0EFF769DF68}"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CB81B2-AF5D-4122-8634-18697E81A6B7}"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6549CA0-3514-4ACF-AEE4-3E44920CF502}"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9FB198B-5689-4773-BF02-5B61E0F47163}"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72CCB2-3C2E-45C9-AC7D-BB8A59D329CD}" type="datetime11">
              <a:rPr lang="en-IN" smtClean="0"/>
              <a:t>22:33:29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C82004F-B737-4766-ADE0-8EBF8E6BA5C4}" type="datetime11">
              <a:rPr lang="en-IN" smtClean="0">
                <a:solidFill>
                  <a:prstClr val="black">
                    <a:tint val="75000"/>
                  </a:prstClr>
                </a:solidFill>
              </a:rPr>
              <a:t>22:33:29</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FA0EE5-88F9-44D0-8D9E-386771743F22}" type="datetime11">
              <a:rPr lang="en-IN" smtClean="0">
                <a:solidFill>
                  <a:prstClr val="black">
                    <a:tint val="75000"/>
                  </a:prstClr>
                </a:solidFill>
              </a:rPr>
              <a:t>22:33:29</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9A9DD7-1F35-4491-9428-9C8204E5D14A}" type="datetime11">
              <a:rPr lang="en-IN" smtClean="0">
                <a:solidFill>
                  <a:prstClr val="black">
                    <a:tint val="75000"/>
                  </a:prstClr>
                </a:solidFill>
              </a:rPr>
              <a:t>22:33:29</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5F46BCC-8520-4276-81FF-9AC346F3DF44}"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3A59A0-AB4D-493E-BC93-4BB903F25591}" type="datetime11">
              <a:rPr lang="en-IN" smtClean="0">
                <a:solidFill>
                  <a:prstClr val="black">
                    <a:tint val="75000"/>
                  </a:prstClr>
                </a:solidFill>
              </a:rPr>
              <a:t>22:33:29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28B74C-FB0E-4260-BD9F-7CD22A71736A}"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6E40A1-9E8F-4515-A2ED-0DF59B259545}"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E0617F-E32D-4BA8-906B-2F333D225C52}" type="datetime11">
              <a:rPr lang="en-IN" smtClean="0"/>
              <a:t>22:33:29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E6C15C-068C-41D2-A874-BB37D74F0535}" type="datetime11">
              <a:rPr lang="en-IN" smtClean="0"/>
              <a:t>22:33:29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42F4E-0F18-425A-BE3A-C0CCABAFF034}" type="datetime11">
              <a:rPr lang="en-IN" smtClean="0"/>
              <a:t>22:33:29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E8EA9-D9BB-4890-98F0-96116D633AAD}" type="datetime11">
              <a:rPr lang="en-IN" smtClean="0"/>
              <a:t>22:33:29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F43861-1B1E-4A53-ACE7-834CB8E0FFDF}" type="datetime11">
              <a:rPr lang="en-IN" smtClean="0"/>
              <a:t>22:33:29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8974-9823-40BA-B62D-3C56F1701BEB}" type="datetime11">
              <a:rPr lang="en-IN" smtClean="0"/>
              <a:t>22:33:29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3249F-270D-4886-AB93-960BAFAD2EA2}"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C3484-6B5B-44DE-8971-7DD73A049567}" type="datetime11">
              <a:rPr lang="en-IN" smtClean="0">
                <a:solidFill>
                  <a:prstClr val="black">
                    <a:tint val="75000"/>
                  </a:prstClr>
                </a:solidFill>
              </a:rPr>
              <a:t>22:33:29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E84B709-6C9C-4506-9E84-C9A8BB6D151F}" type="datetime11">
              <a:rPr lang="en-IN" smtClean="0">
                <a:solidFill>
                  <a:prstClr val="black">
                    <a:tint val="75000"/>
                  </a:prstClr>
                </a:solidFill>
              </a:rPr>
              <a:t>22:33:29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7.xml"/><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23.xml"/><Relationship Id="rId5" Type="http://schemas.openxmlformats.org/officeDocument/2006/relationships/image" Target="../media/image4.jpe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g"/><Relationship Id="rId1" Type="http://schemas.openxmlformats.org/officeDocument/2006/relationships/slideLayout" Target="../slideLayouts/slideLayout35.xml"/><Relationship Id="rId5" Type="http://schemas.openxmlformats.org/officeDocument/2006/relationships/image" Target="../media/image4.jpe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oogle Shape;164;p9"/>
          <p:cNvPicPr preferRelativeResize="0"/>
          <p:nvPr/>
        </p:nvPicPr>
        <p:blipFill rotWithShape="1">
          <a:blip r:embed="rId2">
            <a:alphaModFix/>
          </a:blip>
          <a:srcRect l="15285" t="10430" r="46645" b="11190"/>
          <a:stretch/>
        </p:blipFill>
        <p:spPr>
          <a:xfrm>
            <a:off x="-340940" y="-638340"/>
            <a:ext cx="13245869" cy="7552607"/>
          </a:xfrm>
          <a:prstGeom prst="rect">
            <a:avLst/>
          </a:prstGeom>
          <a:noFill/>
          <a:ln>
            <a:noFill/>
          </a:ln>
        </p:spPr>
      </p:pic>
      <p:sp>
        <p:nvSpPr>
          <p:cNvPr id="4" name="TextBox 1"/>
          <p:cNvSpPr txBox="1">
            <a:spLocks noChangeArrowheads="1"/>
          </p:cNvSpPr>
          <p:nvPr/>
        </p:nvSpPr>
        <p:spPr bwMode="auto">
          <a:xfrm>
            <a:off x="2517913" y="307692"/>
            <a:ext cx="7612951" cy="119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398" b="0" dirty="0">
                <a:latin typeface="Times New Roman" panose="02020603050405020304" pitchFamily="18" charset="0"/>
                <a:ea typeface="宋体" panose="02010600030101010101" pitchFamily="2" charset="-122"/>
                <a:cs typeface="Times New Roman" panose="02020603050405020304" pitchFamily="18" charset="0"/>
              </a:rPr>
              <a:t>TRƯỜNG TRUNG HỌC CƠ SỞ </a:t>
            </a:r>
            <a:r>
              <a:rPr lang="en-US" altLang="vi-VN" sz="2398" b="0" dirty="0" smtClean="0">
                <a:latin typeface="Times New Roman" panose="02020603050405020304" pitchFamily="18" charset="0"/>
                <a:ea typeface="宋体" panose="02010600030101010101" pitchFamily="2" charset="-122"/>
                <a:cs typeface="Times New Roman" panose="02020603050405020304" pitchFamily="18" charset="0"/>
              </a:rPr>
              <a:t>DƯƠNG HÀ</a:t>
            </a:r>
            <a:endParaRPr lang="en-US" altLang="vi-VN" sz="2398" b="0" dirty="0">
              <a:latin typeface="Times New Roman" panose="02020603050405020304" pitchFamily="18" charset="0"/>
              <a:ea typeface="宋体" panose="02010600030101010101" pitchFamily="2" charset="-122"/>
              <a:cs typeface="Times New Roman" panose="02020603050405020304" pitchFamily="18" charset="0"/>
            </a:endParaRPr>
          </a:p>
          <a:p>
            <a:pPr algn="ctr" eaLnBrk="1" fontAlgn="base" hangingPunct="1">
              <a:spcBef>
                <a:spcPct val="0"/>
              </a:spcBef>
              <a:spcAft>
                <a:spcPct val="0"/>
              </a:spcAft>
            </a:pPr>
            <a:r>
              <a:rPr lang="en-US" altLang="vi-VN" sz="2398" dirty="0">
                <a:latin typeface="Times New Roman" panose="02020603050405020304" pitchFamily="18" charset="0"/>
                <a:ea typeface="宋体" panose="02010600030101010101" pitchFamily="2" charset="-122"/>
                <a:cs typeface="Times New Roman" panose="02020603050405020304" pitchFamily="18" charset="0"/>
              </a:rPr>
              <a:t>TỔ KHOA HỌC XÃ HỘI</a:t>
            </a:r>
          </a:p>
          <a:p>
            <a:pPr algn="ctr" eaLnBrk="1" fontAlgn="base" hangingPunct="1">
              <a:spcBef>
                <a:spcPct val="0"/>
              </a:spcBef>
              <a:spcAft>
                <a:spcPct val="0"/>
              </a:spcAft>
            </a:pPr>
            <a:endParaRPr lang="en-US" altLang="vi-VN" sz="2398"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TextBox 4"/>
          <p:cNvSpPr txBox="1">
            <a:spLocks noChangeArrowheads="1"/>
          </p:cNvSpPr>
          <p:nvPr/>
        </p:nvSpPr>
        <p:spPr bwMode="auto">
          <a:xfrm>
            <a:off x="4062283" y="1168400"/>
            <a:ext cx="4945440" cy="430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vi-VN" sz="2198" dirty="0" smtClean="0">
                <a:latin typeface="Times New Roman" panose="02020603050405020304" pitchFamily="18" charset="0"/>
                <a:ea typeface="宋体" panose="02010600030101010101" pitchFamily="2" charset="-122"/>
                <a:cs typeface="Times New Roman" panose="02020603050405020304" pitchFamily="18" charset="0"/>
              </a:rPr>
              <a:t> GDCD 6</a:t>
            </a:r>
            <a:endParaRPr lang="en-US" altLang="vi-VN" sz="2198"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30" name="AutoShape 10"/>
          <p:cNvSpPr>
            <a:spLocks noChangeArrowheads="1"/>
          </p:cNvSpPr>
          <p:nvPr/>
        </p:nvSpPr>
        <p:spPr bwMode="auto">
          <a:xfrm>
            <a:off x="6635304" y="63634"/>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1144096" y="2654093"/>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1957052" y="1800746"/>
            <a:ext cx="9239984" cy="2207756"/>
          </a:xfrm>
          <a:prstGeom prst="rect">
            <a:avLst/>
          </a:prstGeom>
          <a:solidFill>
            <a:schemeClr val="bg1"/>
          </a:solidFill>
        </p:spPr>
        <p:txBody>
          <a:bodyPr wrap="none" fromWordArt="1">
            <a:prstTxWarp prst="textWave1">
              <a:avLst>
                <a:gd name="adj1" fmla="val 20000"/>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effectLst>
                  <a:outerShdw blurRad="50800" dist="38100" dir="2700000" algn="tl" rotWithShape="0">
                    <a:prstClr val="black">
                      <a:alpha val="40000"/>
                    </a:prstClr>
                  </a:outerShdw>
                </a:effectLst>
                <a:latin typeface="Segoe Script" pitchFamily="34" charset="0"/>
                <a:cs typeface="#9Slide03 Arima Madurai Black" panose="00000A00000000000000" pitchFamily="2" charset="0"/>
              </a:rPr>
              <a:t>CHÀO MỪNG CÁC EM ĐẾN VỚI TIẾT HỌC NGÀY HÔM NAY</a:t>
            </a:r>
          </a:p>
        </p:txBody>
      </p:sp>
      <p:pic>
        <p:nvPicPr>
          <p:cNvPr id="42" name="Shape 1"/>
          <p:cNvPicPr/>
          <p:nvPr/>
        </p:nvPicPr>
        <p:blipFill>
          <a:blip r:embed="rId3"/>
          <a:stretch/>
        </p:blipFill>
        <p:spPr>
          <a:xfrm>
            <a:off x="0" y="21916"/>
            <a:ext cx="1158240" cy="1048385"/>
          </a:xfrm>
          <a:prstGeom prst="rect">
            <a:avLst/>
          </a:prstGeom>
          <a:noFill/>
          <a:ln>
            <a:noFill/>
          </a:ln>
        </p:spPr>
      </p:pic>
      <p:sp>
        <p:nvSpPr>
          <p:cNvPr id="2" name="Date Placeholder 1"/>
          <p:cNvSpPr>
            <a:spLocks noGrp="1"/>
          </p:cNvSpPr>
          <p:nvPr>
            <p:ph type="dt" sz="half" idx="10"/>
          </p:nvPr>
        </p:nvSpPr>
        <p:spPr/>
        <p:txBody>
          <a:bodyPr/>
          <a:lstStyle/>
          <a:p>
            <a:fld id="{7E408892-833E-49FA-B755-D13818FD9E7C}" type="datetime11">
              <a:rPr lang="en-IN" smtClean="0">
                <a:solidFill>
                  <a:prstClr val="black">
                    <a:tint val="75000"/>
                  </a:prstClr>
                </a:solidFill>
              </a:rPr>
              <a:t>22:33:29</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a:t>
            </a:fld>
            <a:endParaRPr lang="en-US" altLang="en-US">
              <a:solidFill>
                <a:prstClr val="black">
                  <a:tint val="75000"/>
                </a:prstClr>
              </a:solidFill>
            </a:endParaRPr>
          </a:p>
        </p:txBody>
      </p:sp>
    </p:spTree>
    <p:extLst>
      <p:ext uri="{BB962C8B-B14F-4D97-AF65-F5344CB8AC3E}">
        <p14:creationId xmlns:p14="http://schemas.microsoft.com/office/powerpoint/2010/main" val="438334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620728" y="832067"/>
            <a:ext cx="13061720" cy="5349792"/>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1800751138"/>
              </p:ext>
            </p:extLst>
          </p:nvPr>
        </p:nvGraphicFramePr>
        <p:xfrm>
          <a:off x="1571223" y="1762962"/>
          <a:ext cx="9462536" cy="1302211"/>
        </p:xfrm>
        <a:graphic>
          <a:graphicData uri="http://schemas.openxmlformats.org/drawingml/2006/table">
            <a:tbl>
              <a:tblPr>
                <a:tableStyleId>{5C22544A-7EE6-4342-B048-85BDC9FD1C3A}</a:tableStyleId>
              </a:tblPr>
              <a:tblGrid>
                <a:gridCol w="9462536"/>
              </a:tblGrid>
              <a:tr h="1302211">
                <a:tc>
                  <a:txBody>
                    <a:bodyPr/>
                    <a:lstStyle/>
                    <a:p>
                      <a:pPr algn="just"/>
                      <a:r>
                        <a:rPr lang="vi-VN" sz="1800" i="1" kern="1200" smtClean="0">
                          <a:solidFill>
                            <a:schemeClr val="dk1"/>
                          </a:solidFill>
                          <a:effectLst/>
                          <a:latin typeface="Tahoma" pitchFamily="34" charset="0"/>
                          <a:ea typeface="Tahoma" pitchFamily="34" charset="0"/>
                          <a:cs typeface="Tahoma" pitchFamily="34" charset="0"/>
                        </a:rPr>
                        <a:t>2. Một cơn lốc xoáy mạnh di chuyển đến gần nhóm bạn đang chơi ở công viên. Thay vì chạy tìm chỗ trú như các bạn, Thành vội lấy điện thoại trong túi áo mang ra chụp ảnh “cơn lốc”. Thành tin rằng đây sẽ là bức ảnh độc đáo nhất chưa ai từng có. Em có đồng tình với việc làm của Thành không? Vì</a:t>
                      </a:r>
                      <a:r>
                        <a:rPr lang="vi-VN" sz="1800" i="1" kern="1200" baseline="0" smtClean="0">
                          <a:solidFill>
                            <a:schemeClr val="dk1"/>
                          </a:solidFill>
                          <a:effectLst/>
                          <a:latin typeface="Tahoma" pitchFamily="34" charset="0"/>
                          <a:ea typeface="Tahoma" pitchFamily="34" charset="0"/>
                          <a:cs typeface="Tahoma" pitchFamily="34" charset="0"/>
                        </a:rPr>
                        <a:t> s</a:t>
                      </a:r>
                      <a:r>
                        <a:rPr lang="vi-VN" sz="1800" i="1" kern="1200" smtClean="0">
                          <a:solidFill>
                            <a:schemeClr val="dk1"/>
                          </a:solidFill>
                          <a:effectLst/>
                          <a:latin typeface="Tahoma" pitchFamily="34" charset="0"/>
                          <a:ea typeface="Tahoma" pitchFamily="34" charset="0"/>
                          <a:cs typeface="Tahoma" pitchFamily="34" charset="0"/>
                        </a:rPr>
                        <a:t>ao?</a:t>
                      </a:r>
                    </a:p>
                  </a:txBody>
                  <a:tcPr marL="0" marR="0" marT="0" marB="0">
                    <a:noFill/>
                  </a:tcPr>
                </a:tc>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pic>
        <p:nvPicPr>
          <p:cNvPr id="18" name="Shape 1"/>
          <p:cNvPicPr/>
          <p:nvPr/>
        </p:nvPicPr>
        <p:blipFill>
          <a:blip r:embed="rId3"/>
          <a:stretch/>
        </p:blipFill>
        <p:spPr>
          <a:xfrm>
            <a:off x="11033760" y="0"/>
            <a:ext cx="1158240" cy="1048385"/>
          </a:xfrm>
          <a:prstGeom prst="rect">
            <a:avLst/>
          </a:prstGeom>
          <a:noFill/>
          <a:ln>
            <a:noFill/>
          </a:ln>
        </p:spPr>
      </p:pic>
      <p:graphicFrame>
        <p:nvGraphicFramePr>
          <p:cNvPr id="10" name="Table 9"/>
          <p:cNvGraphicFramePr>
            <a:graphicFrameLocks noGrp="1"/>
          </p:cNvGraphicFramePr>
          <p:nvPr>
            <p:extLst>
              <p:ext uri="{D42A27DB-BD31-4B8C-83A1-F6EECF244321}">
                <p14:modId xmlns:p14="http://schemas.microsoft.com/office/powerpoint/2010/main" val="3151957544"/>
              </p:ext>
            </p:extLst>
          </p:nvPr>
        </p:nvGraphicFramePr>
        <p:xfrm>
          <a:off x="1493950" y="3243762"/>
          <a:ext cx="9440214" cy="1651518"/>
        </p:xfrm>
        <a:graphic>
          <a:graphicData uri="http://schemas.openxmlformats.org/drawingml/2006/table">
            <a:tbl>
              <a:tblPr firstRow="1" firstCol="1" bandRow="1"/>
              <a:tblGrid>
                <a:gridCol w="9440214"/>
              </a:tblGrid>
              <a:tr h="1651518">
                <a:tc>
                  <a:txBody>
                    <a:bodyPr/>
                    <a:lstStyle/>
                    <a:p>
                      <a:pPr algn="ctr"/>
                      <a:endParaRPr lang="vi-VN" sz="1800" kern="1200" smtClean="0">
                        <a:solidFill>
                          <a:schemeClr val="tx1"/>
                        </a:solidFill>
                        <a:effectLst/>
                        <a:latin typeface="Tahoma" pitchFamily="34" charset="0"/>
                        <a:ea typeface="Tahoma" pitchFamily="34" charset="0"/>
                        <a:cs typeface="Tahoma" pitchFamily="34" charset="0"/>
                      </a:endParaRPr>
                    </a:p>
                    <a:p>
                      <a:pPr algn="ctr"/>
                      <a:r>
                        <a:rPr lang="vi-VN" sz="1800" kern="1200" smtClean="0">
                          <a:solidFill>
                            <a:schemeClr val="tx1"/>
                          </a:solidFill>
                          <a:effectLst/>
                          <a:latin typeface="Tahoma" pitchFamily="34" charset="0"/>
                          <a:ea typeface="Tahoma" pitchFamily="34" charset="0"/>
                          <a:cs typeface="Tahoma" pitchFamily="34" charset="0"/>
                        </a:rPr>
                        <a:t> </a:t>
                      </a:r>
                      <a:r>
                        <a:rPr lang="vi-VN" sz="1800" b="1" u="sng" kern="1200" smtClean="0">
                          <a:solidFill>
                            <a:schemeClr val="tx1"/>
                          </a:solidFill>
                          <a:effectLst/>
                          <a:latin typeface="Tahoma" pitchFamily="34" charset="0"/>
                          <a:ea typeface="Tahoma" pitchFamily="34" charset="0"/>
                          <a:cs typeface="Tahoma" pitchFamily="34" charset="0"/>
                        </a:rPr>
                        <a:t>GỢI</a:t>
                      </a:r>
                      <a:r>
                        <a:rPr lang="vi-VN" sz="1800" b="1" u="sng" kern="1200" baseline="0" smtClean="0">
                          <a:solidFill>
                            <a:schemeClr val="tx1"/>
                          </a:solidFill>
                          <a:effectLst/>
                          <a:latin typeface="Tahoma" pitchFamily="34" charset="0"/>
                          <a:ea typeface="Tahoma" pitchFamily="34" charset="0"/>
                          <a:cs typeface="Tahoma" pitchFamily="34" charset="0"/>
                        </a:rPr>
                        <a:t> Ý </a:t>
                      </a:r>
                      <a:r>
                        <a:rPr lang="vi-VN" sz="1800" b="1" u="sng" kern="1200" smtClean="0">
                          <a:solidFill>
                            <a:schemeClr val="tx1"/>
                          </a:solidFill>
                          <a:effectLst/>
                          <a:latin typeface="Tahoma" pitchFamily="34" charset="0"/>
                          <a:ea typeface="Tahoma" pitchFamily="34" charset="0"/>
                          <a:cs typeface="Tahoma" pitchFamily="34" charset="0"/>
                        </a:rPr>
                        <a:t>TRẢ</a:t>
                      </a:r>
                      <a:r>
                        <a:rPr lang="vi-VN" sz="1800" b="1" u="sng" kern="1200" baseline="0" smtClean="0">
                          <a:solidFill>
                            <a:schemeClr val="tx1"/>
                          </a:solidFill>
                          <a:effectLst/>
                          <a:latin typeface="Tahoma" pitchFamily="34" charset="0"/>
                          <a:ea typeface="Tahoma" pitchFamily="34" charset="0"/>
                          <a:cs typeface="Tahoma" pitchFamily="34" charset="0"/>
                        </a:rPr>
                        <a:t> LỜI</a:t>
                      </a:r>
                      <a:endParaRPr lang="vi-VN" sz="1800" b="1" u="sng" kern="1200" smtClean="0">
                        <a:solidFill>
                          <a:schemeClr val="tx1"/>
                        </a:solidFill>
                        <a:effectLst/>
                        <a:latin typeface="Tahoma" pitchFamily="34" charset="0"/>
                        <a:ea typeface="Tahoma" pitchFamily="34" charset="0"/>
                        <a:cs typeface="Tahoma" pitchFamily="34" charset="0"/>
                      </a:endParaRPr>
                    </a:p>
                    <a:p>
                      <a:pPr algn="just"/>
                      <a:endParaRPr lang="vi-VN" sz="1800" kern="1200" smtClean="0">
                        <a:solidFill>
                          <a:schemeClr val="tx1"/>
                        </a:solidFill>
                        <a:effectLst/>
                        <a:latin typeface="Tahoma" pitchFamily="34" charset="0"/>
                        <a:ea typeface="Tahoma" pitchFamily="34" charset="0"/>
                        <a:cs typeface="Tahoma" pitchFamily="34" charset="0"/>
                      </a:endParaRPr>
                    </a:p>
                    <a:p>
                      <a:pPr algn="just"/>
                      <a:r>
                        <a:rPr lang="vi-VN" sz="1800" kern="1200" smtClean="0">
                          <a:solidFill>
                            <a:schemeClr val="tx1"/>
                          </a:solidFill>
                          <a:effectLst/>
                          <a:latin typeface="Tahoma" pitchFamily="34" charset="0"/>
                          <a:ea typeface="Tahoma" pitchFamily="34" charset="0"/>
                          <a:cs typeface="Tahoma" pitchFamily="34" charset="0"/>
                        </a:rPr>
                        <a:t>Em không đồng ý với việc làm của Thành. Vì trong hình huống nguy hiểm như thế bạn nên tìm chỗ trú. Sự chủ quan có thể khiến bạn gặp</a:t>
                      </a:r>
                      <a:r>
                        <a:rPr lang="vi-VN" sz="1800" kern="1200" baseline="0" smtClean="0">
                          <a:solidFill>
                            <a:schemeClr val="tx1"/>
                          </a:solidFill>
                          <a:effectLst/>
                          <a:latin typeface="Tahoma" pitchFamily="34" charset="0"/>
                          <a:ea typeface="Tahoma" pitchFamily="34" charset="0"/>
                          <a:cs typeface="Tahoma" pitchFamily="34" charset="0"/>
                        </a:rPr>
                        <a:t> nguy hiểm đến tính mạng.</a:t>
                      </a:r>
                      <a:endParaRPr lang="vi-VN" sz="1800" kern="1200">
                        <a:solidFill>
                          <a:schemeClr val="tx1"/>
                        </a:solidFill>
                        <a:effectLst/>
                        <a:latin typeface="Tahoma" pitchFamily="34" charset="0"/>
                        <a:ea typeface="Tahoma" pitchFamily="34" charset="0"/>
                        <a:cs typeface="Tahoma" pitchFamily="34" charset="0"/>
                      </a:endParaRPr>
                    </a:p>
                  </a:txBody>
                  <a:tcPr marL="6350" marR="63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r>
            </a:tbl>
          </a:graphicData>
        </a:graphic>
      </p:graphicFrame>
      <p:sp>
        <p:nvSpPr>
          <p:cNvPr id="4" name="Date Placeholder 3"/>
          <p:cNvSpPr>
            <a:spLocks noGrp="1"/>
          </p:cNvSpPr>
          <p:nvPr>
            <p:ph type="dt" sz="half" idx="10"/>
          </p:nvPr>
        </p:nvSpPr>
        <p:spPr/>
        <p:txBody>
          <a:bodyPr/>
          <a:lstStyle/>
          <a:p>
            <a:pPr>
              <a:defRPr/>
            </a:pPr>
            <a:fld id="{F0B73B25-FC79-4372-892A-12F15AF7594E}" type="datetime11">
              <a:rPr lang="en-IN" smtClean="0">
                <a:solidFill>
                  <a:prstClr val="black">
                    <a:tint val="75000"/>
                  </a:prstClr>
                </a:solidFill>
              </a:rPr>
              <a:t>22:33:29</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B440D5B-FA80-4B80-AC56-49C1AEECAB84}" type="slidenum">
              <a:rPr lang="en-US" altLang="en-US" smtClean="0"/>
              <a:pPr/>
              <a:t>10</a:t>
            </a:fld>
            <a:endParaRPr lang="en-US" altLang="en-US"/>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a:extLst/>
        </p:spPr>
      </p:pic>
      <p:sp>
        <p:nvSpPr>
          <p:cNvPr id="19" name="TextBox 18"/>
          <p:cNvSpPr txBox="1"/>
          <p:nvPr/>
        </p:nvSpPr>
        <p:spPr>
          <a:xfrm>
            <a:off x="4479229" y="539625"/>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4970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777923" y="764275"/>
            <a:ext cx="7424383" cy="6093724"/>
          </a:xfrm>
          <a:prstGeom prst="rect">
            <a:avLst/>
          </a:prstGeom>
          <a:no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586853" y="1797200"/>
            <a:ext cx="5336275" cy="3954929"/>
          </a:xfrm>
          <a:prstGeom prst="rect">
            <a:avLst/>
          </a:prstGeom>
        </p:spPr>
        <p:txBody>
          <a:bodyPr wrap="square">
            <a:spAutoFit/>
          </a:bodyPr>
          <a:lstStyle/>
          <a:p>
            <a:pPr>
              <a:buNone/>
            </a:pPr>
            <a:r>
              <a:rPr lang="vi-VN" b="1" i="1" smtClean="0">
                <a:solidFill>
                  <a:srgbClr val="0070C0"/>
                </a:solidFill>
                <a:latin typeface="Tahoma" pitchFamily="34" charset="0"/>
                <a:ea typeface="Tahoma" pitchFamily="34" charset="0"/>
                <a:cs typeface="Tahoma" pitchFamily="34" charset="0"/>
              </a:rPr>
              <a:t>Em </a:t>
            </a:r>
            <a:r>
              <a:rPr lang="vi-VN" b="1" i="1">
                <a:solidFill>
                  <a:srgbClr val="0070C0"/>
                </a:solidFill>
                <a:latin typeface="Tahoma" pitchFamily="34" charset="0"/>
                <a:ea typeface="Tahoma" pitchFamily="34" charset="0"/>
                <a:cs typeface="Tahoma" pitchFamily="34" charset="0"/>
              </a:rPr>
              <a:t>đồng tình hoặc không đồng tình với việc làm nào đưới đây? Tại sao?</a:t>
            </a:r>
          </a:p>
          <a:p>
            <a:pPr>
              <a:spcBef>
                <a:spcPts val="600"/>
              </a:spcBef>
              <a:spcAft>
                <a:spcPts val="600"/>
              </a:spcAft>
            </a:pPr>
            <a:r>
              <a:rPr lang="vi-VN" i="1">
                <a:latin typeface="Tahoma" pitchFamily="34" charset="0"/>
                <a:ea typeface="Tahoma" pitchFamily="34" charset="0"/>
                <a:cs typeface="Tahoma" pitchFamily="34" charset="0"/>
              </a:rPr>
              <a:t>A. Trời mưa rất to, hai bạn Lâm và Hưng vẫn đạp xe về nhà, dù không có áo mưa.</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B. Trong khi đang có sấm sét, Bình vấn sử dụng ti vi và các thiết bị điện.</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C. Được cảnh báo về cơn dông sắp đến, Hồng và các bạn quyết định ở lại trường, đợi khi trời hết dông mới đi về nhà.</a:t>
            </a:r>
            <a:endParaRPr lang="vi-VN">
              <a:latin typeface="Tahoma" pitchFamily="34" charset="0"/>
              <a:ea typeface="Tahoma" pitchFamily="34" charset="0"/>
              <a:cs typeface="Tahoma" pitchFamily="34" charset="0"/>
            </a:endParaRPr>
          </a:p>
          <a:p>
            <a:pPr>
              <a:spcBef>
                <a:spcPts val="600"/>
              </a:spcBef>
              <a:spcAft>
                <a:spcPts val="600"/>
              </a:spcAft>
            </a:pPr>
            <a:r>
              <a:rPr lang="vi-VN" i="1">
                <a:latin typeface="Tahoma" pitchFamily="34" charset="0"/>
                <a:ea typeface="Tahoma" pitchFamily="34" charset="0"/>
                <a:cs typeface="Tahoma" pitchFamily="34" charset="0"/>
              </a:rPr>
              <a:t>D. Con đường từ trường về nhà bị chia cắt bởi nước lũ lên nhanh, các bạn nam tranh thủ thi xem ai bơi được xa nhất. </a:t>
            </a:r>
            <a:endParaRPr lang="en-US" dirty="0">
              <a:effectLst/>
              <a:latin typeface="Tahoma" pitchFamily="34" charset="0"/>
              <a:ea typeface="Tahoma" pitchFamily="34" charset="0"/>
              <a:cs typeface="Tahoma" pitchFamily="34" charset="0"/>
            </a:endParaRPr>
          </a:p>
        </p:txBody>
      </p:sp>
      <p:sp>
        <p:nvSpPr>
          <p:cNvPr id="13" name="Rectangle 12"/>
          <p:cNvSpPr/>
          <p:nvPr/>
        </p:nvSpPr>
        <p:spPr>
          <a:xfrm>
            <a:off x="6523630" y="1300934"/>
            <a:ext cx="5513694" cy="1870512"/>
          </a:xfrm>
          <a:prstGeom prst="rect">
            <a:avLst/>
          </a:prstGeom>
          <a:solidFill>
            <a:schemeClr val="accent4">
              <a:lumMod val="20000"/>
              <a:lumOff val="80000"/>
            </a:schemeClr>
          </a:solidFill>
          <a:ln w="38100">
            <a:solidFill>
              <a:schemeClr val="accent6">
                <a:lumMod val="40000"/>
                <a:lumOff val="60000"/>
              </a:schemeClr>
            </a:solidFill>
          </a:ln>
        </p:spPr>
        <p:txBody>
          <a:bodyPr wrap="square">
            <a:spAutoFit/>
          </a:bodyPr>
          <a:lstStyle/>
          <a:p>
            <a:pPr>
              <a:lnSpc>
                <a:spcPct val="107000"/>
              </a:lnSpc>
            </a:pPr>
            <a:r>
              <a:rPr lang="en-US" smtClean="0">
                <a:solidFill>
                  <a:prstClr val="black"/>
                </a:solidFill>
                <a:latin typeface="Tahoma" pitchFamily="34" charset="0"/>
                <a:ea typeface="Tahoma" pitchFamily="34" charset="0"/>
                <a:cs typeface="Tahoma" pitchFamily="34" charset="0"/>
              </a:rPr>
              <a:t>      - </a:t>
            </a:r>
            <a:r>
              <a:rPr lang="vi-VN" b="1">
                <a:latin typeface="Tahoma" pitchFamily="34" charset="0"/>
                <a:ea typeface="Tahoma" pitchFamily="34" charset="0"/>
                <a:cs typeface="Tahoma" pitchFamily="34" charset="0"/>
              </a:rPr>
              <a:t>Em đồng tình</a:t>
            </a:r>
            <a:r>
              <a:rPr lang="vi-VN">
                <a:latin typeface="Tahoma" pitchFamily="34" charset="0"/>
                <a:ea typeface="Tahoma" pitchFamily="34" charset="0"/>
                <a:cs typeface="Tahoma" pitchFamily="34" charset="0"/>
              </a:rPr>
              <a:t>: </a:t>
            </a:r>
            <a:r>
              <a:rPr lang="vi-VN" i="1">
                <a:latin typeface="Tahoma" pitchFamily="34" charset="0"/>
                <a:ea typeface="Tahoma" pitchFamily="34" charset="0"/>
                <a:cs typeface="Tahoma" pitchFamily="34" charset="0"/>
              </a:rPr>
              <a:t>C. Được cảnh báo về cơn đông sắp đến, Hồng và các bạn quyết định ở lại trường, đợi khi trời hết dông mới đi về nhà.</a:t>
            </a:r>
            <a:r>
              <a:rPr lang="vi-VN">
                <a:latin typeface="Tahoma" pitchFamily="34" charset="0"/>
                <a:ea typeface="Tahoma" pitchFamily="34" charset="0"/>
                <a:cs typeface="Tahoma" pitchFamily="34" charset="0"/>
              </a:rPr>
              <a:t> </a:t>
            </a:r>
            <a:endParaRPr lang="vi-VN" smtClean="0">
              <a:latin typeface="Tahoma" pitchFamily="34" charset="0"/>
              <a:ea typeface="Tahoma" pitchFamily="34" charset="0"/>
              <a:cs typeface="Tahoma" pitchFamily="34" charset="0"/>
            </a:endParaRPr>
          </a:p>
          <a:p>
            <a:pPr>
              <a:lnSpc>
                <a:spcPct val="107000"/>
              </a:lnSpc>
            </a:pPr>
            <a:r>
              <a:rPr lang="vi-VN" smtClean="0">
                <a:solidFill>
                  <a:srgbClr val="0070C0"/>
                </a:solidFill>
                <a:latin typeface="Tahoma" pitchFamily="34" charset="0"/>
                <a:ea typeface="Tahoma" pitchFamily="34" charset="0"/>
                <a:cs typeface="Tahoma" pitchFamily="34" charset="0"/>
              </a:rPr>
              <a:t>=&gt; </a:t>
            </a:r>
            <a:r>
              <a:rPr lang="vi-VN">
                <a:solidFill>
                  <a:srgbClr val="0070C0"/>
                </a:solidFill>
                <a:latin typeface="Tahoma" pitchFamily="34" charset="0"/>
                <a:ea typeface="Tahoma" pitchFamily="34" charset="0"/>
                <a:cs typeface="Tahoma" pitchFamily="34" charset="0"/>
              </a:rPr>
              <a:t>Vì các bạn rất biết cách bảo vệ bản thân trước những nguy hiểm từ thiên nhiên.</a:t>
            </a:r>
          </a:p>
          <a:p>
            <a:pPr lvl="0">
              <a:lnSpc>
                <a:spcPct val="107000"/>
              </a:lnSpc>
            </a:pPr>
            <a:endParaRPr lang="en-US" dirty="0">
              <a:solidFill>
                <a:prstClr val="black"/>
              </a:solidFill>
              <a:latin typeface="Tahoma" pitchFamily="34" charset="0"/>
              <a:ea typeface="Tahoma" pitchFamily="34" charset="0"/>
              <a:cs typeface="Tahoma" pitchFamily="34" charset="0"/>
            </a:endParaRPr>
          </a:p>
        </p:txBody>
      </p:sp>
      <p:sp>
        <p:nvSpPr>
          <p:cNvPr id="14" name="Rectangle 13"/>
          <p:cNvSpPr/>
          <p:nvPr/>
        </p:nvSpPr>
        <p:spPr>
          <a:xfrm>
            <a:off x="6523630" y="3360053"/>
            <a:ext cx="5513694" cy="2862322"/>
          </a:xfrm>
          <a:prstGeom prst="rect">
            <a:avLst/>
          </a:prstGeom>
          <a:solidFill>
            <a:schemeClr val="accent2">
              <a:lumMod val="20000"/>
              <a:lumOff val="80000"/>
            </a:schemeClr>
          </a:solidFill>
          <a:ln w="38100">
            <a:solidFill>
              <a:schemeClr val="accent1">
                <a:lumMod val="40000"/>
                <a:lumOff val="60000"/>
              </a:schemeClr>
            </a:solidFill>
          </a:ln>
        </p:spPr>
        <p:txBody>
          <a:bodyPr wrap="square">
            <a:spAutoFit/>
          </a:bodyPr>
          <a:lstStyle/>
          <a:p>
            <a:r>
              <a:rPr lang="en-US" b="1" smtClean="0">
                <a:solidFill>
                  <a:prstClr val="black"/>
                </a:solidFill>
                <a:latin typeface="Tahoma" pitchFamily="34" charset="0"/>
                <a:ea typeface="Tahoma" pitchFamily="34" charset="0"/>
                <a:cs typeface="Tahoma" pitchFamily="34" charset="0"/>
              </a:rPr>
              <a:t>     </a:t>
            </a:r>
            <a:r>
              <a:rPr lang="en-US" b="1" smtClean="0">
                <a:latin typeface="Tahoma" pitchFamily="34" charset="0"/>
                <a:ea typeface="Tahoma" pitchFamily="34" charset="0"/>
                <a:cs typeface="Tahoma" pitchFamily="34" charset="0"/>
              </a:rPr>
              <a:t>- </a:t>
            </a:r>
            <a:r>
              <a:rPr lang="vi-VN" b="1">
                <a:latin typeface="Tahoma" pitchFamily="34" charset="0"/>
                <a:ea typeface="Tahoma" pitchFamily="34" charset="0"/>
                <a:cs typeface="Tahoma" pitchFamily="34" charset="0"/>
              </a:rPr>
              <a:t>Em không đồng tình:</a:t>
            </a:r>
          </a:p>
          <a:p>
            <a:r>
              <a:rPr lang="vi-VN" i="1">
                <a:latin typeface="Tahoma" pitchFamily="34" charset="0"/>
                <a:ea typeface="Tahoma" pitchFamily="34" charset="0"/>
                <a:cs typeface="Tahoma" pitchFamily="34" charset="0"/>
              </a:rPr>
              <a:t>A. Trời mưa rất to, hai bạn Lâm và Hưng vẫn đạp xe về nhà, dù không có áo mưa.</a:t>
            </a:r>
          </a:p>
          <a:p>
            <a:r>
              <a:rPr lang="vi-VN" i="1">
                <a:latin typeface="Tahoma" pitchFamily="34" charset="0"/>
                <a:ea typeface="Tahoma" pitchFamily="34" charset="0"/>
                <a:cs typeface="Tahoma" pitchFamily="34" charset="0"/>
              </a:rPr>
              <a:t>B. Trong khi đang có sấm sét, Bình vấn sử dụng ti vi và các thiết bị điện.</a:t>
            </a:r>
          </a:p>
          <a:p>
            <a:r>
              <a:rPr lang="vi-VN" i="1">
                <a:latin typeface="Tahoma" pitchFamily="34" charset="0"/>
                <a:ea typeface="Tahoma" pitchFamily="34" charset="0"/>
                <a:cs typeface="Tahoma" pitchFamily="34" charset="0"/>
              </a:rPr>
              <a:t>D. Con đường từ trường về nhà bị chia cắt bởi nước lũ lên nhanh, các bạn nam tranh thủ thi xem ai bơi được xa nhất.</a:t>
            </a:r>
          </a:p>
          <a:p>
            <a:r>
              <a:rPr lang="vi-VN">
                <a:solidFill>
                  <a:srgbClr val="0070C0"/>
                </a:solidFill>
                <a:latin typeface="Tahoma" pitchFamily="34" charset="0"/>
                <a:ea typeface="Tahoma" pitchFamily="34" charset="0"/>
                <a:cs typeface="Tahoma" pitchFamily="34" charset="0"/>
              </a:rPr>
              <a:t>=&gt; Vì như vậy có thể bị nguy hiểm đến tính mạng, sức khoẻ </a:t>
            </a:r>
            <a:r>
              <a:rPr lang="vi-VN" smtClean="0">
                <a:solidFill>
                  <a:srgbClr val="0070C0"/>
                </a:solidFill>
                <a:latin typeface="Tahoma" pitchFamily="34" charset="0"/>
                <a:ea typeface="Tahoma" pitchFamily="34" charset="0"/>
                <a:cs typeface="Tahoma" pitchFamily="34" charset="0"/>
              </a:rPr>
              <a:t>của mình.</a:t>
            </a:r>
            <a:endParaRPr lang="vi-VN">
              <a:solidFill>
                <a:srgbClr val="0070C0"/>
              </a:solidFill>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22:33:29</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11</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a:extLst/>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12</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FF0000"/>
                </a:solidFill>
                <a:effectLst/>
                <a:latin typeface="Tahoma" pitchFamily="34" charset="0"/>
                <a:ea typeface="Tahoma" pitchFamily="34" charset="0"/>
                <a:cs typeface="Tahoma" pitchFamily="34" charset="0"/>
              </a:rPr>
              <a:t>.............</a:t>
            </a:r>
            <a:endParaRPr lang="vi-VN">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smtClean="0">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en-US" sz="1700" b="1" smtClean="0">
                <a:solidFill>
                  <a:srgbClr val="0000FF"/>
                </a:solidFill>
                <a:effectLst/>
                <a:latin typeface="Tahoma" pitchFamily="34" charset="0"/>
                <a:ea typeface="Tahoma" pitchFamily="34" charset="0"/>
                <a:cs typeface="Tahoma" pitchFamily="34" charset="0"/>
              </a:rPr>
              <a:t>....................</a:t>
            </a:r>
            <a:endParaRPr lang="vi-VN" sz="1700">
              <a:solidFill>
                <a:srgbClr val="0000FF"/>
              </a:solidFill>
              <a:effectLst/>
              <a:latin typeface="Tahoma" pitchFamily="34" charset="0"/>
              <a:ea typeface="Tahoma" pitchFamily="34" charset="0"/>
              <a:cs typeface="Tahoma" pitchFamily="34" charset="0"/>
            </a:endParaRPr>
          </a:p>
          <a:p>
            <a:pPr algn="ctr">
              <a:spcAft>
                <a:spcPts val="0"/>
              </a:spcAft>
            </a:pPr>
            <a:r>
              <a:rPr lang="en-US" sz="1700">
                <a:solidFill>
                  <a:srgbClr val="0000FF"/>
                </a:solidFill>
                <a:effectLst/>
                <a:latin typeface="Tahoma" pitchFamily="34" charset="0"/>
                <a:ea typeface="Tahoma" pitchFamily="34" charset="0"/>
                <a:cs typeface="Tahoma" pitchFamily="34" charset="0"/>
              </a:rPr>
              <a:t> </a:t>
            </a:r>
            <a:endParaRPr lang="vi-VN" sz="170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smtClean="0">
                <a:effectLst/>
                <a:latin typeface="Tahoma" pitchFamily="34" charset="0"/>
                <a:ea typeface="Tahoma" pitchFamily="34" charset="0"/>
                <a:cs typeface="Tahoma" pitchFamily="34" charset="0"/>
              </a:rPr>
              <a:t>........................................................................................................................................................................................</a:t>
            </a:r>
            <a:endParaRPr lang="vi-VN">
              <a:effectLst/>
              <a:latin typeface="Tahoma" pitchFamily="34" charset="0"/>
              <a:ea typeface="Tahoma" pitchFamily="34" charset="0"/>
              <a:cs typeface="Tahoma" pitchFamily="34" charset="0"/>
            </a:endParaRPr>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smtClean="0">
                <a:latin typeface="Tahoma" pitchFamily="34" charset="0"/>
                <a:ea typeface="Tahoma" pitchFamily="34" charset="0"/>
                <a:cs typeface="Tahoma" pitchFamily="34" charset="0"/>
              </a:rPr>
              <a:t>........................................................................................................................................................................................</a:t>
            </a:r>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0"/>
            <a:ext cx="6634258" cy="3090927"/>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smtClean="0">
                <a:latin typeface="Tahoma" pitchFamily="34" charset="0"/>
                <a:ea typeface="Tahoma" pitchFamily="34" charset="0"/>
                <a:cs typeface="Tahoma" pitchFamily="34" charset="0"/>
              </a:rPr>
              <a:t>........................................................................................................................................................................................</a:t>
            </a:r>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92792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13</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FF0000"/>
                </a:solidFill>
                <a:effectLst/>
                <a:latin typeface="Tahoma" pitchFamily="34" charset="0"/>
                <a:ea typeface="Tahoma" pitchFamily="34" charset="0"/>
                <a:cs typeface="Tahoma" pitchFamily="34" charset="0"/>
              </a:rPr>
              <a:t>Ứng phó với các tình huống nguy hiểm từ thiên nhiên</a:t>
            </a:r>
            <a:endParaRPr lang="vi-VN">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smtClean="0">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nl-NL" sz="1700" b="1" smtClean="0">
                <a:solidFill>
                  <a:srgbClr val="0000FF"/>
                </a:solidFill>
                <a:effectLst/>
                <a:latin typeface="Tahoma" pitchFamily="34" charset="0"/>
                <a:ea typeface="Tahoma" pitchFamily="34" charset="0"/>
                <a:cs typeface="Tahoma" pitchFamily="34" charset="0"/>
              </a:rPr>
              <a:t>Nhận </a:t>
            </a:r>
            <a:r>
              <a:rPr lang="nl-NL" sz="1700" b="1">
                <a:solidFill>
                  <a:srgbClr val="0000FF"/>
                </a:solidFill>
                <a:effectLst/>
                <a:latin typeface="Tahoma" pitchFamily="34" charset="0"/>
                <a:ea typeface="Tahoma" pitchFamily="34" charset="0"/>
                <a:cs typeface="Tahoma" pitchFamily="34" charset="0"/>
              </a:rPr>
              <a:t>biết các tình huống nguy hiểm từ thiên nhiên.</a:t>
            </a:r>
            <a:endParaRPr lang="vi-VN" sz="1700">
              <a:solidFill>
                <a:srgbClr val="0000FF"/>
              </a:solidFill>
              <a:effectLst/>
              <a:latin typeface="Tahoma" pitchFamily="34" charset="0"/>
              <a:ea typeface="Tahoma" pitchFamily="34" charset="0"/>
              <a:cs typeface="Tahoma" pitchFamily="34" charset="0"/>
            </a:endParaRPr>
          </a:p>
          <a:p>
            <a:pPr algn="ctr">
              <a:spcAft>
                <a:spcPts val="0"/>
              </a:spcAft>
            </a:pPr>
            <a:r>
              <a:rPr lang="en-US" sz="1700">
                <a:solidFill>
                  <a:srgbClr val="0000FF"/>
                </a:solidFill>
                <a:effectLst/>
                <a:latin typeface="Tahoma" pitchFamily="34" charset="0"/>
                <a:ea typeface="Tahoma" pitchFamily="34" charset="0"/>
                <a:cs typeface="Tahoma" pitchFamily="34" charset="0"/>
              </a:rPr>
              <a:t> </a:t>
            </a:r>
            <a:endParaRPr lang="vi-VN" sz="170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a:effectLst/>
                <a:latin typeface="Tahoma" pitchFamily="34" charset="0"/>
                <a:ea typeface="Tahoma" pitchFamily="34" charset="0"/>
                <a:cs typeface="Tahoma" pitchFamily="34" charset="0"/>
              </a:rPr>
              <a:t>Tình huống nguy hiểm từ thiên nhiên là những tình huống nguy hiểm xuất hiện bất ngờ do các hiện tượng tự nhiên gây ra, làm tổn hại đến tính mạng, tải sản của con người và xã hội.</a:t>
            </a:r>
            <a:endParaRPr lang="vi-VN">
              <a:effectLst/>
              <a:latin typeface="Tahoma" pitchFamily="34" charset="0"/>
              <a:ea typeface="Tahoma" pitchFamily="34" charset="0"/>
              <a:cs typeface="Tahoma" pitchFamily="34" charset="0"/>
            </a:endParaRPr>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Hậu quả do các tình huống nguy hiểm từ thiên nhiên.</a:t>
            </a:r>
            <a:endParaRPr lang="vi-VN">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a:effectLst/>
                <a:latin typeface="Tahoma" pitchFamily="34" charset="0"/>
                <a:ea typeface="Tahoma" pitchFamily="34" charset="0"/>
                <a:cs typeface="Tahoma" pitchFamily="34" charset="0"/>
              </a:rPr>
              <a:t>- Tình huống nguy hiểm từ thiên nhiên có thê gây nên những hậu quả đáng tiếc đối với con người: thiệt hại về sức khỏe, tinh thần, thậm chí cả tính mạng.</a:t>
            </a:r>
            <a:endParaRPr lang="vi-VN">
              <a:effectLst/>
              <a:latin typeface="Tahoma" pitchFamily="34" charset="0"/>
              <a:ea typeface="Tahoma" pitchFamily="34" charset="0"/>
              <a:cs typeface="Tahoma" pitchFamily="34" charset="0"/>
            </a:endParaRPr>
          </a:p>
          <a:p>
            <a:pPr>
              <a:spcAft>
                <a:spcPts val="0"/>
              </a:spcAft>
            </a:pPr>
            <a:r>
              <a:rPr lang="en-US" i="1">
                <a:effectLst/>
                <a:latin typeface="Tahoma" pitchFamily="34" charset="0"/>
                <a:ea typeface="Tahoma" pitchFamily="34" charset="0"/>
                <a:cs typeface="Tahoma" pitchFamily="34" charset="0"/>
              </a:rPr>
              <a:t>- Ngoài ra, nó còn gây thiệt hại về vật chất của cá nhân và cộng đồng; gây thiệt hại và ảnh hưởng tiêu cực đến nền kinh tế của các nước.</a:t>
            </a:r>
            <a:endParaRPr lang="vi-VN">
              <a:effectLst/>
              <a:latin typeface="Tahoma" pitchFamily="34" charset="0"/>
              <a:ea typeface="Tahoma" pitchFamily="34" charset="0"/>
              <a:cs typeface="Tahoma" pitchFamily="34" charset="0"/>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a:solidFill>
                  <a:srgbClr val="0000FF"/>
                </a:solidFill>
                <a:effectLst/>
                <a:latin typeface="Tahoma" pitchFamily="34" charset="0"/>
                <a:ea typeface="Tahoma" pitchFamily="34" charset="0"/>
                <a:cs typeface="Tahoma" pitchFamily="34" charset="0"/>
              </a:rPr>
              <a:t>Ứng phó với các tình huống nguy hiểm từ thiên nhiên</a:t>
            </a:r>
            <a:endParaRPr lang="vi-VN">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0"/>
            <a:ext cx="6634258" cy="3090927"/>
          </a:xfrm>
          <a:prstGeom prst="rect">
            <a:avLst/>
          </a:prstGeom>
          <a:solidFill>
            <a:srgbClr val="FFFF00"/>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fontAlgn="base"/>
            <a:r>
              <a:rPr lang="en-US" i="1">
                <a:latin typeface="Tahoma" pitchFamily="34" charset="0"/>
                <a:ea typeface="Tahoma" pitchFamily="34" charset="0"/>
                <a:cs typeface="Tahoma" pitchFamily="34" charset="0"/>
              </a:rPr>
              <a:t>- Trang bị kiến thức và kĩ năng phòng tránh và ứng phó với các tình huống nguy hiểm từ thiên nhiên.</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Tập quan sát, nhận biết các yếu tố có thể gây nguy hiểm như: thời điểm, không gian, địa hình, thời tiết thay đổi...</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Thường xuyên theo dõi các bản tin dự báo thời tiết trên các phương tiện thông tin.</a:t>
            </a:r>
            <a:endParaRPr lang="vi-VN">
              <a:latin typeface="Tahoma" pitchFamily="34" charset="0"/>
              <a:ea typeface="Tahoma" pitchFamily="34" charset="0"/>
              <a:cs typeface="Tahoma" pitchFamily="34" charset="0"/>
            </a:endParaRPr>
          </a:p>
          <a:p>
            <a:pPr fontAlgn="base"/>
            <a:r>
              <a:rPr lang="en-US" b="1" i="1">
                <a:latin typeface="Tahoma" pitchFamily="34" charset="0"/>
                <a:ea typeface="Tahoma" pitchFamily="34" charset="0"/>
                <a:cs typeface="Tahoma" pitchFamily="34" charset="0"/>
              </a:rPr>
              <a:t>Khi có nguy hiểm xảy ra: </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Chọn một nơi an toàn để trú ẩn.</a:t>
            </a:r>
            <a:endParaRPr lang="vi-VN">
              <a:latin typeface="Tahoma" pitchFamily="34" charset="0"/>
              <a:ea typeface="Tahoma" pitchFamily="34" charset="0"/>
              <a:cs typeface="Tahoma" pitchFamily="34" charset="0"/>
            </a:endParaRPr>
          </a:p>
          <a:p>
            <a:pPr fontAlgn="base"/>
            <a:r>
              <a:rPr lang="en-US" i="1">
                <a:latin typeface="Tahoma" pitchFamily="34" charset="0"/>
                <a:ea typeface="Tahoma" pitchFamily="34" charset="0"/>
                <a:cs typeface="Tahoma" pitchFamily="34" charset="0"/>
              </a:rPr>
              <a:t>- Bình tĩnh xử trí, đặt mục tiêu an toàn tính mạng lên trên hết.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  Tìm kiếm sự trợ giúp hoặc báo cho những người xung quanh, chính quyền địa phương khi cần thiết.</a:t>
            </a:r>
            <a:endParaRPr lang="vi-VN">
              <a:latin typeface="Tahoma" pitchFamily="34" charset="0"/>
              <a:ea typeface="Tahoma" pitchFamily="34" charset="0"/>
              <a:cs typeface="Tahoma"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603365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IV.</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VẬN DỤNG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81009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1078173" y="1160059"/>
            <a:ext cx="9812741" cy="3129011"/>
          </a:xfrm>
          <a:prstGeom prst="rect">
            <a:avLst/>
          </a:prstGeom>
          <a:solidFill>
            <a:srgbClr val="FFCCFF"/>
          </a:solid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3016154" y="1906206"/>
            <a:ext cx="6537279" cy="1569660"/>
          </a:xfrm>
          <a:prstGeom prst="rect">
            <a:avLst/>
          </a:prstGeom>
        </p:spPr>
        <p:txBody>
          <a:bodyPr wrap="square">
            <a:spAutoFit/>
          </a:bodyPr>
          <a:lstStyle/>
          <a:p>
            <a:r>
              <a:rPr lang="en-US" sz="2400" i="1">
                <a:latin typeface="Tahoma" pitchFamily="34" charset="0"/>
                <a:ea typeface="Tahoma" pitchFamily="34" charset="0"/>
                <a:cs typeface="Tahoma" pitchFamily="34" charset="0"/>
              </a:rPr>
              <a:t>2.  Mỗi </a:t>
            </a:r>
            <a:r>
              <a:rPr lang="en-US" sz="2400" i="1" smtClean="0">
                <a:latin typeface="Tahoma" pitchFamily="34" charset="0"/>
                <a:ea typeface="Tahoma" pitchFamily="34" charset="0"/>
                <a:cs typeface="Tahoma" pitchFamily="34" charset="0"/>
              </a:rPr>
              <a:t>nhóm </a:t>
            </a:r>
            <a:r>
              <a:rPr lang="en-US" sz="2400" i="1">
                <a:latin typeface="Tahoma" pitchFamily="34" charset="0"/>
                <a:ea typeface="Tahoma" pitchFamily="34" charset="0"/>
                <a:cs typeface="Tahoma" pitchFamily="34" charset="0"/>
              </a:rPr>
              <a:t>xây </a:t>
            </a:r>
            <a:r>
              <a:rPr lang="en-US" sz="2400" i="1" smtClean="0">
                <a:latin typeface="Tahoma" pitchFamily="34" charset="0"/>
                <a:ea typeface="Tahoma" pitchFamily="34" charset="0"/>
                <a:cs typeface="Tahoma" pitchFamily="34" charset="0"/>
              </a:rPr>
              <a:t>dựng </a:t>
            </a:r>
            <a:r>
              <a:rPr lang="en-US" sz="2400" i="1">
                <a:latin typeface="Tahoma" pitchFamily="34" charset="0"/>
                <a:ea typeface="Tahoma" pitchFamily="34" charset="0"/>
                <a:cs typeface="Tahoma" pitchFamily="34" charset="0"/>
              </a:rPr>
              <a:t>một thông điệp về cách học sinh ứng phó với tình </a:t>
            </a:r>
            <a:r>
              <a:rPr lang="en-US" sz="2400" i="1" smtClean="0">
                <a:latin typeface="Tahoma" pitchFamily="34" charset="0"/>
                <a:ea typeface="Tahoma" pitchFamily="34" charset="0"/>
                <a:cs typeface="Tahoma" pitchFamily="34" charset="0"/>
              </a:rPr>
              <a:t>huống </a:t>
            </a:r>
            <a:r>
              <a:rPr lang="en-US" sz="2400" i="1">
                <a:latin typeface="Tahoma" pitchFamily="34" charset="0"/>
                <a:ea typeface="Tahoma" pitchFamily="34" charset="0"/>
                <a:cs typeface="Tahoma" pitchFamily="34" charset="0"/>
              </a:rPr>
              <a:t>nguy hiểm từ thiên nhiên. Các nhóm giới thiệu thông điệp trước cả lớp.</a:t>
            </a:r>
            <a:endParaRPr lang="vi-VN" sz="2400">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22:33:29</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15</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29" y="-4"/>
            <a:ext cx="4939989" cy="999965"/>
          </a:xfrm>
          <a:prstGeom prst="rect">
            <a:avLst/>
          </a:prstGeom>
          <a:noFill/>
          <a:ln>
            <a:noFill/>
          </a:ln>
          <a:extLst/>
        </p:spPr>
      </p:pic>
      <p:sp>
        <p:nvSpPr>
          <p:cNvPr id="16" name="TextBox 15"/>
          <p:cNvSpPr txBox="1"/>
          <p:nvPr/>
        </p:nvSpPr>
        <p:spPr>
          <a:xfrm>
            <a:off x="4056140" y="444089"/>
            <a:ext cx="4296289" cy="461665"/>
          </a:xfrm>
          <a:prstGeom prst="rect">
            <a:avLst/>
          </a:prstGeom>
          <a:noFill/>
        </p:spPr>
        <p:txBody>
          <a:bodyPr wrap="square" rtlCol="0">
            <a:spAutoFit/>
          </a:bodyPr>
          <a:lstStyle/>
          <a:p>
            <a:pPr algn="ctr"/>
            <a:r>
              <a:rPr lang="en-US" sz="2400" b="1" smtClean="0">
                <a:solidFill>
                  <a:srgbClr val="FF0000"/>
                </a:solidFill>
                <a:latin typeface="Tahoma" pitchFamily="34" charset="0"/>
                <a:ea typeface="Tahoma" pitchFamily="34" charset="0"/>
                <a:cs typeface="Tahoma" pitchFamily="34" charset="0"/>
              </a:rPr>
              <a:t>HOẠT ĐỘNG NHÓM</a:t>
            </a:r>
            <a:endParaRPr lang="vi-VN" sz="2400" b="1">
              <a:solidFill>
                <a:srgbClr val="FF0000"/>
              </a:solidFill>
              <a:latin typeface="Tahoma" pitchFamily="34" charset="0"/>
              <a:ea typeface="Tahoma" pitchFamily="34" charset="0"/>
              <a:cs typeface="Tahoma" pitchFamily="34" charset="0"/>
            </a:endParaRPr>
          </a:p>
        </p:txBody>
      </p:sp>
      <p:sp>
        <p:nvSpPr>
          <p:cNvPr id="4" name="Rectangle 3"/>
          <p:cNvSpPr/>
          <p:nvPr/>
        </p:nvSpPr>
        <p:spPr>
          <a:xfrm>
            <a:off x="368490" y="4437250"/>
            <a:ext cx="11423175" cy="2031325"/>
          </a:xfrm>
          <a:prstGeom prst="rect">
            <a:avLst/>
          </a:prstGeom>
          <a:solidFill>
            <a:schemeClr val="accent2">
              <a:lumMod val="20000"/>
              <a:lumOff val="80000"/>
            </a:schemeClr>
          </a:solidFill>
        </p:spPr>
        <p:txBody>
          <a:bodyPr wrap="square">
            <a:spAutoFit/>
          </a:bodyPr>
          <a:lstStyle/>
          <a:p>
            <a:pPr algn="ctr"/>
            <a:r>
              <a:rPr lang="en-US" b="1" smtClean="0">
                <a:solidFill>
                  <a:prstClr val="black"/>
                </a:solidFill>
                <a:latin typeface="Tahoma" pitchFamily="34" charset="0"/>
                <a:ea typeface="Tahoma" pitchFamily="34" charset="0"/>
                <a:cs typeface="Tahoma" pitchFamily="34" charset="0"/>
              </a:rPr>
              <a:t>CÁCH THỰC HIỆN</a:t>
            </a:r>
          </a:p>
          <a:p>
            <a:pPr marL="285750" indent="-285750" algn="just">
              <a:buFontTx/>
              <a:buChar char="-"/>
            </a:pPr>
            <a:r>
              <a:rPr lang="en-US" smtClean="0">
                <a:solidFill>
                  <a:prstClr val="black"/>
                </a:solidFill>
                <a:latin typeface="Tahoma" pitchFamily="34" charset="0"/>
                <a:ea typeface="Tahoma" pitchFamily="34" charset="0"/>
                <a:cs typeface="Tahoma" pitchFamily="34" charset="0"/>
              </a:rPr>
              <a:t>Lớp chia thành 4 nhóm theo 4 tổ.</a:t>
            </a:r>
          </a:p>
          <a:p>
            <a:pPr marL="285750" indent="-285750" algn="just">
              <a:buFontTx/>
              <a:buChar char="-"/>
            </a:pPr>
            <a:r>
              <a:rPr lang="en-US" smtClean="0">
                <a:solidFill>
                  <a:prstClr val="black"/>
                </a:solidFill>
                <a:latin typeface="Tahoma" pitchFamily="34" charset="0"/>
                <a:ea typeface="Tahoma" pitchFamily="34" charset="0"/>
                <a:cs typeface="Tahoma" pitchFamily="34" charset="0"/>
              </a:rPr>
              <a:t>Mỗi nhóm thảo luận xây dựng thông điệp của nhóm mình và trình bày trên giấy A0 trong thời gian 5 phút.</a:t>
            </a:r>
          </a:p>
          <a:p>
            <a:pPr marL="285750" indent="-285750" algn="just">
              <a:buFontTx/>
              <a:buChar char="-"/>
            </a:pPr>
            <a:r>
              <a:rPr lang="en-US" smtClean="0">
                <a:solidFill>
                  <a:prstClr val="black"/>
                </a:solidFill>
                <a:latin typeface="Tahoma" pitchFamily="34" charset="0"/>
                <a:ea typeface="Tahoma" pitchFamily="34" charset="0"/>
                <a:cs typeface="Tahoma" pitchFamily="34" charset="0"/>
              </a:rPr>
              <a:t>Hết thời gian, các nhóm trưng bày sản phẩm của nhóm mình. Sau đó, các nhóm lần lượt cử đại diện thuyết trình sản phẩm trong thời gian tối đa 1 phút 30 giây; Các nhóm khác có nhiệm vụ theo dõi, nhận xét và chấm điểm cho nhóm bạn bằng hình thức giơ tay biểu quyết.</a:t>
            </a:r>
          </a:p>
          <a:p>
            <a:pPr marL="285750" indent="-285750" algn="just">
              <a:buFontTx/>
              <a:buChar char="-"/>
            </a:pPr>
            <a:r>
              <a:rPr lang="en-US" smtClean="0">
                <a:solidFill>
                  <a:prstClr val="black"/>
                </a:solidFill>
                <a:latin typeface="Tahoma" pitchFamily="34" charset="0"/>
                <a:ea typeface="Tahoma" pitchFamily="34" charset="0"/>
                <a:cs typeface="Tahoma" pitchFamily="34" charset="0"/>
              </a:rPr>
              <a:t>Nhóm nào giành được nhiều phiếu hơn, nhóm đó sẽ giành chiến thắng chung cuộc.</a:t>
            </a:r>
          </a:p>
        </p:txBody>
      </p:sp>
    </p:spTree>
    <p:extLst>
      <p:ext uri="{BB962C8B-B14F-4D97-AF65-F5344CB8AC3E}">
        <p14:creationId xmlns:p14="http://schemas.microsoft.com/office/powerpoint/2010/main" val="36897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hape 1"/>
          <p:cNvPicPr/>
          <p:nvPr/>
        </p:nvPicPr>
        <p:blipFill>
          <a:blip r:embed="rId2"/>
          <a:stretch/>
        </p:blipFill>
        <p:spPr>
          <a:xfrm>
            <a:off x="11033760" y="0"/>
            <a:ext cx="1158240" cy="1048385"/>
          </a:xfrm>
          <a:prstGeom prst="rect">
            <a:avLst/>
          </a:prstGeom>
          <a:noFill/>
          <a:ln>
            <a:noFill/>
          </a:ln>
        </p:spPr>
      </p:pic>
      <p:sp>
        <p:nvSpPr>
          <p:cNvPr id="2" name="Date Placeholder 1"/>
          <p:cNvSpPr>
            <a:spLocks noGrp="1"/>
          </p:cNvSpPr>
          <p:nvPr>
            <p:ph type="dt" sz="half" idx="10"/>
          </p:nvPr>
        </p:nvSpPr>
        <p:spPr/>
        <p:txBody>
          <a:bodyPr/>
          <a:lstStyle/>
          <a:p>
            <a:fld id="{85A03833-37C1-4776-B75A-5885890ADFB0}" type="datetime11">
              <a:rPr lang="en-IN" smtClean="0">
                <a:solidFill>
                  <a:prstClr val="black">
                    <a:tint val="75000"/>
                  </a:prstClr>
                </a:solidFill>
              </a:rPr>
              <a:t>22:33:29</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16</a:t>
            </a:fld>
            <a:endParaRPr lang="en-US" altLang="en-US">
              <a:solidFill>
                <a:prstClr val="black">
                  <a:tint val="75000"/>
                </a:prstClr>
              </a:solidFill>
            </a:endParaRPr>
          </a:p>
        </p:txBody>
      </p:sp>
      <p:sp>
        <p:nvSpPr>
          <p:cNvPr id="4" name="Rectangle 3"/>
          <p:cNvSpPr/>
          <p:nvPr/>
        </p:nvSpPr>
        <p:spPr>
          <a:xfrm>
            <a:off x="320796" y="3217038"/>
            <a:ext cx="10929595" cy="523220"/>
          </a:xfrm>
          <a:prstGeom prst="rect">
            <a:avLst/>
          </a:prstGeom>
          <a:solidFill>
            <a:srgbClr val="92D050"/>
          </a:solidFill>
        </p:spPr>
        <p:txBody>
          <a:bodyPr wrap="none">
            <a:spAutoFit/>
          </a:bodyPr>
          <a:lstStyle/>
          <a:p>
            <a:r>
              <a:rPr lang="vi-VN" sz="2800"/>
              <a:t>“Sẵn sàng ứng phó với thời tiết, hành động thông minh với khí hậu”</a:t>
            </a:r>
            <a:endParaRPr lang="vi-VN" sz="2800">
              <a:latin typeface="Tahoma" pitchFamily="34" charset="0"/>
              <a:ea typeface="Tahoma" pitchFamily="34" charset="0"/>
              <a:cs typeface="Tahoma" pitchFamily="34" charset="0"/>
            </a:endParaRPr>
          </a:p>
        </p:txBody>
      </p:sp>
      <p:pic>
        <p:nvPicPr>
          <p:cNvPr id="4098" name="Picture 2" descr="Khi biến đổi khí hậu đe dọa hòa bì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051" y="3859983"/>
            <a:ext cx="4954155" cy="284700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IẾN ĐỔI KHÍ HẬU VÀ NGUỒN NƯỚC-Tin ngà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729" y="152400"/>
            <a:ext cx="5565933" cy="2918346"/>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Giờ trái đất năm 2021: “Lên tiếng vì thiên nhiê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4104" name="Picture 8" descr="VGP News :. | &amp;#39;Hành động vì thiên nhiên&amp;#39; hưởng ứng Ngày Môi trường thế giới  | BÁO ĐIỆN TỬ CHÍNH PHỦ NƯỚC CHXHCN VIỆT NA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185" y="3859983"/>
            <a:ext cx="5793387" cy="28470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Mỗi nhóm xây dựng một thông điệp về cách học sinh ứng phó với tình huống nguy hiể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2700" y="152400"/>
            <a:ext cx="4729551" cy="2860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546332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3"/>
          <p:cNvSpPr>
            <a:spLocks noChangeArrowheads="1"/>
          </p:cNvSpPr>
          <p:nvPr/>
        </p:nvSpPr>
        <p:spPr bwMode="gray">
          <a:xfrm>
            <a:off x="2822018" y="19206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vi-VN" altLang="en-US" b="1" smtClean="0">
                <a:solidFill>
                  <a:srgbClr val="FFFF00"/>
                </a:solidFill>
                <a:latin typeface="Times New Roman" panose="02020603050405020304" pitchFamily="18" charset="0"/>
                <a:cs typeface="Times New Roman" panose="02020603050405020304" pitchFamily="18" charset="0"/>
              </a:rPr>
              <a:t>HOẠT ĐỘNG DỰ ÁN</a:t>
            </a:r>
            <a:endParaRPr lang="en-US" altLang="en-US" b="1" dirty="0" smtClean="0">
              <a:solidFill>
                <a:srgbClr val="FFFF00"/>
              </a:solidFill>
              <a:latin typeface="Times New Roman" panose="02020603050405020304" pitchFamily="18" charset="0"/>
              <a:cs typeface="Times New Roman" panose="02020603050405020304" pitchFamily="18" charset="0"/>
            </a:endParaRPr>
          </a:p>
        </p:txBody>
      </p:sp>
      <p:pic>
        <p:nvPicPr>
          <p:cNvPr id="5" name="Google Shape;164;p9"/>
          <p:cNvPicPr preferRelativeResize="0"/>
          <p:nvPr/>
        </p:nvPicPr>
        <p:blipFill rotWithShape="1">
          <a:blip r:embed="rId3">
            <a:alphaModFix/>
          </a:blip>
          <a:srcRect l="15285" t="10430" r="46645" b="11190"/>
          <a:stretch/>
        </p:blipFill>
        <p:spPr>
          <a:xfrm>
            <a:off x="-551747" y="2178622"/>
            <a:ext cx="6663096" cy="4830051"/>
          </a:xfrm>
          <a:prstGeom prst="rect">
            <a:avLst/>
          </a:prstGeom>
          <a:noFill/>
          <a:ln>
            <a:noFill/>
          </a:ln>
        </p:spPr>
      </p:pic>
      <p:pic>
        <p:nvPicPr>
          <p:cNvPr id="6" name="Picture 5"/>
          <p:cNvPicPr>
            <a:picLocks noChangeAspect="1"/>
          </p:cNvPicPr>
          <p:nvPr/>
        </p:nvPicPr>
        <p:blipFill>
          <a:blip r:embed="rId4"/>
          <a:stretch>
            <a:fillRect/>
          </a:stretch>
        </p:blipFill>
        <p:spPr>
          <a:xfrm>
            <a:off x="4896689" y="522910"/>
            <a:ext cx="6353926"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355574182"/>
              </p:ext>
            </p:extLst>
          </p:nvPr>
        </p:nvGraphicFramePr>
        <p:xfrm>
          <a:off x="590550" y="3194169"/>
          <a:ext cx="4115067" cy="1524000"/>
        </p:xfrm>
        <a:graphic>
          <a:graphicData uri="http://schemas.openxmlformats.org/drawingml/2006/table">
            <a:tbl>
              <a:tblPr/>
              <a:tblGrid>
                <a:gridCol w="4115067"/>
              </a:tblGrid>
              <a:tr h="1214845">
                <a:tc>
                  <a:txBody>
                    <a:bodyPr/>
                    <a:lstStyle/>
                    <a:p>
                      <a:r>
                        <a:rPr lang="en-US" sz="2000" i="1" kern="1200" smtClean="0">
                          <a:solidFill>
                            <a:schemeClr val="tx1"/>
                          </a:solidFill>
                          <a:effectLst/>
                          <a:latin typeface="Tahoma" pitchFamily="34" charset="0"/>
                          <a:ea typeface="Tahoma" pitchFamily="34" charset="0"/>
                          <a:cs typeface="Tahoma" pitchFamily="34" charset="0"/>
                        </a:rPr>
                        <a:t>1. Lập kế hoạch cá </a:t>
                      </a:r>
                      <a:r>
                        <a:rPr lang="en-US" sz="1800" i="1" kern="1200" smtClean="0">
                          <a:solidFill>
                            <a:schemeClr val="tx1"/>
                          </a:solidFill>
                          <a:effectLst/>
                          <a:latin typeface="Tahoma" pitchFamily="34" charset="0"/>
                          <a:ea typeface="Tahoma" pitchFamily="34" charset="0"/>
                          <a:cs typeface="Tahoma" pitchFamily="34" charset="0"/>
                        </a:rPr>
                        <a:t>nhân</a:t>
                      </a:r>
                      <a:r>
                        <a:rPr lang="en-US" sz="2000" i="1" kern="1200" smtClean="0">
                          <a:solidFill>
                            <a:schemeClr val="tx1"/>
                          </a:solidFill>
                          <a:effectLst/>
                          <a:latin typeface="Tahoma" pitchFamily="34" charset="0"/>
                          <a:ea typeface="Tahoma" pitchFamily="34" charset="0"/>
                          <a:cs typeface="Tahoma" pitchFamily="34" charset="0"/>
                        </a:rPr>
                        <a:t> về cách ứng phó với tình huống nguy hiểm từ thiên nhiên. Chia sẻ với các bạn trong lớp, trong nhóm về kế hoạch của mình.</a:t>
                      </a:r>
                      <a:endParaRPr lang="vi-VN" sz="2000" kern="1200">
                        <a:solidFill>
                          <a:schemeClr val="tx1"/>
                        </a:solidFill>
                        <a:effectLst/>
                        <a:latin typeface="Tahoma" pitchFamily="34" charset="0"/>
                        <a:ea typeface="Tahoma" pitchFamily="34" charset="0"/>
                        <a:cs typeface="Tahoma" pitchFamily="34" charset="0"/>
                      </a:endParaRPr>
                    </a:p>
                  </a:txBody>
                  <a:tcPr marL="0" marR="0" marT="0" marB="0">
                    <a:lnL>
                      <a:noFill/>
                    </a:lnL>
                    <a:lnR>
                      <a:noFill/>
                    </a:lnR>
                    <a:lnT>
                      <a:noFill/>
                    </a:lnT>
                    <a:lnB>
                      <a:noFill/>
                    </a:lnB>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470199057"/>
              </p:ext>
            </p:extLst>
          </p:nvPr>
        </p:nvGraphicFramePr>
        <p:xfrm>
          <a:off x="5778410" y="2154379"/>
          <a:ext cx="4678031" cy="3017520"/>
        </p:xfrm>
        <a:graphic>
          <a:graphicData uri="http://schemas.openxmlformats.org/drawingml/2006/table">
            <a:tbl>
              <a:tblPr/>
              <a:tblGrid>
                <a:gridCol w="4678031"/>
              </a:tblGrid>
              <a:tr h="830580">
                <a:tc>
                  <a:txBody>
                    <a:bodyPr/>
                    <a:lstStyle/>
                    <a:p>
                      <a:endParaRPr lang="en-US" sz="1800" kern="1200" dirty="0" smtClean="0">
                        <a:solidFill>
                          <a:schemeClr val="tx1"/>
                        </a:solidFill>
                        <a:effectLst/>
                        <a:latin typeface="Tahoma" pitchFamily="34" charset="0"/>
                        <a:ea typeface="Tahoma" pitchFamily="34" charset="0"/>
                        <a:cs typeface="Tahoma" pitchFamily="34" charset="0"/>
                      </a:endParaRPr>
                    </a:p>
                    <a:p>
                      <a:r>
                        <a:rPr lang="en-US" sz="1800" i="1" kern="1200" smtClean="0">
                          <a:solidFill>
                            <a:schemeClr val="tx1"/>
                          </a:solidFill>
                          <a:effectLst/>
                          <a:latin typeface="Tahoma" pitchFamily="34" charset="0"/>
                          <a:ea typeface="Tahoma" pitchFamily="34" charset="0"/>
                          <a:cs typeface="Tahoma" pitchFamily="34" charset="0"/>
                        </a:rPr>
                        <a:t>3. Em cùng bạn lập đự án tuyên truyền về phòng ngừa tai nạn đo các tình huống nguy hiểm từ thiên nhiên, dành cho thiếu niên ở địa phương em đang sóng theo hướng dẫn:</a:t>
                      </a:r>
                    </a:p>
                    <a:p>
                      <a:r>
                        <a:rPr lang="vi-VN" sz="1800" b="0" i="0" kern="1200" smtClean="0">
                          <a:solidFill>
                            <a:schemeClr val="tx1"/>
                          </a:solidFill>
                          <a:effectLst/>
                          <a:latin typeface="Tahoma" pitchFamily="34" charset="0"/>
                          <a:ea typeface="Tahoma" pitchFamily="34" charset="0"/>
                          <a:cs typeface="Tahoma" pitchFamily="34" charset="0"/>
                        </a:rPr>
                        <a:t>- Tên dự án. </a:t>
                      </a:r>
                    </a:p>
                    <a:p>
                      <a:r>
                        <a:rPr lang="vi-VN" sz="1800" b="0" i="0" kern="1200" smtClean="0">
                          <a:solidFill>
                            <a:schemeClr val="tx1"/>
                          </a:solidFill>
                          <a:effectLst/>
                          <a:latin typeface="Tahoma" pitchFamily="34" charset="0"/>
                          <a:ea typeface="Tahoma" pitchFamily="34" charset="0"/>
                          <a:cs typeface="Tahoma" pitchFamily="34" charset="0"/>
                        </a:rPr>
                        <a:t>- Đối tượng dự án hướng tới. </a:t>
                      </a:r>
                    </a:p>
                    <a:p>
                      <a:r>
                        <a:rPr lang="vi-VN" sz="1800" b="0" i="0" kern="1200" smtClean="0">
                          <a:solidFill>
                            <a:schemeClr val="tx1"/>
                          </a:solidFill>
                          <a:effectLst/>
                          <a:latin typeface="Tahoma" pitchFamily="34" charset="0"/>
                          <a:ea typeface="Tahoma" pitchFamily="34" charset="0"/>
                          <a:cs typeface="Tahoma" pitchFamily="34" charset="0"/>
                        </a:rPr>
                        <a:t>- Các tai nạn do nguy hiểm từ thiên nhiên cần phải phòng ngừa ở địa phương. </a:t>
                      </a:r>
                    </a:p>
                    <a:p>
                      <a:r>
                        <a:rPr lang="vi-VN" sz="1800" b="0" i="0" kern="1200" smtClean="0">
                          <a:solidFill>
                            <a:schemeClr val="tx1"/>
                          </a:solidFill>
                          <a:effectLst/>
                          <a:latin typeface="Tahoma" pitchFamily="34" charset="0"/>
                          <a:ea typeface="Tahoma" pitchFamily="34" charset="0"/>
                          <a:cs typeface="Tahoma" pitchFamily="34" charset="0"/>
                        </a:rPr>
                        <a:t>- Cách phòng ngừa, ứng phó với nguy hiểm. </a:t>
                      </a:r>
                    </a:p>
                    <a:p>
                      <a:endParaRPr lang="vi-VN" sz="1800" kern="1200">
                        <a:solidFill>
                          <a:schemeClr val="tx1"/>
                        </a:solidFill>
                        <a:effectLst/>
                        <a:latin typeface="Tahoma" pitchFamily="34" charset="0"/>
                        <a:ea typeface="Tahoma" pitchFamily="34" charset="0"/>
                        <a:cs typeface="Tahoma" pitchFamily="34" charset="0"/>
                      </a:endParaRPr>
                    </a:p>
                  </a:txBody>
                  <a:tcPr marL="0" marR="0" marT="0" marB="0">
                    <a:lnL>
                      <a:noFill/>
                    </a:lnL>
                    <a:lnR>
                      <a:noFill/>
                    </a:lnR>
                    <a:lnT>
                      <a:noFill/>
                    </a:lnT>
                    <a:lnB>
                      <a:noFill/>
                    </a:lnB>
                  </a:tcPr>
                </a:tc>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sp>
        <p:nvSpPr>
          <p:cNvPr id="7" name="Date Placeholder 6"/>
          <p:cNvSpPr>
            <a:spLocks noGrp="1"/>
          </p:cNvSpPr>
          <p:nvPr>
            <p:ph type="dt" sz="half" idx="10"/>
          </p:nvPr>
        </p:nvSpPr>
        <p:spPr/>
        <p:txBody>
          <a:bodyPr/>
          <a:lstStyle/>
          <a:p>
            <a:fld id="{C5292F66-9FC6-45ED-B5FA-3BD1FDF36F82}" type="datetime11">
              <a:rPr lang="en-IN" smtClean="0">
                <a:solidFill>
                  <a:prstClr val="black">
                    <a:tint val="75000"/>
                  </a:prstClr>
                </a:solidFill>
              </a:rPr>
              <a:t>22:33:29</a:t>
            </a:fld>
            <a:endParaRPr lang="en-US">
              <a:solidFill>
                <a:prstClr val="black">
                  <a:tint val="75000"/>
                </a:prstClr>
              </a:solidFill>
            </a:endParaRPr>
          </a:p>
        </p:txBody>
      </p:sp>
      <p:sp>
        <p:nvSpPr>
          <p:cNvPr id="11" name="Slide Number Placeholder 10"/>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17</a:t>
            </a:fld>
            <a:endParaRPr lang="en-US" altLang="en-US">
              <a:solidFill>
                <a:prstClr val="black">
                  <a:tint val="75000"/>
                </a:prstClr>
              </a:solidFill>
            </a:endParaRPr>
          </a:p>
        </p:txBody>
      </p:sp>
      <p:sp>
        <p:nvSpPr>
          <p:cNvPr id="12" name="TextBox 11"/>
          <p:cNvSpPr txBox="1"/>
          <p:nvPr/>
        </p:nvSpPr>
        <p:spPr>
          <a:xfrm>
            <a:off x="627797" y="1214651"/>
            <a:ext cx="4107976" cy="461665"/>
          </a:xfrm>
          <a:prstGeom prst="rect">
            <a:avLst/>
          </a:prstGeom>
          <a:solidFill>
            <a:srgbClr val="66FF99"/>
          </a:solidFill>
        </p:spPr>
        <p:txBody>
          <a:bodyPr wrap="square" rtlCol="0">
            <a:spAutoFit/>
          </a:bodyPr>
          <a:lstStyle/>
          <a:p>
            <a:pPr algn="ctr"/>
            <a:r>
              <a:rPr lang="vi-VN" sz="2400" smtClean="0">
                <a:latin typeface="Tahoma" pitchFamily="34" charset="0"/>
                <a:ea typeface="Tahoma" pitchFamily="34" charset="0"/>
                <a:cs typeface="Tahoma" pitchFamily="34" charset="0"/>
              </a:rPr>
              <a:t>Về nhà thực hiện</a:t>
            </a:r>
            <a:endParaRPr lang="vi-VN" sz="24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4124667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523220"/>
          </a:xfrm>
          <a:prstGeom prst="rect">
            <a:avLst/>
          </a:prstGeom>
        </p:spPr>
        <p:txBody>
          <a:bodyPr wrap="square">
            <a:spAutoFit/>
          </a:bodyPr>
          <a:lstStyle/>
          <a:p>
            <a:pPr algn="ctr">
              <a:defRPr/>
            </a:pPr>
            <a:r>
              <a:rPr lang="en-US" altLang="zh-CN" sz="2800" b="1" kern="0">
                <a:solidFill>
                  <a:srgbClr val="0000FF"/>
                </a:solidFill>
                <a:latin typeface="Tahoma" pitchFamily="34" charset="0"/>
                <a:ea typeface="Tahoma" pitchFamily="34" charset="0"/>
                <a:cs typeface="Tahoma" pitchFamily="34" charset="0"/>
              </a:rPr>
              <a:t>XIN CHÀO VÀ HẸN GẶP </a:t>
            </a:r>
            <a:r>
              <a:rPr lang="en-US" altLang="zh-CN" sz="2800" b="1" kern="0" smtClean="0">
                <a:solidFill>
                  <a:srgbClr val="0000FF"/>
                </a:solidFill>
                <a:latin typeface="Tahoma" pitchFamily="34" charset="0"/>
                <a:ea typeface="Tahoma" pitchFamily="34" charset="0"/>
                <a:cs typeface="Tahoma" pitchFamily="34" charset="0"/>
              </a:rPr>
              <a:t>LẠI!!!</a:t>
            </a:r>
            <a:endParaRPr lang="en-US" altLang="zh-CN" sz="2800" b="1" kern="0"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11111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881372"/>
                <a:ext cx="1168950" cy="1244046"/>
              </a:xfrm>
              <a:prstGeom prst="rect">
                <a:avLst/>
              </a:prstGeom>
              <a:noFill/>
              <a:ln>
                <a:noFill/>
              </a:ln>
            </p:spPr>
          </p:pic>
        </p:grpSp>
        <p:sp>
          <p:nvSpPr>
            <p:cNvPr id="10" name="Rectangle 9"/>
            <p:cNvSpPr>
              <a:spLocks noChangeArrowheads="1"/>
            </p:cNvSpPr>
            <p:nvPr/>
          </p:nvSpPr>
          <p:spPr bwMode="auto">
            <a:xfrm>
              <a:off x="1669631" y="1734599"/>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454890"/>
              <a:ext cx="2667000" cy="1569660"/>
            </a:xfrm>
            <a:prstGeom prst="rect">
              <a:avLst/>
            </a:prstGeom>
            <a:noFill/>
            <a:ln>
              <a:noFill/>
            </a:ln>
            <a:effectLst/>
            <a:extLst/>
          </p:spPr>
          <p:txBody>
            <a:bodyPr anchor="ctr">
              <a:spAutoFit/>
            </a:bodyPr>
            <a:lstStyle/>
            <a:p>
              <a:pPr algn="ctr">
                <a:defRPr/>
              </a:pPr>
              <a:r>
                <a:rPr lang="en-US" altLang="zh-CN" sz="3200" b="1" kern="0" dirty="0" smtClean="0">
                  <a:solidFill>
                    <a:srgbClr val="0000FF"/>
                  </a:solidFill>
                  <a:latin typeface="Tahoma" pitchFamily="34" charset="0"/>
                  <a:ea typeface="Tahoma" pitchFamily="34" charset="0"/>
                  <a:cs typeface="Tahoma" pitchFamily="34" charset="0"/>
                </a:rPr>
                <a:t>I.</a:t>
              </a:r>
            </a:p>
            <a:p>
              <a:pPr algn="ctr">
                <a:defRPr/>
              </a:pPr>
              <a:r>
                <a:rPr lang="en-US" altLang="zh-CN" sz="3200" b="1" kern="0" dirty="0" smtClean="0">
                  <a:solidFill>
                    <a:srgbClr val="0000FF"/>
                  </a:solidFill>
                  <a:latin typeface="Tahoma" pitchFamily="34" charset="0"/>
                  <a:ea typeface="Tahoma" pitchFamily="34" charset="0"/>
                  <a:cs typeface="Tahoma" pitchFamily="34" charset="0"/>
                </a:rPr>
                <a:t>KHỞI ĐỘNG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ến đổi khí hậu gây thiệt hại lớn cho toàn cầu - VTV2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093575" cy="6858000"/>
          </a:xfrm>
          <a:prstGeom prst="rect">
            <a:avLst/>
          </a:prstGeom>
        </p:spPr>
      </p:pic>
    </p:spTree>
    <p:extLst>
      <p:ext uri="{BB962C8B-B14F-4D97-AF65-F5344CB8AC3E}">
        <p14:creationId xmlns:p14="http://schemas.microsoft.com/office/powerpoint/2010/main" val="19069424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a:t>
              </a:r>
              <a:r>
                <a:rPr lang="en-US" altLang="zh-CN" sz="3200" b="1" kern="0">
                  <a:solidFill>
                    <a:srgbClr val="0000FF"/>
                  </a:solidFill>
                  <a:latin typeface="Tahoma" pitchFamily="34" charset="0"/>
                  <a:ea typeface="Tahoma" pitchFamily="34" charset="0"/>
                  <a:cs typeface="Tahoma" pitchFamily="34" charset="0"/>
                </a:rPr>
                <a:t>.</a:t>
              </a:r>
            </a:p>
            <a:p>
              <a:pPr algn="ctr">
                <a:defRPr/>
              </a:pPr>
              <a:r>
                <a:rPr lang="en-US" altLang="zh-CN" sz="3200" b="1" kern="0">
                  <a:solidFill>
                    <a:srgbClr val="0000FF"/>
                  </a:solidFill>
                  <a:latin typeface="Tahoma" pitchFamily="34" charset="0"/>
                  <a:ea typeface="Tahoma" pitchFamily="34" charset="0"/>
                  <a:cs typeface="Tahoma" pitchFamily="34" charset="0"/>
                </a:rPr>
                <a:t>KHÁM PHÁ</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8237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108337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smtClean="0">
                <a:solidFill>
                  <a:srgbClr val="0000FF"/>
                </a:solidFill>
                <a:latin typeface="Tahoma" pitchFamily="34" charset="0"/>
                <a:ea typeface="Tahoma" pitchFamily="34" charset="0"/>
                <a:cs typeface="Tahoma" pitchFamily="34" charset="0"/>
              </a:rPr>
              <a:t>3</a:t>
            </a:r>
            <a:r>
              <a:rPr lang="en-US" sz="2800" b="1" smtClean="0">
                <a:solidFill>
                  <a:srgbClr val="0000FF"/>
                </a:solidFill>
                <a:latin typeface="Tahoma" pitchFamily="34" charset="0"/>
                <a:ea typeface="Tahoma" pitchFamily="34" charset="0"/>
                <a:cs typeface="Tahoma" pitchFamily="34" charset="0"/>
              </a:rPr>
              <a:t>. Ứng phó với các tình huống nguy hiểm từ thiên nhiên</a:t>
            </a:r>
            <a:endParaRPr lang="en-US" sz="2800" b="1" dirty="0" smtClean="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0066870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sp>
        <p:nvSpPr>
          <p:cNvPr id="16" name="Slide Number Placeholder 15"/>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6</a:t>
            </a:fld>
            <a:endParaRPr lang="en-US" altLang="en-US">
              <a:solidFill>
                <a:prstClr val="black">
                  <a:tint val="75000"/>
                </a:prstClr>
              </a:solidFill>
            </a:endParaRPr>
          </a:p>
        </p:txBody>
      </p:sp>
      <p:sp>
        <p:nvSpPr>
          <p:cNvPr id="18" name="Double Wave 17"/>
          <p:cNvSpPr/>
          <p:nvPr/>
        </p:nvSpPr>
        <p:spPr>
          <a:xfrm>
            <a:off x="1648496" y="189338"/>
            <a:ext cx="8023538" cy="1265971"/>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latin typeface="Tahoma" pitchFamily="34" charset="0"/>
                <a:ea typeface="Tahoma" pitchFamily="34" charset="0"/>
                <a:cs typeface="Tahoma" pitchFamily="34" charset="0"/>
              </a:rPr>
              <a:t>TRÒ CHƠI</a:t>
            </a:r>
          </a:p>
          <a:p>
            <a:pPr algn="ctr"/>
            <a:r>
              <a:rPr lang="en-US" sz="2400" b="1" smtClean="0">
                <a:solidFill>
                  <a:srgbClr val="FFFF00"/>
                </a:solidFill>
                <a:latin typeface="Tahoma" pitchFamily="34" charset="0"/>
                <a:ea typeface="Tahoma" pitchFamily="34" charset="0"/>
                <a:cs typeface="Tahoma" pitchFamily="34" charset="0"/>
              </a:rPr>
              <a:t>“ĐÓNG VAI - XỬ LÍ TÌNH HUỐNG”</a:t>
            </a:r>
            <a:endParaRPr lang="vi-VN" sz="2400" b="1">
              <a:solidFill>
                <a:srgbClr val="FFFF00"/>
              </a:solidFill>
              <a:latin typeface="Tahoma" pitchFamily="34" charset="0"/>
              <a:ea typeface="Tahoma" pitchFamily="34" charset="0"/>
              <a:cs typeface="Tahoma" pitchFamily="34" charset="0"/>
            </a:endParaRPr>
          </a:p>
        </p:txBody>
      </p:sp>
      <p:sp>
        <p:nvSpPr>
          <p:cNvPr id="19" name="Rectangle 18"/>
          <p:cNvSpPr/>
          <p:nvPr/>
        </p:nvSpPr>
        <p:spPr>
          <a:xfrm>
            <a:off x="6426558" y="1618009"/>
            <a:ext cx="5499279" cy="5170646"/>
          </a:xfrm>
          <a:prstGeom prst="rect">
            <a:avLst/>
          </a:prstGeom>
          <a:solidFill>
            <a:schemeClr val="accent6">
              <a:lumMod val="40000"/>
              <a:lumOff val="60000"/>
            </a:schemeClr>
          </a:solidFill>
        </p:spPr>
        <p:txBody>
          <a:bodyPr wrap="square">
            <a:spAutoFit/>
          </a:bodyPr>
          <a:lstStyle/>
          <a:p>
            <a:r>
              <a:rPr lang="en-US" sz="2200" i="1">
                <a:solidFill>
                  <a:schemeClr val="accent1"/>
                </a:solidFill>
                <a:latin typeface="Tahoma" pitchFamily="34" charset="0"/>
                <a:ea typeface="Tahoma" pitchFamily="34" charset="0"/>
                <a:cs typeface="Tahoma" pitchFamily="34" charset="0"/>
              </a:rPr>
              <a:t>+ </a:t>
            </a:r>
            <a:r>
              <a:rPr lang="en-US" sz="2200" i="1" smtClean="0">
                <a:solidFill>
                  <a:schemeClr val="accent1"/>
                </a:solidFill>
                <a:latin typeface="Tahoma" pitchFamily="34" charset="0"/>
                <a:ea typeface="Tahoma" pitchFamily="34" charset="0"/>
                <a:cs typeface="Tahoma" pitchFamily="34" charset="0"/>
              </a:rPr>
              <a:t>Đội Xanh: </a:t>
            </a:r>
            <a:r>
              <a:rPr lang="en-US" sz="2200" i="1">
                <a:latin typeface="Tahoma" pitchFamily="34" charset="0"/>
                <a:ea typeface="Tahoma" pitchFamily="34" charset="0"/>
                <a:cs typeface="Tahoma" pitchFamily="34" charset="0"/>
              </a:rPr>
              <a:t>Tình huống 1: Hạnh đang xem chương trình ti vi yêu thích thì trời bồng nổi cơn dông, mây đen ùn ùn kéo đến, sắm chớp đừng đùng, trời mưa tâm tã</a:t>
            </a:r>
            <a:r>
              <a:rPr lang="en-US" sz="2200" i="1" smtClean="0">
                <a:latin typeface="Tahoma" pitchFamily="34" charset="0"/>
                <a:ea typeface="Tahoma" pitchFamily="34" charset="0"/>
                <a:cs typeface="Tahoma" pitchFamily="34" charset="0"/>
              </a:rPr>
              <a:t>.</a:t>
            </a:r>
          </a:p>
          <a:p>
            <a:endParaRPr lang="vi-VN" sz="2200">
              <a:latin typeface="Tahoma" pitchFamily="34" charset="0"/>
              <a:ea typeface="Tahoma" pitchFamily="34" charset="0"/>
              <a:cs typeface="Tahoma" pitchFamily="34" charset="0"/>
            </a:endParaRPr>
          </a:p>
          <a:p>
            <a:r>
              <a:rPr lang="en-US" sz="2200" i="1">
                <a:latin typeface="Tahoma" pitchFamily="34" charset="0"/>
                <a:ea typeface="Tahoma" pitchFamily="34" charset="0"/>
                <a:cs typeface="Tahoma" pitchFamily="34" charset="0"/>
              </a:rPr>
              <a:t>+ </a:t>
            </a:r>
            <a:r>
              <a:rPr lang="en-US" sz="2200" i="1" smtClean="0">
                <a:solidFill>
                  <a:srgbClr val="FF0000"/>
                </a:solidFill>
                <a:latin typeface="Tahoma" pitchFamily="34" charset="0"/>
                <a:ea typeface="Tahoma" pitchFamily="34" charset="0"/>
                <a:cs typeface="Tahoma" pitchFamily="34" charset="0"/>
              </a:rPr>
              <a:t>Đội  Đỏ: </a:t>
            </a:r>
            <a:r>
              <a:rPr lang="en-US" sz="2200" i="1">
                <a:latin typeface="Tahoma" pitchFamily="34" charset="0"/>
                <a:ea typeface="Tahoma" pitchFamily="34" charset="0"/>
                <a:cs typeface="Tahoma" pitchFamily="34" charset="0"/>
              </a:rPr>
              <a:t>Tình huống 2: Tà Nua là con suối duy nhất chảy qua khe núi dẫn đến Trường Trung học cơ sở X. Trên đường Phương đi học thi thấy nước suối dâng cao sau trận lũ đêm qua</a:t>
            </a:r>
            <a:r>
              <a:rPr lang="en-US" sz="2200" i="1" smtClean="0">
                <a:latin typeface="Tahoma" pitchFamily="34" charset="0"/>
                <a:ea typeface="Tahoma" pitchFamily="34" charset="0"/>
                <a:cs typeface="Tahoma" pitchFamily="34" charset="0"/>
              </a:rPr>
              <a:t>.</a:t>
            </a:r>
          </a:p>
          <a:p>
            <a:endParaRPr lang="vi-VN" sz="2200">
              <a:latin typeface="Tahoma" pitchFamily="34" charset="0"/>
              <a:ea typeface="Tahoma" pitchFamily="34" charset="0"/>
              <a:cs typeface="Tahoma" pitchFamily="34" charset="0"/>
            </a:endParaRPr>
          </a:p>
          <a:p>
            <a:r>
              <a:rPr lang="en-US" sz="2200" i="1">
                <a:latin typeface="Tahoma" pitchFamily="34" charset="0"/>
                <a:ea typeface="Tahoma" pitchFamily="34" charset="0"/>
                <a:cs typeface="Tahoma" pitchFamily="34" charset="0"/>
              </a:rPr>
              <a:t>+ </a:t>
            </a:r>
            <a:r>
              <a:rPr lang="en-US" sz="2200" b="1" i="1" smtClean="0">
                <a:solidFill>
                  <a:srgbClr val="FFFF00"/>
                </a:solidFill>
                <a:latin typeface="Tahoma" pitchFamily="34" charset="0"/>
                <a:ea typeface="Tahoma" pitchFamily="34" charset="0"/>
                <a:cs typeface="Tahoma" pitchFamily="34" charset="0"/>
              </a:rPr>
              <a:t>Đội Vàng: </a:t>
            </a:r>
            <a:r>
              <a:rPr lang="en-US" sz="2200" i="1" smtClean="0">
                <a:latin typeface="Tahoma" pitchFamily="34" charset="0"/>
                <a:ea typeface="Tahoma" pitchFamily="34" charset="0"/>
                <a:cs typeface="Tahoma" pitchFamily="34" charset="0"/>
              </a:rPr>
              <a:t>Tình </a:t>
            </a:r>
            <a:r>
              <a:rPr lang="en-US" sz="2200" i="1">
                <a:latin typeface="Tahoma" pitchFamily="34" charset="0"/>
                <a:ea typeface="Tahoma" pitchFamily="34" charset="0"/>
                <a:cs typeface="Tahoma" pitchFamily="34" charset="0"/>
              </a:rPr>
              <a:t>huống 3: Tâm đi kiếm củi qua sườn dốc đang bị sạt lở đo sau trận mưa bão lớn, kéo đài.</a:t>
            </a:r>
            <a:endParaRPr lang="vi-VN" sz="2200">
              <a:latin typeface="Tahoma" pitchFamily="34" charset="0"/>
              <a:ea typeface="Tahoma" pitchFamily="34" charset="0"/>
              <a:cs typeface="Tahoma" pitchFamily="34" charset="0"/>
            </a:endParaRPr>
          </a:p>
        </p:txBody>
      </p:sp>
      <p:sp>
        <p:nvSpPr>
          <p:cNvPr id="26" name="Rectangle 25"/>
          <p:cNvSpPr/>
          <p:nvPr/>
        </p:nvSpPr>
        <p:spPr>
          <a:xfrm>
            <a:off x="122351" y="1783291"/>
            <a:ext cx="6214054" cy="4493538"/>
          </a:xfrm>
          <a:prstGeom prst="rect">
            <a:avLst/>
          </a:prstGeom>
          <a:solidFill>
            <a:srgbClr val="FFFF00"/>
          </a:solidFill>
        </p:spPr>
        <p:txBody>
          <a:bodyPr wrap="square">
            <a:spAutoFit/>
          </a:bodyPr>
          <a:lstStyle/>
          <a:p>
            <a:pPr algn="ctr"/>
            <a:r>
              <a:rPr lang="en-US" sz="2200" b="1" u="sng" smtClean="0">
                <a:latin typeface="Tahoma" pitchFamily="34" charset="0"/>
                <a:ea typeface="Tahoma" pitchFamily="34" charset="0"/>
                <a:cs typeface="Tahoma" pitchFamily="34" charset="0"/>
              </a:rPr>
              <a:t>LUẬT CHƠI</a:t>
            </a:r>
          </a:p>
          <a:p>
            <a:r>
              <a:rPr lang="en-US" sz="2200" smtClean="0">
                <a:latin typeface="Tahoma" pitchFamily="34" charset="0"/>
                <a:ea typeface="Tahoma" pitchFamily="34" charset="0"/>
                <a:cs typeface="Tahoma" pitchFamily="34" charset="0"/>
              </a:rPr>
              <a:t>-   Lớp chia thành 3 đội chơi: Xanh – Đỏ -  Vàng.</a:t>
            </a:r>
          </a:p>
          <a:p>
            <a:pPr marL="285750" indent="-285750">
              <a:buFontTx/>
              <a:buChar char="-"/>
            </a:pPr>
            <a:r>
              <a:rPr lang="en-US" sz="2200" smtClean="0">
                <a:latin typeface="Tahoma" pitchFamily="34" charset="0"/>
                <a:ea typeface="Tahoma" pitchFamily="34" charset="0"/>
                <a:cs typeface="Tahoma" pitchFamily="34" charset="0"/>
              </a:rPr>
              <a:t>Mỗi đội chơi sẽ thảo luận, xây dựng kịch bản theo tình huống cho trước, thống nhất cách xử lí tình huống và phân công người đóng vai.</a:t>
            </a:r>
          </a:p>
          <a:p>
            <a:pPr marL="285750" indent="-285750">
              <a:buFontTx/>
              <a:buChar char="-"/>
            </a:pPr>
            <a:r>
              <a:rPr lang="en-US" sz="2200" smtClean="0">
                <a:latin typeface="Tahoma" pitchFamily="34" charset="0"/>
                <a:ea typeface="Tahoma" pitchFamily="34" charset="0"/>
                <a:cs typeface="Tahoma" pitchFamily="34" charset="0"/>
              </a:rPr>
              <a:t>Thời gian thảo luận: 5 phút.</a:t>
            </a:r>
          </a:p>
          <a:p>
            <a:pPr marL="285750" indent="-285750">
              <a:buFontTx/>
              <a:buChar char="-"/>
            </a:pPr>
            <a:r>
              <a:rPr lang="en-US" sz="2200" smtClean="0">
                <a:latin typeface="Tahoma" pitchFamily="34" charset="0"/>
                <a:ea typeface="Tahoma" pitchFamily="34" charset="0"/>
                <a:cs typeface="Tahoma" pitchFamily="34" charset="0"/>
              </a:rPr>
              <a:t>Thời gian diễn: 2 phút/đội.</a:t>
            </a:r>
          </a:p>
          <a:p>
            <a:pPr marL="285750" indent="-285750">
              <a:buFontTx/>
              <a:buChar char="-"/>
            </a:pPr>
            <a:r>
              <a:rPr lang="en-US" sz="2200" smtClean="0">
                <a:latin typeface="Tahoma" pitchFamily="34" charset="0"/>
                <a:ea typeface="Tahoma" pitchFamily="34" charset="0"/>
                <a:cs typeface="Tahoma" pitchFamily="34" charset="0"/>
              </a:rPr>
              <a:t>Tiêu chí chấm điểm: </a:t>
            </a:r>
          </a:p>
          <a:p>
            <a:r>
              <a:rPr lang="en-US" sz="2200" smtClean="0">
                <a:latin typeface="Tahoma" pitchFamily="34" charset="0"/>
                <a:ea typeface="Tahoma" pitchFamily="34" charset="0"/>
                <a:cs typeface="Tahoma" pitchFamily="34" charset="0"/>
              </a:rPr>
              <a:t>+ Kịch bản hay: 10 điểm.</a:t>
            </a:r>
          </a:p>
          <a:p>
            <a:r>
              <a:rPr lang="en-US" sz="2200" smtClean="0">
                <a:latin typeface="Tahoma" pitchFamily="34" charset="0"/>
                <a:ea typeface="Tahoma" pitchFamily="34" charset="0"/>
                <a:cs typeface="Tahoma" pitchFamily="34" charset="0"/>
              </a:rPr>
              <a:t>+ Xử lí tình huống phù hợp: 10 điểm.</a:t>
            </a:r>
          </a:p>
          <a:p>
            <a:r>
              <a:rPr lang="en-US" sz="2200" smtClean="0">
                <a:latin typeface="Tahoma" pitchFamily="34" charset="0"/>
                <a:ea typeface="Tahoma" pitchFamily="34" charset="0"/>
                <a:cs typeface="Tahoma" pitchFamily="34" charset="0"/>
              </a:rPr>
              <a:t>+ Diễn xuất tốt: 10 điểm.</a:t>
            </a:r>
          </a:p>
          <a:p>
            <a:r>
              <a:rPr lang="en-US" sz="2200" smtClean="0">
                <a:latin typeface="Tahoma" pitchFamily="34" charset="0"/>
                <a:ea typeface="Tahoma" pitchFamily="34" charset="0"/>
                <a:cs typeface="Tahoma" pitchFamily="34" charset="0"/>
              </a:rPr>
              <a:t>- Ban Giám khảo: 5 HS và cô giáo.</a:t>
            </a:r>
          </a:p>
          <a:p>
            <a:endParaRPr lang="vi-VN" sz="22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1033760" y="0"/>
            <a:ext cx="1158240" cy="1048385"/>
          </a:xfrm>
          <a:prstGeom prst="rect">
            <a:avLst/>
          </a:prstGeom>
          <a:noFill/>
          <a:ln>
            <a:noFill/>
          </a:ln>
        </p:spPr>
      </p:pic>
      <p:sp>
        <p:nvSpPr>
          <p:cNvPr id="16" name="Slide Number Placeholder 15"/>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7</a:t>
            </a:fld>
            <a:endParaRPr lang="en-US" altLang="en-US">
              <a:solidFill>
                <a:prstClr val="black">
                  <a:tint val="75000"/>
                </a:prstClr>
              </a:solidFill>
            </a:endParaRPr>
          </a:p>
        </p:txBody>
      </p:sp>
      <p:sp>
        <p:nvSpPr>
          <p:cNvPr id="18" name="Double Wave 17"/>
          <p:cNvSpPr/>
          <p:nvPr/>
        </p:nvSpPr>
        <p:spPr>
          <a:xfrm>
            <a:off x="1648496" y="189338"/>
            <a:ext cx="8023538" cy="1265971"/>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latin typeface="Tahoma" pitchFamily="34" charset="0"/>
                <a:ea typeface="Tahoma" pitchFamily="34" charset="0"/>
                <a:cs typeface="Tahoma" pitchFamily="34" charset="0"/>
              </a:rPr>
              <a:t>TRÒ CHƠI</a:t>
            </a:r>
          </a:p>
          <a:p>
            <a:pPr algn="ctr"/>
            <a:r>
              <a:rPr lang="en-US" sz="2400" b="1" smtClean="0">
                <a:solidFill>
                  <a:srgbClr val="FFFF00"/>
                </a:solidFill>
                <a:latin typeface="Tahoma" pitchFamily="34" charset="0"/>
                <a:ea typeface="Tahoma" pitchFamily="34" charset="0"/>
                <a:cs typeface="Tahoma" pitchFamily="34" charset="0"/>
              </a:rPr>
              <a:t>“ĐÓNG VAI - XỬ LÍ TÌNH HUỐNG”</a:t>
            </a:r>
            <a:endParaRPr lang="vi-VN" sz="2400" b="1">
              <a:solidFill>
                <a:srgbClr val="FFFF00"/>
              </a:solidFill>
              <a:latin typeface="Tahoma" pitchFamily="34" charset="0"/>
              <a:ea typeface="Tahoma" pitchFamily="34" charset="0"/>
              <a:cs typeface="Tahoma" pitchFamily="34" charset="0"/>
            </a:endParaRPr>
          </a:p>
        </p:txBody>
      </p:sp>
      <p:sp>
        <p:nvSpPr>
          <p:cNvPr id="19" name="Rectangle 18"/>
          <p:cNvSpPr/>
          <p:nvPr/>
        </p:nvSpPr>
        <p:spPr>
          <a:xfrm>
            <a:off x="425003" y="1772557"/>
            <a:ext cx="11500835" cy="3785652"/>
          </a:xfrm>
          <a:prstGeom prst="rect">
            <a:avLst/>
          </a:prstGeom>
          <a:solidFill>
            <a:srgbClr val="92D050"/>
          </a:solidFill>
        </p:spPr>
        <p:txBody>
          <a:bodyPr wrap="square">
            <a:spAutoFit/>
          </a:bodyPr>
          <a:lstStyle/>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1: </a:t>
            </a:r>
            <a:r>
              <a:rPr lang="en-US" sz="2400">
                <a:latin typeface="Tahoma" pitchFamily="34" charset="0"/>
                <a:ea typeface="Tahoma" pitchFamily="34" charset="0"/>
                <a:cs typeface="Tahoma" pitchFamily="34" charset="0"/>
              </a:rPr>
              <a:t>Em sẽ tắt ti vi và rút điện, đóng cửa sổ nhà để tránh trường hợp sấm sét làm hỏng điện</a:t>
            </a:r>
            <a:r>
              <a:rPr lang="en-US" sz="2400" smtClean="0">
                <a:latin typeface="Tahoma" pitchFamily="34" charset="0"/>
                <a:ea typeface="Tahoma" pitchFamily="34" charset="0"/>
                <a:cs typeface="Tahoma" pitchFamily="34" charset="0"/>
              </a:rPr>
              <a:t>.</a:t>
            </a:r>
          </a:p>
          <a:p>
            <a:endParaRPr lang="vi-VN" sz="2400">
              <a:latin typeface="Tahoma" pitchFamily="34" charset="0"/>
              <a:ea typeface="Tahoma" pitchFamily="34" charset="0"/>
              <a:cs typeface="Tahoma" pitchFamily="34" charset="0"/>
            </a:endParaRPr>
          </a:p>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2: </a:t>
            </a:r>
            <a:r>
              <a:rPr lang="en-US" sz="2400">
                <a:latin typeface="Tahoma" pitchFamily="34" charset="0"/>
                <a:ea typeface="Tahoma" pitchFamily="34" charset="0"/>
                <a:cs typeface="Tahoma" pitchFamily="34" charset="0"/>
              </a:rPr>
              <a:t>Nhanh chóng tránh xa khỏi khu vực nguy hiểm, báo với những người lớn gần đó hoặc ông (bà) trưởng thôn, làng về tình trạng nước dâng cao có thể nguy hiểm tới mọi người khi qua sông</a:t>
            </a:r>
            <a:r>
              <a:rPr lang="en-US" sz="2400" smtClean="0">
                <a:latin typeface="Tahoma" pitchFamily="34" charset="0"/>
                <a:ea typeface="Tahoma" pitchFamily="34" charset="0"/>
                <a:cs typeface="Tahoma" pitchFamily="34" charset="0"/>
              </a:rPr>
              <a:t>.</a:t>
            </a:r>
          </a:p>
          <a:p>
            <a:endParaRPr lang="vi-VN" sz="2400">
              <a:latin typeface="Tahoma" pitchFamily="34" charset="0"/>
              <a:ea typeface="Tahoma" pitchFamily="34" charset="0"/>
              <a:cs typeface="Tahoma" pitchFamily="34" charset="0"/>
            </a:endParaRPr>
          </a:p>
          <a:p>
            <a:r>
              <a:rPr lang="en-US" sz="2400" i="1">
                <a:latin typeface="Tahoma" pitchFamily="34" charset="0"/>
                <a:ea typeface="Tahoma" pitchFamily="34" charset="0"/>
                <a:cs typeface="Tahoma" pitchFamily="34" charset="0"/>
              </a:rPr>
              <a:t>+ </a:t>
            </a:r>
            <a:r>
              <a:rPr lang="en-US" sz="2400" i="1">
                <a:solidFill>
                  <a:srgbClr val="FF0000"/>
                </a:solidFill>
                <a:latin typeface="Tahoma" pitchFamily="34" charset="0"/>
                <a:ea typeface="Tahoma" pitchFamily="34" charset="0"/>
                <a:cs typeface="Tahoma" pitchFamily="34" charset="0"/>
              </a:rPr>
              <a:t>Tình huống 3: </a:t>
            </a:r>
            <a:r>
              <a:rPr lang="en-US" sz="2400">
                <a:latin typeface="Tahoma" pitchFamily="34" charset="0"/>
                <a:ea typeface="Tahoma" pitchFamily="34" charset="0"/>
                <a:cs typeface="Tahoma" pitchFamily="34" charset="0"/>
              </a:rPr>
              <a:t>Em sẽ dừng lại và không kiếm củi nữa, tránh xa khu vực bị sạt lở, nhanh chóng thông báo với người lớn ở xung quanh hoặc báo với ông (bà) trưởng thôn, làng có biện pháp xử lí dốc bị sạt lở. </a:t>
            </a:r>
            <a:endParaRPr lang="vi-VN" sz="24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5560679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1297506"/>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smtClean="0">
                <a:solidFill>
                  <a:srgbClr val="0000FF"/>
                </a:solidFill>
                <a:latin typeface="Tahoma" pitchFamily="34" charset="0"/>
                <a:ea typeface="Tahoma" pitchFamily="34" charset="0"/>
                <a:cs typeface="Tahoma" pitchFamily="34" charset="0"/>
              </a:rPr>
              <a:t>. H</a:t>
            </a:r>
            <a:r>
              <a:rPr lang="vi-VN" b="1" smtClean="0">
                <a:solidFill>
                  <a:srgbClr val="0000FF"/>
                </a:solidFill>
                <a:latin typeface="Tahoma" pitchFamily="34" charset="0"/>
                <a:ea typeface="Tahoma" pitchFamily="34" charset="0"/>
                <a:cs typeface="Tahoma" pitchFamily="34" charset="0"/>
              </a:rPr>
              <a:t>ậu quả do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8" name="Horizontal Scroll 7"/>
          <p:cNvSpPr/>
          <p:nvPr/>
        </p:nvSpPr>
        <p:spPr>
          <a:xfrm>
            <a:off x="1009934" y="1755757"/>
            <a:ext cx="10602946" cy="4838225"/>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charset="0"/>
              <a:buChar char="•"/>
            </a:pPr>
            <a:endParaRPr lang="en-US" sz="2000" b="1" smtClean="0">
              <a:solidFill>
                <a:srgbClr val="FF0000"/>
              </a:solidFill>
              <a:latin typeface="Tahoma" pitchFamily="34" charset="0"/>
              <a:ea typeface="Tahoma" pitchFamily="34" charset="0"/>
              <a:cs typeface="Tahoma" pitchFamily="34" charset="0"/>
            </a:endParaRPr>
          </a:p>
          <a:p>
            <a:pPr marL="342900" indent="-342900">
              <a:buFont typeface="Arial" charset="0"/>
              <a:buChar char="•"/>
            </a:pPr>
            <a:r>
              <a:rPr lang="en-US" sz="2000" b="1" smtClean="0">
                <a:solidFill>
                  <a:srgbClr val="FF0000"/>
                </a:solidFill>
                <a:latin typeface="Tahoma" pitchFamily="34" charset="0"/>
                <a:ea typeface="Tahoma" pitchFamily="34" charset="0"/>
                <a:cs typeface="Tahoma" pitchFamily="34" charset="0"/>
              </a:rPr>
              <a:t>Cách </a:t>
            </a:r>
            <a:r>
              <a:rPr lang="en-US" sz="2000" b="1">
                <a:solidFill>
                  <a:srgbClr val="FF0000"/>
                </a:solidFill>
                <a:latin typeface="Tahoma" pitchFamily="34" charset="0"/>
                <a:ea typeface="Tahoma" pitchFamily="34" charset="0"/>
                <a:cs typeface="Tahoma" pitchFamily="34" charset="0"/>
              </a:rPr>
              <a:t>ứng phó với tình huống nguy hiểm từ thiên nhiên</a:t>
            </a:r>
            <a:r>
              <a:rPr lang="en-US" sz="2000" b="1" smtClean="0">
                <a:solidFill>
                  <a:srgbClr val="FF0000"/>
                </a:solidFill>
                <a:latin typeface="Tahoma" pitchFamily="34" charset="0"/>
                <a:ea typeface="Tahoma" pitchFamily="34" charset="0"/>
                <a:cs typeface="Tahoma" pitchFamily="34" charset="0"/>
              </a:rPr>
              <a:t>:</a:t>
            </a:r>
          </a:p>
          <a:p>
            <a:pPr fontAlgn="base"/>
            <a:r>
              <a:rPr lang="en-US" sz="2000" i="1">
                <a:solidFill>
                  <a:schemeClr val="tx1"/>
                </a:solidFill>
                <a:latin typeface="Tahoma" pitchFamily="34" charset="0"/>
                <a:ea typeface="Tahoma" pitchFamily="34" charset="0"/>
                <a:cs typeface="Tahoma" pitchFamily="34" charset="0"/>
              </a:rPr>
              <a:t>- Trang bị kiến thức và kĩ năng phòng tránh và ứng phó với các tình huống nguy hiểm từ thiên nhiên.</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Tập quan sát, nhận biết các yếu tố có thể gây nguy hiểm như: thời điểm, không gian, địa hình, thời tiết thay đổi...</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Thường xuyên theo dõi các bản tin dự báo thời tiết trên các phương tiện thông tin.</a:t>
            </a:r>
            <a:endParaRPr lang="vi-VN" sz="2000">
              <a:solidFill>
                <a:schemeClr val="tx1"/>
              </a:solidFill>
              <a:latin typeface="Tahoma" pitchFamily="34" charset="0"/>
              <a:ea typeface="Tahoma" pitchFamily="34" charset="0"/>
              <a:cs typeface="Tahoma" pitchFamily="34" charset="0"/>
            </a:endParaRPr>
          </a:p>
          <a:p>
            <a:pPr fontAlgn="base"/>
            <a:r>
              <a:rPr lang="en-US" sz="2000" b="1" i="1">
                <a:solidFill>
                  <a:schemeClr val="tx1"/>
                </a:solidFill>
                <a:latin typeface="Tahoma" pitchFamily="34" charset="0"/>
                <a:ea typeface="Tahoma" pitchFamily="34" charset="0"/>
                <a:cs typeface="Tahoma" pitchFamily="34" charset="0"/>
              </a:rPr>
              <a:t>Khi có nguy hiểm xảy ra: </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Chọn một nơi an toàn để trú ẩn.</a:t>
            </a:r>
            <a:endParaRPr lang="vi-VN" sz="2000">
              <a:solidFill>
                <a:schemeClr val="tx1"/>
              </a:solidFill>
              <a:latin typeface="Tahoma" pitchFamily="34" charset="0"/>
              <a:ea typeface="Tahoma" pitchFamily="34" charset="0"/>
              <a:cs typeface="Tahoma" pitchFamily="34" charset="0"/>
            </a:endParaRPr>
          </a:p>
          <a:p>
            <a:pPr fontAlgn="base"/>
            <a:r>
              <a:rPr lang="en-US" sz="2000" i="1">
                <a:solidFill>
                  <a:schemeClr val="tx1"/>
                </a:solidFill>
                <a:latin typeface="Tahoma" pitchFamily="34" charset="0"/>
                <a:ea typeface="Tahoma" pitchFamily="34" charset="0"/>
                <a:cs typeface="Tahoma" pitchFamily="34" charset="0"/>
              </a:rPr>
              <a:t>- Bình tĩnh xử trí, đặt mục tiêu an toàn tính mạng lên trên hết.</a:t>
            </a:r>
            <a:endParaRPr lang="vi-VN" sz="2000">
              <a:solidFill>
                <a:schemeClr val="tx1"/>
              </a:solidFill>
              <a:latin typeface="Tahoma" pitchFamily="34" charset="0"/>
              <a:ea typeface="Tahoma" pitchFamily="34" charset="0"/>
              <a:cs typeface="Tahoma" pitchFamily="34" charset="0"/>
            </a:endParaRPr>
          </a:p>
          <a:p>
            <a:r>
              <a:rPr lang="en-US" sz="2000" i="1">
                <a:solidFill>
                  <a:schemeClr val="tx1"/>
                </a:solidFill>
                <a:latin typeface="Tahoma" pitchFamily="34" charset="0"/>
                <a:ea typeface="Tahoma" pitchFamily="34" charset="0"/>
                <a:cs typeface="Tahoma" pitchFamily="34" charset="0"/>
              </a:rPr>
              <a:t>-  Tìm kiếm sự trợ giúp hoặc báo cho những người xung quanh, chính quyền địa phương khi cần </a:t>
            </a:r>
            <a:r>
              <a:rPr lang="en-US" sz="2000" i="1" smtClean="0">
                <a:solidFill>
                  <a:schemeClr val="tx1"/>
                </a:solidFill>
                <a:latin typeface="Tahoma" pitchFamily="34" charset="0"/>
                <a:ea typeface="Tahoma" pitchFamily="34" charset="0"/>
                <a:cs typeface="Tahoma" pitchFamily="34" charset="0"/>
              </a:rPr>
              <a:t>thiết.</a:t>
            </a:r>
          </a:p>
          <a:p>
            <a:endParaRPr lang="vi-VN" sz="2400" b="1">
              <a:solidFill>
                <a:srgbClr val="FF0000"/>
              </a:solidFill>
            </a:endParaRPr>
          </a:p>
        </p:txBody>
      </p:sp>
      <p:sp>
        <p:nvSpPr>
          <p:cNvPr id="2" name="Date Placeholder 1"/>
          <p:cNvSpPr>
            <a:spLocks noGrp="1"/>
          </p:cNvSpPr>
          <p:nvPr>
            <p:ph type="dt" sz="half" idx="10"/>
          </p:nvPr>
        </p:nvSpPr>
        <p:spPr/>
        <p:txBody>
          <a:bodyPr/>
          <a:lstStyle/>
          <a:p>
            <a:fld id="{D7EAC4F6-4374-481A-BEF1-1A4C80D5EA42}" type="datetime11">
              <a:rPr lang="en-IN" smtClean="0">
                <a:solidFill>
                  <a:prstClr val="black">
                    <a:tint val="75000"/>
                  </a:prstClr>
                </a:solidFill>
              </a:rPr>
              <a:t>22:33:29</a:t>
            </a:fld>
            <a:endParaRPr lang="en-IN">
              <a:solidFill>
                <a:prstClr val="black">
                  <a:tint val="75000"/>
                </a:prstClr>
              </a:solidFill>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8</a:t>
            </a:fld>
            <a:endParaRPr lang="en-IN">
              <a:solidFill>
                <a:prstClr val="black">
                  <a:tint val="75000"/>
                </a:prstClr>
              </a:solidFill>
            </a:endParaRPr>
          </a:p>
        </p:txBody>
      </p:sp>
      <p:sp>
        <p:nvSpPr>
          <p:cNvPr id="11" name="Rectangle 10"/>
          <p:cNvSpPr/>
          <p:nvPr/>
        </p:nvSpPr>
        <p:spPr>
          <a:xfrm>
            <a:off x="799946" y="926542"/>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a:t>
            </a:r>
            <a:r>
              <a:rPr lang="en-US" b="1" smtClean="0">
                <a:solidFill>
                  <a:srgbClr val="0000FF"/>
                </a:solidFill>
                <a:latin typeface="Tahoma" pitchFamily="34" charset="0"/>
                <a:ea typeface="Tahoma" pitchFamily="34" charset="0"/>
                <a:cs typeface="Tahoma" pitchFamily="34" charset="0"/>
              </a:rPr>
              <a:t>. Nh</a:t>
            </a:r>
            <a:r>
              <a:rPr lang="vi-VN" b="1" smtClean="0">
                <a:solidFill>
                  <a:srgbClr val="0000FF"/>
                </a:solidFill>
                <a:latin typeface="Tahoma" pitchFamily="34" charset="0"/>
                <a:ea typeface="Tahoma" pitchFamily="34" charset="0"/>
                <a:cs typeface="Tahoma" pitchFamily="34" charset="0"/>
              </a:rPr>
              <a:t>ận biết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810677" y="1655970"/>
            <a:ext cx="688374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3</a:t>
            </a:r>
            <a:r>
              <a:rPr lang="en-US" b="1" smtClean="0">
                <a:solidFill>
                  <a:srgbClr val="0000FF"/>
                </a:solidFill>
                <a:latin typeface="Tahoma" pitchFamily="34" charset="0"/>
                <a:ea typeface="Tahoma" pitchFamily="34" charset="0"/>
                <a:cs typeface="Tahoma" pitchFamily="34" charset="0"/>
              </a:rPr>
              <a:t>. </a:t>
            </a:r>
            <a:r>
              <a:rPr lang="vi-VN" b="1" smtClean="0">
                <a:solidFill>
                  <a:srgbClr val="0000FF"/>
                </a:solidFill>
                <a:latin typeface="Tahoma" pitchFamily="34" charset="0"/>
                <a:ea typeface="Tahoma" pitchFamily="34" charset="0"/>
                <a:cs typeface="Tahoma" pitchFamily="34" charset="0"/>
              </a:rPr>
              <a:t>Ứng phó với các tình huống nguy hiểm từ thiên nhiên. </a:t>
            </a:r>
            <a:endParaRPr lang="en-US" b="1" dirty="0" smtClean="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612174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Bài 8: </a:t>
              </a:r>
            </a:p>
            <a:p>
              <a:pPr algn="ctr" eaLnBrk="0" fontAlgn="base" hangingPunct="0">
                <a:spcBef>
                  <a:spcPct val="0"/>
                </a:spcBef>
                <a:spcAft>
                  <a:spcPct val="0"/>
                </a:spcAft>
              </a:pPr>
              <a:r>
                <a:rPr lang="en-US" altLang="en-US" sz="2800" b="1">
                  <a:solidFill>
                    <a:srgbClr val="0000FF"/>
                  </a:solidFill>
                  <a:latin typeface="Tahoma" pitchFamily="34" charset="0"/>
                  <a:ea typeface="Tahoma" pitchFamily="34" charset="0"/>
                  <a:cs typeface="Tahoma" pitchFamily="34" charset="0"/>
                </a:rPr>
                <a:t>ỨNG PHÓ VỚI TÌNH HUỐNG NGUY HIỂM TỪ THIÊN NHIÊN</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III.</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LUYỆN TẬP</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968537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8764</TotalTime>
  <Words>1517</Words>
  <Application>Microsoft Office PowerPoint</Application>
  <PresentationFormat>Widescreen</PresentationFormat>
  <Paragraphs>147</Paragraphs>
  <Slides>18</Slides>
  <Notes>4</Notes>
  <HiddenSlides>0</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18</vt:i4>
      </vt:variant>
    </vt:vector>
  </HeadingPairs>
  <TitlesOfParts>
    <vt:vector size="30" baseType="lpstr">
      <vt:lpstr>宋体</vt:lpstr>
      <vt:lpstr>#9Slide03 Arima Madurai Black</vt:lpstr>
      <vt:lpstr>Arial</vt:lpstr>
      <vt:lpstr>Calibri</vt:lpstr>
      <vt:lpstr>Calibri Light</vt:lpstr>
      <vt:lpstr>Segoe Script</vt:lpstr>
      <vt:lpstr>Tahoma</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thuvienhoclieu.com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thuvienhoclieu.com</dc:title>
  <dc:creator>thuvienhoclieu.com</dc:creator>
  <cp:keywords>thuvienhoclieu.com</cp:keywords>
  <dc:description>thuvienhoclieu.com</dc:description>
  <cp:lastModifiedBy>HP</cp:lastModifiedBy>
  <cp:revision>4</cp:revision>
  <dcterms:created xsi:type="dcterms:W3CDTF">2021-06-28T15:32:15Z</dcterms:created>
  <dcterms:modified xsi:type="dcterms:W3CDTF">2024-04-02T15:53:32Z</dcterms:modified>
</cp:coreProperties>
</file>