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80" r:id="rId26"/>
    <p:sldId id="282" r:id="rId27"/>
    <p:sldId id="283" r:id="rId28"/>
    <p:sldId id="279" r:id="rId29"/>
    <p:sldId id="284" r:id="rId30"/>
    <p:sldId id="287" r:id="rId31"/>
    <p:sldId id="285" r:id="rId32"/>
    <p:sldId id="286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7F00"/>
    <a:srgbClr val="FCBF49"/>
    <a:srgbClr val="003049"/>
    <a:srgbClr val="EAE2B7"/>
    <a:srgbClr val="D62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3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59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34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691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2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6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7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922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00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62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88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E0DFB-DAA7-470D-924B-BCF5826ACDB4}" type="datetimeFigureOut">
              <a:rPr lang="en-US" smtClean="0"/>
              <a:t>1/22/2024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BE1A4-2FE3-4B79-A60B-D9C106877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25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CHƯƠNG III : CHĂN NUÔI </a:t>
            </a:r>
            <a:endParaRPr lang="en-US" sz="5400" b="1" dirty="0">
              <a:solidFill>
                <a:srgbClr val="FFFF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83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65340" t="45092" r="2202" b="8127"/>
          <a:stretch/>
        </p:blipFill>
        <p:spPr>
          <a:xfrm>
            <a:off x="2881422" y="329610"/>
            <a:ext cx="6911163" cy="52784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9404" y="5911702"/>
            <a:ext cx="8133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Cung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cấp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thú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cưng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(pet)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95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3513" y="346773"/>
            <a:ext cx="12215513" cy="646331"/>
          </a:xfrm>
          <a:prstGeom prst="rect">
            <a:avLst/>
          </a:prstGeom>
          <a:solidFill>
            <a:srgbClr val="003049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TTr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Triển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vọng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884"/>
            <a:ext cx="944221" cy="944221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163764" y="1060165"/>
            <a:ext cx="12274248" cy="1107985"/>
            <a:chOff x="-163764" y="1060165"/>
            <a:chExt cx="12274248" cy="110798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63764" y="1060165"/>
              <a:ext cx="1107985" cy="110798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944221" y="1521819"/>
              <a:ext cx="111662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Chăn</a:t>
              </a:r>
              <a:r>
                <a:rPr lang="en-US" sz="36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nuôi</a:t>
              </a:r>
              <a:r>
                <a:rPr lang="en-US" sz="36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có</a:t>
              </a:r>
              <a:r>
                <a:rPr lang="en-US" sz="36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triển</a:t>
              </a:r>
              <a:r>
                <a:rPr lang="en-US" sz="36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vọng</a:t>
              </a:r>
              <a:r>
                <a:rPr lang="en-US" sz="36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như</a:t>
              </a:r>
              <a:r>
                <a:rPr lang="en-US" sz="36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thế</a:t>
              </a:r>
              <a:r>
                <a:rPr lang="en-US" sz="36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en-US" sz="3600" dirty="0" err="1" smtClean="0">
                  <a:latin typeface="Roboto" panose="02000000000000000000" pitchFamily="2" charset="0"/>
                  <a:ea typeface="Roboto" panose="02000000000000000000" pitchFamily="2" charset="0"/>
                </a:rPr>
                <a:t>nào</a:t>
              </a:r>
              <a:r>
                <a:rPr lang="en-US" sz="3600" dirty="0" smtClean="0">
                  <a:latin typeface="Roboto" panose="02000000000000000000" pitchFamily="2" charset="0"/>
                  <a:ea typeface="Roboto" panose="02000000000000000000" pitchFamily="2" charset="0"/>
                </a:rPr>
                <a:t> ?</a:t>
              </a:r>
              <a:endParaRPr lang="en-US" sz="3600" dirty="0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202326" y="2696864"/>
            <a:ext cx="59081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hướng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tới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phát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triển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công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nghệ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cao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nhằm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đáp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ứng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nhiều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sạch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, an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toàn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phục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vụ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tiêu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dùng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xuất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khẩu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đồng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thời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bảo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vệ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môi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trường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trong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32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endParaRPr lang="en-US" sz="32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7973" y="2434857"/>
            <a:ext cx="6124353" cy="419986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3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-1"/>
            <a:ext cx="12192001" cy="707886"/>
          </a:xfrm>
          <a:prstGeom prst="rect">
            <a:avLst/>
          </a:prstGeom>
          <a:solidFill>
            <a:srgbClr val="FCBF49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 NUÔI</a:t>
            </a:r>
            <a:endParaRPr lang="en-US" sz="4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-1010114" y="3668751"/>
            <a:ext cx="4014438" cy="4014438"/>
          </a:xfrm>
          <a:prstGeom prst="ellipse">
            <a:avLst/>
          </a:prstGeom>
          <a:solidFill>
            <a:srgbClr val="D62828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984729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92387"/>
            <a:ext cx="12192000" cy="584775"/>
          </a:xfrm>
          <a:prstGeom prst="rect">
            <a:avLst/>
          </a:prstGeom>
          <a:solidFill>
            <a:srgbClr val="003049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    1.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Một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số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phổ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biến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ở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nước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ta </a:t>
            </a:r>
            <a:endParaRPr lang="en-US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893135" cy="8931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224" y="1185522"/>
            <a:ext cx="11401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phổ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biến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?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Chúng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được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chia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mấy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nhóm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chính</a:t>
            </a:r>
            <a:endParaRPr lang="en-US" sz="2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" y="1047299"/>
            <a:ext cx="687316" cy="6873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15" y="1981810"/>
            <a:ext cx="4876190" cy="487619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37695" y="2017102"/>
            <a:ext cx="68692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- </a:t>
            </a:r>
            <a:r>
              <a:rPr lang="en-US" sz="3600" b="1" dirty="0" err="1" smtClean="0"/>
              <a:t>Vật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nuôi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phổ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biến</a:t>
            </a:r>
            <a:r>
              <a:rPr lang="en-US" sz="3600" dirty="0" smtClean="0"/>
              <a:t>: </a:t>
            </a:r>
            <a:r>
              <a:rPr lang="en-US" sz="3600" dirty="0" err="1" smtClean="0"/>
              <a:t>là</a:t>
            </a:r>
            <a:r>
              <a:rPr lang="en-US" sz="3600" dirty="0" smtClean="0"/>
              <a:t> </a:t>
            </a:r>
            <a:r>
              <a:rPr lang="en-US" sz="3600" dirty="0" err="1" smtClean="0"/>
              <a:t>các</a:t>
            </a:r>
            <a:r>
              <a:rPr lang="en-US" sz="3600" dirty="0" smtClean="0"/>
              <a:t> con </a:t>
            </a:r>
            <a:r>
              <a:rPr lang="en-US" sz="3600" dirty="0" err="1" smtClean="0"/>
              <a:t>vật</a:t>
            </a:r>
            <a:r>
              <a:rPr lang="en-US" sz="3600" dirty="0" smtClean="0"/>
              <a:t> </a:t>
            </a:r>
            <a:r>
              <a:rPr lang="en-US" sz="3600" dirty="0" err="1" smtClean="0"/>
              <a:t>được</a:t>
            </a:r>
            <a:r>
              <a:rPr lang="en-US" sz="3600" dirty="0" smtClean="0"/>
              <a:t> </a:t>
            </a:r>
            <a:r>
              <a:rPr lang="en-US" sz="3600" dirty="0" err="1" smtClean="0"/>
              <a:t>nuôi</a:t>
            </a:r>
            <a:r>
              <a:rPr lang="en-US" sz="3600" dirty="0" smtClean="0"/>
              <a:t> ở </a:t>
            </a:r>
            <a:r>
              <a:rPr lang="en-US" sz="3600" dirty="0" err="1" smtClean="0"/>
              <a:t>hầu</a:t>
            </a:r>
            <a:r>
              <a:rPr lang="en-US" sz="3600" dirty="0" smtClean="0"/>
              <a:t> </a:t>
            </a:r>
            <a:r>
              <a:rPr lang="en-US" sz="3600" dirty="0" err="1" smtClean="0"/>
              <a:t>khắp</a:t>
            </a:r>
            <a:r>
              <a:rPr lang="en-US" sz="3600" dirty="0" smtClean="0"/>
              <a:t> </a:t>
            </a:r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vùng</a:t>
            </a:r>
            <a:r>
              <a:rPr lang="en-US" sz="3600" dirty="0" smtClean="0"/>
              <a:t> </a:t>
            </a:r>
            <a:r>
              <a:rPr lang="en-US" sz="3600" dirty="0" err="1" smtClean="0"/>
              <a:t>miền</a:t>
            </a:r>
            <a:r>
              <a:rPr lang="en-US" sz="3600" dirty="0" smtClean="0"/>
              <a:t> </a:t>
            </a:r>
            <a:r>
              <a:rPr lang="en-US" sz="3600" dirty="0" err="1" smtClean="0"/>
              <a:t>của</a:t>
            </a:r>
            <a:r>
              <a:rPr lang="en-US" sz="3600" dirty="0" smtClean="0"/>
              <a:t> </a:t>
            </a:r>
            <a:r>
              <a:rPr lang="en-US" sz="3600" dirty="0" err="1" smtClean="0"/>
              <a:t>nước</a:t>
            </a:r>
            <a:r>
              <a:rPr lang="en-US" sz="3600" dirty="0" smtClean="0"/>
              <a:t> ta</a:t>
            </a:r>
            <a:endParaRPr lang="en-US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5322756" y="4224051"/>
            <a:ext cx="68692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- </a:t>
            </a:r>
            <a:r>
              <a:rPr lang="en-US" sz="3600" b="1" dirty="0" err="1" smtClean="0"/>
              <a:t>Vật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nuôi</a:t>
            </a:r>
            <a:r>
              <a:rPr lang="en-US" sz="3600" b="1" dirty="0" smtClean="0"/>
              <a:t> chia </a:t>
            </a:r>
            <a:r>
              <a:rPr lang="en-US" sz="3600" b="1" dirty="0" err="1" smtClean="0"/>
              <a:t>làm</a:t>
            </a:r>
            <a:r>
              <a:rPr lang="en-US" sz="3600" b="1" dirty="0" smtClean="0"/>
              <a:t> 2 </a:t>
            </a:r>
            <a:r>
              <a:rPr lang="en-US" sz="3600" b="1" dirty="0" err="1" smtClean="0"/>
              <a:t>nhóm</a:t>
            </a:r>
            <a:endParaRPr lang="en-US" sz="3600" b="1" dirty="0" smtClean="0"/>
          </a:p>
          <a:p>
            <a:r>
              <a:rPr lang="en-US" sz="3600" dirty="0" smtClean="0"/>
              <a:t>+ </a:t>
            </a:r>
            <a:r>
              <a:rPr lang="en-US" sz="3600" dirty="0" err="1" smtClean="0"/>
              <a:t>Gia</a:t>
            </a:r>
            <a:r>
              <a:rPr lang="en-US" sz="3600" dirty="0" smtClean="0"/>
              <a:t> </a:t>
            </a:r>
            <a:r>
              <a:rPr lang="en-US" sz="3600" dirty="0" err="1" smtClean="0"/>
              <a:t>súc</a:t>
            </a:r>
            <a:endParaRPr lang="en-US" sz="3600" dirty="0" smtClean="0"/>
          </a:p>
          <a:p>
            <a:r>
              <a:rPr lang="en-US" sz="3600" dirty="0" smtClean="0"/>
              <a:t>+ </a:t>
            </a:r>
            <a:r>
              <a:rPr lang="en-US" sz="3600" dirty="0" err="1" smtClean="0"/>
              <a:t>Gia</a:t>
            </a:r>
            <a:r>
              <a:rPr lang="en-US" sz="3600" dirty="0" smtClean="0"/>
              <a:t> </a:t>
            </a:r>
            <a:r>
              <a:rPr lang="en-US" sz="3600" dirty="0" err="1" smtClean="0"/>
              <a:t>cầm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5927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39699"/>
            <a:ext cx="12191999" cy="682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72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315599"/>
              </p:ext>
            </p:extLst>
          </p:nvPr>
        </p:nvGraphicFramePr>
        <p:xfrm>
          <a:off x="0" y="0"/>
          <a:ext cx="12052300" cy="6797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13075">
                  <a:extLst>
                    <a:ext uri="{9D8B030D-6E8A-4147-A177-3AD203B41FA5}">
                      <a16:colId xmlns:a16="http://schemas.microsoft.com/office/drawing/2014/main" val="1925921919"/>
                    </a:ext>
                  </a:extLst>
                </a:gridCol>
                <a:gridCol w="3013075">
                  <a:extLst>
                    <a:ext uri="{9D8B030D-6E8A-4147-A177-3AD203B41FA5}">
                      <a16:colId xmlns:a16="http://schemas.microsoft.com/office/drawing/2014/main" val="1476571806"/>
                    </a:ext>
                  </a:extLst>
                </a:gridCol>
                <a:gridCol w="3013075">
                  <a:extLst>
                    <a:ext uri="{9D8B030D-6E8A-4147-A177-3AD203B41FA5}">
                      <a16:colId xmlns:a16="http://schemas.microsoft.com/office/drawing/2014/main" val="2391824087"/>
                    </a:ext>
                  </a:extLst>
                </a:gridCol>
                <a:gridCol w="3013075">
                  <a:extLst>
                    <a:ext uri="{9D8B030D-6E8A-4147-A177-3AD203B41FA5}">
                      <a16:colId xmlns:a16="http://schemas.microsoft.com/office/drawing/2014/main" val="877781381"/>
                    </a:ext>
                  </a:extLst>
                </a:gridCol>
              </a:tblGrid>
              <a:tr h="7449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NHÓM</a:t>
                      </a:r>
                      <a:r>
                        <a:rPr lang="en-US" sz="2800" baseline="0" dirty="0" smtClean="0"/>
                        <a:t> GIA SÚC </a:t>
                      </a:r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MỤC</a:t>
                      </a:r>
                      <a:r>
                        <a:rPr lang="en-US" sz="2800" baseline="0" dirty="0" smtClean="0"/>
                        <a:t> ĐÍCH NUÔI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NHÓM</a:t>
                      </a:r>
                      <a:r>
                        <a:rPr lang="en-US" sz="2800" baseline="0" dirty="0" smtClean="0"/>
                        <a:t> GIA CẦM</a:t>
                      </a:r>
                      <a:endParaRPr lang="en-US" sz="2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MỤC</a:t>
                      </a:r>
                      <a:r>
                        <a:rPr lang="en-US" sz="2800" baseline="0" dirty="0" smtClean="0"/>
                        <a:t> ĐÍCH NUÔI </a:t>
                      </a:r>
                      <a:endParaRPr lang="en-US" sz="2800" dirty="0" smtClean="0"/>
                    </a:p>
                    <a:p>
                      <a:pPr algn="ctr"/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270692"/>
                  </a:ext>
                </a:extLst>
              </a:tr>
              <a:tr h="1324307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1250926"/>
                  </a:ext>
                </a:extLst>
              </a:tr>
              <a:tr h="1324307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3116730"/>
                  </a:ext>
                </a:extLst>
              </a:tr>
              <a:tr h="1324307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92945"/>
                  </a:ext>
                </a:extLst>
              </a:tr>
              <a:tr h="1324307"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2756019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622" r="76916" b="68007"/>
          <a:stretch/>
        </p:blipFill>
        <p:spPr>
          <a:xfrm>
            <a:off x="984832" y="948858"/>
            <a:ext cx="1540924" cy="14014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887" t="34738" r="52043" b="31409"/>
          <a:stretch/>
        </p:blipFill>
        <p:spPr>
          <a:xfrm>
            <a:off x="960878" y="2427288"/>
            <a:ext cx="1588832" cy="14358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75742" t="139" r="164" b="67759"/>
          <a:stretch/>
        </p:blipFill>
        <p:spPr>
          <a:xfrm>
            <a:off x="1076300" y="4008440"/>
            <a:ext cx="1411059" cy="12581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75905" t="34461" b="33767"/>
          <a:stretch/>
        </p:blipFill>
        <p:spPr>
          <a:xfrm>
            <a:off x="1011365" y="5484055"/>
            <a:ext cx="1487859" cy="13129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4480" t="1475" r="49687" b="64748"/>
          <a:stretch/>
        </p:blipFill>
        <p:spPr>
          <a:xfrm>
            <a:off x="6593822" y="948858"/>
            <a:ext cx="1628121" cy="1424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34629" r="77083" b="32684"/>
          <a:stretch/>
        </p:blipFill>
        <p:spPr>
          <a:xfrm>
            <a:off x="6593822" y="2531924"/>
            <a:ext cx="1518606" cy="14495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/>
          <a:srcRect l="49896" t="35406" r="25104" b="33152"/>
          <a:stretch/>
        </p:blipFill>
        <p:spPr>
          <a:xfrm>
            <a:off x="6643057" y="3981503"/>
            <a:ext cx="1498600" cy="12613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48333" t="1163" r="24792" b="67084"/>
          <a:stretch/>
        </p:blipFill>
        <p:spPr>
          <a:xfrm>
            <a:off x="6484307" y="5423095"/>
            <a:ext cx="1737636" cy="137394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42827" y="1387959"/>
            <a:ext cx="2476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thịt</a:t>
            </a:r>
            <a:r>
              <a:rPr lang="en-US" sz="2800" dirty="0" smtClean="0"/>
              <a:t>  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3242827" y="2685530"/>
            <a:ext cx="2624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thịt</a:t>
            </a:r>
            <a:r>
              <a:rPr lang="en-US" sz="2800" dirty="0" smtClean="0"/>
              <a:t>, </a:t>
            </a:r>
            <a:r>
              <a:rPr lang="en-US" sz="2800" dirty="0" err="1" smtClean="0"/>
              <a:t>sữa</a:t>
            </a:r>
            <a:r>
              <a:rPr lang="en-US" sz="2800" dirty="0" smtClean="0"/>
              <a:t>, </a:t>
            </a:r>
            <a:r>
              <a:rPr lang="en-US" sz="2800" dirty="0" err="1" smtClean="0"/>
              <a:t>sừng</a:t>
            </a:r>
            <a:r>
              <a:rPr lang="en-US" sz="2800" dirty="0" smtClean="0"/>
              <a:t>  </a:t>
            </a:r>
            <a:endParaRPr lang="en-US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3242826" y="4066328"/>
            <a:ext cx="2624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thịt</a:t>
            </a:r>
            <a:r>
              <a:rPr lang="en-US" sz="2800" dirty="0" smtClean="0"/>
              <a:t>, </a:t>
            </a:r>
            <a:r>
              <a:rPr lang="en-US" sz="2800" dirty="0" err="1" smtClean="0"/>
              <a:t>sữa</a:t>
            </a:r>
            <a:r>
              <a:rPr lang="en-US" sz="2800" dirty="0" smtClean="0"/>
              <a:t> , da </a:t>
            </a:r>
            <a:endParaRPr lang="en-US"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3242826" y="5549891"/>
            <a:ext cx="2624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thịt</a:t>
            </a:r>
            <a:r>
              <a:rPr lang="en-US" sz="2800" dirty="0" smtClean="0"/>
              <a:t>, </a:t>
            </a:r>
            <a:r>
              <a:rPr lang="en-US" sz="2800" dirty="0" err="1" smtClean="0"/>
              <a:t>sừng</a:t>
            </a:r>
            <a:r>
              <a:rPr lang="en-US" sz="2800" dirty="0" smtClean="0"/>
              <a:t>, da</a:t>
            </a:r>
            <a:endParaRPr lang="en-US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9275327" y="1172515"/>
            <a:ext cx="2624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thịt</a:t>
            </a:r>
            <a:r>
              <a:rPr lang="en-US" sz="2800" dirty="0" smtClean="0"/>
              <a:t>, </a:t>
            </a:r>
            <a:r>
              <a:rPr lang="en-US" sz="2800" dirty="0" err="1" smtClean="0"/>
              <a:t>trứng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9172761" y="2668151"/>
            <a:ext cx="2624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thịt</a:t>
            </a:r>
            <a:r>
              <a:rPr lang="en-US" sz="2800" dirty="0" smtClean="0"/>
              <a:t>, </a:t>
            </a:r>
            <a:r>
              <a:rPr lang="en-US" sz="2800" dirty="0" err="1" smtClean="0"/>
              <a:t>trứng</a:t>
            </a:r>
            <a:r>
              <a:rPr lang="en-US" sz="2800" dirty="0" smtClean="0"/>
              <a:t>, </a:t>
            </a:r>
            <a:r>
              <a:rPr lang="en-US" sz="2800" dirty="0" err="1" smtClean="0"/>
              <a:t>lông</a:t>
            </a:r>
            <a:r>
              <a:rPr lang="en-US" sz="2800" dirty="0" smtClean="0"/>
              <a:t> </a:t>
            </a:r>
            <a:r>
              <a:rPr lang="en-US" sz="2800" dirty="0" err="1" smtClean="0"/>
              <a:t>vũ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9130416" y="4135110"/>
            <a:ext cx="2624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thịt</a:t>
            </a:r>
            <a:r>
              <a:rPr lang="en-US" sz="2800" dirty="0" smtClean="0"/>
              <a:t>, </a:t>
            </a:r>
            <a:r>
              <a:rPr lang="en-US" sz="2800" dirty="0" err="1" smtClean="0"/>
              <a:t>trứng</a:t>
            </a:r>
            <a:r>
              <a:rPr lang="en-US" sz="2800" dirty="0" smtClean="0"/>
              <a:t>, </a:t>
            </a:r>
            <a:r>
              <a:rPr lang="en-US" sz="2800" dirty="0" err="1" smtClean="0"/>
              <a:t>lông</a:t>
            </a:r>
            <a:r>
              <a:rPr lang="en-US" sz="2800" dirty="0" smtClean="0"/>
              <a:t> </a:t>
            </a:r>
            <a:r>
              <a:rPr lang="en-US" sz="2800" dirty="0" err="1" smtClean="0"/>
              <a:t>vũ</a:t>
            </a:r>
            <a:endParaRPr lang="en-US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9088071" y="5602069"/>
            <a:ext cx="26245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Cung</a:t>
            </a:r>
            <a:r>
              <a:rPr lang="en-US" sz="2800" dirty="0" smtClean="0"/>
              <a:t> </a:t>
            </a:r>
            <a:r>
              <a:rPr lang="en-US" sz="2800" dirty="0" err="1" smtClean="0"/>
              <a:t>cấp</a:t>
            </a:r>
            <a:r>
              <a:rPr lang="en-US" sz="2800" dirty="0" smtClean="0"/>
              <a:t> </a:t>
            </a:r>
            <a:r>
              <a:rPr lang="en-US" sz="2800" dirty="0" err="1" smtClean="0"/>
              <a:t>thịt</a:t>
            </a:r>
            <a:r>
              <a:rPr lang="en-US" sz="2800" dirty="0" smtClean="0"/>
              <a:t>, </a:t>
            </a:r>
            <a:r>
              <a:rPr lang="en-US" sz="2800" dirty="0" err="1" smtClean="0"/>
              <a:t>trứng</a:t>
            </a:r>
            <a:r>
              <a:rPr lang="en-US" sz="2800" dirty="0" smtClean="0"/>
              <a:t>, </a:t>
            </a:r>
            <a:r>
              <a:rPr lang="en-US" sz="2800" dirty="0" err="1" smtClean="0"/>
              <a:t>lông</a:t>
            </a:r>
            <a:r>
              <a:rPr lang="en-US" sz="2800" dirty="0" smtClean="0"/>
              <a:t> </a:t>
            </a:r>
            <a:r>
              <a:rPr lang="en-US" sz="2800" dirty="0" err="1" smtClean="0"/>
              <a:t>vũ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0524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92387"/>
            <a:ext cx="12192000" cy="584775"/>
          </a:xfrm>
          <a:prstGeom prst="rect">
            <a:avLst/>
          </a:prstGeom>
          <a:solidFill>
            <a:srgbClr val="003049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    2. 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trưng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vùng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miền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893135" cy="89313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0224" y="1185522"/>
            <a:ext cx="11401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trưng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vùng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miền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như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thế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?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Chúng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điểm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gì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en-US" sz="2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" y="1047299"/>
            <a:ext cx="687316" cy="6873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25900" y="2447989"/>
            <a:ext cx="8064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trưng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vùng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miền</a:t>
            </a:r>
            <a:r>
              <a:rPr lang="en-US" sz="3600" b="1" dirty="0" smtClean="0"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các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giống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vật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được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hình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thành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nhiều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ở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một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số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địa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phương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endParaRPr lang="en-US" sz="36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endParaRPr lang="en-US" sz="3600" dirty="0" smtClean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Chúng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tính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riêng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biệt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nổi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trội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về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chất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lượng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9" r="22009"/>
          <a:stretch/>
        </p:blipFill>
        <p:spPr>
          <a:xfrm>
            <a:off x="41591" y="2569952"/>
            <a:ext cx="3882709" cy="390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80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84"/>
            <a:ext cx="12280900" cy="689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0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1" y="0"/>
            <a:ext cx="12293600" cy="739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50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4756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2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ông nghệ nuôi lợn tự động hiện đại nhất tại Đan Mạch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" y="273272"/>
            <a:ext cx="10134600" cy="5700584"/>
          </a:xfrm>
        </p:spPr>
      </p:pic>
    </p:spTree>
    <p:extLst>
      <p:ext uri="{BB962C8B-B14F-4D97-AF65-F5344CB8AC3E}">
        <p14:creationId xmlns:p14="http://schemas.microsoft.com/office/powerpoint/2010/main" val="133088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-1"/>
            <a:ext cx="12192001" cy="1323439"/>
          </a:xfrm>
          <a:prstGeom prst="rect">
            <a:avLst/>
          </a:prstGeom>
          <a:solidFill>
            <a:srgbClr val="FCBF4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D6282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MỘT SỐ PHƯƠNG THỨC CHĂN NUÔI PHỔ BIẾN Ở VIỆT NAM </a:t>
            </a:r>
            <a:endParaRPr lang="en-US" sz="4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-1010114" y="3668751"/>
            <a:ext cx="4014438" cy="4014438"/>
          </a:xfrm>
          <a:prstGeom prst="ellipse">
            <a:avLst/>
          </a:prstGeom>
          <a:solidFill>
            <a:srgbClr val="D62828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endParaRPr lang="en-US" sz="8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50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121" y="1174894"/>
            <a:ext cx="7254358" cy="58075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0" y="21912"/>
            <a:ext cx="1203003" cy="12030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52353" y="220787"/>
            <a:ext cx="104588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nay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phổ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62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92387"/>
            <a:ext cx="12192000" cy="584775"/>
          </a:xfrm>
          <a:prstGeom prst="rect">
            <a:avLst/>
          </a:prstGeom>
          <a:solidFill>
            <a:srgbClr val="003049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    1.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nông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hộ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893135" cy="8931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2" y="946444"/>
            <a:ext cx="747132" cy="7471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3134" y="1145888"/>
            <a:ext cx="9723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nông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hộ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những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điểm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? </a:t>
            </a:r>
            <a:endParaRPr lang="en-US" sz="2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638" y="893134"/>
            <a:ext cx="1517331" cy="151733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08702" y="1865152"/>
            <a:ext cx="584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08702" y="2682088"/>
            <a:ext cx="584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56934" y="3613315"/>
            <a:ext cx="584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Chi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8700" y="5544582"/>
            <a:ext cx="6683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nguy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8700" y="4544543"/>
            <a:ext cx="584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9258" y="2187104"/>
            <a:ext cx="4929580" cy="3601159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0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BF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92387"/>
            <a:ext cx="12192000" cy="584775"/>
          </a:xfrm>
          <a:prstGeom prst="rect">
            <a:avLst/>
          </a:prstGeom>
          <a:solidFill>
            <a:srgbClr val="003049"/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    </a:t>
            </a:r>
            <a:r>
              <a:rPr lang="en-US" sz="3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trang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trại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2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893135" cy="8931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02" y="1029858"/>
            <a:ext cx="747132" cy="7471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3134" y="1326846"/>
            <a:ext cx="97238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trang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trại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những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đặc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điểm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nào</a:t>
            </a:r>
            <a:r>
              <a:rPr lang="en-US" sz="2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? </a:t>
            </a:r>
            <a:endParaRPr lang="en-US" sz="2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919" y="5805907"/>
            <a:ext cx="1063081" cy="106308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09063" y="2004469"/>
            <a:ext cx="5843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dân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09063" y="3123678"/>
            <a:ext cx="584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64457" y="3950277"/>
            <a:ext cx="58432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trại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64456" y="5223889"/>
            <a:ext cx="64008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9063" y="6037991"/>
            <a:ext cx="6400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muôi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5301" y="2004469"/>
            <a:ext cx="5418454" cy="3982684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407819" cy="527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3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-1"/>
            <a:ext cx="12192001" cy="646331"/>
          </a:xfrm>
          <a:prstGeom prst="rect">
            <a:avLst/>
          </a:prstGeom>
          <a:solidFill>
            <a:srgbClr val="FCBF49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MỘT SỐ NGÀNH NGHỀ PHỔ BIẾN TRONG CHĂN NUÔI </a:t>
            </a:r>
            <a:endParaRPr lang="en-US" sz="3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-1010114" y="3668751"/>
            <a:ext cx="4014438" cy="4014438"/>
          </a:xfrm>
          <a:prstGeom prst="ellipse">
            <a:avLst/>
          </a:prstGeom>
          <a:solidFill>
            <a:srgbClr val="D62828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565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2651"/>
            <a:ext cx="12192000" cy="461665"/>
          </a:xfrm>
          <a:prstGeom prst="rect">
            <a:avLst/>
          </a:prstGeom>
          <a:solidFill>
            <a:srgbClr val="F77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1.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Bác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sĩ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thú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y 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06586" y="1215154"/>
            <a:ext cx="6144322" cy="4819275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50909" y="1070188"/>
            <a:ext cx="594109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vaccine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cẩn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mỉ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khéo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20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8223"/>
            <a:ext cx="12192000" cy="461665"/>
          </a:xfrm>
          <a:prstGeom prst="rect">
            <a:avLst/>
          </a:prstGeom>
          <a:solidFill>
            <a:srgbClr val="F77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2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Kĩ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sư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4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4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62703" y="1122510"/>
            <a:ext cx="6144322" cy="4819275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407025" y="1313896"/>
            <a:ext cx="603652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bệnh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sóc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807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998712" cy="377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69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04520" cy="242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26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elogram 1"/>
          <p:cNvSpPr/>
          <p:nvPr/>
        </p:nvSpPr>
        <p:spPr>
          <a:xfrm>
            <a:off x="3327400" y="-50800"/>
            <a:ext cx="8864600" cy="6908800"/>
          </a:xfrm>
          <a:prstGeom prst="parallelogram">
            <a:avLst/>
          </a:prstGeom>
          <a:solidFill>
            <a:schemeClr val="bg1">
              <a:alpha val="4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67129" y="95693"/>
            <a:ext cx="683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30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BÀI 9: GIỚI THIỆU VỀ CHĂN NUÔI </a:t>
            </a:r>
            <a:endParaRPr lang="en-US" sz="4400" b="1" dirty="0">
              <a:solidFill>
                <a:srgbClr val="0030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42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-1"/>
            <a:ext cx="12192001" cy="707886"/>
          </a:xfrm>
          <a:prstGeom prst="rect">
            <a:avLst/>
          </a:prstGeom>
          <a:solidFill>
            <a:srgbClr val="FCBF49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D6282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MỘT SỐ BIỆN PHÁP BẢO VỆ MÔI TRƯỜNG TRONG CHĂN NUÔI </a:t>
            </a:r>
            <a:endParaRPr lang="en-US" sz="4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-1010114" y="3668751"/>
            <a:ext cx="4014438" cy="4014438"/>
          </a:xfrm>
          <a:prstGeom prst="ellipse">
            <a:avLst/>
          </a:prstGeom>
          <a:solidFill>
            <a:srgbClr val="D62828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74857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7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410"/>
            <a:ext cx="987396" cy="9873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1707" y="546031"/>
            <a:ext cx="11288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  1.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Vệ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sinh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khu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vực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chuồng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trại</a:t>
            </a:r>
            <a:endParaRPr lang="en-US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30679" y="4939990"/>
            <a:ext cx="60424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luôn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sạch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đủ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thoáng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mát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hè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ấm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mùa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12234" y="1393902"/>
            <a:ext cx="5483589" cy="3546088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376337" y="1393902"/>
            <a:ext cx="5483589" cy="354608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01549" y="5079040"/>
            <a:ext cx="55168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xuyên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vệ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chuồng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75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7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816" y="5808360"/>
            <a:ext cx="987396" cy="9873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424981" y="296649"/>
            <a:ext cx="11830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    2. Thu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gom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xử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lí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chất</a:t>
            </a:r>
            <a:r>
              <a:rPr lang="en-US" sz="3200" b="1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200" b="1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thải</a:t>
            </a:r>
            <a:endParaRPr lang="en-US" sz="32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284045"/>
            <a:ext cx="1201189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chăn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tiểu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chết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gây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nuôi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triệt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sớm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càng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bảo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trữ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nới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phát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tán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môi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64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2" y="488955"/>
            <a:ext cx="10681855" cy="619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43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43" y="116895"/>
            <a:ext cx="11975464" cy="474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7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-1"/>
            <a:ext cx="12192001" cy="707886"/>
          </a:xfrm>
          <a:prstGeom prst="rect">
            <a:avLst/>
          </a:prstGeom>
          <a:solidFill>
            <a:srgbClr val="FCBF49"/>
          </a:solidFill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VAI TRÒ, TRIỂN VỌNG CỦA CHĂN NUÔI </a:t>
            </a:r>
            <a:endParaRPr lang="en-US" sz="4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-1048214" y="3668751"/>
            <a:ext cx="4014438" cy="4014438"/>
          </a:xfrm>
          <a:prstGeom prst="ellipse">
            <a:avLst/>
          </a:prstGeom>
          <a:solidFill>
            <a:srgbClr val="D62828">
              <a:alpha val="6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dirty="0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r>
            <a:endParaRPr lang="en-US" sz="88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4617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3513" y="346773"/>
            <a:ext cx="12215513" cy="646331"/>
          </a:xfrm>
          <a:prstGeom prst="rect">
            <a:avLst/>
          </a:prstGeom>
          <a:solidFill>
            <a:srgbClr val="003049"/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        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Vai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trò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của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3600" dirty="0" smtClean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549" y="2121433"/>
            <a:ext cx="8938361" cy="47365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3513" y="1080215"/>
            <a:ext cx="121104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-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Chăn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nuôi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là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ngành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sản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xuất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có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vai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trò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rất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quan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trọng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đối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với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đời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sống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con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người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nền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kinh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28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tế</a:t>
            </a:r>
            <a:r>
              <a:rPr lang="en-US" sz="28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2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884"/>
            <a:ext cx="944221" cy="94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5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67208" b="54220"/>
          <a:stretch/>
        </p:blipFill>
        <p:spPr>
          <a:xfrm>
            <a:off x="2179674" y="257803"/>
            <a:ext cx="7814931" cy="578149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79674" y="6039293"/>
            <a:ext cx="8952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Cung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cấp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thực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phẩm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con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người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29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841" t="2752" r="35655" b="52806"/>
          <a:stretch/>
        </p:blipFill>
        <p:spPr>
          <a:xfrm>
            <a:off x="2775096" y="404038"/>
            <a:ext cx="6730410" cy="50287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5096" y="5890437"/>
            <a:ext cx="7347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Cung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cấp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phân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bón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trồng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trọt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33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47023" r="67283"/>
          <a:stretch/>
        </p:blipFill>
        <p:spPr>
          <a:xfrm>
            <a:off x="2939682" y="-131319"/>
            <a:ext cx="7017926" cy="60217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855" y="6018027"/>
            <a:ext cx="11855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Cung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cấp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nguồn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nguyên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liệu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xuất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khẩu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và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chế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biến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968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2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2479" t="44554" r="34452" b="3143"/>
          <a:stretch/>
        </p:blipFill>
        <p:spPr>
          <a:xfrm>
            <a:off x="2817627" y="372139"/>
            <a:ext cx="6049927" cy="50706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07264" y="5890436"/>
            <a:ext cx="8973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Cung</a:t>
            </a:r>
            <a:r>
              <a:rPr lang="en-US" sz="360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cấp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sức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kéo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cho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con </a:t>
            </a:r>
            <a:r>
              <a:rPr lang="en-US" sz="3600" dirty="0" err="1" smtClean="0">
                <a:latin typeface="Roboto" panose="02000000000000000000" pitchFamily="2" charset="0"/>
                <a:ea typeface="Roboto" panose="02000000000000000000" pitchFamily="2" charset="0"/>
              </a:rPr>
              <a:t>người</a:t>
            </a:r>
            <a:r>
              <a:rPr lang="en-US" sz="3600" dirty="0" smtClean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US" sz="36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77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779</Words>
  <Application>Microsoft Office PowerPoint</Application>
  <PresentationFormat>Widescreen</PresentationFormat>
  <Paragraphs>92</Paragraphs>
  <Slides>34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asus1</dc:creator>
  <cp:lastModifiedBy>dau277</cp:lastModifiedBy>
  <cp:revision>75</cp:revision>
  <dcterms:created xsi:type="dcterms:W3CDTF">2022-12-27T02:18:30Z</dcterms:created>
  <dcterms:modified xsi:type="dcterms:W3CDTF">2024-01-22T12:26:52Z</dcterms:modified>
</cp:coreProperties>
</file>