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4"/>
  </p:notesMasterIdLst>
  <p:sldIdLst>
    <p:sldId id="256" r:id="rId2"/>
    <p:sldId id="266" r:id="rId3"/>
    <p:sldId id="257" r:id="rId4"/>
    <p:sldId id="258" r:id="rId5"/>
    <p:sldId id="317" r:id="rId6"/>
    <p:sldId id="259" r:id="rId7"/>
    <p:sldId id="260" r:id="rId8"/>
    <p:sldId id="267" r:id="rId9"/>
    <p:sldId id="268" r:id="rId10"/>
    <p:sldId id="271" r:id="rId11"/>
    <p:sldId id="319" r:id="rId12"/>
    <p:sldId id="318" r:id="rId13"/>
    <p:sldId id="269" r:id="rId14"/>
    <p:sldId id="320" r:id="rId15"/>
    <p:sldId id="273" r:id="rId16"/>
    <p:sldId id="321" r:id="rId17"/>
    <p:sldId id="275" r:id="rId18"/>
    <p:sldId id="278" r:id="rId19"/>
    <p:sldId id="289" r:id="rId20"/>
    <p:sldId id="322" r:id="rId21"/>
    <p:sldId id="280" r:id="rId22"/>
    <p:sldId id="323" r:id="rId23"/>
    <p:sldId id="297" r:id="rId24"/>
    <p:sldId id="261" r:id="rId25"/>
    <p:sldId id="298" r:id="rId26"/>
    <p:sldId id="299" r:id="rId27"/>
    <p:sldId id="300" r:id="rId28"/>
    <p:sldId id="301" r:id="rId29"/>
    <p:sldId id="303" r:id="rId30"/>
    <p:sldId id="306" r:id="rId31"/>
    <p:sldId id="310" r:id="rId32"/>
    <p:sldId id="325" r:id="rId33"/>
    <p:sldId id="311" r:id="rId34"/>
    <p:sldId id="312" r:id="rId35"/>
    <p:sldId id="326" r:id="rId36"/>
    <p:sldId id="327" r:id="rId37"/>
    <p:sldId id="329" r:id="rId38"/>
    <p:sldId id="330" r:id="rId39"/>
    <p:sldId id="331" r:id="rId40"/>
    <p:sldId id="332" r:id="rId41"/>
    <p:sldId id="262" r:id="rId42"/>
    <p:sldId id="265" r:id="rId43"/>
  </p:sldIdLst>
  <p:sldSz cx="18288000" cy="10287000"/>
  <p:notesSz cx="6858000" cy="9144000"/>
  <p:embeddedFontLst>
    <p:embeddedFont>
      <p:font typeface="Cambria Math" panose="02040503050406030204" pitchFamily="18" charset="0"/>
      <p:regular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Calibri Light" panose="020F0302020204030204" pitchFamily="34" charset="0"/>
      <p:regular r:id="rId50"/>
      <p:italic r:id="rId51"/>
    </p:embeddedFont>
    <p:embeddedFont>
      <p:font typeface="Dotum" panose="020B0600000101010101" pitchFamily="34" charset="-127"/>
      <p:regular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8D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192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B15C6-4F23-40DE-8FF2-C89334E4E1CF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982E4-5674-41B9-B9B1-C619AE80F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90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982E4-5674-41B9-B9B1-C619AE80F54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302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.svg"/><Relationship Id="rId18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5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4.png"/><Relationship Id="rId19" Type="http://schemas.openxmlformats.org/officeDocument/2006/relationships/image" Target="../media/image18.svg"/><Relationship Id="rId9" Type="http://schemas.openxmlformats.org/officeDocument/2006/relationships/image" Target="../media/image8.svg"/><Relationship Id="rId1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.png"/><Relationship Id="rId3" Type="http://schemas.openxmlformats.org/officeDocument/2006/relationships/image" Target="../media/image28.svg"/><Relationship Id="rId7" Type="http://schemas.openxmlformats.org/officeDocument/2006/relationships/image" Target="../media/image26.svg"/><Relationship Id="rId12" Type="http://schemas.openxmlformats.org/officeDocument/2006/relationships/image" Target="../media/image40.png"/><Relationship Id="rId17" Type="http://schemas.openxmlformats.org/officeDocument/2006/relationships/image" Target="../media/image16.svg"/><Relationship Id="rId2" Type="http://schemas.openxmlformats.org/officeDocument/2006/relationships/image" Target="../media/image12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52.svg"/><Relationship Id="rId15" Type="http://schemas.openxmlformats.org/officeDocument/2006/relationships/image" Target="../media/image41.png"/><Relationship Id="rId10" Type="http://schemas.openxmlformats.org/officeDocument/2006/relationships/image" Target="../media/image39.png"/><Relationship Id="rId9" Type="http://schemas.openxmlformats.org/officeDocument/2006/relationships/image" Target="../media/image38.png"/><Relationship Id="rId1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8.svg"/><Relationship Id="rId55" Type="http://schemas.openxmlformats.org/officeDocument/2006/relationships/image" Target="../media/image198.svg"/><Relationship Id="rId7" Type="http://schemas.openxmlformats.org/officeDocument/2006/relationships/image" Target="../media/image26.svg"/><Relationship Id="rId12" Type="http://schemas.openxmlformats.org/officeDocument/2006/relationships/image" Target="../media/image8.png"/><Relationship Id="rId2" Type="http://schemas.openxmlformats.org/officeDocument/2006/relationships/image" Target="../media/image12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.svg"/><Relationship Id="rId58" Type="http://schemas.openxmlformats.org/officeDocument/2006/relationships/image" Target="../media/image47.png"/><Relationship Id="rId57" Type="http://schemas.openxmlformats.org/officeDocument/2006/relationships/image" Target="../media/image46.png"/><Relationship Id="rId10" Type="http://schemas.openxmlformats.org/officeDocument/2006/relationships/image" Target="../media/image3.png"/><Relationship Id="rId19" Type="http://schemas.openxmlformats.org/officeDocument/2006/relationships/image" Target="../media/image18.svg"/><Relationship Id="rId9" Type="http://schemas.openxmlformats.org/officeDocument/2006/relationships/image" Target="../media/image43.png"/><Relationship Id="rId56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4.svg"/><Relationship Id="rId7" Type="http://schemas.openxmlformats.org/officeDocument/2006/relationships/image" Target="../media/image2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28.svg"/><Relationship Id="rId4" Type="http://schemas.openxmlformats.org/officeDocument/2006/relationships/image" Target="../media/image12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8" Type="http://schemas.openxmlformats.org/officeDocument/2006/relationships/image" Target="../media/image49.png"/><Relationship Id="rId3" Type="http://schemas.openxmlformats.org/officeDocument/2006/relationships/image" Target="../media/image24.svg"/><Relationship Id="rId21" Type="http://schemas.openxmlformats.org/officeDocument/2006/relationships/image" Target="../media/image52.png"/><Relationship Id="rId17" Type="http://schemas.openxmlformats.org/officeDocument/2006/relationships/image" Target="../media/image595.svg"/><Relationship Id="rId2" Type="http://schemas.openxmlformats.org/officeDocument/2006/relationships/image" Target="../media/image10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30.svg"/><Relationship Id="rId23" Type="http://schemas.openxmlformats.org/officeDocument/2006/relationships/image" Target="../media/image3.png"/><Relationship Id="rId10" Type="http://schemas.openxmlformats.org/officeDocument/2006/relationships/image" Target="../media/image48.png"/><Relationship Id="rId19" Type="http://schemas.openxmlformats.org/officeDocument/2006/relationships/image" Target="../media/image50.png"/><Relationship Id="rId4" Type="http://schemas.openxmlformats.org/officeDocument/2006/relationships/image" Target="../media/image28.png"/><Relationship Id="rId9" Type="http://schemas.openxmlformats.org/officeDocument/2006/relationships/image" Target="../media/image4.svg"/><Relationship Id="rId22" Type="http://schemas.openxmlformats.org/officeDocument/2006/relationships/image" Target="../media/image53.png"/><Relationship Id="rId14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8" Type="http://schemas.openxmlformats.org/officeDocument/2006/relationships/image" Target="../media/image54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17" Type="http://schemas.openxmlformats.org/officeDocument/2006/relationships/image" Target="../media/image1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4.png"/><Relationship Id="rId23" Type="http://schemas.openxmlformats.org/officeDocument/2006/relationships/image" Target="../media/image37.png"/><Relationship Id="rId19" Type="http://schemas.openxmlformats.org/officeDocument/2006/relationships/image" Target="../media/image9.png"/><Relationship Id="rId4" Type="http://schemas.openxmlformats.org/officeDocument/2006/relationships/image" Target="../media/image24.svg"/><Relationship Id="rId9" Type="http://schemas.openxmlformats.org/officeDocument/2006/relationships/image" Target="../media/image7.png"/><Relationship Id="rId22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.png"/><Relationship Id="rId3" Type="http://schemas.openxmlformats.org/officeDocument/2006/relationships/image" Target="../media/image28.svg"/><Relationship Id="rId7" Type="http://schemas.openxmlformats.org/officeDocument/2006/relationships/image" Target="../media/image26.svg"/><Relationship Id="rId12" Type="http://schemas.openxmlformats.org/officeDocument/2006/relationships/image" Target="../media/image5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52.svg"/><Relationship Id="rId10" Type="http://schemas.openxmlformats.org/officeDocument/2006/relationships/image" Target="../media/image39.png"/><Relationship Id="rId9" Type="http://schemas.openxmlformats.org/officeDocument/2006/relationships/image" Target="../media/image55.png"/><Relationship Id="rId14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4.svg"/><Relationship Id="rId7" Type="http://schemas.openxmlformats.org/officeDocument/2006/relationships/image" Target="../media/image2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28.svg"/><Relationship Id="rId4" Type="http://schemas.openxmlformats.org/officeDocument/2006/relationships/image" Target="../media/image12.png"/><Relationship Id="rId9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8" Type="http://schemas.openxmlformats.org/officeDocument/2006/relationships/image" Target="../media/image57.png"/><Relationship Id="rId21" Type="http://schemas.openxmlformats.org/officeDocument/2006/relationships/image" Target="../media/image37.png"/><Relationship Id="rId7" Type="http://schemas.openxmlformats.org/officeDocument/2006/relationships/image" Target="../media/image26.svg"/><Relationship Id="rId17" Type="http://schemas.openxmlformats.org/officeDocument/2006/relationships/image" Target="../media/image16.svg"/><Relationship Id="rId2" Type="http://schemas.openxmlformats.org/officeDocument/2006/relationships/image" Target="../media/image12.png"/><Relationship Id="rId20" Type="http://schemas.microsoft.com/office/2007/relationships/hdphoto" Target="../media/hdphoto3.wdp"/><Relationship Id="rId1" Type="http://schemas.openxmlformats.org/officeDocument/2006/relationships/slideLayout" Target="../slideLayouts/slideLayout7.xml"/><Relationship Id="rId19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21" Type="http://schemas.openxmlformats.org/officeDocument/2006/relationships/image" Target="../media/image61.png"/><Relationship Id="rId7" Type="http://schemas.openxmlformats.org/officeDocument/2006/relationships/image" Target="../media/image31.png"/><Relationship Id="rId17" Type="http://schemas.openxmlformats.org/officeDocument/2006/relationships/image" Target="../media/image595.svg"/><Relationship Id="rId2" Type="http://schemas.openxmlformats.org/officeDocument/2006/relationships/image" Target="../media/image28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30.svg"/><Relationship Id="rId19" Type="http://schemas.openxmlformats.org/officeDocument/2006/relationships/image" Target="../media/image18.svg"/><Relationship Id="rId22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8.svg"/><Relationship Id="rId21" Type="http://schemas.openxmlformats.org/officeDocument/2006/relationships/image" Target="../media/image65.png"/><Relationship Id="rId7" Type="http://schemas.openxmlformats.org/officeDocument/2006/relationships/image" Target="../media/image26.svg"/><Relationship Id="rId12" Type="http://schemas.openxmlformats.org/officeDocument/2006/relationships/image" Target="../media/image8.png"/><Relationship Id="rId2" Type="http://schemas.openxmlformats.org/officeDocument/2006/relationships/image" Target="../media/image12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.svg"/><Relationship Id="rId10" Type="http://schemas.openxmlformats.org/officeDocument/2006/relationships/image" Target="../media/image3.png"/><Relationship Id="rId19" Type="http://schemas.openxmlformats.org/officeDocument/2006/relationships/image" Target="../media/image18.svg"/><Relationship Id="rId9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.svg"/><Relationship Id="rId3" Type="http://schemas.openxmlformats.org/officeDocument/2006/relationships/image" Target="../media/image24.svg"/><Relationship Id="rId21" Type="http://schemas.openxmlformats.org/officeDocument/2006/relationships/image" Target="../media/image16.png"/><Relationship Id="rId2" Type="http://schemas.openxmlformats.org/officeDocument/2006/relationships/image" Target="../media/image10.png"/><Relationship Id="rId16" Type="http://schemas.openxmlformats.org/officeDocument/2006/relationships/image" Target="../media/image14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svg"/><Relationship Id="rId15" Type="http://schemas.openxmlformats.org/officeDocument/2006/relationships/image" Target="../media/image13.png"/><Relationship Id="rId19" Type="http://schemas.openxmlformats.org/officeDocument/2006/relationships/image" Target="../media/image12.svg"/><Relationship Id="rId4" Type="http://schemas.openxmlformats.org/officeDocument/2006/relationships/image" Target="../media/image11.png"/><Relationship Id="rId14" Type="http://schemas.openxmlformats.org/officeDocument/2006/relationships/image" Target="../media/image12.png"/><Relationship Id="rId22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9.png"/><Relationship Id="rId21" Type="http://schemas.openxmlformats.org/officeDocument/2006/relationships/image" Target="../media/image67.png"/><Relationship Id="rId3" Type="http://schemas.openxmlformats.org/officeDocument/2006/relationships/image" Target="../media/image28.svg"/><Relationship Id="rId17" Type="http://schemas.openxmlformats.org/officeDocument/2006/relationships/image" Target="../media/image16.svg"/><Relationship Id="rId2" Type="http://schemas.openxmlformats.org/officeDocument/2006/relationships/image" Target="../media/image7.png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23" Type="http://schemas.openxmlformats.org/officeDocument/2006/relationships/image" Target="../media/image68.png"/><Relationship Id="rId19" Type="http://schemas.openxmlformats.org/officeDocument/2006/relationships/image" Target="../media/image66.png"/><Relationship Id="rId22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8" Type="http://schemas.openxmlformats.org/officeDocument/2006/relationships/image" Target="../media/image69.png"/><Relationship Id="rId26" Type="http://schemas.openxmlformats.org/officeDocument/2006/relationships/image" Target="../media/image18.svg"/><Relationship Id="rId21" Type="http://schemas.openxmlformats.org/officeDocument/2006/relationships/image" Target="../media/image71.png"/><Relationship Id="rId7" Type="http://schemas.openxmlformats.org/officeDocument/2006/relationships/image" Target="../media/image28.svg"/><Relationship Id="rId17" Type="http://schemas.openxmlformats.org/officeDocument/2006/relationships/image" Target="../media/image16.svg"/><Relationship Id="rId25" Type="http://schemas.openxmlformats.org/officeDocument/2006/relationships/image" Target="../media/image74.png"/><Relationship Id="rId2" Type="http://schemas.openxmlformats.org/officeDocument/2006/relationships/image" Target="../media/image21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4" Type="http://schemas.microsoft.com/office/2007/relationships/hdphoto" Target="../media/hdphoto4.wdp"/><Relationship Id="rId23" Type="http://schemas.openxmlformats.org/officeDocument/2006/relationships/image" Target="../media/image73.png"/><Relationship Id="rId19" Type="http://schemas.openxmlformats.org/officeDocument/2006/relationships/image" Target="../media/image70.png"/><Relationship Id="rId22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18" Type="http://schemas.openxmlformats.org/officeDocument/2006/relationships/image" Target="../media/image70.png"/><Relationship Id="rId21" Type="http://schemas.openxmlformats.org/officeDocument/2006/relationships/image" Target="../media/image76.png"/><Relationship Id="rId17" Type="http://schemas.openxmlformats.org/officeDocument/2006/relationships/image" Target="../media/image16.svg"/><Relationship Id="rId2" Type="http://schemas.openxmlformats.org/officeDocument/2006/relationships/image" Target="../media/image7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23" Type="http://schemas.openxmlformats.org/officeDocument/2006/relationships/image" Target="../media/image18.svg"/><Relationship Id="rId19" Type="http://schemas.openxmlformats.org/officeDocument/2006/relationships/image" Target="../media/image17.png"/><Relationship Id="rId22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.svg"/><Relationship Id="rId3" Type="http://schemas.openxmlformats.org/officeDocument/2006/relationships/image" Target="../media/image24.svg"/><Relationship Id="rId7" Type="http://schemas.openxmlformats.org/officeDocument/2006/relationships/image" Target="../media/image4.svg"/><Relationship Id="rId17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6.svg"/><Relationship Id="rId10" Type="http://schemas.openxmlformats.org/officeDocument/2006/relationships/image" Target="../media/image5.png"/><Relationship Id="rId4" Type="http://schemas.openxmlformats.org/officeDocument/2006/relationships/image" Target="../media/image1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2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8.png"/><Relationship Id="rId10" Type="http://schemas.openxmlformats.org/officeDocument/2006/relationships/image" Target="../media/image5.png"/><Relationship Id="rId4" Type="http://schemas.openxmlformats.org/officeDocument/2006/relationships/image" Target="../media/image77.png"/><Relationship Id="rId9" Type="http://schemas.openxmlformats.org/officeDocument/2006/relationships/image" Target="../media/image8.sv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2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8.png"/><Relationship Id="rId10" Type="http://schemas.openxmlformats.org/officeDocument/2006/relationships/image" Target="../media/image5.png"/><Relationship Id="rId4" Type="http://schemas.openxmlformats.org/officeDocument/2006/relationships/image" Target="../media/image77.png"/><Relationship Id="rId9" Type="http://schemas.openxmlformats.org/officeDocument/2006/relationships/image" Target="../media/image8.sv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2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8.png"/><Relationship Id="rId10" Type="http://schemas.openxmlformats.org/officeDocument/2006/relationships/image" Target="../media/image5.png"/><Relationship Id="rId4" Type="http://schemas.openxmlformats.org/officeDocument/2006/relationships/image" Target="../media/image77.png"/><Relationship Id="rId9" Type="http://schemas.openxmlformats.org/officeDocument/2006/relationships/image" Target="../media/image8.sv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2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8.png"/><Relationship Id="rId10" Type="http://schemas.openxmlformats.org/officeDocument/2006/relationships/image" Target="../media/image5.png"/><Relationship Id="rId4" Type="http://schemas.openxmlformats.org/officeDocument/2006/relationships/image" Target="../media/image77.png"/><Relationship Id="rId9" Type="http://schemas.openxmlformats.org/officeDocument/2006/relationships/image" Target="../media/image8.sv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2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8.png"/><Relationship Id="rId10" Type="http://schemas.openxmlformats.org/officeDocument/2006/relationships/image" Target="../media/image5.png"/><Relationship Id="rId4" Type="http://schemas.openxmlformats.org/officeDocument/2006/relationships/image" Target="../media/image77.png"/><Relationship Id="rId9" Type="http://schemas.openxmlformats.org/officeDocument/2006/relationships/image" Target="../media/image8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8.svg"/><Relationship Id="rId21" Type="http://schemas.openxmlformats.org/officeDocument/2006/relationships/image" Target="../media/image81.png"/><Relationship Id="rId7" Type="http://schemas.openxmlformats.org/officeDocument/2006/relationships/image" Target="../media/image26.svg"/><Relationship Id="rId2" Type="http://schemas.openxmlformats.org/officeDocument/2006/relationships/image" Target="../media/image12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.png"/><Relationship Id="rId10" Type="http://schemas.openxmlformats.org/officeDocument/2006/relationships/image" Target="../media/image8.svg"/><Relationship Id="rId19" Type="http://schemas.openxmlformats.org/officeDocument/2006/relationships/image" Target="../media/image18.svg"/><Relationship Id="rId9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2.svg"/><Relationship Id="rId3" Type="http://schemas.openxmlformats.org/officeDocument/2006/relationships/image" Target="../media/image20.svg"/><Relationship Id="rId7" Type="http://schemas.openxmlformats.org/officeDocument/2006/relationships/image" Target="../media/image4.svg"/><Relationship Id="rId12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.svg"/><Relationship Id="rId10" Type="http://schemas.openxmlformats.org/officeDocument/2006/relationships/image" Target="../media/image3.png"/><Relationship Id="rId4" Type="http://schemas.openxmlformats.org/officeDocument/2006/relationships/image" Target="../media/image19.png"/><Relationship Id="rId9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84.png"/><Relationship Id="rId3" Type="http://schemas.openxmlformats.org/officeDocument/2006/relationships/image" Target="../media/image24.svg"/><Relationship Id="rId7" Type="http://schemas.openxmlformats.org/officeDocument/2006/relationships/image" Target="../media/image6.svg"/><Relationship Id="rId12" Type="http://schemas.openxmlformats.org/officeDocument/2006/relationships/image" Target="../media/image4.svg"/><Relationship Id="rId17" Type="http://schemas.openxmlformats.org/officeDocument/2006/relationships/image" Target="../media/image88.png"/><Relationship Id="rId2" Type="http://schemas.openxmlformats.org/officeDocument/2006/relationships/image" Target="../media/image10.png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svg"/><Relationship Id="rId15" Type="http://schemas.openxmlformats.org/officeDocument/2006/relationships/image" Target="../media/image86.png"/><Relationship Id="rId10" Type="http://schemas.openxmlformats.org/officeDocument/2006/relationships/image" Target="../media/image83.png"/><Relationship Id="rId4" Type="http://schemas.openxmlformats.org/officeDocument/2006/relationships/image" Target="../media/image2.png"/><Relationship Id="rId9" Type="http://schemas.openxmlformats.org/officeDocument/2006/relationships/image" Target="../media/image82.png"/><Relationship Id="rId14" Type="http://schemas.openxmlformats.org/officeDocument/2006/relationships/image" Target="../media/image85.pn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92.png"/><Relationship Id="rId3" Type="http://schemas.openxmlformats.org/officeDocument/2006/relationships/image" Target="../media/image24.svg"/><Relationship Id="rId17" Type="http://schemas.openxmlformats.org/officeDocument/2006/relationships/image" Target="../media/image91.png"/><Relationship Id="rId2" Type="http://schemas.openxmlformats.org/officeDocument/2006/relationships/image" Target="../media/image10.png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8.svg"/><Relationship Id="rId10" Type="http://schemas.openxmlformats.org/officeDocument/2006/relationships/image" Target="../media/image89.png"/><Relationship Id="rId19" Type="http://schemas.openxmlformats.org/officeDocument/2006/relationships/image" Target="../media/image93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95.png"/><Relationship Id="rId3" Type="http://schemas.openxmlformats.org/officeDocument/2006/relationships/image" Target="../media/image24.svg"/><Relationship Id="rId17" Type="http://schemas.openxmlformats.org/officeDocument/2006/relationships/image" Target="../media/image94.png"/><Relationship Id="rId2" Type="http://schemas.openxmlformats.org/officeDocument/2006/relationships/image" Target="../media/image10.png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8.svg"/><Relationship Id="rId10" Type="http://schemas.openxmlformats.org/officeDocument/2006/relationships/image" Target="../media/image8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.svg"/><Relationship Id="rId3" Type="http://schemas.openxmlformats.org/officeDocument/2006/relationships/image" Target="../media/image24.svg"/><Relationship Id="rId7" Type="http://schemas.openxmlformats.org/officeDocument/2006/relationships/image" Target="../media/image4.svg"/><Relationship Id="rId17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6.svg"/><Relationship Id="rId10" Type="http://schemas.openxmlformats.org/officeDocument/2006/relationships/image" Target="../media/image5.png"/><Relationship Id="rId4" Type="http://schemas.openxmlformats.org/officeDocument/2006/relationships/image" Target="../media/image1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18" Type="http://schemas.openxmlformats.org/officeDocument/2006/relationships/image" Target="../media/image97.png"/><Relationship Id="rId3" Type="http://schemas.openxmlformats.org/officeDocument/2006/relationships/image" Target="../media/image24.svg"/><Relationship Id="rId21" Type="http://schemas.openxmlformats.org/officeDocument/2006/relationships/image" Target="../media/image99.png"/><Relationship Id="rId12" Type="http://schemas.openxmlformats.org/officeDocument/2006/relationships/image" Target="../media/image7.png"/><Relationship Id="rId17" Type="http://schemas.openxmlformats.org/officeDocument/2006/relationships/image" Target="../media/image16.svg"/><Relationship Id="rId2" Type="http://schemas.openxmlformats.org/officeDocument/2006/relationships/image" Target="../media/image10.png"/><Relationship Id="rId20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8.svg"/><Relationship Id="rId5" Type="http://schemas.openxmlformats.org/officeDocument/2006/relationships/image" Target="../media/image3.png"/><Relationship Id="rId10" Type="http://schemas.openxmlformats.org/officeDocument/2006/relationships/image" Target="../media/image21.png"/><Relationship Id="rId19" Type="http://schemas.microsoft.com/office/2007/relationships/hdphoto" Target="../media/hdphoto5.wdp"/><Relationship Id="rId4" Type="http://schemas.openxmlformats.org/officeDocument/2006/relationships/image" Target="../media/image96.png"/><Relationship Id="rId9" Type="http://schemas.openxmlformats.org/officeDocument/2006/relationships/image" Target="../media/image8.svg"/></Relationships>
</file>

<file path=ppt/slides/_rels/slide3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00.png"/><Relationship Id="rId3" Type="http://schemas.openxmlformats.org/officeDocument/2006/relationships/image" Target="../media/image24.svg"/><Relationship Id="rId17" Type="http://schemas.openxmlformats.org/officeDocument/2006/relationships/image" Target="../media/image16.svg"/><Relationship Id="rId2" Type="http://schemas.openxmlformats.org/officeDocument/2006/relationships/image" Target="../media/image10.png"/><Relationship Id="rId20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19" Type="http://schemas.microsoft.com/office/2007/relationships/hdphoto" Target="../media/hdphoto5.wdp"/><Relationship Id="rId4" Type="http://schemas.openxmlformats.org/officeDocument/2006/relationships/image" Target="../media/image96.png"/><Relationship Id="rId9" Type="http://schemas.openxmlformats.org/officeDocument/2006/relationships/image" Target="../media/image8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8" Type="http://schemas.openxmlformats.org/officeDocument/2006/relationships/image" Target="../media/image102.png"/><Relationship Id="rId7" Type="http://schemas.openxmlformats.org/officeDocument/2006/relationships/image" Target="../media/image26.svg"/><Relationship Id="rId17" Type="http://schemas.openxmlformats.org/officeDocument/2006/relationships/image" Target="../media/image16.svg"/><Relationship Id="rId2" Type="http://schemas.openxmlformats.org/officeDocument/2006/relationships/image" Target="../media/image12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19" Type="http://schemas.openxmlformats.org/officeDocument/2006/relationships/image" Target="../media/image10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8" Type="http://schemas.openxmlformats.org/officeDocument/2006/relationships/image" Target="../media/image102.png"/><Relationship Id="rId7" Type="http://schemas.openxmlformats.org/officeDocument/2006/relationships/image" Target="../media/image26.svg"/><Relationship Id="rId17" Type="http://schemas.openxmlformats.org/officeDocument/2006/relationships/image" Target="../media/image16.svg"/><Relationship Id="rId2" Type="http://schemas.openxmlformats.org/officeDocument/2006/relationships/image" Target="../media/image12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19" Type="http://schemas.openxmlformats.org/officeDocument/2006/relationships/image" Target="../media/image10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7" Type="http://schemas.openxmlformats.org/officeDocument/2006/relationships/image" Target="../media/image26.svg"/><Relationship Id="rId2" Type="http://schemas.openxmlformats.org/officeDocument/2006/relationships/image" Target="../media/image12.png"/><Relationship Id="rId16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.png"/><Relationship Id="rId15" Type="http://schemas.openxmlformats.org/officeDocument/2006/relationships/image" Target="../media/image105.png"/><Relationship Id="rId10" Type="http://schemas.openxmlformats.org/officeDocument/2006/relationships/image" Target="../media/image152.svg"/><Relationship Id="rId14" Type="http://schemas.openxmlformats.org/officeDocument/2006/relationships/image" Target="../media/image8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7" Type="http://schemas.openxmlformats.org/officeDocument/2006/relationships/image" Target="../media/image2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39.png"/><Relationship Id="rId10" Type="http://schemas.openxmlformats.org/officeDocument/2006/relationships/image" Target="../media/image152.svg"/><Relationship Id="rId9" Type="http://schemas.openxmlformats.org/officeDocument/2006/relationships/image" Target="../media/image3.png"/><Relationship Id="rId1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2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6.svg"/><Relationship Id="rId10" Type="http://schemas.openxmlformats.org/officeDocument/2006/relationships/image" Target="../media/image5.png"/><Relationship Id="rId4" Type="http://schemas.openxmlformats.org/officeDocument/2006/relationships/image" Target="../media/image12.png"/><Relationship Id="rId9" Type="http://schemas.openxmlformats.org/officeDocument/2006/relationships/image" Target="../media/image4.svg"/><Relationship Id="rId14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8.png"/><Relationship Id="rId3" Type="http://schemas.openxmlformats.org/officeDocument/2006/relationships/image" Target="../media/image24.svg"/><Relationship Id="rId12" Type="http://schemas.openxmlformats.org/officeDocument/2006/relationships/image" Target="../media/image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png"/><Relationship Id="rId15" Type="http://schemas.openxmlformats.org/officeDocument/2006/relationships/image" Target="../media/image110.png"/><Relationship Id="rId4" Type="http://schemas.openxmlformats.org/officeDocument/2006/relationships/image" Target="../media/image82.png"/><Relationship Id="rId14" Type="http://schemas.openxmlformats.org/officeDocument/2006/relationships/image" Target="../media/image10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8" Type="http://schemas.openxmlformats.org/officeDocument/2006/relationships/image" Target="../media/image83.png"/><Relationship Id="rId3" Type="http://schemas.openxmlformats.org/officeDocument/2006/relationships/image" Target="../media/image24.svg"/><Relationship Id="rId7" Type="http://schemas.openxmlformats.org/officeDocument/2006/relationships/image" Target="../media/image14.svg"/><Relationship Id="rId17" Type="http://schemas.openxmlformats.org/officeDocument/2006/relationships/image" Target="NUL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6.svg"/><Relationship Id="rId19" Type="http://schemas.openxmlformats.org/officeDocument/2006/relationships/image" Target="../media/image4.svg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2.svg"/><Relationship Id="rId7" Type="http://schemas.openxmlformats.org/officeDocument/2006/relationships/image" Target="../media/image18.sv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11" Type="http://schemas.openxmlformats.org/officeDocument/2006/relationships/image" Target="../media/image10.svg"/><Relationship Id="rId5" Type="http://schemas.openxmlformats.org/officeDocument/2006/relationships/image" Target="../media/image14.svg"/><Relationship Id="rId10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4.svg"/><Relationship Id="rId7" Type="http://schemas.openxmlformats.org/officeDocument/2006/relationships/image" Target="../media/image2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22.png"/><Relationship Id="rId4" Type="http://schemas.openxmlformats.org/officeDocument/2006/relationships/image" Target="../media/image12.png"/><Relationship Id="rId9" Type="http://schemas.openxmlformats.org/officeDocument/2006/relationships/image" Target="../media/image2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8" Type="http://schemas.openxmlformats.org/officeDocument/2006/relationships/image" Target="../media/image25.png"/><Relationship Id="rId7" Type="http://schemas.openxmlformats.org/officeDocument/2006/relationships/image" Target="../media/image26.svg"/><Relationship Id="rId17" Type="http://schemas.openxmlformats.org/officeDocument/2006/relationships/image" Target="../media/image16.svg"/><Relationship Id="rId2" Type="http://schemas.openxmlformats.org/officeDocument/2006/relationships/image" Target="../media/image1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.png"/><Relationship Id="rId10" Type="http://schemas.openxmlformats.org/officeDocument/2006/relationships/image" Target="../media/image24.png"/><Relationship Id="rId19" Type="http://schemas.openxmlformats.org/officeDocument/2006/relationships/image" Target="../media/image152.svg"/><Relationship Id="rId9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3" Type="http://schemas.openxmlformats.org/officeDocument/2006/relationships/image" Target="../media/image20.sv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openxmlformats.org/officeDocument/2006/relationships/image" Target="../media/image4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0.svg"/><Relationship Id="rId15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6.png"/><Relationship Id="rId17" Type="http://schemas.openxmlformats.org/officeDocument/2006/relationships/image" Target="../media/image31.png"/><Relationship Id="rId2" Type="http://schemas.openxmlformats.org/officeDocument/2006/relationships/image" Target="../media/image10.png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0.svg"/><Relationship Id="rId15" Type="http://schemas.openxmlformats.org/officeDocument/2006/relationships/image" Target="../media/image14.svg"/><Relationship Id="rId19" Type="http://schemas.openxmlformats.org/officeDocument/2006/relationships/image" Target="../media/image18.sv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8" Type="http://schemas.openxmlformats.org/officeDocument/2006/relationships/image" Target="../media/image37.png"/><Relationship Id="rId7" Type="http://schemas.openxmlformats.org/officeDocument/2006/relationships/image" Target="../media/image34.png"/><Relationship Id="rId17" Type="http://schemas.openxmlformats.org/officeDocument/2006/relationships/image" Target="../media/image36.png"/><Relationship Id="rId2" Type="http://schemas.openxmlformats.org/officeDocument/2006/relationships/image" Target="../media/image28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0.svg"/><Relationship Id="rId15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E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004353">
            <a:off x="2300911" y="-154440"/>
            <a:ext cx="2168417" cy="23662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801581">
            <a:off x="6583946" y="8417271"/>
            <a:ext cx="2560054" cy="84102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700806">
            <a:off x="11843984" y="7658791"/>
            <a:ext cx="2357989" cy="23579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3581400" y="2444918"/>
            <a:ext cx="20544560" cy="495637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2060088">
            <a:off x="1611388" y="8453933"/>
            <a:ext cx="2411310" cy="160873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2066437">
            <a:off x="13264286" y="466089"/>
            <a:ext cx="2303915" cy="211541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465462">
            <a:off x="16211832" y="7945985"/>
            <a:ext cx="1964781" cy="178360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8012537" y="-223282"/>
            <a:ext cx="2387978" cy="2374244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/>
          </p:cNvPicPr>
          <p:nvPr/>
        </p:nvPicPr>
        <p:blipFill>
          <a:blip r:embed="rId20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228600" y="3997431"/>
            <a:ext cx="2091666" cy="2080257"/>
          </a:xfrm>
          <a:prstGeom prst="rect">
            <a:avLst/>
          </a:prstGeom>
        </p:spPr>
      </p:pic>
      <p:sp>
        <p:nvSpPr>
          <p:cNvPr id="13" name="Google Shape;7484;p29"/>
          <p:cNvSpPr txBox="1">
            <a:spLocks/>
          </p:cNvSpPr>
          <p:nvPr/>
        </p:nvSpPr>
        <p:spPr>
          <a:xfrm>
            <a:off x="2438400" y="3205434"/>
            <a:ext cx="13495690" cy="3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Kavoon"/>
              <a:buNone/>
              <a:defRPr sz="7466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4596F"/>
              </a:buClr>
              <a:buSzPts val="5200"/>
              <a:buFont typeface="Kavoon"/>
              <a:buNone/>
              <a:tabLst/>
              <a:defRPr/>
            </a:pPr>
            <a:r>
              <a:rPr kumimoji="0" lang="en-US" sz="7500" b="1" i="0" u="none" strike="noStrike" kern="0" cap="none" spc="0" normalizeH="0" baseline="0" noProof="0" dirty="0" smtClea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CHÀO</a:t>
            </a:r>
            <a:r>
              <a:rPr kumimoji="0" lang="en-US" sz="7500" b="1" i="0" u="none" strike="noStrike" kern="0" cap="none" spc="0" normalizeH="0" noProof="0" dirty="0" smtClea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 MỪNG CÁC EM ĐẾN VỚI </a:t>
            </a:r>
            <a:r>
              <a:rPr kumimoji="0" lang="en-US" sz="7500" b="1" i="0" u="none" strike="noStrike" kern="0" cap="none" spc="0" normalizeH="0" noProof="0" smtClea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BUỔI </a:t>
            </a:r>
            <a:r>
              <a:rPr kumimoji="0" lang="en-US" sz="7500" b="1" i="0" u="none" strike="noStrike" kern="0" cap="none" spc="0" normalizeH="0" noProof="0" smtClea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HỌC HÔM </a:t>
            </a:r>
            <a:r>
              <a:rPr kumimoji="0" lang="en-US" sz="7500" b="1" i="0" u="none" strike="noStrike" kern="0" cap="none" spc="0" normalizeH="0" noProof="0" dirty="0" smtClea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NAY</a:t>
            </a:r>
            <a:r>
              <a:rPr kumimoji="0" lang="vi-VN" sz="7500" b="1" i="0" u="none" strike="noStrike" kern="0" cap="none" spc="0" normalizeH="0" baseline="0" noProof="0" dirty="0" smtClea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!</a:t>
            </a:r>
            <a:endParaRPr kumimoji="0" lang="vi-VN" sz="7500" b="1" i="0" u="none" strike="noStrike" kern="0" cap="none" spc="0" normalizeH="0" baseline="0" noProof="0" dirty="0">
              <a:ln w="0"/>
              <a:solidFill>
                <a:schemeClr val="tx2"/>
              </a:solidFill>
              <a:effectLst>
                <a:outerShdw blurRad="38100" dist="19050" dir="2700000" algn="tl" rotWithShape="0">
                  <a:srgbClr val="04596F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Kavoo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925800" y="428579"/>
            <a:ext cx="5790798" cy="832427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2790406" y="721824"/>
            <a:ext cx="10773194" cy="1203330"/>
            <a:chOff x="3663045" y="869613"/>
            <a:chExt cx="10773194" cy="120333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663045" y="869613"/>
              <a:ext cx="5553212" cy="1203330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4882245" y="869613"/>
              <a:ext cx="9553994" cy="10027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60045" algn="l"/>
                  <a:tab pos="720090" algn="l"/>
                </a:tabLst>
                <a:defRPr/>
              </a:pPr>
              <a:r>
                <a:rPr kumimoji="0" lang="nl-NL" sz="4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LUYỆN</a:t>
              </a:r>
              <a:r>
                <a:rPr kumimoji="0" lang="nl-NL" sz="4500" b="1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TẬP 1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Rectangle 41"/>
              <p:cNvSpPr/>
              <p:nvPr/>
            </p:nvSpPr>
            <p:spPr>
              <a:xfrm>
                <a:off x="2971800" y="2245824"/>
                <a:ext cx="15697200" cy="2762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smtClean="0">
                    <a:solidFill>
                      <a:schemeClr val="bg1"/>
                    </a:solidFill>
                    <a:latin typeface="OpenSans"/>
                  </a:rPr>
                  <a:t>Phân tích các đa thức sau thành nhân tử: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>
                    <a:solidFill>
                      <a:schemeClr val="bg1"/>
                    </a:solidFill>
                    <a:latin typeface="OpenSans"/>
                  </a:rPr>
                  <a:t>a)     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endParaRPr lang="en-US" sz="4000" smtClean="0">
                  <a:solidFill>
                    <a:schemeClr val="bg1"/>
                  </a:solidFill>
                  <a:latin typeface="OpenSans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>
                    <a:solidFill>
                      <a:schemeClr val="bg1"/>
                    </a:solidFill>
                    <a:latin typeface="OpenSans"/>
                  </a:rPr>
                  <a:t>b)     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4</m:t>
                    </m:r>
                    <m:d>
                      <m:d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en-US" sz="4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d>
                      <m:d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</m:oMath>
                </a14:m>
                <a:endParaRPr kumimoji="0" lang="en-US" sz="3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2245824"/>
                <a:ext cx="15697200" cy="2762936"/>
              </a:xfrm>
              <a:prstGeom prst="rect">
                <a:avLst/>
              </a:prstGeom>
              <a:blipFill>
                <a:blip r:embed="rId9"/>
                <a:stretch>
                  <a:fillRect l="-1398" b="-7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271487" y="793636"/>
            <a:ext cx="2268301" cy="2130659"/>
          </a:xfrm>
          <a:prstGeom prst="rect">
            <a:avLst/>
          </a:prstGeom>
        </p:spPr>
      </p:pic>
      <p:pic>
        <p:nvPicPr>
          <p:cNvPr id="47" name="Picture 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6755481" y="8226483"/>
            <a:ext cx="1568614" cy="2211911"/>
          </a:xfrm>
          <a:prstGeom prst="rect">
            <a:avLst/>
          </a:prstGeom>
        </p:spPr>
      </p:pic>
      <p:sp>
        <p:nvSpPr>
          <p:cNvPr id="49" name="Oval Callout 48"/>
          <p:cNvSpPr/>
          <p:nvPr/>
        </p:nvSpPr>
        <p:spPr>
          <a:xfrm>
            <a:off x="8574023" y="5446224"/>
            <a:ext cx="1712977" cy="914400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0" name="Picture 5"/>
          <p:cNvPicPr>
            <a:picLocks noChangeAspect="1"/>
          </p:cNvPicPr>
          <p:nvPr/>
        </p:nvPicPr>
        <p:blipFill>
          <a:blip r:embed="rId13" cstate="print">
            <a:alphaModFix amt="70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700806">
            <a:off x="-628167" y="8506632"/>
            <a:ext cx="2068478" cy="206847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2971800" y="6894024"/>
                <a:ext cx="11277600" cy="2440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  <a:spcBef>
                    <a:spcPts val="2400"/>
                  </a:spcBef>
                  <a:spcAft>
                    <a:spcPts val="2400"/>
                  </a:spcAft>
                </a:pPr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(3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+1)</m:t>
                    </m:r>
                  </m:oMath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fontAlgn="base">
                  <a:lnSpc>
                    <a:spcPct val="150000"/>
                  </a:lnSpc>
                  <a:spcBef>
                    <a:spcPts val="2400"/>
                  </a:spcBef>
                  <a:spcAft>
                    <a:spcPts val="2400"/>
                  </a:spcAft>
                </a:pPr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4</m:t>
                    </m:r>
                    <m:d>
                      <m:d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d>
                      <m:d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)(4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6894024"/>
                <a:ext cx="11277600" cy="2440476"/>
              </a:xfrm>
              <a:prstGeom prst="rect">
                <a:avLst/>
              </a:prstGeom>
              <a:blipFill>
                <a:blip r:embed="rId15"/>
                <a:stretch>
                  <a:fillRect l="-1946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0"/>
          <p:cNvPicPr>
            <a:picLocks noChangeAspect="1"/>
          </p:cNvPicPr>
          <p:nvPr/>
        </p:nvPicPr>
        <p:blipFill>
          <a:blip r:embed="rId16" cstate="print">
            <a:alphaModFix amt="70000"/>
            <a:biLevel thresh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465462" flipH="1">
            <a:off x="-573408" y="943324"/>
            <a:ext cx="1555656" cy="141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02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535802" y="428579"/>
            <a:ext cx="5790798" cy="832427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5867400" y="983010"/>
            <a:ext cx="10849394" cy="1203330"/>
            <a:chOff x="3663045" y="869613"/>
            <a:chExt cx="10849394" cy="120333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663045" y="869613"/>
              <a:ext cx="5553212" cy="1203330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4958445" y="869613"/>
              <a:ext cx="9553994" cy="10027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60045" algn="l"/>
                  <a:tab pos="720090" algn="l"/>
                </a:tabLst>
                <a:defRPr/>
              </a:pPr>
              <a:r>
                <a:rPr kumimoji="0" lang="nl-NL" sz="4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VẬN</a:t>
              </a:r>
              <a:r>
                <a:rPr kumimoji="0" lang="nl-NL" sz="4500" b="1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DỤNG </a:t>
              </a:r>
              <a:r>
                <a:rPr kumimoji="0" lang="nl-NL" sz="4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Rectangle 41"/>
              <p:cNvSpPr/>
              <p:nvPr/>
            </p:nvSpPr>
            <p:spPr>
              <a:xfrm>
                <a:off x="1371600" y="2673478"/>
                <a:ext cx="156972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4000" smtClean="0">
                    <a:solidFill>
                      <a:schemeClr val="bg1"/>
                    </a:solidFill>
                    <a:latin typeface="OpenSans"/>
                  </a:rPr>
                  <a:t>Giải bài toán mở đâu bằng cách </a:t>
                </a:r>
                <a:r>
                  <a:rPr lang="en-US" sz="4000" smtClean="0">
                    <a:solidFill>
                      <a:schemeClr val="bg1"/>
                    </a:solidFill>
                    <a:latin typeface="OpenSans"/>
                  </a:rPr>
                  <a:t>phân tích</a:t>
                </a:r>
                <a:r>
                  <a:rPr lang="nl-NL" sz="4000" smtClean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nl-NL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4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4000">
                    <a:solidFill>
                      <a:schemeClr val="bg1"/>
                    </a:solidFill>
                    <a:latin typeface="OpenSans"/>
                  </a:rPr>
                  <a:t> thành nhân </a:t>
                </a:r>
                <a:r>
                  <a:rPr lang="en-US" sz="4000">
                    <a:solidFill>
                      <a:schemeClr val="bg1"/>
                    </a:solidFill>
                    <a:latin typeface="OpenSans"/>
                  </a:rPr>
                  <a:t>tử</a:t>
                </a:r>
                <a:r>
                  <a:rPr lang="en-US" sz="4000" smtClean="0">
                    <a:solidFill>
                      <a:schemeClr val="bg1"/>
                    </a:solidFill>
                    <a:latin typeface="OpenSans"/>
                  </a:rPr>
                  <a:t>.</a:t>
                </a:r>
                <a:endParaRPr kumimoji="0" lang="vi-VN" sz="3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673478"/>
                <a:ext cx="15697200" cy="1015663"/>
              </a:xfrm>
              <a:prstGeom prst="rect">
                <a:avLst/>
              </a:prstGeom>
              <a:blipFill>
                <a:blip r:embed="rId9"/>
                <a:stretch>
                  <a:fillRect l="-1359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0" name="Picture 5"/>
          <p:cNvPicPr>
            <a:picLocks noChangeAspect="1"/>
          </p:cNvPicPr>
          <p:nvPr/>
        </p:nvPicPr>
        <p:blipFill>
          <a:blip r:embed="rId10" cstate="print">
            <a:alphaModFix amt="70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700806">
            <a:off x="-385901" y="-307337"/>
            <a:ext cx="2068478" cy="20684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 cstate="print">
            <a:alphaModFix amt="70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-573864" y="8877300"/>
            <a:ext cx="1960598" cy="1949322"/>
          </a:xfrm>
          <a:prstGeom prst="rect">
            <a:avLst/>
          </a:prstGeom>
        </p:spPr>
      </p:pic>
      <p:pic>
        <p:nvPicPr>
          <p:cNvPr id="14" name="Picture 2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5"/>
              </a:ext>
            </a:extLst>
          </a:blip>
          <a:srcRect/>
          <a:stretch>
            <a:fillRect/>
          </a:stretch>
        </p:blipFill>
        <p:spPr>
          <a:xfrm>
            <a:off x="15508198" y="7656345"/>
            <a:ext cx="2141336" cy="2429884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7787517" y="4229100"/>
            <a:ext cx="1712977" cy="914400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5181600" y="6052502"/>
                <a:ext cx="667403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4000" i="1" smtClean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nl-NL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nl-NL" sz="40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40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4000" b="0" i="1" smtClean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4000" b="0" i="1" smtClean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sz="40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40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40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US" i="1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6052502"/>
                <a:ext cx="6674036" cy="707886"/>
              </a:xfrm>
              <a:prstGeom prst="rect">
                <a:avLst/>
              </a:prstGeom>
              <a:blipFill>
                <a:blip r:embed="rId5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3200400" y="7656345"/>
                <a:ext cx="667403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0" smtClean="0">
                    <a:solidFill>
                      <a:prstClr val="white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Có: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  <m:r>
                      <a:rPr lang="en-US" sz="4000" b="0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i="1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7656345"/>
                <a:ext cx="6674036" cy="707886"/>
              </a:xfrm>
              <a:prstGeom prst="rect">
                <a:avLst/>
              </a:prstGeom>
              <a:blipFill>
                <a:blip r:embed="rId57"/>
                <a:stretch>
                  <a:fillRect l="-3196" t="-17241" b="-34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7296773" y="6980934"/>
                <a:ext cx="6321795" cy="20487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⇔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40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4000" i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4000" i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40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4000" i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+1=0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4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⇔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40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4000" i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40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4000" i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en-US" sz="40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000" i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4000" i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400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6773" y="6980934"/>
                <a:ext cx="6321795" cy="2048766"/>
              </a:xfrm>
              <a:prstGeom prst="rect">
                <a:avLst/>
              </a:prstGeom>
              <a:blipFill>
                <a:blip r:embed="rId5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800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1" grpId="0" animBg="1"/>
      <p:bldP spid="3" grpId="0"/>
      <p:bldP spid="1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"/>
          <p:cNvGrpSpPr/>
          <p:nvPr/>
        </p:nvGrpSpPr>
        <p:grpSpPr>
          <a:xfrm>
            <a:off x="-966510" y="-1333500"/>
            <a:ext cx="23116619" cy="15040267"/>
            <a:chOff x="0" y="0"/>
            <a:chExt cx="30822159" cy="20053690"/>
          </a:xfrm>
        </p:grpSpPr>
        <p:pic>
          <p:nvPicPr>
            <p:cNvPr id="30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31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32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33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34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35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3771900"/>
            <a:ext cx="5790798" cy="83242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4852018"/>
            <a:ext cx="5790798" cy="83242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5934713"/>
            <a:ext cx="5790798" cy="83242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7017408"/>
            <a:ext cx="5790798" cy="83242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8100103"/>
            <a:ext cx="5790798" cy="83242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9182798"/>
            <a:ext cx="5790798" cy="832427"/>
          </a:xfrm>
          <a:prstGeom prst="rect">
            <a:avLst/>
          </a:prstGeom>
        </p:spPr>
      </p:pic>
      <p:pic>
        <p:nvPicPr>
          <p:cNvPr id="40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4935200" y="5553929"/>
            <a:ext cx="3283900" cy="4542571"/>
          </a:xfrm>
          <a:prstGeom prst="rect">
            <a:avLst/>
          </a:prstGeom>
        </p:spPr>
      </p:pic>
      <p:pic>
        <p:nvPicPr>
          <p:cNvPr id="42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2041120" y="1769277"/>
            <a:ext cx="13427480" cy="687942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403483" y="3299832"/>
            <a:ext cx="10684117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55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kumimoji="0" lang="nl-NL" sz="55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 THỨC ĐA THỨC THÀNH NHÂN TỬ BẰNG CÁCH </a:t>
            </a:r>
            <a:r>
              <a:rPr kumimoji="0" lang="nl-NL" sz="55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SỬ</a:t>
            </a:r>
            <a:r>
              <a:rPr kumimoji="0" lang="nl-NL" sz="5500" b="1" i="0" u="none" strike="noStrike" kern="1200" cap="none" spc="0" normalizeH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DỤNG HẰNG ĐẲNG THỨC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94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51018" y="-828967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25" name="Rounded Rectangle 24"/>
          <p:cNvSpPr/>
          <p:nvPr/>
        </p:nvSpPr>
        <p:spPr>
          <a:xfrm>
            <a:off x="838200" y="756615"/>
            <a:ext cx="16764000" cy="9077196"/>
          </a:xfrm>
          <a:prstGeom prst="roundRect">
            <a:avLst/>
          </a:prstGeom>
          <a:solidFill>
            <a:schemeClr val="bg1"/>
          </a:solidFill>
          <a:ln w="63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482272" y="647700"/>
            <a:ext cx="3861128" cy="1279214"/>
            <a:chOff x="482272" y="679784"/>
            <a:chExt cx="3861128" cy="1279214"/>
          </a:xfrm>
        </p:grpSpPr>
        <p:pic>
          <p:nvPicPr>
            <p:cNvPr id="27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482272" y="679784"/>
              <a:ext cx="3861128" cy="1279214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1871436" y="788699"/>
              <a:ext cx="2036135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nl-NL" sz="40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Ví dụ 2:</a:t>
              </a:r>
              <a:endParaRPr lang="en-US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4495800" y="776525"/>
            <a:ext cx="99441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US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 tích các đa thức sau thành nhân tử: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9" name="Picture 3"/>
          <p:cNvPicPr>
            <a:picLocks noChangeAspect="1"/>
          </p:cNvPicPr>
          <p:nvPr/>
        </p:nvPicPr>
        <p:blipFill>
          <a:blip r:embed="rId6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19802622">
            <a:off x="15585871" y="7678680"/>
            <a:ext cx="2392860" cy="2611202"/>
          </a:xfrm>
          <a:prstGeom prst="rect">
            <a:avLst/>
          </a:prstGeom>
        </p:spPr>
      </p:pic>
      <p:pic>
        <p:nvPicPr>
          <p:cNvPr id="20" name="Picture 13">
            <a:extLst>
              <a:ext uri="{FF2B5EF4-FFF2-40B4-BE49-F238E27FC236}">
                <a16:creationId xmlns:a16="http://schemas.microsoft.com/office/drawing/2014/main" id="{26C8D2C3-54BE-421E-5E1F-0555C6AC680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6318831" y="488909"/>
            <a:ext cx="1283369" cy="128336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219200" y="2247900"/>
                <a:ext cx="1616627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+16</m:t>
                    </m:r>
                  </m:oMath>
                </a14:m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  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</m:oMath>
                </a14:m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      c)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+12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</m:t>
                    </m:r>
                  </m:oMath>
                </a14:m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   d)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−27</m:t>
                    </m:r>
                  </m:oMath>
                </a14:m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247900"/>
                <a:ext cx="16166276" cy="707886"/>
              </a:xfrm>
              <a:prstGeom prst="rect">
                <a:avLst/>
              </a:prstGeom>
              <a:blipFill>
                <a:blip r:embed="rId18"/>
                <a:stretch>
                  <a:fillRect l="-1320" t="-1551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Oval Callout 54"/>
          <p:cNvSpPr/>
          <p:nvPr/>
        </p:nvSpPr>
        <p:spPr>
          <a:xfrm>
            <a:off x="8343900" y="3390900"/>
            <a:ext cx="1752600" cy="1002587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2739248" y="4991100"/>
                <a:ext cx="1038630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+16</m:t>
                    </m:r>
                    <m:r>
                      <a:rPr lang="en-US" sz="4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2.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.4+</m:t>
                    </m:r>
                    <m:sSup>
                      <m:sSup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−4</m:t>
                            </m:r>
                          </m:e>
                        </m:d>
                      </m:e>
                      <m:sup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248" y="4991100"/>
                <a:ext cx="10386305" cy="707886"/>
              </a:xfrm>
              <a:prstGeom prst="rect">
                <a:avLst/>
              </a:prstGeom>
              <a:blipFill>
                <a:blip r:embed="rId19"/>
                <a:stretch>
                  <a:fillRect l="-2054" t="-17241" b="-34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Rectangle 56"/>
              <p:cNvSpPr/>
              <p:nvPr/>
            </p:nvSpPr>
            <p:spPr>
              <a:xfrm>
                <a:off x="2726048" y="6012169"/>
                <a:ext cx="9983310" cy="9368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4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e>
                    </m:d>
                  </m:oMath>
                </a14:m>
                <a:endParaRPr lang="en-US"/>
              </a:p>
            </p:txBody>
          </p:sp>
        </mc:Choice>
        <mc:Fallback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6048" y="6012169"/>
                <a:ext cx="9983310" cy="936860"/>
              </a:xfrm>
              <a:prstGeom prst="rect">
                <a:avLst/>
              </a:prstGeom>
              <a:blipFill>
                <a:blip r:embed="rId20"/>
                <a:stretch>
                  <a:fillRect l="-2137" b="-22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Rectangle 58"/>
              <p:cNvSpPr/>
              <p:nvPr/>
            </p:nvSpPr>
            <p:spPr>
              <a:xfrm>
                <a:off x="2700751" y="7451586"/>
                <a:ext cx="1182015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+12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+4=</m:t>
                    </m:r>
                    <m:sSup>
                      <m:sSupPr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+2.3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.2+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/>
              </a:p>
            </p:txBody>
          </p:sp>
        </mc:Choice>
        <mc:Fallback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0751" y="7451586"/>
                <a:ext cx="11820159" cy="707886"/>
              </a:xfrm>
              <a:prstGeom prst="rect">
                <a:avLst/>
              </a:prstGeom>
              <a:blipFill>
                <a:blip r:embed="rId21"/>
                <a:stretch>
                  <a:fillRect l="-1805" t="-17241" b="-34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Rectangle 59"/>
              <p:cNvSpPr/>
              <p:nvPr/>
            </p:nvSpPr>
            <p:spPr>
              <a:xfrm>
                <a:off x="2723206" y="8702814"/>
                <a:ext cx="1199020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27=</m:t>
                    </m:r>
                    <m:sSup>
                      <m:sSupPr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+9</m:t>
                        </m:r>
                      </m:e>
                    </m:d>
                  </m:oMath>
                </a14:m>
                <a:endParaRPr lang="en-US"/>
              </a:p>
            </p:txBody>
          </p:sp>
        </mc:Choice>
        <mc:Fallback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206" y="8702814"/>
                <a:ext cx="11990205" cy="707886"/>
              </a:xfrm>
              <a:prstGeom prst="rect">
                <a:avLst/>
              </a:prstGeom>
              <a:blipFill>
                <a:blip r:embed="rId22"/>
                <a:stretch>
                  <a:fillRect l="-1830" t="-17241" b="-34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" name="Picture 5"/>
          <p:cNvPicPr>
            <a:picLocks noChangeAspect="1"/>
          </p:cNvPicPr>
          <p:nvPr/>
        </p:nvPicPr>
        <p:blipFill>
          <a:blip r:embed="rId23" cstate="print">
            <a:alphaModFix amt="70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700806">
            <a:off x="-196040" y="4887872"/>
            <a:ext cx="2068478" cy="206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52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0" grpId="0"/>
      <p:bldP spid="55" grpId="0" animBg="1"/>
      <p:bldP spid="11" grpId="0"/>
      <p:bldP spid="57" grpId="0"/>
      <p:bldP spid="59" grpId="0"/>
      <p:bldP spid="6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"/>
          <p:cNvGrpSpPr/>
          <p:nvPr/>
        </p:nvGrpSpPr>
        <p:grpSpPr>
          <a:xfrm>
            <a:off x="-966510" y="-1333500"/>
            <a:ext cx="23116619" cy="15040267"/>
            <a:chOff x="0" y="0"/>
            <a:chExt cx="30822159" cy="20053690"/>
          </a:xfrm>
        </p:grpSpPr>
        <p:pic>
          <p:nvPicPr>
            <p:cNvPr id="30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31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32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33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34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35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flipH="1">
            <a:off x="-2939716" y="2705100"/>
            <a:ext cx="30828916" cy="7156792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4795687" y="647700"/>
            <a:ext cx="6450867" cy="1509211"/>
            <a:chOff x="3308178" y="817856"/>
            <a:chExt cx="6450867" cy="1509211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3308178" y="817856"/>
              <a:ext cx="5079267" cy="1509211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4958445" y="869613"/>
              <a:ext cx="4800600" cy="13619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60045" algn="l"/>
                  <a:tab pos="720090" algn="l"/>
                </a:tabLst>
                <a:defRPr/>
              </a:pPr>
              <a:r>
                <a:rPr kumimoji="0" lang="nl-NL" sz="5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LƯU</a:t>
              </a:r>
              <a:r>
                <a:rPr kumimoji="0" lang="nl-NL" sz="5500" b="1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Ý</a:t>
              </a:r>
              <a:endPara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6" name="Picture 10"/>
          <p:cNvPicPr>
            <a:picLocks noChangeAspect="1"/>
          </p:cNvPicPr>
          <p:nvPr/>
        </p:nvPicPr>
        <p:blipFill>
          <a:blip r:embed="rId9" cstate="print">
            <a:alphaModFix amt="70000"/>
            <a:biLevel thresh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465462">
            <a:off x="-473081" y="-210355"/>
            <a:ext cx="1964781" cy="1783602"/>
          </a:xfrm>
          <a:prstGeom prst="rect">
            <a:avLst/>
          </a:prstGeom>
        </p:spPr>
      </p:pic>
      <p:pic>
        <p:nvPicPr>
          <p:cNvPr id="46" name="Picture 18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7189404" y="7560219"/>
            <a:ext cx="4373725" cy="2301673"/>
          </a:xfrm>
          <a:prstGeom prst="rect">
            <a:avLst/>
          </a:prstGeom>
        </p:spPr>
      </p:pic>
      <p:pic>
        <p:nvPicPr>
          <p:cNvPr id="48" name="Picture 2"/>
          <p:cNvPicPr>
            <a:picLocks noChangeAspect="1"/>
          </p:cNvPicPr>
          <p:nvPr/>
        </p:nvPicPr>
        <p:blipFill>
          <a:blip r:embed="rId19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16578304" y="7926891"/>
            <a:ext cx="2091666" cy="208025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61709" y="3695700"/>
            <a:ext cx="16864291" cy="2041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500" b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Cách thực hiện như ví dụ trên gọi là phân tích đa thức thành nhân tử bằng sử cách sử dụng hằng đẳng thức.</a:t>
            </a:r>
            <a:endParaRPr lang="en-US" sz="4500" b="1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322754" y="797788"/>
            <a:ext cx="1511933" cy="116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16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925800" y="428579"/>
            <a:ext cx="5790798" cy="832427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633663" y="587370"/>
            <a:ext cx="10849394" cy="1203330"/>
            <a:chOff x="3663045" y="869613"/>
            <a:chExt cx="10849394" cy="120333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663045" y="869613"/>
              <a:ext cx="5553212" cy="1203330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4958445" y="869613"/>
              <a:ext cx="9553994" cy="10027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60045" algn="l"/>
                  <a:tab pos="720090" algn="l"/>
                </a:tabLst>
                <a:defRPr/>
              </a:pPr>
              <a:r>
                <a:rPr kumimoji="0" lang="nl-NL" sz="4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LUYỆN</a:t>
              </a:r>
              <a:r>
                <a:rPr kumimoji="0" lang="nl-NL" sz="4500" b="1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TẬP </a:t>
              </a:r>
              <a:r>
                <a:rPr lang="nl-NL" sz="4500" b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Rectangle 41"/>
              <p:cNvSpPr/>
              <p:nvPr/>
            </p:nvSpPr>
            <p:spPr>
              <a:xfrm>
                <a:off x="862262" y="2095500"/>
                <a:ext cx="16587537" cy="1978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 tích các đa thức sau thành nhân tử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en-US" sz="40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1)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b</a:t>
                </a:r>
                <a:r>
                  <a:rPr lang="en-US" sz="40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0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+3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c</a:t>
                </a:r>
                <a:r>
                  <a:rPr lang="en-US" sz="40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0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8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12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+6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sz="400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262" y="2095500"/>
                <a:ext cx="16587537" cy="1978619"/>
              </a:xfrm>
              <a:prstGeom prst="rect">
                <a:avLst/>
              </a:prstGeom>
              <a:blipFill>
                <a:blip r:embed="rId9"/>
                <a:stretch>
                  <a:fillRect l="-1286" b="-12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316200" y="495300"/>
            <a:ext cx="1676400" cy="1574675"/>
          </a:xfrm>
          <a:prstGeom prst="rect">
            <a:avLst/>
          </a:prstGeom>
        </p:spPr>
      </p:pic>
      <p:sp>
        <p:nvSpPr>
          <p:cNvPr id="46" name="Oval Callout 45"/>
          <p:cNvSpPr/>
          <p:nvPr/>
        </p:nvSpPr>
        <p:spPr>
          <a:xfrm>
            <a:off x="8357452" y="4674795"/>
            <a:ext cx="1700947" cy="1078305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866273" y="6225879"/>
                <a:ext cx="17068800" cy="3261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1)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)(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+3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+1=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.1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+3.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1)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8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12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+6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3.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.1+3.2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273" y="6225879"/>
                <a:ext cx="17068800" cy="3261021"/>
              </a:xfrm>
              <a:prstGeom prst="rect">
                <a:avLst/>
              </a:prstGeom>
              <a:blipFill>
                <a:blip r:embed="rId12"/>
                <a:stretch>
                  <a:fillRect l="-1250" b="-7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5"/>
          <p:cNvPicPr>
            <a:picLocks noChangeAspect="1"/>
          </p:cNvPicPr>
          <p:nvPr/>
        </p:nvPicPr>
        <p:blipFill>
          <a:blip r:embed="rId13" cstate="print">
            <a:alphaModFix amt="70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700806">
            <a:off x="17074442" y="9113656"/>
            <a:ext cx="1739202" cy="173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6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"/>
          <p:cNvGrpSpPr/>
          <p:nvPr/>
        </p:nvGrpSpPr>
        <p:grpSpPr>
          <a:xfrm>
            <a:off x="-966510" y="-1333500"/>
            <a:ext cx="23116619" cy="15040267"/>
            <a:chOff x="0" y="0"/>
            <a:chExt cx="30822159" cy="20053690"/>
          </a:xfrm>
        </p:grpSpPr>
        <p:pic>
          <p:nvPicPr>
            <p:cNvPr id="30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31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32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33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34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35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3771900"/>
            <a:ext cx="5790798" cy="83242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4852018"/>
            <a:ext cx="5790798" cy="83242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5934713"/>
            <a:ext cx="5790798" cy="83242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7017408"/>
            <a:ext cx="5790798" cy="83242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8100103"/>
            <a:ext cx="5790798" cy="83242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9182798"/>
            <a:ext cx="5790798" cy="832427"/>
          </a:xfrm>
          <a:prstGeom prst="rect">
            <a:avLst/>
          </a:prstGeom>
        </p:spPr>
      </p:pic>
      <p:pic>
        <p:nvPicPr>
          <p:cNvPr id="40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4935200" y="5553929"/>
            <a:ext cx="3283900" cy="4542571"/>
          </a:xfrm>
          <a:prstGeom prst="rect">
            <a:avLst/>
          </a:prstGeom>
        </p:spPr>
      </p:pic>
      <p:pic>
        <p:nvPicPr>
          <p:cNvPr id="42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2041120" y="1769277"/>
            <a:ext cx="13427480" cy="687942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403483" y="3299832"/>
            <a:ext cx="10684117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55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kumimoji="0" lang="nl-NL" sz="55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 THỨC ĐA THỨC THÀNH NHÂN TỬ BẰNG CÁCH </a:t>
            </a:r>
            <a:r>
              <a:rPr kumimoji="0" lang="nl-NL" sz="55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 CÁC HẠNG TỬ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65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ounded Rectangle 66"/>
          <p:cNvSpPr/>
          <p:nvPr/>
        </p:nvSpPr>
        <p:spPr>
          <a:xfrm>
            <a:off x="457200" y="222584"/>
            <a:ext cx="17348528" cy="9829800"/>
          </a:xfrm>
          <a:prstGeom prst="roundRect">
            <a:avLst/>
          </a:prstGeom>
          <a:solidFill>
            <a:schemeClr val="bg1"/>
          </a:solidFill>
          <a:ln w="63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154400" y="1485900"/>
            <a:ext cx="5790798" cy="83242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221200" y="9182797"/>
            <a:ext cx="5790798" cy="832427"/>
          </a:xfrm>
          <a:prstGeom prst="rect">
            <a:avLst/>
          </a:prstGeom>
        </p:spPr>
      </p:pic>
      <p:pic>
        <p:nvPicPr>
          <p:cNvPr id="36" name="Picture 10"/>
          <p:cNvPicPr>
            <a:picLocks noChangeAspect="1"/>
          </p:cNvPicPr>
          <p:nvPr/>
        </p:nvPicPr>
        <p:blipFill>
          <a:blip r:embed="rId8" cstate="print">
            <a:alphaModFix amt="70000"/>
            <a:biLevel thresh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465462">
            <a:off x="-363452" y="3266257"/>
            <a:ext cx="1641303" cy="148995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566737" y="508299"/>
                <a:ext cx="12214434" cy="9014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571500" indent="-571500" algn="just" fontAlgn="base">
                  <a:lnSpc>
                    <a:spcPct val="150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nl-NL" sz="400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Phân tích đa thức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0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nl-NL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40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nl-NL" sz="400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thành </a:t>
                </a:r>
                <a:r>
                  <a:rPr lang="nl-NL" sz="400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nhân </a:t>
                </a:r>
                <a:r>
                  <a:rPr lang="nl-NL" sz="400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tử</a:t>
                </a:r>
                <a:endParaRPr lang="en-US" sz="400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6737" y="508299"/>
                <a:ext cx="12214434" cy="901401"/>
              </a:xfrm>
              <a:prstGeom prst="rect">
                <a:avLst/>
              </a:prstGeom>
              <a:blipFill>
                <a:blip r:embed="rId18"/>
                <a:stretch>
                  <a:fillRect l="-1597" r="-848"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774273"/>
            <a:ext cx="13247584" cy="420742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67976" y="5981700"/>
            <a:ext cx="166580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nl-NL" sz="4000" b="1" i="1" u="sng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Chú ý:</a:t>
            </a:r>
            <a:endParaRPr lang="en-US" sz="4000" b="1" i="1" u="sng">
              <a:solidFill>
                <a:srgbClr val="C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 làm như trên của hai bạn Nam và Hà được gọi là phân tích đa thức thành nhân tử bằng cahs nhóm 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hạng </a:t>
            </a:r>
            <a:r>
              <a:rPr lang="nl-NL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tử. 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 với một đa thức có thể có nhiều cách nhóm những hạng tử thích hợp.</a:t>
            </a:r>
            <a:endParaRPr lang="en-US" sz="40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674795" y="9183630"/>
            <a:ext cx="1130933" cy="84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28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304800" y="298784"/>
            <a:ext cx="17679671" cy="9645316"/>
          </a:xfrm>
          <a:prstGeom prst="roundRect">
            <a:avLst/>
          </a:prstGeom>
          <a:solidFill>
            <a:schemeClr val="bg1"/>
          </a:solidFill>
          <a:ln w="63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976595" y="495300"/>
            <a:ext cx="3480128" cy="1140179"/>
            <a:chOff x="425547" y="679784"/>
            <a:chExt cx="3861128" cy="1279214"/>
          </a:xfrm>
        </p:grpSpPr>
        <p:pic>
          <p:nvPicPr>
            <p:cNvPr id="27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425547" y="679784"/>
              <a:ext cx="3861128" cy="1279214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1871436" y="714198"/>
              <a:ext cx="2036135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Ví dụ 3: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1981200" y="1549331"/>
            <a:ext cx="15623132" cy="911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4000" smtClean="0">
                <a:solidFill>
                  <a:prstClr val="black"/>
                </a:solidFill>
                <a:ea typeface="Times New Roman" panose="02020603050405020304" pitchFamily="18" charset="0"/>
              </a:rPr>
              <a:t>                             </a:t>
            </a:r>
            <a:r>
              <a:rPr lang="en-US" sz="40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 tích đa thức xy + 3z + xz + 3y</a:t>
            </a:r>
            <a:endParaRPr lang="vi-VN" sz="40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4" name="Oval Callout 33"/>
          <p:cNvSpPr/>
          <p:nvPr/>
        </p:nvSpPr>
        <p:spPr>
          <a:xfrm>
            <a:off x="8319015" y="2768531"/>
            <a:ext cx="1651239" cy="990600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Rectangle 34"/>
              <p:cNvSpPr/>
              <p:nvPr/>
            </p:nvSpPr>
            <p:spPr>
              <a:xfrm>
                <a:off x="912910" y="4140131"/>
                <a:ext cx="16536890" cy="19177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𝑥𝑦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+ 3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𝑧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𝑥𝑧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+ 3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=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𝑥𝑦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𝑥𝑧</m:t>
                          </m:r>
                        </m:e>
                      </m:d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+3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e>
                      </m:d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+3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e>
                      </m:d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vi-VN" sz="4000" dirty="0">
                  <a:solidFill>
                    <a:prstClr val="black"/>
                  </a:solidFill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910" y="4140131"/>
                <a:ext cx="16536890" cy="19177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11"/>
          <p:cNvPicPr>
            <a:picLocks noChangeAspect="1"/>
          </p:cNvPicPr>
          <p:nvPr/>
        </p:nvPicPr>
        <p:blipFill>
          <a:blip r:embed="rId7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 rot="1950000">
            <a:off x="16562008" y="693360"/>
            <a:ext cx="1721845" cy="171194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762000" y="7822794"/>
                <a:ext cx="16777050" cy="19177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𝑥𝑦</m:t>
                      </m:r>
                      <m:r>
                        <a:rPr lang="en-US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+ 3</m:t>
                      </m:r>
                      <m:r>
                        <a:rPr lang="en-US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𝑧</m:t>
                      </m:r>
                      <m:r>
                        <a:rPr lang="en-US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n-US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𝑥𝑧</m:t>
                      </m:r>
                      <m:r>
                        <a:rPr lang="en-US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+ 3</m:t>
                      </m:r>
                      <m:r>
                        <a:rPr lang="en-US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=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𝑥𝑦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+3</m:t>
                          </m:r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𝑥𝑧</m:t>
                          </m:r>
                        </m:e>
                      </m:d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d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𝑧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e>
                      </m:d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vi-VN" sz="4000" dirty="0">
                  <a:solidFill>
                    <a:prstClr val="black"/>
                  </a:solidFill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7822794"/>
                <a:ext cx="16777050" cy="191776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1290154" y="6743700"/>
            <a:ext cx="177965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lnSpc>
                <a:spcPct val="150000"/>
              </a:lnSpc>
            </a:pPr>
            <a:r>
              <a:rPr lang="nl-NL" sz="4000" b="1" i="1" u="sng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Chú ý:</a:t>
            </a:r>
            <a:endParaRPr lang="en-US" sz="4000" b="1" i="1" u="sng">
              <a:solidFill>
                <a:srgbClr val="C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Picture 13">
            <a:extLst>
              <a:ext uri="{FF2B5EF4-FFF2-40B4-BE49-F238E27FC236}">
                <a16:creationId xmlns:a16="http://schemas.microsoft.com/office/drawing/2014/main" id="{26C8D2C3-54BE-421E-5E1F-0555C6AC680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55058" y="2906402"/>
            <a:ext cx="987942" cy="98794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6664248" y="6438900"/>
            <a:ext cx="870791" cy="128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03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4" grpId="0" animBg="1"/>
      <p:bldP spid="10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925800" y="428579"/>
            <a:ext cx="5790798" cy="832427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6096000" y="1075564"/>
            <a:ext cx="10849394" cy="1203330"/>
            <a:chOff x="3663045" y="869613"/>
            <a:chExt cx="10849394" cy="120333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663045" y="869613"/>
              <a:ext cx="5553212" cy="1203330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4958445" y="869613"/>
              <a:ext cx="9553994" cy="10027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60045" algn="l"/>
                  <a:tab pos="720090" algn="l"/>
                </a:tabLst>
                <a:defRPr/>
              </a:pPr>
              <a:r>
                <a:rPr kumimoji="0" lang="nl-NL" sz="4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LUYỆN</a:t>
              </a:r>
              <a:r>
                <a:rPr kumimoji="0" lang="nl-NL" sz="4500" b="1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TẬP </a:t>
              </a:r>
              <a:r>
                <a:rPr lang="nl-NL" sz="4500" b="1" noProof="0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3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Rectangle 41"/>
              <p:cNvSpPr/>
              <p:nvPr/>
            </p:nvSpPr>
            <p:spPr>
              <a:xfrm>
                <a:off x="6553200" y="5935801"/>
                <a:ext cx="6524763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US" sz="400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:endParaRPr lang="en-US" sz="400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=2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d>
                        <m:d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400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)(2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1)</m:t>
                      </m:r>
                    </m:oMath>
                  </m:oMathPara>
                </a14:m>
                <a:endParaRPr lang="en-US" sz="400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00" y="5935801"/>
                <a:ext cx="6524763" cy="31700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0" name="Picture 5"/>
          <p:cNvPicPr>
            <a:picLocks noChangeAspect="1"/>
          </p:cNvPicPr>
          <p:nvPr/>
        </p:nvPicPr>
        <p:blipFill>
          <a:blip r:embed="rId10" cstate="print">
            <a:alphaModFix amt="70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700806">
            <a:off x="-385901" y="-323379"/>
            <a:ext cx="2068478" cy="20684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 cstate="print">
            <a:alphaModFix amt="70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-331961" y="8648029"/>
            <a:ext cx="1960598" cy="194932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971799" y="2976254"/>
                <a:ext cx="124206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 tích đa thức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US" sz="4000">
                    <a:solidFill>
                      <a:schemeClr val="bg1"/>
                    </a:solidFill>
                    <a:latin typeface="Times New Roman" panose="02020603050405020304" pitchFamily="18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thành nhân tử.</a:t>
                </a:r>
                <a:endParaRPr lang="en-US" sz="40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799" y="2976254"/>
                <a:ext cx="12420600" cy="707886"/>
              </a:xfrm>
              <a:prstGeom prst="rect">
                <a:avLst/>
              </a:prstGeom>
              <a:blipFill>
                <a:blip r:embed="rId20"/>
                <a:stretch>
                  <a:fillRect l="-1717" t="-1551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Callout 12"/>
          <p:cNvSpPr/>
          <p:nvPr/>
        </p:nvSpPr>
        <p:spPr>
          <a:xfrm>
            <a:off x="8229600" y="4457700"/>
            <a:ext cx="1651239" cy="990600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flipH="1">
            <a:off x="16158229" y="7277100"/>
            <a:ext cx="1596371" cy="274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9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3" grpId="0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51018" y="-899528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35" name="Rectangle 34"/>
          <p:cNvSpPr/>
          <p:nvPr/>
        </p:nvSpPr>
        <p:spPr>
          <a:xfrm>
            <a:off x="659994" y="1257301"/>
            <a:ext cx="16764000" cy="883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7251491" y="7163057"/>
            <a:ext cx="1620020" cy="1611183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141619" y="419100"/>
            <a:ext cx="10272000" cy="1697635"/>
            <a:chOff x="3824468" y="573118"/>
            <a:chExt cx="10272000" cy="1903382"/>
          </a:xfrm>
        </p:grpSpPr>
        <p:pic>
          <p:nvPicPr>
            <p:cNvPr id="41" name="Picture 9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4724400" y="573118"/>
              <a:ext cx="7543800" cy="1903382"/>
            </a:xfrm>
            <a:prstGeom prst="rect">
              <a:avLst/>
            </a:prstGeom>
          </p:spPr>
        </p:pic>
        <p:sp>
          <p:nvSpPr>
            <p:cNvPr id="42" name="Google Shape;7771;p33"/>
            <p:cNvSpPr txBox="1">
              <a:spLocks/>
            </p:cNvSpPr>
            <p:nvPr/>
          </p:nvSpPr>
          <p:spPr>
            <a:xfrm>
              <a:off x="3824468" y="1109538"/>
              <a:ext cx="10272000" cy="8952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Kavoon"/>
                <a:buNone/>
                <a:defRPr sz="3500" b="0" i="0" u="none" strike="noStrike" cap="none">
                  <a:solidFill>
                    <a:schemeClr val="dk1"/>
                  </a:solidFill>
                  <a:latin typeface="Kavoon"/>
                  <a:ea typeface="Kavoon"/>
                  <a:cs typeface="Kavoon"/>
                  <a:sym typeface="Kavoo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>
                <a:buClr>
                  <a:srgbClr val="04596F"/>
                </a:buClr>
              </a:pPr>
              <a:r>
                <a:rPr lang="vi-VN" sz="6000" b="1" kern="0" dirty="0" smtClean="0">
                  <a:solidFill>
                    <a:schemeClr val="tx1"/>
                  </a:solidFill>
                  <a:latin typeface="Arial" panose="020B0604020202020204" pitchFamily="34" charset="0"/>
                </a:rPr>
                <a:t>KHỞI ĐỘNG</a:t>
              </a:r>
              <a:endParaRPr lang="vi-VN" sz="6000" b="1" kern="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Rectangle 42"/>
              <p:cNvSpPr/>
              <p:nvPr/>
            </p:nvSpPr>
            <p:spPr>
              <a:xfrm>
                <a:off x="1344701" y="2377621"/>
                <a:ext cx="15724099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 một buổi giao lưu Toán học, Vuông và Tròn cùng tham gia. Tròn phát biểu ý kiến rằng cậu ta có thể tìm được tất cả số x để biểu thức </a:t>
                </a:r>
                <a14:m>
                  <m:oMath xmlns:m="http://schemas.openxmlformats.org/officeDocument/2006/math"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nl-NL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Vuông nghe vậy và không biết làm cách nào mà Tròn có thể làm được. </a:t>
                </a:r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Bạn hãy giúp Vuông trong trường hợp này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701" y="2377621"/>
                <a:ext cx="15724099" cy="3785652"/>
              </a:xfrm>
              <a:prstGeom prst="rect">
                <a:avLst/>
              </a:prstGeom>
              <a:blipFill>
                <a:blip r:embed="rId15"/>
                <a:stretch>
                  <a:fillRect l="-1396" r="-1357" b="-3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Picture 8"/>
          <p:cNvPicPr>
            <a:picLocks noChangeAspect="1"/>
          </p:cNvPicPr>
          <p:nvPr/>
        </p:nvPicPr>
        <p:blipFill>
          <a:blip r:embed="rId16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 rot="-2060088">
            <a:off x="-327304" y="8830854"/>
            <a:ext cx="1933503" cy="1289959"/>
          </a:xfrm>
          <a:prstGeom prst="rect">
            <a:avLst/>
          </a:prstGeom>
        </p:spPr>
      </p:pic>
      <p:pic>
        <p:nvPicPr>
          <p:cNvPr id="51" name="Picture 34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6325178" y="670222"/>
            <a:ext cx="1361725" cy="106668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6958" y="5742134"/>
            <a:ext cx="3052842" cy="357124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464" y="7036995"/>
            <a:ext cx="2438400" cy="272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32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10"/>
          <p:cNvPicPr>
            <a:picLocks noChangeAspect="1"/>
          </p:cNvPicPr>
          <p:nvPr/>
        </p:nvPicPr>
        <p:blipFill>
          <a:blip r:embed="rId2" cstate="print">
            <a:alphaModFix amt="70000"/>
            <a:biLevel thresh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465462">
            <a:off x="16729722" y="-381407"/>
            <a:ext cx="1964781" cy="1783602"/>
          </a:xfrm>
          <a:prstGeom prst="rect">
            <a:avLst/>
          </a:prstGeom>
        </p:spPr>
      </p:pic>
      <p:pic>
        <p:nvPicPr>
          <p:cNvPr id="40" name="Picture 3"/>
          <p:cNvPicPr>
            <a:picLocks noChangeAspect="1"/>
          </p:cNvPicPr>
          <p:nvPr/>
        </p:nvPicPr>
        <p:blipFill>
          <a:blip r:embed="rId18" cstate="print">
            <a:alphaModFix amt="7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004353">
            <a:off x="-291379" y="-234346"/>
            <a:ext cx="1602835" cy="2027250"/>
          </a:xfrm>
          <a:prstGeom prst="rect">
            <a:avLst/>
          </a:prstGeom>
        </p:spPr>
      </p:pic>
      <p:pic>
        <p:nvPicPr>
          <p:cNvPr id="48" name="Picture 2"/>
          <p:cNvPicPr>
            <a:picLocks noChangeAspect="1"/>
          </p:cNvPicPr>
          <p:nvPr/>
        </p:nvPicPr>
        <p:blipFill>
          <a:blip r:embed="rId19" cstate="print">
            <a:alphaModFix amt="70000"/>
            <a:biLevel thresh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>
            <a:off x="16992600" y="9114212"/>
            <a:ext cx="1524000" cy="151568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444075" y="2490825"/>
                <a:ext cx="17819862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</a:rPr>
                  <a:t>Tính</a:t>
                </a:r>
                <a:r>
                  <a:rPr kumimoji="0" lang="en-US" sz="4000" b="0" i="0" u="none" strike="noStrike" kern="1200" cap="none" spc="0" normalizeH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</a:rPr>
                  <a:t> nhanh giá trị của biểu thức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xy</m:t>
                    </m:r>
                  </m:oMath>
                </a14:m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tại x = 2022, y = 2020.</a:t>
                </a:r>
                <a:endParaRPr lang="en-US" sz="400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075" y="2490825"/>
                <a:ext cx="17819862" cy="1015663"/>
              </a:xfrm>
              <a:prstGeom prst="rect">
                <a:avLst/>
              </a:prstGeom>
              <a:blipFill>
                <a:blip r:embed="rId21"/>
                <a:stretch>
                  <a:fillRect l="-1232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Callout 24"/>
          <p:cNvSpPr/>
          <p:nvPr/>
        </p:nvSpPr>
        <p:spPr>
          <a:xfrm>
            <a:off x="8327936" y="4014136"/>
            <a:ext cx="1698940" cy="955024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400800" y="934455"/>
            <a:ext cx="10849394" cy="1203330"/>
            <a:chOff x="3663045" y="869613"/>
            <a:chExt cx="10849394" cy="1203330"/>
          </a:xfrm>
        </p:grpSpPr>
        <p:pic>
          <p:nvPicPr>
            <p:cNvPr id="12" name="Picture 2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663045" y="869613"/>
              <a:ext cx="5553212" cy="1203330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4958445" y="869613"/>
              <a:ext cx="9553994" cy="11310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60045" algn="l"/>
                  <a:tab pos="720090" algn="l"/>
                </a:tabLst>
                <a:defRPr/>
              </a:pPr>
              <a:r>
                <a:rPr kumimoji="0" lang="nl-NL" sz="4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VẬN</a:t>
              </a:r>
              <a:r>
                <a:rPr kumimoji="0" lang="nl-NL" sz="4500" b="1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DỤNG </a:t>
              </a:r>
              <a:r>
                <a:rPr kumimoji="0" lang="nl-NL" sz="4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609600" y="5524500"/>
                <a:ext cx="17297400" cy="40907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+2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m:rPr>
                          <m:sty m:val="p"/>
                        </m:rPr>
                        <a:rPr lang="en-US" sz="4000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xy</m:t>
                          </m:r>
                        </m:e>
                      </m:d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+(2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)=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d>
                        <m:d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2(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)=(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)(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2)</m:t>
                      </m:r>
                    </m:oMath>
                  </m:oMathPara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Thay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=2022;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=2020</m:t>
                    </m:r>
                  </m:oMath>
                </a14:m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vào A, ta có:</a:t>
                </a:r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=(2022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2020)(2022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2)=2.2020=4040</m:t>
                      </m:r>
                    </m:oMath>
                  </m:oMathPara>
                </a14:m>
                <a:endParaRPr lang="en-US" sz="40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5524500"/>
                <a:ext cx="17297400" cy="4090735"/>
              </a:xfrm>
              <a:prstGeom prst="rect">
                <a:avLst/>
              </a:prstGeom>
              <a:blipFill>
                <a:blip r:embed="rId23"/>
                <a:stretch>
                  <a:fillRect l="-1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994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4876800" y="681446"/>
            <a:ext cx="8915400" cy="1509211"/>
            <a:chOff x="3129645" y="817856"/>
            <a:chExt cx="8915400" cy="1509211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129645" y="817856"/>
              <a:ext cx="8915400" cy="1509211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5568045" y="832377"/>
              <a:ext cx="5257800" cy="13619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60045" algn="l"/>
                  <a:tab pos="720090" algn="l"/>
                </a:tabLst>
                <a:defRPr/>
              </a:pPr>
              <a:r>
                <a:rPr kumimoji="0" lang="nl-NL" sz="5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TRANH LUẬN</a:t>
              </a:r>
              <a:endPara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6" name="Picture 10"/>
          <p:cNvPicPr>
            <a:picLocks noChangeAspect="1"/>
          </p:cNvPicPr>
          <p:nvPr/>
        </p:nvPicPr>
        <p:blipFill>
          <a:blip r:embed="rId8" cstate="print">
            <a:alphaModFix amt="70000"/>
            <a:biLevel thresh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465462">
            <a:off x="-473081" y="-210355"/>
            <a:ext cx="1964781" cy="178360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762500" y="2737128"/>
                <a:ext cx="9144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 tích đa thức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thành nhân tử</a:t>
                </a:r>
                <a:endParaRPr lang="en-US" sz="40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500" y="2737128"/>
                <a:ext cx="9144000" cy="707886"/>
              </a:xfrm>
              <a:prstGeom prst="rect">
                <a:avLst/>
              </a:prstGeom>
              <a:blipFill>
                <a:blip r:embed="rId18"/>
                <a:stretch>
                  <a:fillRect l="-2333" t="-15517" r="-1600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95400" y="5197614"/>
            <a:ext cx="2461720" cy="287974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48858" y="6204248"/>
            <a:ext cx="2304727" cy="2572719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1827503" y="4060811"/>
            <a:ext cx="5271472" cy="1247574"/>
            <a:chOff x="1134381" y="1058936"/>
            <a:chExt cx="8331121" cy="1247574"/>
          </a:xfrm>
        </p:grpSpPr>
        <p:sp>
          <p:nvSpPr>
            <p:cNvPr id="40" name="Google Shape;136;p4"/>
            <p:cNvSpPr/>
            <p:nvPr/>
          </p:nvSpPr>
          <p:spPr>
            <a:xfrm>
              <a:off x="1134381" y="1058936"/>
              <a:ext cx="8331121" cy="1247574"/>
            </a:xfrm>
            <a:prstGeom prst="wedgeRoundRectCallout">
              <a:avLst>
                <a:gd name="adj1" fmla="val -32669"/>
                <a:gd name="adj2" fmla="val 64073"/>
                <a:gd name="adj3" fmla="val 16667"/>
              </a:avLst>
            </a:prstGeom>
            <a:solidFill>
              <a:srgbClr val="FFFF99"/>
            </a:solidFill>
            <a:ln w="38100" cap="flat" cmpd="sng">
              <a:solidFill>
                <a:srgbClr val="395E89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lnSpc>
                  <a:spcPct val="150000"/>
                </a:lnSpc>
              </a:pPr>
              <a:endParaRPr sz="42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7" name="Rectangle 46"/>
                <p:cNvSpPr/>
                <p:nvPr/>
              </p:nvSpPr>
              <p:spPr>
                <a:xfrm>
                  <a:off x="1760373" y="1335422"/>
                  <a:ext cx="4552401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oMath>
                    </m:oMathPara>
                  </a14:m>
                  <a:endParaRPr lang="en-US" sz="4000" dirty="0"/>
                </a:p>
              </p:txBody>
            </p:sp>
          </mc:Choice>
          <mc:Fallback>
            <p:sp>
              <p:nvSpPr>
                <p:cNvPr id="47" name="Rectangle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0373" y="1335422"/>
                  <a:ext cx="4552401" cy="707886"/>
                </a:xfrm>
                <a:prstGeom prst="rect">
                  <a:avLst/>
                </a:prstGeom>
                <a:blipFill>
                  <a:blip r:embed="rId21"/>
                  <a:stretch>
                    <a:fillRect r="-478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/>
          <p:cNvGrpSpPr/>
          <p:nvPr/>
        </p:nvGrpSpPr>
        <p:grpSpPr>
          <a:xfrm>
            <a:off x="9525000" y="4958957"/>
            <a:ext cx="6975053" cy="1192978"/>
            <a:chOff x="8232386" y="6696636"/>
            <a:chExt cx="6975053" cy="1192978"/>
          </a:xfrm>
        </p:grpSpPr>
        <p:sp>
          <p:nvSpPr>
            <p:cNvPr id="28" name="Google Shape;136;p4"/>
            <p:cNvSpPr/>
            <p:nvPr/>
          </p:nvSpPr>
          <p:spPr>
            <a:xfrm>
              <a:off x="8232386" y="6696636"/>
              <a:ext cx="6975053" cy="1192978"/>
            </a:xfrm>
            <a:prstGeom prst="wedgeRoundRectCallout">
              <a:avLst>
                <a:gd name="adj1" fmla="val -22285"/>
                <a:gd name="adj2" fmla="val 69824"/>
                <a:gd name="adj3" fmla="val 16667"/>
              </a:avLst>
            </a:prstGeom>
            <a:solidFill>
              <a:srgbClr val="FFFF99"/>
            </a:solidFill>
            <a:ln w="38100" cap="flat" cmpd="sng">
              <a:solidFill>
                <a:srgbClr val="395E89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lnSpc>
                  <a:spcPct val="150000"/>
                </a:lnSpc>
              </a:pPr>
              <a:endParaRPr sz="42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0" name="Rectangle 49"/>
                <p:cNvSpPr/>
                <p:nvPr/>
              </p:nvSpPr>
              <p:spPr>
                <a:xfrm>
                  <a:off x="8764487" y="6938712"/>
                  <a:ext cx="5910849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d>
                          <m:d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oMath>
                    </m:oMathPara>
                  </a14:m>
                  <a:endParaRPr lang="en-US" sz="4000" dirty="0"/>
                </a:p>
              </p:txBody>
            </p:sp>
          </mc:Choice>
          <mc:Fallback>
            <p:sp>
              <p:nvSpPr>
                <p:cNvPr id="50" name="Rectangle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64487" y="6938712"/>
                  <a:ext cx="5910849" cy="707886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1" name="TextBox 50"/>
          <p:cNvSpPr txBox="1"/>
          <p:nvPr/>
        </p:nvSpPr>
        <p:spPr>
          <a:xfrm>
            <a:off x="2594850" y="9083814"/>
            <a:ext cx="134853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nêu ý kiến của em về lời giải của Tròn và Vuông?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67950" y="752063"/>
            <a:ext cx="1847904" cy="1050304"/>
          </a:xfrm>
          <a:prstGeom prst="rect">
            <a:avLst/>
          </a:prstGeom>
        </p:spPr>
      </p:pic>
      <p:pic>
        <p:nvPicPr>
          <p:cNvPr id="52" name="Picture 11"/>
          <p:cNvPicPr>
            <a:picLocks noChangeAspect="1"/>
          </p:cNvPicPr>
          <p:nvPr/>
        </p:nvPicPr>
        <p:blipFill>
          <a:blip r:embed="rId25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6"/>
              </a:ext>
            </a:extLst>
          </a:blip>
          <a:srcRect/>
          <a:stretch>
            <a:fillRect/>
          </a:stretch>
        </p:blipFill>
        <p:spPr>
          <a:xfrm>
            <a:off x="-182617" y="9029700"/>
            <a:ext cx="1383851" cy="137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4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10"/>
          <p:cNvPicPr>
            <a:picLocks noChangeAspect="1"/>
          </p:cNvPicPr>
          <p:nvPr/>
        </p:nvPicPr>
        <p:blipFill>
          <a:blip r:embed="rId2" cstate="print">
            <a:alphaModFix amt="70000"/>
            <a:biLevel thresh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465462">
            <a:off x="-473081" y="-210355"/>
            <a:ext cx="1964781" cy="178360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1800" y="3101952"/>
            <a:ext cx="2461720" cy="287974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01258" y="3553137"/>
            <a:ext cx="2304727" cy="2572719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1979903" y="1790700"/>
            <a:ext cx="5271472" cy="1247574"/>
            <a:chOff x="1134381" y="1058936"/>
            <a:chExt cx="8331121" cy="1247574"/>
          </a:xfrm>
        </p:grpSpPr>
        <p:sp>
          <p:nvSpPr>
            <p:cNvPr id="40" name="Google Shape;136;p4"/>
            <p:cNvSpPr/>
            <p:nvPr/>
          </p:nvSpPr>
          <p:spPr>
            <a:xfrm>
              <a:off x="1134381" y="1058936"/>
              <a:ext cx="8331121" cy="1247574"/>
            </a:xfrm>
            <a:prstGeom prst="wedgeRoundRectCallout">
              <a:avLst>
                <a:gd name="adj1" fmla="val -9541"/>
                <a:gd name="adj2" fmla="val 79503"/>
                <a:gd name="adj3" fmla="val 16667"/>
              </a:avLst>
            </a:prstGeom>
            <a:solidFill>
              <a:srgbClr val="FFFF99"/>
            </a:solidFill>
            <a:ln w="38100" cap="flat" cmpd="sng">
              <a:solidFill>
                <a:srgbClr val="395E89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7" name="Rectangle 46"/>
                <p:cNvSpPr/>
                <p:nvPr/>
              </p:nvSpPr>
              <p:spPr>
                <a:xfrm>
                  <a:off x="1760373" y="1335422"/>
                  <a:ext cx="4552401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=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d>
                          <m:d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pPr>
                              <m:e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−1</m:t>
                            </m:r>
                          </m:e>
                        </m:d>
                      </m:oMath>
                    </m:oMathPara>
                  </a14:m>
                  <a:endPara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47" name="Rectangle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0373" y="1335422"/>
                  <a:ext cx="4552401" cy="707886"/>
                </a:xfrm>
                <a:prstGeom prst="rect">
                  <a:avLst/>
                </a:prstGeom>
                <a:blipFill>
                  <a:blip r:embed="rId20"/>
                  <a:stretch>
                    <a:fillRect r="-478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/>
          <p:cNvGrpSpPr/>
          <p:nvPr/>
        </p:nvGrpSpPr>
        <p:grpSpPr>
          <a:xfrm>
            <a:off x="9677400" y="2307846"/>
            <a:ext cx="6975053" cy="1192978"/>
            <a:chOff x="8232386" y="6696636"/>
            <a:chExt cx="6975053" cy="1192978"/>
          </a:xfrm>
        </p:grpSpPr>
        <p:sp>
          <p:nvSpPr>
            <p:cNvPr id="28" name="Google Shape;136;p4"/>
            <p:cNvSpPr/>
            <p:nvPr/>
          </p:nvSpPr>
          <p:spPr>
            <a:xfrm>
              <a:off x="8232386" y="6696636"/>
              <a:ext cx="6975053" cy="1192978"/>
            </a:xfrm>
            <a:prstGeom prst="wedgeRoundRectCallout">
              <a:avLst>
                <a:gd name="adj1" fmla="val -22285"/>
                <a:gd name="adj2" fmla="val 69824"/>
                <a:gd name="adj3" fmla="val 16667"/>
              </a:avLst>
            </a:prstGeom>
            <a:solidFill>
              <a:srgbClr val="FFFF99"/>
            </a:solidFill>
            <a:ln w="38100" cap="flat" cmpd="sng">
              <a:solidFill>
                <a:srgbClr val="395E89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0" name="Rectangle 49"/>
                <p:cNvSpPr/>
                <p:nvPr/>
              </p:nvSpPr>
              <p:spPr>
                <a:xfrm>
                  <a:off x="8764487" y="6938712"/>
                  <a:ext cx="5910849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=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d>
                          <m:d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−1</m:t>
                            </m:r>
                          </m:e>
                        </m:d>
                        <m:d>
                          <m:d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+1</m:t>
                            </m:r>
                          </m:e>
                        </m:d>
                      </m:oMath>
                    </m:oMathPara>
                  </a14:m>
                  <a:endPara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50" name="Rectangle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64487" y="6938712"/>
                  <a:ext cx="5910849" cy="707886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1" name="TextBox 50"/>
          <p:cNvSpPr txBox="1"/>
          <p:nvPr/>
        </p:nvSpPr>
        <p:spPr>
          <a:xfrm>
            <a:off x="989304" y="6158448"/>
            <a:ext cx="156631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Vuông: </a:t>
            </a:r>
            <a:r>
              <a:rPr lang="vi-VN" sz="400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 </a:t>
            </a:r>
            <a:r>
              <a:rPr lang="vi-VN" sz="4000">
                <a:solidFill>
                  <a:prstClr val="white"/>
                </a:solidFill>
                <a:cs typeface="Arial" panose="020B0604020202020204" pitchFamily="34" charset="0"/>
              </a:rPr>
              <a:t>chỉ dừng lại ở bước đặt nhân tử chung để phân tích đa thức thành nhân tử.</a:t>
            </a:r>
          </a:p>
          <a:p>
            <a:pPr marL="571500" lvl="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Tròn:</a:t>
            </a:r>
            <a:r>
              <a:rPr lang="vi-VN" sz="400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vi-VN" sz="4000" smtClean="0">
                <a:solidFill>
                  <a:prstClr val="white"/>
                </a:solidFill>
                <a:cs typeface="Arial" panose="020B0604020202020204" pitchFamily="34" charset="0"/>
              </a:rPr>
              <a:t>ã </a:t>
            </a:r>
            <a:r>
              <a:rPr lang="vi-VN" sz="4000">
                <a:solidFill>
                  <a:prstClr val="white"/>
                </a:solidFill>
                <a:cs typeface="Arial" panose="020B0604020202020204" pitchFamily="34" charset="0"/>
              </a:rPr>
              <a:t>sử dụng được phương pháp đặt nhân tử chung và hằng đẳng thức để phân tích đa thức thành nhân tử.</a:t>
            </a:r>
          </a:p>
        </p:txBody>
      </p:sp>
      <p:pic>
        <p:nvPicPr>
          <p:cNvPr id="52" name="Picture 11"/>
          <p:cNvPicPr>
            <a:picLocks noChangeAspect="1"/>
          </p:cNvPicPr>
          <p:nvPr/>
        </p:nvPicPr>
        <p:blipFill>
          <a:blip r:embed="rId2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>
            <a:off x="17297400" y="4533900"/>
            <a:ext cx="1383851" cy="1375892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8006534" y="571500"/>
            <a:ext cx="1698940" cy="853893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9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34716" y="-804110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2959989" y="3162300"/>
            <a:ext cx="11477592" cy="3352800"/>
            <a:chOff x="4724400" y="573118"/>
            <a:chExt cx="11477592" cy="2203916"/>
          </a:xfrm>
        </p:grpSpPr>
        <p:pic>
          <p:nvPicPr>
            <p:cNvPr id="37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4724400" y="573118"/>
              <a:ext cx="11477592" cy="2203916"/>
            </a:xfrm>
            <a:prstGeom prst="rect">
              <a:avLst/>
            </a:prstGeom>
          </p:spPr>
        </p:pic>
        <p:sp>
          <p:nvSpPr>
            <p:cNvPr id="38" name="Google Shape;7771;p33"/>
            <p:cNvSpPr txBox="1">
              <a:spLocks/>
            </p:cNvSpPr>
            <p:nvPr/>
          </p:nvSpPr>
          <p:spPr>
            <a:xfrm>
              <a:off x="5917960" y="1227427"/>
              <a:ext cx="10272000" cy="8952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Kavoon"/>
                <a:buNone/>
                <a:defRPr sz="3500" b="0" i="0" u="none" strike="noStrike" cap="none">
                  <a:solidFill>
                    <a:schemeClr val="dk1"/>
                  </a:solidFill>
                  <a:latin typeface="Kavoon"/>
                  <a:ea typeface="Kavoon"/>
                  <a:cs typeface="Kavoon"/>
                  <a:sym typeface="Kavoo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4596F"/>
                </a:buClr>
                <a:buSzPts val="3500"/>
                <a:buFont typeface="Kavoon"/>
                <a:buNone/>
                <a:tabLst/>
                <a:defRPr/>
              </a:pPr>
              <a:r>
                <a:rPr kumimoji="0" lang="en-US" sz="7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sym typeface="Kavoon"/>
                </a:rPr>
                <a:t>LUYỆN</a:t>
              </a:r>
              <a:r>
                <a:rPr kumimoji="0" lang="en-US" sz="7500" b="1" i="0" u="none" strike="noStrike" kern="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sym typeface="Kavoon"/>
                </a:rPr>
                <a:t> TẬP</a:t>
              </a:r>
              <a:endParaRPr kumimoji="0" lang="vi-VN" sz="7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sym typeface="Kavoon"/>
              </a:endParaRPr>
            </a:p>
          </p:txBody>
        </p:sp>
      </p:grpSp>
      <p:pic>
        <p:nvPicPr>
          <p:cNvPr id="46" name="Picture 3"/>
          <p:cNvPicPr>
            <a:picLocks noChangeAspect="1"/>
          </p:cNvPicPr>
          <p:nvPr/>
        </p:nvPicPr>
        <p:blipFill>
          <a:blip r:embed="rId6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004353">
            <a:off x="-1807" y="-143145"/>
            <a:ext cx="1639439" cy="1789034"/>
          </a:xfrm>
          <a:prstGeom prst="rect">
            <a:avLst/>
          </a:prstGeom>
        </p:spPr>
      </p:pic>
      <p:pic>
        <p:nvPicPr>
          <p:cNvPr id="47" name="Picture 5"/>
          <p:cNvPicPr>
            <a:picLocks noChangeAspect="1"/>
          </p:cNvPicPr>
          <p:nvPr/>
        </p:nvPicPr>
        <p:blipFill>
          <a:blip r:embed="rId8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700806">
            <a:off x="-90530" y="7567571"/>
            <a:ext cx="2357989" cy="2357989"/>
          </a:xfrm>
          <a:prstGeom prst="rect">
            <a:avLst/>
          </a:prstGeom>
        </p:spPr>
      </p:pic>
      <p:pic>
        <p:nvPicPr>
          <p:cNvPr id="48" name="Picture 8"/>
          <p:cNvPicPr>
            <a:picLocks noChangeAspect="1"/>
          </p:cNvPicPr>
          <p:nvPr/>
        </p:nvPicPr>
        <p:blipFill>
          <a:blip r:embed="rId10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21224430">
            <a:off x="16234915" y="462380"/>
            <a:ext cx="2411310" cy="1608734"/>
          </a:xfrm>
          <a:prstGeom prst="rect">
            <a:avLst/>
          </a:prstGeom>
        </p:spPr>
      </p:pic>
      <p:pic>
        <p:nvPicPr>
          <p:cNvPr id="22" name="Picture 10"/>
          <p:cNvPicPr>
            <a:picLocks noChangeAspect="1"/>
          </p:cNvPicPr>
          <p:nvPr/>
        </p:nvPicPr>
        <p:blipFill>
          <a:blip r:embed="rId14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465462">
            <a:off x="16037188" y="8189423"/>
            <a:ext cx="1964781" cy="178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2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98098" y="-10272964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10" name="TextBox 10"/>
          <p:cNvSpPr txBox="1"/>
          <p:nvPr/>
        </p:nvSpPr>
        <p:spPr>
          <a:xfrm>
            <a:off x="933923" y="682255"/>
            <a:ext cx="16592077" cy="11084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372"/>
              </a:lnSpc>
            </a:pPr>
            <a:r>
              <a:rPr lang="en-US" sz="7000" b="1" spc="323" dirty="0" smtClean="0">
                <a:solidFill>
                  <a:srgbClr val="5A8D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 TRẮC NGHIỆM</a:t>
            </a:r>
            <a:endParaRPr lang="en-US" sz="7000" b="1" spc="323" dirty="0">
              <a:solidFill>
                <a:srgbClr val="5A8D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838200" y="2289457"/>
            <a:ext cx="16687800" cy="2662769"/>
            <a:chOff x="804145" y="2112709"/>
            <a:chExt cx="16687800" cy="2662769"/>
          </a:xfrm>
        </p:grpSpPr>
        <p:sp>
          <p:nvSpPr>
            <p:cNvPr id="26" name="Freeform 5"/>
            <p:cNvSpPr/>
            <p:nvPr/>
          </p:nvSpPr>
          <p:spPr>
            <a:xfrm>
              <a:off x="804145" y="2112709"/>
              <a:ext cx="16614631" cy="2662769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2"/>
            </a:solidFill>
          </p:spPr>
        </p:sp>
        <p:sp>
          <p:nvSpPr>
            <p:cNvPr id="28" name="Rectangle 27"/>
            <p:cNvSpPr/>
            <p:nvPr/>
          </p:nvSpPr>
          <p:spPr>
            <a:xfrm>
              <a:off x="1413745" y="2894036"/>
              <a:ext cx="16078200" cy="1005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</a:pPr>
              <a:r>
                <a:rPr lang="en-US" sz="4500" b="1" dirty="0" err="1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Câu</a:t>
              </a:r>
              <a:r>
                <a:rPr lang="en-US" sz="45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1</a:t>
              </a:r>
              <a:r>
                <a:rPr lang="en-US" sz="4500" b="1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 </a:t>
              </a:r>
              <a:r>
                <a:rPr lang="fr-FR" sz="450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Phân tích đa thức x</a:t>
              </a:r>
              <a:r>
                <a:rPr lang="fr-FR" sz="4500" baseline="3000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fr-FR" sz="450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 – 6x + 8 thành nhân tử ta được</a:t>
              </a:r>
              <a:endParaRPr lang="en-US" sz="45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85175">
            <a:off x="16099016" y="682694"/>
            <a:ext cx="1971905" cy="99483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8583" y="8801100"/>
            <a:ext cx="3962743" cy="1444877"/>
          </a:xfrm>
          <a:prstGeom prst="rect">
            <a:avLst/>
          </a:prstGeom>
        </p:spPr>
      </p:pic>
      <p:pic>
        <p:nvPicPr>
          <p:cNvPr id="35" name="Picture 5"/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21138331">
            <a:off x="16705995" y="8344543"/>
            <a:ext cx="2357989" cy="2357989"/>
          </a:xfrm>
          <a:prstGeom prst="rect">
            <a:avLst/>
          </a:prstGeom>
        </p:spPr>
      </p:pic>
      <p:pic>
        <p:nvPicPr>
          <p:cNvPr id="36" name="Picture 8"/>
          <p:cNvPicPr>
            <a:picLocks noChangeAspect="1"/>
          </p:cNvPicPr>
          <p:nvPr/>
        </p:nvPicPr>
        <p:blipFill>
          <a:blip r:embed="rId10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2233339">
            <a:off x="-271733" y="9070018"/>
            <a:ext cx="2411310" cy="160873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10000" y="4762500"/>
            <a:ext cx="12344400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>
              <a:lnSpc>
                <a:spcPct val="250000"/>
              </a:lnSpc>
              <a:spcAft>
                <a:spcPts val="0"/>
              </a:spcAft>
            </a:pPr>
            <a:r>
              <a:rPr lang="fr-FR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(x – 4)(x – 2)  </a:t>
            </a:r>
            <a:r>
              <a:rPr lang="fr-FR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fr-FR" sz="43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			B</a:t>
            </a:r>
            <a:r>
              <a:rPr lang="fr-FR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(x – 4)(x + 2)    </a:t>
            </a:r>
            <a:endParaRPr lang="en-US" sz="43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30480">
              <a:lnSpc>
                <a:spcPct val="250000"/>
              </a:lnSpc>
              <a:spcAft>
                <a:spcPts val="0"/>
              </a:spcAft>
            </a:pPr>
            <a:r>
              <a:rPr lang="fr-FR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(x + 4)(x – 2)   </a:t>
            </a:r>
            <a:r>
              <a:rPr lang="fr-FR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fr-FR" sz="43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D</a:t>
            </a:r>
            <a:r>
              <a:rPr lang="fr-FR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(x – 4)(2 – x)</a:t>
            </a:r>
            <a:endParaRPr lang="en-US" sz="43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429000" y="5238438"/>
            <a:ext cx="4495800" cy="1151401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98098" y="-10272964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10" name="TextBox 10"/>
          <p:cNvSpPr txBox="1"/>
          <p:nvPr/>
        </p:nvSpPr>
        <p:spPr>
          <a:xfrm>
            <a:off x="933923" y="682255"/>
            <a:ext cx="16592077" cy="11084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323" normalizeH="0" baseline="0" noProof="0" dirty="0" smtClean="0">
                <a:ln>
                  <a:noFill/>
                </a:ln>
                <a:solidFill>
                  <a:srgbClr val="5A8D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7000" b="1" i="0" u="none" strike="noStrike" kern="1200" cap="none" spc="323" normalizeH="0" baseline="0" noProof="0" dirty="0">
              <a:ln>
                <a:noFill/>
              </a:ln>
              <a:solidFill>
                <a:srgbClr val="5A8D7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911369" y="2437110"/>
            <a:ext cx="16614631" cy="3113035"/>
            <a:chOff x="804145" y="1994952"/>
            <a:chExt cx="16614631" cy="3113035"/>
          </a:xfrm>
        </p:grpSpPr>
        <p:sp>
          <p:nvSpPr>
            <p:cNvPr id="26" name="Freeform 5"/>
            <p:cNvSpPr/>
            <p:nvPr/>
          </p:nvSpPr>
          <p:spPr>
            <a:xfrm>
              <a:off x="804145" y="1994952"/>
              <a:ext cx="16614631" cy="3113035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2"/>
            </a:solidFill>
          </p:spPr>
        </p:sp>
        <p:sp>
          <p:nvSpPr>
            <p:cNvPr id="28" name="Rectangle 27"/>
            <p:cNvSpPr/>
            <p:nvPr/>
          </p:nvSpPr>
          <p:spPr>
            <a:xfrm>
              <a:off x="1340576" y="3009626"/>
              <a:ext cx="16078200" cy="1005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R="30480">
                <a:lnSpc>
                  <a:spcPct val="150000"/>
                </a:lnSpc>
                <a:spcAft>
                  <a:spcPts val="0"/>
                </a:spcAft>
              </a:pPr>
              <a:r>
                <a:rPr kumimoji="0" lang="en-US" sz="4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Câu</a:t>
              </a:r>
              <a:r>
                <a:rPr kumimoji="0" lang="en-US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5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en-US" sz="4500" b="1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r>
                <a:rPr lang="vi-VN" sz="450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fr-FR" sz="45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 bao nhiêu giá trị x thỏa mãn 2(x + 3) – x</a:t>
              </a:r>
              <a:r>
                <a:rPr lang="fr-FR" sz="4500" baseline="30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fr-FR" sz="45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– 3x = 0</a:t>
              </a:r>
              <a:endParaRPr lang="en-US" sz="45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85175">
            <a:off x="16099016" y="682694"/>
            <a:ext cx="1971905" cy="99483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8583" y="8801100"/>
            <a:ext cx="3962743" cy="1444877"/>
          </a:xfrm>
          <a:prstGeom prst="rect">
            <a:avLst/>
          </a:prstGeom>
        </p:spPr>
      </p:pic>
      <p:pic>
        <p:nvPicPr>
          <p:cNvPr id="35" name="Picture 5"/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21138331">
            <a:off x="16705995" y="8344543"/>
            <a:ext cx="2357989" cy="2357989"/>
          </a:xfrm>
          <a:prstGeom prst="rect">
            <a:avLst/>
          </a:prstGeom>
        </p:spPr>
      </p:pic>
      <p:pic>
        <p:nvPicPr>
          <p:cNvPr id="36" name="Picture 8"/>
          <p:cNvPicPr>
            <a:picLocks noChangeAspect="1"/>
          </p:cNvPicPr>
          <p:nvPr/>
        </p:nvPicPr>
        <p:blipFill>
          <a:blip r:embed="rId10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2233339">
            <a:off x="-271733" y="9070018"/>
            <a:ext cx="2411310" cy="160873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752600" y="6134100"/>
            <a:ext cx="15240000" cy="108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>
              <a:lnSpc>
                <a:spcPct val="150000"/>
              </a:lnSpc>
              <a:spcAft>
                <a:spcPts val="0"/>
              </a:spcAft>
            </a:pPr>
            <a:r>
              <a:rPr lang="fr-FR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0                      </a:t>
            </a:r>
            <a:r>
              <a:rPr lang="fr-FR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fr-FR" sz="43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fr-FR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2                      </a:t>
            </a:r>
            <a:r>
              <a:rPr lang="fr-FR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fr-FR" sz="43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fr-FR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1                      </a:t>
            </a:r>
            <a:r>
              <a:rPr lang="fr-FR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fr-FR" sz="43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fr-FR" sz="43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3</a:t>
            </a:r>
            <a:endParaRPr lang="en-US" sz="43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867400" y="6067611"/>
            <a:ext cx="1981200" cy="1151401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908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98098" y="-10272964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10" name="TextBox 10"/>
          <p:cNvSpPr txBox="1"/>
          <p:nvPr/>
        </p:nvSpPr>
        <p:spPr>
          <a:xfrm>
            <a:off x="933923" y="682255"/>
            <a:ext cx="16592077" cy="11084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323" normalizeH="0" baseline="0" noProof="0" dirty="0" smtClean="0">
                <a:ln>
                  <a:noFill/>
                </a:ln>
                <a:solidFill>
                  <a:srgbClr val="5A8D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7000" b="1" i="0" u="none" strike="noStrike" kern="1200" cap="none" spc="323" normalizeH="0" baseline="0" noProof="0" dirty="0">
              <a:ln>
                <a:noFill/>
              </a:ln>
              <a:solidFill>
                <a:srgbClr val="5A8D7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911369" y="2394499"/>
            <a:ext cx="16614631" cy="2749001"/>
            <a:chOff x="804145" y="1952341"/>
            <a:chExt cx="16614631" cy="2749001"/>
          </a:xfrm>
        </p:grpSpPr>
        <p:sp>
          <p:nvSpPr>
            <p:cNvPr id="26" name="Freeform 5"/>
            <p:cNvSpPr/>
            <p:nvPr/>
          </p:nvSpPr>
          <p:spPr>
            <a:xfrm>
              <a:off x="804145" y="1952341"/>
              <a:ext cx="16614631" cy="2749001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2"/>
            </a:solidFill>
          </p:spPr>
        </p:sp>
        <p:sp>
          <p:nvSpPr>
            <p:cNvPr id="28" name="Rectangle 27"/>
            <p:cNvSpPr/>
            <p:nvPr/>
          </p:nvSpPr>
          <p:spPr>
            <a:xfrm>
              <a:off x="1143000" y="2226717"/>
              <a:ext cx="15894776" cy="21698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0480" marR="30480" algn="just">
                <a:lnSpc>
                  <a:spcPct val="150000"/>
                </a:lnSpc>
                <a:spcAft>
                  <a:spcPts val="0"/>
                </a:spcAft>
              </a:pPr>
              <a:r>
                <a:rPr kumimoji="0" lang="en-US" sz="4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Câu</a:t>
              </a:r>
              <a:r>
                <a:rPr kumimoji="0" lang="en-US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5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kumimoji="0" lang="en-US" sz="45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r>
                <a:rPr lang="vi-VN" sz="450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fr-FR" sz="45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Giá trị của biểu thức: A = x</a:t>
              </a:r>
              <a:r>
                <a:rPr lang="fr-FR" sz="4500" baseline="30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fr-FR" sz="45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– 4y</a:t>
              </a:r>
              <a:r>
                <a:rPr lang="fr-FR" sz="4500" baseline="30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fr-FR" sz="45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+ 4x + 4, tại x = 62, y = -18 là</a:t>
              </a:r>
              <a:endParaRPr lang="en-US" sz="45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1159995" y="5956637"/>
            <a:ext cx="160752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A. 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2800               </a:t>
            </a:r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B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1400              </a:t>
            </a:r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C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-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2800      </a:t>
            </a:r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D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-1400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85175">
            <a:off x="16099016" y="682694"/>
            <a:ext cx="1971905" cy="99483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8583" y="8801100"/>
            <a:ext cx="3962743" cy="1444877"/>
          </a:xfrm>
          <a:prstGeom prst="rect">
            <a:avLst/>
          </a:prstGeom>
        </p:spPr>
      </p:pic>
      <p:pic>
        <p:nvPicPr>
          <p:cNvPr id="35" name="Picture 5"/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21138331">
            <a:off x="16705995" y="8344543"/>
            <a:ext cx="2357989" cy="2357989"/>
          </a:xfrm>
          <a:prstGeom prst="rect">
            <a:avLst/>
          </a:prstGeom>
        </p:spPr>
      </p:pic>
      <p:pic>
        <p:nvPicPr>
          <p:cNvPr id="36" name="Picture 8"/>
          <p:cNvPicPr>
            <a:picLocks noChangeAspect="1"/>
          </p:cNvPicPr>
          <p:nvPr/>
        </p:nvPicPr>
        <p:blipFill>
          <a:blip r:embed="rId10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2233339">
            <a:off x="-271733" y="9070018"/>
            <a:ext cx="2411310" cy="1608734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933922" y="5897099"/>
            <a:ext cx="2342678" cy="1151401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49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98098" y="-10272964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10" name="TextBox 10"/>
          <p:cNvSpPr txBox="1"/>
          <p:nvPr/>
        </p:nvSpPr>
        <p:spPr>
          <a:xfrm>
            <a:off x="933923" y="682255"/>
            <a:ext cx="16592077" cy="11084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323" normalizeH="0" baseline="0" noProof="0" dirty="0" smtClean="0">
                <a:ln>
                  <a:noFill/>
                </a:ln>
                <a:solidFill>
                  <a:srgbClr val="5A8D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7000" b="1" i="0" u="none" strike="noStrike" kern="1200" cap="none" spc="323" normalizeH="0" baseline="0" noProof="0" dirty="0">
              <a:ln>
                <a:noFill/>
              </a:ln>
              <a:solidFill>
                <a:srgbClr val="5A8D7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895914" y="2513855"/>
            <a:ext cx="17163486" cy="2096245"/>
            <a:chOff x="836229" y="2075646"/>
            <a:chExt cx="17163486" cy="2096245"/>
          </a:xfrm>
        </p:grpSpPr>
        <p:sp>
          <p:nvSpPr>
            <p:cNvPr id="26" name="Freeform 5"/>
            <p:cNvSpPr/>
            <p:nvPr/>
          </p:nvSpPr>
          <p:spPr>
            <a:xfrm>
              <a:off x="836229" y="2075646"/>
              <a:ext cx="16614631" cy="2096245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2"/>
            </a:solidFill>
          </p:spPr>
        </p:sp>
        <p:sp>
          <p:nvSpPr>
            <p:cNvPr id="28" name="Rectangle 27"/>
            <p:cNvSpPr/>
            <p:nvPr/>
          </p:nvSpPr>
          <p:spPr>
            <a:xfrm>
              <a:off x="1921515" y="2571691"/>
              <a:ext cx="16078200" cy="9015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Câu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r>
                <a:rPr kumimoji="0" lang="vi-VN" sz="40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fr-FR" sz="400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Phân tích đa thức x</a:t>
              </a:r>
              <a:r>
                <a:rPr lang="fr-FR" sz="4000" baseline="3000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fr-FR" sz="400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 – 7x + 10 thành nhân tử ta được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3150345" y="4792801"/>
            <a:ext cx="11708655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250000"/>
              </a:lnSpc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A. (x – 5)(x + 2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    </a:t>
            </a:r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			B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(x – 5)(x - 2)     </a:t>
            </a:r>
          </a:p>
          <a:p>
            <a:pPr lvl="0">
              <a:lnSpc>
                <a:spcPct val="250000"/>
              </a:lnSpc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C. (x + 5)(x + 2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   </a:t>
            </a:r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				D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(x – 5)(2 – x)</a:t>
            </a:r>
            <a:endParaRPr lang="en-US" sz="400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85175">
            <a:off x="16099016" y="682694"/>
            <a:ext cx="1971905" cy="99483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8583" y="8801100"/>
            <a:ext cx="3962743" cy="1444877"/>
          </a:xfrm>
          <a:prstGeom prst="rect">
            <a:avLst/>
          </a:prstGeom>
        </p:spPr>
      </p:pic>
      <p:pic>
        <p:nvPicPr>
          <p:cNvPr id="35" name="Picture 5"/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21138331">
            <a:off x="16705995" y="8344543"/>
            <a:ext cx="2357989" cy="2357989"/>
          </a:xfrm>
          <a:prstGeom prst="rect">
            <a:avLst/>
          </a:prstGeom>
        </p:spPr>
      </p:pic>
      <p:pic>
        <p:nvPicPr>
          <p:cNvPr id="36" name="Picture 8"/>
          <p:cNvPicPr>
            <a:picLocks noChangeAspect="1"/>
          </p:cNvPicPr>
          <p:nvPr/>
        </p:nvPicPr>
        <p:blipFill>
          <a:blip r:embed="rId10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2233339">
            <a:off x="-271733" y="9070018"/>
            <a:ext cx="2411310" cy="1608734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10130726" y="5214595"/>
            <a:ext cx="4027870" cy="1151401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47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98098" y="-10272964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10" name="TextBox 10"/>
          <p:cNvSpPr txBox="1"/>
          <p:nvPr/>
        </p:nvSpPr>
        <p:spPr>
          <a:xfrm>
            <a:off x="933923" y="682255"/>
            <a:ext cx="16592077" cy="11084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323" normalizeH="0" baseline="0" noProof="0" dirty="0" smtClean="0">
                <a:ln>
                  <a:noFill/>
                </a:ln>
                <a:solidFill>
                  <a:srgbClr val="5A8D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7000" b="1" i="0" u="none" strike="noStrike" kern="1200" cap="none" spc="323" normalizeH="0" baseline="0" noProof="0" dirty="0">
              <a:ln>
                <a:noFill/>
              </a:ln>
              <a:solidFill>
                <a:srgbClr val="5A8D7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895914" y="2364268"/>
            <a:ext cx="16614631" cy="2587960"/>
            <a:chOff x="836229" y="1926059"/>
            <a:chExt cx="16614631" cy="2587960"/>
          </a:xfrm>
        </p:grpSpPr>
        <p:sp>
          <p:nvSpPr>
            <p:cNvPr id="26" name="Freeform 5"/>
            <p:cNvSpPr/>
            <p:nvPr/>
          </p:nvSpPr>
          <p:spPr>
            <a:xfrm>
              <a:off x="836229" y="1926059"/>
              <a:ext cx="16614631" cy="258796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2"/>
            </a:solidFill>
          </p:spPr>
        </p:sp>
        <p:sp>
          <p:nvSpPr>
            <p:cNvPr id="28" name="Rectangle 27"/>
            <p:cNvSpPr/>
            <p:nvPr/>
          </p:nvSpPr>
          <p:spPr>
            <a:xfrm>
              <a:off x="1500646" y="2154466"/>
              <a:ext cx="15279869" cy="21698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R="30480" algn="just">
                <a:lnSpc>
                  <a:spcPct val="150000"/>
                </a:lnSpc>
                <a:spcAft>
                  <a:spcPts val="0"/>
                </a:spcAft>
              </a:pPr>
              <a:r>
                <a:rPr kumimoji="0" lang="en-US" sz="4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Câu</a:t>
              </a:r>
              <a:r>
                <a:rPr kumimoji="0" lang="en-US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5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5</a:t>
              </a:r>
              <a:r>
                <a:rPr kumimoji="0" lang="en-US" sz="45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r>
                <a:rPr lang="vi-VN" sz="450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fr-FR" sz="45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Phân tích đa thức m.n</a:t>
              </a:r>
              <a:r>
                <a:rPr lang="fr-FR" sz="4500" baseline="30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fr-FR" sz="45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– 1 + m – n</a:t>
              </a:r>
              <a:r>
                <a:rPr lang="fr-FR" sz="4500" baseline="30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fr-FR" sz="45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thành nhân tử, ta được:</a:t>
              </a:r>
              <a:endParaRPr lang="en-US" sz="45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2074360" y="5019913"/>
            <a:ext cx="13637388" cy="33239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30480">
              <a:lnSpc>
                <a:spcPct val="250000"/>
              </a:lnSpc>
              <a:spcAft>
                <a:spcPts val="0"/>
              </a:spcAft>
            </a:pP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(m – 1)(n</a:t>
            </a:r>
            <a:r>
              <a:rPr lang="en-US" sz="42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n + 1) (n + 1)             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n</a:t>
            </a:r>
            <a:r>
              <a:rPr lang="en-US" sz="42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(n + 1)(m – 1)</a:t>
            </a:r>
          </a:p>
          <a:p>
            <a:pPr marR="30480">
              <a:lnSpc>
                <a:spcPct val="250000"/>
              </a:lnSpc>
              <a:spcAft>
                <a:spcPts val="0"/>
              </a:spcAft>
            </a:pP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(m + 1)(n</a:t>
            </a:r>
            <a:r>
              <a:rPr lang="en-US" sz="42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+ 1)                               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(n</a:t>
            </a:r>
            <a:r>
              <a:rPr lang="en-US" sz="42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+ 1)(m – 1)</a:t>
            </a:r>
            <a:endParaRPr lang="en-US" sz="42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85175">
            <a:off x="16099016" y="682694"/>
            <a:ext cx="1971905" cy="99483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8583" y="8801100"/>
            <a:ext cx="3962743" cy="1444877"/>
          </a:xfrm>
          <a:prstGeom prst="rect">
            <a:avLst/>
          </a:prstGeom>
        </p:spPr>
      </p:pic>
      <p:pic>
        <p:nvPicPr>
          <p:cNvPr id="35" name="Picture 5"/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21138331">
            <a:off x="16705995" y="8344543"/>
            <a:ext cx="2357989" cy="2357989"/>
          </a:xfrm>
          <a:prstGeom prst="rect">
            <a:avLst/>
          </a:prstGeom>
        </p:spPr>
      </p:pic>
      <p:pic>
        <p:nvPicPr>
          <p:cNvPr id="36" name="Picture 8"/>
          <p:cNvPicPr>
            <a:picLocks noChangeAspect="1"/>
          </p:cNvPicPr>
          <p:nvPr/>
        </p:nvPicPr>
        <p:blipFill>
          <a:blip r:embed="rId10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2233339">
            <a:off x="-271733" y="9070018"/>
            <a:ext cx="2411310" cy="1608734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1667376" y="5516099"/>
            <a:ext cx="7552823" cy="1151401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980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078200" y="9236611"/>
            <a:ext cx="5790798" cy="832427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57200" y="835144"/>
            <a:ext cx="11082715" cy="1107956"/>
            <a:chOff x="3429724" y="869613"/>
            <a:chExt cx="11082715" cy="1107956"/>
          </a:xfrm>
        </p:grpSpPr>
        <p:pic>
          <p:nvPicPr>
            <p:cNvPr id="16" name="Picture 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429724" y="869613"/>
              <a:ext cx="7657462" cy="1107956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4958445" y="869613"/>
              <a:ext cx="955399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60045" algn="l"/>
                  <a:tab pos="720090" algn="l"/>
                </a:tabLst>
                <a:defRPr/>
              </a:pPr>
              <a:r>
                <a:rPr kumimoji="0" lang="nl-NL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</a:t>
              </a:r>
              <a:r>
                <a:rPr kumimoji="0" lang="nl-NL" sz="4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nl-NL" sz="4000" b="1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tập </a:t>
              </a:r>
              <a:r>
                <a:rPr kumimoji="0" lang="nl-NL" sz="4000" b="1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2.22 </a:t>
              </a:r>
              <a:r>
                <a:rPr kumimoji="0" lang="nl-NL" sz="4000" b="1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(</a:t>
              </a:r>
              <a:r>
                <a:rPr kumimoji="0" lang="nl-NL" sz="4000" b="1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SGK-tr44</a:t>
              </a:r>
              <a:r>
                <a:rPr kumimoji="0" lang="nl-NL" sz="4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)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Picture 5"/>
          <p:cNvPicPr>
            <a:picLocks noChangeAspect="1"/>
          </p:cNvPicPr>
          <p:nvPr/>
        </p:nvPicPr>
        <p:blipFill>
          <a:blip r:embed="rId9" cstate="print">
            <a:alphaModFix amt="70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700806">
            <a:off x="-716063" y="-286793"/>
            <a:ext cx="1432125" cy="122256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 cstate="print">
            <a:alphaModFix amt="70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-685800" y="8678163"/>
            <a:ext cx="1960598" cy="194932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229600" y="810081"/>
            <a:ext cx="10210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</a:pPr>
            <a:r>
              <a:rPr lang="en-US" sz="400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Phân tích các đa thức sau thành nhân tử: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953836" y="4914900"/>
                <a:ext cx="14276763" cy="45947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fr-FR" sz="400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fr-FR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fr-FR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18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fr-FR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3)</m:t>
                    </m:r>
                  </m:oMath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fr-FR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d>
                      <m:d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e>
                    </m:d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2)(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+2)</m:t>
                    </m:r>
                  </m:oMath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fr-FR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fr-FR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8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d>
                      <m:d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fr-FR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e>
                    </m:d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2)(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+4)</m:t>
                    </m:r>
                  </m:oMath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3836" y="4914900"/>
                <a:ext cx="14276763" cy="4594719"/>
              </a:xfrm>
              <a:prstGeom prst="rect">
                <a:avLst/>
              </a:prstGeom>
              <a:blipFill>
                <a:blip r:embed="rId20"/>
                <a:stretch>
                  <a:fillRect l="-1538" b="-47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1985921" y="2299037"/>
                <a:ext cx="14689847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</m:oMath>
                </a14:m>
                <a:r>
                  <a:rPr lang="en-US" sz="40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  	</a:t>
                </a:r>
                <a:r>
                  <a:rPr lang="fr-FR" sz="40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fr-FR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fr-FR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18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</m:t>
                    </m:r>
                  </m:oMath>
                </a14:m>
                <a:r>
                  <a:rPr lang="en-US" sz="40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 	</a:t>
                </a:r>
                <a:r>
                  <a:rPr lang="fr-FR" sz="40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</a:t>
                </a:r>
                <a:r>
                  <a:rPr lang="fr-FR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b="0" i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fr-FR" sz="40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	d</a:t>
                </a:r>
                <a:r>
                  <a:rPr lang="fr-FR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fr-FR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8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US" sz="40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921" y="2299037"/>
                <a:ext cx="14689847" cy="1015663"/>
              </a:xfrm>
              <a:prstGeom prst="rect">
                <a:avLst/>
              </a:prstGeom>
              <a:blipFill>
                <a:blip r:embed="rId21"/>
                <a:stretch>
                  <a:fillRect l="-1494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Callout 13"/>
          <p:cNvSpPr/>
          <p:nvPr/>
        </p:nvSpPr>
        <p:spPr>
          <a:xfrm>
            <a:off x="8511375" y="3860563"/>
            <a:ext cx="1638938" cy="825737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975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E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4267200" y="381000"/>
            <a:ext cx="22400384" cy="96393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143000" y="1513854"/>
            <a:ext cx="15925800" cy="3248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7500" b="1" spc="278">
                <a:solidFill>
                  <a:srgbClr val="5A8D76"/>
                </a:solidFill>
              </a:rPr>
              <a:t>CHƯƠNG II. HẰNG ĐẲNG THỨC ĐÁNG NHỚ VÀ ỨNG DỤNG</a:t>
            </a:r>
            <a:endParaRPr lang="vi-VN" sz="7500" b="1" spc="278" dirty="0">
              <a:solidFill>
                <a:srgbClr val="5A8D7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0452" y="1462037"/>
            <a:ext cx="16530748" cy="1115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endParaRPr lang="en-US" sz="6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49933" y="5117670"/>
            <a:ext cx="13111934" cy="3150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7000" b="1" kern="0" cap="all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9. PHÂN TÍCH ĐA THỨC THÀNH NHÂN TỬ</a:t>
            </a:r>
            <a:endParaRPr lang="en-US" sz="7000" b="1" kern="0" dirty="0">
              <a:solidFill>
                <a:srgbClr val="FF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3"/>
          <p:cNvPicPr>
            <a:picLocks noChangeAspect="1"/>
          </p:cNvPicPr>
          <p:nvPr/>
        </p:nvPicPr>
        <p:blipFill>
          <a:blip r:embed="rId4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004353">
            <a:off x="17063100" y="2931027"/>
            <a:ext cx="1639439" cy="1789034"/>
          </a:xfrm>
          <a:prstGeom prst="rect">
            <a:avLst/>
          </a:prstGeom>
        </p:spPr>
      </p:pic>
      <p:pic>
        <p:nvPicPr>
          <p:cNvPr id="11" name="Picture 4"/>
          <p:cNvPicPr>
            <a:picLocks noChangeAspect="1"/>
          </p:cNvPicPr>
          <p:nvPr/>
        </p:nvPicPr>
        <p:blipFill>
          <a:blip r:embed="rId8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801581">
            <a:off x="1813780" y="8545965"/>
            <a:ext cx="2504934" cy="822921"/>
          </a:xfrm>
          <a:prstGeom prst="rect">
            <a:avLst/>
          </a:prstGeom>
        </p:spPr>
      </p:pic>
      <p:pic>
        <p:nvPicPr>
          <p:cNvPr id="12" name="Picture 5"/>
          <p:cNvPicPr>
            <a:picLocks noChangeAspect="1"/>
          </p:cNvPicPr>
          <p:nvPr/>
        </p:nvPicPr>
        <p:blipFill>
          <a:blip r:embed="rId10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700806">
            <a:off x="14206390" y="8133334"/>
            <a:ext cx="1875567" cy="1875567"/>
          </a:xfrm>
          <a:prstGeom prst="rect">
            <a:avLst/>
          </a:prstGeom>
        </p:spPr>
      </p:pic>
      <p:pic>
        <p:nvPicPr>
          <p:cNvPr id="13" name="Picture 8"/>
          <p:cNvPicPr>
            <a:picLocks noChangeAspect="1"/>
          </p:cNvPicPr>
          <p:nvPr/>
        </p:nvPicPr>
        <p:blipFill>
          <a:blip r:embed="rId1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2060088">
            <a:off x="-2499593" y="389899"/>
            <a:ext cx="2411310" cy="16087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90600" y="-828967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25" name="Rounded Rectangle 24"/>
          <p:cNvSpPr/>
          <p:nvPr/>
        </p:nvSpPr>
        <p:spPr>
          <a:xfrm>
            <a:off x="609600" y="800100"/>
            <a:ext cx="17145000" cy="8991600"/>
          </a:xfrm>
          <a:prstGeom prst="roundRect">
            <a:avLst/>
          </a:prstGeom>
          <a:solidFill>
            <a:schemeClr val="bg1"/>
          </a:solidFill>
          <a:ln w="63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4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2192477">
            <a:off x="380055" y="8965623"/>
            <a:ext cx="1949774" cy="64054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04448" y="2019300"/>
            <a:ext cx="15791197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vi-VN" sz="40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Phân tích các đa thức sau thành nhân </a:t>
            </a:r>
            <a:r>
              <a:rPr lang="vi-VN" sz="40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tử</a:t>
            </a:r>
            <a:r>
              <a:rPr lang="vi-VN" sz="400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vi-VN" sz="400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52400" y="647700"/>
            <a:ext cx="12164890" cy="1107956"/>
            <a:chOff x="360904" y="3465981"/>
            <a:chExt cx="12164890" cy="1107956"/>
          </a:xfrm>
        </p:grpSpPr>
        <p:pic>
          <p:nvPicPr>
            <p:cNvPr id="27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60904" y="3465981"/>
              <a:ext cx="8603958" cy="1107956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2971800" y="3489216"/>
              <a:ext cx="9553994" cy="9015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tabLst>
                  <a:tab pos="360045" algn="l"/>
                  <a:tab pos="720090" algn="l"/>
                </a:tabLst>
                <a:defRPr/>
              </a:pPr>
              <a:r>
                <a:rPr lang="nl-NL" sz="4000" b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 </a:t>
              </a:r>
              <a:r>
                <a:rPr lang="nl-NL" sz="4000" b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tập </a:t>
              </a:r>
              <a:r>
                <a:rPr lang="nl-NL" sz="4000" b="1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2.23 </a:t>
              </a:r>
              <a:r>
                <a:rPr lang="nl-NL" sz="4000" b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(SGK-tr44)</a:t>
              </a:r>
              <a:endParaRPr lang="nl-NL" sz="40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0" name="Picture 29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1EFC702F-B233-C0D6-3634-BE4D571AB7D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946754" y="7048500"/>
            <a:ext cx="3036446" cy="2799259"/>
          </a:xfrm>
          <a:prstGeom prst="rect">
            <a:avLst/>
          </a:prstGeom>
        </p:spPr>
      </p:pic>
      <p:pic>
        <p:nvPicPr>
          <p:cNvPr id="31" name="Picture 3"/>
          <p:cNvPicPr>
            <a:picLocks noChangeAspect="1"/>
          </p:cNvPicPr>
          <p:nvPr/>
        </p:nvPicPr>
        <p:blipFill>
          <a:blip r:embed="rId10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1004353">
            <a:off x="16084946" y="579898"/>
            <a:ext cx="1563757" cy="17591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295400" y="3162300"/>
                <a:ext cx="128778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9+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3162300"/>
                <a:ext cx="12877800" cy="1015663"/>
              </a:xfrm>
              <a:prstGeom prst="rect">
                <a:avLst/>
              </a:prstGeom>
              <a:blipFill>
                <a:blip r:embed="rId13"/>
                <a:stretch>
                  <a:fillRect l="-1705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1328057" y="6493401"/>
                <a:ext cx="5453743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fr-FR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8057" y="6493401"/>
                <a:ext cx="5453743" cy="1015663"/>
              </a:xfrm>
              <a:prstGeom prst="rect">
                <a:avLst/>
              </a:prstGeom>
              <a:blipFill>
                <a:blip r:embed="rId14"/>
                <a:stretch>
                  <a:fillRect l="-4022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5741078" y="4118908"/>
                <a:ext cx="9144000" cy="193899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d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</m:e>
                      </m:d>
                    </m:oMath>
                  </m:oMathPara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+3)(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3+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1078" y="4118908"/>
                <a:ext cx="9144000" cy="193899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5633512" y="3190329"/>
                <a:ext cx="5376792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9</m:t>
                          </m:r>
                        </m:e>
                      </m:d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+(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+3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3512" y="3190329"/>
                <a:ext cx="5376792" cy="101566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6096000" y="6493401"/>
                <a:ext cx="9144000" cy="284109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xy</m:t>
                          </m:r>
                        </m:e>
                      </m:d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+(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1)</m:t>
                      </m:r>
                    </m:oMath>
                  </m:oMathPara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xy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e>
                      </m:d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e>
                      </m:d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+1)(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1)</m:t>
                      </m:r>
                    </m:oMath>
                  </m:oMathPara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6493401"/>
                <a:ext cx="9144000" cy="284109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400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d"/>
      </p:transition>
    </mc:Choice>
    <mc:Fallback xmlns="">
      <p:transition spd="med">
        <p:push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0" grpId="0"/>
      <p:bldP spid="14" grpId="0"/>
      <p:bldP spid="15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98098" y="-10782300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838200" y="1790700"/>
            <a:ext cx="16614631" cy="8814852"/>
            <a:chOff x="804145" y="2019300"/>
            <a:chExt cx="16614631" cy="8814852"/>
          </a:xfrm>
        </p:grpSpPr>
        <p:sp>
          <p:nvSpPr>
            <p:cNvPr id="26" name="Freeform 5"/>
            <p:cNvSpPr/>
            <p:nvPr/>
          </p:nvSpPr>
          <p:spPr>
            <a:xfrm>
              <a:off x="804145" y="2019300"/>
              <a:ext cx="16614631" cy="8814852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2"/>
            </a:solidFill>
          </p:spPr>
        </p:sp>
        <p:sp>
          <p:nvSpPr>
            <p:cNvPr id="28" name="Rectangle 27"/>
            <p:cNvSpPr/>
            <p:nvPr/>
          </p:nvSpPr>
          <p:spPr>
            <a:xfrm>
              <a:off x="3166345" y="2192804"/>
              <a:ext cx="11201400" cy="9694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vi-VN" sz="3800" smtClean="0">
                  <a:solidFill>
                    <a:prstClr val="black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Tìm </a:t>
              </a:r>
              <a:r>
                <a:rPr lang="vi-VN" sz="3800">
                  <a:solidFill>
                    <a:prstClr val="black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x biết:</a:t>
              </a:r>
              <a:endPara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35" name="Picture 5"/>
          <p:cNvPicPr>
            <a:picLocks noChangeAspect="1"/>
          </p:cNvPicPr>
          <p:nvPr/>
        </p:nvPicPr>
        <p:blipFill>
          <a:blip r:embed="rId4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21138331">
            <a:off x="16490134" y="832891"/>
            <a:ext cx="1760849" cy="1760849"/>
          </a:xfrm>
          <a:prstGeom prst="rect">
            <a:avLst/>
          </a:prstGeom>
        </p:spPr>
      </p:pic>
      <p:pic>
        <p:nvPicPr>
          <p:cNvPr id="36" name="Picture 8"/>
          <p:cNvPicPr>
            <a:picLocks noChangeAspect="1"/>
          </p:cNvPicPr>
          <p:nvPr/>
        </p:nvPicPr>
        <p:blipFill>
          <a:blip r:embed="rId10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4957204">
            <a:off x="-595351" y="9391006"/>
            <a:ext cx="1857065" cy="1238963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806116" y="377944"/>
            <a:ext cx="11004884" cy="1107956"/>
            <a:chOff x="3620862" y="869613"/>
            <a:chExt cx="11004884" cy="1107956"/>
          </a:xfrm>
        </p:grpSpPr>
        <p:pic>
          <p:nvPicPr>
            <p:cNvPr id="20" name="Picture 2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3620862" y="869613"/>
              <a:ext cx="7535262" cy="1107956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5071752" y="869613"/>
              <a:ext cx="9553994" cy="9015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tabLst>
                  <a:tab pos="360045" algn="l"/>
                  <a:tab pos="720090" algn="l"/>
                </a:tabLst>
                <a:defRPr/>
              </a:pPr>
              <a:r>
                <a:rPr lang="nl-NL" sz="4000" b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 </a:t>
              </a:r>
              <a:r>
                <a:rPr lang="nl-NL" sz="4000" b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tập </a:t>
              </a:r>
              <a:r>
                <a:rPr lang="nl-NL" sz="4000" b="1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2.24 </a:t>
              </a:r>
              <a:r>
                <a:rPr lang="nl-NL" sz="4000" b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(SGK-tr44)</a:t>
              </a:r>
              <a:endParaRPr lang="nl-NL" sz="40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Oval Callout 21"/>
          <p:cNvSpPr/>
          <p:nvPr/>
        </p:nvSpPr>
        <p:spPr>
          <a:xfrm>
            <a:off x="8325104" y="3326459"/>
            <a:ext cx="1640822" cy="902641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5731042" y="1898984"/>
                <a:ext cx="8225713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;        </a:t>
                </a:r>
                <a:r>
                  <a:rPr lang="fr-FR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fr-FR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</m:t>
                    </m:r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400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042" y="1898984"/>
                <a:ext cx="8225713" cy="1015663"/>
              </a:xfrm>
              <a:prstGeom prst="rect">
                <a:avLst/>
              </a:prstGeom>
              <a:blipFill>
                <a:blip r:embed="rId16"/>
                <a:stretch>
                  <a:fillRect l="-2595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2504060" y="4076700"/>
            <a:ext cx="16196545" cy="3026982"/>
            <a:chOff x="1100854" y="4688532"/>
            <a:chExt cx="16196545" cy="302698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Rectangle 8"/>
                <p:cNvSpPr/>
                <p:nvPr/>
              </p:nvSpPr>
              <p:spPr>
                <a:xfrm>
                  <a:off x="1100854" y="4688532"/>
                  <a:ext cx="16196545" cy="302698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</a:pPr>
                  <a:r>
                    <a:rPr lang="fr-FR" sz="4000" smtClean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a)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m:rPr>
                          <m:sty m:val="p"/>
                        </m:rP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=0→</m:t>
                      </m:r>
                      <m:r>
                        <m:rPr>
                          <m:sty m:val="p"/>
                        </m:rP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d>
                        <m:d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e>
                      </m:d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=0→</m:t>
                      </m:r>
                    </m:oMath>
                  </a14:m>
                  <a:r>
                    <a:rPr lang="fr-FR" sz="400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"/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sty m:val="p"/>
                                    </m:rPr>
                                    <a:rPr lang="fr-FR" sz="4000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x</m:t>
                                  </m:r>
                                  <m:r>
                                    <a:rPr lang="fr-FR" sz="4000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=0        </m:t>
                                  </m:r>
                                </m:e>
                                <m:e/>
                                <m:e>
                                  <m:r>
                                    <m:rPr>
                                      <m:sty m:val="p"/>
                                    </m:rPr>
                                    <a:rPr lang="fr-FR" sz="4000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x</m:t>
                                  </m:r>
                                  <m:r>
                                    <a:rPr lang="fr-FR" sz="40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fr-FR" sz="4000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4=0</m:t>
                                  </m:r>
                                </m:e>
                              </m:eqArr>
                            </m:e>
                          </m:d>
                        </m:e>
                      </m:d>
                    </m:oMath>
                  </a14:m>
                  <a:endParaRPr lang="en-US" sz="4000" i="1" smtClean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0854" y="4688532"/>
                  <a:ext cx="16196545" cy="3026982"/>
                </a:xfrm>
                <a:prstGeom prst="rect">
                  <a:avLst/>
                </a:prstGeom>
                <a:blipFill>
                  <a:blip r:embed="rId17"/>
                  <a:stretch>
                    <a:fillRect l="-135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9390882" y="6392534"/>
              <a:ext cx="628655" cy="565790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9212274" y="7485787"/>
                <a:ext cx="2152192" cy="20487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fr-FR" sz="400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"/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sty m:val="p"/>
                                  </m:rPr>
                                  <a:rPr lang="fr-FR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fr-FR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=0</m:t>
                                </m:r>
                              </m:e>
                              <m:e>
                                <m:r>
                                  <a:rPr lang="fr-FR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fr-FR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x</m:t>
                                </m:r>
                                <m:r>
                                  <a:rPr lang="fr-FR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=4</m:t>
                                </m:r>
                              </m:e>
                            </m:eqArr>
                          </m:e>
                        </m:d>
                      </m:e>
                    </m:d>
                  </m:oMath>
                </a14:m>
                <a:endParaRPr lang="en-US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2274" y="7485787"/>
                <a:ext cx="2152192" cy="204876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087600" y="6526477"/>
            <a:ext cx="1939843" cy="328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6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0" grpId="0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98098" y="-10782300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838200" y="1790700"/>
            <a:ext cx="16614631" cy="8814852"/>
            <a:chOff x="804145" y="2019300"/>
            <a:chExt cx="16614631" cy="8814852"/>
          </a:xfrm>
        </p:grpSpPr>
        <p:sp>
          <p:nvSpPr>
            <p:cNvPr id="26" name="Freeform 5"/>
            <p:cNvSpPr/>
            <p:nvPr/>
          </p:nvSpPr>
          <p:spPr>
            <a:xfrm>
              <a:off x="804145" y="2019300"/>
              <a:ext cx="16614631" cy="8814852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2"/>
            </a:solidFill>
          </p:spPr>
        </p:sp>
        <p:sp>
          <p:nvSpPr>
            <p:cNvPr id="28" name="Rectangle 27"/>
            <p:cNvSpPr/>
            <p:nvPr/>
          </p:nvSpPr>
          <p:spPr>
            <a:xfrm>
              <a:off x="3166345" y="2192804"/>
              <a:ext cx="11201400" cy="9694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8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Tìm </a:t>
              </a:r>
              <a:r>
                <a:rPr kumimoji="0" lang="vi-VN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 biết:</a:t>
              </a:r>
              <a:endPara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35" name="Picture 5"/>
          <p:cNvPicPr>
            <a:picLocks noChangeAspect="1"/>
          </p:cNvPicPr>
          <p:nvPr/>
        </p:nvPicPr>
        <p:blipFill>
          <a:blip r:embed="rId4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21138331">
            <a:off x="16490134" y="832891"/>
            <a:ext cx="1760849" cy="1760849"/>
          </a:xfrm>
          <a:prstGeom prst="rect">
            <a:avLst/>
          </a:prstGeom>
        </p:spPr>
      </p:pic>
      <p:pic>
        <p:nvPicPr>
          <p:cNvPr id="36" name="Picture 8"/>
          <p:cNvPicPr>
            <a:picLocks noChangeAspect="1"/>
          </p:cNvPicPr>
          <p:nvPr/>
        </p:nvPicPr>
        <p:blipFill>
          <a:blip r:embed="rId10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4957204">
            <a:off x="-595351" y="9391006"/>
            <a:ext cx="1857065" cy="1238963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806116" y="377944"/>
            <a:ext cx="11004884" cy="1107956"/>
            <a:chOff x="3620862" y="869613"/>
            <a:chExt cx="11004884" cy="1107956"/>
          </a:xfrm>
        </p:grpSpPr>
        <p:pic>
          <p:nvPicPr>
            <p:cNvPr id="20" name="Picture 2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3620862" y="869613"/>
              <a:ext cx="7535262" cy="1107956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5071752" y="869613"/>
              <a:ext cx="9553994" cy="9015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60045" algn="l"/>
                  <a:tab pos="720090" algn="l"/>
                </a:tabLst>
                <a:defRPr/>
              </a:pPr>
              <a:r>
                <a:rPr kumimoji="0" lang="nl-NL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 tập </a:t>
              </a:r>
              <a:r>
                <a:rPr kumimoji="0" lang="nl-NL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2.24 </a:t>
              </a:r>
              <a:r>
                <a:rPr kumimoji="0" lang="nl-NL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(SGK-tr44)</a:t>
              </a:r>
              <a:endPara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Oval Callout 21"/>
          <p:cNvSpPr/>
          <p:nvPr/>
        </p:nvSpPr>
        <p:spPr>
          <a:xfrm>
            <a:off x="8325104" y="3326459"/>
            <a:ext cx="1640822" cy="902641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5731042" y="1898984"/>
                <a:ext cx="8225713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fr-FR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fr-FR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fr-FR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kumimoji="0" lang="fr-FR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fr-FR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;        </a:t>
                </a:r>
                <a:r>
                  <a:rPr kumimoji="0" lang="fr-FR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kumimoji="0" lang="fr-FR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fr-FR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fr-FR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</m:t>
                    </m:r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042" y="1898984"/>
                <a:ext cx="8225713" cy="1015663"/>
              </a:xfrm>
              <a:prstGeom prst="rect">
                <a:avLst/>
              </a:prstGeom>
              <a:blipFill>
                <a:blip r:embed="rId16"/>
                <a:stretch>
                  <a:fillRect l="-2595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087600" y="6526477"/>
            <a:ext cx="1939843" cy="328993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1790846" y="3771900"/>
                <a:ext cx="18706954" cy="59616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fr-FR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fr-FR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</m:t>
                    </m:r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=0→2</m:t>
                    </m:r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fr-FR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fr-FR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fr-FR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e>
                    </m:d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=0→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"/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kumimoji="0" lang="en-US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kumimoji="0" lang="fr-FR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  <m:r>
                                  <a:rPr kumimoji="0" lang="fr-FR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kumimoji="0" lang="fr-FR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=0       </m:t>
                                </m:r>
                              </m:e>
                              <m:e>
                                <m:r>
                                  <a:rPr kumimoji="0" lang="fr-FR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e>
                              <m:e>
                                <m:sSup>
                                  <m:sSupPr>
                                    <m:ctrlPr>
                                      <a:rPr kumimoji="0" lang="en-US" sz="4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fr-FR" sz="4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kumimoji="0" lang="fr-FR" sz="4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kumimoji="0" lang="fr-FR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−1=0</m:t>
                                </m:r>
                              </m:e>
                            </m:eqArr>
                          </m:e>
                        </m:d>
                      </m:e>
                    </m:d>
                  </m:oMath>
                </a14:m>
                <a:endParaRPr kumimoji="0" lang="en-US" sz="4000" b="0" i="1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"/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kumimoji="0" lang="en-US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kumimoji="0" lang="fr-FR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kumimoji="0" lang="fr-FR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=0                          </m:t>
                                </m:r>
                              </m:e>
                              <m:e>
                                <m:r>
                                  <a:rPr kumimoji="0" lang="fr-FR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e>
                              <m:e>
                                <m:d>
                                  <m:dPr>
                                    <m:ctrlPr>
                                      <a:rPr kumimoji="0" lang="en-US" sz="4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0" lang="fr-FR" sz="4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kumimoji="0" lang="fr-FR" sz="4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  <m:d>
                                  <m:dPr>
                                    <m:ctrlPr>
                                      <a:rPr kumimoji="0" lang="en-US" sz="4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0" lang="fr-FR" sz="4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kumimoji="0" lang="fr-FR" sz="4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+1</m:t>
                                    </m:r>
                                  </m:e>
                                </m:d>
                                <m:r>
                                  <a:rPr kumimoji="0" lang="fr-FR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=0</m:t>
                                </m:r>
                              </m:e>
                            </m:eqArr>
                          </m:e>
                        </m:d>
                      </m:e>
                    </m:d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"/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kumimoji="0" lang="en-US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kumimoji="0" lang="fr-FR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kumimoji="0" lang="fr-FR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=0   </m:t>
                                </m:r>
                              </m:e>
                              <m:e>
                                <m:r>
                                  <a:rPr kumimoji="0" lang="fr-FR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kumimoji="0" lang="fr-FR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=1   </m:t>
                                </m:r>
                              </m:e>
                              <m:e>
                                <m:r>
                                  <a:rPr kumimoji="0" lang="fr-FR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kumimoji="0" lang="fr-FR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=−1</m:t>
                                </m:r>
                              </m:e>
                            </m:eqArr>
                          </m:e>
                        </m:d>
                      </m:e>
                    </m:d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846" y="3771900"/>
                <a:ext cx="18706954" cy="5961632"/>
              </a:xfrm>
              <a:prstGeom prst="rect">
                <a:avLst/>
              </a:prstGeom>
              <a:blipFill>
                <a:blip r:embed="rId18"/>
                <a:stretch>
                  <a:fillRect l="-1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2297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34716" y="-804110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2959989" y="3162300"/>
            <a:ext cx="11477592" cy="3352800"/>
            <a:chOff x="4724400" y="573118"/>
            <a:chExt cx="11477592" cy="2203916"/>
          </a:xfrm>
        </p:grpSpPr>
        <p:pic>
          <p:nvPicPr>
            <p:cNvPr id="37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4724400" y="573118"/>
              <a:ext cx="11477592" cy="2203916"/>
            </a:xfrm>
            <a:prstGeom prst="rect">
              <a:avLst/>
            </a:prstGeom>
          </p:spPr>
        </p:pic>
        <p:sp>
          <p:nvSpPr>
            <p:cNvPr id="38" name="Google Shape;7771;p33"/>
            <p:cNvSpPr txBox="1">
              <a:spLocks/>
            </p:cNvSpPr>
            <p:nvPr/>
          </p:nvSpPr>
          <p:spPr>
            <a:xfrm>
              <a:off x="5917960" y="1227427"/>
              <a:ext cx="10272000" cy="8952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Kavoon"/>
                <a:buNone/>
                <a:defRPr sz="3500" b="0" i="0" u="none" strike="noStrike" cap="none">
                  <a:solidFill>
                    <a:schemeClr val="dk1"/>
                  </a:solidFill>
                  <a:latin typeface="Kavoon"/>
                  <a:ea typeface="Kavoon"/>
                  <a:cs typeface="Kavoon"/>
                  <a:sym typeface="Kavoo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4596F"/>
                </a:buClr>
                <a:buSzPts val="3500"/>
                <a:buFont typeface="Kavoon"/>
                <a:buNone/>
                <a:tabLst/>
                <a:defRPr/>
              </a:pPr>
              <a:r>
                <a:rPr kumimoji="0" lang="en-US" sz="7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sym typeface="Kavoon"/>
                </a:rPr>
                <a:t>VẬN</a:t>
              </a:r>
              <a:r>
                <a:rPr kumimoji="0" lang="en-US" sz="7500" b="1" i="0" u="none" strike="noStrike" kern="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sym typeface="Kavoon"/>
                </a:rPr>
                <a:t> DỤNG</a:t>
              </a:r>
              <a:endParaRPr kumimoji="0" lang="vi-VN" sz="7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sym typeface="Kavoon"/>
              </a:endParaRPr>
            </a:p>
          </p:txBody>
        </p:sp>
      </p:grpSp>
      <p:pic>
        <p:nvPicPr>
          <p:cNvPr id="46" name="Picture 3"/>
          <p:cNvPicPr>
            <a:picLocks noChangeAspect="1"/>
          </p:cNvPicPr>
          <p:nvPr/>
        </p:nvPicPr>
        <p:blipFill>
          <a:blip r:embed="rId6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004353">
            <a:off x="-1807" y="-143145"/>
            <a:ext cx="1639439" cy="1789034"/>
          </a:xfrm>
          <a:prstGeom prst="rect">
            <a:avLst/>
          </a:prstGeom>
        </p:spPr>
      </p:pic>
      <p:pic>
        <p:nvPicPr>
          <p:cNvPr id="47" name="Picture 5"/>
          <p:cNvPicPr>
            <a:picLocks noChangeAspect="1"/>
          </p:cNvPicPr>
          <p:nvPr/>
        </p:nvPicPr>
        <p:blipFill>
          <a:blip r:embed="rId8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700806">
            <a:off x="-90530" y="7567571"/>
            <a:ext cx="2357989" cy="2357989"/>
          </a:xfrm>
          <a:prstGeom prst="rect">
            <a:avLst/>
          </a:prstGeom>
        </p:spPr>
      </p:pic>
      <p:pic>
        <p:nvPicPr>
          <p:cNvPr id="48" name="Picture 8"/>
          <p:cNvPicPr>
            <a:picLocks noChangeAspect="1"/>
          </p:cNvPicPr>
          <p:nvPr/>
        </p:nvPicPr>
        <p:blipFill>
          <a:blip r:embed="rId10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21224430">
            <a:off x="16234915" y="462380"/>
            <a:ext cx="2411310" cy="1608734"/>
          </a:xfrm>
          <a:prstGeom prst="rect">
            <a:avLst/>
          </a:prstGeom>
        </p:spPr>
      </p:pic>
      <p:pic>
        <p:nvPicPr>
          <p:cNvPr id="22" name="Picture 10"/>
          <p:cNvPicPr>
            <a:picLocks noChangeAspect="1"/>
          </p:cNvPicPr>
          <p:nvPr/>
        </p:nvPicPr>
        <p:blipFill>
          <a:blip r:embed="rId14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465462">
            <a:off x="16037188" y="8189423"/>
            <a:ext cx="1964781" cy="178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410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51018" y="-752767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-223180"/>
            <a:ext cx="17373600" cy="10776879"/>
          </a:xfrm>
          <a:prstGeom prst="rect">
            <a:avLst/>
          </a:prstGeom>
        </p:spPr>
      </p:pic>
      <p:pic>
        <p:nvPicPr>
          <p:cNvPr id="30" name="Picture 5"/>
          <p:cNvPicPr>
            <a:picLocks noChangeAspect="1"/>
          </p:cNvPicPr>
          <p:nvPr/>
        </p:nvPicPr>
        <p:blipFill>
          <a:blip r:embed="rId5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700806">
            <a:off x="16547514" y="-283328"/>
            <a:ext cx="1696352" cy="1696352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52500" y="2019300"/>
            <a:ext cx="16383000" cy="2762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ct val="150000"/>
              </a:lnSpc>
            </a:pPr>
            <a:r>
              <a:rPr lang="vi-VN" sz="4000">
                <a:solidFill>
                  <a:prstClr val="whit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Một mảnh vườn hình vuông có độ dài cạnh bằng x (mét). Người ta làm đường đi xung quanh mảnh vườn, có độ rộng như nhau và bằng y (mét) (</a:t>
            </a:r>
            <a:r>
              <a:rPr lang="vi-VN" sz="4000">
                <a:solidFill>
                  <a:prstClr val="whit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H.2.2) </a:t>
            </a:r>
            <a:endParaRPr lang="en-US" sz="4000">
              <a:solidFill>
                <a:prstClr val="white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471530"/>
            <a:ext cx="10994849" cy="1203330"/>
            <a:chOff x="-76200" y="386666"/>
            <a:chExt cx="10994849" cy="1203330"/>
          </a:xfrm>
        </p:grpSpPr>
        <p:pic>
          <p:nvPicPr>
            <p:cNvPr id="28" name="Picture 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-76200" y="386666"/>
              <a:ext cx="7467600" cy="120333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1364655" y="443885"/>
              <a:ext cx="9553994" cy="9015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tabLst>
                  <a:tab pos="360045" algn="l"/>
                  <a:tab pos="720090" algn="l"/>
                </a:tabLst>
                <a:defRPr/>
              </a:pPr>
              <a:r>
                <a:rPr lang="nl-NL" sz="4000" b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 </a:t>
              </a:r>
              <a:r>
                <a:rPr lang="nl-NL" sz="4000" b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tập </a:t>
              </a:r>
              <a:r>
                <a:rPr lang="nl-NL" sz="4000" b="1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2.25 </a:t>
              </a:r>
              <a:r>
                <a:rPr lang="nl-NL" sz="4000" b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(SGK-tr44)</a:t>
              </a:r>
              <a:endParaRPr lang="nl-NL" sz="40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" name="Picture 10"/>
          <p:cNvPicPr>
            <a:picLocks noChangeAspect="1"/>
          </p:cNvPicPr>
          <p:nvPr/>
        </p:nvPicPr>
        <p:blipFill>
          <a:blip r:embed="rId1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465462">
            <a:off x="-796214" y="8513728"/>
            <a:ext cx="1964781" cy="17836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387" y="4728610"/>
            <a:ext cx="4493845" cy="486053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1013563" y="4939248"/>
                <a:ext cx="10797438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0480" marR="30480" lvl="0" algn="just">
                  <a:lnSpc>
                    <a:spcPct val="150000"/>
                  </a:lnSpc>
                </a:pPr>
                <a:r>
                  <a:rPr lang="vi-VN" sz="4000" smtClean="0">
                    <a:solidFill>
                      <a:prstClr val="white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a)</a:t>
                </a:r>
                <a:r>
                  <a:rPr lang="en-US" sz="4000">
                    <a:solidFill>
                      <a:prstClr val="white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vi-VN" sz="4000">
                    <a:solidFill>
                      <a:prstClr val="white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Viết </a:t>
                </a:r>
                <a:r>
                  <a:rPr lang="vi-VN" sz="4000">
                    <a:solidFill>
                      <a:prstClr val="white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biểu thức tính diện tích S của đường bao quanh mảnh vườn theo x và y</a:t>
                </a:r>
                <a:r>
                  <a:rPr lang="vi-VN" sz="4000">
                    <a:solidFill>
                      <a:prstClr val="white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vi-VN" sz="4000">
                  <a:solidFill>
                    <a:prstClr val="white"/>
                  </a:solidFill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30480" marR="30480" lvl="0" algn="just">
                  <a:lnSpc>
                    <a:spcPct val="150000"/>
                  </a:lnSpc>
                </a:pPr>
                <a:r>
                  <a:rPr lang="vi-VN" sz="4000">
                    <a:solidFill>
                      <a:prstClr val="white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:r>
                  <a:rPr lang="vi-VN" sz="4000">
                    <a:solidFill>
                      <a:prstClr val="white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Phân </a:t>
                </a:r>
                <a:r>
                  <a:rPr lang="vi-VN" sz="4000">
                    <a:solidFill>
                      <a:prstClr val="white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tích S thành nhân tử rồi tính A khi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  </m:t>
                    </m:r>
                    <m:r>
                      <a:rPr lang="vi-VN" sz="40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vi-VN" sz="40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=102 </m:t>
                    </m:r>
                    <m:r>
                      <a:rPr lang="vi-VN" sz="40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vi-VN" sz="40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vi-VN" sz="40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vi-VN" sz="40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vi-VN" sz="40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vi-VN" sz="4000">
                    <a:solidFill>
                      <a:prstClr val="white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vi-VN" sz="4000">
                  <a:solidFill>
                    <a:prstClr val="white"/>
                  </a:solidFill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563" y="4939248"/>
                <a:ext cx="10797438" cy="3785652"/>
              </a:xfrm>
              <a:prstGeom prst="rect">
                <a:avLst/>
              </a:prstGeom>
              <a:blipFill>
                <a:blip r:embed="rId20"/>
                <a:stretch>
                  <a:fillRect l="-1693" r="-1693" b="-3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942246" y="8516886"/>
            <a:ext cx="714836" cy="107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9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r"/>
      </p:transition>
    </mc:Choice>
    <mc:Fallback xmlns="">
      <p:transition spd="med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51018" y="-752767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-223180"/>
            <a:ext cx="17373600" cy="10776879"/>
          </a:xfrm>
          <a:prstGeom prst="rect">
            <a:avLst/>
          </a:prstGeom>
        </p:spPr>
      </p:pic>
      <p:pic>
        <p:nvPicPr>
          <p:cNvPr id="30" name="Picture 5"/>
          <p:cNvPicPr>
            <a:picLocks noChangeAspect="1"/>
          </p:cNvPicPr>
          <p:nvPr/>
        </p:nvPicPr>
        <p:blipFill>
          <a:blip r:embed="rId5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700806">
            <a:off x="16547514" y="-283328"/>
            <a:ext cx="1696352" cy="1696352"/>
          </a:xfrm>
          <a:prstGeom prst="rect">
            <a:avLst/>
          </a:prstGeom>
        </p:spPr>
      </p:pic>
      <p:pic>
        <p:nvPicPr>
          <p:cNvPr id="19" name="Picture 10"/>
          <p:cNvPicPr>
            <a:picLocks noChangeAspect="1"/>
          </p:cNvPicPr>
          <p:nvPr/>
        </p:nvPicPr>
        <p:blipFill>
          <a:blip r:embed="rId10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465462">
            <a:off x="-796214" y="8513728"/>
            <a:ext cx="1964781" cy="17836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787" y="3089345"/>
            <a:ext cx="4493845" cy="486053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8001000" y="2750395"/>
                <a:ext cx="9144000" cy="544110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1200"/>
                  </a:spcAft>
                </a:pPr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S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(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1200"/>
                  </a:spcAft>
                </a:pPr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S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1200"/>
                  </a:spcAft>
                </a:pPr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 S ta có: </a:t>
                </a:r>
                <a:endParaRPr lang="en-US" sz="4000" smtClean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S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=(102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2)(102+2)</m:t>
                      </m:r>
                    </m:oMath>
                  </m:oMathPara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S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=100.104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10400  (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2750395"/>
                <a:ext cx="9144000" cy="5441105"/>
              </a:xfrm>
              <a:prstGeom prst="rect">
                <a:avLst/>
              </a:prstGeom>
              <a:blipFill>
                <a:blip r:embed="rId20"/>
                <a:stretch>
                  <a:fillRect l="-2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Callout 19"/>
          <p:cNvSpPr/>
          <p:nvPr/>
        </p:nvSpPr>
        <p:spPr>
          <a:xfrm>
            <a:off x="8323589" y="1028700"/>
            <a:ext cx="1640822" cy="902641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55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r"/>
      </p:transition>
    </mc:Choice>
    <mc:Fallback xmlns="">
      <p:transition spd="med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ounded Rectangle 66"/>
          <p:cNvSpPr/>
          <p:nvPr/>
        </p:nvSpPr>
        <p:spPr>
          <a:xfrm>
            <a:off x="457200" y="222584"/>
            <a:ext cx="17348528" cy="9829800"/>
          </a:xfrm>
          <a:prstGeom prst="roundRect">
            <a:avLst/>
          </a:prstGeom>
          <a:solidFill>
            <a:schemeClr val="bg1"/>
          </a:solidFill>
          <a:ln w="63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154400" y="1485900"/>
            <a:ext cx="5790798" cy="83242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221200" y="9182797"/>
            <a:ext cx="5790798" cy="832427"/>
          </a:xfrm>
          <a:prstGeom prst="rect">
            <a:avLst/>
          </a:prstGeom>
        </p:spPr>
      </p:pic>
      <p:pic>
        <p:nvPicPr>
          <p:cNvPr id="36" name="Picture 10"/>
          <p:cNvPicPr>
            <a:picLocks noChangeAspect="1"/>
          </p:cNvPicPr>
          <p:nvPr/>
        </p:nvPicPr>
        <p:blipFill>
          <a:blip r:embed="rId8" cstate="print">
            <a:alphaModFix amt="70000"/>
            <a:biLevel thresh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465462">
            <a:off x="-363452" y="3266257"/>
            <a:ext cx="1641303" cy="148995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2057400" y="2281178"/>
                <a:ext cx="13411200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 b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 1. </a:t>
                </a:r>
                <a:r>
                  <a:rPr lang="fr-FR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Chứng minh các bài toán số học </a:t>
                </a:r>
                <a:endParaRPr lang="en-US" sz="400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chia hết cho 3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∀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</m:oMath>
                </a14:m>
                <a:endParaRPr lang="en-US" sz="400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=100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chia hết cho 7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∀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</m:oMath>
                </a14:m>
                <a:endParaRPr lang="en-US" sz="400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2281178"/>
                <a:ext cx="13411200" cy="2862322"/>
              </a:xfrm>
              <a:prstGeom prst="rect">
                <a:avLst/>
              </a:prstGeom>
              <a:blipFill>
                <a:blip r:embed="rId18"/>
                <a:stretch>
                  <a:fillRect l="-1636" b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Callout 17"/>
          <p:cNvSpPr/>
          <p:nvPr/>
        </p:nvSpPr>
        <p:spPr>
          <a:xfrm>
            <a:off x="8143118" y="5511762"/>
            <a:ext cx="1640822" cy="902641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057400" y="6819900"/>
                <a:ext cx="14173200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chia hết cho 3 </a:t>
                </a: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∀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4=3(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1)(3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+1)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en-US" sz="400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thấy A ⁝ 3 (</a:t>
                </a:r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đpcm</a:t>
                </a:r>
                <a:r>
                  <a:rPr lang="en-US" sz="40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6819900"/>
                <a:ext cx="14173200" cy="2862322"/>
              </a:xfrm>
              <a:prstGeom prst="rect">
                <a:avLst/>
              </a:prstGeom>
              <a:blipFill>
                <a:blip r:embed="rId19"/>
                <a:stretch>
                  <a:fillRect l="-1548" b="-4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flipH="1">
            <a:off x="14945267" y="6617559"/>
            <a:ext cx="1819082" cy="3124378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5410200" y="588341"/>
            <a:ext cx="6220329" cy="2980178"/>
            <a:chOff x="5943600" y="288505"/>
            <a:chExt cx="6220329" cy="2980178"/>
          </a:xfrm>
        </p:grpSpPr>
        <p:grpSp>
          <p:nvGrpSpPr>
            <p:cNvPr id="20" name="Group 2"/>
            <p:cNvGrpSpPr/>
            <p:nvPr/>
          </p:nvGrpSpPr>
          <p:grpSpPr>
            <a:xfrm>
              <a:off x="5943600" y="288505"/>
              <a:ext cx="6220329" cy="2980178"/>
              <a:chOff x="0" y="-28575"/>
              <a:chExt cx="2321700" cy="841375"/>
            </a:xfrm>
          </p:grpSpPr>
          <p:sp>
            <p:nvSpPr>
              <p:cNvPr id="22" name="Freeform 3"/>
              <p:cNvSpPr/>
              <p:nvPr/>
            </p:nvSpPr>
            <p:spPr>
              <a:xfrm>
                <a:off x="273935" y="9200"/>
                <a:ext cx="2047765" cy="343304"/>
              </a:xfrm>
              <a:custGeom>
                <a:avLst/>
                <a:gdLst/>
                <a:ahLst/>
                <a:cxnLst/>
                <a:rect l="l" t="t" r="r" b="b"/>
                <a:pathLst>
                  <a:path w="2645030" h="330991">
                    <a:moveTo>
                      <a:pt x="39315" y="0"/>
                    </a:moveTo>
                    <a:lnTo>
                      <a:pt x="2605715" y="0"/>
                    </a:lnTo>
                    <a:cubicBezTo>
                      <a:pt x="2616142" y="0"/>
                      <a:pt x="2626142" y="4142"/>
                      <a:pt x="2633515" y="11515"/>
                    </a:cubicBezTo>
                    <a:cubicBezTo>
                      <a:pt x="2640888" y="18888"/>
                      <a:pt x="2645030" y="28888"/>
                      <a:pt x="2645030" y="39315"/>
                    </a:cubicBezTo>
                    <a:lnTo>
                      <a:pt x="2645030" y="291676"/>
                    </a:lnTo>
                    <a:cubicBezTo>
                      <a:pt x="2645030" y="313389"/>
                      <a:pt x="2627428" y="330991"/>
                      <a:pt x="2605715" y="330991"/>
                    </a:cubicBezTo>
                    <a:lnTo>
                      <a:pt x="39315" y="330991"/>
                    </a:lnTo>
                    <a:cubicBezTo>
                      <a:pt x="28888" y="330991"/>
                      <a:pt x="18888" y="326849"/>
                      <a:pt x="11515" y="319476"/>
                    </a:cubicBezTo>
                    <a:cubicBezTo>
                      <a:pt x="4142" y="312103"/>
                      <a:pt x="0" y="302103"/>
                      <a:pt x="0" y="291676"/>
                    </a:cubicBezTo>
                    <a:lnTo>
                      <a:pt x="0" y="39315"/>
                    </a:lnTo>
                    <a:cubicBezTo>
                      <a:pt x="0" y="17602"/>
                      <a:pt x="17602" y="0"/>
                      <a:pt x="39315" y="0"/>
                    </a:cubicBezTo>
                    <a:close/>
                  </a:path>
                </a:pathLst>
              </a:custGeom>
              <a:solidFill>
                <a:srgbClr val="24536B"/>
              </a:solidFill>
            </p:spPr>
          </p:sp>
          <p:sp>
            <p:nvSpPr>
              <p:cNvPr id="23" name="TextBox 4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241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7391734" y="440391"/>
              <a:ext cx="4277902" cy="10027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 TẬP THÊM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0968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ounded Rectangle 66"/>
          <p:cNvSpPr/>
          <p:nvPr/>
        </p:nvSpPr>
        <p:spPr>
          <a:xfrm>
            <a:off x="457200" y="222584"/>
            <a:ext cx="17348528" cy="9829800"/>
          </a:xfrm>
          <a:prstGeom prst="roundRect">
            <a:avLst/>
          </a:prstGeom>
          <a:solidFill>
            <a:schemeClr val="bg1"/>
          </a:solidFill>
          <a:ln w="63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154400" y="1485900"/>
            <a:ext cx="5790798" cy="83242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221200" y="9182797"/>
            <a:ext cx="5790798" cy="832427"/>
          </a:xfrm>
          <a:prstGeom prst="rect">
            <a:avLst/>
          </a:prstGeom>
        </p:spPr>
      </p:pic>
      <p:pic>
        <p:nvPicPr>
          <p:cNvPr id="36" name="Picture 10"/>
          <p:cNvPicPr>
            <a:picLocks noChangeAspect="1"/>
          </p:cNvPicPr>
          <p:nvPr/>
        </p:nvPicPr>
        <p:blipFill>
          <a:blip r:embed="rId8" cstate="print">
            <a:alphaModFix amt="70000"/>
            <a:biLevel thresh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465462">
            <a:off x="-363452" y="3266257"/>
            <a:ext cx="1641303" cy="1489953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5410200" y="588341"/>
            <a:ext cx="6220329" cy="2980178"/>
            <a:chOff x="5943600" y="288505"/>
            <a:chExt cx="6220329" cy="2980178"/>
          </a:xfrm>
        </p:grpSpPr>
        <p:grpSp>
          <p:nvGrpSpPr>
            <p:cNvPr id="13" name="Group 2"/>
            <p:cNvGrpSpPr/>
            <p:nvPr/>
          </p:nvGrpSpPr>
          <p:grpSpPr>
            <a:xfrm>
              <a:off x="5943600" y="288505"/>
              <a:ext cx="6220329" cy="2980178"/>
              <a:chOff x="0" y="-28575"/>
              <a:chExt cx="2321700" cy="841375"/>
            </a:xfrm>
          </p:grpSpPr>
          <p:sp>
            <p:nvSpPr>
              <p:cNvPr id="15" name="Freeform 3"/>
              <p:cNvSpPr/>
              <p:nvPr/>
            </p:nvSpPr>
            <p:spPr>
              <a:xfrm>
                <a:off x="273935" y="9200"/>
                <a:ext cx="2047765" cy="343304"/>
              </a:xfrm>
              <a:custGeom>
                <a:avLst/>
                <a:gdLst/>
                <a:ahLst/>
                <a:cxnLst/>
                <a:rect l="l" t="t" r="r" b="b"/>
                <a:pathLst>
                  <a:path w="2645030" h="330991">
                    <a:moveTo>
                      <a:pt x="39315" y="0"/>
                    </a:moveTo>
                    <a:lnTo>
                      <a:pt x="2605715" y="0"/>
                    </a:lnTo>
                    <a:cubicBezTo>
                      <a:pt x="2616142" y="0"/>
                      <a:pt x="2626142" y="4142"/>
                      <a:pt x="2633515" y="11515"/>
                    </a:cubicBezTo>
                    <a:cubicBezTo>
                      <a:pt x="2640888" y="18888"/>
                      <a:pt x="2645030" y="28888"/>
                      <a:pt x="2645030" y="39315"/>
                    </a:cubicBezTo>
                    <a:lnTo>
                      <a:pt x="2645030" y="291676"/>
                    </a:lnTo>
                    <a:cubicBezTo>
                      <a:pt x="2645030" y="313389"/>
                      <a:pt x="2627428" y="330991"/>
                      <a:pt x="2605715" y="330991"/>
                    </a:cubicBezTo>
                    <a:lnTo>
                      <a:pt x="39315" y="330991"/>
                    </a:lnTo>
                    <a:cubicBezTo>
                      <a:pt x="28888" y="330991"/>
                      <a:pt x="18888" y="326849"/>
                      <a:pt x="11515" y="319476"/>
                    </a:cubicBezTo>
                    <a:cubicBezTo>
                      <a:pt x="4142" y="312103"/>
                      <a:pt x="0" y="302103"/>
                      <a:pt x="0" y="291676"/>
                    </a:cubicBezTo>
                    <a:lnTo>
                      <a:pt x="0" y="39315"/>
                    </a:lnTo>
                    <a:cubicBezTo>
                      <a:pt x="0" y="17602"/>
                      <a:pt x="17602" y="0"/>
                      <a:pt x="39315" y="0"/>
                    </a:cubicBezTo>
                    <a:close/>
                  </a:path>
                </a:pathLst>
              </a:custGeom>
              <a:solidFill>
                <a:srgbClr val="24536B"/>
              </a:solidFill>
            </p:spPr>
          </p:sp>
          <p:sp>
            <p:nvSpPr>
              <p:cNvPr id="16" name="TextBox 4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241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4" name="Rectangle 13"/>
            <p:cNvSpPr/>
            <p:nvPr/>
          </p:nvSpPr>
          <p:spPr>
            <a:xfrm>
              <a:off x="7391734" y="440391"/>
              <a:ext cx="4277902" cy="10027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 TẬP THÊM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2057400" y="2281178"/>
                <a:ext cx="13411200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 1. </a:t>
                </a:r>
                <a:r>
                  <a:rPr kumimoji="0" lang="fr-FR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Chứng minh các bài toán số học 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chia hết cho 3 </a:t>
                </a:r>
                <a14:m>
                  <m:oMath xmlns:m="http://schemas.openxmlformats.org/officeDocument/2006/math"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∀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=100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  <m:r>
                              <m:rPr>
                                <m:sty m:val="p"/>
                              </m:rP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chia hết cho 7 </a:t>
                </a:r>
                <a14:m>
                  <m:oMath xmlns:m="http://schemas.openxmlformats.org/officeDocument/2006/math"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∀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2281178"/>
                <a:ext cx="13411200" cy="2862322"/>
              </a:xfrm>
              <a:prstGeom prst="rect">
                <a:avLst/>
              </a:prstGeom>
              <a:blipFill>
                <a:blip r:embed="rId18"/>
                <a:stretch>
                  <a:fillRect l="-1636" b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Callout 17"/>
          <p:cNvSpPr/>
          <p:nvPr/>
        </p:nvSpPr>
        <p:spPr>
          <a:xfrm>
            <a:off x="8143118" y="5511762"/>
            <a:ext cx="1640822" cy="902641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057400" y="6819900"/>
                <a:ext cx="14173200" cy="2748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=100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chia hết cho 7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∀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4000" smtClean="0">
                    <a:solidFill>
                      <a:prstClr val="black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=7(1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)(13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7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en-US" sz="4000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thấy B ⁝ 7 (đpcm)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6819900"/>
                <a:ext cx="14173200" cy="2748253"/>
              </a:xfrm>
              <a:prstGeom prst="rect">
                <a:avLst/>
              </a:prstGeom>
              <a:blipFill>
                <a:blip r:embed="rId19"/>
                <a:stretch>
                  <a:fillRect l="-1548" b="-8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flipH="1">
            <a:off x="14945267" y="6617559"/>
            <a:ext cx="1819082" cy="312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5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925800" y="428579"/>
            <a:ext cx="5790798" cy="832427"/>
          </a:xfrm>
          <a:prstGeom prst="rect">
            <a:avLst/>
          </a:prstGeom>
        </p:spPr>
      </p:pic>
      <p:pic>
        <p:nvPicPr>
          <p:cNvPr id="44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544800" y="7658100"/>
            <a:ext cx="2393289" cy="2248063"/>
          </a:xfrm>
          <a:prstGeom prst="rect">
            <a:avLst/>
          </a:prstGeom>
        </p:spPr>
      </p:pic>
      <p:sp>
        <p:nvSpPr>
          <p:cNvPr id="46" name="Oval Callout 45"/>
          <p:cNvSpPr/>
          <p:nvPr/>
        </p:nvSpPr>
        <p:spPr>
          <a:xfrm>
            <a:off x="8036855" y="5600700"/>
            <a:ext cx="1700947" cy="956811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5"/>
          <p:cNvPicPr>
            <a:picLocks noChangeAspect="1"/>
          </p:cNvPicPr>
          <p:nvPr/>
        </p:nvPicPr>
        <p:blipFill>
          <a:blip r:embed="rId11" cstate="print">
            <a:alphaModFix amt="70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700806">
            <a:off x="-529709" y="-136727"/>
            <a:ext cx="1739202" cy="1739202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410200" y="410722"/>
            <a:ext cx="6220329" cy="2980178"/>
            <a:chOff x="5943600" y="288505"/>
            <a:chExt cx="6220329" cy="2980178"/>
          </a:xfrm>
        </p:grpSpPr>
        <p:grpSp>
          <p:nvGrpSpPr>
            <p:cNvPr id="13" name="Group 2"/>
            <p:cNvGrpSpPr/>
            <p:nvPr/>
          </p:nvGrpSpPr>
          <p:grpSpPr>
            <a:xfrm>
              <a:off x="5943600" y="288505"/>
              <a:ext cx="6220329" cy="2980178"/>
              <a:chOff x="0" y="-28575"/>
              <a:chExt cx="2321700" cy="841375"/>
            </a:xfrm>
          </p:grpSpPr>
          <p:sp>
            <p:nvSpPr>
              <p:cNvPr id="15" name="Freeform 3"/>
              <p:cNvSpPr/>
              <p:nvPr/>
            </p:nvSpPr>
            <p:spPr>
              <a:xfrm>
                <a:off x="273935" y="9200"/>
                <a:ext cx="2047765" cy="343304"/>
              </a:xfrm>
              <a:custGeom>
                <a:avLst/>
                <a:gdLst/>
                <a:ahLst/>
                <a:cxnLst/>
                <a:rect l="l" t="t" r="r" b="b"/>
                <a:pathLst>
                  <a:path w="2645030" h="330991">
                    <a:moveTo>
                      <a:pt x="39315" y="0"/>
                    </a:moveTo>
                    <a:lnTo>
                      <a:pt x="2605715" y="0"/>
                    </a:lnTo>
                    <a:cubicBezTo>
                      <a:pt x="2616142" y="0"/>
                      <a:pt x="2626142" y="4142"/>
                      <a:pt x="2633515" y="11515"/>
                    </a:cubicBezTo>
                    <a:cubicBezTo>
                      <a:pt x="2640888" y="18888"/>
                      <a:pt x="2645030" y="28888"/>
                      <a:pt x="2645030" y="39315"/>
                    </a:cubicBezTo>
                    <a:lnTo>
                      <a:pt x="2645030" y="291676"/>
                    </a:lnTo>
                    <a:cubicBezTo>
                      <a:pt x="2645030" y="313389"/>
                      <a:pt x="2627428" y="330991"/>
                      <a:pt x="2605715" y="330991"/>
                    </a:cubicBezTo>
                    <a:lnTo>
                      <a:pt x="39315" y="330991"/>
                    </a:lnTo>
                    <a:cubicBezTo>
                      <a:pt x="28888" y="330991"/>
                      <a:pt x="18888" y="326849"/>
                      <a:pt x="11515" y="319476"/>
                    </a:cubicBezTo>
                    <a:cubicBezTo>
                      <a:pt x="4142" y="312103"/>
                      <a:pt x="0" y="302103"/>
                      <a:pt x="0" y="291676"/>
                    </a:cubicBezTo>
                    <a:lnTo>
                      <a:pt x="0" y="39315"/>
                    </a:lnTo>
                    <a:cubicBezTo>
                      <a:pt x="0" y="17602"/>
                      <a:pt x="17602" y="0"/>
                      <a:pt x="39315" y="0"/>
                    </a:cubicBezTo>
                    <a:close/>
                  </a:path>
                </a:pathLst>
              </a:custGeom>
              <a:solidFill>
                <a:srgbClr val="24536B"/>
              </a:solidFill>
            </p:spPr>
          </p:sp>
          <p:sp>
            <p:nvSpPr>
              <p:cNvPr id="16" name="TextBox 4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241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4" name="Rectangle 13"/>
            <p:cNvSpPr/>
            <p:nvPr/>
          </p:nvSpPr>
          <p:spPr>
            <a:xfrm>
              <a:off x="7391734" y="440391"/>
              <a:ext cx="4277902" cy="10027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 TẬP THÊM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685800" y="1900689"/>
                <a:ext cx="15011400" cy="32428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 b="1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 2. </a:t>
                </a:r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Tính giá trị của biểu thức</a:t>
                </a: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E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</m:t>
                    </m:r>
                    <m:d>
                      <m:d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với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F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=99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100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+99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99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+99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98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+…+99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+99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+99</m:t>
                    </m:r>
                  </m:oMath>
                </a14:m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với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=100</m:t>
                    </m:r>
                  </m:oMath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900689"/>
                <a:ext cx="15011400" cy="3242811"/>
              </a:xfrm>
              <a:prstGeom prst="rect">
                <a:avLst/>
              </a:prstGeom>
              <a:blipFill>
                <a:blip r:embed="rId15"/>
                <a:stretch>
                  <a:fillRect l="-1462" b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685800" y="6936895"/>
                <a:ext cx="16959397" cy="23214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E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0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en-US" sz="4000" i="1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40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</m:d>
                            <m: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en-US" sz="40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+1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=9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4000" smtClean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  Thay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vào E</a:t>
                </a:r>
                <a:r>
                  <a:rPr lang="en-US" sz="40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E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81</m:t>
                        </m:r>
                      </m:num>
                      <m:den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6936895"/>
                <a:ext cx="16959397" cy="2321405"/>
              </a:xfrm>
              <a:prstGeom prst="rect">
                <a:avLst/>
              </a:prstGeom>
              <a:blipFill>
                <a:blip r:embed="rId16"/>
                <a:stretch>
                  <a:fillRect l="-1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1916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925800" y="428579"/>
            <a:ext cx="5790798" cy="8324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624747" y="2476500"/>
                <a:ext cx="16154400" cy="65558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kumimoji="0" lang="en-US" sz="4000" b="0" i="0" u="none" strike="noStrike" kern="1200" cap="none" spc="0" normalizeH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Ta có: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101</m:t>
                          </m:r>
                        </m:sup>
                      </m:sSup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1=(</m:t>
                      </m:r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1)(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100</m:t>
                          </m:r>
                        </m:sup>
                      </m:sSup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99</m:t>
                          </m:r>
                        </m:sup>
                      </m:sSup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+…+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+1)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Xét:</a:t>
                </a:r>
                <a:r>
                  <a:rPr kumimoji="0" lang="en-US" sz="4000" b="0" u="none" strike="noStrike" kern="1200" cap="none" spc="0" normalizeH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F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=99.</m:t>
                      </m:r>
                      <m:d>
                        <m:d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100</m:t>
                              </m:r>
                            </m:sup>
                          </m:sSup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99</m:t>
                              </m:r>
                            </m:sup>
                          </m:sSup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+…+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e>
                      </m:d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=99.</m:t>
                      </m:r>
                      <m:f>
                        <m:f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100</m:t>
                              </m:r>
                            </m:sup>
                          </m:s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kumimoji="0" lang="en-US" sz="4000" b="0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Thay 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x = 100 vào F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F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100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101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747" y="2476500"/>
                <a:ext cx="16154400" cy="6555834"/>
              </a:xfrm>
              <a:prstGeom prst="rect">
                <a:avLst/>
              </a:prstGeom>
              <a:blipFill>
                <a:blip r:embed="rId8"/>
                <a:stretch>
                  <a:fillRect l="-13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5"/>
          <p:cNvPicPr>
            <a:picLocks noChangeAspect="1"/>
          </p:cNvPicPr>
          <p:nvPr/>
        </p:nvPicPr>
        <p:blipFill>
          <a:blip r:embed="rId9" cstate="print">
            <a:alphaModFix amt="70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700806">
            <a:off x="-529709" y="-136727"/>
            <a:ext cx="1739202" cy="1739202"/>
          </a:xfrm>
          <a:prstGeom prst="rect">
            <a:avLst/>
          </a:prstGeom>
        </p:spPr>
      </p:pic>
      <p:pic>
        <p:nvPicPr>
          <p:cNvPr id="18" name="Picture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078200" y="8267700"/>
            <a:ext cx="1622451" cy="1524000"/>
          </a:xfrm>
          <a:prstGeom prst="rect">
            <a:avLst/>
          </a:prstGeom>
        </p:spPr>
      </p:pic>
      <p:sp>
        <p:nvSpPr>
          <p:cNvPr id="19" name="Oval Callout 18"/>
          <p:cNvSpPr/>
          <p:nvPr/>
        </p:nvSpPr>
        <p:spPr>
          <a:xfrm>
            <a:off x="8229600" y="1104900"/>
            <a:ext cx="1700947" cy="956811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104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-19665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468385" y="1540865"/>
            <a:ext cx="10896068" cy="1697635"/>
            <a:chOff x="4724400" y="573118"/>
            <a:chExt cx="10896068" cy="1903382"/>
          </a:xfrm>
        </p:grpSpPr>
        <p:pic>
          <p:nvPicPr>
            <p:cNvPr id="37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4724400" y="573118"/>
              <a:ext cx="10134068" cy="1903382"/>
            </a:xfrm>
            <a:prstGeom prst="rect">
              <a:avLst/>
            </a:prstGeom>
          </p:spPr>
        </p:pic>
        <p:sp>
          <p:nvSpPr>
            <p:cNvPr id="38" name="Google Shape;7771;p33"/>
            <p:cNvSpPr txBox="1">
              <a:spLocks/>
            </p:cNvSpPr>
            <p:nvPr/>
          </p:nvSpPr>
          <p:spPr>
            <a:xfrm>
              <a:off x="5348468" y="1109538"/>
              <a:ext cx="10272000" cy="8952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Kavoon"/>
                <a:buNone/>
                <a:defRPr sz="3500" b="0" i="0" u="none" strike="noStrike" cap="none">
                  <a:solidFill>
                    <a:schemeClr val="dk1"/>
                  </a:solidFill>
                  <a:latin typeface="Kavoon"/>
                  <a:ea typeface="Kavoon"/>
                  <a:cs typeface="Kavoon"/>
                  <a:sym typeface="Kavoo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>
                <a:buClr>
                  <a:srgbClr val="04596F"/>
                </a:buClr>
              </a:pPr>
              <a:r>
                <a:rPr lang="en-US" sz="6000" b="1" kern="0" dirty="0" smtClean="0">
                  <a:solidFill>
                    <a:schemeClr val="tx1"/>
                  </a:solidFill>
                  <a:latin typeface="Arial" panose="020B0604020202020204" pitchFamily="34" charset="0"/>
                </a:rPr>
                <a:t>NỘI DUNG BÀI HỌC</a:t>
              </a:r>
              <a:endParaRPr lang="vi-VN" sz="6000" b="1" kern="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42" name="Rectangle 41"/>
          <p:cNvSpPr/>
          <p:nvPr/>
        </p:nvSpPr>
        <p:spPr>
          <a:xfrm>
            <a:off x="440311" y="4054626"/>
            <a:ext cx="17467264" cy="90159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nl-NL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nl-NL" sz="40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nl-NL" sz="4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 tích đa thức thành nhân tử bằng cách đặt nhân tử chung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32290" y="5691478"/>
            <a:ext cx="17475285" cy="90159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l-NL" sz="40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nl-NL" sz="4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 tích đa thức thành nhân tử bằng cách sử dụng </a:t>
            </a:r>
            <a:r>
              <a:rPr lang="nl-NL" sz="4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hằng </a:t>
            </a:r>
            <a:r>
              <a:rPr lang="nl-NL" sz="40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đẳng thức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Picture 3"/>
          <p:cNvPicPr>
            <a:picLocks noChangeAspect="1"/>
          </p:cNvPicPr>
          <p:nvPr/>
        </p:nvPicPr>
        <p:blipFill>
          <a:blip r:embed="rId6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1004353">
            <a:off x="-539100" y="-558797"/>
            <a:ext cx="1639439" cy="1789034"/>
          </a:xfrm>
          <a:prstGeom prst="rect">
            <a:avLst/>
          </a:prstGeom>
        </p:spPr>
      </p:pic>
      <p:pic>
        <p:nvPicPr>
          <p:cNvPr id="48" name="Picture 8"/>
          <p:cNvPicPr>
            <a:picLocks noChangeAspect="1"/>
          </p:cNvPicPr>
          <p:nvPr/>
        </p:nvPicPr>
        <p:blipFill>
          <a:blip r:embed="rId10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21224430">
            <a:off x="16321808" y="557914"/>
            <a:ext cx="2411310" cy="160873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68385" y="7366107"/>
            <a:ext cx="17439190" cy="90159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nl-NL" sz="4000" b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nl-NL" sz="4000" b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 tích đa thức thành nhân tử bằng cách nhóm các </a:t>
            </a:r>
            <a:r>
              <a:rPr lang="nl-NL" sz="4000" b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hạng </a:t>
            </a:r>
            <a:r>
              <a:rPr lang="nl-NL" sz="4000" b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endParaRPr lang="en-US" sz="40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488005" y="8779584"/>
            <a:ext cx="2078916" cy="20789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90600" y="-828967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25" name="Rounded Rectangle 24"/>
          <p:cNvSpPr/>
          <p:nvPr/>
        </p:nvSpPr>
        <p:spPr>
          <a:xfrm>
            <a:off x="609600" y="391975"/>
            <a:ext cx="17145000" cy="9552125"/>
          </a:xfrm>
          <a:prstGeom prst="roundRect">
            <a:avLst/>
          </a:prstGeom>
          <a:solidFill>
            <a:schemeClr val="bg1"/>
          </a:solidFill>
          <a:ln w="63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" name="Picture 29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1EFC702F-B233-C0D6-3634-BE4D571AB7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946754" y="7048500"/>
            <a:ext cx="3036446" cy="2799259"/>
          </a:xfrm>
          <a:prstGeom prst="rect">
            <a:avLst/>
          </a:prstGeom>
        </p:spPr>
      </p:pic>
      <p:pic>
        <p:nvPicPr>
          <p:cNvPr id="31" name="Picture 3"/>
          <p:cNvPicPr>
            <a:picLocks noChangeAspect="1"/>
          </p:cNvPicPr>
          <p:nvPr/>
        </p:nvPicPr>
        <p:blipFill>
          <a:blip r:embed="rId5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1004353">
            <a:off x="16084946" y="579898"/>
            <a:ext cx="1563757" cy="1759125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5819271" y="146214"/>
            <a:ext cx="6220329" cy="2980178"/>
            <a:chOff x="5943600" y="288505"/>
            <a:chExt cx="6220329" cy="2980178"/>
          </a:xfrm>
        </p:grpSpPr>
        <p:grpSp>
          <p:nvGrpSpPr>
            <p:cNvPr id="23" name="Group 2"/>
            <p:cNvGrpSpPr/>
            <p:nvPr/>
          </p:nvGrpSpPr>
          <p:grpSpPr>
            <a:xfrm>
              <a:off x="5943600" y="288505"/>
              <a:ext cx="6220329" cy="2980178"/>
              <a:chOff x="0" y="-28575"/>
              <a:chExt cx="2321700" cy="841375"/>
            </a:xfrm>
          </p:grpSpPr>
          <p:sp>
            <p:nvSpPr>
              <p:cNvPr id="28" name="Freeform 3"/>
              <p:cNvSpPr/>
              <p:nvPr/>
            </p:nvSpPr>
            <p:spPr>
              <a:xfrm>
                <a:off x="273935" y="9200"/>
                <a:ext cx="2047765" cy="343304"/>
              </a:xfrm>
              <a:custGeom>
                <a:avLst/>
                <a:gdLst/>
                <a:ahLst/>
                <a:cxnLst/>
                <a:rect l="l" t="t" r="r" b="b"/>
                <a:pathLst>
                  <a:path w="2645030" h="330991">
                    <a:moveTo>
                      <a:pt x="39315" y="0"/>
                    </a:moveTo>
                    <a:lnTo>
                      <a:pt x="2605715" y="0"/>
                    </a:lnTo>
                    <a:cubicBezTo>
                      <a:pt x="2616142" y="0"/>
                      <a:pt x="2626142" y="4142"/>
                      <a:pt x="2633515" y="11515"/>
                    </a:cubicBezTo>
                    <a:cubicBezTo>
                      <a:pt x="2640888" y="18888"/>
                      <a:pt x="2645030" y="28888"/>
                      <a:pt x="2645030" y="39315"/>
                    </a:cubicBezTo>
                    <a:lnTo>
                      <a:pt x="2645030" y="291676"/>
                    </a:lnTo>
                    <a:cubicBezTo>
                      <a:pt x="2645030" y="313389"/>
                      <a:pt x="2627428" y="330991"/>
                      <a:pt x="2605715" y="330991"/>
                    </a:cubicBezTo>
                    <a:lnTo>
                      <a:pt x="39315" y="330991"/>
                    </a:lnTo>
                    <a:cubicBezTo>
                      <a:pt x="28888" y="330991"/>
                      <a:pt x="18888" y="326849"/>
                      <a:pt x="11515" y="319476"/>
                    </a:cubicBezTo>
                    <a:cubicBezTo>
                      <a:pt x="4142" y="312103"/>
                      <a:pt x="0" y="302103"/>
                      <a:pt x="0" y="291676"/>
                    </a:cubicBezTo>
                    <a:lnTo>
                      <a:pt x="0" y="39315"/>
                    </a:lnTo>
                    <a:cubicBezTo>
                      <a:pt x="0" y="17602"/>
                      <a:pt x="17602" y="0"/>
                      <a:pt x="39315" y="0"/>
                    </a:cubicBezTo>
                    <a:close/>
                  </a:path>
                </a:pathLst>
              </a:custGeom>
              <a:solidFill>
                <a:srgbClr val="24536B"/>
              </a:solidFill>
            </p:spPr>
          </p:sp>
          <p:sp>
            <p:nvSpPr>
              <p:cNvPr id="29" name="TextBox 4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241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6" name="Rectangle 25"/>
            <p:cNvSpPr/>
            <p:nvPr/>
          </p:nvSpPr>
          <p:spPr>
            <a:xfrm>
              <a:off x="7391734" y="440391"/>
              <a:ext cx="4277902" cy="10027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 TẬP THÊM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1143000" y="1638300"/>
                <a:ext cx="15459468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 b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 3. </a:t>
                </a: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Tìm giá trị lớn nhất của biểu thức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a</a:t>
                </a: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+7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400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+6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1638300"/>
                <a:ext cx="15459468" cy="1938992"/>
              </a:xfrm>
              <a:prstGeom prst="rect">
                <a:avLst/>
              </a:prstGeom>
              <a:blipFill>
                <a:blip r:embed="rId13"/>
                <a:stretch>
                  <a:fillRect l="-1420" b="-6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1143000" y="5143500"/>
                <a:ext cx="15206429" cy="35032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+7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 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+8≥8 ⇔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8≤8, ∀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Vậy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Ma</m:t>
                    </m:r>
                    <m:sSub>
                      <m:sSub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sub>
                    </m:sSub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=8⇔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=5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+6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, ∀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5143500"/>
                <a:ext cx="15206429" cy="3503203"/>
              </a:xfrm>
              <a:prstGeom prst="rect">
                <a:avLst/>
              </a:prstGeom>
              <a:blipFill>
                <a:blip r:embed="rId14"/>
                <a:stretch>
                  <a:fillRect l="-14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Callout 31"/>
          <p:cNvSpPr/>
          <p:nvPr/>
        </p:nvSpPr>
        <p:spPr>
          <a:xfrm>
            <a:off x="8331626" y="3823053"/>
            <a:ext cx="1700947" cy="956811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1226514" y="8648700"/>
                <a:ext cx="5827429" cy="962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Vậy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Ma</m:t>
                    </m:r>
                    <m:sSub>
                      <m:sSub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sub>
                    </m:sSub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⇔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/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6514" y="8648700"/>
                <a:ext cx="5827429" cy="962828"/>
              </a:xfrm>
              <a:prstGeom prst="rect">
                <a:avLst/>
              </a:prstGeom>
              <a:blipFill>
                <a:blip r:embed="rId15"/>
                <a:stretch>
                  <a:fillRect l="-3661" b="-120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41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d"/>
      </p:transition>
    </mc:Choice>
    <mc:Fallback xmlns="">
      <p:transition spd="med">
        <p:push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51018" y="-899528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609600" y="3699428"/>
            <a:ext cx="5406547" cy="3730072"/>
            <a:chOff x="924909" y="3568797"/>
            <a:chExt cx="5411428" cy="4241703"/>
          </a:xfrm>
        </p:grpSpPr>
        <p:grpSp>
          <p:nvGrpSpPr>
            <p:cNvPr id="25" name="Group 3"/>
            <p:cNvGrpSpPr/>
            <p:nvPr/>
          </p:nvGrpSpPr>
          <p:grpSpPr>
            <a:xfrm>
              <a:off x="924909" y="3568797"/>
              <a:ext cx="5411428" cy="4241703"/>
              <a:chOff x="0" y="0"/>
              <a:chExt cx="3183193" cy="3101958"/>
            </a:xfrm>
          </p:grpSpPr>
          <p:sp>
            <p:nvSpPr>
              <p:cNvPr id="27" name="Freeform 4"/>
              <p:cNvSpPr/>
              <p:nvPr/>
            </p:nvSpPr>
            <p:spPr>
              <a:xfrm>
                <a:off x="10160" y="16510"/>
                <a:ext cx="3160333" cy="3074018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28" name="Freeform 5"/>
              <p:cNvSpPr/>
              <p:nvPr/>
            </p:nvSpPr>
            <p:spPr>
              <a:xfrm>
                <a:off x="-3810" y="0"/>
                <a:ext cx="3189543" cy="3100688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26" name="Rectangle 25"/>
            <p:cNvSpPr/>
            <p:nvPr/>
          </p:nvSpPr>
          <p:spPr>
            <a:xfrm>
              <a:off x="1115582" y="4599147"/>
              <a:ext cx="4796230" cy="22049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Ghi </a:t>
              </a:r>
              <a:r>
                <a:rPr lang="pt-BR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nhớ </a:t>
              </a:r>
              <a:endParaRPr lang="pt-BR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dirty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kiến </a:t>
              </a:r>
              <a:r>
                <a:rPr lang="pt-BR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thức trong bài.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362701" y="3722003"/>
            <a:ext cx="5480307" cy="3693752"/>
            <a:chOff x="6840639" y="3553166"/>
            <a:chExt cx="5422223" cy="5001862"/>
          </a:xfrm>
        </p:grpSpPr>
        <p:grpSp>
          <p:nvGrpSpPr>
            <p:cNvPr id="30" name="Group 3"/>
            <p:cNvGrpSpPr/>
            <p:nvPr/>
          </p:nvGrpSpPr>
          <p:grpSpPr>
            <a:xfrm>
              <a:off x="6840639" y="3553166"/>
              <a:ext cx="5422223" cy="5001862"/>
              <a:chOff x="-3810" y="-1"/>
              <a:chExt cx="3189543" cy="3657863"/>
            </a:xfrm>
          </p:grpSpPr>
          <p:sp>
            <p:nvSpPr>
              <p:cNvPr id="32" name="Freeform 4"/>
              <p:cNvSpPr/>
              <p:nvPr/>
            </p:nvSpPr>
            <p:spPr>
              <a:xfrm>
                <a:off x="10160" y="16510"/>
                <a:ext cx="3160333" cy="3641352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33" name="Freeform 5"/>
              <p:cNvSpPr/>
              <p:nvPr/>
            </p:nvSpPr>
            <p:spPr>
              <a:xfrm>
                <a:off x="-3810" y="-1"/>
                <a:ext cx="3189543" cy="3657862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31" name="Rectangle 30"/>
            <p:cNvSpPr/>
            <p:nvPr/>
          </p:nvSpPr>
          <p:spPr>
            <a:xfrm>
              <a:off x="7396370" y="4652589"/>
              <a:ext cx="4360209" cy="26256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Hoàn </a:t>
              </a:r>
              <a:r>
                <a:rPr lang="pt-BR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thành các bài tập trong SBT. 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2268201" y="3659346"/>
            <a:ext cx="5548298" cy="3732273"/>
            <a:chOff x="12628838" y="3479846"/>
            <a:chExt cx="5538234" cy="4709752"/>
          </a:xfrm>
        </p:grpSpPr>
        <p:grpSp>
          <p:nvGrpSpPr>
            <p:cNvPr id="35" name="Group 3"/>
            <p:cNvGrpSpPr/>
            <p:nvPr/>
          </p:nvGrpSpPr>
          <p:grpSpPr>
            <a:xfrm>
              <a:off x="12644694" y="3479846"/>
              <a:ext cx="5422223" cy="4709752"/>
              <a:chOff x="-3810" y="0"/>
              <a:chExt cx="3189543" cy="3444242"/>
            </a:xfrm>
          </p:grpSpPr>
          <p:sp>
            <p:nvSpPr>
              <p:cNvPr id="37" name="Freeform 4"/>
              <p:cNvSpPr/>
              <p:nvPr/>
            </p:nvSpPr>
            <p:spPr>
              <a:xfrm>
                <a:off x="10160" y="16510"/>
                <a:ext cx="3160333" cy="3427732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38" name="Freeform 5"/>
              <p:cNvSpPr/>
              <p:nvPr/>
            </p:nvSpPr>
            <p:spPr>
              <a:xfrm>
                <a:off x="-3810" y="0"/>
                <a:ext cx="3189543" cy="3444242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36" name="Rectangle 35"/>
            <p:cNvSpPr/>
            <p:nvPr/>
          </p:nvSpPr>
          <p:spPr>
            <a:xfrm>
              <a:off x="12628838" y="4540550"/>
              <a:ext cx="5538234" cy="24468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vi-VN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Chuẩn </a:t>
              </a:r>
              <a:r>
                <a:rPr lang="vi-VN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bị trước </a:t>
              </a:r>
              <a:endParaRPr lang="en-US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vi-VN" sz="4000" b="1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Luyện </a:t>
              </a:r>
              <a:r>
                <a:rPr lang="vi-VN" sz="4000" b="1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tập </a:t>
              </a:r>
              <a:r>
                <a:rPr lang="vi-VN" sz="4000" b="1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chung</a:t>
              </a:r>
              <a:r>
                <a:rPr lang="en-US" sz="4000" b="1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.</a:t>
              </a:r>
              <a:endParaRPr lang="pt-BR" sz="4000" b="1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493495" y="931265"/>
            <a:ext cx="12267668" cy="1697635"/>
            <a:chOff x="4724400" y="573118"/>
            <a:chExt cx="12267668" cy="1903382"/>
          </a:xfrm>
        </p:grpSpPr>
        <p:pic>
          <p:nvPicPr>
            <p:cNvPr id="4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4724400" y="573118"/>
              <a:ext cx="12267668" cy="1903382"/>
            </a:xfrm>
            <a:prstGeom prst="rect">
              <a:avLst/>
            </a:prstGeom>
          </p:spPr>
        </p:pic>
        <p:sp>
          <p:nvSpPr>
            <p:cNvPr id="41" name="Google Shape;7771;p33"/>
            <p:cNvSpPr txBox="1">
              <a:spLocks/>
            </p:cNvSpPr>
            <p:nvPr/>
          </p:nvSpPr>
          <p:spPr>
            <a:xfrm>
              <a:off x="6500551" y="1133555"/>
              <a:ext cx="10272000" cy="8952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Kavoon"/>
                <a:buNone/>
                <a:defRPr sz="3500" b="0" i="0" u="none" strike="noStrike" cap="none">
                  <a:solidFill>
                    <a:schemeClr val="dk1"/>
                  </a:solidFill>
                  <a:latin typeface="Kavoon"/>
                  <a:ea typeface="Kavoon"/>
                  <a:cs typeface="Kavoon"/>
                  <a:sym typeface="Kavoo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>
                <a:buClr>
                  <a:srgbClr val="04596F"/>
                </a:buClr>
              </a:pPr>
              <a:r>
                <a:rPr lang="en-US" sz="6000" b="1" kern="0" dirty="0" smtClean="0">
                  <a:solidFill>
                    <a:schemeClr val="tx1"/>
                  </a:solidFill>
                  <a:latin typeface="Arial" panose="020B0604020202020204" pitchFamily="34" charset="0"/>
                </a:rPr>
                <a:t>HƯỚNG DẪN VỀ NHÀ</a:t>
              </a:r>
              <a:endParaRPr lang="vi-VN" sz="6000" b="1" kern="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42" name="Picture 3"/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1115777">
            <a:off x="16377490" y="8515222"/>
            <a:ext cx="2170883" cy="1993265"/>
          </a:xfrm>
          <a:prstGeom prst="rect">
            <a:avLst/>
          </a:prstGeom>
        </p:spPr>
      </p:pic>
      <p:pic>
        <p:nvPicPr>
          <p:cNvPr id="43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5068709" y="379005"/>
            <a:ext cx="2492363" cy="2576086"/>
          </a:xfrm>
          <a:prstGeom prst="rect">
            <a:avLst/>
          </a:prstGeom>
        </p:spPr>
      </p:pic>
      <p:pic>
        <p:nvPicPr>
          <p:cNvPr id="44" name="Picture 3"/>
          <p:cNvPicPr>
            <a:picLocks noChangeAspect="1"/>
          </p:cNvPicPr>
          <p:nvPr/>
        </p:nvPicPr>
        <p:blipFill>
          <a:blip r:embed="rId18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 rot="1004353">
            <a:off x="-563655" y="7798486"/>
            <a:ext cx="3140199" cy="34267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E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2060088">
            <a:off x="14621989" y="7320129"/>
            <a:ext cx="3329629" cy="22214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1115777">
            <a:off x="597143" y="485404"/>
            <a:ext cx="2727228" cy="250409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657772" y="620060"/>
            <a:ext cx="4138602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465462">
            <a:off x="-52246" y="7576248"/>
            <a:ext cx="3007199" cy="2729896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3581400" y="2444918"/>
            <a:ext cx="20544560" cy="495637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667000" y="3149362"/>
            <a:ext cx="130302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7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</a:t>
            </a:r>
            <a:endParaRPr lang="en-US" sz="75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sz="75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</a:t>
            </a:r>
            <a:r>
              <a:rPr lang="en-US" sz="7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LẮNG </a:t>
            </a:r>
            <a:r>
              <a:rPr lang="en-US" sz="75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 BÀI HỌC!</a:t>
            </a:r>
            <a:endParaRPr lang="en-US" sz="7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"/>
          <p:cNvGrpSpPr/>
          <p:nvPr/>
        </p:nvGrpSpPr>
        <p:grpSpPr>
          <a:xfrm>
            <a:off x="-966510" y="-1333500"/>
            <a:ext cx="23116619" cy="15040267"/>
            <a:chOff x="0" y="0"/>
            <a:chExt cx="30822159" cy="20053690"/>
          </a:xfrm>
        </p:grpSpPr>
        <p:pic>
          <p:nvPicPr>
            <p:cNvPr id="30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31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32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33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34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35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3771900"/>
            <a:ext cx="5790798" cy="83242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4852018"/>
            <a:ext cx="5790798" cy="83242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5934713"/>
            <a:ext cx="5790798" cy="83242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7017408"/>
            <a:ext cx="5790798" cy="83242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8100103"/>
            <a:ext cx="5790798" cy="83242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992600" y="9182798"/>
            <a:ext cx="5790798" cy="832427"/>
          </a:xfrm>
          <a:prstGeom prst="rect">
            <a:avLst/>
          </a:prstGeom>
        </p:spPr>
      </p:pic>
      <p:pic>
        <p:nvPicPr>
          <p:cNvPr id="42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041120" y="1769277"/>
            <a:ext cx="13427480" cy="687942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53841" y="3304270"/>
            <a:ext cx="10228959" cy="3744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tabLst>
                <a:tab pos="360045" algn="l"/>
                <a:tab pos="720090" algn="l"/>
              </a:tabLst>
              <a:defRPr/>
            </a:pPr>
            <a:r>
              <a:rPr lang="nl-NL" sz="55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PHÂN THỨC ĐA THỨC THÀNH NHÂN TỬ BẰNG CÁCH ĐẶT NHÂN TỬ CHUNG</a:t>
            </a:r>
            <a:endParaRPr lang="en-US" sz="55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4935200" y="5553929"/>
            <a:ext cx="3283900" cy="454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1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612002" y="3924300"/>
            <a:ext cx="5790798" cy="83242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612002" y="5004418"/>
            <a:ext cx="5790798" cy="83242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612002" y="6087113"/>
            <a:ext cx="5790798" cy="83242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612002" y="7169808"/>
            <a:ext cx="5790798" cy="83242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612002" y="8252503"/>
            <a:ext cx="5790798" cy="83242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612002" y="9335198"/>
            <a:ext cx="5790798" cy="83242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aintBrush/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800100"/>
            <a:ext cx="1186221" cy="110705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269542" y="1063137"/>
            <a:ext cx="35814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3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</a:t>
            </a:r>
            <a:r>
              <a:rPr lang="nl-NL" sz="43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4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nl-NL" sz="4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947230" y="2151608"/>
                <a:ext cx="15375941" cy="20774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300">
                    <a:solidFill>
                      <a:schemeClr val="bg1"/>
                    </a:solidFill>
                    <a:latin typeface="OpenSans"/>
                  </a:rPr>
                  <a:t>Hãy viết đa thức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3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3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3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3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3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43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</m:oMath>
                </a14:m>
                <a:r>
                  <a:rPr lang="en-US" sz="4300">
                    <a:solidFill>
                      <a:schemeClr val="bg1"/>
                    </a:solidFill>
                    <a:latin typeface="OpenSans"/>
                  </a:rPr>
                  <a:t> thành tích của các đa thức, khác đa thức là </a:t>
                </a:r>
                <a:r>
                  <a:rPr lang="en-US" sz="4300">
                    <a:solidFill>
                      <a:schemeClr val="bg1"/>
                    </a:solidFill>
                    <a:latin typeface="OpenSans"/>
                  </a:rPr>
                  <a:t>số</a:t>
                </a:r>
                <a:r>
                  <a:rPr lang="en-US" sz="4300" smtClean="0">
                    <a:solidFill>
                      <a:schemeClr val="bg1"/>
                    </a:solidFill>
                    <a:latin typeface="OpenSans"/>
                  </a:rPr>
                  <a:t>.</a:t>
                </a:r>
                <a:endParaRPr lang="en-US" sz="43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230" y="2151608"/>
                <a:ext cx="15375941" cy="2077492"/>
              </a:xfrm>
              <a:prstGeom prst="rect">
                <a:avLst/>
              </a:prstGeom>
              <a:blipFill>
                <a:blip r:embed="rId10"/>
                <a:stretch>
                  <a:fillRect l="-1546" r="-1546" b="-70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10"/>
          <p:cNvPicPr>
            <a:picLocks noChangeAspect="1"/>
          </p:cNvPicPr>
          <p:nvPr/>
        </p:nvPicPr>
        <p:blipFill>
          <a:blip r:embed="rId11" cstate="print">
            <a:alphaModFix amt="70000"/>
            <a:biLevel thresh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465462">
            <a:off x="16646787" y="355709"/>
            <a:ext cx="1964781" cy="1783602"/>
          </a:xfrm>
          <a:prstGeom prst="rect">
            <a:avLst/>
          </a:prstGeom>
        </p:spPr>
      </p:pic>
      <p:pic>
        <p:nvPicPr>
          <p:cNvPr id="37" name="Picture 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381000" y="7152836"/>
            <a:ext cx="2903123" cy="2726959"/>
          </a:xfrm>
          <a:prstGeom prst="rect">
            <a:avLst/>
          </a:prstGeom>
        </p:spPr>
      </p:pic>
      <p:sp>
        <p:nvSpPr>
          <p:cNvPr id="39" name="Oval Callout 38"/>
          <p:cNvSpPr/>
          <p:nvPr/>
        </p:nvSpPr>
        <p:spPr>
          <a:xfrm>
            <a:off x="8001000" y="4604327"/>
            <a:ext cx="1775454" cy="868341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200" b="1" dirty="0" smtClean="0">
                <a:solidFill>
                  <a:prstClr val="black"/>
                </a:solidFill>
              </a:rPr>
              <a:t>Giải</a:t>
            </a:r>
            <a:endParaRPr lang="en-US" sz="42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7263282" y="5795993"/>
                <a:ext cx="3250890" cy="32752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3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3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3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3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3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43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xy</m:t>
                      </m:r>
                    </m:oMath>
                  </m:oMathPara>
                </a14:m>
                <a:endParaRPr lang="en-US" sz="4300" smtClean="0">
                  <a:solidFill>
                    <a:schemeClr val="bg1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3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43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3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43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3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3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43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xy</m:t>
                      </m:r>
                    </m:oMath>
                  </m:oMathPara>
                </a14:m>
                <a:endParaRPr lang="en-US" sz="4300" smtClean="0">
                  <a:solidFill>
                    <a:schemeClr val="bg1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3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3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3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43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3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3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43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3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3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3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3282" y="5795993"/>
                <a:ext cx="3250890" cy="327525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E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6054037" y="3048221"/>
            <a:ext cx="26784295" cy="6133879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5932713" y="1465703"/>
            <a:ext cx="6172200" cy="1925197"/>
            <a:chOff x="5486400" y="703703"/>
            <a:chExt cx="6172200" cy="1925197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5486400" y="703703"/>
              <a:ext cx="6172200" cy="1925197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7010400" y="1210045"/>
              <a:ext cx="40386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KẾT LUẬN</a:t>
              </a:r>
              <a:endParaRPr lang="en-US" sz="6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Picture 5"/>
          <p:cNvPicPr>
            <a:picLocks noChangeAspect="1"/>
          </p:cNvPicPr>
          <p:nvPr/>
        </p:nvPicPr>
        <p:blipFill>
          <a:blip r:embed="rId7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700806">
            <a:off x="14731882" y="263048"/>
            <a:ext cx="2357989" cy="2357989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440416" y="4381500"/>
            <a:ext cx="13156794" cy="3208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nl-NL" sz="47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 tích đa thức thành nhân tử (hay </a:t>
            </a:r>
            <a:r>
              <a:rPr lang="nl-NL" sz="47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thừa </a:t>
            </a:r>
            <a:r>
              <a:rPr lang="nl-NL" sz="4700" b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 </a:t>
            </a:r>
            <a:r>
              <a:rPr lang="nl-NL" sz="47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chung) là biến đổi đa thức đó thành một tích của những đa thức.</a:t>
            </a:r>
            <a:endParaRPr lang="en-US" sz="4700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7" name="Picture 3"/>
          <p:cNvPicPr>
            <a:picLocks noChangeAspect="1"/>
          </p:cNvPicPr>
          <p:nvPr/>
        </p:nvPicPr>
        <p:blipFill>
          <a:blip r:embed="rId13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004353">
            <a:off x="-855422" y="-656976"/>
            <a:ext cx="2625240" cy="28647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234476" y="8112727"/>
            <a:ext cx="3352800" cy="20545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51018" y="-828967"/>
            <a:ext cx="23116619" cy="15040267"/>
            <a:chOff x="0" y="0"/>
            <a:chExt cx="30822159" cy="200536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25" name="Rounded Rectangle 24"/>
          <p:cNvSpPr/>
          <p:nvPr/>
        </p:nvSpPr>
        <p:spPr>
          <a:xfrm>
            <a:off x="838200" y="756615"/>
            <a:ext cx="16764000" cy="9231601"/>
          </a:xfrm>
          <a:prstGeom prst="roundRect">
            <a:avLst/>
          </a:prstGeom>
          <a:solidFill>
            <a:schemeClr val="bg1"/>
          </a:solidFill>
          <a:ln w="63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482272" y="647699"/>
            <a:ext cx="4546928" cy="1564163"/>
            <a:chOff x="482272" y="679784"/>
            <a:chExt cx="3926938" cy="1279214"/>
          </a:xfrm>
        </p:grpSpPr>
        <p:pic>
          <p:nvPicPr>
            <p:cNvPr id="27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482272" y="679784"/>
              <a:ext cx="3861128" cy="1279214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1787980" y="861124"/>
              <a:ext cx="2621230" cy="10027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nl-NL" sz="4500" b="1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CÂU HỎI</a:t>
              </a:r>
              <a:endParaRPr lang="en-US" sz="45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/>
              <p:cNvSpPr/>
              <p:nvPr/>
            </p:nvSpPr>
            <p:spPr>
              <a:xfrm>
                <a:off x="1692442" y="2463691"/>
                <a:ext cx="14690558" cy="23750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5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Viết đa thức sau dưới dạng tích:</a:t>
                </a:r>
                <a:endParaRPr lang="en-US" sz="45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i="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sz="45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500" i="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500" i="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500" i="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−6</m:t>
                      </m:r>
                      <m:r>
                        <m:rPr>
                          <m:sty m:val="p"/>
                        </m:rPr>
                        <a:rPr lang="en-US" sz="4500" i="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x</m:t>
                      </m:r>
                    </m:oMath>
                  </m:oMathPara>
                </a14:m>
                <a:endParaRPr lang="en-US" sz="45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2442" y="2463691"/>
                <a:ext cx="14690558" cy="2375009"/>
              </a:xfrm>
              <a:prstGeom prst="rect">
                <a:avLst/>
              </a:prstGeom>
              <a:blipFill>
                <a:blip r:embed="rId6"/>
                <a:stretch>
                  <a:fillRect l="-17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9"/>
          <p:cNvPicPr>
            <a:picLocks noChangeAspect="1"/>
          </p:cNvPicPr>
          <p:nvPr/>
        </p:nvPicPr>
        <p:blipFill>
          <a:blip r:embed="rId7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2066437">
            <a:off x="15752086" y="160591"/>
            <a:ext cx="2267805" cy="2082257"/>
          </a:xfrm>
          <a:prstGeom prst="rect">
            <a:avLst/>
          </a:prstGeom>
        </p:spPr>
      </p:pic>
      <p:sp>
        <p:nvSpPr>
          <p:cNvPr id="34" name="Oval Callout 33"/>
          <p:cNvSpPr/>
          <p:nvPr/>
        </p:nvSpPr>
        <p:spPr>
          <a:xfrm>
            <a:off x="8237756" y="5124938"/>
            <a:ext cx="1847747" cy="1009162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b="1" dirty="0" smtClean="0">
                <a:solidFill>
                  <a:prstClr val="black"/>
                </a:solidFill>
              </a:rPr>
              <a:t>Giải</a:t>
            </a:r>
            <a:endParaRPr lang="en-US" sz="44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Rectangle 34"/>
              <p:cNvSpPr/>
              <p:nvPr/>
            </p:nvSpPr>
            <p:spPr>
              <a:xfrm>
                <a:off x="1389045" y="6654691"/>
                <a:ext cx="15545171" cy="23750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sz="45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5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5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5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5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sz="45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5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=2.2.</m:t>
                      </m:r>
                      <m:r>
                        <m:rPr>
                          <m:sty m:val="p"/>
                        </m:rPr>
                        <a:rPr lang="en-US" sz="45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5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45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5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+3.2.</m:t>
                      </m:r>
                      <m:r>
                        <m:rPr>
                          <m:sty m:val="p"/>
                        </m:rPr>
                        <a:rPr lang="en-US" sz="45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</m:oMath>
                  </m:oMathPara>
                </a14:m>
                <a:endParaRPr lang="en-US" sz="45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</m:t>
                      </m:r>
                      <m:r>
                        <m:rPr>
                          <m:sty m:val="p"/>
                        </m:rPr>
                        <a:rPr lang="en-US" sz="45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5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.(2</m:t>
                      </m:r>
                      <m:r>
                        <m:rPr>
                          <m:sty m:val="p"/>
                        </m:rPr>
                        <a:rPr lang="en-US" sz="45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5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+3)</m:t>
                      </m:r>
                    </m:oMath>
                  </m:oMathPara>
                </a14:m>
                <a:endParaRPr lang="en-US" sz="45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9045" y="6654691"/>
                <a:ext cx="15545171" cy="237500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11"/>
          <p:cNvPicPr>
            <a:picLocks noChangeAspect="1"/>
          </p:cNvPicPr>
          <p:nvPr/>
        </p:nvPicPr>
        <p:blipFill>
          <a:blip r:embed="rId17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533072" y="8390574"/>
            <a:ext cx="1721845" cy="17119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009725" y="7473438"/>
            <a:ext cx="1475336" cy="251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5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4" grpId="0" animBg="1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D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457200" y="222584"/>
            <a:ext cx="17348528" cy="9829800"/>
          </a:xfrm>
          <a:prstGeom prst="roundRect">
            <a:avLst/>
          </a:prstGeom>
          <a:solidFill>
            <a:schemeClr val="bg1"/>
          </a:solidFill>
          <a:ln w="63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066800" y="495300"/>
            <a:ext cx="3861128" cy="1279214"/>
            <a:chOff x="482272" y="679784"/>
            <a:chExt cx="3861128" cy="1279214"/>
          </a:xfrm>
        </p:grpSpPr>
        <p:pic>
          <p:nvPicPr>
            <p:cNvPr id="27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482272" y="679784"/>
              <a:ext cx="3861128" cy="1279214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1871436" y="788699"/>
              <a:ext cx="2036135" cy="9015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Ví dụ 1: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/>
              <p:cNvSpPr/>
              <p:nvPr/>
            </p:nvSpPr>
            <p:spPr>
              <a:xfrm>
                <a:off x="2174306" y="1841837"/>
                <a:ext cx="13980094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noProof="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4000" b="0" i="1" noProof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0" i="1" noProof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</a:t>
                </a: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</a:t>
                </a: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2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−2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306" y="1841837"/>
                <a:ext cx="13980094" cy="1015663"/>
              </a:xfrm>
              <a:prstGeom prst="rect">
                <a:avLst/>
              </a:prstGeom>
              <a:blipFill>
                <a:blip r:embed="rId6"/>
                <a:stretch>
                  <a:fillRect l="-1570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9"/>
          <p:cNvPicPr>
            <a:picLocks noChangeAspect="1"/>
          </p:cNvPicPr>
          <p:nvPr/>
        </p:nvPicPr>
        <p:blipFill>
          <a:blip r:embed="rId7">
            <a:alphaModFix amt="70000"/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2066437">
            <a:off x="15800314" y="-341315"/>
            <a:ext cx="2267805" cy="2082257"/>
          </a:xfrm>
          <a:prstGeom prst="rect">
            <a:avLst/>
          </a:prstGeom>
        </p:spPr>
      </p:pic>
      <p:sp>
        <p:nvSpPr>
          <p:cNvPr id="34" name="Oval Callout 33"/>
          <p:cNvSpPr/>
          <p:nvPr/>
        </p:nvSpPr>
        <p:spPr>
          <a:xfrm>
            <a:off x="8249411" y="3086100"/>
            <a:ext cx="1789177" cy="999951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2174306" y="4533900"/>
                <a:ext cx="762125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US" sz="400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306" y="4533900"/>
                <a:ext cx="7621254" cy="707886"/>
              </a:xfrm>
              <a:prstGeom prst="rect">
                <a:avLst/>
              </a:prstGeom>
              <a:blipFill>
                <a:blip r:embed="rId16"/>
                <a:stretch>
                  <a:fillRect l="-2880" t="-17241" b="-34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2174306" y="5676900"/>
                <a:ext cx="1386289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</a:t>
                </a:r>
                <a:r>
                  <a:rPr lang="en-US" sz="400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2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2−2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d>
                      <m:dPr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d>
                      <m:dPr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lang="en-US" sz="400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306" y="5676900"/>
                <a:ext cx="13862898" cy="707886"/>
              </a:xfrm>
              <a:prstGeom prst="rect">
                <a:avLst/>
              </a:prstGeom>
              <a:blipFill>
                <a:blip r:embed="rId17"/>
                <a:stretch>
                  <a:fillRect l="-1583" t="-17241" b="-34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1447800" y="7124700"/>
            <a:ext cx="15468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sz="4000" b="1" i="1" u="sng">
                <a:solidFill>
                  <a:srgbClr val="C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Chú ý:</a:t>
            </a:r>
          </a:p>
          <a:p>
            <a:pPr algn="just" fontAlgn="base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Cách làm như Ví dụ 1 gọi là 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 tích đa thức thành nhân tử bằng cách đặt nhân tử chung.</a:t>
            </a:r>
            <a:endParaRPr lang="en-US" sz="40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95963" y="609210"/>
            <a:ext cx="10210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1200"/>
              </a:spcAft>
              <a:defRPr/>
            </a:pPr>
            <a:r>
              <a:rPr lang="en-US" sz="4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Phân tích các đa thức sau thành nhân tử: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457200" y="6896100"/>
            <a:ext cx="17526000" cy="0"/>
          </a:xfrm>
          <a:prstGeom prst="line">
            <a:avLst/>
          </a:prstGeom>
          <a:ln>
            <a:solidFill>
              <a:srgbClr val="5A8D7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414178" y="7283116"/>
            <a:ext cx="940163" cy="76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86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4" grpId="0" animBg="1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1007</Words>
  <Application>Microsoft Office PowerPoint</Application>
  <PresentationFormat>Custom</PresentationFormat>
  <Paragraphs>201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Arial</vt:lpstr>
      <vt:lpstr>Cambria Math</vt:lpstr>
      <vt:lpstr>OpenSans</vt:lpstr>
      <vt:lpstr>Kavoon</vt:lpstr>
      <vt:lpstr>Calibri</vt:lpstr>
      <vt:lpstr>Calibri Light</vt:lpstr>
      <vt:lpstr>Times New Roman</vt:lpstr>
      <vt:lpstr>Dotum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Teal and Yellow Simple Order of Operations Presentation</dc:title>
  <cp:lastModifiedBy>Admin</cp:lastModifiedBy>
  <cp:revision>70</cp:revision>
  <dcterms:created xsi:type="dcterms:W3CDTF">2006-08-16T00:00:00Z</dcterms:created>
  <dcterms:modified xsi:type="dcterms:W3CDTF">2023-07-09T11:35:13Z</dcterms:modified>
  <dc:identifier>DAFWAZhnXwQ</dc:identifier>
</cp:coreProperties>
</file>