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9" r:id="rId4"/>
    <p:sldId id="260" r:id="rId5"/>
    <p:sldId id="265" r:id="rId6"/>
    <p:sldId id="283" r:id="rId7"/>
    <p:sldId id="259" r:id="rId8"/>
    <p:sldId id="284" r:id="rId9"/>
    <p:sldId id="285" r:id="rId10"/>
    <p:sldId id="273" r:id="rId11"/>
    <p:sldId id="286" r:id="rId12"/>
    <p:sldId id="271" r:id="rId13"/>
    <p:sldId id="287" r:id="rId14"/>
    <p:sldId id="261" r:id="rId15"/>
  </p:sldIdLst>
  <p:sldSz cx="18288000" cy="10287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ambria Math" panose="02040503050406030204" pitchFamily="18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EEDF"/>
    <a:srgbClr val="2B8D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22" autoAdjust="0"/>
  </p:normalViewPr>
  <p:slideViewPr>
    <p:cSldViewPr>
      <p:cViewPr varScale="1">
        <p:scale>
          <a:sx n="54" d="100"/>
          <a:sy n="54" d="100"/>
        </p:scale>
        <p:origin x="84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0FAF37-38D6-44FB-86D6-4E180DB9D31C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6012D-CD69-42A0-A874-483FBE663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447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7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NUL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1" Type="http://schemas.openxmlformats.org/officeDocument/2006/relationships/image" Target="../media/image30.png"/><Relationship Id="rId2" Type="http://schemas.openxmlformats.org/officeDocument/2006/relationships/image" Target="../media/image28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11" Type="http://schemas.openxmlformats.org/officeDocument/2006/relationships/image" Target="NULL"/><Relationship Id="rId24" Type="http://schemas.openxmlformats.org/officeDocument/2006/relationships/image" Target="../media/image33.png"/><Relationship Id="rId5" Type="http://schemas.openxmlformats.org/officeDocument/2006/relationships/image" Target="NULL"/><Relationship Id="rId23" Type="http://schemas.openxmlformats.org/officeDocument/2006/relationships/image" Target="../media/image31.png"/><Relationship Id="rId19" Type="http://schemas.openxmlformats.org/officeDocument/2006/relationships/image" Target="NULL"/><Relationship Id="rId22" Type="http://schemas.openxmlformats.org/officeDocument/2006/relationships/image" Target="../media/image31.jpg"/></Relationships>
</file>

<file path=ppt/slides/_rels/slide13.xml.rels><?xml version="1.0" encoding="UTF-8" standalone="yes"?>
<Relationships xmlns="http://schemas.openxmlformats.org/package/2006/relationships"><Relationship Id="rId21" Type="http://schemas.openxmlformats.org/officeDocument/2006/relationships/image" Target="../media/image30.png"/><Relationship Id="rId2" Type="http://schemas.openxmlformats.org/officeDocument/2006/relationships/image" Target="../media/image28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11" Type="http://schemas.openxmlformats.org/officeDocument/2006/relationships/image" Target="NULL"/><Relationship Id="rId24" Type="http://schemas.openxmlformats.org/officeDocument/2006/relationships/image" Target="../media/image34.png"/><Relationship Id="rId5" Type="http://schemas.openxmlformats.org/officeDocument/2006/relationships/image" Target="NULL"/><Relationship Id="rId23" Type="http://schemas.openxmlformats.org/officeDocument/2006/relationships/image" Target="../media/image32.png"/><Relationship Id="rId19" Type="http://schemas.openxmlformats.org/officeDocument/2006/relationships/image" Target="NULL"/><Relationship Id="rId22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23.svg"/><Relationship Id="rId4" Type="http://schemas.openxmlformats.org/officeDocument/2006/relationships/image" Target="../media/image36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10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emf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openxmlformats.org/officeDocument/2006/relationships/image" Target="../media/image3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emf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emf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7702246"/>
            <a:ext cx="18288000" cy="2584754"/>
          </a:xfrm>
          <a:prstGeom prst="rect">
            <a:avLst/>
          </a:prstGeom>
          <a:solidFill>
            <a:srgbClr val="99D9D9"/>
          </a:solidFill>
        </p:spPr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" y="114300"/>
            <a:ext cx="18283489" cy="1323556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827265" y="1823096"/>
            <a:ext cx="14633470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 LIỆT CHÀO MỪNG </a:t>
            </a:r>
          </a:p>
          <a:p>
            <a:pPr algn="ctr">
              <a:lnSpc>
                <a:spcPct val="150000"/>
              </a:lnSpc>
            </a:pPr>
            <a:r>
              <a:rPr lang="en-US" sz="7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EM TỚI BÀI HỌC HÔM NAY!</a:t>
            </a:r>
            <a:endParaRPr lang="en-US" sz="7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-564365" y="9216183"/>
            <a:ext cx="19416731" cy="0"/>
          </a:xfrm>
          <a:prstGeom prst="line">
            <a:avLst/>
          </a:prstGeom>
          <a:ln w="38100" cap="rnd">
            <a:solidFill>
              <a:srgbClr val="1A2127">
                <a:alpha val="24706"/>
              </a:srgbClr>
            </a:solidFill>
            <a:prstDash val="sysDot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-756701" y="3436343"/>
            <a:ext cx="9980166" cy="9255792"/>
            <a:chOff x="0" y="0"/>
            <a:chExt cx="13306888" cy="12341055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1601682" y="0"/>
              <a:ext cx="10103523" cy="611722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2276209"/>
              <a:ext cx="13306888" cy="10064846"/>
            </a:xfrm>
            <a:prstGeom prst="rect">
              <a:avLst/>
            </a:prstGeom>
          </p:spPr>
        </p:pic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67400" y="495300"/>
            <a:ext cx="12039600" cy="668454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 rot="239428">
            <a:off x="7620396" y="1721294"/>
            <a:ext cx="911910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ếu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đường thẳng c cắt 2 đường thẳng a, b và trong các góc tạo thành có </a:t>
            </a:r>
            <a:r>
              <a:rPr lang="vi-VN" sz="40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cặp góc so le trong bằng nhau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 thì các cặp góc so le trong và đồng vị còn lại như thế nào?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3697">
            <a:off x="5854804" y="999506"/>
            <a:ext cx="812695" cy="122725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9920">
            <a:off x="15773400" y="7252593"/>
            <a:ext cx="812695" cy="122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7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 dir="l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8D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57200" y="647700"/>
            <a:ext cx="17460568" cy="878479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370526" y="3038556"/>
            <a:ext cx="963391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Nếu đường thẳng c cắt hai đường thẳng phân biệt a, b và trong các góc tạo thành có </a:t>
            </a:r>
            <a:r>
              <a:rPr lang="vi-VN" sz="4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cặp góc so le trong bằng nhau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thì: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vi-VN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 so le trong còn lại bằng nhau.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vi-VN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 đồng vị bằng nhau.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466645"/>
            <a:ext cx="3020874" cy="23908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4221480" y="1368767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109349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381000" y="6702277"/>
            <a:ext cx="5553796" cy="3584723"/>
          </a:xfrm>
          <a:prstGeom prst="rect">
            <a:avLst/>
          </a:prstGeom>
        </p:spPr>
      </p:pic>
      <p:pic>
        <p:nvPicPr>
          <p:cNvPr id="28" name="Picture 9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2133600" y="5641851"/>
            <a:ext cx="2292547" cy="4652769"/>
          </a:xfrm>
          <a:prstGeom prst="rect">
            <a:avLst/>
          </a:prstGeom>
        </p:spPr>
      </p:pic>
      <p:sp>
        <p:nvSpPr>
          <p:cNvPr id="29" name="Round Same Side Corner Rectangle 28"/>
          <p:cNvSpPr/>
          <p:nvPr/>
        </p:nvSpPr>
        <p:spPr>
          <a:xfrm flipV="1">
            <a:off x="1702478" y="795716"/>
            <a:ext cx="3895682" cy="1143000"/>
          </a:xfrm>
          <a:prstGeom prst="round2SameRect">
            <a:avLst>
              <a:gd name="adj1" fmla="val 34445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1940560" y="1050489"/>
            <a:ext cx="3480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904970" y="502068"/>
            <a:ext cx="1490697" cy="50954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5882" y="1598261"/>
            <a:ext cx="4523570" cy="37460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1066800" y="2076920"/>
                <a:ext cx="11811000" cy="34436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hình 3.19, biết góc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14:m>
                  <m:oMath xmlns:m="http://schemas.openxmlformats.org/officeDocument/2006/math">
                    <m:r>
                      <a:rPr lang="vi-VN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vi-VN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14:m>
                  <m:oMath xmlns:m="http://schemas.openxmlformats.org/officeDocument/2006/math">
                    <m:r>
                      <a:rPr lang="vi-VN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vi-VN" sz="36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 hãy cho biết số đo các góc còn lại</a:t>
                </a:r>
                <a:r>
                  <a:rPr lang="vi-VN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vi-VN" sz="36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Các cặp góc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và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A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và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được gọi là các cặp góc trong cùng phía. </a:t>
                </a:r>
                <a:r>
                  <a:rPr lang="vi-VN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 tổng:</a:t>
                </a:r>
                <a:r>
                  <a:rPr lang="en-US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vi-VN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36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vi-VN" sz="360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2076920"/>
                <a:ext cx="11811000" cy="3443635"/>
              </a:xfrm>
              <a:prstGeom prst="rect">
                <a:avLst/>
              </a:prstGeom>
              <a:blipFill rotWithShape="0">
                <a:blip r:embed="rId23"/>
                <a:stretch>
                  <a:fillRect l="-1548" r="-1496" b="-2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9753600" y="5624917"/>
            <a:ext cx="312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162800" y="6702277"/>
                <a:ext cx="9563100" cy="21729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14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  <m:r>
                          <a:rPr lang="en-US" sz="4000" b="0" i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</m:sup>
                    </m:sSup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          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endParaRPr lang="en-US" sz="4000" dirty="0" smtClean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14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800" y="6702277"/>
                <a:ext cx="9563100" cy="2172903"/>
              </a:xfrm>
              <a:prstGeom prst="rect">
                <a:avLst/>
              </a:prstGeom>
              <a:blipFill rotWithShape="0">
                <a:blip r:embed="rId24"/>
                <a:stretch>
                  <a:fillRect l="-2231" b="-56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285346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34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381000" y="6702277"/>
            <a:ext cx="5553796" cy="3584723"/>
          </a:xfrm>
          <a:prstGeom prst="rect">
            <a:avLst/>
          </a:prstGeom>
        </p:spPr>
      </p:pic>
      <p:pic>
        <p:nvPicPr>
          <p:cNvPr id="28" name="Picture 9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2133600" y="5641851"/>
            <a:ext cx="2292547" cy="4652769"/>
          </a:xfrm>
          <a:prstGeom prst="rect">
            <a:avLst/>
          </a:prstGeom>
        </p:spPr>
      </p:pic>
      <p:sp>
        <p:nvSpPr>
          <p:cNvPr id="29" name="Round Same Side Corner Rectangle 28"/>
          <p:cNvSpPr/>
          <p:nvPr/>
        </p:nvSpPr>
        <p:spPr>
          <a:xfrm flipV="1">
            <a:off x="1702478" y="795716"/>
            <a:ext cx="3895682" cy="1143000"/>
          </a:xfrm>
          <a:prstGeom prst="round2SameRect">
            <a:avLst>
              <a:gd name="adj1" fmla="val 34445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1940560" y="1050489"/>
            <a:ext cx="3480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904970" y="502068"/>
            <a:ext cx="1490697" cy="50954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5882" y="1598261"/>
            <a:ext cx="4523570" cy="3746082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9753600" y="5624917"/>
            <a:ext cx="312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543800" y="6428921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77200" y="6953163"/>
            <a:ext cx="7151228" cy="20301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031631" y="2027802"/>
                <a:ext cx="11811000" cy="34436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hình 3.19, biết góc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14:m>
                  <m:oMath xmlns:m="http://schemas.openxmlformats.org/officeDocument/2006/math">
                    <m:r>
                      <a:rPr lang="vi-VN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vi-VN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14:m>
                  <m:oMath xmlns:m="http://schemas.openxmlformats.org/officeDocument/2006/math">
                    <m:r>
                      <a:rPr lang="vi-VN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vi-VN" sz="36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 hãy cho biết số đo các góc còn lại</a:t>
                </a:r>
                <a:r>
                  <a:rPr lang="vi-VN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vi-VN" sz="36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Các cặp góc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và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A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và 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vi-VN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được gọi là các cặp góc trong cùng phía. </a:t>
                </a:r>
                <a:r>
                  <a:rPr lang="vi-VN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 tổng:</a:t>
                </a:r>
                <a:r>
                  <a:rPr lang="en-US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vi-VN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36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vi-VN" sz="360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3600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631" y="2027802"/>
                <a:ext cx="11811000" cy="3443635"/>
              </a:xfrm>
              <a:prstGeom prst="rect">
                <a:avLst/>
              </a:prstGeom>
              <a:blipFill rotWithShape="0">
                <a:blip r:embed="rId24"/>
                <a:stretch>
                  <a:fillRect l="-1548" r="-1548" b="-2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075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205635" y="330045"/>
            <a:ext cx="10037213" cy="1019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6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0" y="9258300"/>
            <a:ext cx="18288000" cy="1028700"/>
          </a:xfrm>
          <a:prstGeom prst="rect">
            <a:avLst/>
          </a:prstGeom>
          <a:solidFill>
            <a:srgbClr val="D1A3E8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305641" y="1420823"/>
            <a:ext cx="744165" cy="53715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524924" y="1542518"/>
            <a:ext cx="699317" cy="68151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502671" y="1570282"/>
            <a:ext cx="508935" cy="775386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 rot="5400000">
            <a:off x="4850682" y="3549539"/>
            <a:ext cx="2941573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AutoShape 19"/>
          <p:cNvSpPr/>
          <p:nvPr/>
        </p:nvSpPr>
        <p:spPr>
          <a:xfrm rot="5400000">
            <a:off x="10568813" y="3512740"/>
            <a:ext cx="2941573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0" name="TextBox 19"/>
          <p:cNvSpPr txBox="1"/>
          <p:nvPr/>
        </p:nvSpPr>
        <p:spPr>
          <a:xfrm>
            <a:off x="1177969" y="2237920"/>
            <a:ext cx="4495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sole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55449" y="3098258"/>
            <a:ext cx="449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SGK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356375" y="2354460"/>
            <a:ext cx="5498837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phần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2. </a:t>
            </a:r>
          </a:p>
          <a:p>
            <a:pPr lvl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Dấu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hiệu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nhận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</a:t>
            </a:r>
            <a:r>
              <a:rPr lang="en-US" sz="4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song </a:t>
            </a:r>
            <a:r>
              <a:rPr lang="en-US" sz="4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song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5372100"/>
            <a:ext cx="1577712" cy="371493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743" y="5154795"/>
            <a:ext cx="1577712" cy="371493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30" y="122666"/>
            <a:ext cx="2323482" cy="1659629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0" y="8115300"/>
            <a:ext cx="18288000" cy="2171700"/>
          </a:xfrm>
          <a:prstGeom prst="rect">
            <a:avLst/>
          </a:prstGeom>
          <a:solidFill>
            <a:srgbClr val="99B83C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407363" y="3899089"/>
            <a:ext cx="2641152" cy="516951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1164363" y="3920998"/>
            <a:ext cx="4268400" cy="557629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54039" y="949987"/>
            <a:ext cx="14779922" cy="274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Để kiểm tra các thanh ngang trên mái nhà đã song song với nhau chưa, người thợ chỉ cần kiểm tra chúng có cùng vuông góc với một thanh dọc.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071" y="3778341"/>
            <a:ext cx="5857829" cy="41678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076700"/>
            <a:ext cx="2242819" cy="160201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E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638" y="800100"/>
            <a:ext cx="16466723" cy="11997968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-564365" y="9229725"/>
            <a:ext cx="19416731" cy="0"/>
          </a:xfrm>
          <a:prstGeom prst="line">
            <a:avLst/>
          </a:prstGeom>
          <a:ln w="38100" cap="rnd">
            <a:solidFill>
              <a:srgbClr val="1A2127">
                <a:alpha val="24706"/>
              </a:srgbClr>
            </a:solidFill>
            <a:prstDash val="sysDot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5371033" y="1964016"/>
            <a:ext cx="10760963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9: HAI ĐƯỜNG THẲNG SONG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VÀ DẤU HIỆU NHẬN BIẾT (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212784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43804"/>
            <a:ext cx="11829878" cy="1231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6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0" y="7689173"/>
            <a:ext cx="18288000" cy="2597827"/>
          </a:xfrm>
          <a:prstGeom prst="rect">
            <a:avLst/>
          </a:prstGeom>
          <a:solidFill>
            <a:srgbClr val="99B83C"/>
          </a:solidFill>
        </p:spPr>
      </p:sp>
      <p:grpSp>
        <p:nvGrpSpPr>
          <p:cNvPr id="4" name="Group 4"/>
          <p:cNvGrpSpPr/>
          <p:nvPr/>
        </p:nvGrpSpPr>
        <p:grpSpPr>
          <a:xfrm>
            <a:off x="1028700" y="3675809"/>
            <a:ext cx="5068616" cy="3496622"/>
            <a:chOff x="0" y="-1595051"/>
            <a:chExt cx="6758155" cy="4662163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4115"/>
              <a:ext cx="6690627" cy="35412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bởi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đường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cắt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đường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endPara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773" y="-1595051"/>
              <a:ext cx="6751382" cy="7488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5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979199" y="3675809"/>
            <a:ext cx="5063536" cy="3618311"/>
            <a:chOff x="-280319" y="-1595052"/>
            <a:chExt cx="6751382" cy="4824419"/>
          </a:xfrm>
        </p:grpSpPr>
        <p:sp>
          <p:nvSpPr>
            <p:cNvPr id="8" name="TextBox 8"/>
            <p:cNvSpPr txBox="1"/>
            <p:nvPr/>
          </p:nvSpPr>
          <p:spPr>
            <a:xfrm>
              <a:off x="-82479" y="-463955"/>
              <a:ext cx="6244562" cy="369332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Dấu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hiệu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nhận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đường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r>
                <a:rPr lang="en-US" sz="4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song </a:t>
              </a:r>
              <a:r>
                <a:rPr lang="en-US" sz="40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song</a:t>
              </a:r>
              <a:endPara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-280319" y="-1595052"/>
              <a:ext cx="6751382" cy="7488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5400" b="1" dirty="0" smtClean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AutoShape 10"/>
          <p:cNvSpPr/>
          <p:nvPr/>
        </p:nvSpPr>
        <p:spPr>
          <a:xfrm rot="5400000">
            <a:off x="5677196" y="5932174"/>
            <a:ext cx="2129679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866563" y="4430650"/>
            <a:ext cx="3059216" cy="478002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6109200" y="6241421"/>
            <a:ext cx="3059216" cy="478002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328970" y="7001776"/>
            <a:ext cx="3059216" cy="478002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3866563" y="1028700"/>
            <a:ext cx="2160527" cy="22677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723900"/>
            <a:ext cx="18288000" cy="1345624"/>
          </a:xfrm>
          <a:prstGeom prst="rect">
            <a:avLst/>
          </a:prstGeom>
          <a:solidFill>
            <a:srgbClr val="99D9D9"/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633794" y="4454669"/>
            <a:ext cx="4165281" cy="5441578"/>
          </a:xfrm>
          <a:prstGeom prst="rect">
            <a:avLst/>
          </a:prstGeom>
        </p:spPr>
      </p:pic>
      <p:sp>
        <p:nvSpPr>
          <p:cNvPr id="18" name="TextBox 5"/>
          <p:cNvSpPr txBox="1"/>
          <p:nvPr/>
        </p:nvSpPr>
        <p:spPr>
          <a:xfrm>
            <a:off x="1371599" y="853747"/>
            <a:ext cx="15655315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endParaRPr lang="en-US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051744"/>
            <a:ext cx="1371600" cy="11814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2743200" y="2288540"/>
            <a:ext cx="746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le </a:t>
            </a:r>
            <a:r>
              <a:rPr 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endParaRPr lang="en-US" sz="4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61440" y="3345000"/>
            <a:ext cx="15665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B.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019800" y="4632186"/>
            <a:ext cx="9144000" cy="48885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 cặp góc </a:t>
            </a:r>
            <a:r>
              <a:rPr lang="nl-NL" sz="4000" dirty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nl-NL" sz="4000" baseline="-25000" dirty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và </a:t>
            </a:r>
            <a:r>
              <a:rPr lang="nl-NL" sz="4000" dirty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nl-NL" sz="4000" baseline="-25000" dirty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nl-NL" sz="40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nl-NL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nl-NL" sz="4000" baseline="-25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và </a:t>
            </a:r>
            <a:r>
              <a:rPr lang="nl-NL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nl-NL" sz="4000" baseline="-25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được gọi là các cặp góc </a:t>
            </a:r>
            <a:r>
              <a:rPr lang="nl-NL" sz="4000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 le trong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 cặp góc </a:t>
            </a:r>
            <a:r>
              <a:rPr lang="nl-NL" sz="40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nl-NL" sz="4000" baseline="-250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và </a:t>
            </a:r>
            <a:r>
              <a:rPr lang="nl-NL" sz="40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nl-NL" sz="4000" baseline="-250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nl-NL" sz="40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nl-NL" sz="4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nl-NL" sz="4000" baseline="-25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nl-NL" sz="4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 </a:t>
            </a:r>
            <a:r>
              <a:rPr lang="nl-NL" sz="4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nl-NL" sz="4000" baseline="-25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</a:t>
            </a:r>
            <a:r>
              <a:rPr lang="nl-NL" sz="40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và B</a:t>
            </a:r>
            <a:r>
              <a:rPr lang="nl-NL" sz="40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nl-NL" sz="4000" dirty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nl-NL" sz="4000" baseline="-25000" dirty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nl-NL" sz="4000" dirty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 </a:t>
            </a:r>
            <a:r>
              <a:rPr lang="nl-NL" sz="4000" dirty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nl-NL" sz="4000" baseline="-25000" dirty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được gọi là các cặp góc </a:t>
            </a:r>
            <a:r>
              <a:rPr lang="nl-NL" sz="4000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 vị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2876" y="4164665"/>
            <a:ext cx="6367476" cy="5421899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995361" y="1316564"/>
            <a:ext cx="571501" cy="5715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973930" y="4259684"/>
            <a:ext cx="571501" cy="571501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0" y="8470998"/>
            <a:ext cx="18288000" cy="1816002"/>
          </a:xfrm>
          <a:prstGeom prst="rect">
            <a:avLst/>
          </a:prstGeom>
          <a:solidFill>
            <a:srgbClr val="D1A3E8"/>
          </a:solidFill>
        </p:spPr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179689" y="150654"/>
            <a:ext cx="3102449" cy="230145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4630400" y="3901459"/>
            <a:ext cx="4351293" cy="503833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5179689" y="916659"/>
            <a:ext cx="30821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947736" y="865438"/>
            <a:ext cx="1093090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2 góc so le trong </a:t>
            </a:r>
            <a:r>
              <a:rPr lang="vi-VN" sz="40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 ở miền trong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được tạo bởi 2 đường thẳng a và b và nằm về hai phía so với đường thẳng c.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947736" y="3901459"/>
            <a:ext cx="687084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2 góc đồng vị, </a:t>
            </a:r>
            <a:r>
              <a:rPr lang="vi-VN" sz="40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 cùng phía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so với đường thẳng c và 1 góc nằm ngoài miền và 1 góc nằm trong miền tạo bởi 2 đường thẳng a và b.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44000" y="2612958"/>
            <a:ext cx="6370872" cy="542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236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/>
          <p:cNvSpPr/>
          <p:nvPr/>
        </p:nvSpPr>
        <p:spPr>
          <a:xfrm>
            <a:off x="0" y="9029700"/>
            <a:ext cx="18288000" cy="1257300"/>
          </a:xfrm>
          <a:prstGeom prst="rect">
            <a:avLst/>
          </a:prstGeom>
          <a:solidFill>
            <a:srgbClr val="99D9D9"/>
          </a:solidFill>
        </p:spPr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587872"/>
            <a:ext cx="1833490" cy="183349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709790" y="-62382"/>
            <a:ext cx="13030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Cho đường thẳng mn cắt đường thẳng xy và uv lần lượt tại hai điểm P và Q (H.3.17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hãy kể tên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Hai cặp góc so le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Bốn cặp góc đồng vị.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5" b="1"/>
          <a:stretch/>
        </p:blipFill>
        <p:spPr>
          <a:xfrm>
            <a:off x="11125200" y="2613376"/>
            <a:ext cx="7150502" cy="4206524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876300" y="3436961"/>
            <a:ext cx="1976510" cy="1295400"/>
          </a:xfrm>
          <a:prstGeom prst="wedgeEllipseCallout">
            <a:avLst>
              <a:gd name="adj1" fmla="val -57844"/>
              <a:gd name="adj2" fmla="val 2892"/>
            </a:avLst>
          </a:prstGeom>
          <a:solidFill>
            <a:schemeClr val="accent3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9600" y="5077780"/>
            <a:ext cx="5562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le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xPQ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vQP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yPQ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uQP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96000" y="4154177"/>
            <a:ext cx="954532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mPx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PQu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xPQ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uQn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mPy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PQv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yPQ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vQn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0" y="9480931"/>
            <a:ext cx="18288000" cy="797499"/>
          </a:xfrm>
          <a:prstGeom prst="rect">
            <a:avLst/>
          </a:prstGeom>
          <a:solidFill>
            <a:srgbClr val="99B83C"/>
          </a:solidFill>
        </p:spPr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0" y="250193"/>
            <a:ext cx="1371600" cy="11814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2247900" y="311197"/>
            <a:ext cx="1379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le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00400" y="1215078"/>
            <a:ext cx="1066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20" y="1400073"/>
            <a:ext cx="1066800" cy="106680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997200" y="1701701"/>
            <a:ext cx="14097000" cy="904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le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89636" y="2915088"/>
            <a:ext cx="1600200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051050" y="3059175"/>
            <a:ext cx="130188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 le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Callout 29"/>
          <p:cNvSpPr/>
          <p:nvPr/>
        </p:nvSpPr>
        <p:spPr>
          <a:xfrm>
            <a:off x="547370" y="4253362"/>
            <a:ext cx="1892300" cy="1307977"/>
          </a:xfrm>
          <a:prstGeom prst="wedgeEllipseCallout">
            <a:avLst>
              <a:gd name="adj1" fmla="val 46723"/>
              <a:gd name="adj2" fmla="val 39197"/>
            </a:avLst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895600" y="3998006"/>
                <a:ext cx="9144000" cy="446211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 </a:t>
                </a:r>
                <a:r>
                  <a:rPr lang="nl-NL" sz="4000" i="1" dirty="0">
                    <a:solidFill>
                      <a:srgbClr val="00B0F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 góc kề </a:t>
                </a:r>
                <a:r>
                  <a:rPr lang="nl-NL" sz="4000" i="1" dirty="0" smtClean="0">
                    <a:solidFill>
                      <a:srgbClr val="00B0F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endParaRPr lang="en-US" sz="4000" i="1" dirty="0">
                  <a:solidFill>
                    <a:srgbClr val="00B0F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⇒</m:t>
                      </m:r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nl-NL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nl-NL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4000" b="0" i="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180</m:t>
                      </m:r>
                      <m:r>
                        <a:rPr lang="en-US" sz="40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°−</m:t>
                      </m:r>
                      <m:acc>
                        <m:accPr>
                          <m:chr m:val="̂"/>
                          <m:ctrlPr>
                            <a:rPr lang="en-US" sz="40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4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4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sz="4000" b="0" i="1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nl-NL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18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nl-NL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nl-NL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  <m:r>
                        <a:rPr lang="nl-NL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−6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nl-NL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nl-NL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  <m:r>
                        <a:rPr lang="nl-NL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</m:t>
                      </m:r>
                      <m:r>
                        <a:rPr lang="en-US" sz="40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nl-NL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nl-NL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Tương tự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 smtClean="0">
                    <a:solidFill>
                      <a:srgbClr val="00B0F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i="1" dirty="0" smtClean="0">
                    <a:solidFill>
                      <a:srgbClr val="00B0F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 smtClean="0">
                    <a:solidFill>
                      <a:srgbClr val="00B0F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i="1" dirty="0" smtClean="0">
                    <a:solidFill>
                      <a:srgbClr val="00B0F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 smtClean="0">
                    <a:solidFill>
                      <a:srgbClr val="00B0F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i="1" dirty="0" smtClean="0">
                    <a:solidFill>
                      <a:srgbClr val="00B0F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 smtClean="0">
                    <a:solidFill>
                      <a:srgbClr val="00B0F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endParaRPr lang="en-US" sz="4000" i="1" dirty="0">
                  <a:solidFill>
                    <a:srgbClr val="00B0F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⇒</m:t>
                      </m:r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nl-NL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nl-NL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acc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4000" b="0" i="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180</m:t>
                      </m:r>
                      <m:r>
                        <a:rPr lang="en-US" sz="40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°−</m:t>
                      </m:r>
                      <m:acc>
                        <m:accPr>
                          <m:chr m:val="̂"/>
                          <m:ctrlPr>
                            <a:rPr lang="en-US" sz="40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4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4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acc>
                      <m:r>
                        <a:rPr lang="en-US" sz="4000" b="0" i="1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nl-NL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18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nl-NL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nl-NL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  <m:r>
                        <a:rPr lang="nl-NL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−6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nl-NL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nl-NL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  <m:r>
                        <a:rPr lang="nl-NL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</m:t>
                      </m:r>
                      <m:r>
                        <a:rPr lang="en-US" sz="40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nl-NL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nl-NL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3998006"/>
                <a:ext cx="9144000" cy="4462119"/>
              </a:xfrm>
              <a:prstGeom prst="rect">
                <a:avLst/>
              </a:prstGeom>
              <a:blipFill rotWithShape="0">
                <a:blip r:embed="rId4"/>
                <a:stretch>
                  <a:fillRect l="-2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11282" y="3924300"/>
            <a:ext cx="5859941" cy="489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99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4" grpId="0"/>
      <p:bldP spid="25" grpId="0" animBg="1"/>
      <p:bldP spid="28" grpId="0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0" y="9480931"/>
            <a:ext cx="18288000" cy="797499"/>
          </a:xfrm>
          <a:prstGeom prst="rect">
            <a:avLst/>
          </a:prstGeom>
          <a:solidFill>
            <a:srgbClr val="99B83C"/>
          </a:solidFill>
        </p:spPr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250193"/>
            <a:ext cx="1371600" cy="11814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2455985" y="344018"/>
            <a:ext cx="1379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le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05000" y="1689064"/>
            <a:ext cx="1066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1507784"/>
            <a:ext cx="1066800" cy="106680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1661746" y="2360561"/>
            <a:ext cx="14097000" cy="904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le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04800" y="3513243"/>
            <a:ext cx="1600200" cy="9144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905000" y="3705607"/>
            <a:ext cx="119939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Callout 29"/>
          <p:cNvSpPr/>
          <p:nvPr/>
        </p:nvSpPr>
        <p:spPr>
          <a:xfrm>
            <a:off x="241300" y="4991100"/>
            <a:ext cx="1892300" cy="1307977"/>
          </a:xfrm>
          <a:prstGeom prst="wedgeEllipseCallout">
            <a:avLst>
              <a:gd name="adj1" fmla="val 46723"/>
              <a:gd name="adj2" fmla="val 39197"/>
            </a:avLst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749556" y="4605857"/>
                <a:ext cx="8382000" cy="4038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Ví dụ hai </a:t>
                </a: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 đồng vị: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solidFill>
                              <a:srgbClr val="00B0F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solidFill>
                                  <a:srgbClr val="00B0F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solidFill>
                                  <a:srgbClr val="00B0F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4000" i="1">
                                <a:solidFill>
                                  <a:srgbClr val="00B0F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4000" dirty="0" smtClean="0">
                    <a:solidFill>
                      <a:srgbClr val="00B0F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B0F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solidFill>
                                  <a:srgbClr val="00B0F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solidFill>
                                  <a:srgbClr val="00B0F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4000" i="1">
                                <a:solidFill>
                                  <a:srgbClr val="00B0F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4000" dirty="0">
                    <a:solidFill>
                      <a:srgbClr val="00B0F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solidFill>
                    <a:srgbClr val="00B0F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 góc đối đỉnh nên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40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40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nl-NL" sz="40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nl-NL" sz="4000" dirty="0">
                    <a:solidFill>
                      <a:schemeClr val="accent6">
                        <a:lumMod val="75000"/>
                      </a:schemeClr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solidFill>
                    <a:schemeClr val="accent6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nl-NL" sz="40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9556" y="4605857"/>
                <a:ext cx="8382000" cy="4038221"/>
              </a:xfrm>
              <a:prstGeom prst="rect">
                <a:avLst/>
              </a:prstGeom>
              <a:blipFill rotWithShape="0">
                <a:blip r:embed="rId4"/>
                <a:stretch>
                  <a:fillRect l="-2545" b="-5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1556" y="4219104"/>
            <a:ext cx="5859941" cy="489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3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/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737</Words>
  <Application>Microsoft Office PowerPoint</Application>
  <PresentationFormat>Custom</PresentationFormat>
  <Paragraphs>71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Calibri</vt:lpstr>
      <vt:lpstr>Times New Roman</vt:lpstr>
      <vt:lpstr>Wingdings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đề cương</dc:title>
  <dc:creator>User</dc:creator>
  <cp:lastModifiedBy>Microsoft account</cp:lastModifiedBy>
  <cp:revision>53</cp:revision>
  <dcterms:created xsi:type="dcterms:W3CDTF">2006-08-16T00:00:00Z</dcterms:created>
  <dcterms:modified xsi:type="dcterms:W3CDTF">2022-09-26T09:36:42Z</dcterms:modified>
  <dc:identifier>DAFD8QqN0sk</dc:identifier>
</cp:coreProperties>
</file>