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69" r:id="rId3"/>
    <p:sldId id="260" r:id="rId4"/>
    <p:sldId id="288" r:id="rId5"/>
    <p:sldId id="262" r:id="rId6"/>
    <p:sldId id="274" r:id="rId7"/>
    <p:sldId id="289" r:id="rId8"/>
    <p:sldId id="275" r:id="rId9"/>
    <p:sldId id="290" r:id="rId10"/>
    <p:sldId id="291" r:id="rId11"/>
    <p:sldId id="258" r:id="rId12"/>
    <p:sldId id="292" r:id="rId13"/>
    <p:sldId id="293" r:id="rId14"/>
    <p:sldId id="280" r:id="rId15"/>
    <p:sldId id="270" r:id="rId16"/>
    <p:sldId id="263" r:id="rId17"/>
    <p:sldId id="294" r:id="rId18"/>
    <p:sldId id="278" r:id="rId19"/>
    <p:sldId id="295" r:id="rId20"/>
    <p:sldId id="297" r:id="rId21"/>
    <p:sldId id="296" r:id="rId22"/>
    <p:sldId id="298" r:id="rId23"/>
    <p:sldId id="261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EDF"/>
    <a:srgbClr val="2B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 varScale="1">
        <p:scale>
          <a:sx n="54" d="100"/>
          <a:sy n="54" d="100"/>
        </p:scale>
        <p:origin x="84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FAF37-38D6-44FB-86D6-4E180DB9D31C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6012D-CD69-42A0-A874-483FBE663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4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6012D-CD69-42A0-A874-483FBE663F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65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02951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8177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27888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35631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0029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7753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86107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1385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35540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1062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858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1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40.png"/><Relationship Id="rId4" Type="http://schemas.openxmlformats.org/officeDocument/2006/relationships/image" Target="../media/image13.sv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7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40.png"/><Relationship Id="rId4" Type="http://schemas.openxmlformats.org/officeDocument/2006/relationships/image" Target="../media/image13.sv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40.png"/><Relationship Id="rId10" Type="http://schemas.openxmlformats.org/officeDocument/2006/relationships/image" Target="../media/image34.png"/><Relationship Id="rId4" Type="http://schemas.openxmlformats.org/officeDocument/2006/relationships/image" Target="../media/image13.sv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svg"/><Relationship Id="rId17" Type="http://schemas.openxmlformats.org/officeDocument/2006/relationships/image" Target="../media/image42.png"/><Relationship Id="rId2" Type="http://schemas.openxmlformats.org/officeDocument/2006/relationships/image" Target="../media/image40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75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Relationship Id="rId9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5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microsoft.com/office/2007/relationships/media" Target="../media/media2.mp3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5.png"/><Relationship Id="rId11" Type="http://schemas.openxmlformats.org/officeDocument/2006/relationships/image" Target="../media/image49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94.png"/><Relationship Id="rId10" Type="http://schemas.openxmlformats.org/officeDocument/2006/relationships/image" Target="../media/image48.png"/><Relationship Id="rId4" Type="http://schemas.openxmlformats.org/officeDocument/2006/relationships/audio" Target="../media/media2.mp3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microsoft.com/office/2007/relationships/media" Target="../media/media2.mp3"/><Relationship Id="rId7" Type="http://schemas.openxmlformats.org/officeDocument/2006/relationships/image" Target="../media/image5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5.svg"/><Relationship Id="rId4" Type="http://schemas.openxmlformats.org/officeDocument/2006/relationships/audio" Target="../media/media2.mp3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microsoft.com/office/2007/relationships/media" Target="../media/media2.mp3"/><Relationship Id="rId7" Type="http://schemas.openxmlformats.org/officeDocument/2006/relationships/image" Target="../media/image5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5.svg"/><Relationship Id="rId4" Type="http://schemas.openxmlformats.org/officeDocument/2006/relationships/audio" Target="../media/media2.mp3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microsoft.com/office/2007/relationships/media" Target="../media/media2.mp3"/><Relationship Id="rId7" Type="http://schemas.openxmlformats.org/officeDocument/2006/relationships/image" Target="../media/image95.png"/><Relationship Id="rId12" Type="http://schemas.openxmlformats.org/officeDocument/2006/relationships/image" Target="../media/image5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0.png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3.svg"/><Relationship Id="rId4" Type="http://schemas.openxmlformats.org/officeDocument/2006/relationships/audio" Target="../media/media2.mp3"/><Relationship Id="rId9" Type="http://schemas.openxmlformats.org/officeDocument/2006/relationships/image" Target="../media/image50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23.sv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sv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18.png"/><Relationship Id="rId5" Type="http://schemas.openxmlformats.org/officeDocument/2006/relationships/image" Target="NULL"/><Relationship Id="rId10" Type="http://schemas.openxmlformats.org/officeDocument/2006/relationships/image" Target="../media/image17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NULL"/><Relationship Id="rId7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15.png"/><Relationship Id="rId4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NUL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29.png"/><Relationship Id="rId7" Type="http://schemas.openxmlformats.org/officeDocument/2006/relationships/image" Target="../media/image36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15" Type="http://schemas.openxmlformats.org/officeDocument/2006/relationships/image" Target="../media/image31.png"/><Relationship Id="rId10" Type="http://schemas.microsoft.com/office/2007/relationships/hdphoto" Target="../media/hdphoto5.wdp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38" y="1638300"/>
            <a:ext cx="16466723" cy="1199796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564365" y="9229725"/>
            <a:ext cx="19416731" cy="0"/>
          </a:xfrm>
          <a:prstGeom prst="line">
            <a:avLst/>
          </a:prstGeom>
          <a:ln w="38100" cap="rnd">
            <a:solidFill>
              <a:srgbClr val="1A2127">
                <a:alpha val="24706"/>
              </a:srgbClr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5371033" y="1964016"/>
            <a:ext cx="10760963" cy="5368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16: </a:t>
            </a: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9: HAI ĐƯỜNG THẲNG SONG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DẤU HIỆU NHẬN BIẾT (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1278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1100"/>
            <a:ext cx="18288000" cy="1485900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7200" y="5549636"/>
            <a:ext cx="3743489" cy="4545075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 flipV="1">
            <a:off x="1209718" y="976057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47800" y="1230830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Dùng góc vuông hay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của êke (thay cho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để vẽ đường thẳng đi qua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song song với đường thẳng a cho trước.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  <a:blipFill rotWithShape="0">
                <a:blip r:embed="rId5"/>
                <a:stretch>
                  <a:fillRect l="-1946" r="-1892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18" y="1786279"/>
            <a:ext cx="2828882" cy="24793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56" y="3583920"/>
            <a:ext cx="3185529" cy="1905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11221" y="3981484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2218" y="394242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477000" y="7429500"/>
            <a:ext cx="932161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16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35233">
            <a:off x="6935831" y="5002185"/>
            <a:ext cx="1626677" cy="2885759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113047" y="7468230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6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34071" y="7456655"/>
            <a:ext cx="10203330" cy="1792776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2344400" y="5644024"/>
            <a:ext cx="525390" cy="830997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872263" y="529008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20988E-6 L 0.51285 0.00294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42" y="139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3" grpId="0"/>
      <p:bldP spid="24" grpId="0"/>
      <p:bldP spid="29" grpId="0"/>
      <p:bldP spid="3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1100"/>
            <a:ext cx="18288000" cy="1485900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7200" y="5549636"/>
            <a:ext cx="3743489" cy="4545075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 flipV="1">
            <a:off x="1209718" y="976057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40424" y="1193614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Dùng góc vuông hay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của êke (thay cho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để vẽ đường thẳng đi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song song với đường thẳng a cho trước.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  <a:blipFill rotWithShape="0">
                <a:blip r:embed="rId5"/>
                <a:stretch>
                  <a:fillRect l="-1946" r="-1892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18" y="1786279"/>
            <a:ext cx="2828882" cy="24793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56" y="3583920"/>
            <a:ext cx="3185529" cy="1905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11221" y="3981484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2218" y="394242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477000" y="7429500"/>
            <a:ext cx="932161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2344400" y="5644024"/>
            <a:ext cx="525390" cy="830997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2263" y="529008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2570505" y="3771900"/>
            <a:ext cx="0" cy="36576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13047" y="7468230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15237"/>
          <a:stretch/>
        </p:blipFill>
        <p:spPr>
          <a:xfrm rot="16200000">
            <a:off x="16941406" y="2813381"/>
            <a:ext cx="6113048" cy="3581400"/>
          </a:xfrm>
          <a:prstGeom prst="rect">
            <a:avLst/>
          </a:prstGeom>
        </p:spPr>
      </p:pic>
      <p:pic>
        <p:nvPicPr>
          <p:cNvPr id="25" name="Picture 16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293019">
            <a:off x="10801749" y="4600489"/>
            <a:ext cx="1626677" cy="2885759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2578752" y="7138462"/>
            <a:ext cx="291038" cy="29103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065728" y="329431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1827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8.64198E-7 L -0.31684 0.003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2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0.00121 -0.3467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173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578752" y="7138462"/>
            <a:ext cx="291038" cy="29103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utoShape 2"/>
          <p:cNvSpPr/>
          <p:nvPr/>
        </p:nvSpPr>
        <p:spPr>
          <a:xfrm>
            <a:off x="0" y="8801100"/>
            <a:ext cx="18288000" cy="1485900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7200" y="5549636"/>
            <a:ext cx="3743489" cy="4545075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 flipV="1">
            <a:off x="1209718" y="976057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47800" y="1230830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Dùng góc vuông hay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của êke (thay cho góc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để vẽ đường thẳng đi 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song song với đường thẳng a cho trước.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621" y="632065"/>
                <a:ext cx="11277600" cy="2748253"/>
              </a:xfrm>
              <a:prstGeom prst="rect">
                <a:avLst/>
              </a:prstGeom>
              <a:blipFill rotWithShape="0">
                <a:blip r:embed="rId5"/>
                <a:stretch>
                  <a:fillRect l="-1946" r="-1892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18" y="1786279"/>
            <a:ext cx="2828882" cy="24793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56" y="3583920"/>
            <a:ext cx="3185529" cy="1905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11221" y="3981484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2218" y="394242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477000" y="7429500"/>
            <a:ext cx="932161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2344400" y="5644024"/>
            <a:ext cx="525390" cy="830997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2263" y="529008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2570505" y="3771900"/>
            <a:ext cx="0" cy="36576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13047" y="7468230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15237"/>
          <a:stretch/>
        </p:blipFill>
        <p:spPr>
          <a:xfrm>
            <a:off x="12344400" y="10208694"/>
            <a:ext cx="6113048" cy="3581400"/>
          </a:xfrm>
          <a:prstGeom prst="rect">
            <a:avLst/>
          </a:prstGeom>
        </p:spPr>
      </p:pic>
      <p:pic>
        <p:nvPicPr>
          <p:cNvPr id="25" name="Picture 16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753606">
            <a:off x="13075140" y="3535435"/>
            <a:ext cx="1626677" cy="2885759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12065728" y="329431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00168" y="6059522"/>
            <a:ext cx="319844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2562401" y="5767734"/>
            <a:ext cx="291038" cy="29103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6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35233">
            <a:off x="6893673" y="3694648"/>
            <a:ext cx="1626677" cy="2885759"/>
          </a:xfrm>
          <a:prstGeom prst="rect">
            <a:avLst/>
          </a:prstGeom>
          <a:noFill/>
        </p:spPr>
      </p:pic>
      <p:pic>
        <p:nvPicPr>
          <p:cNvPr id="30" name="Picture 16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81027" y="6121963"/>
            <a:ext cx="10203330" cy="1792776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cxnSp>
        <p:nvCxnSpPr>
          <p:cNvPr id="11" name="Straight Connector 10"/>
          <p:cNvCxnSpPr/>
          <p:nvPr/>
        </p:nvCxnSpPr>
        <p:spPr>
          <a:xfrm flipV="1">
            <a:off x="6476999" y="6047775"/>
            <a:ext cx="9321615" cy="1174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113045" y="5963221"/>
            <a:ext cx="727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758876" y="7962567"/>
            <a:ext cx="9067800" cy="1802948"/>
            <a:chOff x="2078216" y="6324620"/>
            <a:chExt cx="14387523" cy="1817162"/>
          </a:xfrm>
        </p:grpSpPr>
        <p:sp>
          <p:nvSpPr>
            <p:cNvPr id="33" name="Rounded Rectangle 32"/>
            <p:cNvSpPr/>
            <p:nvPr/>
          </p:nvSpPr>
          <p:spPr>
            <a:xfrm>
              <a:off x="2078216" y="6324620"/>
              <a:ext cx="14387523" cy="181716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coolSlan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vi-VN" sz="2800" dirty="0">
                <a:solidFill>
                  <a:schemeClr val="tx1"/>
                </a:solidFill>
              </a:endParaRPr>
            </a:p>
          </p:txBody>
        </p:sp>
        <p:sp>
          <p:nvSpPr>
            <p:cNvPr id="34" name="Content Placeholder 2">
              <a:extLst>
                <a:ext uri="{FF2B5EF4-FFF2-40B4-BE49-F238E27FC236}">
                  <a16:creationId xmlns:a16="http://schemas.microsoft.com/office/drawing/2014/main" xmlns="" id="{85F88710-04F3-43DC-98E6-E3E16C3B1771}"/>
                </a:ext>
              </a:extLst>
            </p:cNvPr>
            <p:cNvSpPr txBox="1">
              <a:spLocks/>
            </p:cNvSpPr>
            <p:nvPr/>
          </p:nvSpPr>
          <p:spPr>
            <a:xfrm>
              <a:off x="2406034" y="6491318"/>
              <a:ext cx="13862115" cy="15750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nl-NL" sz="4000" dirty="0">
                  <a:latin typeface="Arial" panose="020B0604020202020204" pitchFamily="34" charset="0"/>
                  <a:cs typeface="Arial" panose="020B0604020202020204" pitchFamily="34" charset="0"/>
                </a:rPr>
                <a:t>Vậy ta được đường thẳng b đi qua A và song song với đường thẳng a.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400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7 -2.34568E-6 L -0.00043 -0.4160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08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17284E-7 L 0.17718 0.0001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71605E-6 L 0.5152 -0.0021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55" y="-10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0" y="1181100"/>
            <a:ext cx="18288000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 Same Side Corner Rectangle 27"/>
          <p:cNvSpPr/>
          <p:nvPr/>
        </p:nvSpPr>
        <p:spPr>
          <a:xfrm flipV="1">
            <a:off x="1219200" y="2196763"/>
            <a:ext cx="5410200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449905" y="2414320"/>
            <a:ext cx="4834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3.6 (SGK - tr49)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08314" y="3823543"/>
            <a:ext cx="10058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3.24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MNB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ACB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MN // BC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236" y="4381500"/>
            <a:ext cx="4510767" cy="39624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0972800" y="4762500"/>
            <a:ext cx="2241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NBC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5646948"/>
            <a:ext cx="2241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ANM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662057" y="8501163"/>
                <a:ext cx="9415591" cy="924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𝐴𝑁𝑀</m:t>
                        </m:r>
                      </m:e>
                    </m:acc>
                    <m:r>
                      <a:rPr lang="fr-FR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  <m:func>
                      <m:func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</m:fName>
                      <m:e>
                        <m:acc>
                          <m:accPr>
                            <m:chr m:val="̂"/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𝐴𝑀𝑁</m:t>
                            </m:r>
                          </m:e>
                        </m:acc>
                      </m:e>
                    </m:func>
                    <m:r>
                      <a:rPr lang="fr-FR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func>
                      <m:func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</m:fName>
                      <m:e>
                        <m:acc>
                          <m:accPr>
                            <m:chr m:val="̂"/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𝑀𝑁𝐵</m:t>
                            </m:r>
                          </m:e>
                        </m:acc>
                      </m:e>
                    </m:func>
                    <m:r>
                      <a:rPr lang="fr-FR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𝑁𝐵𝐶</m:t>
                        </m:r>
                      </m:e>
                    </m:acc>
                  </m:oMath>
                </a14:m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057" y="8501163"/>
                <a:ext cx="9415591" cy="924356"/>
              </a:xfrm>
              <a:prstGeom prst="rect">
                <a:avLst/>
              </a:prstGeom>
              <a:blipFill rotWithShape="0">
                <a:blip r:embed="rId3"/>
                <a:stretch>
                  <a:fillRect r="-1295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9289249" y="6531396"/>
            <a:ext cx="3954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MBC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BMN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3"/>
          <a:stretch/>
        </p:blipFill>
        <p:spPr>
          <a:xfrm rot="20927324">
            <a:off x="-950300" y="8573023"/>
            <a:ext cx="2592653" cy="24020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213" y="522609"/>
            <a:ext cx="3030676" cy="212056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8930">
            <a:off x="1759127" y="-255577"/>
            <a:ext cx="2181620" cy="287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076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2" grpId="0"/>
      <p:bldP spid="33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8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914400" y="1028700"/>
            <a:ext cx="16383000" cy="8382000"/>
          </a:xfrm>
          <a:prstGeom prst="roundRect">
            <a:avLst>
              <a:gd name="adj" fmla="val 965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 Same Side Corner Rectangle 10"/>
          <p:cNvSpPr/>
          <p:nvPr/>
        </p:nvSpPr>
        <p:spPr>
          <a:xfrm flipV="1">
            <a:off x="1752600" y="1028700"/>
            <a:ext cx="5410200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83305" y="1246257"/>
            <a:ext cx="4834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3.7 (SGK - tr49)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429" y="3625804"/>
            <a:ext cx="4491312" cy="62695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1485900"/>
            <a:ext cx="4706856" cy="3309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983305" y="2171700"/>
                <a:ext cx="11241743" cy="1963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3.25.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𝑀𝐸𝐹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𝐸𝑀𝑁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giải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thích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EF // NM.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305" y="2171700"/>
                <a:ext cx="11241743" cy="1963936"/>
              </a:xfrm>
              <a:prstGeom prst="rect">
                <a:avLst/>
              </a:prstGeom>
              <a:blipFill rotWithShape="0">
                <a:blip r:embed="rId15"/>
                <a:stretch>
                  <a:fillRect l="-1898" r="-1952" b="-6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800600" y="5758543"/>
                <a:ext cx="11201400" cy="27731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𝑀𝐸𝐹</m:t>
                        </m:r>
                      </m:e>
                    </m:acc>
                    <m:r>
                      <a:rPr lang="fr-FR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𝐸𝑀𝑁</m:t>
                        </m:r>
                      </m:e>
                    </m:acc>
                    <m:r>
                      <a:rPr lang="fr-FR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 i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en-US" sz="4000" b="0" i="0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4000" dirty="0" err="1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4000" dirty="0" smtClean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EF // MN (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5758543"/>
                <a:ext cx="11201400" cy="2773195"/>
              </a:xfrm>
              <a:prstGeom prst="rect">
                <a:avLst/>
              </a:prstGeom>
              <a:blipFill rotWithShape="0">
                <a:blip r:embed="rId16"/>
                <a:stretch>
                  <a:fillRect l="-1960" r="-1905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917" y="4120340"/>
            <a:ext cx="1719653" cy="17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427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8465698"/>
            <a:ext cx="18288000" cy="1826745"/>
          </a:xfrm>
          <a:prstGeom prst="rect">
            <a:avLst/>
          </a:prstGeom>
          <a:solidFill>
            <a:srgbClr val="99B83C"/>
          </a:solidFill>
        </p:spPr>
      </p:sp>
      <p:sp>
        <p:nvSpPr>
          <p:cNvPr id="18" name="Round Same Side Corner Rectangle 17"/>
          <p:cNvSpPr/>
          <p:nvPr/>
        </p:nvSpPr>
        <p:spPr>
          <a:xfrm flipV="1">
            <a:off x="1066800" y="952500"/>
            <a:ext cx="5410200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297505" y="1170057"/>
            <a:ext cx="4834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3.8 (SGK - tr49)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707705" y="1153728"/>
            <a:ext cx="10651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3.26,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// DC.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1"/>
          <a:stretch/>
        </p:blipFill>
        <p:spPr>
          <a:xfrm>
            <a:off x="1066800" y="2781300"/>
            <a:ext cx="8153400" cy="4191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84635" y="69723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3.26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37416" y="3543300"/>
            <a:ext cx="96423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AB ⊥ AD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DC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⊥ AD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// DC.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05625">
            <a:off x="6506012" y="2572880"/>
            <a:ext cx="1527969" cy="1356462"/>
          </a:xfrm>
          <a:prstGeom prst="rect">
            <a:avLst/>
          </a:prstGeom>
        </p:spPr>
      </p:pic>
      <p:pic>
        <p:nvPicPr>
          <p:cNvPr id="38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033329" y="4995868"/>
            <a:ext cx="4351293" cy="5038339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952500"/>
            <a:ext cx="18288000" cy="1600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sp>
      <p:sp>
        <p:nvSpPr>
          <p:cNvPr id="18" name="Round Same Side Corner Rectangle 17"/>
          <p:cNvSpPr/>
          <p:nvPr/>
        </p:nvSpPr>
        <p:spPr>
          <a:xfrm flipV="1">
            <a:off x="469323" y="3343252"/>
            <a:ext cx="5410200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00028" y="3560809"/>
            <a:ext cx="4834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3.9 (SGK - tr49)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1236702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1905" y="2970174"/>
            <a:ext cx="11658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điểm A và đường thẳng d không đi qua A. Hãy vẽ đường thẳng d’ đi qua A và song song với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3" y="5067300"/>
            <a:ext cx="4305300" cy="15937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83723" y="53721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287" y="6661034"/>
            <a:ext cx="6322495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 </a:t>
            </a:r>
            <a:r>
              <a:rPr lang="vi-VN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 tự bài </a:t>
            </a:r>
            <a:r>
              <a:rPr lang="vi-VN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hành </a:t>
            </a:r>
            <a:r>
              <a:rPr lang="vi-VN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82" y="5614730"/>
            <a:ext cx="11293248" cy="356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6893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3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8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914400" y="1032164"/>
            <a:ext cx="16383000" cy="8382000"/>
          </a:xfrm>
          <a:prstGeom prst="roundRect">
            <a:avLst>
              <a:gd name="adj" fmla="val 965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 Same Side Corner Rectangle 18"/>
          <p:cNvSpPr/>
          <p:nvPr/>
        </p:nvSpPr>
        <p:spPr>
          <a:xfrm flipV="1">
            <a:off x="1752600" y="1032164"/>
            <a:ext cx="5410200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52601" y="1249721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3.11 (SGK - tr49)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52600" y="2628900"/>
            <a:ext cx="147128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// MN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= MN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984874"/>
            <a:ext cx="3295650" cy="159373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905000" y="4289674"/>
            <a:ext cx="3143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947" y="3790522"/>
            <a:ext cx="5518948" cy="2858026"/>
          </a:xfrm>
          <a:prstGeom prst="rect">
            <a:avLst/>
          </a:prstGeom>
        </p:spPr>
      </p:pic>
      <p:pic>
        <p:nvPicPr>
          <p:cNvPr id="25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3443748" y="4667216"/>
            <a:ext cx="4147416" cy="541824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133600" y="5704004"/>
            <a:ext cx="122352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1: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vẽ đoạn thẳng AB.</a:t>
            </a: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2: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Vẽ đường thẳng a // AB.</a:t>
            </a: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3: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Trên a lấy điểm M và N sao cho MN = AB.</a:t>
            </a:r>
          </a:p>
        </p:txBody>
      </p:sp>
    </p:spTree>
    <p:extLst>
      <p:ext uri="{BB962C8B-B14F-4D97-AF65-F5344CB8AC3E}">
        <p14:creationId xmlns:p14="http://schemas.microsoft.com/office/powerpoint/2010/main" val="185697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8">
            <a:extLst>
              <a:ext uri="{FF2B5EF4-FFF2-40B4-BE49-F238E27FC236}">
                <a16:creationId xmlns:a16="http://schemas.microsoft.com/office/drawing/2014/main" xmlns="" id="{A19ECB77-B032-4E88-B15F-FDAE0101D1A8}"/>
              </a:ext>
            </a:extLst>
          </p:cNvPr>
          <p:cNvSpPr txBox="1"/>
          <p:nvPr/>
        </p:nvSpPr>
        <p:spPr>
          <a:xfrm>
            <a:off x="4543538" y="855903"/>
            <a:ext cx="920092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001"/>
              </a:lnSpc>
              <a:spcBef>
                <a:spcPct val="0"/>
              </a:spcBef>
            </a:pPr>
            <a:r>
              <a:rPr lang="en-US" sz="6000" b="1" spc="-8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1821872" y="209896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vi-VN" sz="40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Đáp án đúng">
                <a:extLst>
                  <a:ext uri="{FF2B5EF4-FFF2-40B4-BE49-F238E27FC236}">
                    <a16:creationId xmlns:a16="http://schemas.microsoft.com/office/drawing/2014/main" xmlns="" id="{8B66CBE4-2DB9-BCF7-D1C4-281B894BFE17}"/>
                  </a:ext>
                </a:extLst>
              </p:cNvPr>
              <p:cNvSpPr/>
              <p:nvPr/>
            </p:nvSpPr>
            <p:spPr>
              <a:xfrm>
                <a:off x="1821872" y="5548747"/>
                <a:ext cx="6802583" cy="19950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………. là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Đáp án đúng">
                <a:extLst>
                  <a:ext uri="{FF2B5EF4-FFF2-40B4-BE49-F238E27FC236}">
                    <a16:creationId xmlns:a16="http://schemas.microsoft.com/office/drawing/2014/main" xmlns="" id="{8B66CBE4-2DB9-BCF7-D1C4-281B894BF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872" y="5548747"/>
                <a:ext cx="6802583" cy="1995053"/>
              </a:xfrm>
              <a:prstGeom prst="roundRect">
                <a:avLst/>
              </a:prstGeom>
              <a:blipFill rotWithShape="0">
                <a:blip r:embed="rId6"/>
                <a:stretch>
                  <a:fillRect l="-1792" b="-15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Đáp án sai 1">
                <a:extLst>
                  <a:ext uri="{FF2B5EF4-FFF2-40B4-BE49-F238E27FC236}">
                    <a16:creationId xmlns:a16="http://schemas.microsoft.com/office/drawing/2014/main" xmlns="" id="{3FCD9830-5FD1-BD44-878B-228BD96CE996}"/>
                  </a:ext>
                </a:extLst>
              </p:cNvPr>
              <p:cNvSpPr/>
              <p:nvPr/>
            </p:nvSpPr>
            <p:spPr>
              <a:xfrm>
                <a:off x="1821872" y="8000998"/>
                <a:ext cx="6802583" cy="19950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………. là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Đáp án sai 1">
                <a:extLst>
                  <a:ext uri="{FF2B5EF4-FFF2-40B4-BE49-F238E27FC236}">
                    <a16:creationId xmlns:a16="http://schemas.microsoft.com/office/drawing/2014/main" xmlns="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872" y="8000998"/>
                <a:ext cx="6802583" cy="1995053"/>
              </a:xfrm>
              <a:prstGeom prst="roundRect">
                <a:avLst/>
              </a:prstGeom>
              <a:blipFill rotWithShape="0">
                <a:blip r:embed="rId7"/>
                <a:stretch>
                  <a:fillRect l="-1792" r="-1703" b="-15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Đáp án sai 2">
                <a:extLst>
                  <a:ext uri="{FF2B5EF4-FFF2-40B4-BE49-F238E27FC236}">
                    <a16:creationId xmlns:a16="http://schemas.microsoft.com/office/drawing/2014/main" xmlns="" id="{6A919885-0285-0403-1E09-FA94D8BC080B}"/>
                  </a:ext>
                </a:extLst>
              </p:cNvPr>
              <p:cNvSpPr/>
              <p:nvPr/>
            </p:nvSpPr>
            <p:spPr>
              <a:xfrm>
                <a:off x="9663545" y="5548747"/>
                <a:ext cx="6802583" cy="19950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………. là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Đáp án sai 2">
                <a:extLst>
                  <a:ext uri="{FF2B5EF4-FFF2-40B4-BE49-F238E27FC236}">
                    <a16:creationId xmlns:a16="http://schemas.microsoft.com/office/drawing/2014/main" xmlns="" id="{6A919885-0285-0403-1E09-FA94D8BC08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545" y="5548747"/>
                <a:ext cx="6802583" cy="1995053"/>
              </a:xfrm>
              <a:prstGeom prst="roundRect">
                <a:avLst/>
              </a:prstGeom>
              <a:blipFill rotWithShape="0">
                <a:blip r:embed="rId8"/>
                <a:stretch>
                  <a:fillRect l="-1703" r="-1792" b="-15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Đáp án sai 3">
                <a:extLst>
                  <a:ext uri="{FF2B5EF4-FFF2-40B4-BE49-F238E27FC236}">
                    <a16:creationId xmlns:a16="http://schemas.microsoft.com/office/drawing/2014/main" xmlns="" id="{2E7D83A4-3758-8699-4DD0-010A80780539}"/>
                  </a:ext>
                </a:extLst>
              </p:cNvPr>
              <p:cNvSpPr/>
              <p:nvPr/>
            </p:nvSpPr>
            <p:spPr>
              <a:xfrm>
                <a:off x="9663544" y="8000998"/>
                <a:ext cx="6802583" cy="19950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………. là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phía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Đáp án sai 3">
                <a:extLst>
                  <a:ext uri="{FF2B5EF4-FFF2-40B4-BE49-F238E27FC236}">
                    <a16:creationId xmlns:a16="http://schemas.microsoft.com/office/drawing/2014/main" xmlns="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544" y="8000998"/>
                <a:ext cx="6802583" cy="1995053"/>
              </a:xfrm>
              <a:prstGeom prst="roundRect">
                <a:avLst/>
              </a:prstGeom>
              <a:blipFill rotWithShape="0">
                <a:blip r:embed="rId9"/>
                <a:stretch>
                  <a:fillRect l="-1703" r="-1792" b="-18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 rotWithShape="1">
          <a:blip r:embed="rId11"/>
          <a:srcRect t="7196" r="15106" b="15826"/>
          <a:stretch/>
        </p:blipFill>
        <p:spPr>
          <a:xfrm>
            <a:off x="10243800" y="2102429"/>
            <a:ext cx="4282166" cy="29925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48890" y="2625759"/>
            <a:ext cx="58812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717849" y="5548744"/>
                <a:ext cx="943335" cy="723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49" y="5548744"/>
                <a:ext cx="943335" cy="72398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717848" y="8008247"/>
                <a:ext cx="943335" cy="723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48" y="8008247"/>
                <a:ext cx="943335" cy="723981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3613088" y="5552208"/>
                <a:ext cx="912878" cy="725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3088" y="5552208"/>
                <a:ext cx="912878" cy="72571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3582631" y="8008247"/>
                <a:ext cx="943335" cy="723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631" y="8008247"/>
                <a:ext cx="943335" cy="723981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572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/>
      <p:bldP spid="15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</a:pPr>
            <a:r>
              <a:rPr lang="vi-VN" sz="40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b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fr-FR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id="{8B66CBE4-2DB9-BCF7-D1C4-281B894BFE17}"/>
              </a:ext>
            </a:extLst>
          </p:cNvPr>
          <p:cNvSpPr/>
          <p:nvPr/>
        </p:nvSpPr>
        <p:spPr>
          <a:xfrm>
            <a:off x="9372600" y="4596249"/>
            <a:ext cx="7329056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b song song với nhau.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id="{3FCD9830-5FD1-BD44-878B-228BD96CE996}"/>
              </a:ext>
            </a:extLst>
          </p:cNvPr>
          <p:cNvSpPr/>
          <p:nvPr/>
        </p:nvSpPr>
        <p:spPr>
          <a:xfrm>
            <a:off x="1530928" y="4596249"/>
            <a:ext cx="7329056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và b cắt nhau. 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id="{6A919885-0285-0403-1E09-FA94D8BC080B}"/>
              </a:ext>
            </a:extLst>
          </p:cNvPr>
          <p:cNvSpPr/>
          <p:nvPr/>
        </p:nvSpPr>
        <p:spPr>
          <a:xfrm>
            <a:off x="1530928" y="7057150"/>
            <a:ext cx="7329056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và b vuông góc với nhau.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id="{2E7D83A4-3758-8699-4DD0-010A80780539}"/>
              </a:ext>
            </a:extLst>
          </p:cNvPr>
          <p:cNvSpPr/>
          <p:nvPr/>
        </p:nvSpPr>
        <p:spPr>
          <a:xfrm>
            <a:off x="9372600" y="7048500"/>
            <a:ext cx="7329056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và b trùng nhau.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076643" y="505595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2290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5190943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905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43804"/>
            <a:ext cx="11829878" cy="1231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6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7689173"/>
            <a:ext cx="18288000" cy="2597827"/>
          </a:xfrm>
          <a:prstGeom prst="rect">
            <a:avLst/>
          </a:prstGeom>
          <a:solidFill>
            <a:srgbClr val="99B83C"/>
          </a:solidFill>
        </p:spPr>
      </p:sp>
      <p:grpSp>
        <p:nvGrpSpPr>
          <p:cNvPr id="4" name="Group 4"/>
          <p:cNvGrpSpPr/>
          <p:nvPr/>
        </p:nvGrpSpPr>
        <p:grpSpPr>
          <a:xfrm>
            <a:off x="1028700" y="3675809"/>
            <a:ext cx="5068616" cy="3496622"/>
            <a:chOff x="0" y="-1595051"/>
            <a:chExt cx="6758155" cy="4662163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4115"/>
              <a:ext cx="6690627" cy="35412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bởi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cắt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773" y="-1595051"/>
              <a:ext cx="6751382" cy="748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5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979199" y="3675809"/>
            <a:ext cx="5063536" cy="3618311"/>
            <a:chOff x="-280319" y="-1595052"/>
            <a:chExt cx="6751382" cy="4824419"/>
          </a:xfrm>
        </p:grpSpPr>
        <p:sp>
          <p:nvSpPr>
            <p:cNvPr id="8" name="TextBox 8"/>
            <p:cNvSpPr txBox="1"/>
            <p:nvPr/>
          </p:nvSpPr>
          <p:spPr>
            <a:xfrm>
              <a:off x="-82479" y="-463955"/>
              <a:ext cx="6244562" cy="36933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Dấu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song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song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280319" y="-1595052"/>
              <a:ext cx="6751382" cy="748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5400" b="1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 rot="5400000">
            <a:off x="5677196" y="5932174"/>
            <a:ext cx="2129679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866563" y="4430650"/>
            <a:ext cx="3059216" cy="47800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109200" y="6241421"/>
            <a:ext cx="3059216" cy="47800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28970" y="7001776"/>
            <a:ext cx="3059216" cy="47800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866563" y="1028700"/>
            <a:ext cx="2160527" cy="2267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Câu</a:t>
            </a:r>
            <a:r>
              <a:rPr lang="en-US" sz="4000" b="1" noProof="1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4000" b="1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id="{8B66CBE4-2DB9-BCF7-D1C4-281B894BFE17}"/>
              </a:ext>
            </a:extLst>
          </p:cNvPr>
          <p:cNvSpPr/>
          <p:nvPr/>
        </p:nvSpPr>
        <p:spPr>
          <a:xfrm>
            <a:off x="1821875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36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36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6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id="{6A919885-0285-0403-1E09-FA94D8BC080B}"/>
              </a:ext>
            </a:extLst>
          </p:cNvPr>
          <p:cNvSpPr/>
          <p:nvPr/>
        </p:nvSpPr>
        <p:spPr>
          <a:xfrm>
            <a:off x="9391476" y="4615297"/>
            <a:ext cx="737252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36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6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id="{2E7D83A4-3758-8699-4DD0-010A80780539}"/>
              </a:ext>
            </a:extLst>
          </p:cNvPr>
          <p:cNvSpPr/>
          <p:nvPr/>
        </p:nvSpPr>
        <p:spPr>
          <a:xfrm>
            <a:off x="9391475" y="7067548"/>
            <a:ext cx="737252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36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 cả đáp án trên đều sai</a:t>
            </a:r>
            <a:endParaRPr lang="vi-VN" sz="36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111907" y="7492247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078200" y="500631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078200" y="7481082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116293" y="5006317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110094"/>
            <a:ext cx="3505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700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âu hỏi">
                <a:extLst>
                  <a:ext uri="{FF2B5EF4-FFF2-40B4-BE49-F238E27FC236}">
                    <a16:creationId xmlns:a16="http://schemas.microsoft.com/office/drawing/2014/main" xmlns="" id="{4ADFFF1A-F500-CC57-185E-00F4826D0836}"/>
                  </a:ext>
                </a:extLst>
              </p:cNvPr>
              <p:cNvSpPr/>
              <p:nvPr/>
            </p:nvSpPr>
            <p:spPr>
              <a:xfrm>
                <a:off x="1821872" y="1165515"/>
                <a:ext cx="14644256" cy="299258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en-US" sz="4000" b="1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vi-VN" sz="4000" b="1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𝐶𝐹𝐸</m:t>
                        </m:r>
                      </m:e>
                    </m:acc>
                    <m:r>
                      <a:rPr lang="fr-FR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fr-FR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fr-FR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Khi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Câu hỏi">
                <a:extLst>
                  <a:ext uri="{FF2B5EF4-FFF2-40B4-BE49-F238E27FC236}">
                    <a16:creationId xmlns=""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872" y="1165515"/>
                <a:ext cx="14644256" cy="2992581"/>
              </a:xfrm>
              <a:prstGeom prst="roundRect">
                <a:avLst/>
              </a:prstGeom>
              <a:blipFill rotWithShape="0">
                <a:blip r:embed="rId6"/>
                <a:stretch>
                  <a:fillRect l="-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id="{8B66CBE4-2DB9-BCF7-D1C4-281B894BFE17}"/>
              </a:ext>
            </a:extLst>
          </p:cNvPr>
          <p:cNvSpPr/>
          <p:nvPr/>
        </p:nvSpPr>
        <p:spPr>
          <a:xfrm>
            <a:off x="9663544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A, B đều đúng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Đáp án sai 1">
                <a:extLst>
                  <a:ext uri="{FF2B5EF4-FFF2-40B4-BE49-F238E27FC236}">
                    <a16:creationId xmlns:a16="http://schemas.microsoft.com/office/drawing/2014/main" xmlns="" id="{3FCD9830-5FD1-BD44-878B-228BD96CE996}"/>
                  </a:ext>
                </a:extLst>
              </p:cNvPr>
              <p:cNvSpPr/>
              <p:nvPr/>
            </p:nvSpPr>
            <p:spPr>
              <a:xfrm>
                <a:off x="1821872" y="4615297"/>
                <a:ext cx="6802583" cy="19950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𝐴𝐸𝐹</m:t>
                        </m:r>
                      </m:e>
                    </m:acc>
                    <m:r>
                      <a:rPr lang="fr-FR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fr-F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vi-VN" sz="40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Đáp án sai 1">
                <a:extLst>
                  <a:ext uri="{FF2B5EF4-FFF2-40B4-BE49-F238E27FC236}">
                    <a16:creationId xmlns="" xmlns:a16="http://schemas.microsoft.com/office/drawing/2014/main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872" y="4615297"/>
                <a:ext cx="6802583" cy="1995053"/>
              </a:xfrm>
              <a:prstGeom prst="roundRect">
                <a:avLst/>
              </a:prstGeom>
              <a:blipFill rotWithShape="0">
                <a:blip r:embed="rId7"/>
                <a:stretch>
                  <a:fillRect l="-17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id="{6A919885-0285-0403-1E09-FA94D8BC080B}"/>
              </a:ext>
            </a:extLst>
          </p:cNvPr>
          <p:cNvSpPr/>
          <p:nvPr/>
        </p:nvSpPr>
        <p:spPr>
          <a:xfrm>
            <a:off x="1821872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A, B đều sai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id="{2E7D83A4-3758-8699-4DD0-010A80780539}"/>
              </a:ext>
            </a:extLst>
          </p:cNvPr>
          <p:cNvSpPr/>
          <p:nvPr/>
        </p:nvSpPr>
        <p:spPr>
          <a:xfrm>
            <a:off x="9663544" y="4615295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40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// CD</a:t>
            </a:r>
            <a:endParaRPr lang="vi-VN" sz="40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5190943" y="7519367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2290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5190943" y="5022271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630"/>
          <a:stretch/>
        </p:blipFill>
        <p:spPr>
          <a:xfrm>
            <a:off x="10372818" y="1136169"/>
            <a:ext cx="5228535" cy="29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34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14800" y="1474377"/>
            <a:ext cx="10037213" cy="1019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9258300"/>
            <a:ext cx="18288000" cy="1028700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56704" y="3643428"/>
            <a:ext cx="744165" cy="5371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74584" y="3571245"/>
            <a:ext cx="699317" cy="6815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706600" y="3524311"/>
            <a:ext cx="508935" cy="775386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 rot="5400000">
            <a:off x="4822489" y="6200528"/>
            <a:ext cx="294157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 rot="5400000">
            <a:off x="10523939" y="6200528"/>
            <a:ext cx="294157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TextBox 19"/>
          <p:cNvSpPr txBox="1"/>
          <p:nvPr/>
        </p:nvSpPr>
        <p:spPr>
          <a:xfrm>
            <a:off x="1222360" y="4906725"/>
            <a:ext cx="449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3809" y="4906725"/>
            <a:ext cx="449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576769" y="4840241"/>
            <a:ext cx="4769255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419" y="6153881"/>
            <a:ext cx="1577712" cy="37149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353" y="6153881"/>
            <a:ext cx="1577712" cy="37149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023" y="748232"/>
            <a:ext cx="2323482" cy="165962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23900"/>
            <a:ext cx="18288000" cy="13456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sp>
      <p:sp>
        <p:nvSpPr>
          <p:cNvPr id="18" name="TextBox 5"/>
          <p:cNvSpPr txBox="1"/>
          <p:nvPr/>
        </p:nvSpPr>
        <p:spPr>
          <a:xfrm>
            <a:off x="1371600" y="853747"/>
            <a:ext cx="13982700" cy="890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99371"/>
            <a:ext cx="1701597" cy="17015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5260120"/>
            <a:ext cx="4421933" cy="36606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6508" y="2222231"/>
            <a:ext cx="135064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đã biết hai đường thẳng song song là hai đường thẳng không có điểm chung, nhưng liệu việc kiểm tra điểm chung của 2 đường thẳng có dễ thực hiện không?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563600" y="4457700"/>
            <a:ext cx="4165281" cy="54415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43000" y="5747328"/>
            <a:ext cx="78252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Ví dụ hình ảnh này có thể kiểm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có song song với nhau như thế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5435">
            <a:off x="5025130" y="7867175"/>
            <a:ext cx="3206774" cy="2810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840" y="793759"/>
            <a:ext cx="2118041" cy="111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2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8469868"/>
            <a:ext cx="18288000" cy="1817132"/>
          </a:xfrm>
          <a:prstGeom prst="rect">
            <a:avLst/>
          </a:prstGeom>
          <a:solidFill>
            <a:srgbClr val="99D9D9"/>
          </a:solidFill>
        </p:spPr>
      </p:sp>
      <p:sp>
        <p:nvSpPr>
          <p:cNvPr id="16" name="AutoShape 16"/>
          <p:cNvSpPr/>
          <p:nvPr/>
        </p:nvSpPr>
        <p:spPr>
          <a:xfrm rot="5400000">
            <a:off x="9669809" y="6332067"/>
            <a:ext cx="2681934" cy="0"/>
          </a:xfrm>
          <a:prstGeom prst="line">
            <a:avLst/>
          </a:prstGeom>
          <a:ln w="9525" cap="flat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4307678"/>
            <a:ext cx="3761555" cy="534587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80095" y="962598"/>
            <a:ext cx="125210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/>
              <a:t>Nếu đường thẳng c cắt hai đường thẳng phân </a:t>
            </a:r>
            <a:r>
              <a:rPr lang="vi-VN" sz="4000" dirty="0" smtClean="0"/>
              <a:t>bi</a:t>
            </a:r>
            <a:r>
              <a:rPr lang="en-US" sz="4000" dirty="0" smtClean="0"/>
              <a:t>ệ</a:t>
            </a:r>
            <a:r>
              <a:rPr lang="vi-VN" sz="4000" dirty="0" smtClean="0"/>
              <a:t>t </a:t>
            </a:r>
            <a:r>
              <a:rPr lang="vi-VN" sz="4000" dirty="0"/>
              <a:t>a, b và trong các góc tạo thành có một cặp góc so le trong bằng nhau hoặc một cặp góc đồng vị bằng nhau thì a và </a:t>
            </a:r>
            <a:r>
              <a:rPr lang="en-US" sz="4000" dirty="0" smtClean="0"/>
              <a:t>b </a:t>
            </a:r>
            <a:r>
              <a:rPr lang="vi-VN" sz="4000" dirty="0" smtClean="0"/>
              <a:t>song </a:t>
            </a:r>
            <a:r>
              <a:rPr lang="vi-VN" sz="4000" dirty="0"/>
              <a:t>song với nhau.</a:t>
            </a:r>
            <a:endParaRPr lang="en-US" sz="40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80487"/>
            <a:ext cx="3660089" cy="207493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496295" y="1379597"/>
            <a:ext cx="2343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55" y="4760656"/>
            <a:ext cx="4236666" cy="34663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197" y="4677715"/>
            <a:ext cx="4035509" cy="354930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2268200" y="2552700"/>
            <a:ext cx="5032917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876800" y="3619500"/>
            <a:ext cx="2209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067800" y="3619500"/>
            <a:ext cx="6781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818955" y="4610100"/>
            <a:ext cx="2486845" cy="676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13"/>
          <p:cNvSpPr/>
          <p:nvPr/>
        </p:nvSpPr>
        <p:spPr>
          <a:xfrm>
            <a:off x="-564365" y="9258300"/>
            <a:ext cx="19416731" cy="0"/>
          </a:xfrm>
          <a:prstGeom prst="line">
            <a:avLst/>
          </a:prstGeom>
          <a:ln w="38100" cap="rnd">
            <a:solidFill>
              <a:srgbClr val="1A2127">
                <a:alpha val="24706"/>
              </a:srgbClr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5" name="Round Same Side Corner Rectangle 14"/>
          <p:cNvSpPr/>
          <p:nvPr/>
        </p:nvSpPr>
        <p:spPr>
          <a:xfrm flipV="1">
            <a:off x="1702478" y="968674"/>
            <a:ext cx="2945722" cy="1223584"/>
          </a:xfrm>
          <a:prstGeom prst="round2SameRect">
            <a:avLst>
              <a:gd name="adj1" fmla="val 34445"/>
              <a:gd name="adj2" fmla="val 0"/>
            </a:avLst>
          </a:prstGeom>
          <a:solidFill>
            <a:srgbClr val="2B8D59"/>
          </a:solidFill>
          <a:ln>
            <a:solidFill>
              <a:srgbClr val="2B8D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09841" y="1195745"/>
            <a:ext cx="2632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29712" y="686198"/>
            <a:ext cx="1490697" cy="5095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29200" y="1257300"/>
            <a:ext cx="12013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3.21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//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x’y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3554834"/>
            <a:ext cx="4986528" cy="44225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880727"/>
            <a:ext cx="2956929" cy="188444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57800" y="3279861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6784" y="5061825"/>
                <a:ext cx="11201400" cy="2963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𝑥𝐴𝐵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này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 le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Do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x’y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song song)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84" y="5061825"/>
                <a:ext cx="11201400" cy="2963504"/>
              </a:xfrm>
              <a:prstGeom prst="rect">
                <a:avLst/>
              </a:prstGeom>
              <a:blipFill rotWithShape="0">
                <a:blip r:embed="rId8"/>
                <a:stretch>
                  <a:fillRect l="-1904" r="-1904" b="-4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8504">
            <a:off x="668350" y="2579711"/>
            <a:ext cx="1314576" cy="179533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8168205"/>
            <a:ext cx="1752600" cy="221056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2722" y="4457259"/>
            <a:ext cx="987917" cy="326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6050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9105900"/>
            <a:ext cx="18288000" cy="1181100"/>
          </a:xfrm>
          <a:prstGeom prst="rect">
            <a:avLst/>
          </a:prstGeom>
          <a:solidFill>
            <a:srgbClr val="99B83C"/>
          </a:solidFill>
        </p:spPr>
      </p:sp>
      <p:sp>
        <p:nvSpPr>
          <p:cNvPr id="18" name="Round Same Side Corner Rectangle 17"/>
          <p:cNvSpPr/>
          <p:nvPr/>
        </p:nvSpPr>
        <p:spPr>
          <a:xfrm flipV="1">
            <a:off x="1702478" y="795716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940560" y="1050489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02478" y="2128778"/>
            <a:ext cx="14823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1. Quan sát Hình 3.22 và giải thích vì sao AB // CD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2. Tìm trên Hình 3.23 hai đường thẳng song song với nhau và giải thích vì sao chúng song song?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160840"/>
            <a:ext cx="10515600" cy="37958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2486660"/>
            <a:ext cx="7772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557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8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5800" y="647700"/>
            <a:ext cx="16992600" cy="8991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43000" y="1028700"/>
            <a:ext cx="16154400" cy="8001000"/>
          </a:xfrm>
          <a:prstGeom prst="rect">
            <a:avLst/>
          </a:prstGeom>
          <a:solidFill>
            <a:srgbClr val="FAEEDF"/>
          </a:solidFill>
          <a:ln>
            <a:solidFill>
              <a:srgbClr val="FAEE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4" y="6974922"/>
            <a:ext cx="2194750" cy="31397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24977"/>
            <a:ext cx="3185529" cy="1905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26164" y="1700311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755319" y="3581062"/>
                <a:ext cx="14173200" cy="4890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buAutoNum type="arabicPeriod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𝑥𝐴𝐵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𝐴𝐷𝐶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60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⇒ AB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// DC.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𝑧𝐻𝑦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𝑦𝐻𝐾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𝑧𝐻𝑦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90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𝑧𝐻𝑦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𝐻𝐾𝑦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90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⇒ xx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 //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’.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319" y="3581062"/>
                <a:ext cx="14173200" cy="4890249"/>
              </a:xfrm>
              <a:prstGeom prst="rect">
                <a:avLst/>
              </a:prstGeom>
              <a:blipFill rotWithShape="0">
                <a:blip r:embed="rId6"/>
                <a:stretch>
                  <a:fillRect l="-1548" b="-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1874998"/>
            <a:ext cx="6953263" cy="25099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321" y="394496"/>
            <a:ext cx="2620222" cy="256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0974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4800600" y="1333500"/>
            <a:ext cx="12420600" cy="3124200"/>
          </a:xfrm>
          <a:prstGeom prst="wedgeRoundRectCallout">
            <a:avLst>
              <a:gd name="adj1" fmla="val -55070"/>
              <a:gd name="adj2" fmla="val 35833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chemeClr val="tx1"/>
                </a:solidFill>
              </a:rPr>
              <a:t>Từ kết quả câu 2 nhận xét nếu hai đường thẳng phân biệt cùng vuông góc với một đường thẳng thì chúng sẽ có mối quan hệ </a:t>
            </a:r>
            <a:r>
              <a:rPr lang="vi-VN" sz="4000" dirty="0" smtClean="0">
                <a:solidFill>
                  <a:schemeClr val="tx1"/>
                </a:solidFill>
              </a:rPr>
              <a:t>gì?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vi-VN" sz="4000" dirty="0" smtClean="0">
                <a:solidFill>
                  <a:schemeClr val="tx1"/>
                </a:solidFill>
              </a:rPr>
              <a:t>Rút </a:t>
            </a:r>
            <a:r>
              <a:rPr lang="vi-VN" sz="4000" dirty="0">
                <a:solidFill>
                  <a:schemeClr val="tx1"/>
                </a:solidFill>
              </a:rPr>
              <a:t>ra nhận xét.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800600" y="6371553"/>
            <a:ext cx="12446000" cy="2610298"/>
          </a:xfrm>
          <a:prstGeom prst="wedgeRoundRectCallout">
            <a:avLst>
              <a:gd name="adj1" fmla="val 56097"/>
              <a:gd name="adj2" fmla="val 3459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đường thẳng phân biệt cùng vuông góc với một đường thẳng thứ ba thì chúng song song với nhau.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53721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843788"/>
            <a:ext cx="648581" cy="979423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0991" y="2247900"/>
            <a:ext cx="4114800" cy="954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3088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9600" y="952500"/>
            <a:ext cx="3886200" cy="205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627257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143500" y="688538"/>
                <a:ext cx="12192000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đường thẳng a và điểm A nằm ngoài đường thẳng a. Để vẽ đường thẳng b đi qua A và song song với a, ta có thể sử dụng góc nhọn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êke để vẽ như sau: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0" y="688538"/>
                <a:ext cx="12192000" cy="2585323"/>
              </a:xfrm>
              <a:prstGeom prst="rect">
                <a:avLst/>
              </a:prstGeom>
              <a:blipFill rotWithShape="0">
                <a:blip r:embed="rId8"/>
                <a:stretch>
                  <a:fillRect l="-1550" r="-1500" b="-4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7168"/>
            <a:ext cx="9778666" cy="30827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68000" y="4247277"/>
            <a:ext cx="7239000" cy="248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 sao khi vẽ như trên ta lại khẳng định được hai đường thẳng a và b song </a:t>
            </a:r>
            <a:r>
              <a:rPr lang="vi-VN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vi-VN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vi-VN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  <a:r>
              <a:rPr lang="vi-VN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383" y="3290770"/>
            <a:ext cx="939597" cy="93959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86200" y="7547168"/>
            <a:ext cx="10906724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C00000"/>
                </a:solidFill>
              </a:rPr>
              <a:t>Hai đường thẳng a và b song song vì có hai góc đồng vị tại đỉnh A và B bằng nhau.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35200" y="6819900"/>
            <a:ext cx="1410650" cy="1604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" y="7559458"/>
            <a:ext cx="985282" cy="22241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8115300"/>
            <a:ext cx="1828800" cy="18875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15" y="8447630"/>
            <a:ext cx="1507283" cy="153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9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1003</Words>
  <Application>Microsoft Office PowerPoint</Application>
  <PresentationFormat>Custom</PresentationFormat>
  <Paragraphs>120</Paragraphs>
  <Slides>22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Calibri</vt:lpstr>
      <vt:lpstr>Wingdings</vt:lpstr>
      <vt:lpstr>Times New Roman</vt:lpstr>
      <vt:lpstr>Arial</vt:lpstr>
      <vt:lpstr>Cambria Math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đề cương</dc:title>
  <dc:creator>User</dc:creator>
  <cp:lastModifiedBy>Microsoft account</cp:lastModifiedBy>
  <cp:revision>49</cp:revision>
  <dcterms:created xsi:type="dcterms:W3CDTF">2006-08-16T00:00:00Z</dcterms:created>
  <dcterms:modified xsi:type="dcterms:W3CDTF">2022-10-03T08:34:59Z</dcterms:modified>
  <dc:identifier>DAFD8QqN0sk</dc:identifier>
</cp:coreProperties>
</file>