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7" r:id="rId2"/>
    <p:sldId id="256" r:id="rId3"/>
    <p:sldId id="283" r:id="rId4"/>
    <p:sldId id="298" r:id="rId5"/>
    <p:sldId id="263" r:id="rId6"/>
    <p:sldId id="308" r:id="rId7"/>
    <p:sldId id="271" r:id="rId8"/>
    <p:sldId id="260" r:id="rId9"/>
    <p:sldId id="301" r:id="rId10"/>
    <p:sldId id="309" r:id="rId11"/>
    <p:sldId id="304" r:id="rId12"/>
    <p:sldId id="258" r:id="rId13"/>
    <p:sldId id="310" r:id="rId14"/>
    <p:sldId id="302" r:id="rId15"/>
    <p:sldId id="303" r:id="rId16"/>
    <p:sldId id="307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268" r:id="rId25"/>
    <p:sldId id="269" r:id="rId26"/>
  </p:sldIdLst>
  <p:sldSz cx="18288000" cy="10287000"/>
  <p:notesSz cx="6858000" cy="9144000"/>
  <p:embeddedFontLst>
    <p:embeddedFont>
      <p:font typeface="Anton" panose="020B0604020202020204" charset="0"/>
      <p:regular r:id="rId28"/>
    </p:embeddedFont>
    <p:embeddedFont>
      <p:font typeface="Cambria Math" panose="02040503050406030204" pitchFamily="18" charset="0"/>
      <p:regular r:id="rId29"/>
    </p:embeddedFont>
    <p:embeddedFont>
      <p:font typeface="Montserrat" panose="020B060402020202020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103" autoAdjust="0"/>
  </p:normalViewPr>
  <p:slideViewPr>
    <p:cSldViewPr>
      <p:cViewPr varScale="1">
        <p:scale>
          <a:sx n="42" d="100"/>
          <a:sy n="42" d="100"/>
        </p:scale>
        <p:origin x="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3DC79-1F9E-4EE1-82D5-4973BF2725BE}" type="datetimeFigureOut">
              <a:rPr lang="en-US" smtClean="0"/>
              <a:t>18/11/2022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D517-68FC-4A63-A08E-FD122F82A9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5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DD517-68FC-4A63-A08E-FD122F82A9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9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581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363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DD517-68FC-4A63-A08E-FD122F82A9C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85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557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DD517-68FC-4A63-A08E-FD122F82A9CA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25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866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104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591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961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4DD517-68FC-4A63-A08E-FD122F82A9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32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37" Type="http://schemas.openxmlformats.org/officeDocument/2006/relationships/image" Target="NUL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10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7" Type="http://schemas.openxmlformats.org/officeDocument/2006/relationships/image" Target="../media/image2.svg"/><Relationship Id="rId25" Type="http://schemas.openxmlformats.org/officeDocument/2006/relationships/image" Target="../media/image27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10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15" Type="http://schemas.openxmlformats.org/officeDocument/2006/relationships/image" Target="../media/image162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5900" y="1485900"/>
            <a:ext cx="15354300" cy="7543800"/>
            <a:chOff x="0" y="0"/>
            <a:chExt cx="14831039" cy="7519963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7456463"/>
            </a:xfrm>
            <a:custGeom>
              <a:avLst/>
              <a:gdLst/>
              <a:ahLst/>
              <a:cxnLst/>
              <a:rect l="l" t="t" r="r" b="b"/>
              <a:pathLst>
                <a:path w="14767539" h="7456463">
                  <a:moveTo>
                    <a:pt x="14674828" y="7456463"/>
                  </a:moveTo>
                  <a:lnTo>
                    <a:pt x="92710" y="7456463"/>
                  </a:lnTo>
                  <a:cubicBezTo>
                    <a:pt x="41910" y="7456463"/>
                    <a:pt x="0" y="7414554"/>
                    <a:pt x="0" y="736375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7362483"/>
                  </a:lnTo>
                  <a:cubicBezTo>
                    <a:pt x="14767539" y="7414554"/>
                    <a:pt x="14725628" y="7456463"/>
                    <a:pt x="14674828" y="745646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7519963"/>
            </a:xfrm>
            <a:custGeom>
              <a:avLst/>
              <a:gdLst/>
              <a:ahLst/>
              <a:cxnLst/>
              <a:rect l="l" t="t" r="r" b="b"/>
              <a:pathLst>
                <a:path w="14831039" h="7519963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7395504"/>
                  </a:lnTo>
                  <a:cubicBezTo>
                    <a:pt x="14771350" y="7431063"/>
                    <a:pt x="14742139" y="7460273"/>
                    <a:pt x="14706578" y="7460273"/>
                  </a:cubicBezTo>
                  <a:lnTo>
                    <a:pt x="124460" y="7460273"/>
                  </a:lnTo>
                  <a:cubicBezTo>
                    <a:pt x="88900" y="7460273"/>
                    <a:pt x="59690" y="7431063"/>
                    <a:pt x="59690" y="739550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7395504"/>
                  </a:lnTo>
                  <a:cubicBezTo>
                    <a:pt x="0" y="7464083"/>
                    <a:pt x="55880" y="7519963"/>
                    <a:pt x="124460" y="7519963"/>
                  </a:cubicBezTo>
                  <a:lnTo>
                    <a:pt x="14706578" y="7519963"/>
                  </a:lnTo>
                  <a:cubicBezTo>
                    <a:pt x="14775159" y="7519963"/>
                    <a:pt x="14831039" y="7464083"/>
                    <a:pt x="14831039" y="7395504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958910">
            <a:off x="14904940" y="7216260"/>
            <a:ext cx="1553507" cy="174729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188942">
            <a:off x="1827634" y="1501554"/>
            <a:ext cx="1553507" cy="17472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43200" y="2600638"/>
            <a:ext cx="13106400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Tx/>
              <a:defRPr/>
            </a:pPr>
            <a:r>
              <a:rPr lang="en-US" sz="75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CHÀO MỪNG CÁC EM </a:t>
            </a:r>
            <a:br>
              <a:rPr lang="en-US" sz="75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</a:br>
            <a:r>
              <a:rPr lang="en-US" sz="75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ĐẾN VỚI TIẾT HỌC </a:t>
            </a:r>
          </a:p>
          <a:p>
            <a:pPr lvl="0" algn="ctr">
              <a:lnSpc>
                <a:spcPct val="150000"/>
              </a:lnSpc>
              <a:buClrTx/>
              <a:defRPr/>
            </a:pPr>
            <a:r>
              <a:rPr lang="en-US" sz="75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HÔM NAY!</a:t>
            </a:r>
            <a:endParaRPr lang="en-US" sz="75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42686" y="495300"/>
            <a:ext cx="17449800" cy="93726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16" name="Oval Callout 15"/>
          <p:cNvSpPr/>
          <p:nvPr/>
        </p:nvSpPr>
        <p:spPr>
          <a:xfrm>
            <a:off x="8295028" y="7588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135879"/>
            <a:ext cx="5830072" cy="30076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001000" y="2112293"/>
                <a:ext cx="8803958" cy="4021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ADE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: 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𝐴𝐸𝐶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cmt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AD &gt; AE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quan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2112293"/>
                <a:ext cx="8803958" cy="4021807"/>
              </a:xfrm>
              <a:prstGeom prst="rect">
                <a:avLst/>
              </a:prstGeom>
              <a:blipFill>
                <a:blip r:embed="rId4"/>
                <a:stretch>
                  <a:fillRect l="-2493" r="-2424" b="-2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5"/>
          <p:cNvPicPr>
            <a:picLocks noChangeAspect="1"/>
          </p:cNvPicPr>
          <p:nvPr/>
        </p:nvPicPr>
        <p:blipFill rotWithShape="1">
          <a:blip r:embed="rId5"/>
          <a:srcRect l="71258" t="36429"/>
          <a:stretch/>
        </p:blipFill>
        <p:spPr>
          <a:xfrm>
            <a:off x="5105400" y="6735105"/>
            <a:ext cx="1828800" cy="24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5200" y="2476500"/>
            <a:ext cx="11582400" cy="4799564"/>
            <a:chOff x="0" y="0"/>
            <a:chExt cx="14831039" cy="620757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6144079"/>
            </a:xfrm>
            <a:custGeom>
              <a:avLst/>
              <a:gdLst/>
              <a:ahLst/>
              <a:cxnLst/>
              <a:rect l="l" t="t" r="r" b="b"/>
              <a:pathLst>
                <a:path w="14767539" h="6144079">
                  <a:moveTo>
                    <a:pt x="14674828" y="6144079"/>
                  </a:moveTo>
                  <a:lnTo>
                    <a:pt x="92710" y="6144079"/>
                  </a:lnTo>
                  <a:cubicBezTo>
                    <a:pt x="41910" y="6144079"/>
                    <a:pt x="0" y="6102169"/>
                    <a:pt x="0" y="60513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6050099"/>
                  </a:lnTo>
                  <a:cubicBezTo>
                    <a:pt x="14767539" y="6102169"/>
                    <a:pt x="14725628" y="6144079"/>
                    <a:pt x="14674828" y="6144079"/>
                  </a:cubicBezTo>
                  <a:close/>
                </a:path>
              </a:pathLst>
            </a:custGeom>
            <a:solidFill>
              <a:srgbClr val="FBF6F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6207579"/>
            </a:xfrm>
            <a:custGeom>
              <a:avLst/>
              <a:gdLst/>
              <a:ahLst/>
              <a:cxnLst/>
              <a:rect l="l" t="t" r="r" b="b"/>
              <a:pathLst>
                <a:path w="14831039" h="6207579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6083119"/>
                  </a:lnTo>
                  <a:cubicBezTo>
                    <a:pt x="14771350" y="6118679"/>
                    <a:pt x="14742139" y="6147889"/>
                    <a:pt x="14706578" y="6147889"/>
                  </a:cubicBezTo>
                  <a:lnTo>
                    <a:pt x="124460" y="6147889"/>
                  </a:lnTo>
                  <a:cubicBezTo>
                    <a:pt x="88900" y="6147889"/>
                    <a:pt x="59690" y="6118679"/>
                    <a:pt x="59690" y="60831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6083119"/>
                  </a:lnTo>
                  <a:cubicBezTo>
                    <a:pt x="0" y="6151699"/>
                    <a:pt x="55880" y="6207579"/>
                    <a:pt x="124460" y="6207579"/>
                  </a:cubicBezTo>
                  <a:lnTo>
                    <a:pt x="14706578" y="6207579"/>
                  </a:lnTo>
                  <a:cubicBezTo>
                    <a:pt x="14775159" y="6207579"/>
                    <a:pt x="14831039" y="6151699"/>
                    <a:pt x="14831039" y="6083119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444240" y="3467100"/>
            <a:ext cx="11658600" cy="1834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7500" b="1" smtClean="0">
                <a:solidFill>
                  <a:srgbClr val="4C5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7500" b="1">
              <a:solidFill>
                <a:srgbClr val="4C5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9600" y="7328751"/>
            <a:ext cx="2338023" cy="20106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305671">
            <a:off x="14917875" y="7349728"/>
            <a:ext cx="2289236" cy="19687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48600" y="1492934"/>
            <a:ext cx="2508173" cy="137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6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933495" y="-4116376"/>
            <a:ext cx="10431785" cy="19670372"/>
          </a:xfrm>
          <a:prstGeom prst="rect">
            <a:avLst/>
          </a:prstGeom>
        </p:spPr>
      </p:pic>
      <p:sp>
        <p:nvSpPr>
          <p:cNvPr id="20" name="Oval Callout 19"/>
          <p:cNvSpPr/>
          <p:nvPr/>
        </p:nvSpPr>
        <p:spPr>
          <a:xfrm>
            <a:off x="8153400" y="4500111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144871" y="190500"/>
            <a:ext cx="6226857" cy="1108694"/>
            <a:chOff x="6019800" y="377206"/>
            <a:chExt cx="6226857" cy="1108694"/>
          </a:xfrm>
        </p:grpSpPr>
        <p:grpSp>
          <p:nvGrpSpPr>
            <p:cNvPr id="16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19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1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8" name="TextBox 17"/>
            <p:cNvSpPr txBox="1"/>
            <p:nvPr/>
          </p:nvSpPr>
          <p:spPr>
            <a:xfrm>
              <a:off x="6237628" y="560084"/>
              <a:ext cx="594360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9.38 (SGK – tr</a:t>
              </a: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84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104899" y="1519689"/>
                <a:ext cx="16306800" cy="3242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AI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cao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tuyến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xuất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phát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rằng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AI &lt;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(AB +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AC)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	            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AM &lt;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(AB + AC)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899" y="1519689"/>
                <a:ext cx="16306800" cy="3242811"/>
              </a:xfrm>
              <a:prstGeom prst="rect">
                <a:avLst/>
              </a:prstGeom>
              <a:blipFill>
                <a:blip r:embed="rId4"/>
                <a:stretch>
                  <a:fillRect l="-1308" r="-1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70" y="5718810"/>
            <a:ext cx="4748630" cy="3506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34000" y="5676900"/>
                <a:ext cx="12877800" cy="4166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buAutoNum type="alphaLcParenR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ABI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huyền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AI &lt; AB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ACI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huyền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AI &lt; AC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Cộng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vế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: 2 AI &lt; AB + AC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                        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⇒ AI &lt;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(AB + AC)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5676900"/>
                <a:ext cx="12877800" cy="4166140"/>
              </a:xfrm>
              <a:prstGeom prst="rect">
                <a:avLst/>
              </a:prstGeom>
              <a:blipFill>
                <a:blip r:embed="rId6"/>
                <a:stretch>
                  <a:fillRect l="-1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Callout 19"/>
          <p:cNvSpPr/>
          <p:nvPr/>
        </p:nvSpPr>
        <p:spPr>
          <a:xfrm>
            <a:off x="914400" y="2254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9600" y="1409700"/>
                <a:ext cx="14630400" cy="8813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∆ ABM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∆ DCM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AM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DM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(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𝐶𝑀𝐷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(2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BM = CM   (M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⇒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= CD (2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 ∆ ADC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AD &lt; AC + CD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đẳng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              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⇒   2AM &lt; AC + AB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                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⇒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AM &lt;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(AB + AC)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409700"/>
                <a:ext cx="14630400" cy="8813759"/>
              </a:xfrm>
              <a:prstGeom prst="rect">
                <a:avLst/>
              </a:prstGeom>
              <a:blipFill>
                <a:blip r:embed="rId2"/>
                <a:stretch>
                  <a:fillRect l="-1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0" y="190500"/>
            <a:ext cx="3951545" cy="5083928"/>
          </a:xfrm>
          <a:prstGeom prst="rect">
            <a:avLst/>
          </a:prstGeom>
        </p:spPr>
      </p:pic>
      <p:sp>
        <p:nvSpPr>
          <p:cNvPr id="4" name="Right Brace 3"/>
          <p:cNvSpPr/>
          <p:nvPr/>
        </p:nvSpPr>
        <p:spPr>
          <a:xfrm>
            <a:off x="10287000" y="3771900"/>
            <a:ext cx="413711" cy="25908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744200" y="4118908"/>
            <a:ext cx="44413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⇒ 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∆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ABM = ∆DCM (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c.g.c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9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5400000" flipH="1">
            <a:off x="15837539" y="7289163"/>
            <a:ext cx="2756790" cy="27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105150" y="-3105150"/>
            <a:ext cx="12077700" cy="18288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997827" y="148606"/>
            <a:ext cx="6226857" cy="1108694"/>
            <a:chOff x="6019800" y="377206"/>
            <a:chExt cx="6226857" cy="1108694"/>
          </a:xfrm>
        </p:grpSpPr>
        <p:grpSp>
          <p:nvGrpSpPr>
            <p:cNvPr id="15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17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8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6" name="TextBox 15"/>
            <p:cNvSpPr txBox="1"/>
            <p:nvPr/>
          </p:nvSpPr>
          <p:spPr>
            <a:xfrm>
              <a:off x="6237628" y="560084"/>
              <a:ext cx="594360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9.39 (SGK – tr</a:t>
              </a: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84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1371600" y="1409700"/>
            <a:ext cx="15468600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AD, D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BD= 2 DC.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AC,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AE (H.9.53).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ABE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Gợi</a:t>
            </a:r>
            <a:r>
              <a:rPr lang="en-US" sz="4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ý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trọng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gíac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ABE, tam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5932077"/>
            <a:ext cx="5410200" cy="4393023"/>
          </a:xfrm>
          <a:prstGeom prst="rect">
            <a:avLst/>
          </a:prstGeom>
        </p:spPr>
      </p:pic>
      <p:pic>
        <p:nvPicPr>
          <p:cNvPr id="20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3886200" y="6819900"/>
            <a:ext cx="3406391" cy="309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105150" y="-3105150"/>
            <a:ext cx="12077700" cy="1828800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300414" y="730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447800" y="1268613"/>
                <a:ext cx="10134600" cy="50940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AE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tuyến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ABE (1)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BC, BD= 2DC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BC= BD + DC = 2DC + DC = 3DC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DC =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(2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268613"/>
                <a:ext cx="10134600" cy="5094087"/>
              </a:xfrm>
              <a:prstGeom prst="rect">
                <a:avLst/>
              </a:prstGeom>
              <a:blipFill>
                <a:blip r:embed="rId4"/>
                <a:stretch>
                  <a:fillRect l="-2166" r="-2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156" y="1333500"/>
            <a:ext cx="5255244" cy="4267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71600" y="6279878"/>
                <a:ext cx="15708086" cy="3816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 (1)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⇒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trọng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tâm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ABE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AD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tuyến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BE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  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hay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𝐵𝐴𝐸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ABE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ABE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(DHNB)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279878"/>
                <a:ext cx="15708086" cy="3816622"/>
              </a:xfrm>
              <a:prstGeom prst="rect">
                <a:avLst/>
              </a:prstGeom>
              <a:blipFill>
                <a:blip r:embed="rId6"/>
                <a:stretch>
                  <a:fillRect l="-1358" r="-427" b="-3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65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45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nl-NL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1: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endParaRPr lang="en-US" sz="4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Ba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trọng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tuyến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xuất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ứng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đáy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ngoại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874784" y="372342"/>
            <a:ext cx="1542356" cy="15288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66800" y="84201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7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2: Cho tam giác ABC có hai đường phân giác CD và BE cắt nhau tại I. Khi 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3781784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AI là trung tuyến vẽ từ A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AI là đường cao kẻ từ A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AI là trung trực cạnh 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AI là phân giác góc A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438400" y="5338871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6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3: Cho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 cân tại A, trung tuyến AM. Gọi D là một điểm nằm giữa A và M. Khi đó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BDC là tam giác gì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3822955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Tam giác cân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Tam giác đều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Tam giác vuông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Tam giác vuông cân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553852" y="4169106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4: Gọi O là giao điểm của ba đường trung trực trong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ABC. Khi đó O là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3899155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Điểm cách đều ba cạnh của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Điểm cách đều ba đỉnh của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Tâm đường tròn ngoại tiếp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Đáp án B và C đúng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514600" y="7862528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1478" y="6437616"/>
            <a:ext cx="2824767" cy="31771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53607" y="1028700"/>
            <a:ext cx="3092939" cy="26599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5510867" y="-13633"/>
            <a:ext cx="7138257" cy="103388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79418" y="1560075"/>
            <a:ext cx="2508173" cy="13700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672710">
            <a:off x="299071" y="1241015"/>
            <a:ext cx="3092939" cy="26599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957496">
            <a:off x="14657193" y="6437616"/>
            <a:ext cx="2824767" cy="31771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3467100"/>
            <a:ext cx="8763000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</a:p>
          <a:p>
            <a:pPr algn="ctr">
              <a:lnSpc>
                <a:spcPct val="150000"/>
              </a:lnSpc>
            </a:pPr>
            <a:r>
              <a:rPr lang="en-US" sz="75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 CHƯƠNG IX</a:t>
            </a:r>
            <a:endParaRPr lang="en-US" sz="7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5448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5: Nếu một tam giác có một đường trung tuyến đồng thời là đường trung trực thì tam giác đó là tam giác gì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384810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Tam giác vuông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Tam giác cân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Tam giác đều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Tam giác vuông cân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514600" y="5352015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84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6. Cho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 có AC &gt; AB. Trên cạnh AC lấy điểm E sao cho CE = AB. Các đường trung trực của BE và AC cắt nhau tại O. Chọn câu 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3200" y="461010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ABO =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BOA =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AOB =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COE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ABO =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EOC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514600" y="7324647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2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295400" y="1901203"/>
            <a:ext cx="158496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7. Cho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ABC, hai đường cao AM và BN cắt nhau tại H. Em hãy chọn phát biểu đúng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38400" y="4108990"/>
            <a:ext cx="9144000" cy="4825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H là trọng tâm của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H là tâm đường tròn nội tiếp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CH là đường cao của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CH là đường trung trực của </a:t>
            </a:r>
            <a:r>
              <a:rPr lang="el-GR" sz="4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209800" y="68961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6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638300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9" name="Group 8"/>
          <p:cNvGrpSpPr/>
          <p:nvPr/>
        </p:nvGrpSpPr>
        <p:grpSpPr>
          <a:xfrm>
            <a:off x="5562600" y="264142"/>
            <a:ext cx="7541291" cy="1108694"/>
            <a:chOff x="6019800" y="377206"/>
            <a:chExt cx="9206251" cy="1108694"/>
          </a:xfrm>
        </p:grpSpPr>
        <p:grpSp>
          <p:nvGrpSpPr>
            <p:cNvPr id="10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3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1" name="TextBox 10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1383756" y="2171700"/>
            <a:ext cx="158496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Câu 8. Cho </a:t>
            </a:r>
            <a:r>
              <a:rPr lang="el-GR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vi-VN" sz="40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ABC cân tại A có AM là đường trung tuyến khi </a:t>
            </a:r>
            <a:r>
              <a:rPr lang="vi-VN" sz="40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endParaRPr lang="vi-VN" sz="4000" b="1" dirty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4600" y="3479743"/>
            <a:ext cx="9525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A. AM ⊥ 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B. AM là đường trung trực của 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C. AM là đường phân giác của góc BAC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D. Cả A, B, C đều đúng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67295" y="6096000"/>
            <a:ext cx="3225752" cy="3197527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286000" y="74295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8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771;p33"/>
          <p:cNvSpPr txBox="1">
            <a:spLocks/>
          </p:cNvSpPr>
          <p:nvPr/>
        </p:nvSpPr>
        <p:spPr>
          <a:xfrm>
            <a:off x="4114800" y="189744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4596F"/>
              </a:buClr>
            </a:pPr>
            <a:r>
              <a:rPr lang="en-US" sz="7500" kern="0" smtClean="0">
                <a:solidFill>
                  <a:schemeClr val="tx1"/>
                </a:solidFill>
                <a:latin typeface="Arial" panose="020B0604020202020204" pitchFamily="34" charset="0"/>
              </a:rPr>
              <a:t>HƯỚNG DẪN VỀ NHÀ</a:t>
            </a:r>
            <a:endParaRPr lang="vi-VN" sz="7500" ker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78352" y="7940335"/>
            <a:ext cx="2338023" cy="2010699"/>
          </a:xfrm>
          <a:prstGeom prst="rect">
            <a:avLst/>
          </a:prstGeom>
        </p:spPr>
      </p:pic>
      <p:pic>
        <p:nvPicPr>
          <p:cNvPr id="23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305671">
            <a:off x="15214300" y="7828353"/>
            <a:ext cx="2289236" cy="1968742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077200" y="9191001"/>
            <a:ext cx="2061687" cy="112619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838200" y="3808132"/>
            <a:ext cx="5130550" cy="3699159"/>
            <a:chOff x="1066801" y="3771900"/>
            <a:chExt cx="5130550" cy="3699159"/>
          </a:xfrm>
        </p:grpSpPr>
        <p:grpSp>
          <p:nvGrpSpPr>
            <p:cNvPr id="4" name="Group 4"/>
            <p:cNvGrpSpPr/>
            <p:nvPr/>
          </p:nvGrpSpPr>
          <p:grpSpPr>
            <a:xfrm>
              <a:off x="1066801" y="3771900"/>
              <a:ext cx="5130550" cy="3699159"/>
              <a:chOff x="0" y="0"/>
              <a:chExt cx="6038063" cy="607634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7" name="Rectangle 26"/>
            <p:cNvSpPr/>
            <p:nvPr/>
          </p:nvSpPr>
          <p:spPr>
            <a:xfrm>
              <a:off x="1223570" y="4554258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58410" y="3791229"/>
            <a:ext cx="5130550" cy="3699159"/>
            <a:chOff x="6494020" y="3791229"/>
            <a:chExt cx="5130550" cy="3699159"/>
          </a:xfrm>
        </p:grpSpPr>
        <p:grpSp>
          <p:nvGrpSpPr>
            <p:cNvPr id="28" name="Group 4"/>
            <p:cNvGrpSpPr/>
            <p:nvPr/>
          </p:nvGrpSpPr>
          <p:grpSpPr>
            <a:xfrm>
              <a:off x="6494020" y="3791229"/>
              <a:ext cx="5130550" cy="3699159"/>
              <a:chOff x="0" y="0"/>
              <a:chExt cx="6038063" cy="6076340"/>
            </a:xfrm>
          </p:grpSpPr>
          <p:sp>
            <p:nvSpPr>
              <p:cNvPr id="29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0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1" name="Rectangle 30"/>
            <p:cNvSpPr/>
            <p:nvPr/>
          </p:nvSpPr>
          <p:spPr>
            <a:xfrm>
              <a:off x="6879189" y="4613977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1990378" y="3810558"/>
            <a:ext cx="5418791" cy="3699159"/>
            <a:chOff x="7818806" y="4880651"/>
            <a:chExt cx="5418791" cy="3699159"/>
          </a:xfrm>
        </p:grpSpPr>
        <p:grpSp>
          <p:nvGrpSpPr>
            <p:cNvPr id="35" name="Group 4"/>
            <p:cNvGrpSpPr/>
            <p:nvPr/>
          </p:nvGrpSpPr>
          <p:grpSpPr>
            <a:xfrm>
              <a:off x="8107047" y="4880651"/>
              <a:ext cx="5130550" cy="3699159"/>
              <a:chOff x="0" y="0"/>
              <a:chExt cx="6038063" cy="6076340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8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9" name="Rectangle 38"/>
            <p:cNvSpPr/>
            <p:nvPr/>
          </p:nvSpPr>
          <p:spPr>
            <a:xfrm>
              <a:off x="7818806" y="5758308"/>
              <a:ext cx="541879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pt-BR" sz="4000" kern="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* </a:t>
              </a:r>
              <a:r>
                <a:rPr lang="vi-VN" sz="4000" kern="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Chuẩn bị trước </a:t>
              </a:r>
              <a:endParaRPr lang="en-US" sz="4000" kern="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en-US" sz="4000" kern="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Bài</a:t>
              </a:r>
              <a:r>
                <a:rPr lang="en-US" sz="4000" kern="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4000" kern="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mới</a:t>
              </a:r>
              <a:r>
                <a:rPr lang="en-US" sz="4000" kern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Arial"/>
                </a:rPr>
                <a:t>.</a:t>
              </a:r>
              <a:endParaRPr lang="pt-BR" sz="4000" kern="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25783" y="-1174717"/>
            <a:ext cx="12921884" cy="129218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828800" y="-1943100"/>
            <a:ext cx="21564600" cy="13030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33800" y="4061014"/>
            <a:ext cx="10439400" cy="3368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HẸN GẶP LẠI CÁC EM </a:t>
            </a:r>
            <a:b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</a:br>
            <a:r>
              <a:rPr lang="en-US" sz="7500" b="1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Anton"/>
              </a:rPr>
              <a:t>Ở TIẾT HỌC SAU!</a:t>
            </a:r>
            <a:endParaRPr lang="en-US" sz="7500" b="1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861559" y="-233433"/>
            <a:ext cx="8854441" cy="1791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5760" y="8572500"/>
            <a:ext cx="1632582" cy="14040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305671">
            <a:off x="15964267" y="8468475"/>
            <a:ext cx="1681110" cy="14457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779350">
            <a:off x="487761" y="361121"/>
            <a:ext cx="1278094" cy="1437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60914">
            <a:off x="16602844" y="473906"/>
            <a:ext cx="1411502" cy="15875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05000" y="2095500"/>
            <a:ext cx="44196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b="1" dirty="0">
                <a:ea typeface="Times New Roman" panose="02020603050405020304" pitchFamily="18" charset="0"/>
                <a:cs typeface="Arial" panose="020B0604020202020204" pitchFamily="34" charset="0"/>
              </a:rPr>
              <a:t>THUYẾT TRÌNH</a:t>
            </a:r>
            <a:r>
              <a:rPr lang="vi-VN" sz="40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90800" y="3462893"/>
            <a:ext cx="13487400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Đại diện các nhóm trình bày tổng kết nội dung chương dưới dạng sơ đồ tư </a:t>
            </a:r>
            <a:r>
              <a:rPr lang="vi-VN" sz="4000" dirty="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duy</a:t>
            </a:r>
            <a:r>
              <a:rPr lang="en-US" sz="4000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699730" y="6210300"/>
            <a:ext cx="511127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9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" y="0"/>
            <a:ext cx="1828074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08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05200" y="2476500"/>
            <a:ext cx="11582400" cy="4799564"/>
            <a:chOff x="0" y="0"/>
            <a:chExt cx="14831039" cy="6207579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4767539" cy="6144079"/>
            </a:xfrm>
            <a:custGeom>
              <a:avLst/>
              <a:gdLst/>
              <a:ahLst/>
              <a:cxnLst/>
              <a:rect l="l" t="t" r="r" b="b"/>
              <a:pathLst>
                <a:path w="14767539" h="6144079">
                  <a:moveTo>
                    <a:pt x="14674828" y="6144079"/>
                  </a:moveTo>
                  <a:lnTo>
                    <a:pt x="92710" y="6144079"/>
                  </a:lnTo>
                  <a:cubicBezTo>
                    <a:pt x="41910" y="6144079"/>
                    <a:pt x="0" y="6102169"/>
                    <a:pt x="0" y="605136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4673559" y="0"/>
                  </a:lnTo>
                  <a:cubicBezTo>
                    <a:pt x="14724359" y="0"/>
                    <a:pt x="14766269" y="41910"/>
                    <a:pt x="14766269" y="92710"/>
                  </a:cubicBezTo>
                  <a:lnTo>
                    <a:pt x="14766269" y="6050099"/>
                  </a:lnTo>
                  <a:cubicBezTo>
                    <a:pt x="14767539" y="6102169"/>
                    <a:pt x="14725628" y="6144079"/>
                    <a:pt x="14674828" y="6144079"/>
                  </a:cubicBezTo>
                  <a:close/>
                </a:path>
              </a:pathLst>
            </a:custGeom>
            <a:solidFill>
              <a:srgbClr val="FBF6F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831039" cy="6207579"/>
            </a:xfrm>
            <a:custGeom>
              <a:avLst/>
              <a:gdLst/>
              <a:ahLst/>
              <a:cxnLst/>
              <a:rect l="l" t="t" r="r" b="b"/>
              <a:pathLst>
                <a:path w="14831039" h="6207579">
                  <a:moveTo>
                    <a:pt x="14706578" y="59690"/>
                  </a:moveTo>
                  <a:cubicBezTo>
                    <a:pt x="14742139" y="59690"/>
                    <a:pt x="14771350" y="88900"/>
                    <a:pt x="14771350" y="124460"/>
                  </a:cubicBezTo>
                  <a:lnTo>
                    <a:pt x="14771350" y="6083119"/>
                  </a:lnTo>
                  <a:cubicBezTo>
                    <a:pt x="14771350" y="6118679"/>
                    <a:pt x="14742139" y="6147889"/>
                    <a:pt x="14706578" y="6147889"/>
                  </a:cubicBezTo>
                  <a:lnTo>
                    <a:pt x="124460" y="6147889"/>
                  </a:lnTo>
                  <a:cubicBezTo>
                    <a:pt x="88900" y="6147889"/>
                    <a:pt x="59690" y="6118679"/>
                    <a:pt x="59690" y="608311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4706578" y="59690"/>
                  </a:lnTo>
                  <a:moveTo>
                    <a:pt x="1470657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6083119"/>
                  </a:lnTo>
                  <a:cubicBezTo>
                    <a:pt x="0" y="6151699"/>
                    <a:pt x="55880" y="6207579"/>
                    <a:pt x="124460" y="6207579"/>
                  </a:cubicBezTo>
                  <a:lnTo>
                    <a:pt x="14706578" y="6207579"/>
                  </a:lnTo>
                  <a:cubicBezTo>
                    <a:pt x="14775159" y="6207579"/>
                    <a:pt x="14831039" y="6151699"/>
                    <a:pt x="14831039" y="6083119"/>
                  </a:cubicBezTo>
                  <a:lnTo>
                    <a:pt x="14831039" y="124460"/>
                  </a:lnTo>
                  <a:cubicBezTo>
                    <a:pt x="14831039" y="55880"/>
                    <a:pt x="14775159" y="0"/>
                    <a:pt x="14706578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444240" y="3467100"/>
            <a:ext cx="11658600" cy="1834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7500" b="1" dirty="0" smtClean="0">
                <a:solidFill>
                  <a:srgbClr val="4C5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7500" b="1" dirty="0">
              <a:solidFill>
                <a:srgbClr val="4C5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09600" y="7328751"/>
            <a:ext cx="2338023" cy="20106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305671">
            <a:off x="14917875" y="7349728"/>
            <a:ext cx="2289236" cy="19687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779350">
            <a:off x="1268144" y="768352"/>
            <a:ext cx="2007737" cy="2258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660914">
            <a:off x="15331458" y="919089"/>
            <a:ext cx="2054922" cy="2311262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48600" y="1492934"/>
            <a:ext cx="2508173" cy="13700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168788">
            <a:off x="16910658" y="9167753"/>
            <a:ext cx="974039" cy="837674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57200" y="495300"/>
            <a:ext cx="6226857" cy="1108694"/>
            <a:chOff x="6019800" y="377206"/>
            <a:chExt cx="6226857" cy="1108694"/>
          </a:xfrm>
        </p:grpSpPr>
        <p:grpSp>
          <p:nvGrpSpPr>
            <p:cNvPr id="24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34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5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7" name="TextBox 26"/>
            <p:cNvSpPr txBox="1"/>
            <p:nvPr/>
          </p:nvSpPr>
          <p:spPr>
            <a:xfrm>
              <a:off x="6237628" y="560084"/>
              <a:ext cx="594360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9.36 (SGK – tr</a:t>
              </a: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84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</a:p>
          </p:txBody>
        </p:sp>
      </p:grpSp>
      <p:pic>
        <p:nvPicPr>
          <p:cNvPr id="36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311972">
            <a:off x="16864880" y="373396"/>
            <a:ext cx="838200" cy="942760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168788">
            <a:off x="289051" y="9103027"/>
            <a:ext cx="974039" cy="8376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803714" y="514095"/>
                <a:ext cx="15544800" cy="1046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 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33333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714" y="514095"/>
                <a:ext cx="15544800" cy="1046633"/>
              </a:xfrm>
              <a:prstGeom prst="rect">
                <a:avLst/>
              </a:prstGeom>
              <a:blipFill>
                <a:blip r:embed="rId8"/>
                <a:stretch>
                  <a:fillRect l="-1373"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Callout 20"/>
          <p:cNvSpPr/>
          <p:nvPr/>
        </p:nvSpPr>
        <p:spPr>
          <a:xfrm>
            <a:off x="11549149" y="334964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4" y="3695700"/>
            <a:ext cx="6163326" cy="44848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06335" y="4881457"/>
                <a:ext cx="10972800" cy="4052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𝐴𝐷𝐸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𝐴𝐸𝐷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𝐷𝐸𝐶</m:t>
                        </m:r>
                      </m:e>
                    </m:acc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DC &gt; DE (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quan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DEC). (1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335" y="4881457"/>
                <a:ext cx="10972800" cy="4052776"/>
              </a:xfrm>
              <a:prstGeom prst="rect">
                <a:avLst/>
              </a:prstGeom>
              <a:blipFill>
                <a:blip r:embed="rId10"/>
                <a:stretch>
                  <a:fillRect l="-2000" r="-1944" b="-2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75028" y="1640093"/>
            <a:ext cx="16785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(H.9.51).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DE &lt; BC.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7400" y="8093214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(H.9.51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453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1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168788">
            <a:off x="16762078" y="9057309"/>
            <a:ext cx="974039" cy="837674"/>
          </a:xfrm>
          <a:prstGeom prst="rect">
            <a:avLst/>
          </a:prstGeom>
        </p:spPr>
      </p:pic>
      <p:pic>
        <p:nvPicPr>
          <p:cNvPr id="36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311972">
            <a:off x="16864880" y="373396"/>
            <a:ext cx="838200" cy="942760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168788">
            <a:off x="432578" y="9057308"/>
            <a:ext cx="974039" cy="837674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8229600" y="571500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1781422"/>
            <a:ext cx="5943600" cy="38099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33400" y="1808965"/>
                <a:ext cx="10972800" cy="62072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𝐷𝐴𝐶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,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𝐵𝐷𝐶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 BC &gt; DC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quan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BDC) (2)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BC &gt; DE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808965"/>
                <a:ext cx="10972800" cy="6207212"/>
              </a:xfrm>
              <a:prstGeom prst="rect">
                <a:avLst/>
              </a:prstGeom>
              <a:blipFill>
                <a:blip r:embed="rId9"/>
                <a:stretch>
                  <a:fillRect l="-2000" r="-1111" b="-14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13639800" y="6713950"/>
            <a:ext cx="2215734" cy="280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5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62000" y="1984997"/>
            <a:ext cx="16687800" cy="8915400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grpSp>
        <p:nvGrpSpPr>
          <p:cNvPr id="17" name="Group 16"/>
          <p:cNvGrpSpPr/>
          <p:nvPr/>
        </p:nvGrpSpPr>
        <p:grpSpPr>
          <a:xfrm>
            <a:off x="6144871" y="417219"/>
            <a:ext cx="6226857" cy="1108694"/>
            <a:chOff x="6019800" y="377206"/>
            <a:chExt cx="6226857" cy="1108694"/>
          </a:xfrm>
        </p:grpSpPr>
        <p:grpSp>
          <p:nvGrpSpPr>
            <p:cNvPr id="20" name="Group 4"/>
            <p:cNvGrpSpPr/>
            <p:nvPr/>
          </p:nvGrpSpPr>
          <p:grpSpPr>
            <a:xfrm>
              <a:off x="6019800" y="377206"/>
              <a:ext cx="6226857" cy="1108694"/>
              <a:chOff x="0" y="0"/>
              <a:chExt cx="6038063" cy="6076340"/>
            </a:xfrm>
          </p:grpSpPr>
          <p:sp>
            <p:nvSpPr>
              <p:cNvPr id="22" name="Freeform 5"/>
              <p:cNvSpPr/>
              <p:nvPr/>
            </p:nvSpPr>
            <p:spPr>
              <a:xfrm>
                <a:off x="31750" y="31750"/>
                <a:ext cx="5974562" cy="6012840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23" name="Freeform 6"/>
              <p:cNvSpPr/>
              <p:nvPr/>
            </p:nvSpPr>
            <p:spPr>
              <a:xfrm>
                <a:off x="0" y="0"/>
                <a:ext cx="603806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1" name="TextBox 20"/>
            <p:cNvSpPr txBox="1"/>
            <p:nvPr/>
          </p:nvSpPr>
          <p:spPr>
            <a:xfrm>
              <a:off x="6237628" y="560084"/>
              <a:ext cx="594360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9.37 (SGK – tr</a:t>
              </a:r>
              <a:r>
                <a:rPr kumimoji="0" lang="en-US" sz="45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84</a:t>
              </a: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)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6115540"/>
            <a:ext cx="7527507" cy="32951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143000" y="2205956"/>
                <a:ext cx="15849600" cy="462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( AB&gt; AC).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lấy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C,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E, BD = BA, CE= CA ( H.9.52)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So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𝐴𝐷𝐸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𝐴𝐸𝐷</m:t>
                        </m:r>
                      </m:e>
                    </m:acc>
                  </m:oMath>
                </a14:m>
                <a:endPara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So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AE.</a:t>
                </a:r>
                <a:endPara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205956"/>
                <a:ext cx="15849600" cy="4625882"/>
              </a:xfrm>
              <a:prstGeom prst="rect">
                <a:avLst/>
              </a:prstGeom>
              <a:blipFill>
                <a:blip r:embed="rId4"/>
                <a:stretch>
                  <a:fillRect l="-1385" r="-1346" b="-4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657600" y="7302634"/>
            <a:ext cx="1795246" cy="2414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42686" y="419100"/>
            <a:ext cx="17449800" cy="10648098"/>
            <a:chOff x="0" y="0"/>
            <a:chExt cx="6038063" cy="6076340"/>
          </a:xfrm>
        </p:grpSpPr>
        <p:sp>
          <p:nvSpPr>
            <p:cNvPr id="5" name="Freeform 5"/>
            <p:cNvSpPr/>
            <p:nvPr/>
          </p:nvSpPr>
          <p:spPr>
            <a:xfrm>
              <a:off x="31750" y="31750"/>
              <a:ext cx="5974562" cy="6012840"/>
            </a:xfrm>
            <a:custGeom>
              <a:avLst/>
              <a:gdLst/>
              <a:ahLst/>
              <a:cxnLst/>
              <a:rect l="l" t="t" r="r" b="b"/>
              <a:pathLst>
                <a:path w="5974562" h="6012840">
                  <a:moveTo>
                    <a:pt x="5881853" y="6012840"/>
                  </a:moveTo>
                  <a:lnTo>
                    <a:pt x="92710" y="6012840"/>
                  </a:lnTo>
                  <a:cubicBezTo>
                    <a:pt x="41910" y="6012840"/>
                    <a:pt x="0" y="5970931"/>
                    <a:pt x="0" y="5920131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880583" y="0"/>
                  </a:lnTo>
                  <a:cubicBezTo>
                    <a:pt x="5931383" y="0"/>
                    <a:pt x="5973292" y="41910"/>
                    <a:pt x="5973292" y="92710"/>
                  </a:cubicBezTo>
                  <a:lnTo>
                    <a:pt x="5973292" y="5918860"/>
                  </a:lnTo>
                  <a:cubicBezTo>
                    <a:pt x="5974562" y="5970931"/>
                    <a:pt x="5932653" y="6012840"/>
                    <a:pt x="5881853" y="601284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6038062" cy="6076340"/>
            </a:xfrm>
            <a:custGeom>
              <a:avLst/>
              <a:gdLst/>
              <a:ahLst/>
              <a:cxnLst/>
              <a:rect l="l" t="t" r="r" b="b"/>
              <a:pathLst>
                <a:path w="6038062" h="6076340">
                  <a:moveTo>
                    <a:pt x="5913603" y="59690"/>
                  </a:moveTo>
                  <a:cubicBezTo>
                    <a:pt x="5949162" y="59690"/>
                    <a:pt x="5978372" y="88900"/>
                    <a:pt x="5978372" y="124460"/>
                  </a:cubicBezTo>
                  <a:lnTo>
                    <a:pt x="5978372" y="5951881"/>
                  </a:lnTo>
                  <a:cubicBezTo>
                    <a:pt x="5978372" y="5987440"/>
                    <a:pt x="5949162" y="6016651"/>
                    <a:pt x="5913603" y="6016651"/>
                  </a:cubicBezTo>
                  <a:lnTo>
                    <a:pt x="124460" y="6016651"/>
                  </a:lnTo>
                  <a:cubicBezTo>
                    <a:pt x="88900" y="6016651"/>
                    <a:pt x="59690" y="5987440"/>
                    <a:pt x="59690" y="595188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13603" y="59690"/>
                  </a:lnTo>
                  <a:moveTo>
                    <a:pt x="591360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951881"/>
                  </a:lnTo>
                  <a:cubicBezTo>
                    <a:pt x="0" y="6020460"/>
                    <a:pt x="55880" y="6076340"/>
                    <a:pt x="124460" y="6076340"/>
                  </a:cubicBezTo>
                  <a:lnTo>
                    <a:pt x="5913603" y="6076340"/>
                  </a:lnTo>
                  <a:cubicBezTo>
                    <a:pt x="5982183" y="6076340"/>
                    <a:pt x="6038062" y="6020460"/>
                    <a:pt x="6038062" y="5951881"/>
                  </a:cubicBezTo>
                  <a:lnTo>
                    <a:pt x="6038062" y="124460"/>
                  </a:lnTo>
                  <a:cubicBezTo>
                    <a:pt x="6038062" y="55880"/>
                    <a:pt x="5982183" y="0"/>
                    <a:pt x="5913603" y="0"/>
                  </a:cubicBezTo>
                  <a:close/>
                </a:path>
              </a:pathLst>
            </a:custGeom>
            <a:solidFill>
              <a:srgbClr val="4C5270"/>
            </a:solidFill>
          </p:spPr>
        </p:sp>
      </p:grpSp>
      <p:sp>
        <p:nvSpPr>
          <p:cNvPr id="16" name="Oval Callout 15"/>
          <p:cNvSpPr/>
          <p:nvPr/>
        </p:nvSpPr>
        <p:spPr>
          <a:xfrm>
            <a:off x="8382000" y="721786"/>
            <a:ext cx="1687172" cy="879454"/>
          </a:xfrm>
          <a:prstGeom prst="wedgeEllipse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690137"/>
            <a:ext cx="5905085" cy="28531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51399" y="1831346"/>
                <a:ext cx="8534400" cy="2995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spcAft>
                    <a:spcPts val="800"/>
                  </a:spcAft>
                  <a:buAutoNum type="alphaLcParenR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AB &gt; AC</a:t>
                </a:r>
                <a:endParaRPr lang="en-US" sz="4000" dirty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(quan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399" y="1831346"/>
                <a:ext cx="8534400" cy="2995885"/>
              </a:xfrm>
              <a:prstGeom prst="rect">
                <a:avLst/>
              </a:prstGeom>
              <a:blipFill>
                <a:blip r:embed="rId4"/>
                <a:stretch>
                  <a:fillRect l="-2571" r="-2500" b="-3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384799" y="4776322"/>
                <a:ext cx="13335000" cy="2206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= 180° 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= 180°-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𝐴𝐶𝐸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+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= 180° 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= 180°-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𝐴𝐶𝐸</m:t>
                        </m:r>
                      </m:e>
                    </m:acc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799" y="4776322"/>
                <a:ext cx="13335000" cy="2206117"/>
              </a:xfrm>
              <a:prstGeom prst="rect">
                <a:avLst/>
              </a:prstGeom>
              <a:blipFill>
                <a:blip r:embed="rId5"/>
                <a:stretch>
                  <a:fillRect b="-1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Brace 18"/>
          <p:cNvSpPr/>
          <p:nvPr/>
        </p:nvSpPr>
        <p:spPr>
          <a:xfrm>
            <a:off x="10714452" y="2915098"/>
            <a:ext cx="334547" cy="386129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1201400" y="4659526"/>
                <a:ext cx="6112379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180°-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 180°-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𝐴𝐶𝐸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400" y="4659526"/>
                <a:ext cx="6112379" cy="728533"/>
              </a:xfrm>
              <a:prstGeom prst="rect">
                <a:avLst/>
              </a:prstGeom>
              <a:blipFill>
                <a:blip r:embed="rId6"/>
                <a:stretch>
                  <a:fillRect l="-3593" t="-1416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2655163" y="5767965"/>
                <a:ext cx="3361626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𝐴𝐶𝐸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5163" y="5767965"/>
                <a:ext cx="3361626" cy="728533"/>
              </a:xfrm>
              <a:prstGeom prst="rect">
                <a:avLst/>
              </a:prstGeom>
              <a:blipFill>
                <a:blip r:embed="rId7"/>
                <a:stretch>
                  <a:fillRect l="-6534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38199" y="6895431"/>
                <a:ext cx="15178589" cy="3201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Có: BD = BA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CE =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ACE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180°- 2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  180°- 2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𝐴𝐸𝐶</m:t>
                        </m:r>
                      </m:e>
                    </m:acc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6895431"/>
                <a:ext cx="15178589" cy="3201069"/>
              </a:xfrm>
              <a:prstGeom prst="rect">
                <a:avLst/>
              </a:prstGeom>
              <a:blipFill>
                <a:blip r:embed="rId8"/>
                <a:stretch>
                  <a:fillRect l="-1406" b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0016143" y="7054406"/>
                <a:ext cx="4939109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180°- 2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𝐴𝐷𝐵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143" y="7054406"/>
                <a:ext cx="4939109" cy="728533"/>
              </a:xfrm>
              <a:prstGeom prst="rect">
                <a:avLst/>
              </a:prstGeom>
              <a:blipFill>
                <a:blip r:embed="rId9"/>
                <a:stretch>
                  <a:fillRect l="-4321" t="-1416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0016143" y="8069467"/>
                <a:ext cx="4821513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𝐴𝐶𝐸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180°- 2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𝐴𝐸𝐶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143" y="8069467"/>
                <a:ext cx="4821513" cy="728533"/>
              </a:xfrm>
              <a:prstGeom prst="rect">
                <a:avLst/>
              </a:prstGeom>
              <a:blipFill>
                <a:blip r:embed="rId10"/>
                <a:stretch>
                  <a:fillRect l="-4425" t="-14286" b="-34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7838492" y="9122606"/>
                <a:ext cx="3362908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⇒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𝐴𝐷𝐵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𝐴𝐸𝐶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492" y="9122606"/>
                <a:ext cx="3362908" cy="728533"/>
              </a:xfrm>
              <a:prstGeom prst="rect">
                <a:avLst/>
              </a:prstGeom>
              <a:blipFill>
                <a:blip r:embed="rId11"/>
                <a:stretch>
                  <a:fillRect l="-6522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28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/>
      <p:bldP spid="23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1021</Words>
  <Application>Microsoft Office PowerPoint</Application>
  <PresentationFormat>Custom</PresentationFormat>
  <Paragraphs>142</Paragraphs>
  <Slides>25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Anton</vt:lpstr>
      <vt:lpstr>Cambria Math</vt:lpstr>
      <vt:lpstr>Montserrat</vt:lpstr>
      <vt:lpstr>Kavoon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geometry name the angle maths quiz</dc:title>
  <dc:creator>Mr CHU HONG VINH</dc:creator>
  <cp:lastModifiedBy>Admin</cp:lastModifiedBy>
  <cp:revision>75</cp:revision>
  <dcterms:created xsi:type="dcterms:W3CDTF">2006-08-16T00:00:00Z</dcterms:created>
  <dcterms:modified xsi:type="dcterms:W3CDTF">2022-11-18T02:55:31Z</dcterms:modified>
  <dc:identifier>DAFOPxnPWEw</dc:identifier>
</cp:coreProperties>
</file>