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76" r:id="rId12"/>
    <p:sldId id="274" r:id="rId13"/>
    <p:sldId id="275" r:id="rId14"/>
    <p:sldId id="265" r:id="rId15"/>
    <p:sldId id="266" r:id="rId16"/>
    <p:sldId id="268" r:id="rId17"/>
    <p:sldId id="269" r:id="rId18"/>
    <p:sldId id="270" r:id="rId19"/>
    <p:sldId id="271" r:id="rId20"/>
    <p:sldId id="277" r:id="rId21"/>
    <p:sldId id="272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irYw72/A1Bzye20I+f5dwkj+9o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857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8541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043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03802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9" name="Google Shape;27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39696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18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4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5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5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07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60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8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35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1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3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8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57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hân trời sáng tạo] Giải Mỹ thuật 6 Bài 3: Túi giấy đựng quà tặng">
            <a:extLst>
              <a:ext uri="{FF2B5EF4-FFF2-40B4-BE49-F238E27FC236}">
                <a16:creationId xmlns:a16="http://schemas.microsoft.com/office/drawing/2014/main" id="{D861CACE-1418-4091-B64D-F257CD08B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40" b="16223"/>
          <a:stretch/>
        </p:blipFill>
        <p:spPr bwMode="auto">
          <a:xfrm>
            <a:off x="347657" y="2771775"/>
            <a:ext cx="2575304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" name="Google Shape;166;p1"/>
          <p:cNvSpPr txBox="1">
            <a:spLocks noGrp="1"/>
          </p:cNvSpPr>
          <p:nvPr>
            <p:ph type="title" idx="4294967295"/>
          </p:nvPr>
        </p:nvSpPr>
        <p:spPr>
          <a:xfrm>
            <a:off x="923919" y="749578"/>
            <a:ext cx="10234613" cy="201352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imes New Roman"/>
              <a:buNone/>
            </a:pPr>
            <a:r>
              <a:rPr lang="en-US" b="1" u="sng" dirty="0" err="1">
                <a:latin typeface="Times New Roman"/>
                <a:ea typeface="Times New Roman"/>
                <a:cs typeface="Times New Roman"/>
                <a:sym typeface="Times New Roman"/>
              </a:rPr>
              <a:t>Chủ</a:t>
            </a:r>
            <a:r>
              <a:rPr lang="en-US" b="1" u="sng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b="1" u="sng" dirty="0" err="1">
                <a:latin typeface="Times New Roman"/>
                <a:ea typeface="Times New Roman"/>
                <a:cs typeface="Times New Roman"/>
                <a:sym typeface="Times New Roman"/>
              </a:rPr>
              <a:t>đề</a:t>
            </a:r>
            <a:b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NGHỆ THUẬT TIỀN SỬ </a:t>
            </a:r>
            <a:br>
              <a:rPr lang="en-US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THẾ GIỚI VÀ VIỆT NAM</a:t>
            </a:r>
            <a:b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b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b="1" u="sng" dirty="0" err="1">
                <a:latin typeface="Times New Roman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b="1" u="sng" dirty="0">
                <a:latin typeface="Times New Roman"/>
                <a:ea typeface="Times New Roman"/>
                <a:cs typeface="Times New Roman"/>
                <a:sym typeface="Times New Roman"/>
              </a:rPr>
              <a:t> 3 </a:t>
            </a:r>
            <a:br>
              <a:rPr lang="en-US" b="1" u="sng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b="1" u="sng" dirty="0"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en-US" sz="53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TÚI GIẤY ĐỰNG QUÀ TẶNG</a:t>
            </a:r>
            <a:endParaRPr sz="53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2" descr="Chân trời sáng tạo] Giải Mỹ thuật 6 Bài 3: Túi giấy đựng quà tặng">
            <a:extLst>
              <a:ext uri="{FF2B5EF4-FFF2-40B4-BE49-F238E27FC236}">
                <a16:creationId xmlns:a16="http://schemas.microsoft.com/office/drawing/2014/main" id="{1730DF53-91EB-44E3-B0B4-3F12EDFD0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10" t="4052" r="5756" b="17713"/>
          <a:stretch/>
        </p:blipFill>
        <p:spPr bwMode="auto">
          <a:xfrm>
            <a:off x="9555709" y="1575603"/>
            <a:ext cx="2460080" cy="33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"/>
          <p:cNvSpPr txBox="1">
            <a:spLocks noGrp="1"/>
          </p:cNvSpPr>
          <p:nvPr>
            <p:ph type="title"/>
          </p:nvPr>
        </p:nvSpPr>
        <p:spPr>
          <a:xfrm>
            <a:off x="801098" y="1396289"/>
            <a:ext cx="3583615" cy="4482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imes New Roman"/>
              <a:buNone/>
            </a:pP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3.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Thiết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kế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tạo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dáng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và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trang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trí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túi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giấy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với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hình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vẽ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thời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 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Tiền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sử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.</a:t>
            </a:r>
            <a:endParaRPr dirty="0">
              <a:latin typeface="+mn-lt"/>
            </a:endParaRPr>
          </a:p>
        </p:txBody>
      </p:sp>
      <p:grpSp>
        <p:nvGrpSpPr>
          <p:cNvPr id="237" name="Google Shape;237;p9"/>
          <p:cNvGrpSpPr/>
          <p:nvPr/>
        </p:nvGrpSpPr>
        <p:grpSpPr>
          <a:xfrm>
            <a:off x="6096000" y="850015"/>
            <a:ext cx="5163238" cy="5218561"/>
            <a:chOff x="0" y="45784"/>
            <a:chExt cx="5163238" cy="5218561"/>
          </a:xfrm>
        </p:grpSpPr>
        <p:sp>
          <p:nvSpPr>
            <p:cNvPr id="238" name="Google Shape;238;p9"/>
            <p:cNvSpPr/>
            <p:nvPr/>
          </p:nvSpPr>
          <p:spPr>
            <a:xfrm>
              <a:off x="0" y="4578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52A01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 txBox="1"/>
            <p:nvPr/>
          </p:nvSpPr>
          <p:spPr>
            <a:xfrm>
              <a:off x="60313" y="10609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Công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năng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sử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dụng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của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túi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0" y="1496057"/>
              <a:ext cx="5163238" cy="3768288"/>
            </a:xfrm>
            <a:prstGeom prst="roundRect">
              <a:avLst>
                <a:gd name="adj" fmla="val 16667"/>
              </a:avLst>
            </a:prstGeom>
            <a:solidFill>
              <a:srgbClr val="E7B91A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97563E2-A3E9-4494-8828-1B12F7324ABE}"/>
              </a:ext>
            </a:extLst>
          </p:cNvPr>
          <p:cNvSpPr/>
          <p:nvPr/>
        </p:nvSpPr>
        <p:spPr>
          <a:xfrm>
            <a:off x="6491632" y="3251869"/>
            <a:ext cx="4371974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buFontTx/>
              <a:buChar char="-"/>
            </a:pP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Dùng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để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đựng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hàng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</a:p>
          <a:p>
            <a:pPr marL="457200" lvl="0" indent="-457200">
              <a:lnSpc>
                <a:spcPct val="90000"/>
              </a:lnSpc>
              <a:buFontTx/>
              <a:buChar char="-"/>
            </a:pP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Dùng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để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đựng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quà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tặng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</a:p>
          <a:p>
            <a:pPr marL="457200" lvl="0" indent="-457200">
              <a:lnSpc>
                <a:spcPct val="90000"/>
              </a:lnSpc>
              <a:buFontTx/>
              <a:buChar char="-"/>
            </a:pP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Dùng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làm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đẹp</a:t>
            </a:r>
            <a:r>
              <a: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72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ơ lược về túi giấy">
            <a:extLst>
              <a:ext uri="{FF2B5EF4-FFF2-40B4-BE49-F238E27FC236}">
                <a16:creationId xmlns:a16="http://schemas.microsoft.com/office/drawing/2014/main" id="{4F118D39-D8D8-4CBF-B3DB-99F67FCB9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800" y="2470656"/>
            <a:ext cx="5326680" cy="353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nbaobivietthang.com/wp-content/uploads/2020/09/4fdfedb43b0b21ee4553503c6decdb01.jpg">
            <a:extLst>
              <a:ext uri="{FF2B5EF4-FFF2-40B4-BE49-F238E27FC236}">
                <a16:creationId xmlns:a16="http://schemas.microsoft.com/office/drawing/2014/main" id="{62F6DA37-7163-4484-A979-E54EAEADE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00" y="3043238"/>
            <a:ext cx="2686050" cy="293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 TÚI GIẤY ĐỰNG ĐỒ ĂN NHANH IN ĐÔNG NAM Á">
            <a:extLst>
              <a:ext uri="{FF2B5EF4-FFF2-40B4-BE49-F238E27FC236}">
                <a16:creationId xmlns:a16="http://schemas.microsoft.com/office/drawing/2014/main" id="{8296F30A-2853-45CF-AB4A-C8A7E631A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0" b="12500"/>
          <a:stretch/>
        </p:blipFill>
        <p:spPr bwMode="auto">
          <a:xfrm>
            <a:off x="1025563" y="291022"/>
            <a:ext cx="4371974" cy="275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oogle Shape;237;p9">
            <a:extLst>
              <a:ext uri="{FF2B5EF4-FFF2-40B4-BE49-F238E27FC236}">
                <a16:creationId xmlns:a16="http://schemas.microsoft.com/office/drawing/2014/main" id="{4EE0C026-3FD8-4591-9989-20767852001A}"/>
              </a:ext>
            </a:extLst>
          </p:cNvPr>
          <p:cNvGrpSpPr/>
          <p:nvPr/>
        </p:nvGrpSpPr>
        <p:grpSpPr>
          <a:xfrm>
            <a:off x="6096000" y="850015"/>
            <a:ext cx="5163238" cy="1235520"/>
            <a:chOff x="0" y="45784"/>
            <a:chExt cx="5163238" cy="1235520"/>
          </a:xfrm>
        </p:grpSpPr>
        <p:sp>
          <p:nvSpPr>
            <p:cNvPr id="18" name="Google Shape;238;p9">
              <a:extLst>
                <a:ext uri="{FF2B5EF4-FFF2-40B4-BE49-F238E27FC236}">
                  <a16:creationId xmlns:a16="http://schemas.microsoft.com/office/drawing/2014/main" id="{09B5BADF-4D13-408E-ACB5-683E0EA0A943}"/>
                </a:ext>
              </a:extLst>
            </p:cNvPr>
            <p:cNvSpPr/>
            <p:nvPr/>
          </p:nvSpPr>
          <p:spPr>
            <a:xfrm>
              <a:off x="0" y="4578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52A01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9;p9">
              <a:extLst>
                <a:ext uri="{FF2B5EF4-FFF2-40B4-BE49-F238E27FC236}">
                  <a16:creationId xmlns:a16="http://schemas.microsoft.com/office/drawing/2014/main" id="{D78A2943-FEED-48D9-905E-9069F1BC40EE}"/>
                </a:ext>
              </a:extLst>
            </p:cNvPr>
            <p:cNvSpPr txBox="1"/>
            <p:nvPr/>
          </p:nvSpPr>
          <p:spPr>
            <a:xfrm>
              <a:off x="60313" y="10609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>
                <a:lnSpc>
                  <a:spcPct val="90000"/>
                </a:lnSpc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Công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năng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sử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dụng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của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túi</a:t>
              </a:r>
              <a:endParaRPr lang="en-US"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4E87BF7-10A5-4E52-B34B-62C73963A824}"/>
              </a:ext>
            </a:extLst>
          </p:cNvPr>
          <p:cNvSpPr/>
          <p:nvPr/>
        </p:nvSpPr>
        <p:spPr>
          <a:xfrm>
            <a:off x="3211550" y="3181169"/>
            <a:ext cx="3143586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buFontTx/>
              <a:buChar char="-"/>
            </a:pP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Dùng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để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đựng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hàng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</a:p>
          <a:p>
            <a:pPr marL="457200" lvl="0" indent="-457200">
              <a:lnSpc>
                <a:spcPct val="90000"/>
              </a:lnSpc>
              <a:buFontTx/>
              <a:buChar char="-"/>
            </a:pP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Dùng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để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đựng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quà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tặng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</a:p>
          <a:p>
            <a:pPr marL="457200" lvl="0" indent="-457200">
              <a:lnSpc>
                <a:spcPct val="90000"/>
              </a:lnSpc>
              <a:buFontTx/>
              <a:buChar char="-"/>
            </a:pP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Dùng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làm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đẹp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461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"/>
          <p:cNvSpPr txBox="1">
            <a:spLocks noGrp="1"/>
          </p:cNvSpPr>
          <p:nvPr>
            <p:ph type="title"/>
          </p:nvPr>
        </p:nvSpPr>
        <p:spPr>
          <a:xfrm>
            <a:off x="801098" y="1396289"/>
            <a:ext cx="3583615" cy="4482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imes New Roman"/>
              <a:buNone/>
            </a:pP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3.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Thiết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kế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tạo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dáng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và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trang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trí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túi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giấy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với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hình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vẽ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thời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 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Tiền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sử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.</a:t>
            </a:r>
            <a:endParaRPr dirty="0">
              <a:latin typeface="+mn-lt"/>
            </a:endParaRPr>
          </a:p>
        </p:txBody>
      </p:sp>
      <p:grpSp>
        <p:nvGrpSpPr>
          <p:cNvPr id="237" name="Google Shape;237;p9"/>
          <p:cNvGrpSpPr/>
          <p:nvPr/>
        </p:nvGrpSpPr>
        <p:grpSpPr>
          <a:xfrm>
            <a:off x="6096000" y="777520"/>
            <a:ext cx="5163238" cy="3890881"/>
            <a:chOff x="0" y="1373464"/>
            <a:chExt cx="5163238" cy="3890881"/>
          </a:xfrm>
        </p:grpSpPr>
        <p:sp>
          <p:nvSpPr>
            <p:cNvPr id="240" name="Google Shape;240;p9"/>
            <p:cNvSpPr/>
            <p:nvPr/>
          </p:nvSpPr>
          <p:spPr>
            <a:xfrm>
              <a:off x="0" y="137346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84B71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 txBox="1"/>
            <p:nvPr/>
          </p:nvSpPr>
          <p:spPr>
            <a:xfrm>
              <a:off x="60313" y="143377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Thực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hiện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theo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các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bước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0" y="270114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C6D01B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 txBox="1"/>
            <p:nvPr/>
          </p:nvSpPr>
          <p:spPr>
            <a:xfrm>
              <a:off x="60313" y="276145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Xác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định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vị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trí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tỉ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lệ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và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trang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trí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hình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 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trên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bản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vẽ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0" y="4028825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E7B91A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 txBox="1"/>
            <p:nvPr/>
          </p:nvSpPr>
          <p:spPr>
            <a:xfrm>
              <a:off x="60313" y="4089138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Cắt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hình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theo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bản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vẽ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dán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và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hoàn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thiện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sản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phẩm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.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970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237;p9">
            <a:extLst>
              <a:ext uri="{FF2B5EF4-FFF2-40B4-BE49-F238E27FC236}">
                <a16:creationId xmlns:a16="http://schemas.microsoft.com/office/drawing/2014/main" id="{097322E7-5751-42DE-9A84-A38C213A6055}"/>
              </a:ext>
            </a:extLst>
          </p:cNvPr>
          <p:cNvGrpSpPr/>
          <p:nvPr/>
        </p:nvGrpSpPr>
        <p:grpSpPr>
          <a:xfrm>
            <a:off x="6096000" y="777520"/>
            <a:ext cx="5163238" cy="1235520"/>
            <a:chOff x="0" y="1373464"/>
            <a:chExt cx="5163238" cy="1235520"/>
          </a:xfrm>
        </p:grpSpPr>
        <p:sp>
          <p:nvSpPr>
            <p:cNvPr id="15" name="Google Shape;240;p9">
              <a:extLst>
                <a:ext uri="{FF2B5EF4-FFF2-40B4-BE49-F238E27FC236}">
                  <a16:creationId xmlns:a16="http://schemas.microsoft.com/office/drawing/2014/main" id="{5B26EDC3-F111-4B96-B4B4-A70CBC703717}"/>
                </a:ext>
              </a:extLst>
            </p:cNvPr>
            <p:cNvSpPr/>
            <p:nvPr/>
          </p:nvSpPr>
          <p:spPr>
            <a:xfrm>
              <a:off x="0" y="137346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84B71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1;p9">
              <a:extLst>
                <a:ext uri="{FF2B5EF4-FFF2-40B4-BE49-F238E27FC236}">
                  <a16:creationId xmlns:a16="http://schemas.microsoft.com/office/drawing/2014/main" id="{39F0B369-D042-4842-8150-10F29D790B80}"/>
                </a:ext>
              </a:extLst>
            </p:cNvPr>
            <p:cNvSpPr txBox="1"/>
            <p:nvPr/>
          </p:nvSpPr>
          <p:spPr>
            <a:xfrm>
              <a:off x="60313" y="143377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Thực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hiện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theo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các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bước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4100" name="Picture 4" descr="Bài 3 Túi giấy đựng quà tặng - Mĩ thuật 6 - Tìm đáp án, giải bài tập,">
            <a:extLst>
              <a:ext uri="{FF2B5EF4-FFF2-40B4-BE49-F238E27FC236}">
                <a16:creationId xmlns:a16="http://schemas.microsoft.com/office/drawing/2014/main" id="{AA04F92C-192F-4F29-BFC9-29B4E9468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62" y="213412"/>
            <a:ext cx="4582213" cy="643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ãy tìm hiểu và cho biết một số đặc điểm về hình màu và kĩ thuật thể hiện  của nghệ thuật thời Tiền sử | [Chân trời sáng tạo] Giải mĩ thuật">
            <a:extLst>
              <a:ext uri="{FF2B5EF4-FFF2-40B4-BE49-F238E27FC236}">
                <a16:creationId xmlns:a16="http://schemas.microsoft.com/office/drawing/2014/main" id="{266E5278-55D1-48C9-B65D-EC55F086D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075" y="2344051"/>
            <a:ext cx="3877304" cy="389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32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"/>
          <p:cNvSpPr txBox="1"/>
          <p:nvPr/>
        </p:nvSpPr>
        <p:spPr>
          <a:xfrm>
            <a:off x="722923" y="4049825"/>
            <a:ext cx="5587316" cy="1795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Một số họa tiết </a:t>
            </a:r>
            <a:endParaRPr sz="4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trang trí thời tiền sử</a:t>
            </a:r>
            <a:endParaRPr sz="44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51" name="Google Shape;251;p10" descr="Ảnh có chứa văn bản&#10;&#10;Mô tả được tự động tạ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027" y="426065"/>
            <a:ext cx="2312829" cy="2223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0" descr="Ảnh có chứa văn bản&#10;&#10;Mô tả được tự động tạ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52952" y="319696"/>
            <a:ext cx="3757106" cy="2758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0" descr="Ảnh có chứa văn bản, đen&#10;&#10;Mô tả được tự động tạ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65101" y="893928"/>
            <a:ext cx="2667610" cy="1864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0" descr="Ảnh có chứa văn bản, vải&#10;&#10;Mô tả được tự động tạ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90506" y="3786189"/>
            <a:ext cx="2059628" cy="2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0" descr="Ảnh có chứa văn bản&#10;&#10;Mô tả được tự động tạ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65622" y="3022979"/>
            <a:ext cx="2059628" cy="27227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5;p9">
            <a:extLst>
              <a:ext uri="{FF2B5EF4-FFF2-40B4-BE49-F238E27FC236}">
                <a16:creationId xmlns:a16="http://schemas.microsoft.com/office/drawing/2014/main" id="{E7D2BC9F-CAE6-4985-988E-3D4CDAD7D885}"/>
              </a:ext>
            </a:extLst>
          </p:cNvPr>
          <p:cNvSpPr txBox="1"/>
          <p:nvPr/>
        </p:nvSpPr>
        <p:spPr>
          <a:xfrm>
            <a:off x="188383" y="2871552"/>
            <a:ext cx="10841567" cy="111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Cắt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hình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theo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bản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vẽ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dán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hoàn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thiện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sản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phẩm</a:t>
            </a:r>
            <a:r>
              <a:rPr lang="en-US" sz="32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3200" dirty="0">
              <a:solidFill>
                <a:srgbClr val="0070C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"/>
          <p:cNvSpPr txBox="1"/>
          <p:nvPr/>
        </p:nvSpPr>
        <p:spPr>
          <a:xfrm>
            <a:off x="3480656" y="220634"/>
            <a:ext cx="55418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Cách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trang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trí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giấy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8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050" name="Picture 2" descr="Túi giấy với hình vẽ thời tiền sử- Thiết kế tạo dáng và trang trí túi giấy  - Mĩ thuật lớp 6 - YouTube">
            <a:extLst>
              <a:ext uri="{FF2B5EF4-FFF2-40B4-BE49-F238E27FC236}">
                <a16:creationId xmlns:a16="http://schemas.microsoft.com/office/drawing/2014/main" id="{4C809BB5-04AF-4FFE-BBB7-11D776BD5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r="4939"/>
          <a:stretch/>
        </p:blipFill>
        <p:spPr bwMode="auto">
          <a:xfrm>
            <a:off x="1880756" y="743854"/>
            <a:ext cx="8761844" cy="488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76;p13">
            <a:extLst>
              <a:ext uri="{FF2B5EF4-FFF2-40B4-BE49-F238E27FC236}">
                <a16:creationId xmlns:a16="http://schemas.microsoft.com/office/drawing/2014/main" id="{258481F9-406F-46E7-8C96-E380B3A90ADE}"/>
              </a:ext>
            </a:extLst>
          </p:cNvPr>
          <p:cNvSpPr txBox="1"/>
          <p:nvPr/>
        </p:nvSpPr>
        <p:spPr>
          <a:xfrm>
            <a:off x="877456" y="5823336"/>
            <a:ext cx="10612170" cy="817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túi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trí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họa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tiền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sử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3" descr="Ảnh có chứa văn bản, vật chứa, hộp&#10;&#10;Mô tả được tự động tạo"/>
          <p:cNvPicPr preferRelativeResize="0"/>
          <p:nvPr/>
        </p:nvPicPr>
        <p:blipFill rotWithShape="1">
          <a:blip r:embed="rId3">
            <a:alphaModFix/>
          </a:blip>
          <a:srcRect r="-3" b="19292"/>
          <a:stretch/>
        </p:blipFill>
        <p:spPr>
          <a:xfrm>
            <a:off x="20" y="1130299"/>
            <a:ext cx="3975444" cy="4306593"/>
          </a:xfrm>
          <a:custGeom>
            <a:avLst/>
            <a:gdLst/>
            <a:ahLst/>
            <a:cxnLst/>
            <a:rect l="l" t="t" r="r" b="b"/>
            <a:pathLst>
              <a:path w="3975464" h="4365555" extrusionOk="0">
                <a:moveTo>
                  <a:pt x="0" y="0"/>
                </a:moveTo>
                <a:lnTo>
                  <a:pt x="3954724" y="0"/>
                </a:lnTo>
                <a:lnTo>
                  <a:pt x="3944328" y="441228"/>
                </a:lnTo>
                <a:cubicBezTo>
                  <a:pt x="3942781" y="508796"/>
                  <a:pt x="3939430" y="576877"/>
                  <a:pt x="3951159" y="643804"/>
                </a:cubicBezTo>
                <a:cubicBezTo>
                  <a:pt x="3980543" y="810736"/>
                  <a:pt x="3979900" y="978310"/>
                  <a:pt x="3967011" y="1146396"/>
                </a:cubicBezTo>
                <a:cubicBezTo>
                  <a:pt x="3954123" y="1321150"/>
                  <a:pt x="3931569" y="1495262"/>
                  <a:pt x="3940203" y="1671170"/>
                </a:cubicBezTo>
                <a:cubicBezTo>
                  <a:pt x="3945230" y="1770534"/>
                  <a:pt x="3953091" y="1869643"/>
                  <a:pt x="3953091" y="1969263"/>
                </a:cubicBezTo>
                <a:cubicBezTo>
                  <a:pt x="3955799" y="2447623"/>
                  <a:pt x="3948581" y="2926496"/>
                  <a:pt x="3959665" y="3405241"/>
                </a:cubicBezTo>
                <a:cubicBezTo>
                  <a:pt x="3962629" y="3529479"/>
                  <a:pt x="3949097" y="3653076"/>
                  <a:pt x="3946777" y="3777057"/>
                </a:cubicBezTo>
                <a:cubicBezTo>
                  <a:pt x="3944973" y="3878089"/>
                  <a:pt x="3947873" y="3979056"/>
                  <a:pt x="3950499" y="4080023"/>
                </a:cubicBezTo>
                <a:lnTo>
                  <a:pt x="3952324" y="4346210"/>
                </a:lnTo>
                <a:lnTo>
                  <a:pt x="3923793" y="4344582"/>
                </a:lnTo>
                <a:cubicBezTo>
                  <a:pt x="3869166" y="4337251"/>
                  <a:pt x="3813841" y="4336693"/>
                  <a:pt x="3759075" y="4342933"/>
                </a:cubicBezTo>
                <a:cubicBezTo>
                  <a:pt x="3703277" y="4347626"/>
                  <a:pt x="3647607" y="4354981"/>
                  <a:pt x="3591682" y="4357645"/>
                </a:cubicBezTo>
                <a:cubicBezTo>
                  <a:pt x="3349688" y="4370998"/>
                  <a:pt x="3107046" y="4367447"/>
                  <a:pt x="2865549" y="4346991"/>
                </a:cubicBezTo>
                <a:cubicBezTo>
                  <a:pt x="2661378" y="4329084"/>
                  <a:pt x="2456048" y="4328501"/>
                  <a:pt x="2251775" y="4345215"/>
                </a:cubicBezTo>
                <a:cubicBezTo>
                  <a:pt x="2200819" y="4349148"/>
                  <a:pt x="2149862" y="4359293"/>
                  <a:pt x="2098906" y="4351937"/>
                </a:cubicBezTo>
                <a:cubicBezTo>
                  <a:pt x="2025044" y="4342895"/>
                  <a:pt x="1950494" y="4340688"/>
                  <a:pt x="1876224" y="4345343"/>
                </a:cubicBezTo>
                <a:cubicBezTo>
                  <a:pt x="1700042" y="4352318"/>
                  <a:pt x="1523986" y="4361576"/>
                  <a:pt x="1347676" y="4359039"/>
                </a:cubicBezTo>
                <a:cubicBezTo>
                  <a:pt x="1064484" y="4355108"/>
                  <a:pt x="781420" y="4341031"/>
                  <a:pt x="498101" y="4351430"/>
                </a:cubicBezTo>
                <a:cubicBezTo>
                  <a:pt x="364340" y="4356376"/>
                  <a:pt x="230578" y="4360752"/>
                  <a:pt x="96817" y="4355568"/>
                </a:cubicBezTo>
                <a:lnTo>
                  <a:pt x="0" y="4349268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74" name="Google Shape;274;p13" descr="Ảnh có chứa văn bản&#10;&#10;Mô tả được tự động tạo"/>
          <p:cNvPicPr preferRelativeResize="0"/>
          <p:nvPr/>
        </p:nvPicPr>
        <p:blipFill rotWithShape="1">
          <a:blip r:embed="rId4">
            <a:alphaModFix/>
          </a:blip>
          <a:srcRect t="5044" b="11829"/>
          <a:stretch/>
        </p:blipFill>
        <p:spPr>
          <a:xfrm>
            <a:off x="4148881" y="1130299"/>
            <a:ext cx="3872656" cy="4306594"/>
          </a:xfrm>
          <a:custGeom>
            <a:avLst/>
            <a:gdLst/>
            <a:ahLst/>
            <a:cxnLst/>
            <a:rect l="l" t="t" r="r" b="b"/>
            <a:pathLst>
              <a:path w="3872656" h="4370715" extrusionOk="0">
                <a:moveTo>
                  <a:pt x="9308" y="0"/>
                </a:moveTo>
                <a:lnTo>
                  <a:pt x="3851998" y="0"/>
                </a:lnTo>
                <a:lnTo>
                  <a:pt x="3841520" y="444702"/>
                </a:lnTo>
                <a:cubicBezTo>
                  <a:pt x="3839973" y="512270"/>
                  <a:pt x="3836622" y="580351"/>
                  <a:pt x="3848351" y="647278"/>
                </a:cubicBezTo>
                <a:cubicBezTo>
                  <a:pt x="3877736" y="814210"/>
                  <a:pt x="3877092" y="981784"/>
                  <a:pt x="3864203" y="1149870"/>
                </a:cubicBezTo>
                <a:cubicBezTo>
                  <a:pt x="3851315" y="1324624"/>
                  <a:pt x="3828761" y="1498736"/>
                  <a:pt x="3837395" y="1674644"/>
                </a:cubicBezTo>
                <a:cubicBezTo>
                  <a:pt x="3842422" y="1774008"/>
                  <a:pt x="3850284" y="1873117"/>
                  <a:pt x="3850284" y="1972737"/>
                </a:cubicBezTo>
                <a:cubicBezTo>
                  <a:pt x="3852991" y="2451097"/>
                  <a:pt x="3845773" y="2929970"/>
                  <a:pt x="3856857" y="3408715"/>
                </a:cubicBezTo>
                <a:cubicBezTo>
                  <a:pt x="3859821" y="3532953"/>
                  <a:pt x="3846289" y="3656550"/>
                  <a:pt x="3843969" y="3780531"/>
                </a:cubicBezTo>
                <a:cubicBezTo>
                  <a:pt x="3842165" y="3881563"/>
                  <a:pt x="3845065" y="3982530"/>
                  <a:pt x="3847691" y="4083497"/>
                </a:cubicBezTo>
                <a:lnTo>
                  <a:pt x="3849494" y="4346466"/>
                </a:lnTo>
                <a:lnTo>
                  <a:pt x="3739963" y="4345485"/>
                </a:lnTo>
                <a:cubicBezTo>
                  <a:pt x="3702780" y="4346420"/>
                  <a:pt x="3665581" y="4348259"/>
                  <a:pt x="3628383" y="4349908"/>
                </a:cubicBezTo>
                <a:cubicBezTo>
                  <a:pt x="3508316" y="4356655"/>
                  <a:pt x="3387918" y="4354828"/>
                  <a:pt x="3268119" y="4344454"/>
                </a:cubicBezTo>
                <a:cubicBezTo>
                  <a:pt x="3196206" y="4335589"/>
                  <a:pt x="3123466" y="4335589"/>
                  <a:pt x="3051553" y="4344454"/>
                </a:cubicBezTo>
                <a:cubicBezTo>
                  <a:pt x="2869715" y="4368829"/>
                  <a:pt x="2685977" y="4376260"/>
                  <a:pt x="2502751" y="4366648"/>
                </a:cubicBezTo>
                <a:cubicBezTo>
                  <a:pt x="2288987" y="4357263"/>
                  <a:pt x="2075733" y="4337859"/>
                  <a:pt x="1861843" y="4332533"/>
                </a:cubicBezTo>
                <a:cubicBezTo>
                  <a:pt x="1726297" y="4329109"/>
                  <a:pt x="1589733" y="4319851"/>
                  <a:pt x="1455972" y="4342552"/>
                </a:cubicBezTo>
                <a:cubicBezTo>
                  <a:pt x="1319536" y="4365887"/>
                  <a:pt x="1184374" y="4354980"/>
                  <a:pt x="1048318" y="4348258"/>
                </a:cubicBezTo>
                <a:cubicBezTo>
                  <a:pt x="946532" y="4340953"/>
                  <a:pt x="844365" y="4340953"/>
                  <a:pt x="742578" y="4348258"/>
                </a:cubicBezTo>
                <a:cubicBezTo>
                  <a:pt x="618869" y="4360661"/>
                  <a:pt x="494432" y="4364263"/>
                  <a:pt x="370214" y="4359038"/>
                </a:cubicBezTo>
                <a:cubicBezTo>
                  <a:pt x="296007" y="4355170"/>
                  <a:pt x="221738" y="4351270"/>
                  <a:pt x="147421" y="4348702"/>
                </a:cubicBezTo>
                <a:lnTo>
                  <a:pt x="13040" y="4347289"/>
                </a:lnTo>
                <a:lnTo>
                  <a:pt x="371" y="4103870"/>
                </a:lnTo>
                <a:cubicBezTo>
                  <a:pt x="-757" y="4012134"/>
                  <a:pt x="886" y="3920334"/>
                  <a:pt x="2690" y="3828598"/>
                </a:cubicBezTo>
                <a:cubicBezTo>
                  <a:pt x="5913" y="3670768"/>
                  <a:pt x="16095" y="3513067"/>
                  <a:pt x="20090" y="3355238"/>
                </a:cubicBezTo>
                <a:cubicBezTo>
                  <a:pt x="25761" y="3127790"/>
                  <a:pt x="3336" y="2900469"/>
                  <a:pt x="10940" y="2573142"/>
                </a:cubicBezTo>
                <a:cubicBezTo>
                  <a:pt x="20218" y="2391979"/>
                  <a:pt x="14032" y="2111578"/>
                  <a:pt x="14677" y="1830024"/>
                </a:cubicBezTo>
                <a:cubicBezTo>
                  <a:pt x="15451" y="1640269"/>
                  <a:pt x="5268" y="1450771"/>
                  <a:pt x="6171" y="1261145"/>
                </a:cubicBezTo>
                <a:cubicBezTo>
                  <a:pt x="6815" y="1121522"/>
                  <a:pt x="19961" y="982540"/>
                  <a:pt x="25374" y="843301"/>
                </a:cubicBezTo>
                <a:cubicBezTo>
                  <a:pt x="30078" y="673215"/>
                  <a:pt x="25426" y="502988"/>
                  <a:pt x="11455" y="333401"/>
                </a:cubicBezTo>
                <a:cubicBezTo>
                  <a:pt x="4817" y="239678"/>
                  <a:pt x="5623" y="145890"/>
                  <a:pt x="8088" y="52087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75" name="Google Shape;275;p13" descr="Ảnh có chứa văn bản, vật chứa, hộp&#10;&#10;Mô tả được tự động tạo"/>
          <p:cNvPicPr preferRelativeResize="0"/>
          <p:nvPr/>
        </p:nvPicPr>
        <p:blipFill rotWithShape="1">
          <a:blip r:embed="rId5">
            <a:alphaModFix/>
          </a:blip>
          <a:srcRect r="1" b="5993"/>
          <a:stretch/>
        </p:blipFill>
        <p:spPr>
          <a:xfrm>
            <a:off x="8194953" y="1130299"/>
            <a:ext cx="3997047" cy="4306593"/>
          </a:xfrm>
          <a:custGeom>
            <a:avLst/>
            <a:gdLst/>
            <a:ahLst/>
            <a:cxnLst/>
            <a:rect l="l" t="t" r="r" b="b"/>
            <a:pathLst>
              <a:path w="3997047" h="4358703" extrusionOk="0">
                <a:moveTo>
                  <a:pt x="9389" y="0"/>
                </a:moveTo>
                <a:lnTo>
                  <a:pt x="3997047" y="0"/>
                </a:lnTo>
                <a:lnTo>
                  <a:pt x="3997047" y="4347477"/>
                </a:lnTo>
                <a:lnTo>
                  <a:pt x="3922844" y="4341211"/>
                </a:lnTo>
                <a:cubicBezTo>
                  <a:pt x="3821334" y="4336140"/>
                  <a:pt x="3719771" y="4340396"/>
                  <a:pt x="3618208" y="4343440"/>
                </a:cubicBezTo>
                <a:cubicBezTo>
                  <a:pt x="3488013" y="4347245"/>
                  <a:pt x="3357819" y="4358659"/>
                  <a:pt x="3227370" y="4344455"/>
                </a:cubicBezTo>
                <a:cubicBezTo>
                  <a:pt x="3152388" y="4335717"/>
                  <a:pt x="3076577" y="4336833"/>
                  <a:pt x="3001887" y="4347752"/>
                </a:cubicBezTo>
                <a:cubicBezTo>
                  <a:pt x="2932216" y="4357340"/>
                  <a:pt x="2861768" y="4360092"/>
                  <a:pt x="2791563" y="4355995"/>
                </a:cubicBezTo>
                <a:cubicBezTo>
                  <a:pt x="2658694" y="4350416"/>
                  <a:pt x="2524678" y="4346991"/>
                  <a:pt x="2391171" y="4351303"/>
                </a:cubicBezTo>
                <a:cubicBezTo>
                  <a:pt x="2185433" y="4357898"/>
                  <a:pt x="1979696" y="4363985"/>
                  <a:pt x="1773830" y="4351303"/>
                </a:cubicBezTo>
                <a:cubicBezTo>
                  <a:pt x="1620961" y="4342172"/>
                  <a:pt x="1468090" y="4341031"/>
                  <a:pt x="1315220" y="4345723"/>
                </a:cubicBezTo>
                <a:cubicBezTo>
                  <a:pt x="1162350" y="4350416"/>
                  <a:pt x="1009480" y="4359927"/>
                  <a:pt x="856610" y="4351303"/>
                </a:cubicBezTo>
                <a:cubicBezTo>
                  <a:pt x="678261" y="4341158"/>
                  <a:pt x="499913" y="4342933"/>
                  <a:pt x="321565" y="4344708"/>
                </a:cubicBezTo>
                <a:cubicBezTo>
                  <a:pt x="235449" y="4345596"/>
                  <a:pt x="149428" y="4348323"/>
                  <a:pt x="63422" y="4349686"/>
                </a:cubicBezTo>
                <a:lnTo>
                  <a:pt x="12951" y="4349060"/>
                </a:lnTo>
                <a:lnTo>
                  <a:pt x="371" y="4107346"/>
                </a:lnTo>
                <a:cubicBezTo>
                  <a:pt x="-757" y="4015610"/>
                  <a:pt x="887" y="3923810"/>
                  <a:pt x="2691" y="3832074"/>
                </a:cubicBezTo>
                <a:cubicBezTo>
                  <a:pt x="5913" y="3674244"/>
                  <a:pt x="16095" y="3516543"/>
                  <a:pt x="20090" y="3358714"/>
                </a:cubicBezTo>
                <a:cubicBezTo>
                  <a:pt x="25761" y="3131266"/>
                  <a:pt x="3336" y="2903945"/>
                  <a:pt x="10940" y="2576618"/>
                </a:cubicBezTo>
                <a:cubicBezTo>
                  <a:pt x="20219" y="2395455"/>
                  <a:pt x="14032" y="2115054"/>
                  <a:pt x="14677" y="1833500"/>
                </a:cubicBezTo>
                <a:cubicBezTo>
                  <a:pt x="15451" y="1643745"/>
                  <a:pt x="5269" y="1454247"/>
                  <a:pt x="6171" y="1264621"/>
                </a:cubicBezTo>
                <a:cubicBezTo>
                  <a:pt x="6815" y="1124998"/>
                  <a:pt x="19961" y="986016"/>
                  <a:pt x="25375" y="846777"/>
                </a:cubicBezTo>
                <a:cubicBezTo>
                  <a:pt x="30078" y="676691"/>
                  <a:pt x="25426" y="506464"/>
                  <a:pt x="11455" y="336877"/>
                </a:cubicBezTo>
                <a:cubicBezTo>
                  <a:pt x="4818" y="243154"/>
                  <a:pt x="5623" y="149366"/>
                  <a:pt x="8088" y="55563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76" name="Google Shape;276;p13"/>
          <p:cNvSpPr txBox="1"/>
          <p:nvPr/>
        </p:nvSpPr>
        <p:spPr>
          <a:xfrm>
            <a:off x="877456" y="5823336"/>
            <a:ext cx="10612170" cy="817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túi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trí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họa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tiền</a:t>
            </a:r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sử</a:t>
            </a:r>
            <a:endParaRPr sz="32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60;p11">
            <a:extLst>
              <a:ext uri="{FF2B5EF4-FFF2-40B4-BE49-F238E27FC236}">
                <a16:creationId xmlns:a16="http://schemas.microsoft.com/office/drawing/2014/main" id="{9AA5F703-46BE-4910-96E2-FA3151F284FB}"/>
              </a:ext>
            </a:extLst>
          </p:cNvPr>
          <p:cNvSpPr txBox="1"/>
          <p:nvPr/>
        </p:nvSpPr>
        <p:spPr>
          <a:xfrm>
            <a:off x="3480656" y="220634"/>
            <a:ext cx="55418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Cách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trang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trí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giấy</a:t>
            </a:r>
            <a:r>
              <a:rPr lang="en-US" sz="28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8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4"/>
          <p:cNvSpPr txBox="1">
            <a:spLocks noGrp="1"/>
          </p:cNvSpPr>
          <p:nvPr>
            <p:ph type="title"/>
          </p:nvPr>
        </p:nvSpPr>
        <p:spPr>
          <a:xfrm>
            <a:off x="1109608" y="609600"/>
            <a:ext cx="8164393" cy="6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Trebuchet MS"/>
              <a:buNone/>
            </a:pPr>
            <a:r>
              <a:rPr lang="en-US">
                <a:solidFill>
                  <a:srgbClr val="FF0000"/>
                </a:solidFill>
              </a:rPr>
              <a:t>Một số lưu ý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82" name="Google Shape;282;p14"/>
          <p:cNvSpPr txBox="1">
            <a:spLocks noGrp="1"/>
          </p:cNvSpPr>
          <p:nvPr>
            <p:ph idx="1"/>
          </p:nvPr>
        </p:nvSpPr>
        <p:spPr>
          <a:xfrm>
            <a:off x="677332" y="1428106"/>
            <a:ext cx="8980375" cy="158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 err="1"/>
              <a:t>Thiết</a:t>
            </a:r>
            <a:r>
              <a:rPr lang="en-US" sz="2800" dirty="0"/>
              <a:t> </a:t>
            </a:r>
            <a:r>
              <a:rPr lang="en-US" sz="2800" dirty="0" err="1"/>
              <a:t>kế</a:t>
            </a:r>
            <a:r>
              <a:rPr lang="en-US" sz="2800" dirty="0"/>
              <a:t> </a:t>
            </a:r>
            <a:r>
              <a:rPr lang="en-US" sz="2800" dirty="0" err="1"/>
              <a:t>túi</a:t>
            </a:r>
            <a:r>
              <a:rPr lang="en-US" sz="2800" dirty="0"/>
              <a:t> </a:t>
            </a:r>
            <a:r>
              <a:rPr lang="en-US" sz="2800" dirty="0" err="1"/>
              <a:t>phù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công</a:t>
            </a:r>
            <a:r>
              <a:rPr lang="en-US" sz="2800" dirty="0"/>
              <a:t> </a:t>
            </a:r>
            <a:r>
              <a:rPr lang="en-US" sz="2800" dirty="0" err="1"/>
              <a:t>năng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túi</a:t>
            </a:r>
            <a:endParaRPr sz="2800"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 err="1"/>
              <a:t>Nên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họa</a:t>
            </a:r>
            <a:r>
              <a:rPr lang="en-US" sz="2800" dirty="0"/>
              <a:t>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thời</a:t>
            </a:r>
            <a:r>
              <a:rPr lang="en-US" sz="2800" dirty="0"/>
              <a:t> </a:t>
            </a:r>
            <a:r>
              <a:rPr lang="en-US" sz="2800" dirty="0" err="1"/>
              <a:t>tiền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túi</a:t>
            </a:r>
            <a:r>
              <a:rPr lang="en-US" sz="2800" dirty="0"/>
              <a:t> </a:t>
            </a: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này</a:t>
            </a:r>
            <a:endParaRPr sz="2800" dirty="0"/>
          </a:p>
        </p:txBody>
      </p:sp>
      <p:sp>
        <p:nvSpPr>
          <p:cNvPr id="283" name="Google Shape;283;p14"/>
          <p:cNvSpPr txBox="1"/>
          <p:nvPr/>
        </p:nvSpPr>
        <p:spPr>
          <a:xfrm>
            <a:off x="677333" y="3512047"/>
            <a:ext cx="9422164" cy="158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lang="en-US" sz="28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Các em làm việc cá nhân, hoặc theo nhóm cặp đôi</a:t>
            </a:r>
            <a:endParaRPr sz="28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lang="en-US" sz="28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Chú ý giữ trật tự trong quá trình thực hành.</a:t>
            </a:r>
            <a:endParaRPr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lang="en-US" sz="280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Thu dọn vệ sinh sau khi thực hành.</a:t>
            </a:r>
            <a:endParaRPr sz="280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5"/>
          <p:cNvSpPr txBox="1"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imes New Roman"/>
              <a:buNone/>
            </a:pPr>
            <a:r>
              <a:rPr lang="en-US" sz="4800" dirty="0">
                <a:latin typeface="+mn-lt"/>
                <a:ea typeface="Times New Roman"/>
                <a:cs typeface="Times New Roman"/>
                <a:sym typeface="Times New Roman"/>
              </a:rPr>
              <a:t>4. </a:t>
            </a:r>
            <a:r>
              <a:rPr lang="en-US" sz="4800" dirty="0" err="1">
                <a:latin typeface="+mn-lt"/>
                <a:ea typeface="Times New Roman"/>
                <a:cs typeface="Times New Roman"/>
                <a:sym typeface="Times New Roman"/>
              </a:rPr>
              <a:t>Trưng</a:t>
            </a:r>
            <a:r>
              <a:rPr lang="en-US" sz="4800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dirty="0" err="1">
                <a:latin typeface="+mn-lt"/>
                <a:ea typeface="Times New Roman"/>
                <a:cs typeface="Times New Roman"/>
                <a:sym typeface="Times New Roman"/>
              </a:rPr>
              <a:t>bày</a:t>
            </a:r>
            <a:r>
              <a:rPr lang="en-US" sz="4800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dirty="0" err="1">
                <a:latin typeface="+mn-lt"/>
                <a:ea typeface="Times New Roman"/>
                <a:cs typeface="Times New Roman"/>
                <a:sym typeface="Times New Roman"/>
              </a:rPr>
              <a:t>sản</a:t>
            </a:r>
            <a:r>
              <a:rPr lang="en-US" sz="4800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dirty="0" err="1">
                <a:latin typeface="+mn-lt"/>
                <a:ea typeface="Times New Roman"/>
                <a:cs typeface="Times New Roman"/>
                <a:sym typeface="Times New Roman"/>
              </a:rPr>
              <a:t>phẩm</a:t>
            </a:r>
            <a:r>
              <a:rPr lang="en-US" sz="4800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dirty="0" err="1">
                <a:latin typeface="+mn-lt"/>
                <a:ea typeface="Times New Roman"/>
                <a:cs typeface="Times New Roman"/>
                <a:sym typeface="Times New Roman"/>
              </a:rPr>
              <a:t>và</a:t>
            </a:r>
            <a:r>
              <a:rPr lang="en-US" sz="4800" dirty="0">
                <a:latin typeface="+mn-lt"/>
                <a:ea typeface="Times New Roman"/>
                <a:cs typeface="Times New Roman"/>
                <a:sym typeface="Times New Roman"/>
              </a:rPr>
              <a:t> chia </a:t>
            </a:r>
            <a:r>
              <a:rPr lang="en-US" sz="4800" dirty="0" err="1">
                <a:latin typeface="+mn-lt"/>
                <a:ea typeface="Times New Roman"/>
                <a:cs typeface="Times New Roman"/>
                <a:sym typeface="Times New Roman"/>
              </a:rPr>
              <a:t>sẻ</a:t>
            </a:r>
            <a:endParaRPr sz="4800" dirty="0">
              <a:latin typeface="+mn-lt"/>
            </a:endParaRPr>
          </a:p>
        </p:txBody>
      </p:sp>
      <p:sp>
        <p:nvSpPr>
          <p:cNvPr id="289" name="Google Shape;289;p15"/>
          <p:cNvSpPr txBox="1">
            <a:spLocks noGrp="1"/>
          </p:cNvSpPr>
          <p:nvPr>
            <p:ph idx="1"/>
          </p:nvPr>
        </p:nvSpPr>
        <p:spPr>
          <a:xfrm>
            <a:off x="6096000" y="955497"/>
            <a:ext cx="5501834" cy="491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lang="en-US" sz="3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Nêu</a:t>
            </a: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cảm</a:t>
            </a: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tích</a:t>
            </a:r>
            <a:endParaRPr sz="32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560"/>
              <a:buChar char="►"/>
            </a:pP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yêu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thích</a:t>
            </a:r>
            <a:endParaRPr sz="32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560"/>
              <a:buChar char="►"/>
            </a:pP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dáng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màu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sắc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tỉ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lệ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>
              <a:solidFill>
                <a:srgbClr val="002060"/>
              </a:solidFill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560"/>
              <a:buChar char="►"/>
            </a:pP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sắp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xếp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họa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endParaRPr sz="32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560"/>
              <a:buChar char="►"/>
            </a:pP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muốn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chỉnh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ở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này</a:t>
            </a:r>
            <a:endParaRPr sz="32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560"/>
              <a:buChar char="►"/>
            </a:pP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32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6"/>
          <p:cNvSpPr txBox="1">
            <a:spLocks noGrp="1"/>
          </p:cNvSpPr>
          <p:nvPr>
            <p:ph type="title"/>
          </p:nvPr>
        </p:nvSpPr>
        <p:spPr>
          <a:xfrm>
            <a:off x="703073" y="1178794"/>
            <a:ext cx="3616856" cy="437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imes New Roman"/>
              <a:buNone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5. Tìm hiểu quy trình thiết kế mẫu một sản phẩm công nghiệp</a:t>
            </a:r>
            <a:endParaRPr sz="4800"/>
          </a:p>
        </p:txBody>
      </p:sp>
      <p:pic>
        <p:nvPicPr>
          <p:cNvPr id="295" name="Google Shape;295;p16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442255" y="1551825"/>
            <a:ext cx="7397794" cy="390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"/>
          <p:cNvSpPr txBox="1">
            <a:spLocks noGrp="1"/>
          </p:cNvSpPr>
          <p:nvPr>
            <p:ph type="title"/>
          </p:nvPr>
        </p:nvSpPr>
        <p:spPr>
          <a:xfrm>
            <a:off x="801098" y="1396289"/>
            <a:ext cx="4038757" cy="4482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b="1" dirty="0" err="1">
                <a:latin typeface="+mn-lt"/>
                <a:ea typeface="Trebuchet MS"/>
                <a:cs typeface="Trebuchet MS"/>
                <a:sym typeface="Trebuchet MS"/>
              </a:rPr>
              <a:t>Bài</a:t>
            </a:r>
            <a:r>
              <a:rPr lang="en-US" b="1" dirty="0">
                <a:latin typeface="+mn-lt"/>
                <a:ea typeface="Trebuchet MS"/>
                <a:cs typeface="Trebuchet MS"/>
                <a:sym typeface="Trebuchet MS"/>
              </a:rPr>
              <a:t> 3:</a:t>
            </a:r>
            <a:br>
              <a:rPr lang="en-US" dirty="0">
                <a:latin typeface="+mn-lt"/>
              </a:rPr>
            </a:br>
            <a:r>
              <a:rPr lang="en-US" b="1" dirty="0">
                <a:latin typeface="+mn-lt"/>
              </a:rPr>
              <a:t> </a:t>
            </a:r>
            <a:br>
              <a:rPr lang="en-US" dirty="0">
                <a:latin typeface="+mn-lt"/>
              </a:rPr>
            </a:br>
            <a:r>
              <a:rPr lang="en-US" b="1" dirty="0">
                <a:latin typeface="+mn-lt"/>
                <a:ea typeface="Trebuchet MS"/>
                <a:cs typeface="Trebuchet MS"/>
                <a:sym typeface="Trebuchet MS"/>
              </a:rPr>
              <a:t>TÚI GIẤY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  <a:ea typeface="Trebuchet MS"/>
                <a:cs typeface="Trebuchet MS"/>
                <a:sym typeface="Trebuchet MS"/>
              </a:rPr>
              <a:t>ĐỰNG QUÀ TẶNG</a:t>
            </a:r>
            <a:endParaRPr dirty="0">
              <a:latin typeface="+mn-lt"/>
            </a:endParaRPr>
          </a:p>
        </p:txBody>
      </p:sp>
      <p:grpSp>
        <p:nvGrpSpPr>
          <p:cNvPr id="172" name="Google Shape;172;p2"/>
          <p:cNvGrpSpPr/>
          <p:nvPr/>
        </p:nvGrpSpPr>
        <p:grpSpPr>
          <a:xfrm>
            <a:off x="6096000" y="831250"/>
            <a:ext cx="5172474" cy="5256090"/>
            <a:chOff x="0" y="27019"/>
            <a:chExt cx="5172474" cy="5256090"/>
          </a:xfrm>
        </p:grpSpPr>
        <p:sp>
          <p:nvSpPr>
            <p:cNvPr id="173" name="Google Shape;173;p2"/>
            <p:cNvSpPr/>
            <p:nvPr/>
          </p:nvSpPr>
          <p:spPr>
            <a:xfrm>
              <a:off x="0" y="27019"/>
              <a:ext cx="5163238" cy="1486484"/>
            </a:xfrm>
            <a:prstGeom prst="roundRect">
              <a:avLst>
                <a:gd name="adj" fmla="val 16667"/>
              </a:avLst>
            </a:prstGeom>
            <a:solidFill>
              <a:srgbClr val="52A01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174" name="Google Shape;174;p2"/>
            <p:cNvSpPr txBox="1"/>
            <p:nvPr/>
          </p:nvSpPr>
          <p:spPr>
            <a:xfrm>
              <a:off x="72564" y="99583"/>
              <a:ext cx="5018110" cy="1341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i="0" u="sng" strike="noStrike" cap="none" dirty="0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1.Khám </a:t>
              </a:r>
              <a:r>
                <a:rPr lang="en-US" sz="2800" b="1" i="0" u="sng" strike="noStrike" cap="none" dirty="0" err="1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phá</a:t>
              </a:r>
              <a:r>
                <a:rPr lang="en-US" sz="2800" b="1" i="0" u="sng" strike="noStrike" cap="none" dirty="0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sng" strike="noStrike" cap="none" dirty="0" err="1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các</a:t>
              </a:r>
              <a:r>
                <a:rPr lang="en-US" sz="2800" b="1" i="0" u="sng" strike="noStrike" cap="none" dirty="0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sng" strike="noStrike" cap="none" dirty="0" err="1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hình</a:t>
              </a:r>
              <a:r>
                <a:rPr lang="en-US" sz="2800" b="1" i="0" u="sng" strike="noStrike" cap="none" dirty="0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sng" strike="noStrike" cap="none" dirty="0" err="1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thức</a:t>
              </a:r>
              <a:r>
                <a:rPr lang="en-US" sz="2800" b="1" i="0" u="sng" strike="noStrike" cap="none" dirty="0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sng" strike="noStrike" cap="none" dirty="0" err="1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túi</a:t>
              </a:r>
              <a:r>
                <a:rPr lang="en-US" sz="2800" b="1" i="0" u="sng" strike="noStrike" cap="none" dirty="0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sng" strike="noStrike" cap="none" dirty="0" err="1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giấy</a:t>
              </a:r>
              <a:endParaRPr sz="2800" b="0" i="0" u="none" strike="noStrike" cap="none" dirty="0">
                <a:solidFill>
                  <a:schemeClr val="lt1"/>
                </a:solidFill>
                <a:latin typeface="+mn-lt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0" y="1594144"/>
              <a:ext cx="5163238" cy="1486484"/>
            </a:xfrm>
            <a:prstGeom prst="roundRect">
              <a:avLst>
                <a:gd name="adj" fmla="val 16667"/>
              </a:avLst>
            </a:prstGeom>
            <a:solidFill>
              <a:srgbClr val="E7B91A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176" name="Google Shape;176;p2"/>
            <p:cNvSpPr txBox="1"/>
            <p:nvPr/>
          </p:nvSpPr>
          <p:spPr>
            <a:xfrm>
              <a:off x="72564" y="1666708"/>
              <a:ext cx="5018110" cy="13413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i="0" u="none" strike="noStrike" cap="none">
                  <a:solidFill>
                    <a:schemeClr val="lt1"/>
                  </a:solidFill>
                  <a:latin typeface="+mn-lt"/>
                  <a:ea typeface="Trebuchet MS"/>
                  <a:cs typeface="Trebuchet MS"/>
                  <a:sym typeface="Trebuchet MS"/>
                </a:rPr>
                <a:t>Em hãy quan sát một số hình thức túi giấy và cho biết:</a:t>
              </a:r>
              <a:endParaRPr sz="2800" b="0" i="0" u="none" strike="noStrike" cap="none">
                <a:solidFill>
                  <a:schemeClr val="lt1"/>
                </a:solidFill>
                <a:latin typeface="+mn-lt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0" y="3080629"/>
              <a:ext cx="5163238" cy="2202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178" name="Google Shape;178;p2"/>
            <p:cNvSpPr txBox="1"/>
            <p:nvPr/>
          </p:nvSpPr>
          <p:spPr>
            <a:xfrm>
              <a:off x="9236" y="3232067"/>
              <a:ext cx="5163238" cy="1847849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163925" tIns="35550" rIns="199125" bIns="35550" anchor="t" anchorCtr="0">
              <a:noAutofit/>
            </a:bodyPr>
            <a:lstStyle/>
            <a:p>
              <a:pPr marR="0" lvl="1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2800"/>
              </a:pPr>
              <a:r>
                <a:rPr lang="en-US" sz="2800" b="1" i="0" u="none" strike="noStrike" cap="none" dirty="0">
                  <a:solidFill>
                    <a:schemeClr val="lt1"/>
                  </a:solidFill>
                  <a:ea typeface="Trebuchet MS"/>
                  <a:cs typeface="Trebuchet MS"/>
                  <a:sym typeface="Trebuchet MS"/>
                </a:rPr>
                <a:t>  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Công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dụng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của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túi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giấy</a:t>
              </a:r>
              <a:endParaRPr sz="2800" b="0" i="0" u="none" strike="noStrike" cap="none" dirty="0">
                <a:solidFill>
                  <a:srgbClr val="0070C0"/>
                </a:solidFill>
                <a:ea typeface="Trebuchet MS"/>
                <a:cs typeface="Trebuchet MS"/>
                <a:sym typeface="Trebuchet MS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Trebuchet MS"/>
                <a:buChar char="•"/>
              </a:pP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Các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 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bộ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phận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của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túi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giấy</a:t>
              </a:r>
              <a:endParaRPr sz="2800" b="0" i="0" u="none" strike="noStrike" cap="none" dirty="0">
                <a:solidFill>
                  <a:srgbClr val="0070C0"/>
                </a:solidFill>
                <a:ea typeface="Trebuchet MS"/>
                <a:cs typeface="Trebuchet MS"/>
                <a:sym typeface="Trebuchet MS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Trebuchet MS"/>
                <a:buChar char="•"/>
              </a:pP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Kiểu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dáng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và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hình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trang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trí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trên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túi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2800" b="1" i="0" u="none" strike="noStrike" cap="none" dirty="0" err="1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giấy</a:t>
              </a:r>
              <a:r>
                <a:rPr lang="en-US" sz="2800" b="1" i="0" u="none" strike="noStrike" cap="none" dirty="0">
                  <a:solidFill>
                    <a:srgbClr val="0070C0"/>
                  </a:solidFill>
                  <a:ea typeface="Trebuchet MS"/>
                  <a:cs typeface="Trebuchet MS"/>
                  <a:sym typeface="Trebuchet MS"/>
                </a:rPr>
                <a:t> ?</a:t>
              </a:r>
              <a:endParaRPr sz="2800" b="0" i="0" u="none" strike="noStrike" cap="none" dirty="0">
                <a:solidFill>
                  <a:srgbClr val="0070C0"/>
                </a:solidFill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1097280" y="908904"/>
            <a:ext cx="10058400" cy="89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rebuchet MS"/>
              <a:buNone/>
            </a:pPr>
            <a:r>
              <a:rPr lang="en-US" dirty="0">
                <a:solidFill>
                  <a:srgbClr val="FF0000"/>
                </a:solidFill>
              </a:rPr>
              <a:t>NỘI DUNG TIẾT HỌC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01" name="Google Shape;301;p17"/>
          <p:cNvSpPr txBox="1">
            <a:spLocks noGrp="1"/>
          </p:cNvSpPr>
          <p:nvPr>
            <p:ph idx="1"/>
          </p:nvPr>
        </p:nvSpPr>
        <p:spPr>
          <a:xfrm>
            <a:off x="677334" y="1929420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/>
              <a:t>1. TIẾP TỤC HOÀN THÀNH BÀI TÚI ĐỰNG QUÀ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/>
              <a:t>2. CHẤM BÀI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/>
              <a:t>3. NỘP BÀI LÊN K12 ONLINE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71073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1097280" y="908904"/>
            <a:ext cx="10058400" cy="89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rebuchet MS"/>
              <a:buNone/>
            </a:pPr>
            <a:r>
              <a:rPr lang="en-US">
                <a:solidFill>
                  <a:srgbClr val="FF0000"/>
                </a:solidFill>
              </a:rPr>
              <a:t>Dặn dò chuẩn bị cho bài học sau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01" name="Google Shape;301;p17"/>
          <p:cNvSpPr txBox="1">
            <a:spLocks noGrp="1"/>
          </p:cNvSpPr>
          <p:nvPr>
            <p:ph idx="1"/>
          </p:nvPr>
        </p:nvSpPr>
        <p:spPr>
          <a:xfrm>
            <a:off x="677334" y="1929420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 err="1"/>
              <a:t>Dây</a:t>
            </a:r>
            <a:r>
              <a:rPr lang="en-US" sz="2800" dirty="0"/>
              <a:t> </a:t>
            </a:r>
            <a:r>
              <a:rPr lang="en-US" sz="2800" dirty="0" err="1"/>
              <a:t>thép</a:t>
            </a:r>
            <a:r>
              <a:rPr lang="en-US" sz="2800" dirty="0"/>
              <a:t> </a:t>
            </a:r>
            <a:r>
              <a:rPr lang="en-US" sz="2800" dirty="0" err="1"/>
              <a:t>nhỏ</a:t>
            </a:r>
            <a:endParaRPr sz="2800"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nháp</a:t>
            </a:r>
            <a:r>
              <a:rPr lang="en-US" sz="2800" dirty="0"/>
              <a:t>, </a:t>
            </a: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màu</a:t>
            </a:r>
            <a:r>
              <a:rPr lang="en-US" sz="2800" dirty="0"/>
              <a:t>, </a:t>
            </a:r>
            <a:r>
              <a:rPr lang="en-US" sz="2800" dirty="0" err="1"/>
              <a:t>hồ</a:t>
            </a:r>
            <a:r>
              <a:rPr lang="en-US" sz="2800" dirty="0"/>
              <a:t> </a:t>
            </a:r>
            <a:r>
              <a:rPr lang="en-US" sz="2800" dirty="0" err="1"/>
              <a:t>dán</a:t>
            </a:r>
            <a:r>
              <a:rPr lang="en-US" sz="2800" dirty="0"/>
              <a:t>, </a:t>
            </a:r>
            <a:r>
              <a:rPr lang="en-US" sz="2800" dirty="0" err="1"/>
              <a:t>băng</a:t>
            </a:r>
            <a:r>
              <a:rPr lang="en-US" sz="2800" dirty="0"/>
              <a:t> </a:t>
            </a:r>
            <a:r>
              <a:rPr lang="en-US" sz="2800" dirty="0" err="1"/>
              <a:t>dính</a:t>
            </a:r>
            <a:r>
              <a:rPr lang="en-US" sz="2800" dirty="0"/>
              <a:t>, </a:t>
            </a:r>
            <a:r>
              <a:rPr lang="en-US" sz="2800" dirty="0" err="1"/>
              <a:t>ống</a:t>
            </a:r>
            <a:r>
              <a:rPr lang="en-US" sz="2800" dirty="0"/>
              <a:t> </a:t>
            </a:r>
            <a:r>
              <a:rPr lang="en-US" sz="2800" dirty="0" err="1"/>
              <a:t>hút</a:t>
            </a:r>
            <a:r>
              <a:rPr lang="en-US" sz="2800" dirty="0"/>
              <a:t> .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 dirty="0" err="1"/>
              <a:t>Bút</a:t>
            </a:r>
            <a:r>
              <a:rPr lang="en-US" sz="2800" dirty="0"/>
              <a:t> </a:t>
            </a:r>
            <a:r>
              <a:rPr lang="en-US" sz="2800" dirty="0" err="1"/>
              <a:t>chì</a:t>
            </a:r>
            <a:r>
              <a:rPr lang="en-US" sz="2800" dirty="0"/>
              <a:t>, </a:t>
            </a:r>
            <a:r>
              <a:rPr lang="en-US" sz="2800" dirty="0" err="1"/>
              <a:t>kềm</a:t>
            </a:r>
            <a:endParaRPr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 túi giấy chất lượng Hội An - 0799 45 43 48">
            <a:extLst>
              <a:ext uri="{FF2B5EF4-FFF2-40B4-BE49-F238E27FC236}">
                <a16:creationId xmlns:a16="http://schemas.microsoft.com/office/drawing/2014/main" id="{D619ED17-9B6E-4D03-ACC2-C61D729B2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998" y="299711"/>
            <a:ext cx="8133702" cy="594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83;p3">
            <a:extLst>
              <a:ext uri="{FF2B5EF4-FFF2-40B4-BE49-F238E27FC236}">
                <a16:creationId xmlns:a16="http://schemas.microsoft.com/office/drawing/2014/main" id="{45CB862D-EA06-4A6E-8DBB-F51199B9E580}"/>
              </a:ext>
            </a:extLst>
          </p:cNvPr>
          <p:cNvSpPr txBox="1"/>
          <p:nvPr/>
        </p:nvSpPr>
        <p:spPr>
          <a:xfrm>
            <a:off x="5545196" y="2835069"/>
            <a:ext cx="4945004" cy="593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Một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số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mẫu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giấy</a:t>
            </a:r>
            <a:endParaRPr sz="36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" name="Google Shape;224;p7">
            <a:extLst>
              <a:ext uri="{FF2B5EF4-FFF2-40B4-BE49-F238E27FC236}">
                <a16:creationId xmlns:a16="http://schemas.microsoft.com/office/drawing/2014/main" id="{5B3775A2-14A8-45BE-BB7D-D8A525D4BF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8905" y="1445494"/>
            <a:ext cx="3838770" cy="437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rebuchet MS"/>
              <a:buNone/>
            </a:pP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1.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Khám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phá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các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hình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thức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giấy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3636" y="2966941"/>
            <a:ext cx="5430982" cy="3319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832" y="2775530"/>
            <a:ext cx="4082471" cy="3510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51148" y="154980"/>
            <a:ext cx="4878678" cy="2644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0087" y="159016"/>
            <a:ext cx="4758606" cy="2640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85238" y="587809"/>
            <a:ext cx="2736560" cy="2736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6797" y="495450"/>
            <a:ext cx="2580265" cy="258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7796" y="3186906"/>
            <a:ext cx="2865726" cy="2865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2467" y="190646"/>
            <a:ext cx="3293404" cy="258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29882" y="3778033"/>
            <a:ext cx="2978087" cy="232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85479" y="3602543"/>
            <a:ext cx="3681828" cy="245008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5"/>
          <p:cNvSpPr/>
          <p:nvPr/>
        </p:nvSpPr>
        <p:spPr>
          <a:xfrm>
            <a:off x="2053391" y="6348557"/>
            <a:ext cx="7998691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Một số túi giấy trang trí trên thị trường</a:t>
            </a:r>
            <a:endParaRPr sz="2400" b="1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4271" y="1135901"/>
            <a:ext cx="4855877" cy="48558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2" name="Google Shape;212;p6"/>
          <p:cNvCxnSpPr>
            <a:cxnSpLocks/>
          </p:cNvCxnSpPr>
          <p:nvPr/>
        </p:nvCxnSpPr>
        <p:spPr>
          <a:xfrm>
            <a:off x="3563586" y="1592905"/>
            <a:ext cx="2324650" cy="4160"/>
          </a:xfrm>
          <a:prstGeom prst="straightConnector1">
            <a:avLst/>
          </a:prstGeom>
          <a:noFill/>
          <a:ln w="984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13" name="Google Shape;213;p6"/>
          <p:cNvCxnSpPr/>
          <p:nvPr/>
        </p:nvCxnSpPr>
        <p:spPr>
          <a:xfrm>
            <a:off x="3363862" y="3563839"/>
            <a:ext cx="2098708" cy="357321"/>
          </a:xfrm>
          <a:prstGeom prst="straightConnector1">
            <a:avLst/>
          </a:prstGeom>
          <a:noFill/>
          <a:ln w="984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14" name="Google Shape;214;p6"/>
          <p:cNvCxnSpPr>
            <a:cxnSpLocks/>
          </p:cNvCxnSpPr>
          <p:nvPr/>
        </p:nvCxnSpPr>
        <p:spPr>
          <a:xfrm flipH="1">
            <a:off x="7771525" y="5563428"/>
            <a:ext cx="2223375" cy="1"/>
          </a:xfrm>
          <a:prstGeom prst="straightConnector1">
            <a:avLst/>
          </a:prstGeom>
          <a:noFill/>
          <a:ln w="984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15" name="Google Shape;215;p6"/>
          <p:cNvCxnSpPr/>
          <p:nvPr/>
        </p:nvCxnSpPr>
        <p:spPr>
          <a:xfrm flipH="1">
            <a:off x="7145481" y="1592905"/>
            <a:ext cx="2196936" cy="782160"/>
          </a:xfrm>
          <a:prstGeom prst="straightConnector1">
            <a:avLst/>
          </a:prstGeom>
          <a:noFill/>
          <a:ln w="984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6" name="Google Shape;216;p6"/>
          <p:cNvSpPr txBox="1"/>
          <p:nvPr/>
        </p:nvSpPr>
        <p:spPr>
          <a:xfrm>
            <a:off x="3146492" y="934849"/>
            <a:ext cx="15794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Quai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endParaRPr sz="2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7" name="Google Shape;217;p6"/>
          <p:cNvSpPr txBox="1"/>
          <p:nvPr/>
        </p:nvSpPr>
        <p:spPr>
          <a:xfrm rot="-1107956">
            <a:off x="7631203" y="1263771"/>
            <a:ext cx="18050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Miệng túi</a:t>
            </a:r>
            <a:endParaRPr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8869560" y="4798613"/>
            <a:ext cx="166254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Đáy</a:t>
            </a:r>
            <a:r>
              <a:rPr lang="en-US" sz="2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endParaRPr sz="2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9" name="Google Shape;219;p6"/>
          <p:cNvSpPr txBox="1"/>
          <p:nvPr/>
        </p:nvSpPr>
        <p:spPr>
          <a:xfrm rot="566174">
            <a:off x="3595411" y="3057001"/>
            <a:ext cx="16356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Thân túi</a:t>
            </a:r>
            <a:endParaRPr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"/>
          <p:cNvSpPr txBox="1"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rebuchet MS"/>
              <a:buNone/>
            </a:pP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2.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Cách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thiết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kế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tạo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dáng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đựng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bằng</a:t>
            </a:r>
            <a:r>
              <a:rPr lang="en-US" sz="4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4800" dirty="0" err="1">
                <a:latin typeface="Trebuchet MS"/>
                <a:ea typeface="Trebuchet MS"/>
                <a:cs typeface="Trebuchet MS"/>
                <a:sym typeface="Trebuchet MS"/>
              </a:rPr>
              <a:t>giấy</a:t>
            </a:r>
            <a:endParaRPr dirty="0"/>
          </a:p>
        </p:txBody>
      </p:sp>
      <p:sp>
        <p:nvSpPr>
          <p:cNvPr id="225" name="Google Shape;225;p7"/>
          <p:cNvSpPr txBox="1"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Quan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sát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nêu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cách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thiết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kế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mẫu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túi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</a:rPr>
              <a:t>giấy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 ?</a:t>
            </a:r>
            <a:endParaRPr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"/>
          <p:cNvSpPr txBox="1"/>
          <p:nvPr/>
        </p:nvSpPr>
        <p:spPr>
          <a:xfrm>
            <a:off x="3379060" y="220634"/>
            <a:ext cx="55418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cách</a:t>
            </a:r>
            <a:r>
              <a:rPr lang="en-US" sz="2800" b="1" dirty="0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gấp</a:t>
            </a:r>
            <a:r>
              <a:rPr lang="en-US" sz="2800" b="1" dirty="0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túi</a:t>
            </a:r>
            <a:r>
              <a:rPr lang="en-US" sz="2800" b="1" dirty="0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giấy</a:t>
            </a:r>
            <a:r>
              <a:rPr lang="en-US" sz="2800" b="1" dirty="0">
                <a:solidFill>
                  <a:srgbClr val="002060"/>
                </a:solidFill>
                <a:latin typeface="Trebuchet MS"/>
                <a:ea typeface="Trebuchet MS"/>
                <a:cs typeface="Trebuchet MS"/>
                <a:sym typeface="Trebuchet MS"/>
              </a:rPr>
              <a:t>  </a:t>
            </a:r>
            <a:endParaRPr sz="2800" b="1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026" name="Picture 2" descr="Cách Làm Túi Giấy Có Quai Đựng Đồ Bảo Vệ Môi Trường, Cách Làm Túi Giấy  Handmade Đơn Giản, Nhanh Chóng">
            <a:extLst>
              <a:ext uri="{FF2B5EF4-FFF2-40B4-BE49-F238E27FC236}">
                <a16:creationId xmlns:a16="http://schemas.microsoft.com/office/drawing/2014/main" id="{6CA23AE1-57FD-4409-A83C-76221FC37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405" y="945573"/>
            <a:ext cx="7975023" cy="531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"/>
          <p:cNvSpPr txBox="1">
            <a:spLocks noGrp="1"/>
          </p:cNvSpPr>
          <p:nvPr>
            <p:ph type="title"/>
          </p:nvPr>
        </p:nvSpPr>
        <p:spPr>
          <a:xfrm>
            <a:off x="801098" y="1396289"/>
            <a:ext cx="3583615" cy="4482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imes New Roman"/>
              <a:buNone/>
            </a:pP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3.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Thiết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kế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tạo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dáng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và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trang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trí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túi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giấy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với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hình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vẽ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thời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 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Tiền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+mn-lt"/>
                <a:ea typeface="Times New Roman"/>
                <a:cs typeface="Times New Roman"/>
                <a:sym typeface="Times New Roman"/>
              </a:rPr>
              <a:t>sử</a:t>
            </a:r>
            <a:r>
              <a:rPr lang="en-US" dirty="0">
                <a:latin typeface="+mn-lt"/>
                <a:ea typeface="Times New Roman"/>
                <a:cs typeface="Times New Roman"/>
                <a:sym typeface="Times New Roman"/>
              </a:rPr>
              <a:t>.</a:t>
            </a:r>
            <a:endParaRPr dirty="0">
              <a:latin typeface="+mn-lt"/>
            </a:endParaRPr>
          </a:p>
        </p:txBody>
      </p:sp>
      <p:grpSp>
        <p:nvGrpSpPr>
          <p:cNvPr id="237" name="Google Shape;237;p9"/>
          <p:cNvGrpSpPr/>
          <p:nvPr/>
        </p:nvGrpSpPr>
        <p:grpSpPr>
          <a:xfrm>
            <a:off x="6096000" y="850015"/>
            <a:ext cx="5163238" cy="5218561"/>
            <a:chOff x="0" y="45784"/>
            <a:chExt cx="5163238" cy="5218561"/>
          </a:xfrm>
        </p:grpSpPr>
        <p:sp>
          <p:nvSpPr>
            <p:cNvPr id="238" name="Google Shape;238;p9"/>
            <p:cNvSpPr/>
            <p:nvPr/>
          </p:nvSpPr>
          <p:spPr>
            <a:xfrm>
              <a:off x="0" y="4578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52A01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 txBox="1"/>
            <p:nvPr/>
          </p:nvSpPr>
          <p:spPr>
            <a:xfrm>
              <a:off x="60313" y="10609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Xác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định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công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năng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sử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dụng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của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túi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0" y="137346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84B71E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 txBox="1"/>
            <p:nvPr/>
          </p:nvSpPr>
          <p:spPr>
            <a:xfrm>
              <a:off x="60313" y="143377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Thực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hiện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theo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các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bước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0" y="2701144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C6D01B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 txBox="1"/>
            <p:nvPr/>
          </p:nvSpPr>
          <p:spPr>
            <a:xfrm>
              <a:off x="60313" y="2761457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Xác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định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vị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trí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tỉ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lệ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và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trang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trí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hình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 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trên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bản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vẽ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0" y="4028825"/>
              <a:ext cx="5163238" cy="1235520"/>
            </a:xfrm>
            <a:prstGeom prst="roundRect">
              <a:avLst>
                <a:gd name="adj" fmla="val 16667"/>
              </a:avLst>
            </a:prstGeom>
            <a:solidFill>
              <a:srgbClr val="E7B91A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 txBox="1"/>
            <p:nvPr/>
          </p:nvSpPr>
          <p:spPr>
            <a:xfrm>
              <a:off x="60313" y="4089138"/>
              <a:ext cx="5042612" cy="1114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Cắt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hình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theo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bản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vẽ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,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dán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và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hoàn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thiện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sản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r>
                <a:rPr lang="en-US" sz="3200" dirty="0" err="1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phẩm</a:t>
              </a:r>
              <a:r>
                <a:rPr lang="en-US" sz="32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.</a:t>
              </a:r>
              <a:endParaRPr sz="32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573</Words>
  <Application>Microsoft Office PowerPoint</Application>
  <PresentationFormat>Widescreen</PresentationFormat>
  <Paragraphs>65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Noto Sans Symbols</vt:lpstr>
      <vt:lpstr>Times New Roman</vt:lpstr>
      <vt:lpstr>Trebuchet MS</vt:lpstr>
      <vt:lpstr>Retrospect</vt:lpstr>
      <vt:lpstr>Chủ đề  NGHỆ THUẬT TIỀN SỬ  THẾ GIỚI VÀ VIỆT NAM   Bài 3                 TÚI GIẤY ĐỰNG QUÀ TẶNG</vt:lpstr>
      <vt:lpstr>Bài 3:   TÚI GIẤY  ĐỰNG QUÀ TẶNG</vt:lpstr>
      <vt:lpstr>1. Khám phá các hình thức túi giấy</vt:lpstr>
      <vt:lpstr>PowerPoint Presentation</vt:lpstr>
      <vt:lpstr>PowerPoint Presentation</vt:lpstr>
      <vt:lpstr>PowerPoint Presentation</vt:lpstr>
      <vt:lpstr>2. Cách thiết kế tạo dáng túi đựng bằng giấy</vt:lpstr>
      <vt:lpstr>PowerPoint Presentation</vt:lpstr>
      <vt:lpstr>3. Thiết kế tạo dáng và trang trí túi giấy với hình vẽ thời Tiền sử.</vt:lpstr>
      <vt:lpstr>3. Thiết kế tạo dáng và trang trí túi giấy với hình vẽ thời Tiền sử.</vt:lpstr>
      <vt:lpstr>PowerPoint Presentation</vt:lpstr>
      <vt:lpstr>3. Thiết kế tạo dáng và trang trí túi giấy với hình vẽ thời Tiền sử.</vt:lpstr>
      <vt:lpstr>PowerPoint Presentation</vt:lpstr>
      <vt:lpstr>PowerPoint Presentation</vt:lpstr>
      <vt:lpstr>PowerPoint Presentation</vt:lpstr>
      <vt:lpstr>PowerPoint Presentation</vt:lpstr>
      <vt:lpstr>Một số lưu ý</vt:lpstr>
      <vt:lpstr>4. Trưng bày sản phẩm và chia sẻ</vt:lpstr>
      <vt:lpstr>5. Tìm hiểu quy trình thiết kế mẫu một sản phẩm công nghiệp</vt:lpstr>
      <vt:lpstr>NỘI DUNG TIẾT HỌC</vt:lpstr>
      <vt:lpstr>Dặn dò chuẩn bị cho bài học sau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 NGHỆ THUẬT TIỀN SỬ  THẾ GIỚI VÀ VIỆT NAM   Bài 3   TÚI GIẤY ĐỰNG QUÀ TẶNG</dc:title>
  <dc:creator>BINH PHAN</dc:creator>
  <cp:lastModifiedBy>BINH</cp:lastModifiedBy>
  <cp:revision>21</cp:revision>
  <dcterms:created xsi:type="dcterms:W3CDTF">2021-08-17T03:15:16Z</dcterms:created>
  <dcterms:modified xsi:type="dcterms:W3CDTF">2021-12-08T12:00:14Z</dcterms:modified>
</cp:coreProperties>
</file>