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5"/>
  </p:notesMasterIdLst>
  <p:sldIdLst>
    <p:sldId id="283" r:id="rId2"/>
    <p:sldId id="305" r:id="rId3"/>
    <p:sldId id="308" r:id="rId4"/>
    <p:sldId id="315" r:id="rId5"/>
    <p:sldId id="317" r:id="rId6"/>
    <p:sldId id="275" r:id="rId7"/>
    <p:sldId id="288" r:id="rId8"/>
    <p:sldId id="289" r:id="rId9"/>
    <p:sldId id="290" r:id="rId10"/>
    <p:sldId id="314" r:id="rId11"/>
    <p:sldId id="316" r:id="rId12"/>
    <p:sldId id="294" r:id="rId13"/>
    <p:sldId id="300" r:id="rId14"/>
  </p:sldIdLst>
  <p:sldSz cx="12192000" cy="6858000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CC"/>
    <a:srgbClr val="66FF33"/>
    <a:srgbClr val="0000FF"/>
    <a:srgbClr val="FFFF00"/>
    <a:srgbClr val="FFFFCC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5" autoAdjust="0"/>
    <p:restoredTop sz="94585" autoAdjust="0"/>
  </p:normalViewPr>
  <p:slideViewPr>
    <p:cSldViewPr>
      <p:cViewPr varScale="1">
        <p:scale>
          <a:sx n="68" d="100"/>
          <a:sy n="68" d="100"/>
        </p:scale>
        <p:origin x="714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20F6052-B718-452B-91CB-8BE439D15E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7005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2B9CF8-6465-47CC-B57C-CCBD5BB182D8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914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3ABA5D-2F26-469A-AA9B-B8680D20DB52}" type="slidenum">
              <a:rPr lang="en-US" smtClean="0">
                <a:solidFill>
                  <a:srgbClr val="000000"/>
                </a:solidFill>
              </a:rPr>
              <a:pPr/>
              <a:t>10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9520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0F6052-B718-452B-91CB-8BE439D15E9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6395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3ABA5D-2F26-469A-AA9B-B8680D20DB5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5054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5633BF-DFA1-41C3-A483-56FECC692D1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423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E3141A-2035-4B97-B4D1-A2F72FA3AA2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738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5233B5-34E7-4296-9DF9-245D90B86DA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994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91D395-0CF9-4747-BA95-41ABEB50097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520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E3141A-2035-4B97-B4D1-A2F72FA3AA2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141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73C971-56FC-4443-9DE7-32F0BB5903F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8601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DAB1D6-0FD6-477E-95F4-BBBF5185430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8881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27CCC1-E625-45FA-BAF7-6688CAC82399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48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979C2C-4894-4395-8F89-1EA4C6B67DDC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970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864D89-BA0F-4E57-88ED-DEC5B755092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33040-7981-473D-8350-2BADEF75C02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20DE2F-205F-4378-B068-F5F39989E04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308E01-BFAF-46F1-8C62-99B19BA4778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A0FA76-A0F1-43EC-915F-1F36E59448A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94DC9D-64F2-4AC5-B335-0E101C8D8C1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C610DA-1D6A-4F10-B783-4B99216F91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5930AA-8160-4A20-AE85-A756262807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65E71C-1D21-4AA3-999E-6F18B4D5C8C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788EE3-6AE3-4DFF-92B5-65E8B923FEE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5AB3BB-92DA-4215-926A-B6BFD228864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6DA83B62-5E64-4619-B640-892604AE232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1.mp3"/><Relationship Id="rId7" Type="http://schemas.openxmlformats.org/officeDocument/2006/relationships/image" Target="../media/image3.jpeg"/><Relationship Id="rId2" Type="http://schemas.microsoft.com/office/2007/relationships/media" Target="../media/media1.mp3"/><Relationship Id="rId1" Type="http://schemas.openxmlformats.org/officeDocument/2006/relationships/tags" Target="../tags/tag2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2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Relationship Id="rId9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4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úi giấy với hình vẽ thời tiền sử- Thiết kế tạo dáng và trang trí túi giấy  - Mĩ thuật lớp 6 - YouTube">
            <a:extLst>
              <a:ext uri="{FF2B5EF4-FFF2-40B4-BE49-F238E27FC236}">
                <a16:creationId xmlns:a16="http://schemas.microsoft.com/office/drawing/2014/main" id="{34BBDD77-4F6B-44E2-879F-CAAD15EBD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58" y="188259"/>
            <a:ext cx="11811001" cy="647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838200" y="304800"/>
            <a:ext cx="2133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Bài</a:t>
            </a:r>
            <a:r>
              <a:rPr lang="en-US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3:     </a:t>
            </a:r>
          </a:p>
        </p:txBody>
      </p:sp>
      <p:sp>
        <p:nvSpPr>
          <p:cNvPr id="41990" name="WordArt 6" descr="White marble"/>
          <p:cNvSpPr>
            <a:spLocks noChangeArrowheads="1" noChangeShapeType="1" noTextEdit="1"/>
          </p:cNvSpPr>
          <p:nvPr/>
        </p:nvSpPr>
        <p:spPr bwMode="auto">
          <a:xfrm>
            <a:off x="2819400" y="526197"/>
            <a:ext cx="8839200" cy="1219200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0"/>
                <a:gd name="adj2" fmla="val -1891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n-US" b="1" kern="10" dirty="0" err="1">
                <a:ln w="9525"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Túi</a:t>
            </a:r>
            <a:r>
              <a:rPr lang="en-US" b="1" kern="10" dirty="0">
                <a:ln w="9525"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b="1" kern="10" dirty="0" err="1">
                <a:ln w="9525"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giấy</a:t>
            </a:r>
            <a:r>
              <a:rPr lang="en-US" b="1" kern="10" dirty="0">
                <a:ln w="9525"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b="1" kern="10" dirty="0" err="1">
                <a:ln w="9525"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đựng</a:t>
            </a:r>
            <a:r>
              <a:rPr lang="en-US" b="1" kern="10" dirty="0">
                <a:ln w="9525"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b="1" kern="10" dirty="0" err="1">
                <a:ln w="9525"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quà</a:t>
            </a:r>
            <a:r>
              <a:rPr lang="en-US" b="1" kern="10" dirty="0">
                <a:ln w="9525"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b="1" kern="10" dirty="0" err="1">
                <a:ln w="9525"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với</a:t>
            </a:r>
            <a:r>
              <a:rPr lang="en-US" b="1" kern="10" dirty="0">
                <a:ln w="9525"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b="1" kern="10" dirty="0" err="1">
                <a:ln w="9525"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hình</a:t>
            </a:r>
            <a:r>
              <a:rPr lang="en-US" b="1" kern="10" dirty="0">
                <a:ln w="9525"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b="1" kern="10" dirty="0" err="1">
                <a:ln w="9525"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vẽ</a:t>
            </a:r>
            <a:endParaRPr lang="en-US" b="1" kern="10" dirty="0">
              <a:ln w="9525">
                <a:round/>
                <a:headEnd/>
                <a:tailEnd/>
              </a:ln>
              <a:solidFill>
                <a:srgbClr val="CC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  <a:p>
            <a:pPr algn="ctr"/>
            <a:r>
              <a:rPr lang="en-US" b="1" kern="10" dirty="0">
                <a:ln w="9525"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b="1" kern="10" dirty="0" err="1">
                <a:ln w="9525"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Thời</a:t>
            </a:r>
            <a:r>
              <a:rPr lang="en-US" b="1" kern="10" dirty="0">
                <a:ln w="9525"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b="1" kern="10" dirty="0" err="1">
                <a:ln w="9525"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tiền</a:t>
            </a:r>
            <a:r>
              <a:rPr lang="en-US" b="1" kern="10" dirty="0">
                <a:ln w="9525"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b="1" kern="10" dirty="0" err="1">
                <a:ln w="9525"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sử</a:t>
            </a:r>
            <a:r>
              <a:rPr lang="en-US" b="1" kern="10" dirty="0">
                <a:ln w="9525"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 </a:t>
            </a:r>
          </a:p>
        </p:txBody>
      </p:sp>
      <p:pic>
        <p:nvPicPr>
          <p:cNvPr id="4" name="Bittersweet Waltz - Sir Cubworth">
            <a:hlinkClick r:id="" action="ppaction://media"/>
            <a:extLst>
              <a:ext uri="{FF2B5EF4-FFF2-40B4-BE49-F238E27FC236}">
                <a16:creationId xmlns:a16="http://schemas.microsoft.com/office/drawing/2014/main" id="{808C82CA-B01B-4E06-B6A4-DE44DB6726A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668000" y="5597791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7273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133600" y="1295400"/>
            <a:ext cx="8153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40537" y="962333"/>
            <a:ext cx="80962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66FF33"/>
                </a:solidFill>
              </a:rPr>
              <a:t>4. </a:t>
            </a:r>
            <a:r>
              <a:rPr lang="en-US" sz="2800" b="1" i="1" dirty="0" err="1">
                <a:solidFill>
                  <a:srgbClr val="66FF33"/>
                </a:solidFill>
              </a:rPr>
              <a:t>Trang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trí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túi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giấy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với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hình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vẽ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thời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tiền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sử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524000"/>
            <a:ext cx="3244765" cy="21592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884568"/>
            <a:ext cx="3359300" cy="25162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821" y="1583734"/>
            <a:ext cx="3055979" cy="23008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675" y="1726189"/>
            <a:ext cx="3799325" cy="185246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786794"/>
            <a:ext cx="3586941" cy="26902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3991773"/>
            <a:ext cx="3415235" cy="2561427"/>
          </a:xfrm>
          <a:prstGeom prst="rect">
            <a:avLst/>
          </a:prstGeom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1828800" y="228600"/>
            <a:ext cx="8153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FF00"/>
                </a:solidFill>
              </a:rPr>
              <a:t>II. </a:t>
            </a:r>
            <a:r>
              <a:rPr lang="en-US" sz="2800" b="1" dirty="0" err="1">
                <a:solidFill>
                  <a:srgbClr val="FFFF00"/>
                </a:solidFill>
              </a:rPr>
              <a:t>Cách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thiết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kế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tạo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dáng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túi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đựng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bằng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giấy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90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9" r="6558" b="52858"/>
          <a:stretch/>
        </p:blipFill>
        <p:spPr bwMode="auto">
          <a:xfrm>
            <a:off x="457200" y="1862253"/>
            <a:ext cx="7039540" cy="366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040537" y="962333"/>
            <a:ext cx="80962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66FF33"/>
                </a:solidFill>
              </a:rPr>
              <a:t>4. </a:t>
            </a:r>
            <a:r>
              <a:rPr lang="en-US" sz="2800" b="1" i="1" dirty="0" err="1">
                <a:solidFill>
                  <a:srgbClr val="66FF33"/>
                </a:solidFill>
              </a:rPr>
              <a:t>Trang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trí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túi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giấy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với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hình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vẽ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thời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tiền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sử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828800" y="228600"/>
            <a:ext cx="8153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FF00"/>
                </a:solidFill>
              </a:rPr>
              <a:t>II. </a:t>
            </a:r>
            <a:r>
              <a:rPr lang="en-US" sz="2800" b="1" dirty="0" err="1">
                <a:solidFill>
                  <a:srgbClr val="FFFF00"/>
                </a:solidFill>
              </a:rPr>
              <a:t>Cách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thiết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kế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tạo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dáng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túi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đựng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bằng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giấy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</a:p>
        </p:txBody>
      </p:sp>
      <p:pic>
        <p:nvPicPr>
          <p:cNvPr id="7" name="Picture 29">
            <a:extLst>
              <a:ext uri="{FF2B5EF4-FFF2-40B4-BE49-F238E27FC236}">
                <a16:creationId xmlns:a16="http://schemas.microsoft.com/office/drawing/2014/main" id="{C15D7C40-89E1-4BA8-9B62-BE4271955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7" r="49180"/>
          <a:stretch/>
        </p:blipFill>
        <p:spPr bwMode="auto">
          <a:xfrm>
            <a:off x="7666435" y="1862253"/>
            <a:ext cx="4008481" cy="366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F13A4C3-87EB-4411-BD1C-CEE75F1D99F4}"/>
              </a:ext>
            </a:extLst>
          </p:cNvPr>
          <p:cNvSpPr/>
          <p:nvPr/>
        </p:nvSpPr>
        <p:spPr>
          <a:xfrm>
            <a:off x="349625" y="5780602"/>
            <a:ext cx="10896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i="1" dirty="0">
                <a:solidFill>
                  <a:srgbClr val="FFFF00"/>
                </a:solidFill>
              </a:rPr>
              <a:t>L</a:t>
            </a:r>
            <a:r>
              <a:rPr lang="vi-VN" sz="2800" i="1" dirty="0">
                <a:solidFill>
                  <a:srgbClr val="FFFF00"/>
                </a:solidFill>
              </a:rPr>
              <a:t>ư</a:t>
            </a:r>
            <a:r>
              <a:rPr lang="en-US" sz="2800" i="1" dirty="0">
                <a:solidFill>
                  <a:srgbClr val="FFFF00"/>
                </a:solidFill>
              </a:rPr>
              <a:t>u ý: </a:t>
            </a:r>
            <a:r>
              <a:rPr lang="en-US" sz="2800" i="1" dirty="0" err="1">
                <a:solidFill>
                  <a:srgbClr val="FFFF00"/>
                </a:solidFill>
              </a:rPr>
              <a:t>Sử</a:t>
            </a:r>
            <a:r>
              <a:rPr lang="en-US" sz="2800" i="1" dirty="0">
                <a:solidFill>
                  <a:srgbClr val="FFFF00"/>
                </a:solidFill>
              </a:rPr>
              <a:t> </a:t>
            </a:r>
            <a:r>
              <a:rPr lang="en-US" sz="2800" i="1" dirty="0" err="1">
                <a:solidFill>
                  <a:srgbClr val="FFFF00"/>
                </a:solidFill>
              </a:rPr>
              <a:t>dụng</a:t>
            </a:r>
            <a:r>
              <a:rPr lang="en-US" sz="2800" i="1" dirty="0">
                <a:solidFill>
                  <a:srgbClr val="FFFF00"/>
                </a:solidFill>
              </a:rPr>
              <a:t> </a:t>
            </a:r>
            <a:r>
              <a:rPr lang="en-US" sz="2800" i="1" dirty="0" err="1">
                <a:solidFill>
                  <a:srgbClr val="FFFF00"/>
                </a:solidFill>
              </a:rPr>
              <a:t>họa</a:t>
            </a:r>
            <a:r>
              <a:rPr lang="en-US" sz="2800" i="1" dirty="0">
                <a:solidFill>
                  <a:srgbClr val="FFFF00"/>
                </a:solidFill>
              </a:rPr>
              <a:t> </a:t>
            </a:r>
            <a:r>
              <a:rPr lang="en-US" sz="2800" i="1" dirty="0" err="1">
                <a:solidFill>
                  <a:srgbClr val="FFFF00"/>
                </a:solidFill>
              </a:rPr>
              <a:t>tiết</a:t>
            </a:r>
            <a:r>
              <a:rPr lang="en-US" sz="2800" i="1" dirty="0">
                <a:solidFill>
                  <a:srgbClr val="FFFF00"/>
                </a:solidFill>
              </a:rPr>
              <a:t> </a:t>
            </a:r>
            <a:r>
              <a:rPr lang="en-US" sz="2800" i="1" dirty="0" err="1">
                <a:solidFill>
                  <a:srgbClr val="FFFF00"/>
                </a:solidFill>
              </a:rPr>
              <a:t>thời</a:t>
            </a:r>
            <a:r>
              <a:rPr lang="en-US" sz="2800" i="1" dirty="0">
                <a:solidFill>
                  <a:srgbClr val="FFFF00"/>
                </a:solidFill>
              </a:rPr>
              <a:t> </a:t>
            </a:r>
            <a:r>
              <a:rPr lang="en-US" sz="2800" i="1" dirty="0" err="1">
                <a:solidFill>
                  <a:srgbClr val="FFFF00"/>
                </a:solidFill>
              </a:rPr>
              <a:t>tiền</a:t>
            </a:r>
            <a:r>
              <a:rPr lang="en-US" sz="2800" i="1" dirty="0">
                <a:solidFill>
                  <a:srgbClr val="FFFF00"/>
                </a:solidFill>
              </a:rPr>
              <a:t> </a:t>
            </a:r>
            <a:r>
              <a:rPr lang="en-US" sz="2800" i="1" dirty="0" err="1">
                <a:solidFill>
                  <a:srgbClr val="FFFF00"/>
                </a:solidFill>
              </a:rPr>
              <a:t>sử</a:t>
            </a:r>
            <a:r>
              <a:rPr lang="en-US" sz="2800" i="1" dirty="0">
                <a:solidFill>
                  <a:srgbClr val="FFFF00"/>
                </a:solidFill>
              </a:rPr>
              <a:t> </a:t>
            </a:r>
            <a:r>
              <a:rPr lang="en-US" sz="2800" i="1" dirty="0" err="1">
                <a:solidFill>
                  <a:srgbClr val="FFFF00"/>
                </a:solidFill>
              </a:rPr>
              <a:t>để</a:t>
            </a:r>
            <a:r>
              <a:rPr lang="en-US" sz="2800" i="1" dirty="0">
                <a:solidFill>
                  <a:srgbClr val="FFFF00"/>
                </a:solidFill>
              </a:rPr>
              <a:t> </a:t>
            </a:r>
            <a:r>
              <a:rPr lang="en-US" sz="2800" i="1" dirty="0" err="1">
                <a:solidFill>
                  <a:srgbClr val="FFFF00"/>
                </a:solidFill>
              </a:rPr>
              <a:t>trang</a:t>
            </a:r>
            <a:r>
              <a:rPr lang="en-US" sz="2800" i="1" dirty="0">
                <a:solidFill>
                  <a:srgbClr val="FFFF00"/>
                </a:solidFill>
              </a:rPr>
              <a:t> </a:t>
            </a:r>
            <a:r>
              <a:rPr lang="en-US" sz="2800" i="1" dirty="0" err="1">
                <a:solidFill>
                  <a:srgbClr val="FFFF00"/>
                </a:solidFill>
              </a:rPr>
              <a:t>trí</a:t>
            </a:r>
            <a:r>
              <a:rPr lang="en-US" sz="2800" i="1" dirty="0">
                <a:solidFill>
                  <a:srgbClr val="FFFF00"/>
                </a:solidFill>
              </a:rPr>
              <a:t> </a:t>
            </a:r>
            <a:r>
              <a:rPr lang="en-US" sz="2800" i="1" dirty="0" err="1">
                <a:solidFill>
                  <a:srgbClr val="FFFF00"/>
                </a:solidFill>
              </a:rPr>
              <a:t>túi</a:t>
            </a:r>
            <a:r>
              <a:rPr lang="en-US" sz="2800" i="1" dirty="0">
                <a:solidFill>
                  <a:srgbClr val="FFFF00"/>
                </a:solidFill>
              </a:rPr>
              <a:t> </a:t>
            </a:r>
            <a:r>
              <a:rPr lang="en-US" sz="2800" i="1" dirty="0" err="1">
                <a:solidFill>
                  <a:srgbClr val="FFFF00"/>
                </a:solidFill>
              </a:rPr>
              <a:t>giấy</a:t>
            </a:r>
            <a:r>
              <a:rPr lang="en-US" sz="2800" i="1" dirty="0">
                <a:solidFill>
                  <a:srgbClr val="FFFF00"/>
                </a:solidFill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538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259" y="2327086"/>
            <a:ext cx="3738163" cy="39580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1"/>
          <a:stretch/>
        </p:blipFill>
        <p:spPr>
          <a:xfrm>
            <a:off x="368315" y="1859285"/>
            <a:ext cx="3498836" cy="4478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636" y="2327086"/>
            <a:ext cx="3907943" cy="390794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419600" y="1305886"/>
            <a:ext cx="541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</a:pPr>
            <a:r>
              <a:rPr lang="en-US" sz="3200" b="1" dirty="0" err="1">
                <a:solidFill>
                  <a:srgbClr val="66FF33"/>
                </a:solidFill>
              </a:rPr>
              <a:t>Sản</a:t>
            </a:r>
            <a:r>
              <a:rPr lang="en-US" sz="3200" b="1" dirty="0">
                <a:solidFill>
                  <a:srgbClr val="66FF33"/>
                </a:solidFill>
              </a:rPr>
              <a:t> </a:t>
            </a:r>
            <a:r>
              <a:rPr lang="en-US" sz="3200" b="1" dirty="0" err="1">
                <a:solidFill>
                  <a:srgbClr val="66FF33"/>
                </a:solidFill>
              </a:rPr>
              <a:t>phẩm</a:t>
            </a:r>
            <a:r>
              <a:rPr lang="en-US" sz="3200" b="1" dirty="0">
                <a:solidFill>
                  <a:srgbClr val="66FF33"/>
                </a:solidFill>
              </a:rPr>
              <a:t> </a:t>
            </a:r>
            <a:r>
              <a:rPr lang="en-US" sz="3200" b="1" dirty="0" err="1">
                <a:solidFill>
                  <a:srgbClr val="66FF33"/>
                </a:solidFill>
              </a:rPr>
              <a:t>tham</a:t>
            </a:r>
            <a:r>
              <a:rPr lang="en-US" sz="3200" b="1" dirty="0">
                <a:solidFill>
                  <a:srgbClr val="66FF33"/>
                </a:solidFill>
              </a:rPr>
              <a:t> </a:t>
            </a:r>
            <a:r>
              <a:rPr lang="en-US" sz="3200" b="1" dirty="0" err="1">
                <a:solidFill>
                  <a:srgbClr val="66FF33"/>
                </a:solidFill>
              </a:rPr>
              <a:t>khảo</a:t>
            </a:r>
            <a:endParaRPr lang="en-US" sz="3200" b="1" dirty="0">
              <a:solidFill>
                <a:srgbClr val="66FF33"/>
              </a:solidFill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828800" y="228600"/>
            <a:ext cx="8153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FF00"/>
                </a:solidFill>
              </a:rPr>
              <a:t>II. </a:t>
            </a:r>
            <a:r>
              <a:rPr lang="en-US" sz="2800" b="1" dirty="0" err="1">
                <a:solidFill>
                  <a:srgbClr val="FFFF00"/>
                </a:solidFill>
              </a:rPr>
              <a:t>Cách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thiết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kế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tạo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dáng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túi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đựng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bằng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giấy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1828800" y="533400"/>
            <a:ext cx="5943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FFFF00"/>
                </a:solidFill>
              </a:rPr>
              <a:t>III. </a:t>
            </a:r>
            <a:r>
              <a:rPr lang="en-US" sz="4000" b="1" dirty="0" err="1">
                <a:solidFill>
                  <a:srgbClr val="FFFF00"/>
                </a:solidFill>
              </a:rPr>
              <a:t>Luyện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r>
              <a:rPr lang="en-US" sz="4000" b="1" dirty="0" err="1">
                <a:solidFill>
                  <a:srgbClr val="FFFF00"/>
                </a:solidFill>
              </a:rPr>
              <a:t>tập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r>
              <a:rPr lang="en-US" sz="4000" b="1" dirty="0" err="1">
                <a:solidFill>
                  <a:srgbClr val="FFFF00"/>
                </a:solidFill>
              </a:rPr>
              <a:t>sáng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r>
              <a:rPr lang="en-US" sz="4000" b="1" dirty="0" err="1">
                <a:solidFill>
                  <a:srgbClr val="FFFF00"/>
                </a:solidFill>
              </a:rPr>
              <a:t>tạo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2019300" y="1676400"/>
            <a:ext cx="63627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buFontTx/>
              <a:buChar char="-"/>
            </a:pP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Tạo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dáng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một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chiếc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túi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giấy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theo</a:t>
            </a:r>
            <a:r>
              <a:rPr lang="en-US" sz="4000" dirty="0">
                <a:solidFill>
                  <a:schemeClr val="bg1"/>
                </a:solidFill>
              </a:rPr>
              <a:t> ý </a:t>
            </a:r>
            <a:r>
              <a:rPr lang="en-US" sz="4000" dirty="0" err="1">
                <a:solidFill>
                  <a:schemeClr val="bg1"/>
                </a:solidFill>
              </a:rPr>
              <a:t>thích</a:t>
            </a:r>
            <a:r>
              <a:rPr lang="en-US" sz="4000" dirty="0">
                <a:solidFill>
                  <a:schemeClr val="bg1"/>
                </a:solidFill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en-US" sz="4000" dirty="0">
                <a:solidFill>
                  <a:schemeClr val="bg1"/>
                </a:solidFill>
              </a:rPr>
              <a:t>- </a:t>
            </a:r>
            <a:r>
              <a:rPr lang="en-US" sz="4000" dirty="0" err="1">
                <a:solidFill>
                  <a:schemeClr val="bg1"/>
                </a:solidFill>
              </a:rPr>
              <a:t>Yêu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cầu</a:t>
            </a:r>
            <a:r>
              <a:rPr lang="en-US" sz="4000" dirty="0">
                <a:solidFill>
                  <a:schemeClr val="bg1"/>
                </a:solidFill>
              </a:rPr>
              <a:t>:</a:t>
            </a:r>
          </a:p>
          <a:p>
            <a:pPr algn="just">
              <a:spcBef>
                <a:spcPts val="0"/>
              </a:spcBef>
            </a:pPr>
            <a:r>
              <a:rPr lang="en-US" sz="4000" dirty="0">
                <a:solidFill>
                  <a:schemeClr val="bg1"/>
                </a:solidFill>
              </a:rPr>
              <a:t>+</a:t>
            </a:r>
            <a:r>
              <a:rPr lang="en-US" sz="4000" dirty="0" err="1">
                <a:solidFill>
                  <a:schemeClr val="bg1"/>
                </a:solidFill>
              </a:rPr>
              <a:t>Kích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th</a:t>
            </a:r>
            <a:r>
              <a:rPr lang="vi-VN" sz="4000" dirty="0">
                <a:solidFill>
                  <a:schemeClr val="bg1"/>
                </a:solidFill>
              </a:rPr>
              <a:t>ư</a:t>
            </a:r>
            <a:r>
              <a:rPr lang="en-US" sz="4000" dirty="0" err="1">
                <a:solidFill>
                  <a:schemeClr val="bg1"/>
                </a:solidFill>
              </a:rPr>
              <a:t>ớc</a:t>
            </a:r>
            <a:r>
              <a:rPr lang="en-US" sz="4000" dirty="0">
                <a:solidFill>
                  <a:schemeClr val="bg1"/>
                </a:solidFill>
              </a:rPr>
              <a:t>, </a:t>
            </a:r>
            <a:r>
              <a:rPr lang="en-US" sz="4000" dirty="0" err="1">
                <a:solidFill>
                  <a:schemeClr val="bg1"/>
                </a:solidFill>
              </a:rPr>
              <a:t>chất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liệu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giấy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tùy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chọn</a:t>
            </a:r>
            <a:r>
              <a:rPr lang="en-US" sz="4000" dirty="0">
                <a:solidFill>
                  <a:schemeClr val="bg1"/>
                </a:solidFill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en-US" sz="4000" dirty="0">
                <a:solidFill>
                  <a:schemeClr val="bg1"/>
                </a:solidFill>
              </a:rPr>
              <a:t>+Trang </a:t>
            </a:r>
            <a:r>
              <a:rPr lang="en-US" sz="4000" dirty="0" err="1">
                <a:solidFill>
                  <a:schemeClr val="bg1"/>
                </a:solidFill>
              </a:rPr>
              <a:t>trí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bằng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họa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tiết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thời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tiền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sử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23" y="4331206"/>
            <a:ext cx="3814745" cy="21457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08" y="3886200"/>
            <a:ext cx="3860490" cy="24692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08" y="1345666"/>
            <a:ext cx="3974638" cy="22357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799" y="1638300"/>
            <a:ext cx="3352757" cy="4076700"/>
          </a:xfrm>
          <a:prstGeom prst="rect">
            <a:avLst/>
          </a:prstGeom>
        </p:spPr>
      </p:pic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2171700" y="199936"/>
            <a:ext cx="8305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I-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Khám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phá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các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hình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thức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túi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giấy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endParaRPr lang="en-US" sz="3200" dirty="0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FFE3F0-6E15-4F40-9AF8-D2638674FAC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875" y="1415051"/>
            <a:ext cx="2774250" cy="268755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70400" y="1447801"/>
            <a:ext cx="7964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+ </a:t>
            </a:r>
            <a:r>
              <a:rPr lang="fr-FR" dirty="0" err="1">
                <a:solidFill>
                  <a:schemeClr val="bg1"/>
                </a:solidFill>
              </a:rPr>
              <a:t>Túi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giấy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được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cấu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tạo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bởi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các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bộ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phận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nào</a:t>
            </a:r>
            <a:r>
              <a:rPr lang="fr-FR" dirty="0">
                <a:solidFill>
                  <a:schemeClr val="bg1"/>
                </a:solidFill>
              </a:rPr>
              <a:t>?</a:t>
            </a:r>
          </a:p>
          <a:p>
            <a:r>
              <a:rPr lang="fr-FR" dirty="0">
                <a:solidFill>
                  <a:schemeClr val="bg1"/>
                </a:solidFill>
              </a:rPr>
              <a:t>+ </a:t>
            </a:r>
            <a:r>
              <a:rPr lang="fr-FR" dirty="0" err="1">
                <a:solidFill>
                  <a:schemeClr val="bg1"/>
                </a:solidFill>
              </a:rPr>
              <a:t>Túi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giấy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có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hình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dạng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và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trang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trí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như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thế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nào</a:t>
            </a:r>
            <a:r>
              <a:rPr lang="fr-FR" dirty="0">
                <a:solidFill>
                  <a:schemeClr val="bg1"/>
                </a:solidFill>
              </a:rPr>
              <a:t>?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+ </a:t>
            </a:r>
            <a:r>
              <a:rPr lang="fr-FR" dirty="0" err="1">
                <a:solidFill>
                  <a:schemeClr val="bg1"/>
                </a:solidFill>
              </a:rPr>
              <a:t>Túi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giấy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có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vai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trò</a:t>
            </a:r>
            <a:r>
              <a:rPr lang="fr-FR" dirty="0">
                <a:solidFill>
                  <a:schemeClr val="bg1"/>
                </a:solidFill>
              </a:rPr>
              <a:t>, </a:t>
            </a:r>
            <a:r>
              <a:rPr lang="fr-FR" dirty="0" err="1">
                <a:solidFill>
                  <a:schemeClr val="bg1"/>
                </a:solidFill>
              </a:rPr>
              <a:t>công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dụng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gì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trong</a:t>
            </a:r>
            <a:r>
              <a:rPr lang="fr-FR" dirty="0">
                <a:solidFill>
                  <a:schemeClr val="bg1"/>
                </a:solidFill>
              </a:rPr>
              <a:t> đ</a:t>
            </a:r>
            <a:r>
              <a:rPr lang="en-US" dirty="0" err="1">
                <a:solidFill>
                  <a:schemeClr val="bg1"/>
                </a:solidFill>
              </a:rPr>
              <a:t>ời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sống</a:t>
            </a:r>
            <a:r>
              <a:rPr lang="fr-FR" dirty="0">
                <a:solidFill>
                  <a:schemeClr val="bg1"/>
                </a:solidFill>
              </a:rPr>
              <a:t>?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+ </a:t>
            </a:r>
            <a:r>
              <a:rPr lang="fr-FR" dirty="0" err="1">
                <a:solidFill>
                  <a:schemeClr val="bg1"/>
                </a:solidFill>
              </a:rPr>
              <a:t>Những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yếu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tố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nào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tạo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nên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vẻ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đẹp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và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tính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ứng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dụng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cho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túi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giấy</a:t>
            </a:r>
            <a:r>
              <a:rPr lang="fr-FR" dirty="0">
                <a:solidFill>
                  <a:schemeClr val="bg1"/>
                </a:solidFill>
              </a:rPr>
              <a:t>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2171700" y="199936"/>
            <a:ext cx="8305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I-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Khám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phá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các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hình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thức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túi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giấy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endParaRPr lang="en-US" sz="3200" dirty="0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24" y="2122898"/>
            <a:ext cx="4378631" cy="4535166"/>
          </a:xfrm>
          <a:prstGeom prst="rect">
            <a:avLst/>
          </a:prstGeom>
        </p:spPr>
      </p:pic>
      <p:sp>
        <p:nvSpPr>
          <p:cNvPr id="112643" name="Rectangle 3"/>
          <p:cNvSpPr>
            <a:spLocks noChangeArrowheads="1"/>
          </p:cNvSpPr>
          <p:nvPr/>
        </p:nvSpPr>
        <p:spPr bwMode="auto">
          <a:xfrm>
            <a:off x="2171700" y="199936"/>
            <a:ext cx="84963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I-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Khám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phá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các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hình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thức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túi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giấy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endParaRPr lang="en-US" sz="3200" dirty="0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4102" name="Text Box 7"/>
          <p:cNvSpPr txBox="1">
            <a:spLocks noChangeArrowheads="1"/>
          </p:cNvSpPr>
          <p:nvPr/>
        </p:nvSpPr>
        <p:spPr bwMode="auto">
          <a:xfrm>
            <a:off x="7919641" y="1380163"/>
            <a:ext cx="1597025" cy="584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200" dirty="0">
                <a:solidFill>
                  <a:srgbClr val="66FF33"/>
                </a:solidFill>
              </a:rPr>
              <a:t>Quai </a:t>
            </a:r>
            <a:r>
              <a:rPr lang="en-US" sz="3200" dirty="0" err="1">
                <a:solidFill>
                  <a:srgbClr val="66FF33"/>
                </a:solidFill>
              </a:rPr>
              <a:t>túi</a:t>
            </a:r>
            <a:endParaRPr lang="en-US" sz="3200" dirty="0">
              <a:solidFill>
                <a:srgbClr val="66FF33"/>
              </a:solidFill>
            </a:endParaRPr>
          </a:p>
        </p:txBody>
      </p:sp>
      <p:sp>
        <p:nvSpPr>
          <p:cNvPr id="4103" name="Text Box 8"/>
          <p:cNvSpPr txBox="1">
            <a:spLocks noChangeArrowheads="1"/>
          </p:cNvSpPr>
          <p:nvPr/>
        </p:nvSpPr>
        <p:spPr bwMode="auto">
          <a:xfrm>
            <a:off x="7886303" y="3622454"/>
            <a:ext cx="1663700" cy="584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200" dirty="0" err="1">
                <a:solidFill>
                  <a:srgbClr val="66FF33"/>
                </a:solidFill>
              </a:rPr>
              <a:t>Thân</a:t>
            </a:r>
            <a:r>
              <a:rPr lang="en-US" sz="3200" dirty="0">
                <a:solidFill>
                  <a:srgbClr val="66FF33"/>
                </a:solidFill>
              </a:rPr>
              <a:t> </a:t>
            </a:r>
            <a:r>
              <a:rPr lang="en-US" sz="3200" dirty="0" err="1">
                <a:solidFill>
                  <a:srgbClr val="66FF33"/>
                </a:solidFill>
              </a:rPr>
              <a:t>túi</a:t>
            </a:r>
            <a:endParaRPr lang="en-US" sz="3200" dirty="0">
              <a:solidFill>
                <a:srgbClr val="66FF33"/>
              </a:solidFill>
            </a:endParaRPr>
          </a:p>
        </p:txBody>
      </p:sp>
      <p:sp>
        <p:nvSpPr>
          <p:cNvPr id="4104" name="Text Box 9"/>
          <p:cNvSpPr txBox="1">
            <a:spLocks noChangeArrowheads="1"/>
          </p:cNvSpPr>
          <p:nvPr/>
        </p:nvSpPr>
        <p:spPr bwMode="auto">
          <a:xfrm>
            <a:off x="7812087" y="2548303"/>
            <a:ext cx="2054225" cy="584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3200" dirty="0" err="1">
                <a:solidFill>
                  <a:srgbClr val="66FF33"/>
                </a:solidFill>
              </a:rPr>
              <a:t>Miệng</a:t>
            </a:r>
            <a:r>
              <a:rPr lang="en-US" sz="3200" dirty="0">
                <a:solidFill>
                  <a:srgbClr val="66FF33"/>
                </a:solidFill>
              </a:rPr>
              <a:t> </a:t>
            </a:r>
            <a:r>
              <a:rPr lang="en-US" sz="3200" dirty="0" err="1">
                <a:solidFill>
                  <a:srgbClr val="66FF33"/>
                </a:solidFill>
              </a:rPr>
              <a:t>túi</a:t>
            </a:r>
            <a:endParaRPr lang="en-US" sz="3200" dirty="0">
              <a:solidFill>
                <a:srgbClr val="66FF33"/>
              </a:solidFill>
            </a:endParaRPr>
          </a:p>
        </p:txBody>
      </p:sp>
      <p:sp>
        <p:nvSpPr>
          <p:cNvPr id="4113" name="Text Box 18"/>
          <p:cNvSpPr txBox="1">
            <a:spLocks noChangeArrowheads="1"/>
          </p:cNvSpPr>
          <p:nvPr/>
        </p:nvSpPr>
        <p:spPr bwMode="auto">
          <a:xfrm>
            <a:off x="7058399" y="4948078"/>
            <a:ext cx="3121025" cy="584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200" dirty="0" err="1">
                <a:solidFill>
                  <a:srgbClr val="66FF33"/>
                </a:solidFill>
              </a:rPr>
              <a:t>Hoạ</a:t>
            </a:r>
            <a:r>
              <a:rPr lang="en-US" sz="3200" dirty="0">
                <a:solidFill>
                  <a:srgbClr val="66FF33"/>
                </a:solidFill>
              </a:rPr>
              <a:t> </a:t>
            </a:r>
            <a:r>
              <a:rPr lang="en-US" sz="3200" dirty="0" err="1">
                <a:solidFill>
                  <a:srgbClr val="66FF33"/>
                </a:solidFill>
              </a:rPr>
              <a:t>tiết</a:t>
            </a:r>
            <a:r>
              <a:rPr lang="en-US" sz="3200" dirty="0">
                <a:solidFill>
                  <a:srgbClr val="66FF33"/>
                </a:solidFill>
              </a:rPr>
              <a:t> </a:t>
            </a:r>
            <a:r>
              <a:rPr lang="en-US" sz="3200" dirty="0" err="1">
                <a:solidFill>
                  <a:srgbClr val="66FF33"/>
                </a:solidFill>
              </a:rPr>
              <a:t>trang</a:t>
            </a:r>
            <a:r>
              <a:rPr lang="en-US" sz="3200" dirty="0">
                <a:solidFill>
                  <a:srgbClr val="66FF33"/>
                </a:solidFill>
              </a:rPr>
              <a:t> </a:t>
            </a:r>
            <a:r>
              <a:rPr lang="en-US" sz="3200" dirty="0" err="1">
                <a:solidFill>
                  <a:srgbClr val="66FF33"/>
                </a:solidFill>
              </a:rPr>
              <a:t>trí</a:t>
            </a:r>
            <a:endParaRPr lang="en-US" sz="3200" dirty="0">
              <a:solidFill>
                <a:srgbClr val="66FF33"/>
              </a:solidFill>
            </a:endParaRPr>
          </a:p>
        </p:txBody>
      </p:sp>
      <p:sp>
        <p:nvSpPr>
          <p:cNvPr id="4115" name="Line 20"/>
          <p:cNvSpPr>
            <a:spLocks noChangeShapeType="1"/>
          </p:cNvSpPr>
          <p:nvPr/>
        </p:nvSpPr>
        <p:spPr bwMode="auto">
          <a:xfrm flipH="1">
            <a:off x="4038600" y="1839403"/>
            <a:ext cx="3881040" cy="707887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2032000" y="1081225"/>
            <a:ext cx="3175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sz="32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Cấu</a:t>
            </a:r>
            <a:r>
              <a:rPr lang="en-US" sz="32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tạo</a:t>
            </a:r>
            <a:r>
              <a:rPr lang="en-US" sz="32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của</a:t>
            </a:r>
            <a:r>
              <a:rPr lang="en-US" sz="32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túi</a:t>
            </a:r>
            <a:endParaRPr lang="en-US" sz="3200" dirty="0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24" name="Line 20">
            <a:extLst>
              <a:ext uri="{FF2B5EF4-FFF2-40B4-BE49-F238E27FC236}">
                <a16:creationId xmlns:a16="http://schemas.microsoft.com/office/drawing/2014/main" id="{ED211A04-A6F2-487F-8401-B6FB2329086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42328" y="2859741"/>
            <a:ext cx="2969219" cy="143273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" name="Line 20">
            <a:extLst>
              <a:ext uri="{FF2B5EF4-FFF2-40B4-BE49-F238E27FC236}">
                <a16:creationId xmlns:a16="http://schemas.microsoft.com/office/drawing/2014/main" id="{B8D22092-06A4-4564-BA21-C8F4D2B9747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42327" y="4036538"/>
            <a:ext cx="3108117" cy="58420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" name="Line 20">
            <a:extLst>
              <a:ext uri="{FF2B5EF4-FFF2-40B4-BE49-F238E27FC236}">
                <a16:creationId xmlns:a16="http://schemas.microsoft.com/office/drawing/2014/main" id="{ABB9873A-483B-4846-BA60-A68C7AF49CB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887528" y="4676165"/>
            <a:ext cx="3108118" cy="58420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585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 animBg="1"/>
      <p:bldP spid="4103" grpId="0" animBg="1"/>
      <p:bldP spid="4104" grpId="0" animBg="1"/>
      <p:bldP spid="4113" grpId="0" animBg="1"/>
      <p:bldP spid="4115" grpId="0" animBg="1"/>
      <p:bldP spid="24" grpId="0" animBg="1"/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902" y="4229970"/>
            <a:ext cx="3859254" cy="21708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936269"/>
            <a:ext cx="3853179" cy="24645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92270"/>
            <a:ext cx="3587074" cy="2017729"/>
          </a:xfrm>
          <a:prstGeom prst="rect">
            <a:avLst/>
          </a:prstGeom>
        </p:spPr>
      </p:pic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2171700" y="199936"/>
            <a:ext cx="8305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I-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Khám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phá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các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hình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thức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túi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giấy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endParaRPr lang="en-US" sz="3200" dirty="0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FFE3F0-6E15-4F40-9AF8-D2638674FA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823" y="1201346"/>
            <a:ext cx="2945412" cy="2853368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40FCD340-8524-407A-AE88-430DA4BED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0" y="1081225"/>
            <a:ext cx="4368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sz="32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Hình</a:t>
            </a:r>
            <a:r>
              <a:rPr lang="en-US" sz="32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dáng</a:t>
            </a:r>
            <a:r>
              <a:rPr lang="en-US" sz="32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, Trang </a:t>
            </a:r>
            <a:r>
              <a:rPr lang="en-US" sz="32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trí</a:t>
            </a:r>
            <a:endParaRPr lang="en-US" sz="3200" dirty="0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481BFB24-3250-42F5-AE9F-C8B730E7CA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8613" y="2038777"/>
            <a:ext cx="2945412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 </a:t>
            </a:r>
            <a:r>
              <a:rPr lang="en-US" sz="32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Có</a:t>
            </a:r>
            <a:r>
              <a:rPr lang="en-US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nhiều</a:t>
            </a:r>
            <a:r>
              <a:rPr lang="en-US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hình</a:t>
            </a:r>
            <a:r>
              <a:rPr lang="en-US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dáng</a:t>
            </a:r>
            <a:r>
              <a:rPr lang="en-US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nh</a:t>
            </a:r>
            <a:r>
              <a:rPr lang="vi-VN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chữ</a:t>
            </a:r>
            <a:r>
              <a:rPr lang="en-US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nhật</a:t>
            </a:r>
            <a:r>
              <a:rPr lang="en-US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, </a:t>
            </a:r>
            <a:r>
              <a:rPr lang="en-US" sz="32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vuông</a:t>
            </a:r>
            <a:r>
              <a:rPr lang="en-US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, </a:t>
            </a:r>
            <a:r>
              <a:rPr lang="en-US" sz="32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hình</a:t>
            </a:r>
            <a:r>
              <a:rPr lang="en-US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thang,...</a:t>
            </a:r>
          </a:p>
          <a:p>
            <a:pPr eaLnBrk="0" hangingPunct="0">
              <a:defRPr/>
            </a:pPr>
            <a:r>
              <a:rPr lang="en-US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 Trang </a:t>
            </a:r>
            <a:r>
              <a:rPr lang="en-US" sz="32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trí</a:t>
            </a:r>
            <a:r>
              <a:rPr lang="en-US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 </a:t>
            </a:r>
            <a:r>
              <a:rPr lang="en-US" sz="32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Họa</a:t>
            </a:r>
            <a:r>
              <a:rPr lang="en-US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tiết</a:t>
            </a:r>
            <a:r>
              <a:rPr lang="en-US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và</a:t>
            </a:r>
            <a:r>
              <a:rPr lang="en-US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màu</a:t>
            </a:r>
            <a:r>
              <a:rPr lang="en-US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sắc</a:t>
            </a:r>
            <a:r>
              <a:rPr lang="en-US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đa</a:t>
            </a:r>
            <a:r>
              <a:rPr lang="en-US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dạng</a:t>
            </a:r>
            <a:endParaRPr lang="en-US" sz="3200" dirty="0">
              <a:solidFill>
                <a:srgbClr val="00B0F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485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6781800" y="2208459"/>
            <a:ext cx="2353269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66FF33"/>
                </a:solidFill>
              </a:rPr>
              <a:t> </a:t>
            </a:r>
            <a:r>
              <a:rPr lang="en-US" sz="2800" dirty="0" err="1">
                <a:solidFill>
                  <a:srgbClr val="66FF33"/>
                </a:solidFill>
              </a:rPr>
              <a:t>Đựng</a:t>
            </a:r>
            <a:r>
              <a:rPr lang="en-US" sz="2800" dirty="0">
                <a:solidFill>
                  <a:srgbClr val="66FF33"/>
                </a:solidFill>
              </a:rPr>
              <a:t> </a:t>
            </a:r>
            <a:r>
              <a:rPr lang="vi-VN" sz="2800" dirty="0">
                <a:solidFill>
                  <a:srgbClr val="66FF33"/>
                </a:solidFill>
              </a:rPr>
              <a:t>đ</a:t>
            </a:r>
            <a:r>
              <a:rPr lang="en-US" sz="2800" dirty="0">
                <a:solidFill>
                  <a:srgbClr val="66FF33"/>
                </a:solidFill>
              </a:rPr>
              <a:t>ồ</a:t>
            </a:r>
          </a:p>
        </p:txBody>
      </p:sp>
      <p:sp>
        <p:nvSpPr>
          <p:cNvPr id="21521" name="Text Box 17"/>
          <p:cNvSpPr txBox="1">
            <a:spLocks noChangeArrowheads="1"/>
          </p:cNvSpPr>
          <p:nvPr/>
        </p:nvSpPr>
        <p:spPr bwMode="auto">
          <a:xfrm>
            <a:off x="4004017" y="5713127"/>
            <a:ext cx="31657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66FF33"/>
                </a:solidFill>
              </a:rPr>
              <a:t>Trang</a:t>
            </a:r>
            <a:r>
              <a:rPr lang="en-US" sz="2800" dirty="0">
                <a:solidFill>
                  <a:srgbClr val="66FF33"/>
                </a:solidFill>
              </a:rPr>
              <a:t> </a:t>
            </a:r>
            <a:r>
              <a:rPr lang="en-US" sz="2800" dirty="0" err="1">
                <a:solidFill>
                  <a:srgbClr val="66FF33"/>
                </a:solidFill>
              </a:rPr>
              <a:t>trí</a:t>
            </a:r>
            <a:r>
              <a:rPr lang="en-US" sz="2800" dirty="0">
                <a:solidFill>
                  <a:srgbClr val="66FF33"/>
                </a:solidFill>
              </a:rPr>
              <a:t> </a:t>
            </a:r>
            <a:r>
              <a:rPr lang="en-US" sz="2800" dirty="0" err="1">
                <a:solidFill>
                  <a:srgbClr val="66FF33"/>
                </a:solidFill>
              </a:rPr>
              <a:t>thời</a:t>
            </a:r>
            <a:r>
              <a:rPr lang="en-US" sz="2800" dirty="0">
                <a:solidFill>
                  <a:srgbClr val="66FF33"/>
                </a:solidFill>
              </a:rPr>
              <a:t> </a:t>
            </a:r>
            <a:r>
              <a:rPr lang="en-US" sz="2800" dirty="0" err="1">
                <a:solidFill>
                  <a:srgbClr val="66FF33"/>
                </a:solidFill>
              </a:rPr>
              <a:t>trang</a:t>
            </a:r>
            <a:endParaRPr lang="en-US" sz="2800" dirty="0">
              <a:solidFill>
                <a:srgbClr val="66FF33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36" y="3583228"/>
            <a:ext cx="3381085" cy="2817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532" y="1821010"/>
            <a:ext cx="2613468" cy="36653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3" r="5941"/>
          <a:stretch/>
        </p:blipFill>
        <p:spPr>
          <a:xfrm>
            <a:off x="8686800" y="1058813"/>
            <a:ext cx="3207864" cy="2986087"/>
          </a:xfrm>
          <a:prstGeom prst="rect">
            <a:avLst/>
          </a:prstGeom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1B319662-F7BE-449C-BA06-DE1EF08E9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321" y="1155852"/>
            <a:ext cx="3175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sz="32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Công</a:t>
            </a:r>
            <a:r>
              <a:rPr lang="en-US" sz="32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dụng</a:t>
            </a:r>
            <a:endParaRPr lang="en-US" sz="3200" dirty="0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F74157D3-7A8E-4FDF-AC3E-838C4F03E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1700" y="199936"/>
            <a:ext cx="8305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I-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Khám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phá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các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hình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thức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túi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giấy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endParaRPr lang="en-US" sz="3200" dirty="0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207" y="3278428"/>
            <a:ext cx="2265097" cy="300851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1828800" y="228600"/>
            <a:ext cx="8153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FF00"/>
                </a:solidFill>
              </a:rPr>
              <a:t>II. </a:t>
            </a:r>
            <a:r>
              <a:rPr lang="en-US" sz="2800" b="1" dirty="0" err="1">
                <a:solidFill>
                  <a:srgbClr val="FFFF00"/>
                </a:solidFill>
              </a:rPr>
              <a:t>Cách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thiết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kế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tạo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dáng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túi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đựng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bằng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giấy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1947862" y="1009210"/>
            <a:ext cx="7010400" cy="335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50000"/>
              </a:lnSpc>
              <a:spcBef>
                <a:spcPct val="50000"/>
              </a:spcBef>
            </a:pPr>
            <a:r>
              <a:rPr lang="en-US" sz="2800" b="1" i="1" dirty="0">
                <a:solidFill>
                  <a:srgbClr val="66FF33"/>
                </a:solidFill>
              </a:rPr>
              <a:t>1. </a:t>
            </a:r>
            <a:r>
              <a:rPr lang="en-US" sz="2800" b="1" i="1" dirty="0" err="1">
                <a:solidFill>
                  <a:srgbClr val="66FF33"/>
                </a:solidFill>
              </a:rPr>
              <a:t>Xây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dựng</a:t>
            </a:r>
            <a:r>
              <a:rPr lang="en-US" sz="2800" b="1" i="1" dirty="0">
                <a:solidFill>
                  <a:srgbClr val="66FF33"/>
                </a:solidFill>
              </a:rPr>
              <a:t> ý </a:t>
            </a:r>
            <a:r>
              <a:rPr lang="en-US" sz="2800" b="1" i="1" dirty="0" err="1">
                <a:solidFill>
                  <a:srgbClr val="66FF33"/>
                </a:solidFill>
              </a:rPr>
              <a:t>tưởng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385827"/>
            <a:ext cx="4062413" cy="40624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31" y="2412721"/>
            <a:ext cx="5493728" cy="4062412"/>
          </a:xfrm>
          <a:prstGeom prst="rect">
            <a:avLst/>
          </a:prstGeom>
        </p:spPr>
      </p:pic>
      <p:pic>
        <p:nvPicPr>
          <p:cNvPr id="8" name="Picture 28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88" b="60981"/>
          <a:stretch/>
        </p:blipFill>
        <p:spPr bwMode="auto">
          <a:xfrm flipH="1">
            <a:off x="6629401" y="914401"/>
            <a:ext cx="1398261" cy="1376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8">
            <a:extLst>
              <a:ext uri="{FF2B5EF4-FFF2-40B4-BE49-F238E27FC236}">
                <a16:creationId xmlns:a16="http://schemas.microsoft.com/office/drawing/2014/main" id="{52CCCA69-861D-4A7C-AB43-1E6876C9CB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29" t="-1498" r="-357" b="61197"/>
          <a:stretch/>
        </p:blipFill>
        <p:spPr bwMode="auto">
          <a:xfrm>
            <a:off x="419940" y="2168118"/>
            <a:ext cx="6468137" cy="431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2133600" y="1295400"/>
            <a:ext cx="8153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4306" name="Text Box 34"/>
          <p:cNvSpPr txBox="1">
            <a:spLocks noChangeArrowheads="1"/>
          </p:cNvSpPr>
          <p:nvPr/>
        </p:nvSpPr>
        <p:spPr bwMode="auto">
          <a:xfrm>
            <a:off x="2100262" y="991641"/>
            <a:ext cx="7577138" cy="352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50000"/>
              </a:lnSpc>
              <a:spcBef>
                <a:spcPct val="50000"/>
              </a:spcBef>
            </a:pPr>
            <a:r>
              <a:rPr lang="en-US" sz="2800" b="1" i="1" dirty="0">
                <a:solidFill>
                  <a:srgbClr val="66FF33"/>
                </a:solidFill>
              </a:rPr>
              <a:t>2. </a:t>
            </a:r>
            <a:r>
              <a:rPr lang="en-US" sz="2800" b="1" i="1" dirty="0" err="1">
                <a:solidFill>
                  <a:srgbClr val="66FF33"/>
                </a:solidFill>
              </a:rPr>
              <a:t>Phác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thảo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và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triển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khai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bản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vẽ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kỹ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thuật</a:t>
            </a:r>
            <a:r>
              <a:rPr lang="en-US" sz="3000" dirty="0">
                <a:solidFill>
                  <a:srgbClr val="66FF33"/>
                </a:solidFill>
              </a:rPr>
              <a:t>   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596" y="1447800"/>
            <a:ext cx="6904805" cy="5157026"/>
          </a:xfrm>
          <a:prstGeom prst="rect">
            <a:avLst/>
          </a:prstGeom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828800" y="228600"/>
            <a:ext cx="8153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FF00"/>
                </a:solidFill>
              </a:rPr>
              <a:t>II. </a:t>
            </a:r>
            <a:r>
              <a:rPr lang="en-US" sz="2800" b="1" dirty="0" err="1">
                <a:solidFill>
                  <a:srgbClr val="FFFF00"/>
                </a:solidFill>
              </a:rPr>
              <a:t>Cách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thiết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kế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tạo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dáng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túi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đựng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bằng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giấy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33600" y="866393"/>
            <a:ext cx="64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sz="2800" b="1" i="1" dirty="0">
                <a:solidFill>
                  <a:srgbClr val="66FF33"/>
                </a:solidFill>
              </a:rPr>
              <a:t>3. </a:t>
            </a:r>
            <a:r>
              <a:rPr lang="en-US" sz="2800" b="1" i="1" dirty="0" err="1">
                <a:solidFill>
                  <a:srgbClr val="66FF33"/>
                </a:solidFill>
              </a:rPr>
              <a:t>Cắt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gấp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dán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hoàn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thiện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sản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  <a:r>
              <a:rPr lang="en-US" sz="2800" b="1" i="1" dirty="0" err="1">
                <a:solidFill>
                  <a:srgbClr val="66FF33"/>
                </a:solidFill>
              </a:rPr>
              <a:t>phẩm</a:t>
            </a:r>
            <a:r>
              <a:rPr lang="en-US" sz="2800" b="1" i="1" dirty="0">
                <a:solidFill>
                  <a:srgbClr val="66FF33"/>
                </a:solidFill>
              </a:rPr>
              <a:t> 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828800" y="228600"/>
            <a:ext cx="8153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FF00"/>
                </a:solidFill>
              </a:rPr>
              <a:t>II. </a:t>
            </a:r>
            <a:r>
              <a:rPr lang="en-US" sz="2800" b="1" dirty="0" err="1">
                <a:solidFill>
                  <a:srgbClr val="FFFF00"/>
                </a:solidFill>
              </a:rPr>
              <a:t>Cách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thiết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kế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tạo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dáng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túi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đựng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bằng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giấy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</a:p>
        </p:txBody>
      </p:sp>
      <p:pic>
        <p:nvPicPr>
          <p:cNvPr id="10" name="Picture 2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35" t="49636" b="11495"/>
          <a:stretch/>
        </p:blipFill>
        <p:spPr bwMode="auto">
          <a:xfrm>
            <a:off x="8256075" y="1694250"/>
            <a:ext cx="2590800" cy="446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7F0712-F71A-491C-8672-B8FF1FD188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125" y="1694250"/>
            <a:ext cx="6046275" cy="451581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F103703A-A163-4248-94AF-77BC9F0E7BCD}"/>
  <p:tag name="ISPRING_RESOURCE_FOLDER" val="D:\1_GIÁO ÁN\MT_6\TUẦN 13_TÚI GIẤY ĐỰNG QUÀ TẶNG\"/>
  <p:tag name="ISPRING_PRESENTATION_PATH" val="D:\1_GIÁO ÁN\MT_6\TUẦN 13_TÚI GIẤY ĐỰNG QUÀ TẶNG.pptx"/>
  <p:tag name="ISPRING_PROJECT_VERSION" val="9"/>
  <p:tag name="ISPRING_PROJECT_FOLDER_UPDATED" val="1"/>
  <p:tag name="ISPRING_SCREEN_RECS_UPDATED" val="D:\1_GIÁO ÁN\MT_6\TUẦN 13_TÚI GIẤY ĐỰNG QUÀ TẶNG\"/>
  <p:tag name="ISPRING_PRESENTATION_INFO_2" val="&lt;?xml version=&quot;1.0&quot; encoding=&quot;UTF-8&quot; standalone=&quot;no&quot; ?&gt;&#10;&lt;presentation2&gt;&#10;&#10;  &lt;slides&gt;&#10;    &lt;slide id=&quot;{C476CA2E-AC8D-4B99-8735-8FEA81194AD4}&quot; pptId=&quot;283&quot;/&gt;&#10;    &lt;slide id=&quot;{245750C8-748D-41EC-A0C9-6B44437F7181}&quot; pptId=&quot;313&quot;/&gt;&#10;    &lt;slide id=&quot;{3637F261-13DA-4F1B-9E10-6B1817C9B5D8}&quot; pptId=&quot;305&quot;/&gt;&#10;    &lt;slide id=&quot;{91F3E1EC-2519-4AE5-BD2A-CD12F4D1065B}&quot; pptId=&quot;307&quot;/&gt;&#10;    &lt;slide id=&quot;{CB91519F-60F4-433E-AB6A-8E480CB1AE0C}&quot; pptId=&quot;308&quot;/&gt;&#10;    &lt;slide id=&quot;{3F7F3F05-0228-46BE-BF5B-715C47C221DA}&quot; pptId=&quot;315&quot;/&gt;&#10;    &lt;slide id=&quot;{2B987FF7-65E9-4F7C-9B97-14A61C8D4C36}&quot; pptId=&quot;275&quot;/&gt;&#10;    &lt;slide id=&quot;{A7079162-89B0-4736-A691-C181A13AF625}&quot; pptId=&quot;288&quot;/&gt;&#10;    &lt;slide id=&quot;{2E9CF57F-E3DE-43E0-802B-E6BCCCC336CC}&quot; pptId=&quot;289&quot;/&gt;&#10;    &lt;slide id=&quot;{515A98A9-2E8A-45C1-8023-A7DA187BD645}&quot; pptId=&quot;290&quot;/&gt;&#10;    &lt;slide id=&quot;{4E0D8DA2-9302-41E6-96F5-9680BB553BF7}&quot; pptId=&quot;314&quot;/&gt;&#10;    &lt;slide id=&quot;{33E9A253-D1C2-47C3-A70F-9E469965852B}&quot; pptId=&quot;316&quot;/&gt;&#10;    &lt;slide id=&quot;{49BB6076-28AC-461D-812C-EE5CDB345793}&quot; pptId=&quot;294&quot;/&gt;&#10;    &lt;slide id=&quot;{354B16E6-5A08-423B-947F-D714F7A39EEE}&quot; pptId=&quot;300&quot;/&gt;&#10;  &lt;/slides&gt;&#10;&#10;  &lt;narration&gt;&#10;    &lt;audioTracks/&gt;&#10;    &lt;videoTracks&gt;&#10;      &lt;videoTrack muted=&quot;false&quot; name=&quot;Video 13&quot; resource=&quot;ddc4e11c&quot; slideId=&quot;{49BB6076-28AC-461D-812C-EE5CDB345793}&quot; startTime=&quot;0&quot; stepIndex=&quot;0&quot; volume=&quot;1&quot;&gt;&#10;        &lt;video format=&quot;yuv420p&quot; frameRate=&quot;62.5&quot; height=&quot;360&quot; pixelAspectRatio=&quot;1&quot; width=&quot;640&quot;/&gt;&#10;        &lt;audio channels=&quot;1&quot; format=&quot;s16&quot; sampleRate=&quot;44100&quot;/&gt;&#10;      &lt;/videoTrack&gt;&#10;      &lt;videoTrack muted=&quot;false&quot; name=&quot;Video 15&quot; resource=&quot;13166ac8&quot; slideId=&quot;{C476CA2E-AC8D-4B99-8735-8FEA81194AD4}&quot; startTime=&quot;0&quot; stepIndex=&quot;0&quot; volume=&quot;1&quot;&gt;&#10;        &lt;video format=&quot;yuv420p&quot; frameRate=&quot;30.00003000003&quot; height=&quot;360&quot; pixelAspectRatio=&quot;1&quot; width=&quot;640&quot;/&gt;&#10;        &lt;audio channels=&quot;1&quot; format=&quot;s16&quot; sampleRate=&quot;44100&quot;/&gt;&#10;      &lt;/videoTrack&gt;&#10;      &lt;videoTrack muted=&quot;false&quot; name=&quot;Video 16&quot; resource=&quot;be029e17&quot; slideId=&quot;{245750C8-748D-41EC-A0C9-6B44437F7181}&quot; startTime=&quot;0&quot; stepIndex=&quot;0&quot; volume=&quot;1&quot;&gt;&#10;        &lt;video format=&quot;yuv420p&quot; frameRate=&quot;30.00003000003&quot; height=&quot;360&quot; pixelAspectRatio=&quot;1&quot; width=&quot;640&quot;/&gt;&#10;        &lt;audio channels=&quot;1&quot; format=&quot;s16&quot; sampleRate=&quot;44100&quot;/&gt;&#10;      &lt;/videoTrack&gt;&#10;      &lt;videoTrack muted=&quot;false&quot; name=&quot;Video 17&quot; resource=&quot;7bf307a6&quot; slideId=&quot;{3637F261-13DA-4F1B-9E10-6B1817C9B5D8}&quot; startTime=&quot;0&quot; stepIndex=&quot;0&quot; volume=&quot;1&quot;&gt;&#10;        &lt;video format=&quot;yuv420p&quot; frameRate=&quot;30.00003000003&quot; height=&quot;360&quot; pixelAspectRatio=&quot;1&quot; width=&quot;640&quot;/&gt;&#10;        &lt;audio channels=&quot;1&quot; format=&quot;s16&quot; sampleRate=&quot;44100&quot;/&gt;&#10;      &lt;/videoTrack&gt;&#10;      &lt;videoTrack muted=&quot;false&quot; name=&quot;Video 18&quot; resource=&quot;38523eba&quot; slideId=&quot;{91F3E1EC-2519-4AE5-BD2A-CD12F4D1065B}&quot; startTime=&quot;0&quot; stepIndex=&quot;0&quot; volume=&quot;1&quot;&gt;&#10;        &lt;video format=&quot;yuv420p&quot; frameRate=&quot;30.00003000003&quot; height=&quot;360&quot; pixelAspectRatio=&quot;1&quot; width=&quot;640&quot;/&gt;&#10;        &lt;audio channels=&quot;1&quot; format=&quot;s16&quot; sampleRate=&quot;44100&quot;/&gt;&#10;      &lt;/videoTrack&gt;&#10;      &lt;videoTrack muted=&quot;false&quot; name=&quot;Video 19&quot; resource=&quot;7163a3e0&quot; slideId=&quot;{CB91519F-60F4-433E-AB6A-8E480CB1AE0C}&quot; startTime=&quot;0&quot; stepIndex=&quot;0&quot; volume=&quot;1&quot;&gt;&#10;        &lt;video format=&quot;yuv420p&quot; frameRate=&quot;30.00003000003&quot; height=&quot;360&quot; pixelAspectRatio=&quot;1&quot; width=&quot;640&quot;/&gt;&#10;        &lt;audio channels=&quot;1&quot; format=&quot;s16&quot; sampleRate=&quot;44100&quot;/&gt;&#10;      &lt;/videoTrack&gt;&#10;      &lt;videoTrack muted=&quot;false&quot; name=&quot;Video 20&quot; resource=&quot;3bcd81a0&quot; slideId=&quot;{3F7F3F05-0228-46BE-BF5B-715C47C221DA}&quot; startTime=&quot;0&quot; stepIndex=&quot;0&quot; volume=&quot;1&quot;&gt;&#10;        &lt;video format=&quot;yuv420p&quot; frameRate=&quot;30.00003000003&quot; height=&quot;360&quot; pixelAspectRatio=&quot;1&quot; width=&quot;640&quot;/&gt;&#10;        &lt;audio channels=&quot;1&quot; format=&quot;s16&quot; sampleRate=&quot;44100&quot;/&gt;&#10;      &lt;/videoTrack&gt;&#10;      &lt;videoTrack muted=&quot;false&quot; name=&quot;Video 21&quot; resource=&quot;41f31a72&quot; slideId=&quot;{2B987FF7-65E9-4F7C-9B97-14A61C8D4C36}&quot; startTime=&quot;0&quot; volume=&quot;1&quot;&gt;&#10;        &lt;video format=&quot;yuv420p&quot; frameRate=&quot;30.00003000003&quot; height=&quot;360&quot; pixelAspectRatio=&quot;1&quot; width=&quot;640&quot;/&gt;&#10;        &lt;audio channels=&quot;1&quot; format=&quot;s16&quot; sampleRate=&quot;44100&quot;/&gt;&#10;      &lt;/videoTrack&gt;&#10;      &lt;videoTrack muted=&quot;false&quot; name=&quot;Video 22&quot; resource=&quot;8331be01&quot; slideId=&quot;{A7079162-89B0-4736-A691-C181A13AF625}&quot; startTime=&quot;0&quot; stepIndex=&quot;0&quot; volume=&quot;1&quot;&gt;&#10;        &lt;video format=&quot;yuv420p&quot; frameRate=&quot;30.00003000003&quot; height=&quot;360&quot; pixelAspectRatio=&quot;1&quot; width=&quot;640&quot;/&gt;&#10;        &lt;audio channels=&quot;1&quot; format=&quot;s16&quot; sampleRate=&quot;44100&quot;/&gt;&#10;      &lt;/videoTrack&gt;&#10;      &lt;videoTrack muted=&quot;false&quot; name=&quot;Video 23&quot; resource=&quot;665ca644&quot; slideId=&quot;{2E9CF57F-E3DE-43E0-802B-E6BCCCC336CC}&quot; startTime=&quot;0&quot; stepIndex=&quot;0&quot; volume=&quot;1&quot;&gt;&#10;        &lt;video format=&quot;yuv420p&quot; frameRate=&quot;30.00003000003&quot; height=&quot;360&quot; pixelAspectRatio=&quot;1&quot; width=&quot;640&quot;/&gt;&#10;        &lt;audio channels=&quot;1&quot; format=&quot;s16&quot; sampleRate=&quot;44100&quot;/&gt;&#10;      &lt;/videoTrack&gt;&#10;      &lt;videoTrack muted=&quot;false&quot; name=&quot;Video 24&quot; resource=&quot;f1928498&quot; slideId=&quot;{515A98A9-2E8A-45C1-8023-A7DA187BD645}&quot; startTime=&quot;0&quot; stepIndex=&quot;0&quot; volume=&quot;1&quot;&gt;&#10;        &lt;video format=&quot;yuv420p&quot; frameRate=&quot;30.00003000003&quot; height=&quot;360&quot; pixelAspectRatio=&quot;1&quot; width=&quot;640&quot;/&gt;&#10;        &lt;audio channels=&quot;1&quot; format=&quot;s16&quot; sampleRate=&quot;44100&quot;/&gt;&#10;      &lt;/videoTrack&gt;&#10;      &lt;videoTrack muted=&quot;false&quot; name=&quot;Video 25&quot; resource=&quot;acf1871d&quot; slideId=&quot;{4E0D8DA2-9302-41E6-96F5-9680BB553BF7}&quot; startTime=&quot;0&quot; stepIndex=&quot;0&quot; volume=&quot;1&quot;&gt;&#10;        &lt;video format=&quot;yuv420p&quot; frameRate=&quot;30.00003000003&quot; height=&quot;360&quot; pixelAspectRatio=&quot;1&quot; width=&quot;640&quot;/&gt;&#10;        &lt;audio channels=&quot;1&quot; format=&quot;s16&quot; sampleRate=&quot;44100&quot;/&gt;&#10;      &lt;/videoTrack&gt;&#10;      &lt;videoTrack muted=&quot;false&quot; name=&quot;Video 26&quot; resource=&quot;11feeb81&quot; slideId=&quot;{33E9A253-D1C2-47C3-A70F-9E469965852B}&quot; startTime=&quot;0&quot; stepIndex=&quot;0&quot; volume=&quot;1&quot;&gt;&#10;        &lt;video format=&quot;yuv420p&quot; frameRate=&quot;30.00003000003&quot; height=&quot;360&quot; pixelAspectRatio=&quot;1&quot; width=&quot;640&quot;/&gt;&#10;        &lt;audio channels=&quot;1&quot; format=&quot;s16&quot; sampleRate=&quot;44100&quot;/&gt;&#10;      &lt;/videoTrack&gt;&#10;      &lt;videoTrack muted=&quot;false&quot; name=&quot;Video 27&quot; resource=&quot;8a321c7c&quot; slideId=&quot;{354B16E6-5A08-423B-947F-D714F7A39EEE}&quot; startTime=&quot;0&quot; stepIndex=&quot;0&quot; volume=&quot;1&quot;&gt;&#10;        &lt;video format=&quot;yuv420p&quot; frameRate=&quot;62.5&quot; height=&quot;360&quot; pixelAspectRatio=&quot;1&quot; width=&quot;640&quot;/&gt;&#10;        &lt;audio channels=&quot;1&quot; format=&quot;s16&quot; sampleRate=&quot;44100&quot;/&gt;&#10;      &lt;/videoTrack&gt;&#10;    &lt;/videoTracks&gt;&#10;  &lt;/narration&gt;&#10;&#10;&lt;/presentation2&gt;&#10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.874"/>
  <p:tag name="ISPRING_SLIDE_ID_2" val="{515A98A9-2E8A-45C1-8023-A7DA187BD645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.562"/>
  <p:tag name="ISPRING_SLIDE_ID_2" val="{4E0D8DA2-9302-41E6-96F5-9680BB553BF7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.186"/>
  <p:tag name="ISPRING_SLIDE_HAS_SCREEN_REC" val="1"/>
  <p:tag name="ISPRING_SLIDE_ID_2" val="{33E9A253-D1C2-47C3-A70F-9E469965852B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4.055"/>
  <p:tag name="ISPRING_CUSTOM_TIMING_USED" val="1"/>
  <p:tag name="ISPRING_SLIDE_ID_2" val="{49BB6076-28AC-461D-812C-EE5CDB345793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_2" val="{354B16E6-5A08-423B-947F-D714F7A39EEE}"/>
  <p:tag name="GENSWF_ADVANCE_TIME" val="10.84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.344"/>
  <p:tag name="ISPRING_SLIDE_ID_2" val="{C476CA2E-AC8D-4B99-8735-8FEA81194AD4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.125"/>
  <p:tag name="ISPRING_SLIDE_ID_2" val="{3637F261-13DA-4F1B-9E10-6B1817C9B5D8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.845"/>
  <p:tag name="ISPRING_SLIDE_ID_2" val="{CB91519F-60F4-433E-AB6A-8E480CB1AE0C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.368"/>
  <p:tag name="ISPRING_SLIDE_ID_2" val="{3F7F3F05-0228-46BE-BF5B-715C47C221DA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.125"/>
  <p:tag name="ISPRING_SLIDE_ID_2" val="{3637F261-13DA-4F1B-9E10-6B1817C9B5D8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.406"/>
  <p:tag name="ISPRING_SLIDE_ID_2" val="{2B987FF7-65E9-4F7C-9B97-14A61C8D4C36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.438"/>
  <p:tag name="ISPRING_SLIDE_ID_2" val="{A7079162-89B0-4736-A691-C181A13AF62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7.865"/>
  <p:tag name="ISPRING_SLIDE_ID_2" val="{2E9CF57F-E3DE-43E0-802B-E6BCCCC336CC}"/>
</p:tagLst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2836</TotalTime>
  <Words>359</Words>
  <Application>Microsoft Office PowerPoint</Application>
  <PresentationFormat>Widescreen</PresentationFormat>
  <Paragraphs>54</Paragraphs>
  <Slides>13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Georgia</vt:lpstr>
      <vt:lpstr>Trebuchet MS</vt:lpstr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itfriend.org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Smart</dc:creator>
  <cp:lastModifiedBy>BINH</cp:lastModifiedBy>
  <cp:revision>198</cp:revision>
  <dcterms:created xsi:type="dcterms:W3CDTF">2010-01-18T13:30:34Z</dcterms:created>
  <dcterms:modified xsi:type="dcterms:W3CDTF">2021-12-08T12:00:34Z</dcterms:modified>
</cp:coreProperties>
</file>