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6" r:id="rId3"/>
    <p:sldId id="259" r:id="rId4"/>
    <p:sldId id="268" r:id="rId5"/>
    <p:sldId id="261" r:id="rId6"/>
    <p:sldId id="270" r:id="rId7"/>
    <p:sldId id="262" r:id="rId8"/>
    <p:sldId id="260" r:id="rId9"/>
    <p:sldId id="263" r:id="rId10"/>
    <p:sldId id="264" r:id="rId11"/>
    <p:sldId id="265" r:id="rId12"/>
    <p:sldId id="258" r:id="rId13"/>
    <p:sldId id="269" r:id="rId14"/>
    <p:sldId id="272" r:id="rId15"/>
    <p:sldId id="273" r:id="rId16"/>
    <p:sldId id="266"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610098" y="2959599"/>
            <a:ext cx="1827804" cy="1545166"/>
            <a:chOff x="457200" y="2931115"/>
            <a:chExt cx="1760414" cy="1853722"/>
          </a:xfrm>
        </p:grpSpPr>
        <p:sp>
          <p:nvSpPr>
            <p:cNvPr id="2063" name="Flowchart: Stored Data 1"/>
            <p:cNvSpPr>
              <a:spLocks/>
            </p:cNvSpPr>
            <p:nvPr/>
          </p:nvSpPr>
          <p:spPr bwMode="auto">
            <a:xfrm>
              <a:off x="457200" y="3561786"/>
              <a:ext cx="980204" cy="772465"/>
            </a:xfrm>
            <a:custGeom>
              <a:avLst/>
              <a:gdLst>
                <a:gd name="T0" fmla="*/ 2147483647 w 11711"/>
                <a:gd name="T1" fmla="*/ 0 h 10000"/>
                <a:gd name="T2" fmla="*/ 2147483647 w 11711"/>
                <a:gd name="T3" fmla="*/ 0 h 10000"/>
                <a:gd name="T4" fmla="*/ 2147483647 w 11711"/>
                <a:gd name="T5" fmla="*/ 2147483647 h 10000"/>
                <a:gd name="T6" fmla="*/ 2147483647 w 11711"/>
                <a:gd name="T7" fmla="*/ 2147483647 h 10000"/>
                <a:gd name="T8" fmla="*/ 2147483647 w 11711"/>
                <a:gd name="T9" fmla="*/ 2147483647 h 10000"/>
                <a:gd name="T10" fmla="*/ 0 w 11711"/>
                <a:gd name="T11" fmla="*/ 2147483647 h 10000"/>
                <a:gd name="T12" fmla="*/ 2147483647 w 11711"/>
                <a:gd name="T13" fmla="*/ 0 h 10000"/>
                <a:gd name="T14" fmla="*/ 0 60000 65536"/>
                <a:gd name="T15" fmla="*/ 0 60000 65536"/>
                <a:gd name="T16" fmla="*/ 0 60000 65536"/>
                <a:gd name="T17" fmla="*/ 0 60000 65536"/>
                <a:gd name="T18" fmla="*/ 0 60000 65536"/>
                <a:gd name="T19" fmla="*/ 0 60000 65536"/>
                <a:gd name="T20" fmla="*/ 0 60000 65536"/>
                <a:gd name="T21" fmla="*/ 0 w 11711"/>
                <a:gd name="T22" fmla="*/ 0 h 10000"/>
                <a:gd name="T23" fmla="*/ 11711 w 11711"/>
                <a:gd name="T24" fmla="*/ 10000 h 100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4" name="Teardrop 3"/>
            <p:cNvSpPr/>
            <p:nvPr/>
          </p:nvSpPr>
          <p:spPr bwMode="auto">
            <a:xfrm rot="12707390">
              <a:off x="1547266" y="3379235"/>
              <a:ext cx="670348" cy="1005282"/>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65" name="Isosceles Triangle 4"/>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6" name="Isosceles Triangle 5"/>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7" name="Flowchart: Stored Data 1"/>
            <p:cNvSpPr>
              <a:spLocks/>
            </p:cNvSpPr>
            <p:nvPr/>
          </p:nvSpPr>
          <p:spPr bwMode="auto">
            <a:xfrm rot="2642607">
              <a:off x="852141" y="2931115"/>
              <a:ext cx="1099802" cy="719989"/>
            </a:xfrm>
            <a:custGeom>
              <a:avLst/>
              <a:gdLst>
                <a:gd name="T0" fmla="*/ 2147483647 w 15367"/>
                <a:gd name="T1" fmla="*/ 2147483647 h 11046"/>
                <a:gd name="T2" fmla="*/ 2147483647 w 15367"/>
                <a:gd name="T3" fmla="*/ 0 h 11046"/>
                <a:gd name="T4" fmla="*/ 2147483647 w 15367"/>
                <a:gd name="T5" fmla="*/ 2147483647 h 11046"/>
                <a:gd name="T6" fmla="*/ 2147483647 w 15367"/>
                <a:gd name="T7" fmla="*/ 2147483647 h 11046"/>
                <a:gd name="T8" fmla="*/ 2147483647 w 15367"/>
                <a:gd name="T9" fmla="*/ 2147483647 h 11046"/>
                <a:gd name="T10" fmla="*/ 0 w 15367"/>
                <a:gd name="T11" fmla="*/ 2147483647 h 11046"/>
                <a:gd name="T12" fmla="*/ 2147483647 w 15367"/>
                <a:gd name="T13" fmla="*/ 2147483647 h 11046"/>
                <a:gd name="T14" fmla="*/ 0 60000 65536"/>
                <a:gd name="T15" fmla="*/ 0 60000 65536"/>
                <a:gd name="T16" fmla="*/ 0 60000 65536"/>
                <a:gd name="T17" fmla="*/ 0 60000 65536"/>
                <a:gd name="T18" fmla="*/ 0 60000 65536"/>
                <a:gd name="T19" fmla="*/ 0 60000 65536"/>
                <a:gd name="T20" fmla="*/ 0 60000 65536"/>
                <a:gd name="T21" fmla="*/ 0 w 15367"/>
                <a:gd name="T22" fmla="*/ 0 h 11046"/>
                <a:gd name="T23" fmla="*/ 15367 w 15367"/>
                <a:gd name="T24" fmla="*/ 11046 h 110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2068" name="Flowchart: Stored Data 1"/>
            <p:cNvSpPr>
              <a:spLocks/>
            </p:cNvSpPr>
            <p:nvPr/>
          </p:nvSpPr>
          <p:spPr bwMode="auto">
            <a:xfrm rot="18957393" flipV="1">
              <a:off x="820564" y="4106573"/>
              <a:ext cx="1221243" cy="678264"/>
            </a:xfrm>
            <a:custGeom>
              <a:avLst/>
              <a:gdLst>
                <a:gd name="T0" fmla="*/ 2147483647 w 16332"/>
                <a:gd name="T1" fmla="*/ 2147483647 h 10225"/>
                <a:gd name="T2" fmla="*/ 2147483647 w 16332"/>
                <a:gd name="T3" fmla="*/ 0 h 10225"/>
                <a:gd name="T4" fmla="*/ 2147483647 w 16332"/>
                <a:gd name="T5" fmla="*/ 2147483647 h 10225"/>
                <a:gd name="T6" fmla="*/ 2147483647 w 16332"/>
                <a:gd name="T7" fmla="*/ 2147483647 h 10225"/>
                <a:gd name="T8" fmla="*/ 2147483647 w 16332"/>
                <a:gd name="T9" fmla="*/ 2147483647 h 10225"/>
                <a:gd name="T10" fmla="*/ 0 w 16332"/>
                <a:gd name="T11" fmla="*/ 2147483647 h 10225"/>
                <a:gd name="T12" fmla="*/ 2147483647 w 16332"/>
                <a:gd name="T13" fmla="*/ 2147483647 h 10225"/>
                <a:gd name="T14" fmla="*/ 0 60000 65536"/>
                <a:gd name="T15" fmla="*/ 0 60000 65536"/>
                <a:gd name="T16" fmla="*/ 0 60000 65536"/>
                <a:gd name="T17" fmla="*/ 0 60000 65536"/>
                <a:gd name="T18" fmla="*/ 0 60000 65536"/>
                <a:gd name="T19" fmla="*/ 0 60000 65536"/>
                <a:gd name="T20" fmla="*/ 0 60000 65536"/>
                <a:gd name="T21" fmla="*/ 0 w 16332"/>
                <a:gd name="T22" fmla="*/ 0 h 10225"/>
                <a:gd name="T23" fmla="*/ 16332 w 16332"/>
                <a:gd name="T24" fmla="*/ 10225 h 10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grpSp>
      <p:grpSp>
        <p:nvGrpSpPr>
          <p:cNvPr id="3" name="Group 13"/>
          <p:cNvGrpSpPr/>
          <p:nvPr/>
        </p:nvGrpSpPr>
        <p:grpSpPr>
          <a:xfrm>
            <a:off x="3251200" y="2926977"/>
            <a:ext cx="1828800" cy="1544362"/>
            <a:chOff x="457200" y="2931115"/>
            <a:chExt cx="1760414" cy="1853722"/>
          </a:xfrm>
          <a:solidFill>
            <a:schemeClr val="tx1">
              <a:lumMod val="75000"/>
              <a:alpha val="71000"/>
            </a:schemeClr>
          </a:solidFill>
        </p:grpSpPr>
        <p:sp>
          <p:nvSpPr>
            <p:cNvPr id="15"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6" name="Teardrop 15"/>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7" name="Isosceles Triangle 16"/>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8" name="Isosceles Triangle 17"/>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9"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grpSp>
        <p:nvGrpSpPr>
          <p:cNvPr id="5" name="Group 20"/>
          <p:cNvGrpSpPr/>
          <p:nvPr/>
        </p:nvGrpSpPr>
        <p:grpSpPr>
          <a:xfrm>
            <a:off x="5627375" y="2935666"/>
            <a:ext cx="1828800" cy="1544362"/>
            <a:chOff x="457200" y="2931115"/>
            <a:chExt cx="1760414" cy="1853722"/>
          </a:xfrm>
          <a:solidFill>
            <a:srgbClr val="E81F10">
              <a:alpha val="33000"/>
            </a:srgbClr>
          </a:solidFill>
        </p:grpSpPr>
        <p:sp>
          <p:nvSpPr>
            <p:cNvPr id="22"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3" name="Teardrop 22"/>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4" name="Isosceles Triangle 23"/>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5" name="Isosceles Triangle 24"/>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6"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7"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grpSp>
        <p:nvGrpSpPr>
          <p:cNvPr id="6" name="Group 27"/>
          <p:cNvGrpSpPr>
            <a:grpSpLocks/>
          </p:cNvGrpSpPr>
          <p:nvPr/>
        </p:nvGrpSpPr>
        <p:grpSpPr bwMode="auto">
          <a:xfrm>
            <a:off x="7734549" y="2764118"/>
            <a:ext cx="1829049" cy="1545167"/>
            <a:chOff x="457200" y="2931115"/>
            <a:chExt cx="1760414" cy="1853722"/>
          </a:xfrm>
        </p:grpSpPr>
        <p:sp>
          <p:nvSpPr>
            <p:cNvPr id="2057" name="Flowchart: Stored Data 1"/>
            <p:cNvSpPr>
              <a:spLocks/>
            </p:cNvSpPr>
            <p:nvPr/>
          </p:nvSpPr>
          <p:spPr bwMode="auto">
            <a:xfrm>
              <a:off x="457200" y="3561786"/>
              <a:ext cx="980204" cy="772465"/>
            </a:xfrm>
            <a:custGeom>
              <a:avLst/>
              <a:gdLst>
                <a:gd name="T0" fmla="*/ 2147483647 w 11711"/>
                <a:gd name="T1" fmla="*/ 0 h 10000"/>
                <a:gd name="T2" fmla="*/ 2147483647 w 11711"/>
                <a:gd name="T3" fmla="*/ 0 h 10000"/>
                <a:gd name="T4" fmla="*/ 2147483647 w 11711"/>
                <a:gd name="T5" fmla="*/ 2147483647 h 10000"/>
                <a:gd name="T6" fmla="*/ 2147483647 w 11711"/>
                <a:gd name="T7" fmla="*/ 2147483647 h 10000"/>
                <a:gd name="T8" fmla="*/ 2147483647 w 11711"/>
                <a:gd name="T9" fmla="*/ 2147483647 h 10000"/>
                <a:gd name="T10" fmla="*/ 0 w 11711"/>
                <a:gd name="T11" fmla="*/ 2147483647 h 10000"/>
                <a:gd name="T12" fmla="*/ 2147483647 w 11711"/>
                <a:gd name="T13" fmla="*/ 0 h 10000"/>
                <a:gd name="T14" fmla="*/ 0 60000 65536"/>
                <a:gd name="T15" fmla="*/ 0 60000 65536"/>
                <a:gd name="T16" fmla="*/ 0 60000 65536"/>
                <a:gd name="T17" fmla="*/ 0 60000 65536"/>
                <a:gd name="T18" fmla="*/ 0 60000 65536"/>
                <a:gd name="T19" fmla="*/ 0 60000 65536"/>
                <a:gd name="T20" fmla="*/ 0 60000 65536"/>
                <a:gd name="T21" fmla="*/ 0 w 11711"/>
                <a:gd name="T22" fmla="*/ 0 h 10000"/>
                <a:gd name="T23" fmla="*/ 11711 w 11711"/>
                <a:gd name="T24" fmla="*/ 10000 h 100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30" name="Teardrop 29"/>
            <p:cNvSpPr/>
            <p:nvPr/>
          </p:nvSpPr>
          <p:spPr bwMode="auto">
            <a:xfrm rot="12707390">
              <a:off x="1547722" y="3379235"/>
              <a:ext cx="669892" cy="1005282"/>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59" name="Isosceles Triangle 30"/>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0" name="Isosceles Triangle 31"/>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1" name="Flowchart: Stored Data 1"/>
            <p:cNvSpPr>
              <a:spLocks/>
            </p:cNvSpPr>
            <p:nvPr/>
          </p:nvSpPr>
          <p:spPr bwMode="auto">
            <a:xfrm rot="2642607">
              <a:off x="852141" y="2931115"/>
              <a:ext cx="1099802" cy="719989"/>
            </a:xfrm>
            <a:custGeom>
              <a:avLst/>
              <a:gdLst>
                <a:gd name="T0" fmla="*/ 2147483647 w 15367"/>
                <a:gd name="T1" fmla="*/ 2147483647 h 11046"/>
                <a:gd name="T2" fmla="*/ 2147483647 w 15367"/>
                <a:gd name="T3" fmla="*/ 0 h 11046"/>
                <a:gd name="T4" fmla="*/ 2147483647 w 15367"/>
                <a:gd name="T5" fmla="*/ 2147483647 h 11046"/>
                <a:gd name="T6" fmla="*/ 2147483647 w 15367"/>
                <a:gd name="T7" fmla="*/ 2147483647 h 11046"/>
                <a:gd name="T8" fmla="*/ 2147483647 w 15367"/>
                <a:gd name="T9" fmla="*/ 2147483647 h 11046"/>
                <a:gd name="T10" fmla="*/ 0 w 15367"/>
                <a:gd name="T11" fmla="*/ 2147483647 h 11046"/>
                <a:gd name="T12" fmla="*/ 2147483647 w 15367"/>
                <a:gd name="T13" fmla="*/ 2147483647 h 11046"/>
                <a:gd name="T14" fmla="*/ 0 60000 65536"/>
                <a:gd name="T15" fmla="*/ 0 60000 65536"/>
                <a:gd name="T16" fmla="*/ 0 60000 65536"/>
                <a:gd name="T17" fmla="*/ 0 60000 65536"/>
                <a:gd name="T18" fmla="*/ 0 60000 65536"/>
                <a:gd name="T19" fmla="*/ 0 60000 65536"/>
                <a:gd name="T20" fmla="*/ 0 60000 65536"/>
                <a:gd name="T21" fmla="*/ 0 w 15367"/>
                <a:gd name="T22" fmla="*/ 0 h 11046"/>
                <a:gd name="T23" fmla="*/ 15367 w 15367"/>
                <a:gd name="T24" fmla="*/ 11046 h 110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2062" name="Flowchart: Stored Data 1"/>
            <p:cNvSpPr>
              <a:spLocks/>
            </p:cNvSpPr>
            <p:nvPr/>
          </p:nvSpPr>
          <p:spPr bwMode="auto">
            <a:xfrm rot="18957393" flipV="1">
              <a:off x="820564" y="4106573"/>
              <a:ext cx="1221243" cy="678264"/>
            </a:xfrm>
            <a:custGeom>
              <a:avLst/>
              <a:gdLst>
                <a:gd name="T0" fmla="*/ 2147483647 w 16332"/>
                <a:gd name="T1" fmla="*/ 2147483647 h 10225"/>
                <a:gd name="T2" fmla="*/ 2147483647 w 16332"/>
                <a:gd name="T3" fmla="*/ 0 h 10225"/>
                <a:gd name="T4" fmla="*/ 2147483647 w 16332"/>
                <a:gd name="T5" fmla="*/ 2147483647 h 10225"/>
                <a:gd name="T6" fmla="*/ 2147483647 w 16332"/>
                <a:gd name="T7" fmla="*/ 2147483647 h 10225"/>
                <a:gd name="T8" fmla="*/ 2147483647 w 16332"/>
                <a:gd name="T9" fmla="*/ 2147483647 h 10225"/>
                <a:gd name="T10" fmla="*/ 0 w 16332"/>
                <a:gd name="T11" fmla="*/ 2147483647 h 10225"/>
                <a:gd name="T12" fmla="*/ 2147483647 w 16332"/>
                <a:gd name="T13" fmla="*/ 2147483647 h 10225"/>
                <a:gd name="T14" fmla="*/ 0 60000 65536"/>
                <a:gd name="T15" fmla="*/ 0 60000 65536"/>
                <a:gd name="T16" fmla="*/ 0 60000 65536"/>
                <a:gd name="T17" fmla="*/ 0 60000 65536"/>
                <a:gd name="T18" fmla="*/ 0 60000 65536"/>
                <a:gd name="T19" fmla="*/ 0 60000 65536"/>
                <a:gd name="T20" fmla="*/ 0 60000 65536"/>
                <a:gd name="T21" fmla="*/ 0 w 16332"/>
                <a:gd name="T22" fmla="*/ 0 h 10225"/>
                <a:gd name="T23" fmla="*/ 16332 w 16332"/>
                <a:gd name="T24" fmla="*/ 10225 h 10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grpSp>
      <p:grpSp>
        <p:nvGrpSpPr>
          <p:cNvPr id="7" name="Group 34"/>
          <p:cNvGrpSpPr/>
          <p:nvPr/>
        </p:nvGrpSpPr>
        <p:grpSpPr>
          <a:xfrm>
            <a:off x="10091604" y="2739661"/>
            <a:ext cx="1828800" cy="1544362"/>
            <a:chOff x="457200" y="2931115"/>
            <a:chExt cx="1760414" cy="1853722"/>
          </a:xfrm>
          <a:solidFill>
            <a:srgbClr val="FFFF00">
              <a:alpha val="21000"/>
            </a:srgbClr>
          </a:solidFill>
        </p:grpSpPr>
        <p:sp>
          <p:nvSpPr>
            <p:cNvPr id="36"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7" name="Teardrop 36"/>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8" name="Isosceles Triangle 37"/>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9" name="Isosceles Triangle 38"/>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40"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41"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sp>
        <p:nvSpPr>
          <p:cNvPr id="45" name="Rectangle 44"/>
          <p:cNvSpPr>
            <a:spLocks noChangeArrowheads="1"/>
          </p:cNvSpPr>
          <p:nvPr/>
        </p:nvSpPr>
        <p:spPr bwMode="auto">
          <a:xfrm>
            <a:off x="656321" y="631447"/>
            <a:ext cx="9942108" cy="125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vi-VN" sz="5569" b="1" dirty="0" smtClean="0">
                <a:solidFill>
                  <a:srgbClr val="FF0000"/>
                </a:solidFill>
                <a:latin typeface="Times New Roman" panose="02020603050405020304" pitchFamily="18" charset="0"/>
              </a:rPr>
              <a:t>TIẾT 28 </a:t>
            </a:r>
            <a:r>
              <a:rPr lang="en-US" altLang="vi-VN" sz="5569" b="1" dirty="0" smtClean="0">
                <a:solidFill>
                  <a:srgbClr val="FF0000"/>
                </a:solidFill>
                <a:latin typeface="Times New Roman" panose="02020603050405020304" pitchFamily="18" charset="0"/>
              </a:rPr>
              <a:t>BÀI </a:t>
            </a:r>
            <a:r>
              <a:rPr lang="en-US" altLang="vi-VN" sz="5569" b="1" dirty="0">
                <a:solidFill>
                  <a:srgbClr val="FF0000"/>
                </a:solidFill>
                <a:latin typeface="Times New Roman" panose="02020603050405020304" pitchFamily="18" charset="0"/>
              </a:rPr>
              <a:t>11: ĐÈN ĐIỆN</a:t>
            </a:r>
            <a:endParaRPr lang="en-US" altLang="en-US" sz="5569" b="1" dirty="0">
              <a:solidFill>
                <a:srgbClr val="FF0000"/>
              </a:solidFill>
              <a:latin typeface="Times New Roman" panose="02020603050405020304" pitchFamily="18" charset="0"/>
            </a:endParaRPr>
          </a:p>
          <a:p>
            <a:pPr algn="ctr" eaLnBrk="1" hangingPunct="1"/>
            <a:endParaRPr lang="en-US" altLang="vi-VN" sz="1882"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26462732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0-#ppt_w/2"/>
                                          </p:val>
                                        </p:tav>
                                        <p:tav tm="100000">
                                          <p:val>
                                            <p:strVal val="#ppt_x"/>
                                          </p:val>
                                        </p:tav>
                                      </p:tavLst>
                                    </p:anim>
                                    <p:anim calcmode="lin" valueType="num">
                                      <p:cBhvr additive="base">
                                        <p:cTn id="12" dur="75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0-#ppt_w/2"/>
                                          </p:val>
                                        </p:tav>
                                        <p:tav tm="100000">
                                          <p:val>
                                            <p:strVal val="#ppt_x"/>
                                          </p:val>
                                        </p:tav>
                                      </p:tavLst>
                                    </p:anim>
                                    <p:anim calcmode="lin" valueType="num">
                                      <p:cBhvr additive="base">
                                        <p:cTn id="16" dur="75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750" fill="hold"/>
                                        <p:tgtEl>
                                          <p:spTgt spid="6"/>
                                        </p:tgtEl>
                                        <p:attrNameLst>
                                          <p:attrName>ppt_x</p:attrName>
                                        </p:attrNameLst>
                                      </p:cBhvr>
                                      <p:tavLst>
                                        <p:tav tm="0">
                                          <p:val>
                                            <p:strVal val="0-#ppt_w/2"/>
                                          </p:val>
                                        </p:tav>
                                        <p:tav tm="100000">
                                          <p:val>
                                            <p:strVal val="#ppt_x"/>
                                          </p:val>
                                        </p:tav>
                                      </p:tavLst>
                                    </p:anim>
                                    <p:anim calcmode="lin" valueType="num">
                                      <p:cBhvr additive="base">
                                        <p:cTn id="20" dur="75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ppt_y"/>
                                          </p:val>
                                        </p:tav>
                                        <p:tav tm="100000">
                                          <p:val>
                                            <p:strVal val="#ppt_y"/>
                                          </p:val>
                                        </p:tav>
                                      </p:tavLst>
                                    </p:anim>
                                  </p:childTnLst>
                                </p:cTn>
                              </p:par>
                              <p:par>
                                <p:cTn id="25" presetID="53" presetClass="entr" presetSubtype="16" fill="hold" nodeType="withEffect">
                                  <p:stCondLst>
                                    <p:cond delay="0"/>
                                  </p:stCondLst>
                                  <p:childTnLst>
                                    <p:set>
                                      <p:cBhvr>
                                        <p:cTn id="26" dur="1" fill="hold">
                                          <p:stCondLst>
                                            <p:cond delay="0"/>
                                          </p:stCondLst>
                                        </p:cTn>
                                        <p:tgtEl>
                                          <p:spTgt spid="45">
                                            <p:txEl>
                                              <p:pRg st="0" end="0"/>
                                            </p:txEl>
                                          </p:spTgt>
                                        </p:tgtEl>
                                        <p:attrNameLst>
                                          <p:attrName>style.visibility</p:attrName>
                                        </p:attrNameLst>
                                      </p:cBhvr>
                                      <p:to>
                                        <p:strVal val="visible"/>
                                      </p:to>
                                    </p:set>
                                    <p:anim calcmode="lin" valueType="num">
                                      <p:cBhvr>
                                        <p:cTn id="27"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45">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extLst>
          </p:cNvPr>
          <p:cNvSpPr/>
          <p:nvPr/>
        </p:nvSpPr>
        <p:spPr>
          <a:xfrm rot="5400000">
            <a:off x="-1465480" y="3201147"/>
            <a:ext cx="3386667" cy="455706"/>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endParaRPr lang="en-US" sz="1412" dirty="0">
              <a:latin typeface="Lato Light" panose="020F0502020204030203" pitchFamily="34" charset="0"/>
              <a:ea typeface="Lato Light" panose="020F0502020204030203" pitchFamily="34" charset="0"/>
              <a:cs typeface="Lato Light" panose="020F0502020204030203" pitchFamily="34" charset="0"/>
            </a:endParaRPr>
          </a:p>
        </p:txBody>
      </p:sp>
      <p:sp>
        <p:nvSpPr>
          <p:cNvPr id="13315" name="Oval 2"/>
          <p:cNvSpPr>
            <a:spLocks noChangeArrowheads="1"/>
          </p:cNvSpPr>
          <p:nvPr/>
        </p:nvSpPr>
        <p:spPr bwMode="auto">
          <a:xfrm>
            <a:off x="949388" y="363245"/>
            <a:ext cx="1218951" cy="831725"/>
          </a:xfrm>
          <a:prstGeom prst="ellipse">
            <a:avLst/>
          </a:prstGeom>
          <a:solidFill>
            <a:srgbClr val="4040F5"/>
          </a:solidFill>
          <a:ln>
            <a:noFill/>
          </a:ln>
          <a:extLst>
            <a:ext uri="{91240B29-F687-4F45-9708-019B960494DF}">
              <a14:hiddenLine xmlns:a14="http://schemas.microsoft.com/office/drawing/2010/main" w="9525" algn="ctr">
                <a:solidFill>
                  <a:srgbClr val="000000"/>
                </a:solidFill>
                <a:round/>
                <a:headEnd/>
                <a:tailEnd/>
              </a14:hiddenLine>
            </a:ext>
          </a:extLst>
        </p:spPr>
        <p:txBody>
          <a:bodyPr lIns="106551" tIns="53275" rIns="106551" bIns="53275"/>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6549">
              <a:solidFill>
                <a:schemeClr val="bg1"/>
              </a:solidFill>
              <a:latin typeface="UVN Ke Chuyen1"/>
            </a:endParaRPr>
          </a:p>
        </p:txBody>
      </p:sp>
      <p:sp>
        <p:nvSpPr>
          <p:cNvPr id="13316" name="Freeform 15"/>
          <p:cNvSpPr>
            <a:spLocks/>
          </p:cNvSpPr>
          <p:nvPr/>
        </p:nvSpPr>
        <p:spPr bwMode="auto">
          <a:xfrm>
            <a:off x="1399490" y="555314"/>
            <a:ext cx="505510" cy="754529"/>
          </a:xfrm>
          <a:custGeom>
            <a:avLst/>
            <a:gdLst>
              <a:gd name="T0" fmla="*/ 0 w 380990"/>
              <a:gd name="T1" fmla="*/ 0 h 800806"/>
              <a:gd name="T2" fmla="*/ 186752 w 380990"/>
              <a:gd name="T3" fmla="*/ 0 h 800806"/>
              <a:gd name="T4" fmla="*/ 186752 w 380990"/>
              <a:gd name="T5" fmla="*/ 618275 h 800806"/>
              <a:gd name="T6" fmla="*/ 213817 w 380990"/>
              <a:gd name="T7" fmla="*/ 618275 h 800806"/>
              <a:gd name="T8" fmla="*/ 257502 w 380990"/>
              <a:gd name="T9" fmla="*/ 772104 h 800806"/>
              <a:gd name="T10" fmla="*/ 427563 w 380990"/>
              <a:gd name="T11" fmla="*/ 667397 h 800806"/>
              <a:gd name="T12" fmla="*/ 425513 w 380990"/>
              <a:gd name="T13" fmla="*/ 557092 h 800806"/>
              <a:gd name="T14" fmla="*/ 604200 w 380990"/>
              <a:gd name="T15" fmla="*/ 450963 h 800806"/>
              <a:gd name="T16" fmla="*/ 617825 w 380990"/>
              <a:gd name="T17" fmla="*/ 756352 h 800806"/>
              <a:gd name="T18" fmla="*/ 190095 w 380990"/>
              <a:gd name="T19" fmla="*/ 931637 h 800806"/>
              <a:gd name="T20" fmla="*/ 51662 w 380990"/>
              <a:gd name="T21" fmla="*/ 804842 h 800806"/>
              <a:gd name="T22" fmla="*/ 35933 w 380990"/>
              <a:gd name="T23" fmla="*/ 768483 h 800806"/>
              <a:gd name="T24" fmla="*/ 0 w 380990"/>
              <a:gd name="T25" fmla="*/ 768483 h 800806"/>
              <a:gd name="T26" fmla="*/ 0 w 380990"/>
              <a:gd name="T27" fmla="*/ 618275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990"/>
              <a:gd name="T43" fmla="*/ 0 h 800806"/>
              <a:gd name="T44" fmla="*/ 380990 w 380990"/>
              <a:gd name="T45" fmla="*/ 800806 h 8008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13317" name="Oval 5"/>
          <p:cNvSpPr>
            <a:spLocks noChangeArrowheads="1"/>
          </p:cNvSpPr>
          <p:nvPr/>
        </p:nvSpPr>
        <p:spPr bwMode="auto">
          <a:xfrm flipH="1">
            <a:off x="1358403" y="368549"/>
            <a:ext cx="271431" cy="226608"/>
          </a:xfrm>
          <a:prstGeom prst="ellipse">
            <a:avLst/>
          </a:prstGeom>
          <a:solidFill>
            <a:srgbClr val="4040F5"/>
          </a:solidFill>
          <a:ln>
            <a:noFill/>
          </a:ln>
          <a:extLst>
            <a:ext uri="{91240B29-F687-4F45-9708-019B960494DF}">
              <a14:hiddenLine xmlns:a14="http://schemas.microsoft.com/office/drawing/2010/main" w="9525" algn="ctr">
                <a:solidFill>
                  <a:srgbClr val="000000"/>
                </a:solidFill>
                <a:round/>
                <a:headEnd/>
                <a:tailEnd/>
              </a14:hiddenLine>
            </a:ext>
          </a:extLst>
        </p:spPr>
        <p:txBody>
          <a:bodyPr lIns="106551" tIns="53275" rIns="106551" bIns="53275"/>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13318" name="Freeform 19"/>
          <p:cNvSpPr>
            <a:spLocks/>
          </p:cNvSpPr>
          <p:nvPr/>
        </p:nvSpPr>
        <p:spPr bwMode="auto">
          <a:xfrm>
            <a:off x="1778000" y="222873"/>
            <a:ext cx="508000" cy="358588"/>
          </a:xfrm>
          <a:custGeom>
            <a:avLst/>
            <a:gdLst>
              <a:gd name="T0" fmla="*/ 323850 w 380990"/>
              <a:gd name="T1" fmla="*/ 0 h 380991"/>
              <a:gd name="T2" fmla="*/ 401574 w 380990"/>
              <a:gd name="T3" fmla="*/ 0 h 380991"/>
              <a:gd name="T4" fmla="*/ 401574 w 380990"/>
              <a:gd name="T5" fmla="*/ 173737 h 380991"/>
              <a:gd name="T6" fmla="*/ 647700 w 380990"/>
              <a:gd name="T7" fmla="*/ 173737 h 380991"/>
              <a:gd name="T8" fmla="*/ 647700 w 380990"/>
              <a:gd name="T9" fmla="*/ 228601 h 380991"/>
              <a:gd name="T10" fmla="*/ 401574 w 380990"/>
              <a:gd name="T11" fmla="*/ 228601 h 380991"/>
              <a:gd name="T12" fmla="*/ 401574 w 380990"/>
              <a:gd name="T13" fmla="*/ 457200 h 380991"/>
              <a:gd name="T14" fmla="*/ 323850 w 380990"/>
              <a:gd name="T15" fmla="*/ 457200 h 380991"/>
              <a:gd name="T16" fmla="*/ 323850 w 380990"/>
              <a:gd name="T17" fmla="*/ 228601 h 380991"/>
              <a:gd name="T18" fmla="*/ 0 w 380990"/>
              <a:gd name="T19" fmla="*/ 228601 h 380991"/>
              <a:gd name="T20" fmla="*/ 0 w 380990"/>
              <a:gd name="T21" fmla="*/ 173737 h 380991"/>
              <a:gd name="T22" fmla="*/ 323850 w 380990"/>
              <a:gd name="T23" fmla="*/ 17373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990"/>
              <a:gd name="T37" fmla="*/ 0 h 380991"/>
              <a:gd name="T38" fmla="*/ 380990 w 380990"/>
              <a:gd name="T39" fmla="*/ 380991 h 3809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8" name="Freeform 7"/>
          <p:cNvSpPr/>
          <p:nvPr/>
        </p:nvSpPr>
        <p:spPr>
          <a:xfrm>
            <a:off x="-1001059" y="4879540"/>
            <a:ext cx="14179176" cy="1947333"/>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a:defRPr/>
            </a:pPr>
            <a:endParaRPr lang="vi-VN" sz="1412"/>
          </a:p>
        </p:txBody>
      </p:sp>
      <p:sp>
        <p:nvSpPr>
          <p:cNvPr id="4" name="Rectangle 3"/>
          <p:cNvSpPr/>
          <p:nvPr/>
        </p:nvSpPr>
        <p:spPr>
          <a:xfrm>
            <a:off x="610098" y="1851461"/>
            <a:ext cx="748304" cy="573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a:defRPr/>
            </a:pPr>
            <a:endParaRPr lang="en-US" sz="1412"/>
          </a:p>
        </p:txBody>
      </p:sp>
      <p:sp>
        <p:nvSpPr>
          <p:cNvPr id="13321" name="Rectangle 6"/>
          <p:cNvSpPr>
            <a:spLocks noChangeArrowheads="1"/>
          </p:cNvSpPr>
          <p:nvPr/>
        </p:nvSpPr>
        <p:spPr bwMode="auto">
          <a:xfrm>
            <a:off x="455706" y="1102109"/>
            <a:ext cx="9332237" cy="162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vi-VN" altLang="en-US" sz="3294" dirty="0">
                <a:latin typeface="Times New Roman" panose="02020603050405020304" pitchFamily="18" charset="0"/>
              </a:rPr>
              <a:t>Bóng đèn huỳnh quang và bóng đèn compact tiêu thụ điện ít hơn so với bóng đèn sợi đốt.  </a:t>
            </a:r>
            <a:endParaRPr lang="vi-VN" altLang="en-US" sz="3294" dirty="0" smtClean="0">
              <a:latin typeface="Times New Roman" panose="02020603050405020304" pitchFamily="18" charset="0"/>
            </a:endParaRPr>
          </a:p>
          <a:p>
            <a:r>
              <a:rPr lang="en-US" altLang="en-US" sz="3294" dirty="0" smtClean="0">
                <a:latin typeface="Times New Roman" panose="02020603050405020304" pitchFamily="18" charset="0"/>
              </a:rPr>
              <a:t>B</a:t>
            </a:r>
            <a:r>
              <a:rPr lang="vi-VN" altLang="en-US" sz="3294" dirty="0">
                <a:latin typeface="Times New Roman" panose="02020603050405020304" pitchFamily="18" charset="0"/>
              </a:rPr>
              <a:t>óng bóng  </a:t>
            </a:r>
            <a:r>
              <a:rPr lang="en-US" altLang="en-US" sz="3294" dirty="0">
                <a:latin typeface="Times New Roman" panose="02020603050405020304" pitchFamily="18" charset="0"/>
              </a:rPr>
              <a:t>LED</a:t>
            </a:r>
            <a:r>
              <a:rPr lang="vi-VN" altLang="en-US" sz="3294" dirty="0">
                <a:latin typeface="Times New Roman" panose="02020603050405020304" pitchFamily="18" charset="0"/>
              </a:rPr>
              <a:t> tiết kiệm  điện nhiều nhất</a:t>
            </a:r>
            <a:endParaRPr lang="en-US" altLang="en-US" sz="3294" dirty="0">
              <a:latin typeface="Times New Roman" panose="02020603050405020304" pitchFamily="18" charset="0"/>
            </a:endParaRPr>
          </a:p>
        </p:txBody>
      </p:sp>
      <p:pic>
        <p:nvPicPr>
          <p:cNvPr id="1332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82102" y="3167524"/>
            <a:ext cx="7212853" cy="3269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734874" y="5483874"/>
            <a:ext cx="965915" cy="369332"/>
          </a:xfrm>
          <a:prstGeom prst="rect">
            <a:avLst/>
          </a:prstGeom>
          <a:noFill/>
        </p:spPr>
        <p:txBody>
          <a:bodyPr wrap="square" rtlCol="0">
            <a:spAutoFit/>
          </a:bodyPr>
          <a:lstStyle/>
          <a:p>
            <a:r>
              <a:rPr lang="vi-VN" smtClean="0"/>
              <a:t>W</a:t>
            </a:r>
            <a:endParaRPr lang="en-US" dirty="0"/>
          </a:p>
        </p:txBody>
      </p:sp>
      <p:sp>
        <p:nvSpPr>
          <p:cNvPr id="3" name="TextBox 2"/>
          <p:cNvSpPr txBox="1"/>
          <p:nvPr/>
        </p:nvSpPr>
        <p:spPr>
          <a:xfrm>
            <a:off x="3644721" y="5775846"/>
            <a:ext cx="1056068" cy="369332"/>
          </a:xfrm>
          <a:prstGeom prst="rect">
            <a:avLst/>
          </a:prstGeom>
          <a:noFill/>
        </p:spPr>
        <p:txBody>
          <a:bodyPr wrap="square" rtlCol="0">
            <a:spAutoFit/>
          </a:bodyPr>
          <a:lstStyle/>
          <a:p>
            <a:r>
              <a:rPr lang="vi-VN" dirty="0" smtClean="0"/>
              <a:t>Độ sáng</a:t>
            </a:r>
            <a:endParaRPr lang="en-US" dirty="0"/>
          </a:p>
        </p:txBody>
      </p:sp>
      <p:sp>
        <p:nvSpPr>
          <p:cNvPr id="6" name="TextBox 5"/>
          <p:cNvSpPr txBox="1"/>
          <p:nvPr/>
        </p:nvSpPr>
        <p:spPr>
          <a:xfrm>
            <a:off x="3915177" y="6145178"/>
            <a:ext cx="785612" cy="369332"/>
          </a:xfrm>
          <a:prstGeom prst="rect">
            <a:avLst/>
          </a:prstGeom>
          <a:noFill/>
        </p:spPr>
        <p:txBody>
          <a:bodyPr wrap="square" rtlCol="0">
            <a:spAutoFit/>
          </a:bodyPr>
          <a:lstStyle/>
          <a:p>
            <a:r>
              <a:rPr lang="vi-VN" dirty="0" smtClean="0"/>
              <a:t>Năm</a:t>
            </a:r>
            <a:endParaRPr lang="en-US" dirty="0"/>
          </a:p>
        </p:txBody>
      </p:sp>
    </p:spTree>
    <p:extLst>
      <p:ext uri="{BB962C8B-B14F-4D97-AF65-F5344CB8AC3E}">
        <p14:creationId xmlns:p14="http://schemas.microsoft.com/office/powerpoint/2010/main" val="2217104261"/>
      </p:ext>
    </p:extLst>
  </p:cSld>
  <p:clrMapOvr>
    <a:masterClrMapping/>
  </p:clrMapOvr>
  <p:transition spd="slow" advClick="0">
    <p:cover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201706"/>
            <a:ext cx="1726951" cy="121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465480" y="3201147"/>
            <a:ext cx="3386667"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endParaRPr lang="en-US" sz="1412" dirty="0">
              <a:latin typeface="Lato Light" panose="020F0502020204030203" pitchFamily="34" charset="0"/>
              <a:ea typeface="Lato Light" panose="020F0502020204030203" pitchFamily="34" charset="0"/>
              <a:cs typeface="Lato Light" panose="020F0502020204030203" pitchFamily="34" charset="0"/>
            </a:endParaRPr>
          </a:p>
        </p:txBody>
      </p:sp>
      <p:sp>
        <p:nvSpPr>
          <p:cNvPr id="14340" name="Freeform 19"/>
          <p:cNvSpPr>
            <a:spLocks/>
          </p:cNvSpPr>
          <p:nvPr/>
        </p:nvSpPr>
        <p:spPr bwMode="auto">
          <a:xfrm rot="5400000">
            <a:off x="3410946" y="-2740433"/>
            <a:ext cx="6638863" cy="13005049"/>
          </a:xfrm>
          <a:custGeom>
            <a:avLst/>
            <a:gdLst>
              <a:gd name="T0" fmla="*/ 0 w 1943049"/>
              <a:gd name="T1" fmla="*/ 0 h 1943049"/>
              <a:gd name="T2" fmla="*/ 404840979 w 1943049"/>
              <a:gd name="T3" fmla="*/ 2097256205 h 1943049"/>
              <a:gd name="T4" fmla="*/ 0 w 1943049"/>
              <a:gd name="T5" fmla="*/ 2097256205 h 1943049"/>
              <a:gd name="T6" fmla="*/ 0 60000 65536"/>
              <a:gd name="T7" fmla="*/ 0 60000 65536"/>
              <a:gd name="T8" fmla="*/ 0 60000 65536"/>
              <a:gd name="T9" fmla="*/ 0 w 1943049"/>
              <a:gd name="T10" fmla="*/ 0 h 1943049"/>
              <a:gd name="T11" fmla="*/ 1943049 w 1943049"/>
              <a:gd name="T12" fmla="*/ 1943049 h 1943049"/>
            </a:gdLst>
            <a:ahLst/>
            <a:cxnLst>
              <a:cxn ang="T6">
                <a:pos x="T0" y="T1"/>
              </a:cxn>
              <a:cxn ang="T7">
                <a:pos x="T2" y="T3"/>
              </a:cxn>
              <a:cxn ang="T8">
                <a:pos x="T4" y="T5"/>
              </a:cxn>
            </a:cxnLst>
            <a:rect l="T9" t="T10" r="T11" b="T12"/>
            <a:pathLst>
              <a:path w="1943049" h="1943049">
                <a:moveTo>
                  <a:pt x="0" y="0"/>
                </a:moveTo>
                <a:cubicBezTo>
                  <a:pt x="1073116" y="0"/>
                  <a:pt x="1943049" y="869933"/>
                  <a:pt x="1943049" y="1943049"/>
                </a:cubicBezTo>
                <a:lnTo>
                  <a:pt x="0" y="1943049"/>
                </a:lnTo>
                <a:lnTo>
                  <a:pt x="0" y="0"/>
                </a:lnTo>
                <a:close/>
              </a:path>
            </a:pathLst>
          </a:custGeom>
          <a:solidFill>
            <a:srgbClr val="00B0F0">
              <a:alpha val="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18437" name="Title 13"/>
          <p:cNvSpPr txBox="1">
            <a:spLocks/>
          </p:cNvSpPr>
          <p:nvPr/>
        </p:nvSpPr>
        <p:spPr bwMode="auto">
          <a:xfrm>
            <a:off x="1676526" y="-46338"/>
            <a:ext cx="4608107" cy="68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en-US" sz="3765" b="1" dirty="0" smtClean="0">
                <a:solidFill>
                  <a:srgbClr val="C0B308"/>
                </a:solidFill>
                <a:latin typeface="#9Slide05 Garris"/>
              </a:rPr>
              <a:t>LUYỆN TẬP</a:t>
            </a:r>
            <a:endParaRPr lang="en-US" altLang="en-US" sz="3765" b="1" dirty="0">
              <a:solidFill>
                <a:srgbClr val="C0B308"/>
              </a:solidFill>
              <a:latin typeface="#9Slide05 Garris"/>
            </a:endParaRPr>
          </a:p>
        </p:txBody>
      </p:sp>
      <p:sp>
        <p:nvSpPr>
          <p:cNvPr id="18439" name="Rectangle 4"/>
          <p:cNvSpPr>
            <a:spLocks noChangeArrowheads="1"/>
          </p:cNvSpPr>
          <p:nvPr/>
        </p:nvSpPr>
        <p:spPr bwMode="auto">
          <a:xfrm>
            <a:off x="130736" y="442660"/>
            <a:ext cx="10431431" cy="1338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b="1" dirty="0" err="1">
                <a:solidFill>
                  <a:srgbClr val="339966"/>
                </a:solidFill>
                <a:latin typeface="Times New Roman" panose="02020603050405020304" pitchFamily="18" charset="0"/>
              </a:rPr>
              <a:t>Một</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nhà</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sản</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xuất</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đưa</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ra</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các</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thông</a:t>
            </a:r>
            <a:r>
              <a:rPr lang="en-US" altLang="en-US" sz="3294" b="1" dirty="0">
                <a:solidFill>
                  <a:srgbClr val="339966"/>
                </a:solidFill>
                <a:latin typeface="Times New Roman" panose="02020603050405020304" pitchFamily="18" charset="0"/>
              </a:rPr>
              <a:t> tin </a:t>
            </a:r>
            <a:r>
              <a:rPr lang="en-US" altLang="en-US" sz="3294" b="1" dirty="0" err="1">
                <a:solidFill>
                  <a:srgbClr val="339966"/>
                </a:solidFill>
                <a:latin typeface="Times New Roman" panose="02020603050405020304" pitchFamily="18" charset="0"/>
              </a:rPr>
              <a:t>về</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độ</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sáng</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và</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công</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suất</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tiêu</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thụ</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của</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một</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số</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loại</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bóng</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đèn</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như</a:t>
            </a:r>
            <a:r>
              <a:rPr lang="en-US" altLang="en-US" sz="3294" b="1" dirty="0">
                <a:solidFill>
                  <a:srgbClr val="339966"/>
                </a:solidFill>
                <a:latin typeface="Times New Roman" panose="02020603050405020304" pitchFamily="18" charset="0"/>
              </a:rPr>
              <a:t> </a:t>
            </a:r>
            <a:r>
              <a:rPr lang="en-US" altLang="en-US" sz="3294" b="1" dirty="0" err="1">
                <a:solidFill>
                  <a:srgbClr val="339966"/>
                </a:solidFill>
                <a:latin typeface="Times New Roman" panose="02020603050405020304" pitchFamily="18" charset="0"/>
              </a:rPr>
              <a:t>sau</a:t>
            </a:r>
            <a:r>
              <a:rPr lang="en-US" altLang="en-US" sz="3294" b="1" dirty="0">
                <a:solidFill>
                  <a:srgbClr val="339966"/>
                </a:solidFill>
                <a:latin typeface="Times New Roman" panose="02020603050405020304" pitchFamily="18" charset="0"/>
              </a:rPr>
              <a:t> </a:t>
            </a:r>
          </a:p>
          <a:p>
            <a:endParaRPr lang="en-US" altLang="en-US" sz="1412" dirty="0">
              <a:latin typeface="Times New Roman" panose="02020603050405020304" pitchFamily="18" charset="0"/>
            </a:endParaRPr>
          </a:p>
        </p:txBody>
      </p:sp>
      <p:sp>
        <p:nvSpPr>
          <p:cNvPr id="10" name="Rectangle 4"/>
          <p:cNvSpPr>
            <a:spLocks noChangeArrowheads="1"/>
          </p:cNvSpPr>
          <p:nvPr/>
        </p:nvSpPr>
        <p:spPr bwMode="auto">
          <a:xfrm>
            <a:off x="455707" y="4970389"/>
            <a:ext cx="11204638" cy="162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b="1" dirty="0" err="1">
                <a:latin typeface="Times New Roman" panose="02020603050405020304" pitchFamily="18" charset="0"/>
              </a:rPr>
              <a:t>Nếu</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một</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bóng</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đèn</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sợi</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đốt</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với</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thông</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số</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kỹ</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thuật</a:t>
            </a:r>
            <a:r>
              <a:rPr lang="en-US" altLang="en-US" sz="3294" b="1" dirty="0">
                <a:latin typeface="Times New Roman" panose="02020603050405020304" pitchFamily="18" charset="0"/>
              </a:rPr>
              <a:t> 220V - 40w </a:t>
            </a:r>
            <a:r>
              <a:rPr lang="en-US" altLang="en-US" sz="3294" b="1" dirty="0" err="1">
                <a:latin typeface="Times New Roman" panose="02020603050405020304" pitchFamily="18" charset="0"/>
              </a:rPr>
              <a:t>bị</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hỏng</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Em</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hãy</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tham</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khảo</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thông</a:t>
            </a:r>
            <a:r>
              <a:rPr lang="en-US" altLang="en-US" sz="3294" b="1" dirty="0">
                <a:latin typeface="Times New Roman" panose="02020603050405020304" pitchFamily="18" charset="0"/>
              </a:rPr>
              <a:t> tin </a:t>
            </a:r>
            <a:r>
              <a:rPr lang="en-US" altLang="en-US" sz="3294" b="1" dirty="0" err="1">
                <a:latin typeface="Times New Roman" panose="02020603050405020304" pitchFamily="18" charset="0"/>
              </a:rPr>
              <a:t>trên</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và</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lựa</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chọn</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một</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loại</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bóng</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đèn</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để</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thay</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thế</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Giải</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thích</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sự</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lựa</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chọn</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của</a:t>
            </a:r>
            <a:r>
              <a:rPr lang="en-US" altLang="en-US" sz="3294" b="1" dirty="0">
                <a:latin typeface="Times New Roman" panose="02020603050405020304" pitchFamily="18" charset="0"/>
              </a:rPr>
              <a:t> </a:t>
            </a:r>
            <a:r>
              <a:rPr lang="en-US" altLang="en-US" sz="3294" b="1" dirty="0" err="1">
                <a:latin typeface="Times New Roman" panose="02020603050405020304" pitchFamily="18" charset="0"/>
              </a:rPr>
              <a:t>em</a:t>
            </a:r>
            <a:endParaRPr lang="en-US" altLang="en-US" sz="3294" b="1" dirty="0">
              <a:latin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15742416"/>
              </p:ext>
            </p:extLst>
          </p:nvPr>
        </p:nvGraphicFramePr>
        <p:xfrm>
          <a:off x="1282451" y="1610731"/>
          <a:ext cx="8128000" cy="3141382"/>
        </p:xfrm>
        <a:graphic>
          <a:graphicData uri="http://schemas.openxmlformats.org/drawingml/2006/table">
            <a:tbl>
              <a:tblPr firstRow="1" bandRow="1">
                <a:tableStyleId>{5C22544A-7EE6-4342-B048-85BDC9FD1C3A}</a:tableStyleId>
              </a:tblPr>
              <a:tblGrid>
                <a:gridCol w="2032000">
                  <a:extLst>
                    <a:ext uri="{9D8B030D-6E8A-4147-A177-3AD203B41FA5}"/>
                  </a:extLst>
                </a:gridCol>
                <a:gridCol w="2032000">
                  <a:extLst>
                    <a:ext uri="{9D8B030D-6E8A-4147-A177-3AD203B41FA5}"/>
                  </a:extLst>
                </a:gridCol>
                <a:gridCol w="2032000">
                  <a:extLst>
                    <a:ext uri="{9D8B030D-6E8A-4147-A177-3AD203B41FA5}"/>
                  </a:extLst>
                </a:gridCol>
                <a:gridCol w="2032000">
                  <a:extLst>
                    <a:ext uri="{9D8B030D-6E8A-4147-A177-3AD203B41FA5}"/>
                  </a:extLst>
                </a:gridCol>
              </a:tblGrid>
              <a:tr h="473359">
                <a:tc rowSpan="2">
                  <a:txBody>
                    <a:bodyPr/>
                    <a:lstStyle/>
                    <a:p>
                      <a:pPr algn="ctr"/>
                      <a:r>
                        <a:rPr lang="en-US" sz="2500" dirty="0" err="1" smtClean="0"/>
                        <a:t>Độ</a:t>
                      </a:r>
                      <a:r>
                        <a:rPr lang="en-US" sz="2500" baseline="0" dirty="0" smtClean="0"/>
                        <a:t> </a:t>
                      </a:r>
                      <a:r>
                        <a:rPr lang="en-US" sz="2500" baseline="0" dirty="0" err="1" smtClean="0"/>
                        <a:t>sáng</a:t>
                      </a:r>
                      <a:endParaRPr lang="en-US" sz="2500" baseline="0" dirty="0" smtClean="0"/>
                    </a:p>
                    <a:p>
                      <a:pPr algn="ctr"/>
                      <a:r>
                        <a:rPr lang="en-US" sz="2500" baseline="0" dirty="0" smtClean="0"/>
                        <a:t> ( Lumen)</a:t>
                      </a:r>
                      <a:endParaRPr lang="en-US" sz="2500" dirty="0"/>
                    </a:p>
                  </a:txBody>
                  <a:tcPr marL="121920" marR="121920" marT="43033" marB="43033"/>
                </a:tc>
                <a:tc gridSpan="3">
                  <a:txBody>
                    <a:bodyPr/>
                    <a:lstStyle/>
                    <a:p>
                      <a:pPr algn="ctr"/>
                      <a:r>
                        <a:rPr lang="en-US" sz="2500" dirty="0" err="1" smtClean="0"/>
                        <a:t>Công</a:t>
                      </a:r>
                      <a:r>
                        <a:rPr lang="en-US" sz="2500" baseline="0" dirty="0" smtClean="0"/>
                        <a:t> </a:t>
                      </a:r>
                      <a:r>
                        <a:rPr lang="en-US" sz="2500" baseline="0" dirty="0" err="1" smtClean="0"/>
                        <a:t>suất</a:t>
                      </a:r>
                      <a:r>
                        <a:rPr lang="en-US" sz="2500" baseline="0" dirty="0" smtClean="0"/>
                        <a:t> </a:t>
                      </a:r>
                      <a:r>
                        <a:rPr lang="en-US" sz="2500" baseline="0" dirty="0" err="1" smtClean="0"/>
                        <a:t>tiêu</a:t>
                      </a:r>
                      <a:r>
                        <a:rPr lang="en-US" sz="2500" baseline="0" dirty="0" smtClean="0"/>
                        <a:t> </a:t>
                      </a:r>
                      <a:r>
                        <a:rPr lang="en-US" sz="2500" baseline="0" dirty="0" err="1" smtClean="0"/>
                        <a:t>thụ</a:t>
                      </a:r>
                      <a:endParaRPr lang="en-US" sz="2500" dirty="0"/>
                    </a:p>
                  </a:txBody>
                  <a:tcPr marL="121920" marR="121920" marT="43033" marB="43033"/>
                </a:tc>
                <a:tc hMerge="1">
                  <a:txBody>
                    <a:bodyPr/>
                    <a:lstStyle/>
                    <a:p>
                      <a:endParaRPr lang="en-US" dirty="0"/>
                    </a:p>
                  </a:txBody>
                  <a:tcPr/>
                </a:tc>
                <a:tc hMerge="1">
                  <a:txBody>
                    <a:bodyPr/>
                    <a:lstStyle/>
                    <a:p>
                      <a:endParaRPr lang="en-US" dirty="0"/>
                    </a:p>
                  </a:txBody>
                  <a:tcPr/>
                </a:tc>
                <a:extLst>
                  <a:ext uri="{0D108BD9-81ED-4DB2-BD59-A6C34878D82A}"/>
                </a:extLst>
              </a:tr>
              <a:tr h="1247946">
                <a:tc vMerge="1">
                  <a:txBody>
                    <a:bodyPr/>
                    <a:lstStyle/>
                    <a:p>
                      <a:endParaRPr lang="en-US" dirty="0"/>
                    </a:p>
                  </a:txBody>
                  <a:tcPr/>
                </a:tc>
                <a:tc>
                  <a:txBody>
                    <a:bodyPr/>
                    <a:lstStyle/>
                    <a:p>
                      <a:pPr algn="ctr"/>
                      <a:r>
                        <a:rPr lang="en-US" sz="2500" dirty="0" err="1" smtClean="0"/>
                        <a:t>Bóng</a:t>
                      </a:r>
                      <a:r>
                        <a:rPr lang="en-US" sz="2500" baseline="0" dirty="0" smtClean="0"/>
                        <a:t> </a:t>
                      </a:r>
                      <a:r>
                        <a:rPr lang="en-US" sz="2500" baseline="0" dirty="0" err="1" smtClean="0"/>
                        <a:t>đèn</a:t>
                      </a:r>
                      <a:r>
                        <a:rPr lang="en-US" sz="2500" baseline="0" dirty="0" smtClean="0"/>
                        <a:t> </a:t>
                      </a:r>
                      <a:r>
                        <a:rPr lang="en-US" sz="2500" baseline="0" dirty="0" err="1" smtClean="0"/>
                        <a:t>sợi</a:t>
                      </a:r>
                      <a:r>
                        <a:rPr lang="en-US" sz="2500" baseline="0" dirty="0" smtClean="0"/>
                        <a:t> </a:t>
                      </a:r>
                      <a:r>
                        <a:rPr lang="en-US" sz="2500" baseline="0" dirty="0" err="1" smtClean="0"/>
                        <a:t>đốt</a:t>
                      </a:r>
                      <a:endParaRPr lang="en-US" sz="2500" dirty="0"/>
                    </a:p>
                  </a:txBody>
                  <a:tcPr marL="121920" marR="121920" marT="43033" marB="43033"/>
                </a:tc>
                <a:tc>
                  <a:txBody>
                    <a:bodyPr/>
                    <a:lstStyle/>
                    <a:p>
                      <a:pPr algn="ctr"/>
                      <a:r>
                        <a:rPr lang="en-US" sz="2500" dirty="0" err="1" smtClean="0"/>
                        <a:t>Bóng</a:t>
                      </a:r>
                      <a:r>
                        <a:rPr lang="en-US" sz="2500" baseline="0" dirty="0" smtClean="0"/>
                        <a:t> </a:t>
                      </a:r>
                      <a:r>
                        <a:rPr lang="en-US" sz="2500" baseline="0" dirty="0" err="1" smtClean="0"/>
                        <a:t>đèn</a:t>
                      </a:r>
                      <a:r>
                        <a:rPr lang="en-US" sz="2500" baseline="0" dirty="0" smtClean="0"/>
                        <a:t> compact</a:t>
                      </a:r>
                      <a:endParaRPr lang="en-US" sz="2500" dirty="0"/>
                    </a:p>
                  </a:txBody>
                  <a:tcPr marL="121920" marR="121920" marT="43033" marB="43033"/>
                </a:tc>
                <a:tc>
                  <a:txBody>
                    <a:bodyPr/>
                    <a:lstStyle/>
                    <a:p>
                      <a:pPr algn="ctr"/>
                      <a:r>
                        <a:rPr lang="en-US" sz="2500" dirty="0" err="1" smtClean="0"/>
                        <a:t>Bóng</a:t>
                      </a:r>
                      <a:r>
                        <a:rPr lang="en-US" sz="2500" baseline="0" dirty="0" smtClean="0"/>
                        <a:t> </a:t>
                      </a:r>
                      <a:r>
                        <a:rPr lang="en-US" sz="2500" baseline="0" dirty="0" err="1" smtClean="0"/>
                        <a:t>đèn</a:t>
                      </a:r>
                      <a:r>
                        <a:rPr lang="en-US" sz="2500" baseline="0" dirty="0" smtClean="0"/>
                        <a:t> Led</a:t>
                      </a:r>
                      <a:endParaRPr lang="en-US" sz="2500" dirty="0"/>
                    </a:p>
                  </a:txBody>
                  <a:tcPr marL="121920" marR="121920" marT="43033" marB="43033"/>
                </a:tc>
                <a:extLst>
                  <a:ext uri="{0D108BD9-81ED-4DB2-BD59-A6C34878D82A}"/>
                </a:extLst>
              </a:tr>
              <a:tr h="473359">
                <a:tc>
                  <a:txBody>
                    <a:bodyPr/>
                    <a:lstStyle/>
                    <a:p>
                      <a:pPr algn="ctr"/>
                      <a:r>
                        <a:rPr lang="en-US" sz="2500" dirty="0" smtClean="0"/>
                        <a:t>220</a:t>
                      </a:r>
                      <a:endParaRPr lang="en-US" sz="2500" dirty="0"/>
                    </a:p>
                  </a:txBody>
                  <a:tcPr marL="121920" marR="121920" marT="43033" marB="43033"/>
                </a:tc>
                <a:tc>
                  <a:txBody>
                    <a:bodyPr/>
                    <a:lstStyle/>
                    <a:p>
                      <a:pPr algn="ctr"/>
                      <a:r>
                        <a:rPr lang="en-US" sz="2500" dirty="0" smtClean="0"/>
                        <a:t>25 W</a:t>
                      </a:r>
                      <a:endParaRPr lang="en-US" sz="2500" dirty="0"/>
                    </a:p>
                  </a:txBody>
                  <a:tcPr marL="121920" marR="121920" marT="43033" marB="43033"/>
                </a:tc>
                <a:tc>
                  <a:txBody>
                    <a:bodyPr/>
                    <a:lstStyle/>
                    <a:p>
                      <a:pPr algn="ctr"/>
                      <a:r>
                        <a:rPr lang="en-US" sz="2500" dirty="0" smtClean="0"/>
                        <a:t>6 W</a:t>
                      </a:r>
                      <a:endParaRPr lang="en-US" sz="2500" dirty="0"/>
                    </a:p>
                  </a:txBody>
                  <a:tcPr marL="121920" marR="121920" marT="43033" marB="43033"/>
                </a:tc>
                <a:tc>
                  <a:txBody>
                    <a:bodyPr/>
                    <a:lstStyle/>
                    <a:p>
                      <a:pPr algn="ctr"/>
                      <a:r>
                        <a:rPr lang="en-US" sz="2500" dirty="0" smtClean="0"/>
                        <a:t>3 W</a:t>
                      </a:r>
                      <a:endParaRPr lang="en-US" sz="2500" dirty="0"/>
                    </a:p>
                  </a:txBody>
                  <a:tcPr marL="121920" marR="121920" marT="43033" marB="43033"/>
                </a:tc>
                <a:extLst>
                  <a:ext uri="{0D108BD9-81ED-4DB2-BD59-A6C34878D82A}"/>
                </a:extLst>
              </a:tr>
              <a:tr h="473359">
                <a:tc>
                  <a:txBody>
                    <a:bodyPr/>
                    <a:lstStyle/>
                    <a:p>
                      <a:pPr algn="ctr"/>
                      <a:r>
                        <a:rPr lang="en-US" sz="2500" dirty="0" smtClean="0"/>
                        <a:t>400</a:t>
                      </a:r>
                      <a:endParaRPr lang="en-US" sz="2500" dirty="0"/>
                    </a:p>
                  </a:txBody>
                  <a:tcPr marL="121920" marR="121920" marT="43033" marB="43033"/>
                </a:tc>
                <a:tc>
                  <a:txBody>
                    <a:bodyPr/>
                    <a:lstStyle/>
                    <a:p>
                      <a:pPr algn="ctr"/>
                      <a:r>
                        <a:rPr lang="en-US" sz="2500" dirty="0" smtClean="0"/>
                        <a:t>40 W</a:t>
                      </a:r>
                      <a:endParaRPr lang="en-US" sz="2500" dirty="0"/>
                    </a:p>
                  </a:txBody>
                  <a:tcPr marL="121920" marR="121920" marT="43033" marB="43033"/>
                </a:tc>
                <a:tc>
                  <a:txBody>
                    <a:bodyPr/>
                    <a:lstStyle/>
                    <a:p>
                      <a:pPr algn="ctr"/>
                      <a:r>
                        <a:rPr lang="en-US" sz="2500" dirty="0" smtClean="0"/>
                        <a:t>9 W</a:t>
                      </a:r>
                      <a:endParaRPr lang="en-US" sz="2500" dirty="0"/>
                    </a:p>
                  </a:txBody>
                  <a:tcPr marL="121920" marR="121920" marT="43033" marB="43033"/>
                </a:tc>
                <a:tc>
                  <a:txBody>
                    <a:bodyPr/>
                    <a:lstStyle/>
                    <a:p>
                      <a:pPr algn="ctr"/>
                      <a:r>
                        <a:rPr lang="en-US" sz="2500" dirty="0" smtClean="0"/>
                        <a:t>5 W</a:t>
                      </a:r>
                      <a:endParaRPr lang="en-US" sz="2500" dirty="0"/>
                    </a:p>
                  </a:txBody>
                  <a:tcPr marL="121920" marR="121920" marT="43033" marB="43033"/>
                </a:tc>
                <a:extLst>
                  <a:ext uri="{0D108BD9-81ED-4DB2-BD59-A6C34878D82A}"/>
                </a:extLst>
              </a:tr>
              <a:tr h="473359">
                <a:tc>
                  <a:txBody>
                    <a:bodyPr/>
                    <a:lstStyle/>
                    <a:p>
                      <a:pPr algn="ctr"/>
                      <a:r>
                        <a:rPr lang="en-US" sz="2500" dirty="0" smtClean="0"/>
                        <a:t>700</a:t>
                      </a:r>
                      <a:endParaRPr lang="en-US" sz="2500" dirty="0"/>
                    </a:p>
                  </a:txBody>
                  <a:tcPr marL="121920" marR="121920" marT="43033" marB="43033"/>
                </a:tc>
                <a:tc>
                  <a:txBody>
                    <a:bodyPr/>
                    <a:lstStyle/>
                    <a:p>
                      <a:pPr algn="ctr"/>
                      <a:r>
                        <a:rPr lang="en-US" sz="2500" dirty="0" smtClean="0"/>
                        <a:t>60 W</a:t>
                      </a:r>
                      <a:endParaRPr lang="en-US" sz="2500" dirty="0"/>
                    </a:p>
                  </a:txBody>
                  <a:tcPr marL="121920" marR="121920" marT="43033" marB="43033"/>
                </a:tc>
                <a:tc>
                  <a:txBody>
                    <a:bodyPr/>
                    <a:lstStyle/>
                    <a:p>
                      <a:pPr algn="ctr"/>
                      <a:r>
                        <a:rPr lang="en-US" sz="2500" dirty="0" smtClean="0"/>
                        <a:t>12 W</a:t>
                      </a:r>
                      <a:endParaRPr lang="en-US" sz="2500" dirty="0"/>
                    </a:p>
                  </a:txBody>
                  <a:tcPr marL="121920" marR="121920" marT="43033" marB="43033"/>
                </a:tc>
                <a:tc>
                  <a:txBody>
                    <a:bodyPr/>
                    <a:lstStyle/>
                    <a:p>
                      <a:pPr algn="ctr"/>
                      <a:r>
                        <a:rPr lang="en-US" sz="2500" dirty="0" smtClean="0"/>
                        <a:t>7 W</a:t>
                      </a:r>
                      <a:endParaRPr lang="en-US" sz="2500" dirty="0"/>
                    </a:p>
                  </a:txBody>
                  <a:tcPr marL="121920" marR="121920" marT="43033" marB="43033"/>
                </a:tc>
                <a:extLst>
                  <a:ext uri="{0D108BD9-81ED-4DB2-BD59-A6C34878D82A}"/>
                </a:extLst>
              </a:tr>
            </a:tbl>
          </a:graphicData>
        </a:graphic>
      </p:graphicFrame>
      <p:sp>
        <p:nvSpPr>
          <p:cNvPr id="5" name="Rectangle 4"/>
          <p:cNvSpPr/>
          <p:nvPr/>
        </p:nvSpPr>
        <p:spPr>
          <a:xfrm>
            <a:off x="9942490" y="224118"/>
            <a:ext cx="2165467" cy="464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dirty="0">
                <a:solidFill>
                  <a:schemeClr val="bg1"/>
                </a:solidFill>
                <a:latin typeface="Times New Roman" panose="02020603050405020304" pitchFamily="18" charset="0"/>
                <a:cs typeface="Times New Roman" panose="02020603050405020304" pitchFamily="18" charset="0"/>
              </a:rPr>
              <a:t>Thay thế đèn sợi đốt 220</a:t>
            </a:r>
            <a:r>
              <a:rPr lang="en-US" sz="2400" dirty="0">
                <a:solidFill>
                  <a:schemeClr val="bg1"/>
                </a:solidFill>
                <a:latin typeface="Times New Roman" panose="02020603050405020304" pitchFamily="18" charset="0"/>
                <a:cs typeface="Times New Roman" panose="02020603050405020304" pitchFamily="18" charset="0"/>
              </a:rPr>
              <a:t> V </a:t>
            </a:r>
            <a:r>
              <a:rPr lang="vi-VN" sz="2400" dirty="0">
                <a:solidFill>
                  <a:schemeClr val="bg1"/>
                </a:solidFill>
                <a:latin typeface="Times New Roman" panose="02020603050405020304" pitchFamily="18" charset="0"/>
                <a:cs typeface="Times New Roman" panose="02020603050405020304" pitchFamily="18" charset="0"/>
              </a:rPr>
              <a:t>–</a:t>
            </a:r>
            <a:r>
              <a:rPr lang="en-US" sz="2400" dirty="0">
                <a:solidFill>
                  <a:schemeClr val="bg1"/>
                </a:solidFill>
                <a:latin typeface="Times New Roman" panose="02020603050405020304" pitchFamily="18" charset="0"/>
                <a:cs typeface="Times New Roman" panose="02020603050405020304" pitchFamily="18" charset="0"/>
              </a:rPr>
              <a:t> </a:t>
            </a:r>
            <a:r>
              <a:rPr lang="vi-VN" sz="2400" dirty="0">
                <a:solidFill>
                  <a:schemeClr val="bg1"/>
                </a:solidFill>
                <a:latin typeface="Times New Roman" panose="02020603050405020304" pitchFamily="18" charset="0"/>
                <a:cs typeface="Times New Roman" panose="02020603050405020304" pitchFamily="18" charset="0"/>
              </a:rPr>
              <a:t>40</a:t>
            </a:r>
            <a:r>
              <a:rPr lang="en-US" sz="2400" dirty="0">
                <a:solidFill>
                  <a:schemeClr val="bg1"/>
                </a:solidFill>
                <a:latin typeface="Times New Roman" panose="02020603050405020304" pitchFamily="18" charset="0"/>
                <a:cs typeface="Times New Roman" panose="02020603050405020304" pitchFamily="18" charset="0"/>
              </a:rPr>
              <a:t> W</a:t>
            </a:r>
            <a:r>
              <a:rPr lang="vi-VN" sz="2400" dirty="0">
                <a:solidFill>
                  <a:schemeClr val="bg1"/>
                </a:solidFill>
                <a:latin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cs typeface="Times New Roman" panose="02020603050405020304" pitchFamily="18" charset="0"/>
              </a:rPr>
              <a:t>bằng đèn compact </a:t>
            </a:r>
            <a:endParaRPr lang="en-US" sz="2400" dirty="0">
              <a:solidFill>
                <a:schemeClr val="tx1"/>
              </a:solidFill>
              <a:latin typeface="Times New Roman" panose="02020603050405020304" pitchFamily="18" charset="0"/>
              <a:cs typeface="Times New Roman" panose="02020603050405020304" pitchFamily="18" charset="0"/>
            </a:endParaRPr>
          </a:p>
          <a:p>
            <a:r>
              <a:rPr lang="vi-VN" sz="2400" dirty="0">
                <a:solidFill>
                  <a:schemeClr val="tx1"/>
                </a:solidFill>
                <a:latin typeface="Times New Roman" panose="02020603050405020304" pitchFamily="18" charset="0"/>
                <a:cs typeface="Times New Roman" panose="02020603050405020304" pitchFamily="18" charset="0"/>
              </a:rPr>
              <a:t>220</a:t>
            </a:r>
            <a:r>
              <a:rPr lang="en-US" sz="2400" dirty="0">
                <a:solidFill>
                  <a:schemeClr val="tx1"/>
                </a:solidFill>
                <a:latin typeface="Times New Roman" panose="02020603050405020304" pitchFamily="18" charset="0"/>
                <a:cs typeface="Times New Roman" panose="02020603050405020304" pitchFamily="18" charset="0"/>
              </a:rPr>
              <a:t> V </a:t>
            </a:r>
            <a:r>
              <a:rPr lang="vi-VN" sz="2400" dirty="0">
                <a:solidFill>
                  <a:schemeClr val="tx1"/>
                </a:solidFill>
                <a:latin typeface="Times New Roman" panose="02020603050405020304" pitchFamily="18" charset="0"/>
                <a:cs typeface="Times New Roman" panose="02020603050405020304" pitchFamily="18" charset="0"/>
              </a:rPr>
              <a:t>-</a:t>
            </a:r>
            <a:r>
              <a:rPr lang="en-US" sz="2400" dirty="0">
                <a:solidFill>
                  <a:schemeClr val="tx1"/>
                </a:solidFill>
                <a:latin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cs typeface="Times New Roman" panose="02020603050405020304" pitchFamily="18" charset="0"/>
              </a:rPr>
              <a:t>9</a:t>
            </a:r>
            <a:r>
              <a:rPr lang="en-US" sz="2400" dirty="0">
                <a:solidFill>
                  <a:schemeClr val="tx1"/>
                </a:solidFill>
                <a:latin typeface="Times New Roman" panose="02020603050405020304" pitchFamily="18" charset="0"/>
                <a:cs typeface="Times New Roman" panose="02020603050405020304" pitchFamily="18" charset="0"/>
              </a:rPr>
              <a:t> W</a:t>
            </a:r>
            <a:r>
              <a:rPr lang="vi-VN" sz="2400" dirty="0">
                <a:solidFill>
                  <a:schemeClr val="tx1"/>
                </a:solidFill>
                <a:latin typeface="Times New Roman" panose="02020603050405020304" pitchFamily="18" charset="0"/>
                <a:cs typeface="Times New Roman" panose="02020603050405020304" pitchFamily="18" charset="0"/>
              </a:rPr>
              <a:t> hoặc đèn LED 220</a:t>
            </a:r>
            <a:r>
              <a:rPr lang="en-US" sz="2400" dirty="0">
                <a:solidFill>
                  <a:schemeClr val="tx1"/>
                </a:solidFill>
                <a:latin typeface="Times New Roman" panose="02020603050405020304" pitchFamily="18" charset="0"/>
                <a:cs typeface="Times New Roman" panose="02020603050405020304" pitchFamily="18" charset="0"/>
              </a:rPr>
              <a:t> V </a:t>
            </a:r>
            <a:r>
              <a:rPr lang="vi-VN" sz="2400" dirty="0">
                <a:solidFill>
                  <a:schemeClr val="tx1"/>
                </a:solidFill>
                <a:latin typeface="Times New Roman" panose="02020603050405020304" pitchFamily="18" charset="0"/>
                <a:cs typeface="Times New Roman" panose="02020603050405020304" pitchFamily="18" charset="0"/>
              </a:rPr>
              <a:t>–</a:t>
            </a:r>
            <a:r>
              <a:rPr lang="en-US" sz="2400" dirty="0">
                <a:solidFill>
                  <a:schemeClr val="tx1"/>
                </a:solidFill>
                <a:latin typeface="Times New Roman" panose="02020603050405020304" pitchFamily="18" charset="0"/>
                <a:cs typeface="Times New Roman" panose="02020603050405020304" pitchFamily="18" charset="0"/>
              </a:rPr>
              <a:t> </a:t>
            </a:r>
            <a:r>
              <a:rPr lang="vi-VN" sz="2400" dirty="0">
                <a:solidFill>
                  <a:schemeClr val="tx1"/>
                </a:solidFill>
                <a:latin typeface="Times New Roman" panose="02020603050405020304" pitchFamily="18" charset="0"/>
                <a:cs typeface="Times New Roman" panose="02020603050405020304" pitchFamily="18" charset="0"/>
              </a:rPr>
              <a:t>5</a:t>
            </a:r>
            <a:r>
              <a:rPr lang="en-US" sz="2400" dirty="0">
                <a:solidFill>
                  <a:schemeClr val="tx1"/>
                </a:solidFill>
                <a:latin typeface="Times New Roman" panose="02020603050405020304" pitchFamily="18" charset="0"/>
                <a:cs typeface="Times New Roman" panose="02020603050405020304" pitchFamily="18" charset="0"/>
              </a:rPr>
              <a:t> W </a:t>
            </a:r>
            <a:r>
              <a:rPr lang="en-US" sz="2400" dirty="0" err="1">
                <a:solidFill>
                  <a:schemeClr val="bg1"/>
                </a:solidFill>
                <a:latin typeface="Times New Roman" panose="02020603050405020304" pitchFamily="18" charset="0"/>
                <a:cs typeface="Times New Roman" panose="02020603050405020304" pitchFamily="18" charset="0"/>
              </a:rPr>
              <a:t>vì</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độ</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sáng</a:t>
            </a:r>
            <a:r>
              <a:rPr lang="en-US" sz="2400" dirty="0">
                <a:solidFill>
                  <a:schemeClr val="bg1"/>
                </a:solidFill>
                <a:latin typeface="Times New Roman" panose="02020603050405020304" pitchFamily="18" charset="0"/>
                <a:cs typeface="Times New Roman" panose="02020603050405020304" pitchFamily="18" charset="0"/>
              </a:rPr>
              <a:t> (Lumen) </a:t>
            </a:r>
            <a:r>
              <a:rPr lang="en-US" sz="2400" dirty="0" err="1">
                <a:solidFill>
                  <a:schemeClr val="bg1"/>
                </a:solidFill>
                <a:latin typeface="Times New Roman" panose="02020603050405020304" pitchFamily="18" charset="0"/>
                <a:cs typeface="Times New Roman" panose="02020603050405020304" pitchFamily="18" charset="0"/>
              </a:rPr>
              <a:t>của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ba</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loại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đèn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này</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là</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như</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nhau</a:t>
            </a:r>
            <a:r>
              <a:rPr lang="en-US" sz="2400" dirty="0">
                <a:solidFill>
                  <a:schemeClr val="bg1"/>
                </a:solidFill>
                <a:latin typeface="Times New Roman" panose="02020603050405020304" pitchFamily="18" charset="0"/>
                <a:cs typeface="Times New Roman" panose="02020603050405020304" pitchFamily="18" charset="0"/>
              </a:rPr>
              <a:t>.</a:t>
            </a:r>
            <a:r>
              <a:rPr lang="vi-VN" sz="2400" dirty="0">
                <a:solidFill>
                  <a:schemeClr val="bg1"/>
                </a:solidFill>
                <a:latin typeface="Times New Roman" panose="02020603050405020304" pitchFamily="18" charset="0"/>
                <a:cs typeface="Times New Roman" panose="02020603050405020304" pitchFamily="18" charset="0"/>
              </a:rPr>
              <a:t/>
            </a:r>
            <a:br>
              <a:rPr lang="vi-VN" sz="2400" dirty="0">
                <a:solidFill>
                  <a:schemeClr val="bg1"/>
                </a:solidFill>
                <a:latin typeface="Times New Roman" panose="02020603050405020304" pitchFamily="18" charset="0"/>
                <a:cs typeface="Times New Roman" panose="02020603050405020304" pitchFamily="18" charset="0"/>
              </a:rPr>
            </a:br>
            <a:endParaRPr lang="en-US" sz="2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576041"/>
      </p:ext>
    </p:extLst>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p:bldP spid="10"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dirty="0" smtClean="0"/>
              <a:t>VẬN DỤNG</a:t>
            </a:r>
            <a:endParaRPr lang="en-US" dirty="0"/>
          </a:p>
        </p:txBody>
      </p:sp>
      <p:sp>
        <p:nvSpPr>
          <p:cNvPr id="3" name="Content Placeholder 2"/>
          <p:cNvSpPr>
            <a:spLocks noGrp="1"/>
          </p:cNvSpPr>
          <p:nvPr>
            <p:ph idx="1"/>
          </p:nvPr>
        </p:nvSpPr>
        <p:spPr/>
        <p:txBody>
          <a:bodyPr>
            <a:normAutofit/>
          </a:bodyPr>
          <a:lstStyle/>
          <a:p>
            <a:r>
              <a:rPr lang="en-US" sz="2800" dirty="0">
                <a:latin typeface="Times New Roman" panose="02020603050405020304" pitchFamily="18" charset="0"/>
                <a:cs typeface="Times New Roman" panose="02020603050405020304" pitchFamily="18" charset="0"/>
              </a:rPr>
              <a:t>1.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đèn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khu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đèn</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3624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dirty="0" smtClean="0"/>
              <a:t>Về nhà</a:t>
            </a:r>
            <a:endParaRPr lang="en-US" dirty="0"/>
          </a:p>
        </p:txBody>
      </p:sp>
      <p:sp>
        <p:nvSpPr>
          <p:cNvPr id="3" name="Content Placeholder 2"/>
          <p:cNvSpPr>
            <a:spLocks noGrp="1"/>
          </p:cNvSpPr>
          <p:nvPr>
            <p:ph idx="1"/>
          </p:nvPr>
        </p:nvSpPr>
        <p:spPr/>
        <p:txBody>
          <a:bodyPr>
            <a:normAutofit/>
          </a:bodyPr>
          <a:lstStyle/>
          <a:p>
            <a:r>
              <a:rPr lang="vi-VN" sz="2800" dirty="0"/>
              <a:t>- Nhớ được các bộ phận, mô tả được nguyên lí làm việc của đèn điện, lựa chọn và sửa dụng đèn điện đúng cách, an toàn, tiết kiệm.</a:t>
            </a:r>
            <a:endParaRPr lang="en-US" sz="2800" dirty="0"/>
          </a:p>
          <a:p>
            <a:r>
              <a:rPr lang="vi-VN" sz="2800" dirty="0"/>
              <a:t>- Hoàn </a:t>
            </a:r>
            <a:r>
              <a:rPr lang="vi-VN" sz="2800" dirty="0" smtClean="0"/>
              <a:t>thiện bài </a:t>
            </a:r>
            <a:r>
              <a:rPr lang="vi-VN" sz="2800" dirty="0"/>
              <a:t>tập phần vận dụng.</a:t>
            </a:r>
            <a:endParaRPr lang="en-US" sz="2800" dirty="0"/>
          </a:p>
          <a:p>
            <a:r>
              <a:rPr lang="vi-VN" sz="2800" dirty="0"/>
              <a:t>- Đọc </a:t>
            </a:r>
            <a:r>
              <a:rPr lang="vi-VN" sz="2800" dirty="0" smtClean="0"/>
              <a:t>trước </a:t>
            </a:r>
            <a:r>
              <a:rPr lang="vi-VN" sz="2800" dirty="0"/>
              <a:t>bài 12 Nồi cơm điện.</a:t>
            </a:r>
            <a:endParaRPr lang="en-US" sz="2800" dirty="0"/>
          </a:p>
          <a:p>
            <a:endParaRPr lang="en-US" sz="2800" dirty="0"/>
          </a:p>
        </p:txBody>
      </p:sp>
    </p:spTree>
    <p:extLst>
      <p:ext uri="{BB962C8B-B14F-4D97-AF65-F5344CB8AC3E}">
        <p14:creationId xmlns:p14="http://schemas.microsoft.com/office/powerpoint/2010/main" val="97913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34952" y="1994647"/>
            <a:ext cx="7422029" cy="100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90098" y="3142628"/>
            <a:ext cx="811804" cy="57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3344333"/>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4647" y="4263215"/>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2843" y="1408207"/>
            <a:ext cx="811804"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1362137"/>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14098" y="1075765"/>
            <a:ext cx="811804"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63461" y="1420658"/>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60000" y="2810187"/>
            <a:ext cx="813049" cy="57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56981" y="4146176"/>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9324" y="4837207"/>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8373" y="5123579"/>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4275" y="5280461"/>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422" y="5782235"/>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795" y="3572187"/>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5490" y="2568638"/>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5167" y="1017246"/>
            <a:ext cx="811804" cy="57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6373" y="580215"/>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33402" y="644961"/>
            <a:ext cx="811804"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01050" y="5228167"/>
            <a:ext cx="813049" cy="57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33050" y="5697568"/>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65050" y="5403725"/>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70952" y="1245098"/>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6981" y="2913529"/>
            <a:ext cx="813049" cy="573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1699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repeatCount="indefinite"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repeatCount="indefinite"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repeatCount="indefinite"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90"/>
                                          </p:val>
                                        </p:tav>
                                        <p:tav tm="100000">
                                          <p:val>
                                            <p:fltVal val="0"/>
                                          </p:val>
                                        </p:tav>
                                      </p:tavLst>
                                    </p:anim>
                                    <p:animEffect transition="in" filter="fade">
                                      <p:cBhvr>
                                        <p:cTn id="52" dur="1000"/>
                                        <p:tgtEl>
                                          <p:spTgt spid="10"/>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1000" fill="hold"/>
                                        <p:tgtEl>
                                          <p:spTgt spid="11"/>
                                        </p:tgtEl>
                                        <p:attrNameLst>
                                          <p:attrName>ppt_w</p:attrName>
                                        </p:attrNameLst>
                                      </p:cBhvr>
                                      <p:tavLst>
                                        <p:tav tm="0">
                                          <p:val>
                                            <p:fltVal val="0"/>
                                          </p:val>
                                        </p:tav>
                                        <p:tav tm="100000">
                                          <p:val>
                                            <p:strVal val="#ppt_w"/>
                                          </p:val>
                                        </p:tav>
                                      </p:tavLst>
                                    </p:anim>
                                    <p:anim calcmode="lin" valueType="num">
                                      <p:cBhvr>
                                        <p:cTn id="56" dur="1000" fill="hold"/>
                                        <p:tgtEl>
                                          <p:spTgt spid="11"/>
                                        </p:tgtEl>
                                        <p:attrNameLst>
                                          <p:attrName>ppt_h</p:attrName>
                                        </p:attrNameLst>
                                      </p:cBhvr>
                                      <p:tavLst>
                                        <p:tav tm="0">
                                          <p:val>
                                            <p:fltVal val="0"/>
                                          </p:val>
                                        </p:tav>
                                        <p:tav tm="100000">
                                          <p:val>
                                            <p:strVal val="#ppt_h"/>
                                          </p:val>
                                        </p:tav>
                                      </p:tavLst>
                                    </p:anim>
                                    <p:anim calcmode="lin" valueType="num">
                                      <p:cBhvr>
                                        <p:cTn id="57" dur="1000" fill="hold"/>
                                        <p:tgtEl>
                                          <p:spTgt spid="11"/>
                                        </p:tgtEl>
                                        <p:attrNameLst>
                                          <p:attrName>style.rotation</p:attrName>
                                        </p:attrNameLst>
                                      </p:cBhvr>
                                      <p:tavLst>
                                        <p:tav tm="0">
                                          <p:val>
                                            <p:fltVal val="90"/>
                                          </p:val>
                                        </p:tav>
                                        <p:tav tm="100000">
                                          <p:val>
                                            <p:fltVal val="0"/>
                                          </p:val>
                                        </p:tav>
                                      </p:tavLst>
                                    </p:anim>
                                    <p:animEffect transition="in" filter="fade">
                                      <p:cBhvr>
                                        <p:cTn id="58" dur="1000"/>
                                        <p:tgtEl>
                                          <p:spTgt spid="11"/>
                                        </p:tgtEl>
                                      </p:cBhvr>
                                    </p:animEffect>
                                  </p:childTnLst>
                                </p:cTn>
                              </p:par>
                              <p:par>
                                <p:cTn id="59" presetID="31" presetClass="entr" presetSubtype="0" repeatCount="indefinite"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ppt_w</p:attrName>
                                        </p:attrNameLst>
                                      </p:cBhvr>
                                      <p:tavLst>
                                        <p:tav tm="0">
                                          <p:val>
                                            <p:fltVal val="0"/>
                                          </p:val>
                                        </p:tav>
                                        <p:tav tm="100000">
                                          <p:val>
                                            <p:strVal val="#ppt_w"/>
                                          </p:val>
                                        </p:tav>
                                      </p:tavLst>
                                    </p:anim>
                                    <p:anim calcmode="lin" valueType="num">
                                      <p:cBhvr>
                                        <p:cTn id="62" dur="1000" fill="hold"/>
                                        <p:tgtEl>
                                          <p:spTgt spid="12"/>
                                        </p:tgtEl>
                                        <p:attrNameLst>
                                          <p:attrName>ppt_h</p:attrName>
                                        </p:attrNameLst>
                                      </p:cBhvr>
                                      <p:tavLst>
                                        <p:tav tm="0">
                                          <p:val>
                                            <p:fltVal val="0"/>
                                          </p:val>
                                        </p:tav>
                                        <p:tav tm="100000">
                                          <p:val>
                                            <p:strVal val="#ppt_h"/>
                                          </p:val>
                                        </p:tav>
                                      </p:tavLst>
                                    </p:anim>
                                    <p:anim calcmode="lin" valueType="num">
                                      <p:cBhvr>
                                        <p:cTn id="63" dur="1000" fill="hold"/>
                                        <p:tgtEl>
                                          <p:spTgt spid="12"/>
                                        </p:tgtEl>
                                        <p:attrNameLst>
                                          <p:attrName>style.rotation</p:attrName>
                                        </p:attrNameLst>
                                      </p:cBhvr>
                                      <p:tavLst>
                                        <p:tav tm="0">
                                          <p:val>
                                            <p:fltVal val="90"/>
                                          </p:val>
                                        </p:tav>
                                        <p:tav tm="100000">
                                          <p:val>
                                            <p:fltVal val="0"/>
                                          </p:val>
                                        </p:tav>
                                      </p:tavLst>
                                    </p:anim>
                                    <p:animEffect transition="in" filter="fade">
                                      <p:cBhvr>
                                        <p:cTn id="64" dur="1000"/>
                                        <p:tgtEl>
                                          <p:spTgt spid="12"/>
                                        </p:tgtEl>
                                      </p:cBhvr>
                                    </p:animEffect>
                                  </p:childTnLst>
                                </p:cTn>
                              </p:par>
                              <p:par>
                                <p:cTn id="65" presetID="31" presetClass="entr" presetSubtype="0" repeatCount="indefinite"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1000" fill="hold"/>
                                        <p:tgtEl>
                                          <p:spTgt spid="13"/>
                                        </p:tgtEl>
                                        <p:attrNameLst>
                                          <p:attrName>ppt_w</p:attrName>
                                        </p:attrNameLst>
                                      </p:cBhvr>
                                      <p:tavLst>
                                        <p:tav tm="0">
                                          <p:val>
                                            <p:fltVal val="0"/>
                                          </p:val>
                                        </p:tav>
                                        <p:tav tm="100000">
                                          <p:val>
                                            <p:strVal val="#ppt_w"/>
                                          </p:val>
                                        </p:tav>
                                      </p:tavLst>
                                    </p:anim>
                                    <p:anim calcmode="lin" valueType="num">
                                      <p:cBhvr>
                                        <p:cTn id="68" dur="1000" fill="hold"/>
                                        <p:tgtEl>
                                          <p:spTgt spid="13"/>
                                        </p:tgtEl>
                                        <p:attrNameLst>
                                          <p:attrName>ppt_h</p:attrName>
                                        </p:attrNameLst>
                                      </p:cBhvr>
                                      <p:tavLst>
                                        <p:tav tm="0">
                                          <p:val>
                                            <p:fltVal val="0"/>
                                          </p:val>
                                        </p:tav>
                                        <p:tav tm="100000">
                                          <p:val>
                                            <p:strVal val="#ppt_h"/>
                                          </p:val>
                                        </p:tav>
                                      </p:tavLst>
                                    </p:anim>
                                    <p:anim calcmode="lin" valueType="num">
                                      <p:cBhvr>
                                        <p:cTn id="69" dur="1000" fill="hold"/>
                                        <p:tgtEl>
                                          <p:spTgt spid="13"/>
                                        </p:tgtEl>
                                        <p:attrNameLst>
                                          <p:attrName>style.rotation</p:attrName>
                                        </p:attrNameLst>
                                      </p:cBhvr>
                                      <p:tavLst>
                                        <p:tav tm="0">
                                          <p:val>
                                            <p:fltVal val="90"/>
                                          </p:val>
                                        </p:tav>
                                        <p:tav tm="100000">
                                          <p:val>
                                            <p:fltVal val="0"/>
                                          </p:val>
                                        </p:tav>
                                      </p:tavLst>
                                    </p:anim>
                                    <p:animEffect transition="in" filter="fade">
                                      <p:cBhvr>
                                        <p:cTn id="70" dur="1000"/>
                                        <p:tgtEl>
                                          <p:spTgt spid="13"/>
                                        </p:tgtEl>
                                      </p:cBhvr>
                                    </p:animEffect>
                                  </p:childTnLst>
                                </p:cTn>
                              </p:par>
                              <p:par>
                                <p:cTn id="71" presetID="31" presetClass="entr" presetSubtype="0" repeatCount="indefinite"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1000" fill="hold"/>
                                        <p:tgtEl>
                                          <p:spTgt spid="14"/>
                                        </p:tgtEl>
                                        <p:attrNameLst>
                                          <p:attrName>ppt_w</p:attrName>
                                        </p:attrNameLst>
                                      </p:cBhvr>
                                      <p:tavLst>
                                        <p:tav tm="0">
                                          <p:val>
                                            <p:fltVal val="0"/>
                                          </p:val>
                                        </p:tav>
                                        <p:tav tm="100000">
                                          <p:val>
                                            <p:strVal val="#ppt_w"/>
                                          </p:val>
                                        </p:tav>
                                      </p:tavLst>
                                    </p:anim>
                                    <p:anim calcmode="lin" valueType="num">
                                      <p:cBhvr>
                                        <p:cTn id="74" dur="1000" fill="hold"/>
                                        <p:tgtEl>
                                          <p:spTgt spid="14"/>
                                        </p:tgtEl>
                                        <p:attrNameLst>
                                          <p:attrName>ppt_h</p:attrName>
                                        </p:attrNameLst>
                                      </p:cBhvr>
                                      <p:tavLst>
                                        <p:tav tm="0">
                                          <p:val>
                                            <p:fltVal val="0"/>
                                          </p:val>
                                        </p:tav>
                                        <p:tav tm="100000">
                                          <p:val>
                                            <p:strVal val="#ppt_h"/>
                                          </p:val>
                                        </p:tav>
                                      </p:tavLst>
                                    </p:anim>
                                    <p:anim calcmode="lin" valueType="num">
                                      <p:cBhvr>
                                        <p:cTn id="75" dur="1000" fill="hold"/>
                                        <p:tgtEl>
                                          <p:spTgt spid="14"/>
                                        </p:tgtEl>
                                        <p:attrNameLst>
                                          <p:attrName>style.rotation</p:attrName>
                                        </p:attrNameLst>
                                      </p:cBhvr>
                                      <p:tavLst>
                                        <p:tav tm="0">
                                          <p:val>
                                            <p:fltVal val="90"/>
                                          </p:val>
                                        </p:tav>
                                        <p:tav tm="100000">
                                          <p:val>
                                            <p:fltVal val="0"/>
                                          </p:val>
                                        </p:tav>
                                      </p:tavLst>
                                    </p:anim>
                                    <p:animEffect transition="in" filter="fade">
                                      <p:cBhvr>
                                        <p:cTn id="76" dur="1000"/>
                                        <p:tgtEl>
                                          <p:spTgt spid="14"/>
                                        </p:tgtEl>
                                      </p:cBhvr>
                                    </p:animEffect>
                                  </p:childTnLst>
                                </p:cTn>
                              </p:par>
                              <p:par>
                                <p:cTn id="77" presetID="31" presetClass="entr" presetSubtype="0" repeatCount="indefinite"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1000" fill="hold"/>
                                        <p:tgtEl>
                                          <p:spTgt spid="15"/>
                                        </p:tgtEl>
                                        <p:attrNameLst>
                                          <p:attrName>ppt_w</p:attrName>
                                        </p:attrNameLst>
                                      </p:cBhvr>
                                      <p:tavLst>
                                        <p:tav tm="0">
                                          <p:val>
                                            <p:fltVal val="0"/>
                                          </p:val>
                                        </p:tav>
                                        <p:tav tm="100000">
                                          <p:val>
                                            <p:strVal val="#ppt_w"/>
                                          </p:val>
                                        </p:tav>
                                      </p:tavLst>
                                    </p:anim>
                                    <p:anim calcmode="lin" valueType="num">
                                      <p:cBhvr>
                                        <p:cTn id="80" dur="1000" fill="hold"/>
                                        <p:tgtEl>
                                          <p:spTgt spid="15"/>
                                        </p:tgtEl>
                                        <p:attrNameLst>
                                          <p:attrName>ppt_h</p:attrName>
                                        </p:attrNameLst>
                                      </p:cBhvr>
                                      <p:tavLst>
                                        <p:tav tm="0">
                                          <p:val>
                                            <p:fltVal val="0"/>
                                          </p:val>
                                        </p:tav>
                                        <p:tav tm="100000">
                                          <p:val>
                                            <p:strVal val="#ppt_h"/>
                                          </p:val>
                                        </p:tav>
                                      </p:tavLst>
                                    </p:anim>
                                    <p:anim calcmode="lin" valueType="num">
                                      <p:cBhvr>
                                        <p:cTn id="81" dur="1000" fill="hold"/>
                                        <p:tgtEl>
                                          <p:spTgt spid="15"/>
                                        </p:tgtEl>
                                        <p:attrNameLst>
                                          <p:attrName>style.rotation</p:attrName>
                                        </p:attrNameLst>
                                      </p:cBhvr>
                                      <p:tavLst>
                                        <p:tav tm="0">
                                          <p:val>
                                            <p:fltVal val="90"/>
                                          </p:val>
                                        </p:tav>
                                        <p:tav tm="100000">
                                          <p:val>
                                            <p:fltVal val="0"/>
                                          </p:val>
                                        </p:tav>
                                      </p:tavLst>
                                    </p:anim>
                                    <p:animEffect transition="in" filter="fade">
                                      <p:cBhvr>
                                        <p:cTn id="82" dur="1000"/>
                                        <p:tgtEl>
                                          <p:spTgt spid="15"/>
                                        </p:tgtEl>
                                      </p:cBhvr>
                                    </p:animEffect>
                                  </p:childTnLst>
                                </p:cTn>
                              </p:par>
                              <p:par>
                                <p:cTn id="83" presetID="31" presetClass="entr" presetSubtype="0" repeatCount="indefinite"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1000" fill="hold"/>
                                        <p:tgtEl>
                                          <p:spTgt spid="16"/>
                                        </p:tgtEl>
                                        <p:attrNameLst>
                                          <p:attrName>ppt_w</p:attrName>
                                        </p:attrNameLst>
                                      </p:cBhvr>
                                      <p:tavLst>
                                        <p:tav tm="0">
                                          <p:val>
                                            <p:fltVal val="0"/>
                                          </p:val>
                                        </p:tav>
                                        <p:tav tm="100000">
                                          <p:val>
                                            <p:strVal val="#ppt_w"/>
                                          </p:val>
                                        </p:tav>
                                      </p:tavLst>
                                    </p:anim>
                                    <p:anim calcmode="lin" valueType="num">
                                      <p:cBhvr>
                                        <p:cTn id="86" dur="1000" fill="hold"/>
                                        <p:tgtEl>
                                          <p:spTgt spid="16"/>
                                        </p:tgtEl>
                                        <p:attrNameLst>
                                          <p:attrName>ppt_h</p:attrName>
                                        </p:attrNameLst>
                                      </p:cBhvr>
                                      <p:tavLst>
                                        <p:tav tm="0">
                                          <p:val>
                                            <p:fltVal val="0"/>
                                          </p:val>
                                        </p:tav>
                                        <p:tav tm="100000">
                                          <p:val>
                                            <p:strVal val="#ppt_h"/>
                                          </p:val>
                                        </p:tav>
                                      </p:tavLst>
                                    </p:anim>
                                    <p:anim calcmode="lin" valueType="num">
                                      <p:cBhvr>
                                        <p:cTn id="87" dur="1000" fill="hold"/>
                                        <p:tgtEl>
                                          <p:spTgt spid="16"/>
                                        </p:tgtEl>
                                        <p:attrNameLst>
                                          <p:attrName>style.rotation</p:attrName>
                                        </p:attrNameLst>
                                      </p:cBhvr>
                                      <p:tavLst>
                                        <p:tav tm="0">
                                          <p:val>
                                            <p:fltVal val="90"/>
                                          </p:val>
                                        </p:tav>
                                        <p:tav tm="100000">
                                          <p:val>
                                            <p:fltVal val="0"/>
                                          </p:val>
                                        </p:tav>
                                      </p:tavLst>
                                    </p:anim>
                                    <p:animEffect transition="in" filter="fade">
                                      <p:cBhvr>
                                        <p:cTn id="88" dur="1000"/>
                                        <p:tgtEl>
                                          <p:spTgt spid="16"/>
                                        </p:tgtEl>
                                      </p:cBhvr>
                                    </p:animEffect>
                                  </p:childTnLst>
                                </p:cTn>
                              </p:par>
                              <p:par>
                                <p:cTn id="89" presetID="31" presetClass="entr" presetSubtype="0" repeatCount="indefinite" fill="hold" nodeType="with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1000" fill="hold"/>
                                        <p:tgtEl>
                                          <p:spTgt spid="17"/>
                                        </p:tgtEl>
                                        <p:attrNameLst>
                                          <p:attrName>ppt_w</p:attrName>
                                        </p:attrNameLst>
                                      </p:cBhvr>
                                      <p:tavLst>
                                        <p:tav tm="0">
                                          <p:val>
                                            <p:fltVal val="0"/>
                                          </p:val>
                                        </p:tav>
                                        <p:tav tm="100000">
                                          <p:val>
                                            <p:strVal val="#ppt_w"/>
                                          </p:val>
                                        </p:tav>
                                      </p:tavLst>
                                    </p:anim>
                                    <p:anim calcmode="lin" valueType="num">
                                      <p:cBhvr>
                                        <p:cTn id="92" dur="1000" fill="hold"/>
                                        <p:tgtEl>
                                          <p:spTgt spid="17"/>
                                        </p:tgtEl>
                                        <p:attrNameLst>
                                          <p:attrName>ppt_h</p:attrName>
                                        </p:attrNameLst>
                                      </p:cBhvr>
                                      <p:tavLst>
                                        <p:tav tm="0">
                                          <p:val>
                                            <p:fltVal val="0"/>
                                          </p:val>
                                        </p:tav>
                                        <p:tav tm="100000">
                                          <p:val>
                                            <p:strVal val="#ppt_h"/>
                                          </p:val>
                                        </p:tav>
                                      </p:tavLst>
                                    </p:anim>
                                    <p:anim calcmode="lin" valueType="num">
                                      <p:cBhvr>
                                        <p:cTn id="93" dur="1000" fill="hold"/>
                                        <p:tgtEl>
                                          <p:spTgt spid="17"/>
                                        </p:tgtEl>
                                        <p:attrNameLst>
                                          <p:attrName>style.rotation</p:attrName>
                                        </p:attrNameLst>
                                      </p:cBhvr>
                                      <p:tavLst>
                                        <p:tav tm="0">
                                          <p:val>
                                            <p:fltVal val="90"/>
                                          </p:val>
                                        </p:tav>
                                        <p:tav tm="100000">
                                          <p:val>
                                            <p:fltVal val="0"/>
                                          </p:val>
                                        </p:tav>
                                      </p:tavLst>
                                    </p:anim>
                                    <p:animEffect transition="in" filter="fade">
                                      <p:cBhvr>
                                        <p:cTn id="94" dur="1000"/>
                                        <p:tgtEl>
                                          <p:spTgt spid="17"/>
                                        </p:tgtEl>
                                      </p:cBhvr>
                                    </p:animEffect>
                                  </p:childTnLst>
                                </p:cTn>
                              </p:par>
                              <p:par>
                                <p:cTn id="95" presetID="31" presetClass="entr" presetSubtype="0" repeatCount="indefinite"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p:cTn id="97" dur="1000" fill="hold"/>
                                        <p:tgtEl>
                                          <p:spTgt spid="18"/>
                                        </p:tgtEl>
                                        <p:attrNameLst>
                                          <p:attrName>ppt_w</p:attrName>
                                        </p:attrNameLst>
                                      </p:cBhvr>
                                      <p:tavLst>
                                        <p:tav tm="0">
                                          <p:val>
                                            <p:fltVal val="0"/>
                                          </p:val>
                                        </p:tav>
                                        <p:tav tm="100000">
                                          <p:val>
                                            <p:strVal val="#ppt_w"/>
                                          </p:val>
                                        </p:tav>
                                      </p:tavLst>
                                    </p:anim>
                                    <p:anim calcmode="lin" valueType="num">
                                      <p:cBhvr>
                                        <p:cTn id="98" dur="1000" fill="hold"/>
                                        <p:tgtEl>
                                          <p:spTgt spid="18"/>
                                        </p:tgtEl>
                                        <p:attrNameLst>
                                          <p:attrName>ppt_h</p:attrName>
                                        </p:attrNameLst>
                                      </p:cBhvr>
                                      <p:tavLst>
                                        <p:tav tm="0">
                                          <p:val>
                                            <p:fltVal val="0"/>
                                          </p:val>
                                        </p:tav>
                                        <p:tav tm="100000">
                                          <p:val>
                                            <p:strVal val="#ppt_h"/>
                                          </p:val>
                                        </p:tav>
                                      </p:tavLst>
                                    </p:anim>
                                    <p:anim calcmode="lin" valueType="num">
                                      <p:cBhvr>
                                        <p:cTn id="99" dur="1000" fill="hold"/>
                                        <p:tgtEl>
                                          <p:spTgt spid="18"/>
                                        </p:tgtEl>
                                        <p:attrNameLst>
                                          <p:attrName>style.rotation</p:attrName>
                                        </p:attrNameLst>
                                      </p:cBhvr>
                                      <p:tavLst>
                                        <p:tav tm="0">
                                          <p:val>
                                            <p:fltVal val="90"/>
                                          </p:val>
                                        </p:tav>
                                        <p:tav tm="100000">
                                          <p:val>
                                            <p:fltVal val="0"/>
                                          </p:val>
                                        </p:tav>
                                      </p:tavLst>
                                    </p:anim>
                                    <p:animEffect transition="in" filter="fade">
                                      <p:cBhvr>
                                        <p:cTn id="100" dur="1000"/>
                                        <p:tgtEl>
                                          <p:spTgt spid="18"/>
                                        </p:tgtEl>
                                      </p:cBhvr>
                                    </p:animEffect>
                                  </p:childTnLst>
                                </p:cTn>
                              </p:par>
                              <p:par>
                                <p:cTn id="101" presetID="31" presetClass="entr" presetSubtype="0" repeatCount="indefinite" fill="hold" nodeType="with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p:cTn id="103" dur="1000" fill="hold"/>
                                        <p:tgtEl>
                                          <p:spTgt spid="19"/>
                                        </p:tgtEl>
                                        <p:attrNameLst>
                                          <p:attrName>ppt_w</p:attrName>
                                        </p:attrNameLst>
                                      </p:cBhvr>
                                      <p:tavLst>
                                        <p:tav tm="0">
                                          <p:val>
                                            <p:fltVal val="0"/>
                                          </p:val>
                                        </p:tav>
                                        <p:tav tm="100000">
                                          <p:val>
                                            <p:strVal val="#ppt_w"/>
                                          </p:val>
                                        </p:tav>
                                      </p:tavLst>
                                    </p:anim>
                                    <p:anim calcmode="lin" valueType="num">
                                      <p:cBhvr>
                                        <p:cTn id="104" dur="1000" fill="hold"/>
                                        <p:tgtEl>
                                          <p:spTgt spid="19"/>
                                        </p:tgtEl>
                                        <p:attrNameLst>
                                          <p:attrName>ppt_h</p:attrName>
                                        </p:attrNameLst>
                                      </p:cBhvr>
                                      <p:tavLst>
                                        <p:tav tm="0">
                                          <p:val>
                                            <p:fltVal val="0"/>
                                          </p:val>
                                        </p:tav>
                                        <p:tav tm="100000">
                                          <p:val>
                                            <p:strVal val="#ppt_h"/>
                                          </p:val>
                                        </p:tav>
                                      </p:tavLst>
                                    </p:anim>
                                    <p:anim calcmode="lin" valueType="num">
                                      <p:cBhvr>
                                        <p:cTn id="105" dur="1000" fill="hold"/>
                                        <p:tgtEl>
                                          <p:spTgt spid="19"/>
                                        </p:tgtEl>
                                        <p:attrNameLst>
                                          <p:attrName>style.rotation</p:attrName>
                                        </p:attrNameLst>
                                      </p:cBhvr>
                                      <p:tavLst>
                                        <p:tav tm="0">
                                          <p:val>
                                            <p:fltVal val="90"/>
                                          </p:val>
                                        </p:tav>
                                        <p:tav tm="100000">
                                          <p:val>
                                            <p:fltVal val="0"/>
                                          </p:val>
                                        </p:tav>
                                      </p:tavLst>
                                    </p:anim>
                                    <p:animEffect transition="in" filter="fade">
                                      <p:cBhvr>
                                        <p:cTn id="106" dur="1000"/>
                                        <p:tgtEl>
                                          <p:spTgt spid="19"/>
                                        </p:tgtEl>
                                      </p:cBhvr>
                                    </p:animEffect>
                                  </p:childTnLst>
                                </p:cTn>
                              </p:par>
                              <p:par>
                                <p:cTn id="107" presetID="31" presetClass="entr" presetSubtype="0" repeatCount="indefinite" fill="hold" nodeType="with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p:cTn id="109" dur="1000" fill="hold"/>
                                        <p:tgtEl>
                                          <p:spTgt spid="20"/>
                                        </p:tgtEl>
                                        <p:attrNameLst>
                                          <p:attrName>ppt_w</p:attrName>
                                        </p:attrNameLst>
                                      </p:cBhvr>
                                      <p:tavLst>
                                        <p:tav tm="0">
                                          <p:val>
                                            <p:fltVal val="0"/>
                                          </p:val>
                                        </p:tav>
                                        <p:tav tm="100000">
                                          <p:val>
                                            <p:strVal val="#ppt_w"/>
                                          </p:val>
                                        </p:tav>
                                      </p:tavLst>
                                    </p:anim>
                                    <p:anim calcmode="lin" valueType="num">
                                      <p:cBhvr>
                                        <p:cTn id="110" dur="1000" fill="hold"/>
                                        <p:tgtEl>
                                          <p:spTgt spid="20"/>
                                        </p:tgtEl>
                                        <p:attrNameLst>
                                          <p:attrName>ppt_h</p:attrName>
                                        </p:attrNameLst>
                                      </p:cBhvr>
                                      <p:tavLst>
                                        <p:tav tm="0">
                                          <p:val>
                                            <p:fltVal val="0"/>
                                          </p:val>
                                        </p:tav>
                                        <p:tav tm="100000">
                                          <p:val>
                                            <p:strVal val="#ppt_h"/>
                                          </p:val>
                                        </p:tav>
                                      </p:tavLst>
                                    </p:anim>
                                    <p:anim calcmode="lin" valueType="num">
                                      <p:cBhvr>
                                        <p:cTn id="111" dur="1000" fill="hold"/>
                                        <p:tgtEl>
                                          <p:spTgt spid="20"/>
                                        </p:tgtEl>
                                        <p:attrNameLst>
                                          <p:attrName>style.rotation</p:attrName>
                                        </p:attrNameLst>
                                      </p:cBhvr>
                                      <p:tavLst>
                                        <p:tav tm="0">
                                          <p:val>
                                            <p:fltVal val="90"/>
                                          </p:val>
                                        </p:tav>
                                        <p:tav tm="100000">
                                          <p:val>
                                            <p:fltVal val="0"/>
                                          </p:val>
                                        </p:tav>
                                      </p:tavLst>
                                    </p:anim>
                                    <p:animEffect transition="in" filter="fade">
                                      <p:cBhvr>
                                        <p:cTn id="112" dur="1000"/>
                                        <p:tgtEl>
                                          <p:spTgt spid="20"/>
                                        </p:tgtEl>
                                      </p:cBhvr>
                                    </p:animEffect>
                                  </p:childTnLst>
                                </p:cTn>
                              </p:par>
                              <p:par>
                                <p:cTn id="113" presetID="31" presetClass="entr" presetSubtype="0" repeatCount="indefinite"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p:cTn id="115" dur="1000" fill="hold"/>
                                        <p:tgtEl>
                                          <p:spTgt spid="21"/>
                                        </p:tgtEl>
                                        <p:attrNameLst>
                                          <p:attrName>ppt_w</p:attrName>
                                        </p:attrNameLst>
                                      </p:cBhvr>
                                      <p:tavLst>
                                        <p:tav tm="0">
                                          <p:val>
                                            <p:fltVal val="0"/>
                                          </p:val>
                                        </p:tav>
                                        <p:tav tm="100000">
                                          <p:val>
                                            <p:strVal val="#ppt_w"/>
                                          </p:val>
                                        </p:tav>
                                      </p:tavLst>
                                    </p:anim>
                                    <p:anim calcmode="lin" valueType="num">
                                      <p:cBhvr>
                                        <p:cTn id="116" dur="1000" fill="hold"/>
                                        <p:tgtEl>
                                          <p:spTgt spid="21"/>
                                        </p:tgtEl>
                                        <p:attrNameLst>
                                          <p:attrName>ppt_h</p:attrName>
                                        </p:attrNameLst>
                                      </p:cBhvr>
                                      <p:tavLst>
                                        <p:tav tm="0">
                                          <p:val>
                                            <p:fltVal val="0"/>
                                          </p:val>
                                        </p:tav>
                                        <p:tav tm="100000">
                                          <p:val>
                                            <p:strVal val="#ppt_h"/>
                                          </p:val>
                                        </p:tav>
                                      </p:tavLst>
                                    </p:anim>
                                    <p:anim calcmode="lin" valueType="num">
                                      <p:cBhvr>
                                        <p:cTn id="117" dur="1000" fill="hold"/>
                                        <p:tgtEl>
                                          <p:spTgt spid="21"/>
                                        </p:tgtEl>
                                        <p:attrNameLst>
                                          <p:attrName>style.rotation</p:attrName>
                                        </p:attrNameLst>
                                      </p:cBhvr>
                                      <p:tavLst>
                                        <p:tav tm="0">
                                          <p:val>
                                            <p:fltVal val="90"/>
                                          </p:val>
                                        </p:tav>
                                        <p:tav tm="100000">
                                          <p:val>
                                            <p:fltVal val="0"/>
                                          </p:val>
                                        </p:tav>
                                      </p:tavLst>
                                    </p:anim>
                                    <p:animEffect transition="in" filter="fade">
                                      <p:cBhvr>
                                        <p:cTn id="118" dur="1000"/>
                                        <p:tgtEl>
                                          <p:spTgt spid="21"/>
                                        </p:tgtEl>
                                      </p:cBhvr>
                                    </p:animEffect>
                                  </p:childTnLst>
                                </p:cTn>
                              </p:par>
                              <p:par>
                                <p:cTn id="119" presetID="31" presetClass="entr" presetSubtype="0" repeatCount="indefinite" fill="hold"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1000" fill="hold"/>
                                        <p:tgtEl>
                                          <p:spTgt spid="22"/>
                                        </p:tgtEl>
                                        <p:attrNameLst>
                                          <p:attrName>ppt_w</p:attrName>
                                        </p:attrNameLst>
                                      </p:cBhvr>
                                      <p:tavLst>
                                        <p:tav tm="0">
                                          <p:val>
                                            <p:fltVal val="0"/>
                                          </p:val>
                                        </p:tav>
                                        <p:tav tm="100000">
                                          <p:val>
                                            <p:strVal val="#ppt_w"/>
                                          </p:val>
                                        </p:tav>
                                      </p:tavLst>
                                    </p:anim>
                                    <p:anim calcmode="lin" valueType="num">
                                      <p:cBhvr>
                                        <p:cTn id="122" dur="1000" fill="hold"/>
                                        <p:tgtEl>
                                          <p:spTgt spid="22"/>
                                        </p:tgtEl>
                                        <p:attrNameLst>
                                          <p:attrName>ppt_h</p:attrName>
                                        </p:attrNameLst>
                                      </p:cBhvr>
                                      <p:tavLst>
                                        <p:tav tm="0">
                                          <p:val>
                                            <p:fltVal val="0"/>
                                          </p:val>
                                        </p:tav>
                                        <p:tav tm="100000">
                                          <p:val>
                                            <p:strVal val="#ppt_h"/>
                                          </p:val>
                                        </p:tav>
                                      </p:tavLst>
                                    </p:anim>
                                    <p:anim calcmode="lin" valueType="num">
                                      <p:cBhvr>
                                        <p:cTn id="123" dur="1000" fill="hold"/>
                                        <p:tgtEl>
                                          <p:spTgt spid="22"/>
                                        </p:tgtEl>
                                        <p:attrNameLst>
                                          <p:attrName>style.rotation</p:attrName>
                                        </p:attrNameLst>
                                      </p:cBhvr>
                                      <p:tavLst>
                                        <p:tav tm="0">
                                          <p:val>
                                            <p:fltVal val="90"/>
                                          </p:val>
                                        </p:tav>
                                        <p:tav tm="100000">
                                          <p:val>
                                            <p:fltVal val="0"/>
                                          </p:val>
                                        </p:tav>
                                      </p:tavLst>
                                    </p:anim>
                                    <p:animEffect transition="in" filter="fade">
                                      <p:cBhvr>
                                        <p:cTn id="124" dur="1000"/>
                                        <p:tgtEl>
                                          <p:spTgt spid="22"/>
                                        </p:tgtEl>
                                      </p:cBhvr>
                                    </p:animEffect>
                                  </p:childTnLst>
                                </p:cTn>
                              </p:par>
                              <p:par>
                                <p:cTn id="125" presetID="31" presetClass="entr" presetSubtype="0" repeatCount="indefinite" fill="hold" nodeType="withEffect">
                                  <p:stCondLst>
                                    <p:cond delay="0"/>
                                  </p:stCondLst>
                                  <p:childTnLst>
                                    <p:set>
                                      <p:cBhvr>
                                        <p:cTn id="126" dur="1" fill="hold">
                                          <p:stCondLst>
                                            <p:cond delay="0"/>
                                          </p:stCondLst>
                                        </p:cTn>
                                        <p:tgtEl>
                                          <p:spTgt spid="23"/>
                                        </p:tgtEl>
                                        <p:attrNameLst>
                                          <p:attrName>style.visibility</p:attrName>
                                        </p:attrNameLst>
                                      </p:cBhvr>
                                      <p:to>
                                        <p:strVal val="visible"/>
                                      </p:to>
                                    </p:set>
                                    <p:anim calcmode="lin" valueType="num">
                                      <p:cBhvr>
                                        <p:cTn id="127" dur="1000" fill="hold"/>
                                        <p:tgtEl>
                                          <p:spTgt spid="23"/>
                                        </p:tgtEl>
                                        <p:attrNameLst>
                                          <p:attrName>ppt_w</p:attrName>
                                        </p:attrNameLst>
                                      </p:cBhvr>
                                      <p:tavLst>
                                        <p:tav tm="0">
                                          <p:val>
                                            <p:fltVal val="0"/>
                                          </p:val>
                                        </p:tav>
                                        <p:tav tm="100000">
                                          <p:val>
                                            <p:strVal val="#ppt_w"/>
                                          </p:val>
                                        </p:tav>
                                      </p:tavLst>
                                    </p:anim>
                                    <p:anim calcmode="lin" valueType="num">
                                      <p:cBhvr>
                                        <p:cTn id="128" dur="1000" fill="hold"/>
                                        <p:tgtEl>
                                          <p:spTgt spid="23"/>
                                        </p:tgtEl>
                                        <p:attrNameLst>
                                          <p:attrName>ppt_h</p:attrName>
                                        </p:attrNameLst>
                                      </p:cBhvr>
                                      <p:tavLst>
                                        <p:tav tm="0">
                                          <p:val>
                                            <p:fltVal val="0"/>
                                          </p:val>
                                        </p:tav>
                                        <p:tav tm="100000">
                                          <p:val>
                                            <p:strVal val="#ppt_h"/>
                                          </p:val>
                                        </p:tav>
                                      </p:tavLst>
                                    </p:anim>
                                    <p:anim calcmode="lin" valueType="num">
                                      <p:cBhvr>
                                        <p:cTn id="129" dur="1000" fill="hold"/>
                                        <p:tgtEl>
                                          <p:spTgt spid="23"/>
                                        </p:tgtEl>
                                        <p:attrNameLst>
                                          <p:attrName>style.rotation</p:attrName>
                                        </p:attrNameLst>
                                      </p:cBhvr>
                                      <p:tavLst>
                                        <p:tav tm="0">
                                          <p:val>
                                            <p:fltVal val="90"/>
                                          </p:val>
                                        </p:tav>
                                        <p:tav tm="100000">
                                          <p:val>
                                            <p:fltVal val="0"/>
                                          </p:val>
                                        </p:tav>
                                      </p:tavLst>
                                    </p:anim>
                                    <p:animEffect transition="in" filter="fade">
                                      <p:cBhvr>
                                        <p:cTn id="130" dur="1000"/>
                                        <p:tgtEl>
                                          <p:spTgt spid="23"/>
                                        </p:tgtEl>
                                      </p:cBhvr>
                                    </p:animEffect>
                                  </p:childTnLst>
                                </p:cTn>
                              </p:par>
                              <p:par>
                                <p:cTn id="131" presetID="31" presetClass="entr" presetSubtype="0" repeatCount="indefinite" fill="hold" nodeType="withEffect">
                                  <p:stCondLst>
                                    <p:cond delay="0"/>
                                  </p:stCondLst>
                                  <p:childTnLst>
                                    <p:set>
                                      <p:cBhvr>
                                        <p:cTn id="132" dur="1" fill="hold">
                                          <p:stCondLst>
                                            <p:cond delay="0"/>
                                          </p:stCondLst>
                                        </p:cTn>
                                        <p:tgtEl>
                                          <p:spTgt spid="24"/>
                                        </p:tgtEl>
                                        <p:attrNameLst>
                                          <p:attrName>style.visibility</p:attrName>
                                        </p:attrNameLst>
                                      </p:cBhvr>
                                      <p:to>
                                        <p:strVal val="visible"/>
                                      </p:to>
                                    </p:set>
                                    <p:anim calcmode="lin" valueType="num">
                                      <p:cBhvr>
                                        <p:cTn id="133" dur="1000" fill="hold"/>
                                        <p:tgtEl>
                                          <p:spTgt spid="24"/>
                                        </p:tgtEl>
                                        <p:attrNameLst>
                                          <p:attrName>ppt_w</p:attrName>
                                        </p:attrNameLst>
                                      </p:cBhvr>
                                      <p:tavLst>
                                        <p:tav tm="0">
                                          <p:val>
                                            <p:fltVal val="0"/>
                                          </p:val>
                                        </p:tav>
                                        <p:tav tm="100000">
                                          <p:val>
                                            <p:strVal val="#ppt_w"/>
                                          </p:val>
                                        </p:tav>
                                      </p:tavLst>
                                    </p:anim>
                                    <p:anim calcmode="lin" valueType="num">
                                      <p:cBhvr>
                                        <p:cTn id="134" dur="1000" fill="hold"/>
                                        <p:tgtEl>
                                          <p:spTgt spid="24"/>
                                        </p:tgtEl>
                                        <p:attrNameLst>
                                          <p:attrName>ppt_h</p:attrName>
                                        </p:attrNameLst>
                                      </p:cBhvr>
                                      <p:tavLst>
                                        <p:tav tm="0">
                                          <p:val>
                                            <p:fltVal val="0"/>
                                          </p:val>
                                        </p:tav>
                                        <p:tav tm="100000">
                                          <p:val>
                                            <p:strVal val="#ppt_h"/>
                                          </p:val>
                                        </p:tav>
                                      </p:tavLst>
                                    </p:anim>
                                    <p:anim calcmode="lin" valueType="num">
                                      <p:cBhvr>
                                        <p:cTn id="135" dur="1000" fill="hold"/>
                                        <p:tgtEl>
                                          <p:spTgt spid="24"/>
                                        </p:tgtEl>
                                        <p:attrNameLst>
                                          <p:attrName>style.rotation</p:attrName>
                                        </p:attrNameLst>
                                      </p:cBhvr>
                                      <p:tavLst>
                                        <p:tav tm="0">
                                          <p:val>
                                            <p:fltVal val="90"/>
                                          </p:val>
                                        </p:tav>
                                        <p:tav tm="100000">
                                          <p:val>
                                            <p:fltVal val="0"/>
                                          </p:val>
                                        </p:tav>
                                      </p:tavLst>
                                    </p:anim>
                                    <p:animEffect transition="in" filter="fade">
                                      <p:cBhvr>
                                        <p:cTn id="136" dur="1000"/>
                                        <p:tgtEl>
                                          <p:spTgt spid="24"/>
                                        </p:tgtEl>
                                      </p:cBhvr>
                                    </p:animEffect>
                                  </p:childTnLst>
                                </p:cTn>
                              </p:par>
                              <p:par>
                                <p:cTn id="137" presetID="31" presetClass="entr" presetSubtype="0" repeatCount="indefinite" fill="hold" nodeType="withEffect">
                                  <p:stCondLst>
                                    <p:cond delay="0"/>
                                  </p:stCondLst>
                                  <p:childTnLst>
                                    <p:set>
                                      <p:cBhvr>
                                        <p:cTn id="138" dur="1" fill="hold">
                                          <p:stCondLst>
                                            <p:cond delay="0"/>
                                          </p:stCondLst>
                                        </p:cTn>
                                        <p:tgtEl>
                                          <p:spTgt spid="25"/>
                                        </p:tgtEl>
                                        <p:attrNameLst>
                                          <p:attrName>style.visibility</p:attrName>
                                        </p:attrNameLst>
                                      </p:cBhvr>
                                      <p:to>
                                        <p:strVal val="visible"/>
                                      </p:to>
                                    </p:set>
                                    <p:anim calcmode="lin" valueType="num">
                                      <p:cBhvr>
                                        <p:cTn id="139" dur="1000" fill="hold"/>
                                        <p:tgtEl>
                                          <p:spTgt spid="25"/>
                                        </p:tgtEl>
                                        <p:attrNameLst>
                                          <p:attrName>ppt_w</p:attrName>
                                        </p:attrNameLst>
                                      </p:cBhvr>
                                      <p:tavLst>
                                        <p:tav tm="0">
                                          <p:val>
                                            <p:fltVal val="0"/>
                                          </p:val>
                                        </p:tav>
                                        <p:tav tm="100000">
                                          <p:val>
                                            <p:strVal val="#ppt_w"/>
                                          </p:val>
                                        </p:tav>
                                      </p:tavLst>
                                    </p:anim>
                                    <p:anim calcmode="lin" valueType="num">
                                      <p:cBhvr>
                                        <p:cTn id="140" dur="1000" fill="hold"/>
                                        <p:tgtEl>
                                          <p:spTgt spid="25"/>
                                        </p:tgtEl>
                                        <p:attrNameLst>
                                          <p:attrName>ppt_h</p:attrName>
                                        </p:attrNameLst>
                                      </p:cBhvr>
                                      <p:tavLst>
                                        <p:tav tm="0">
                                          <p:val>
                                            <p:fltVal val="0"/>
                                          </p:val>
                                        </p:tav>
                                        <p:tav tm="100000">
                                          <p:val>
                                            <p:strVal val="#ppt_h"/>
                                          </p:val>
                                        </p:tav>
                                      </p:tavLst>
                                    </p:anim>
                                    <p:anim calcmode="lin" valueType="num">
                                      <p:cBhvr>
                                        <p:cTn id="141" dur="1000" fill="hold"/>
                                        <p:tgtEl>
                                          <p:spTgt spid="25"/>
                                        </p:tgtEl>
                                        <p:attrNameLst>
                                          <p:attrName>style.rotation</p:attrName>
                                        </p:attrNameLst>
                                      </p:cBhvr>
                                      <p:tavLst>
                                        <p:tav tm="0">
                                          <p:val>
                                            <p:fltVal val="90"/>
                                          </p:val>
                                        </p:tav>
                                        <p:tav tm="100000">
                                          <p:val>
                                            <p:fltVal val="0"/>
                                          </p:val>
                                        </p:tav>
                                      </p:tavLst>
                                    </p:anim>
                                    <p:animEffect transition="in" filter="fade">
                                      <p:cBhvr>
                                        <p:cTn id="14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195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0" y="297579"/>
            <a:ext cx="1227667" cy="798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3"/>
          <p:cNvSpPr txBox="1">
            <a:spLocks/>
          </p:cNvSpPr>
          <p:nvPr/>
        </p:nvSpPr>
        <p:spPr bwMode="auto">
          <a:xfrm>
            <a:off x="2134098" y="419546"/>
            <a:ext cx="2554941" cy="1266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65" b="1">
                <a:solidFill>
                  <a:srgbClr val="64C5B4"/>
                </a:solidFill>
                <a:latin typeface="#9Slide05 Habano"/>
              </a:rPr>
              <a:t>Thực hành</a:t>
            </a:r>
          </a:p>
        </p:txBody>
      </p:sp>
      <p:sp>
        <p:nvSpPr>
          <p:cNvPr id="15364" name="Title 13"/>
          <p:cNvSpPr txBox="1">
            <a:spLocks/>
          </p:cNvSpPr>
          <p:nvPr/>
        </p:nvSpPr>
        <p:spPr bwMode="auto">
          <a:xfrm>
            <a:off x="-18677" y="1264714"/>
            <a:ext cx="3857315" cy="89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5098">
                <a:latin typeface="Calibri" panose="020F0502020204030204" pitchFamily="34" charset="0"/>
              </a:rPr>
              <a:t> </a:t>
            </a:r>
            <a:r>
              <a:rPr lang="en-US" altLang="en-US" sz="3765" b="1">
                <a:solidFill>
                  <a:srgbClr val="64C5B4"/>
                </a:solidFill>
                <a:latin typeface="#9Slide05 Habano"/>
              </a:rPr>
              <a:t>I. Chuẩn bị</a:t>
            </a:r>
          </a:p>
        </p:txBody>
      </p:sp>
      <p:pic>
        <p:nvPicPr>
          <p:cNvPr id="15365" name="Picture 2" descr="Screen Clippi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4098" y="3070412"/>
            <a:ext cx="7337363" cy="33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Rectangle 6"/>
          <p:cNvSpPr>
            <a:spLocks noChangeArrowheads="1"/>
          </p:cNvSpPr>
          <p:nvPr/>
        </p:nvSpPr>
        <p:spPr bwMode="auto">
          <a:xfrm>
            <a:off x="875304" y="1891304"/>
            <a:ext cx="11011647"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a:solidFill>
                  <a:srgbClr val="0000F1"/>
                </a:solidFill>
                <a:latin typeface="Times New Roman" panose="02020603050405020304" pitchFamily="18" charset="0"/>
                <a:cs typeface="Times New Roman" panose="02020603050405020304" pitchFamily="18" charset="0"/>
              </a:rPr>
              <a:t>Dụng cụ thiết bị: bóng đèn các loại </a:t>
            </a:r>
          </a:p>
          <a:p>
            <a:r>
              <a:rPr lang="en-US" altLang="en-US" sz="3294">
                <a:solidFill>
                  <a:srgbClr val="0000F1"/>
                </a:solidFill>
                <a:latin typeface="Times New Roman" panose="02020603050405020304" pitchFamily="18" charset="0"/>
                <a:cs typeface="Times New Roman" panose="02020603050405020304" pitchFamily="18" charset="0"/>
              </a:rPr>
              <a:t>Phiếu báo cáo thực hành cá nhân theo mẫu( hình 11.6)</a:t>
            </a:r>
          </a:p>
        </p:txBody>
      </p:sp>
    </p:spTree>
    <p:extLst>
      <p:ext uri="{BB962C8B-B14F-4D97-AF65-F5344CB8AC3E}">
        <p14:creationId xmlns:p14="http://schemas.microsoft.com/office/powerpoint/2010/main" val="16866966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0" y="297579"/>
            <a:ext cx="1227667" cy="798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13"/>
          <p:cNvSpPr txBox="1">
            <a:spLocks/>
          </p:cNvSpPr>
          <p:nvPr/>
        </p:nvSpPr>
        <p:spPr bwMode="auto">
          <a:xfrm>
            <a:off x="2134098" y="709240"/>
            <a:ext cx="4781857" cy="686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6551" tIns="53275" rIns="106551" bIns="53275"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3765" b="1">
                <a:solidFill>
                  <a:srgbClr val="64C5B4"/>
                </a:solidFill>
                <a:latin typeface="#9Slide05 Habano"/>
              </a:rPr>
              <a:t>Thực hành</a:t>
            </a:r>
          </a:p>
        </p:txBody>
      </p:sp>
      <p:sp>
        <p:nvSpPr>
          <p:cNvPr id="16388" name="Title 13"/>
          <p:cNvSpPr txBox="1">
            <a:spLocks/>
          </p:cNvSpPr>
          <p:nvPr/>
        </p:nvSpPr>
        <p:spPr bwMode="auto">
          <a:xfrm>
            <a:off x="-18677" y="1264714"/>
            <a:ext cx="9873628" cy="89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5098" dirty="0">
                <a:latin typeface="Calibri" panose="020F0502020204030204" pitchFamily="34" charset="0"/>
              </a:rPr>
              <a:t> </a:t>
            </a:r>
            <a:r>
              <a:rPr lang="en-US" altLang="en-US" sz="3765" b="1" dirty="0">
                <a:solidFill>
                  <a:srgbClr val="64C5B4"/>
                </a:solidFill>
                <a:latin typeface="#9Slide05 Habano"/>
              </a:rPr>
              <a:t>II. </a:t>
            </a:r>
            <a:r>
              <a:rPr lang="vi-VN" altLang="en-US" sz="3765" b="1" dirty="0" err="1" smtClean="0">
                <a:solidFill>
                  <a:srgbClr val="64C5B4"/>
                </a:solidFill>
                <a:latin typeface="#9Slide05 Habano"/>
              </a:rPr>
              <a:t>N</a:t>
            </a:r>
            <a:r>
              <a:rPr lang="en-US" altLang="en-US" sz="3765" b="1" dirty="0" err="1" smtClean="0">
                <a:solidFill>
                  <a:srgbClr val="64C5B4"/>
                </a:solidFill>
                <a:latin typeface="#9Slide05 Habano"/>
              </a:rPr>
              <a:t>ội</a:t>
            </a:r>
            <a:r>
              <a:rPr lang="en-US" altLang="en-US" sz="3765" b="1" dirty="0" smtClean="0">
                <a:solidFill>
                  <a:srgbClr val="64C5B4"/>
                </a:solidFill>
                <a:latin typeface="#9Slide05 Habano"/>
              </a:rPr>
              <a:t> </a:t>
            </a:r>
            <a:r>
              <a:rPr lang="en-US" altLang="en-US" sz="3765" b="1" dirty="0">
                <a:solidFill>
                  <a:srgbClr val="64C5B4"/>
                </a:solidFill>
                <a:latin typeface="#9Slide05 Habano"/>
              </a:rPr>
              <a:t>dung </a:t>
            </a:r>
            <a:r>
              <a:rPr lang="en-US" altLang="en-US" sz="3765" b="1" dirty="0" err="1">
                <a:solidFill>
                  <a:srgbClr val="64C5B4"/>
                </a:solidFill>
                <a:latin typeface="#9Slide05 Habano"/>
              </a:rPr>
              <a:t>và</a:t>
            </a:r>
            <a:r>
              <a:rPr lang="en-US" altLang="en-US" sz="3765" b="1" dirty="0">
                <a:solidFill>
                  <a:srgbClr val="64C5B4"/>
                </a:solidFill>
                <a:latin typeface="#9Slide05 Habano"/>
              </a:rPr>
              <a:t> </a:t>
            </a:r>
            <a:r>
              <a:rPr lang="en-US" altLang="en-US" sz="3765" b="1" dirty="0" err="1">
                <a:solidFill>
                  <a:srgbClr val="64C5B4"/>
                </a:solidFill>
                <a:latin typeface="#9Slide05 Habano"/>
              </a:rPr>
              <a:t>trình</a:t>
            </a:r>
            <a:r>
              <a:rPr lang="en-US" altLang="en-US" sz="3765" b="1" dirty="0">
                <a:solidFill>
                  <a:srgbClr val="64C5B4"/>
                </a:solidFill>
                <a:latin typeface="#9Slide05 Habano"/>
              </a:rPr>
              <a:t>  </a:t>
            </a:r>
            <a:r>
              <a:rPr lang="en-US" altLang="en-US" sz="3765" b="1" dirty="0" err="1">
                <a:solidFill>
                  <a:srgbClr val="64C5B4"/>
                </a:solidFill>
                <a:latin typeface="#9Slide05 Habano"/>
              </a:rPr>
              <a:t>tự</a:t>
            </a:r>
            <a:r>
              <a:rPr lang="en-US" altLang="en-US" sz="3765" b="1" dirty="0">
                <a:solidFill>
                  <a:srgbClr val="64C5B4"/>
                </a:solidFill>
                <a:latin typeface="#9Slide05 Habano"/>
              </a:rPr>
              <a:t> </a:t>
            </a:r>
            <a:r>
              <a:rPr lang="en-US" altLang="en-US" sz="3765" b="1" dirty="0" err="1">
                <a:solidFill>
                  <a:srgbClr val="64C5B4"/>
                </a:solidFill>
                <a:latin typeface="#9Slide05 Habano"/>
              </a:rPr>
              <a:t>thực</a:t>
            </a:r>
            <a:r>
              <a:rPr lang="en-US" altLang="en-US" sz="3765" b="1" dirty="0">
                <a:solidFill>
                  <a:srgbClr val="64C5B4"/>
                </a:solidFill>
                <a:latin typeface="#9Slide05 Habano"/>
              </a:rPr>
              <a:t> </a:t>
            </a:r>
            <a:r>
              <a:rPr lang="en-US" altLang="en-US" sz="3765" b="1" dirty="0" err="1">
                <a:solidFill>
                  <a:srgbClr val="64C5B4"/>
                </a:solidFill>
                <a:latin typeface="#9Slide05 Habano"/>
              </a:rPr>
              <a:t>hành</a:t>
            </a:r>
            <a:endParaRPr lang="en-US" altLang="en-US" sz="3765" b="1" dirty="0">
              <a:solidFill>
                <a:srgbClr val="64C5B4"/>
              </a:solidFill>
              <a:latin typeface="#9Slide05 Habano"/>
            </a:endParaRPr>
          </a:p>
        </p:txBody>
      </p:sp>
      <p:sp>
        <p:nvSpPr>
          <p:cNvPr id="16389" name="Rectangle 1"/>
          <p:cNvSpPr>
            <a:spLocks noChangeArrowheads="1"/>
          </p:cNvSpPr>
          <p:nvPr/>
        </p:nvSpPr>
        <p:spPr bwMode="auto">
          <a:xfrm>
            <a:off x="470647" y="1949824"/>
            <a:ext cx="5015255"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dirty="0">
                <a:solidFill>
                  <a:srgbClr val="0000F1"/>
                </a:solidFill>
                <a:latin typeface="Times New Roman" panose="02020603050405020304" pitchFamily="18" charset="0"/>
                <a:cs typeface="Times New Roman" panose="02020603050405020304" pitchFamily="18" charset="0"/>
              </a:rPr>
              <a:t>1. </a:t>
            </a:r>
            <a:r>
              <a:rPr lang="en-US" altLang="en-US" sz="3294" dirty="0" err="1">
                <a:solidFill>
                  <a:srgbClr val="0000F1"/>
                </a:solidFill>
                <a:latin typeface="Times New Roman" panose="02020603050405020304" pitchFamily="18" charset="0"/>
                <a:cs typeface="Times New Roman" panose="02020603050405020304" pitchFamily="18" charset="0"/>
              </a:rPr>
              <a:t>Nhận</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biết</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và</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phân</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loại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các</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loại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bóng</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đèn</a:t>
            </a:r>
            <a:endParaRPr lang="en-US" altLang="en-US" sz="3294" dirty="0">
              <a:solidFill>
                <a:srgbClr val="0000F1"/>
              </a:solidFill>
              <a:latin typeface="Times New Roman" panose="02020603050405020304" pitchFamily="18" charset="0"/>
              <a:cs typeface="Times New Roman" panose="02020603050405020304" pitchFamily="18" charset="0"/>
            </a:endParaRPr>
          </a:p>
        </p:txBody>
      </p:sp>
      <p:sp>
        <p:nvSpPr>
          <p:cNvPr id="16390" name="Rectangle 6"/>
          <p:cNvSpPr>
            <a:spLocks noChangeArrowheads="1"/>
          </p:cNvSpPr>
          <p:nvPr/>
        </p:nvSpPr>
        <p:spPr bwMode="auto">
          <a:xfrm>
            <a:off x="443255" y="2904814"/>
            <a:ext cx="5652745" cy="1121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dirty="0">
                <a:solidFill>
                  <a:srgbClr val="0000F1"/>
                </a:solidFill>
                <a:latin typeface="Times New Roman" panose="02020603050405020304" pitchFamily="18" charset="0"/>
                <a:cs typeface="Times New Roman" panose="02020603050405020304" pitchFamily="18" charset="0"/>
              </a:rPr>
              <a:t>2. </a:t>
            </a:r>
            <a:r>
              <a:rPr lang="en-US" altLang="en-US" sz="3294" dirty="0" err="1">
                <a:solidFill>
                  <a:srgbClr val="0000F1"/>
                </a:solidFill>
                <a:latin typeface="Times New Roman" panose="02020603050405020304" pitchFamily="18" charset="0"/>
                <a:cs typeface="Times New Roman" panose="02020603050405020304" pitchFamily="18" charset="0"/>
              </a:rPr>
              <a:t>Đọc</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thông</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số</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kĩ</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thuật</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của</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mỗi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loại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bóng</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đèn</a:t>
            </a:r>
            <a:endParaRPr lang="en-US" altLang="en-US" sz="3294" dirty="0">
              <a:solidFill>
                <a:srgbClr val="0000F1"/>
              </a:solidFill>
              <a:latin typeface="Times New Roman" panose="02020603050405020304" pitchFamily="18" charset="0"/>
              <a:cs typeface="Times New Roman" panose="02020603050405020304" pitchFamily="18" charset="0"/>
            </a:endParaRPr>
          </a:p>
        </p:txBody>
      </p:sp>
      <p:sp>
        <p:nvSpPr>
          <p:cNvPr id="16391" name="Rectangle 7"/>
          <p:cNvSpPr>
            <a:spLocks noChangeArrowheads="1"/>
          </p:cNvSpPr>
          <p:nvPr/>
        </p:nvSpPr>
        <p:spPr bwMode="auto">
          <a:xfrm>
            <a:off x="424579" y="3859804"/>
            <a:ext cx="5468471" cy="213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3294" dirty="0">
                <a:solidFill>
                  <a:srgbClr val="0000F1"/>
                </a:solidFill>
                <a:latin typeface="Times New Roman" panose="02020603050405020304" pitchFamily="18" charset="0"/>
                <a:cs typeface="Times New Roman" panose="02020603050405020304" pitchFamily="18" charset="0"/>
              </a:rPr>
              <a:t>3. </a:t>
            </a:r>
            <a:r>
              <a:rPr lang="en-US" altLang="en-US" sz="3294" dirty="0" err="1">
                <a:solidFill>
                  <a:srgbClr val="0000F1"/>
                </a:solidFill>
                <a:latin typeface="Times New Roman" panose="02020603050405020304" pitchFamily="18" charset="0"/>
                <a:cs typeface="Times New Roman" panose="02020603050405020304" pitchFamily="18" charset="0"/>
              </a:rPr>
              <a:t>Quan</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sát</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và</a:t>
            </a:r>
            <a:r>
              <a:rPr lang="en-US" altLang="en-US" sz="3294">
                <a:solidFill>
                  <a:srgbClr val="0000F1"/>
                </a:solidFill>
                <a:latin typeface="Times New Roman" panose="02020603050405020304" pitchFamily="18" charset="0"/>
                <a:cs typeface="Times New Roman" panose="02020603050405020304" pitchFamily="18" charset="0"/>
              </a:rPr>
              <a:t> chỉ</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ra</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chức</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năng</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của</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các</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bộ</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phận</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chính</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của</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mỗi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bóng</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đèn</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và</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ghi</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vào</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vở</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theo</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mẫu</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báo</a:t>
            </a:r>
            <a:r>
              <a:rPr lang="en-US" altLang="en-US" sz="3294" dirty="0">
                <a:solidFill>
                  <a:srgbClr val="0000F1"/>
                </a:solidFill>
                <a:latin typeface="Times New Roman" panose="02020603050405020304" pitchFamily="18" charset="0"/>
                <a:cs typeface="Times New Roman" panose="02020603050405020304" pitchFamily="18" charset="0"/>
              </a:rPr>
              <a:t> </a:t>
            </a:r>
            <a:r>
              <a:rPr lang="en-US" altLang="en-US" sz="3294" dirty="0" err="1">
                <a:solidFill>
                  <a:srgbClr val="0000F1"/>
                </a:solidFill>
                <a:latin typeface="Times New Roman" panose="02020603050405020304" pitchFamily="18" charset="0"/>
                <a:cs typeface="Times New Roman" panose="02020603050405020304" pitchFamily="18" charset="0"/>
              </a:rPr>
              <a:t>cáo</a:t>
            </a:r>
            <a:endParaRPr lang="en-US" altLang="en-US" sz="3294" dirty="0">
              <a:solidFill>
                <a:srgbClr val="0000F1"/>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7579" y="2182658"/>
            <a:ext cx="2400549" cy="379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48128" y="2308412"/>
            <a:ext cx="2857500" cy="2841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54116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4943" y="486177"/>
            <a:ext cx="8834668" cy="1646302"/>
          </a:xfrm>
        </p:spPr>
        <p:txBody>
          <a:bodyPr/>
          <a:lstStyle/>
          <a:p>
            <a:pPr algn="l"/>
            <a:r>
              <a:rPr lang="en-US" sz="3200" dirty="0" err="1">
                <a:solidFill>
                  <a:srgbClr val="FF0000"/>
                </a:solidFill>
                <a:latin typeface="Times New Roman" panose="02020603050405020304" pitchFamily="18" charset="0"/>
                <a:cs typeface="Times New Roman" panose="02020603050405020304" pitchFamily="18" charset="0"/>
              </a:rPr>
              <a:t>Trước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điện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FF0000"/>
                </a:solidFill>
                <a:latin typeface="Times New Roman" panose="02020603050405020304" pitchFamily="18" charset="0"/>
                <a:cs typeface="Times New Roman" panose="02020603050405020304" pitchFamily="18" charset="0"/>
              </a:rPr>
              <a:t> ta </a:t>
            </a:r>
            <a:r>
              <a:rPr lang="en-US" sz="3200" dirty="0" err="1">
                <a:solidFill>
                  <a:srgbClr val="FF0000"/>
                </a:solidFill>
                <a:latin typeface="Times New Roman" panose="02020603050405020304" pitchFamily="18" charset="0"/>
                <a:cs typeface="Times New Roman" panose="02020603050405020304" pitchFamily="18" charset="0"/>
              </a:rPr>
              <a:t>thường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chiếu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bằng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thiết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bị</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Việc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chiếu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sáng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gặp</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khó</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khăn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nào</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Giải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thích</a:t>
            </a:r>
            <a:r>
              <a:rPr lang="en-US" sz="3200" dirty="0">
                <a:solidFill>
                  <a:srgbClr val="FF0000"/>
                </a:solidFill>
                <a:latin typeface="Times New Roman" panose="02020603050405020304" pitchFamily="18" charset="0"/>
                <a:cs typeface="Times New Roman" panose="02020603050405020304" pitchFamily="18" charset="0"/>
              </a:rPr>
              <a:t>?</a:t>
            </a:r>
            <a:br>
              <a:rPr lang="en-US" sz="3200" dirty="0">
                <a:solidFill>
                  <a:srgbClr val="FF0000"/>
                </a:solidFill>
                <a:latin typeface="Times New Roman" panose="02020603050405020304" pitchFamily="18" charset="0"/>
                <a:cs typeface="Times New Roman" panose="02020603050405020304" pitchFamily="18" charset="0"/>
              </a:rPr>
            </a:b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6184" y="3997792"/>
            <a:ext cx="5525035" cy="1954371"/>
          </a:xfrm>
        </p:spPr>
        <p:txBody>
          <a:bodyPr>
            <a:noAutofit/>
          </a:bodyPr>
          <a:lstStyle/>
          <a:p>
            <a:pPr algn="l"/>
            <a:r>
              <a:rPr lang="vi-VN" sz="2800" dirty="0" smtClean="0">
                <a:solidFill>
                  <a:schemeClr val="tx1"/>
                </a:solidFill>
                <a:latin typeface="Times New Roman" panose="02020603050405020304" pitchFamily="18" charset="0"/>
                <a:cs typeface="Times New Roman" panose="02020603050405020304" pitchFamily="18" charset="0"/>
              </a:rPr>
              <a:t>Trước khi có điện, chiếu sáng bằng:</a:t>
            </a:r>
          </a:p>
          <a:p>
            <a:pPr algn="l"/>
            <a:r>
              <a:rPr lang="vi-VN" sz="2800" dirty="0" smtClean="0">
                <a:solidFill>
                  <a:schemeClr val="tx1"/>
                </a:solidFill>
                <a:latin typeface="Times New Roman" panose="02020603050405020304" pitchFamily="18" charset="0"/>
                <a:cs typeface="Times New Roman" panose="02020603050405020304" pitchFamily="18" charset="0"/>
              </a:rPr>
              <a:t>  - Đèn dầu</a:t>
            </a:r>
          </a:p>
          <a:p>
            <a:pPr algn="l"/>
            <a:r>
              <a:rPr lang="vi-VN" sz="2800" dirty="0" smtClean="0">
                <a:solidFill>
                  <a:schemeClr val="tx1"/>
                </a:solidFill>
                <a:latin typeface="Times New Roman" panose="02020603050405020304" pitchFamily="18" charset="0"/>
                <a:cs typeface="Times New Roman" panose="02020603050405020304" pitchFamily="18" charset="0"/>
              </a:rPr>
              <a:t>  - Nến</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4" name="image161.jpg" descr="C:\Users\USER\Desktop\unnamed.jpg"/>
          <p:cNvPicPr/>
          <p:nvPr/>
        </p:nvPicPr>
        <p:blipFill>
          <a:blip r:embed="rId2"/>
          <a:srcRect/>
          <a:stretch>
            <a:fillRect/>
          </a:stretch>
        </p:blipFill>
        <p:spPr>
          <a:xfrm>
            <a:off x="519175" y="1752040"/>
            <a:ext cx="5912590" cy="1957075"/>
          </a:xfrm>
          <a:prstGeom prst="rect">
            <a:avLst/>
          </a:prstGeom>
          <a:ln/>
        </p:spPr>
      </p:pic>
      <p:pic>
        <p:nvPicPr>
          <p:cNvPr id="5" name="image162.jpg" descr="C:\Users\USER\Desktop\thap-sang-ngon-nen-qua-vet-khoi-1432537152.jpg"/>
          <p:cNvPicPr/>
          <p:nvPr/>
        </p:nvPicPr>
        <p:blipFill>
          <a:blip r:embed="rId3"/>
          <a:srcRect/>
          <a:stretch>
            <a:fillRect/>
          </a:stretch>
        </p:blipFill>
        <p:spPr>
          <a:xfrm>
            <a:off x="6431765" y="1752040"/>
            <a:ext cx="5452656" cy="1957075"/>
          </a:xfrm>
          <a:prstGeom prst="rect">
            <a:avLst/>
          </a:prstGeom>
          <a:ln/>
        </p:spPr>
      </p:pic>
      <p:sp>
        <p:nvSpPr>
          <p:cNvPr id="6" name="Subtitle 2"/>
          <p:cNvSpPr txBox="1">
            <a:spLocks/>
          </p:cNvSpPr>
          <p:nvPr/>
        </p:nvSpPr>
        <p:spPr>
          <a:xfrm>
            <a:off x="5158227" y="3709115"/>
            <a:ext cx="7033773" cy="2910626"/>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vi-VN" sz="2800" b="1" dirty="0" smtClean="0">
                <a:solidFill>
                  <a:schemeClr val="tx1"/>
                </a:solidFill>
                <a:latin typeface="Times New Roman" panose="02020603050405020304" pitchFamily="18" charset="0"/>
                <a:cs typeface="Times New Roman" panose="02020603050405020304" pitchFamily="18" charset="0"/>
              </a:rPr>
              <a:t>Khó khăn:</a:t>
            </a:r>
          </a:p>
          <a:p>
            <a:pPr algn="l"/>
            <a:r>
              <a:rPr lang="vi-VN" sz="2800" dirty="0" smtClean="0">
                <a:solidFill>
                  <a:schemeClr val="tx1"/>
                </a:solidFill>
                <a:latin typeface="Times New Roman" panose="02020603050405020304" pitchFamily="18" charset="0"/>
                <a:cs typeface="Times New Roman" panose="02020603050405020304" pitchFamily="18" charset="0"/>
              </a:rPr>
              <a:t>- Ô nhiễm môi trường</a:t>
            </a:r>
          </a:p>
          <a:p>
            <a:pPr algn="l"/>
            <a:r>
              <a:rPr lang="vi-VN" sz="2800" dirty="0" smtClean="0">
                <a:solidFill>
                  <a:schemeClr val="tx1"/>
                </a:solidFill>
                <a:latin typeface="Times New Roman" panose="02020603050405020304" pitchFamily="18" charset="0"/>
                <a:cs typeface="Times New Roman" panose="02020603050405020304" pitchFamily="18" charset="0"/>
              </a:rPr>
              <a:t>- Không tiết kiệm</a:t>
            </a:r>
          </a:p>
          <a:p>
            <a:pPr algn="l"/>
            <a:r>
              <a:rPr lang="vi-VN" sz="2800" dirty="0" smtClean="0">
                <a:solidFill>
                  <a:schemeClr val="tx1"/>
                </a:solidFill>
                <a:latin typeface="Times New Roman" panose="02020603050405020304" pitchFamily="18" charset="0"/>
                <a:cs typeface="Times New Roman" panose="02020603050405020304" pitchFamily="18" charset="0"/>
              </a:rPr>
              <a:t>- Thắp hết </a:t>
            </a:r>
            <a:r>
              <a:rPr lang="vi-VN" sz="2800" dirty="0">
                <a:solidFill>
                  <a:schemeClr val="tx1"/>
                </a:solidFill>
                <a:latin typeface="Times New Roman" panose="02020603050405020304" pitchFamily="18" charset="0"/>
                <a:cs typeface="Times New Roman" panose="02020603050405020304" pitchFamily="18" charset="0"/>
              </a:rPr>
              <a:t>dầu, nến phải </a:t>
            </a:r>
            <a:r>
              <a:rPr lang="vi-VN" sz="2800" dirty="0" smtClean="0">
                <a:solidFill>
                  <a:schemeClr val="tx1"/>
                </a:solidFill>
                <a:latin typeface="Times New Roman" panose="02020603050405020304" pitchFamily="18" charset="0"/>
                <a:cs typeface="Times New Roman" panose="02020603050405020304" pitchFamily="18" charset="0"/>
              </a:rPr>
              <a:t>thay</a:t>
            </a:r>
          </a:p>
          <a:p>
            <a:pPr algn="l"/>
            <a:r>
              <a:rPr lang="vi-VN" sz="2800" dirty="0" smtClean="0">
                <a:solidFill>
                  <a:schemeClr val="tx1"/>
                </a:solidFill>
                <a:latin typeface="Times New Roman" panose="02020603050405020304" pitchFamily="18" charset="0"/>
                <a:cs typeface="Times New Roman" panose="02020603050405020304" pitchFamily="18" charset="0"/>
              </a:rPr>
              <a:t>- Chỉ sáng một không gian nhất định</a:t>
            </a:r>
          </a:p>
        </p:txBody>
      </p:sp>
    </p:spTree>
    <p:extLst>
      <p:ext uri="{BB962C8B-B14F-4D97-AF65-F5344CB8AC3E}">
        <p14:creationId xmlns:p14="http://schemas.microsoft.com/office/powerpoint/2010/main" val="3319019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circle(in)">
                                      <p:cBhvr>
                                        <p:cTn id="3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1001059" y="4879540"/>
            <a:ext cx="14179176" cy="1947333"/>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a:defRPr/>
            </a:pPr>
            <a:endParaRPr lang="vi-VN" sz="1412"/>
          </a:p>
        </p:txBody>
      </p:sp>
      <p:sp>
        <p:nvSpPr>
          <p:cNvPr id="6" name="Title 5"/>
          <p:cNvSpPr>
            <a:spLocks noGrp="1"/>
          </p:cNvSpPr>
          <p:nvPr>
            <p:ph type="title"/>
          </p:nvPr>
        </p:nvSpPr>
        <p:spPr>
          <a:xfrm>
            <a:off x="480608" y="3041616"/>
            <a:ext cx="10973049" cy="1075765"/>
          </a:xfrm>
        </p:spPr>
        <p:txBody>
          <a:bodyPr>
            <a:normAutofit fontScale="90000"/>
          </a:bodyPr>
          <a:lstStyle/>
          <a:p>
            <a:r>
              <a:rPr lang="en-US" altLang="en-US" dirty="0" smtClean="0"/>
              <a:t> </a:t>
            </a:r>
            <a:r>
              <a:rPr lang="en-US" altLang="en-US" sz="3765" dirty="0" err="1">
                <a:solidFill>
                  <a:srgbClr val="0070C0"/>
                </a:solidFill>
              </a:rPr>
              <a:t>Việc</a:t>
            </a:r>
            <a:r>
              <a:rPr lang="en-US" altLang="en-US" sz="3765" dirty="0">
                <a:solidFill>
                  <a:srgbClr val="0070C0"/>
                </a:solidFill>
              </a:rPr>
              <a:t> </a:t>
            </a:r>
            <a:r>
              <a:rPr lang="en-US" altLang="en-US" sz="3765" dirty="0" err="1">
                <a:solidFill>
                  <a:srgbClr val="0070C0"/>
                </a:solidFill>
              </a:rPr>
              <a:t>thay</a:t>
            </a:r>
            <a:r>
              <a:rPr lang="en-US" altLang="en-US" sz="3765" dirty="0">
                <a:solidFill>
                  <a:srgbClr val="0070C0"/>
                </a:solidFill>
              </a:rPr>
              <a:t> </a:t>
            </a:r>
            <a:r>
              <a:rPr lang="en-US" altLang="en-US" sz="3765" dirty="0" err="1">
                <a:solidFill>
                  <a:srgbClr val="0070C0"/>
                </a:solidFill>
              </a:rPr>
              <a:t>thế</a:t>
            </a:r>
            <a:r>
              <a:rPr lang="en-US" altLang="en-US" sz="3765" dirty="0">
                <a:solidFill>
                  <a:srgbClr val="0070C0"/>
                </a:solidFill>
              </a:rPr>
              <a:t> </a:t>
            </a:r>
            <a:r>
              <a:rPr lang="en-US" altLang="en-US" sz="3765" dirty="0" err="1">
                <a:solidFill>
                  <a:srgbClr val="0070C0"/>
                </a:solidFill>
              </a:rPr>
              <a:t>một</a:t>
            </a:r>
            <a:r>
              <a:rPr lang="en-US" altLang="en-US" sz="3765" dirty="0">
                <a:solidFill>
                  <a:srgbClr val="0070C0"/>
                </a:solidFill>
              </a:rPr>
              <a:t> </a:t>
            </a:r>
            <a:r>
              <a:rPr lang="en-US" altLang="en-US" sz="3765" dirty="0" err="1">
                <a:solidFill>
                  <a:srgbClr val="0070C0"/>
                </a:solidFill>
              </a:rPr>
              <a:t>số</a:t>
            </a:r>
            <a:r>
              <a:rPr lang="en-US" altLang="en-US" sz="3765" dirty="0">
                <a:solidFill>
                  <a:srgbClr val="0070C0"/>
                </a:solidFill>
              </a:rPr>
              <a:t> </a:t>
            </a:r>
            <a:r>
              <a:rPr lang="en-US" altLang="en-US" sz="3765" dirty="0" err="1">
                <a:solidFill>
                  <a:srgbClr val="0070C0"/>
                </a:solidFill>
              </a:rPr>
              <a:t>bóng</a:t>
            </a:r>
            <a:r>
              <a:rPr lang="en-US" altLang="en-US" sz="3765" dirty="0">
                <a:solidFill>
                  <a:srgbClr val="0070C0"/>
                </a:solidFill>
              </a:rPr>
              <a:t> </a:t>
            </a:r>
            <a:r>
              <a:rPr lang="en-US" altLang="en-US" sz="3765" dirty="0" err="1">
                <a:solidFill>
                  <a:srgbClr val="0070C0"/>
                </a:solidFill>
              </a:rPr>
              <a:t>đèn</a:t>
            </a:r>
            <a:r>
              <a:rPr lang="en-US" altLang="en-US" sz="3765" dirty="0">
                <a:solidFill>
                  <a:srgbClr val="0070C0"/>
                </a:solidFill>
              </a:rPr>
              <a:t> </a:t>
            </a:r>
            <a:r>
              <a:rPr lang="en-US" altLang="en-US" sz="3765" dirty="0" err="1">
                <a:solidFill>
                  <a:srgbClr val="0070C0"/>
                </a:solidFill>
              </a:rPr>
              <a:t>sợi</a:t>
            </a:r>
            <a:r>
              <a:rPr lang="en-US" altLang="en-US" sz="3765" dirty="0">
                <a:solidFill>
                  <a:srgbClr val="0070C0"/>
                </a:solidFill>
              </a:rPr>
              <a:t> </a:t>
            </a:r>
            <a:r>
              <a:rPr lang="en-US" altLang="en-US" sz="3765" dirty="0" err="1">
                <a:solidFill>
                  <a:srgbClr val="0070C0"/>
                </a:solidFill>
              </a:rPr>
              <a:t>đốt</a:t>
            </a:r>
            <a:r>
              <a:rPr lang="en-US" altLang="en-US" sz="3765" dirty="0">
                <a:solidFill>
                  <a:srgbClr val="0070C0"/>
                </a:solidFill>
              </a:rPr>
              <a:t> </a:t>
            </a:r>
            <a:r>
              <a:rPr lang="en-US" altLang="en-US" sz="3765" dirty="0" err="1">
                <a:solidFill>
                  <a:srgbClr val="0070C0"/>
                </a:solidFill>
              </a:rPr>
              <a:t>trong</a:t>
            </a:r>
            <a:r>
              <a:rPr lang="en-US" altLang="en-US" sz="3765" dirty="0">
                <a:solidFill>
                  <a:srgbClr val="0070C0"/>
                </a:solidFill>
              </a:rPr>
              <a:t> </a:t>
            </a:r>
            <a:r>
              <a:rPr lang="en-US" altLang="en-US" sz="3765" dirty="0" err="1">
                <a:solidFill>
                  <a:srgbClr val="0070C0"/>
                </a:solidFill>
              </a:rPr>
              <a:t>gia</a:t>
            </a:r>
            <a:r>
              <a:rPr lang="en-US" altLang="en-US" sz="3765" dirty="0">
                <a:solidFill>
                  <a:srgbClr val="0070C0"/>
                </a:solidFill>
              </a:rPr>
              <a:t> </a:t>
            </a:r>
            <a:r>
              <a:rPr lang="en-US" altLang="en-US" sz="3765" dirty="0" err="1">
                <a:solidFill>
                  <a:srgbClr val="0070C0"/>
                </a:solidFill>
              </a:rPr>
              <a:t>đình</a:t>
            </a:r>
            <a:r>
              <a:rPr lang="en-US" altLang="en-US" sz="3765" dirty="0">
                <a:solidFill>
                  <a:srgbClr val="0070C0"/>
                </a:solidFill>
              </a:rPr>
              <a:t> </a:t>
            </a:r>
            <a:r>
              <a:rPr lang="en-US" altLang="en-US" sz="3765" dirty="0" err="1">
                <a:solidFill>
                  <a:srgbClr val="0070C0"/>
                </a:solidFill>
              </a:rPr>
              <a:t>bằng</a:t>
            </a:r>
            <a:r>
              <a:rPr lang="en-US" altLang="en-US" sz="3765" dirty="0">
                <a:solidFill>
                  <a:srgbClr val="0070C0"/>
                </a:solidFill>
              </a:rPr>
              <a:t> </a:t>
            </a:r>
            <a:r>
              <a:rPr lang="en-US" altLang="en-US" sz="3765" dirty="0" err="1">
                <a:solidFill>
                  <a:srgbClr val="0070C0"/>
                </a:solidFill>
              </a:rPr>
              <a:t>đèn</a:t>
            </a:r>
            <a:r>
              <a:rPr lang="en-US" altLang="en-US" sz="3765" dirty="0">
                <a:solidFill>
                  <a:srgbClr val="0070C0"/>
                </a:solidFill>
              </a:rPr>
              <a:t> led </a:t>
            </a:r>
            <a:r>
              <a:rPr lang="en-US" altLang="en-US" sz="3765" dirty="0" err="1">
                <a:solidFill>
                  <a:srgbClr val="0070C0"/>
                </a:solidFill>
              </a:rPr>
              <a:t>có</a:t>
            </a:r>
            <a:r>
              <a:rPr lang="en-US" altLang="en-US" sz="3765" dirty="0">
                <a:solidFill>
                  <a:srgbClr val="0070C0"/>
                </a:solidFill>
              </a:rPr>
              <a:t> </a:t>
            </a:r>
            <a:r>
              <a:rPr lang="en-US" altLang="en-US" sz="3765" dirty="0" err="1">
                <a:solidFill>
                  <a:srgbClr val="0070C0"/>
                </a:solidFill>
              </a:rPr>
              <a:t>phải</a:t>
            </a:r>
            <a:r>
              <a:rPr lang="en-US" altLang="en-US" sz="3765" dirty="0">
                <a:solidFill>
                  <a:srgbClr val="0070C0"/>
                </a:solidFill>
              </a:rPr>
              <a:t> </a:t>
            </a:r>
            <a:r>
              <a:rPr lang="en-US" altLang="en-US" sz="3765" dirty="0" err="1">
                <a:solidFill>
                  <a:srgbClr val="0070C0"/>
                </a:solidFill>
              </a:rPr>
              <a:t>là</a:t>
            </a:r>
            <a:r>
              <a:rPr lang="en-US" altLang="en-US" sz="3765" dirty="0">
                <a:solidFill>
                  <a:srgbClr val="0070C0"/>
                </a:solidFill>
              </a:rPr>
              <a:t> </a:t>
            </a:r>
            <a:r>
              <a:rPr lang="en-US" altLang="en-US" sz="3765" dirty="0" err="1">
                <a:solidFill>
                  <a:srgbClr val="0070C0"/>
                </a:solidFill>
              </a:rPr>
              <a:t>một</a:t>
            </a:r>
            <a:r>
              <a:rPr lang="en-US" altLang="en-US" sz="3765" dirty="0">
                <a:solidFill>
                  <a:srgbClr val="0070C0"/>
                </a:solidFill>
              </a:rPr>
              <a:t> </a:t>
            </a:r>
            <a:r>
              <a:rPr lang="en-US" altLang="en-US" sz="3765" dirty="0" err="1">
                <a:solidFill>
                  <a:srgbClr val="0070C0"/>
                </a:solidFill>
              </a:rPr>
              <a:t>giải</a:t>
            </a:r>
            <a:r>
              <a:rPr lang="en-US" altLang="en-US" sz="3765" dirty="0">
                <a:solidFill>
                  <a:srgbClr val="0070C0"/>
                </a:solidFill>
              </a:rPr>
              <a:t> </a:t>
            </a:r>
            <a:r>
              <a:rPr lang="en-US" altLang="en-US" sz="3765" dirty="0" err="1">
                <a:solidFill>
                  <a:srgbClr val="0070C0"/>
                </a:solidFill>
              </a:rPr>
              <a:t>pháp</a:t>
            </a:r>
            <a:r>
              <a:rPr lang="en-US" altLang="en-US" sz="3765" dirty="0">
                <a:solidFill>
                  <a:srgbClr val="0070C0"/>
                </a:solidFill>
              </a:rPr>
              <a:t> </a:t>
            </a:r>
            <a:r>
              <a:rPr lang="en-US" altLang="en-US" sz="3765" dirty="0" err="1">
                <a:solidFill>
                  <a:srgbClr val="0070C0"/>
                </a:solidFill>
              </a:rPr>
              <a:t>tiết</a:t>
            </a:r>
            <a:r>
              <a:rPr lang="en-US" altLang="en-US" sz="3765" dirty="0">
                <a:solidFill>
                  <a:srgbClr val="0070C0"/>
                </a:solidFill>
              </a:rPr>
              <a:t> </a:t>
            </a:r>
            <a:r>
              <a:rPr lang="en-US" altLang="en-US" sz="3765" dirty="0" err="1">
                <a:solidFill>
                  <a:srgbClr val="0070C0"/>
                </a:solidFill>
              </a:rPr>
              <a:t>kiệm</a:t>
            </a:r>
            <a:r>
              <a:rPr lang="en-US" altLang="en-US" sz="3765" dirty="0">
                <a:solidFill>
                  <a:srgbClr val="0070C0"/>
                </a:solidFill>
              </a:rPr>
              <a:t> </a:t>
            </a:r>
            <a:r>
              <a:rPr lang="en-US" altLang="en-US" sz="3765" dirty="0" err="1">
                <a:solidFill>
                  <a:srgbClr val="0070C0"/>
                </a:solidFill>
              </a:rPr>
              <a:t>điện</a:t>
            </a:r>
            <a:r>
              <a:rPr lang="en-US" altLang="en-US" sz="3765" dirty="0">
                <a:solidFill>
                  <a:srgbClr val="0070C0"/>
                </a:solidFill>
              </a:rPr>
              <a:t>? </a:t>
            </a:r>
            <a:r>
              <a:rPr lang="vi-VN" altLang="en-US" sz="3765" dirty="0" smtClean="0">
                <a:solidFill>
                  <a:srgbClr val="0070C0"/>
                </a:solidFill>
              </a:rPr>
              <a:t>Bóng </a:t>
            </a:r>
            <a:r>
              <a:rPr lang="en-US" altLang="en-US" sz="3765" dirty="0" err="1" smtClean="0">
                <a:solidFill>
                  <a:srgbClr val="0070C0"/>
                </a:solidFill>
              </a:rPr>
              <a:t>đèn</a:t>
            </a:r>
            <a:r>
              <a:rPr lang="en-US" altLang="en-US" sz="3765" dirty="0" smtClean="0">
                <a:solidFill>
                  <a:srgbClr val="0070C0"/>
                </a:solidFill>
              </a:rPr>
              <a:t> </a:t>
            </a:r>
            <a:r>
              <a:rPr lang="en-US" altLang="en-US" sz="3765" dirty="0" err="1" smtClean="0">
                <a:solidFill>
                  <a:srgbClr val="0070C0"/>
                </a:solidFill>
              </a:rPr>
              <a:t>có</a:t>
            </a:r>
            <a:r>
              <a:rPr lang="vi-VN" altLang="en-US" sz="3765" dirty="0" smtClean="0">
                <a:solidFill>
                  <a:srgbClr val="0070C0"/>
                </a:solidFill>
              </a:rPr>
              <a:t> những</a:t>
            </a:r>
            <a:r>
              <a:rPr lang="en-US" altLang="en-US" sz="3765" dirty="0" smtClean="0">
                <a:solidFill>
                  <a:srgbClr val="0070C0"/>
                </a:solidFill>
              </a:rPr>
              <a:t> </a:t>
            </a:r>
            <a:r>
              <a:rPr lang="en-US" altLang="en-US" sz="3765" dirty="0" err="1">
                <a:solidFill>
                  <a:srgbClr val="0070C0"/>
                </a:solidFill>
              </a:rPr>
              <a:t>loại</a:t>
            </a:r>
            <a:r>
              <a:rPr lang="en-US" altLang="en-US" sz="3765" dirty="0">
                <a:solidFill>
                  <a:srgbClr val="0070C0"/>
                </a:solidFill>
              </a:rPr>
              <a:t> </a:t>
            </a:r>
            <a:r>
              <a:rPr lang="vi-VN" altLang="en-US" sz="3765" dirty="0" smtClean="0">
                <a:solidFill>
                  <a:srgbClr val="0070C0"/>
                </a:solidFill>
              </a:rPr>
              <a:t>nào,</a:t>
            </a:r>
            <a:r>
              <a:rPr lang="en-US" altLang="en-US" sz="3765" dirty="0" smtClean="0">
                <a:solidFill>
                  <a:srgbClr val="0070C0"/>
                </a:solidFill>
              </a:rPr>
              <a:t> </a:t>
            </a:r>
            <a:r>
              <a:rPr lang="en-US" altLang="en-US" sz="3765" dirty="0" err="1">
                <a:solidFill>
                  <a:srgbClr val="0070C0"/>
                </a:solidFill>
              </a:rPr>
              <a:t>Chúng</a:t>
            </a:r>
            <a:r>
              <a:rPr lang="en-US" altLang="en-US" sz="3765" dirty="0">
                <a:solidFill>
                  <a:srgbClr val="0070C0"/>
                </a:solidFill>
              </a:rPr>
              <a:t> </a:t>
            </a:r>
            <a:r>
              <a:rPr lang="en-US" altLang="en-US" sz="3765" dirty="0" err="1">
                <a:solidFill>
                  <a:srgbClr val="0070C0"/>
                </a:solidFill>
              </a:rPr>
              <a:t>có</a:t>
            </a:r>
            <a:r>
              <a:rPr lang="en-US" altLang="en-US" sz="3765" dirty="0">
                <a:solidFill>
                  <a:srgbClr val="0070C0"/>
                </a:solidFill>
              </a:rPr>
              <a:t> </a:t>
            </a:r>
            <a:r>
              <a:rPr lang="en-US" altLang="en-US" sz="3765" dirty="0" err="1">
                <a:solidFill>
                  <a:srgbClr val="0070C0"/>
                </a:solidFill>
              </a:rPr>
              <a:t>đặc</a:t>
            </a:r>
            <a:r>
              <a:rPr lang="en-US" altLang="en-US" sz="3765" dirty="0">
                <a:solidFill>
                  <a:srgbClr val="0070C0"/>
                </a:solidFill>
              </a:rPr>
              <a:t> </a:t>
            </a:r>
            <a:r>
              <a:rPr lang="en-US" altLang="en-US" sz="3765" dirty="0" err="1">
                <a:solidFill>
                  <a:srgbClr val="0070C0"/>
                </a:solidFill>
              </a:rPr>
              <a:t>điểm</a:t>
            </a:r>
            <a:r>
              <a:rPr lang="en-US" altLang="en-US" sz="3765" dirty="0">
                <a:solidFill>
                  <a:srgbClr val="0070C0"/>
                </a:solidFill>
              </a:rPr>
              <a:t> </a:t>
            </a:r>
            <a:r>
              <a:rPr lang="en-US" altLang="en-US" sz="3765" dirty="0" err="1">
                <a:solidFill>
                  <a:srgbClr val="0070C0"/>
                </a:solidFill>
              </a:rPr>
              <a:t>gì</a:t>
            </a:r>
            <a:r>
              <a:rPr lang="vi-VN" altLang="en-US" sz="3765" dirty="0" smtClean="0">
                <a:solidFill>
                  <a:srgbClr val="0070C0"/>
                </a:solidFill>
              </a:rPr>
              <a:t>?.</a:t>
            </a:r>
            <a:r>
              <a:rPr lang="vi-VN" altLang="en-US" sz="3765" dirty="0">
                <a:solidFill>
                  <a:srgbClr val="0070C0"/>
                </a:solidFill>
              </a:rPr>
              <a:t/>
            </a:r>
            <a:br>
              <a:rPr lang="vi-VN" altLang="en-US" sz="3765" dirty="0">
                <a:solidFill>
                  <a:srgbClr val="0070C0"/>
                </a:solidFill>
              </a:rPr>
            </a:br>
            <a:r>
              <a:rPr lang="vi-VN" altLang="en-US" dirty="0" smtClean="0"/>
              <a:t/>
            </a:r>
            <a:br>
              <a:rPr lang="vi-VN" altLang="en-US" dirty="0" smtClean="0"/>
            </a:br>
            <a:r>
              <a:rPr lang="en-US" altLang="en-US" dirty="0" smtClean="0"/>
              <a:t/>
            </a:r>
            <a:br>
              <a:rPr lang="en-US" altLang="en-US" dirty="0" smtClean="0"/>
            </a:br>
            <a:endParaRPr lang="en-US" altLang="en-US" sz="3765" dirty="0">
              <a:solidFill>
                <a:srgbClr val="0070C0"/>
              </a:solidFill>
            </a:endParaRPr>
          </a:p>
        </p:txBody>
      </p:sp>
      <p:pic>
        <p:nvPicPr>
          <p:cNvPr id="2" name="Picture 1"/>
          <p:cNvPicPr>
            <a:picLocks noChangeAspect="1"/>
          </p:cNvPicPr>
          <p:nvPr/>
        </p:nvPicPr>
        <p:blipFill>
          <a:blip r:embed="rId2"/>
          <a:stretch>
            <a:fillRect/>
          </a:stretch>
        </p:blipFill>
        <p:spPr>
          <a:xfrm>
            <a:off x="0" y="0"/>
            <a:ext cx="1906073" cy="2819400"/>
          </a:xfrm>
          <a:prstGeom prst="rect">
            <a:avLst/>
          </a:prstGeom>
        </p:spPr>
      </p:pic>
      <p:pic>
        <p:nvPicPr>
          <p:cNvPr id="3" name="Picture 2"/>
          <p:cNvPicPr>
            <a:picLocks noChangeAspect="1"/>
          </p:cNvPicPr>
          <p:nvPr/>
        </p:nvPicPr>
        <p:blipFill>
          <a:blip r:embed="rId3"/>
          <a:stretch>
            <a:fillRect/>
          </a:stretch>
        </p:blipFill>
        <p:spPr>
          <a:xfrm>
            <a:off x="1906074" y="95250"/>
            <a:ext cx="2859110" cy="2724150"/>
          </a:xfrm>
          <a:prstGeom prst="rect">
            <a:avLst/>
          </a:prstGeom>
        </p:spPr>
      </p:pic>
      <p:pic>
        <p:nvPicPr>
          <p:cNvPr id="5" name="Picture 4"/>
          <p:cNvPicPr>
            <a:picLocks noChangeAspect="1"/>
          </p:cNvPicPr>
          <p:nvPr/>
        </p:nvPicPr>
        <p:blipFill>
          <a:blip r:embed="rId4"/>
          <a:stretch>
            <a:fillRect/>
          </a:stretch>
        </p:blipFill>
        <p:spPr>
          <a:xfrm>
            <a:off x="4550200" y="33108"/>
            <a:ext cx="2584696" cy="2848433"/>
          </a:xfrm>
          <a:prstGeom prst="rect">
            <a:avLst/>
          </a:prstGeom>
        </p:spPr>
      </p:pic>
      <p:pic>
        <p:nvPicPr>
          <p:cNvPr id="7" name="Picture 6"/>
          <p:cNvPicPr>
            <a:picLocks noChangeAspect="1"/>
          </p:cNvPicPr>
          <p:nvPr/>
        </p:nvPicPr>
        <p:blipFill>
          <a:blip r:embed="rId5"/>
          <a:stretch>
            <a:fillRect/>
          </a:stretch>
        </p:blipFill>
        <p:spPr>
          <a:xfrm>
            <a:off x="6902408" y="33108"/>
            <a:ext cx="3619500" cy="3008508"/>
          </a:xfrm>
          <a:prstGeom prst="rect">
            <a:avLst/>
          </a:prstGeom>
        </p:spPr>
      </p:pic>
      <p:pic>
        <p:nvPicPr>
          <p:cNvPr id="8" name="Picture 7"/>
          <p:cNvPicPr>
            <a:picLocks noChangeAspect="1"/>
          </p:cNvPicPr>
          <p:nvPr/>
        </p:nvPicPr>
        <p:blipFill>
          <a:blip r:embed="rId6"/>
          <a:stretch>
            <a:fillRect/>
          </a:stretch>
        </p:blipFill>
        <p:spPr>
          <a:xfrm>
            <a:off x="9174977" y="33108"/>
            <a:ext cx="2896735" cy="2647950"/>
          </a:xfrm>
          <a:prstGeom prst="rect">
            <a:avLst/>
          </a:prstGeom>
        </p:spPr>
      </p:pic>
    </p:spTree>
    <p:extLst>
      <p:ext uri="{BB962C8B-B14F-4D97-AF65-F5344CB8AC3E}">
        <p14:creationId xmlns:p14="http://schemas.microsoft.com/office/powerpoint/2010/main" val="2006277443"/>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
          <p:cNvGrpSpPr>
            <a:grpSpLocks/>
          </p:cNvGrpSpPr>
          <p:nvPr/>
        </p:nvGrpSpPr>
        <p:grpSpPr bwMode="auto">
          <a:xfrm>
            <a:off x="610098" y="2959599"/>
            <a:ext cx="1827804" cy="1545166"/>
            <a:chOff x="457200" y="2931115"/>
            <a:chExt cx="1760414" cy="1853722"/>
          </a:xfrm>
        </p:grpSpPr>
        <p:sp>
          <p:nvSpPr>
            <p:cNvPr id="2063" name="Flowchart: Stored Data 1"/>
            <p:cNvSpPr>
              <a:spLocks/>
            </p:cNvSpPr>
            <p:nvPr/>
          </p:nvSpPr>
          <p:spPr bwMode="auto">
            <a:xfrm>
              <a:off x="457200" y="3561786"/>
              <a:ext cx="980204" cy="772465"/>
            </a:xfrm>
            <a:custGeom>
              <a:avLst/>
              <a:gdLst>
                <a:gd name="T0" fmla="*/ 2147483647 w 11711"/>
                <a:gd name="T1" fmla="*/ 0 h 10000"/>
                <a:gd name="T2" fmla="*/ 2147483647 w 11711"/>
                <a:gd name="T3" fmla="*/ 0 h 10000"/>
                <a:gd name="T4" fmla="*/ 2147483647 w 11711"/>
                <a:gd name="T5" fmla="*/ 2147483647 h 10000"/>
                <a:gd name="T6" fmla="*/ 2147483647 w 11711"/>
                <a:gd name="T7" fmla="*/ 2147483647 h 10000"/>
                <a:gd name="T8" fmla="*/ 2147483647 w 11711"/>
                <a:gd name="T9" fmla="*/ 2147483647 h 10000"/>
                <a:gd name="T10" fmla="*/ 0 w 11711"/>
                <a:gd name="T11" fmla="*/ 2147483647 h 10000"/>
                <a:gd name="T12" fmla="*/ 2147483647 w 11711"/>
                <a:gd name="T13" fmla="*/ 0 h 10000"/>
                <a:gd name="T14" fmla="*/ 0 60000 65536"/>
                <a:gd name="T15" fmla="*/ 0 60000 65536"/>
                <a:gd name="T16" fmla="*/ 0 60000 65536"/>
                <a:gd name="T17" fmla="*/ 0 60000 65536"/>
                <a:gd name="T18" fmla="*/ 0 60000 65536"/>
                <a:gd name="T19" fmla="*/ 0 60000 65536"/>
                <a:gd name="T20" fmla="*/ 0 60000 65536"/>
                <a:gd name="T21" fmla="*/ 0 w 11711"/>
                <a:gd name="T22" fmla="*/ 0 h 10000"/>
                <a:gd name="T23" fmla="*/ 11711 w 11711"/>
                <a:gd name="T24" fmla="*/ 10000 h 100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4" name="Teardrop 3"/>
            <p:cNvSpPr/>
            <p:nvPr/>
          </p:nvSpPr>
          <p:spPr bwMode="auto">
            <a:xfrm rot="12707390">
              <a:off x="1547266" y="3379235"/>
              <a:ext cx="670348" cy="1005282"/>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65" name="Isosceles Triangle 4"/>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6" name="Isosceles Triangle 5"/>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7" name="Flowchart: Stored Data 1"/>
            <p:cNvSpPr>
              <a:spLocks/>
            </p:cNvSpPr>
            <p:nvPr/>
          </p:nvSpPr>
          <p:spPr bwMode="auto">
            <a:xfrm rot="2642607">
              <a:off x="852141" y="2931115"/>
              <a:ext cx="1099802" cy="719989"/>
            </a:xfrm>
            <a:custGeom>
              <a:avLst/>
              <a:gdLst>
                <a:gd name="T0" fmla="*/ 2147483647 w 15367"/>
                <a:gd name="T1" fmla="*/ 2147483647 h 11046"/>
                <a:gd name="T2" fmla="*/ 2147483647 w 15367"/>
                <a:gd name="T3" fmla="*/ 0 h 11046"/>
                <a:gd name="T4" fmla="*/ 2147483647 w 15367"/>
                <a:gd name="T5" fmla="*/ 2147483647 h 11046"/>
                <a:gd name="T6" fmla="*/ 2147483647 w 15367"/>
                <a:gd name="T7" fmla="*/ 2147483647 h 11046"/>
                <a:gd name="T8" fmla="*/ 2147483647 w 15367"/>
                <a:gd name="T9" fmla="*/ 2147483647 h 11046"/>
                <a:gd name="T10" fmla="*/ 0 w 15367"/>
                <a:gd name="T11" fmla="*/ 2147483647 h 11046"/>
                <a:gd name="T12" fmla="*/ 2147483647 w 15367"/>
                <a:gd name="T13" fmla="*/ 2147483647 h 11046"/>
                <a:gd name="T14" fmla="*/ 0 60000 65536"/>
                <a:gd name="T15" fmla="*/ 0 60000 65536"/>
                <a:gd name="T16" fmla="*/ 0 60000 65536"/>
                <a:gd name="T17" fmla="*/ 0 60000 65536"/>
                <a:gd name="T18" fmla="*/ 0 60000 65536"/>
                <a:gd name="T19" fmla="*/ 0 60000 65536"/>
                <a:gd name="T20" fmla="*/ 0 60000 65536"/>
                <a:gd name="T21" fmla="*/ 0 w 15367"/>
                <a:gd name="T22" fmla="*/ 0 h 11046"/>
                <a:gd name="T23" fmla="*/ 15367 w 15367"/>
                <a:gd name="T24" fmla="*/ 11046 h 110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2068" name="Flowchart: Stored Data 1"/>
            <p:cNvSpPr>
              <a:spLocks/>
            </p:cNvSpPr>
            <p:nvPr/>
          </p:nvSpPr>
          <p:spPr bwMode="auto">
            <a:xfrm rot="18957393" flipV="1">
              <a:off x="820564" y="4106573"/>
              <a:ext cx="1221243" cy="678264"/>
            </a:xfrm>
            <a:custGeom>
              <a:avLst/>
              <a:gdLst>
                <a:gd name="T0" fmla="*/ 2147483647 w 16332"/>
                <a:gd name="T1" fmla="*/ 2147483647 h 10225"/>
                <a:gd name="T2" fmla="*/ 2147483647 w 16332"/>
                <a:gd name="T3" fmla="*/ 0 h 10225"/>
                <a:gd name="T4" fmla="*/ 2147483647 w 16332"/>
                <a:gd name="T5" fmla="*/ 2147483647 h 10225"/>
                <a:gd name="T6" fmla="*/ 2147483647 w 16332"/>
                <a:gd name="T7" fmla="*/ 2147483647 h 10225"/>
                <a:gd name="T8" fmla="*/ 2147483647 w 16332"/>
                <a:gd name="T9" fmla="*/ 2147483647 h 10225"/>
                <a:gd name="T10" fmla="*/ 0 w 16332"/>
                <a:gd name="T11" fmla="*/ 2147483647 h 10225"/>
                <a:gd name="T12" fmla="*/ 2147483647 w 16332"/>
                <a:gd name="T13" fmla="*/ 2147483647 h 10225"/>
                <a:gd name="T14" fmla="*/ 0 60000 65536"/>
                <a:gd name="T15" fmla="*/ 0 60000 65536"/>
                <a:gd name="T16" fmla="*/ 0 60000 65536"/>
                <a:gd name="T17" fmla="*/ 0 60000 65536"/>
                <a:gd name="T18" fmla="*/ 0 60000 65536"/>
                <a:gd name="T19" fmla="*/ 0 60000 65536"/>
                <a:gd name="T20" fmla="*/ 0 60000 65536"/>
                <a:gd name="T21" fmla="*/ 0 w 16332"/>
                <a:gd name="T22" fmla="*/ 0 h 10225"/>
                <a:gd name="T23" fmla="*/ 16332 w 16332"/>
                <a:gd name="T24" fmla="*/ 10225 h 10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grpSp>
      <p:grpSp>
        <p:nvGrpSpPr>
          <p:cNvPr id="3" name="Group 13"/>
          <p:cNvGrpSpPr/>
          <p:nvPr/>
        </p:nvGrpSpPr>
        <p:grpSpPr>
          <a:xfrm>
            <a:off x="3251200" y="2926977"/>
            <a:ext cx="1828800" cy="1544362"/>
            <a:chOff x="457200" y="2931115"/>
            <a:chExt cx="1760414" cy="1853722"/>
          </a:xfrm>
          <a:solidFill>
            <a:schemeClr val="tx1">
              <a:lumMod val="75000"/>
              <a:alpha val="71000"/>
            </a:schemeClr>
          </a:solidFill>
        </p:grpSpPr>
        <p:sp>
          <p:nvSpPr>
            <p:cNvPr id="15"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6" name="Teardrop 15"/>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7" name="Isosceles Triangle 16"/>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8" name="Isosceles Triangle 17"/>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19"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grpSp>
        <p:nvGrpSpPr>
          <p:cNvPr id="5" name="Group 20"/>
          <p:cNvGrpSpPr/>
          <p:nvPr/>
        </p:nvGrpSpPr>
        <p:grpSpPr>
          <a:xfrm>
            <a:off x="5627375" y="2935666"/>
            <a:ext cx="1828800" cy="1544362"/>
            <a:chOff x="457200" y="2931115"/>
            <a:chExt cx="1760414" cy="1853722"/>
          </a:xfrm>
          <a:solidFill>
            <a:srgbClr val="E81F10">
              <a:alpha val="33000"/>
            </a:srgbClr>
          </a:solidFill>
        </p:grpSpPr>
        <p:sp>
          <p:nvSpPr>
            <p:cNvPr id="22"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3" name="Teardrop 22"/>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4" name="Isosceles Triangle 23"/>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5" name="Isosceles Triangle 24"/>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6"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7"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grpSp>
        <p:nvGrpSpPr>
          <p:cNvPr id="6" name="Group 27"/>
          <p:cNvGrpSpPr>
            <a:grpSpLocks/>
          </p:cNvGrpSpPr>
          <p:nvPr/>
        </p:nvGrpSpPr>
        <p:grpSpPr bwMode="auto">
          <a:xfrm>
            <a:off x="7734549" y="2764118"/>
            <a:ext cx="1829049" cy="1545167"/>
            <a:chOff x="457200" y="2931115"/>
            <a:chExt cx="1760414" cy="1853722"/>
          </a:xfrm>
        </p:grpSpPr>
        <p:sp>
          <p:nvSpPr>
            <p:cNvPr id="2057" name="Flowchart: Stored Data 1"/>
            <p:cNvSpPr>
              <a:spLocks/>
            </p:cNvSpPr>
            <p:nvPr/>
          </p:nvSpPr>
          <p:spPr bwMode="auto">
            <a:xfrm>
              <a:off x="457200" y="3561786"/>
              <a:ext cx="980204" cy="772465"/>
            </a:xfrm>
            <a:custGeom>
              <a:avLst/>
              <a:gdLst>
                <a:gd name="T0" fmla="*/ 2147483647 w 11711"/>
                <a:gd name="T1" fmla="*/ 0 h 10000"/>
                <a:gd name="T2" fmla="*/ 2147483647 w 11711"/>
                <a:gd name="T3" fmla="*/ 0 h 10000"/>
                <a:gd name="T4" fmla="*/ 2147483647 w 11711"/>
                <a:gd name="T5" fmla="*/ 2147483647 h 10000"/>
                <a:gd name="T6" fmla="*/ 2147483647 w 11711"/>
                <a:gd name="T7" fmla="*/ 2147483647 h 10000"/>
                <a:gd name="T8" fmla="*/ 2147483647 w 11711"/>
                <a:gd name="T9" fmla="*/ 2147483647 h 10000"/>
                <a:gd name="T10" fmla="*/ 0 w 11711"/>
                <a:gd name="T11" fmla="*/ 2147483647 h 10000"/>
                <a:gd name="T12" fmla="*/ 2147483647 w 11711"/>
                <a:gd name="T13" fmla="*/ 0 h 10000"/>
                <a:gd name="T14" fmla="*/ 0 60000 65536"/>
                <a:gd name="T15" fmla="*/ 0 60000 65536"/>
                <a:gd name="T16" fmla="*/ 0 60000 65536"/>
                <a:gd name="T17" fmla="*/ 0 60000 65536"/>
                <a:gd name="T18" fmla="*/ 0 60000 65536"/>
                <a:gd name="T19" fmla="*/ 0 60000 65536"/>
                <a:gd name="T20" fmla="*/ 0 60000 65536"/>
                <a:gd name="T21" fmla="*/ 0 w 11711"/>
                <a:gd name="T22" fmla="*/ 0 h 10000"/>
                <a:gd name="T23" fmla="*/ 11711 w 11711"/>
                <a:gd name="T24" fmla="*/ 10000 h 100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30" name="Teardrop 29"/>
            <p:cNvSpPr/>
            <p:nvPr/>
          </p:nvSpPr>
          <p:spPr bwMode="auto">
            <a:xfrm rot="12707390">
              <a:off x="1547722" y="3379235"/>
              <a:ext cx="669892" cy="1005282"/>
            </a:xfrm>
            <a:prstGeom prst="teardrop">
              <a:avLst>
                <a:gd name="adj" fmla="val 103779"/>
              </a:avLst>
            </a:prstGeom>
            <a:solidFill>
              <a:srgbClr val="00B0F0">
                <a:alpha val="56000"/>
              </a:srgbClr>
            </a:solid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2059" name="Isosceles Triangle 30"/>
            <p:cNvSpPr>
              <a:spLocks noChangeArrowheads="1"/>
            </p:cNvSpPr>
            <p:nvPr/>
          </p:nvSpPr>
          <p:spPr bwMode="auto">
            <a:xfrm rot="10800000">
              <a:off x="1212222" y="3552616"/>
              <a:ext cx="450364" cy="55176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0" name="Isosceles Triangle 31"/>
            <p:cNvSpPr>
              <a:spLocks noChangeArrowheads="1"/>
            </p:cNvSpPr>
            <p:nvPr/>
          </p:nvSpPr>
          <p:spPr bwMode="auto">
            <a:xfrm>
              <a:off x="1212222" y="4126210"/>
              <a:ext cx="483473" cy="208040"/>
            </a:xfrm>
            <a:prstGeom prst="triangle">
              <a:avLst>
                <a:gd name="adj" fmla="val 50000"/>
              </a:avLst>
            </a:prstGeom>
            <a:solidFill>
              <a:srgbClr val="00B0F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vi-VN" altLang="en-US" sz="1882">
                <a:latin typeface="Tahoma" panose="020B0604030504040204" pitchFamily="34" charset="0"/>
              </a:endParaRPr>
            </a:p>
          </p:txBody>
        </p:sp>
        <p:sp>
          <p:nvSpPr>
            <p:cNvPr id="2061" name="Flowchart: Stored Data 1"/>
            <p:cNvSpPr>
              <a:spLocks/>
            </p:cNvSpPr>
            <p:nvPr/>
          </p:nvSpPr>
          <p:spPr bwMode="auto">
            <a:xfrm rot="2642607">
              <a:off x="852141" y="2931115"/>
              <a:ext cx="1099802" cy="719989"/>
            </a:xfrm>
            <a:custGeom>
              <a:avLst/>
              <a:gdLst>
                <a:gd name="T0" fmla="*/ 2147483647 w 15367"/>
                <a:gd name="T1" fmla="*/ 2147483647 h 11046"/>
                <a:gd name="T2" fmla="*/ 2147483647 w 15367"/>
                <a:gd name="T3" fmla="*/ 0 h 11046"/>
                <a:gd name="T4" fmla="*/ 2147483647 w 15367"/>
                <a:gd name="T5" fmla="*/ 2147483647 h 11046"/>
                <a:gd name="T6" fmla="*/ 2147483647 w 15367"/>
                <a:gd name="T7" fmla="*/ 2147483647 h 11046"/>
                <a:gd name="T8" fmla="*/ 2147483647 w 15367"/>
                <a:gd name="T9" fmla="*/ 2147483647 h 11046"/>
                <a:gd name="T10" fmla="*/ 0 w 15367"/>
                <a:gd name="T11" fmla="*/ 2147483647 h 11046"/>
                <a:gd name="T12" fmla="*/ 2147483647 w 15367"/>
                <a:gd name="T13" fmla="*/ 2147483647 h 11046"/>
                <a:gd name="T14" fmla="*/ 0 60000 65536"/>
                <a:gd name="T15" fmla="*/ 0 60000 65536"/>
                <a:gd name="T16" fmla="*/ 0 60000 65536"/>
                <a:gd name="T17" fmla="*/ 0 60000 65536"/>
                <a:gd name="T18" fmla="*/ 0 60000 65536"/>
                <a:gd name="T19" fmla="*/ 0 60000 65536"/>
                <a:gd name="T20" fmla="*/ 0 60000 65536"/>
                <a:gd name="T21" fmla="*/ 0 w 15367"/>
                <a:gd name="T22" fmla="*/ 0 h 11046"/>
                <a:gd name="T23" fmla="*/ 15367 w 15367"/>
                <a:gd name="T24" fmla="*/ 11046 h 110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sp>
          <p:nvSpPr>
            <p:cNvPr id="2062" name="Flowchart: Stored Data 1"/>
            <p:cNvSpPr>
              <a:spLocks/>
            </p:cNvSpPr>
            <p:nvPr/>
          </p:nvSpPr>
          <p:spPr bwMode="auto">
            <a:xfrm rot="18957393" flipV="1">
              <a:off x="820564" y="4106573"/>
              <a:ext cx="1221243" cy="678264"/>
            </a:xfrm>
            <a:custGeom>
              <a:avLst/>
              <a:gdLst>
                <a:gd name="T0" fmla="*/ 2147483647 w 16332"/>
                <a:gd name="T1" fmla="*/ 2147483647 h 10225"/>
                <a:gd name="T2" fmla="*/ 2147483647 w 16332"/>
                <a:gd name="T3" fmla="*/ 0 h 10225"/>
                <a:gd name="T4" fmla="*/ 2147483647 w 16332"/>
                <a:gd name="T5" fmla="*/ 2147483647 h 10225"/>
                <a:gd name="T6" fmla="*/ 2147483647 w 16332"/>
                <a:gd name="T7" fmla="*/ 2147483647 h 10225"/>
                <a:gd name="T8" fmla="*/ 2147483647 w 16332"/>
                <a:gd name="T9" fmla="*/ 2147483647 h 10225"/>
                <a:gd name="T10" fmla="*/ 0 w 16332"/>
                <a:gd name="T11" fmla="*/ 2147483647 h 10225"/>
                <a:gd name="T12" fmla="*/ 2147483647 w 16332"/>
                <a:gd name="T13" fmla="*/ 2147483647 h 10225"/>
                <a:gd name="T14" fmla="*/ 0 60000 65536"/>
                <a:gd name="T15" fmla="*/ 0 60000 65536"/>
                <a:gd name="T16" fmla="*/ 0 60000 65536"/>
                <a:gd name="T17" fmla="*/ 0 60000 65536"/>
                <a:gd name="T18" fmla="*/ 0 60000 65536"/>
                <a:gd name="T19" fmla="*/ 0 60000 65536"/>
                <a:gd name="T20" fmla="*/ 0 60000 65536"/>
                <a:gd name="T21" fmla="*/ 0 w 16332"/>
                <a:gd name="T22" fmla="*/ 0 h 10225"/>
                <a:gd name="T23" fmla="*/ 16332 w 16332"/>
                <a:gd name="T24" fmla="*/ 10225 h 10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solidFill>
              <a:srgbClr val="00B0F0">
                <a:alpha val="2313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1412"/>
            </a:p>
          </p:txBody>
        </p:sp>
      </p:grpSp>
      <p:grpSp>
        <p:nvGrpSpPr>
          <p:cNvPr id="7" name="Group 34"/>
          <p:cNvGrpSpPr/>
          <p:nvPr/>
        </p:nvGrpSpPr>
        <p:grpSpPr>
          <a:xfrm>
            <a:off x="10091604" y="2739661"/>
            <a:ext cx="1828800" cy="1544362"/>
            <a:chOff x="457200" y="2931115"/>
            <a:chExt cx="1760414" cy="1853722"/>
          </a:xfrm>
          <a:solidFill>
            <a:srgbClr val="FFFF00">
              <a:alpha val="21000"/>
            </a:srgbClr>
          </a:solidFill>
        </p:grpSpPr>
        <p:sp>
          <p:nvSpPr>
            <p:cNvPr id="36" name="Flowchart: Stored Data 1"/>
            <p:cNvSpPr/>
            <p:nvPr/>
          </p:nvSpPr>
          <p:spPr bwMode="auto">
            <a:xfrm>
              <a:off x="457200" y="3561786"/>
              <a:ext cx="980204" cy="77246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1" h="10000">
                  <a:moveTo>
                    <a:pt x="1667" y="0"/>
                  </a:moveTo>
                  <a:lnTo>
                    <a:pt x="10000" y="0"/>
                  </a:lnTo>
                  <a:cubicBezTo>
                    <a:pt x="9079" y="0"/>
                    <a:pt x="11711" y="2520"/>
                    <a:pt x="11711" y="5281"/>
                  </a:cubicBezTo>
                  <a:cubicBezTo>
                    <a:pt x="11711" y="8042"/>
                    <a:pt x="9079" y="10000"/>
                    <a:pt x="10000" y="10000"/>
                  </a:cubicBezTo>
                  <a:lnTo>
                    <a:pt x="1667" y="10000"/>
                  </a:lnTo>
                  <a:cubicBezTo>
                    <a:pt x="746" y="10000"/>
                    <a:pt x="0" y="7761"/>
                    <a:pt x="0" y="5000"/>
                  </a:cubicBezTo>
                  <a:cubicBezTo>
                    <a:pt x="0" y="2239"/>
                    <a:pt x="746" y="0"/>
                    <a:pt x="1667" y="0"/>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7" name="Teardrop 36"/>
            <p:cNvSpPr/>
            <p:nvPr/>
          </p:nvSpPr>
          <p:spPr bwMode="auto">
            <a:xfrm rot="12707390">
              <a:off x="1548021" y="3379452"/>
              <a:ext cx="669593" cy="1005127"/>
            </a:xfrm>
            <a:prstGeom prst="teardrop">
              <a:avLst>
                <a:gd name="adj" fmla="val 103779"/>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8" name="Isosceles Triangle 37"/>
            <p:cNvSpPr/>
            <p:nvPr/>
          </p:nvSpPr>
          <p:spPr bwMode="auto">
            <a:xfrm rot="10800000">
              <a:off x="1212222" y="3552616"/>
              <a:ext cx="450364" cy="55176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39" name="Isosceles Triangle 38"/>
            <p:cNvSpPr/>
            <p:nvPr/>
          </p:nvSpPr>
          <p:spPr bwMode="auto">
            <a:xfrm>
              <a:off x="1212222" y="4126210"/>
              <a:ext cx="483473" cy="208040"/>
            </a:xfrm>
            <a:prstGeom prst="triangle">
              <a:avLst/>
            </a:pr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40" name="Flowchart: Stored Data 1"/>
            <p:cNvSpPr/>
            <p:nvPr/>
          </p:nvSpPr>
          <p:spPr bwMode="auto">
            <a:xfrm rot="2642607">
              <a:off x="852141" y="2931115"/>
              <a:ext cx="1099802" cy="71998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367" h="11046">
                  <a:moveTo>
                    <a:pt x="1667" y="1046"/>
                  </a:moveTo>
                  <a:lnTo>
                    <a:pt x="15367" y="0"/>
                  </a:lnTo>
                  <a:cubicBezTo>
                    <a:pt x="14446" y="0"/>
                    <a:pt x="14244" y="3073"/>
                    <a:pt x="13349" y="4914"/>
                  </a:cubicBezTo>
                  <a:cubicBezTo>
                    <a:pt x="12454" y="6755"/>
                    <a:pt x="9079" y="11046"/>
                    <a:pt x="10000" y="11046"/>
                  </a:cubicBezTo>
                  <a:lnTo>
                    <a:pt x="1667" y="11046"/>
                  </a:lnTo>
                  <a:cubicBezTo>
                    <a:pt x="746" y="11046"/>
                    <a:pt x="0" y="8807"/>
                    <a:pt x="0" y="6046"/>
                  </a:cubicBezTo>
                  <a:cubicBezTo>
                    <a:pt x="0" y="3285"/>
                    <a:pt x="746" y="1046"/>
                    <a:pt x="1667" y="1046"/>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sp>
          <p:nvSpPr>
            <p:cNvPr id="41" name="Flowchart: Stored Data 1"/>
            <p:cNvSpPr/>
            <p:nvPr/>
          </p:nvSpPr>
          <p:spPr bwMode="auto">
            <a:xfrm rot="18957393" flipV="1">
              <a:off x="820564" y="4106573"/>
              <a:ext cx="1221243" cy="678264"/>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1711"/>
                <a:gd name="connsiteY0" fmla="*/ 0 h 10000"/>
                <a:gd name="connsiteX1" fmla="*/ 10000 w 11711"/>
                <a:gd name="connsiteY1" fmla="*/ 0 h 10000"/>
                <a:gd name="connsiteX2" fmla="*/ 11711 w 11711"/>
                <a:gd name="connsiteY2" fmla="*/ 5281 h 10000"/>
                <a:gd name="connsiteX3" fmla="*/ 10000 w 11711"/>
                <a:gd name="connsiteY3" fmla="*/ 10000 h 10000"/>
                <a:gd name="connsiteX4" fmla="*/ 1667 w 11711"/>
                <a:gd name="connsiteY4" fmla="*/ 10000 h 10000"/>
                <a:gd name="connsiteX5" fmla="*/ 0 w 11711"/>
                <a:gd name="connsiteY5" fmla="*/ 5000 h 10000"/>
                <a:gd name="connsiteX6" fmla="*/ 1667 w 11711"/>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9598 w 10000"/>
                <a:gd name="connsiteY2" fmla="*/ 5621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4510"/>
                <a:gd name="connsiteY0" fmla="*/ 606 h 10606"/>
                <a:gd name="connsiteX1" fmla="*/ 14510 w 14510"/>
                <a:gd name="connsiteY1" fmla="*/ 0 h 10606"/>
                <a:gd name="connsiteX2" fmla="*/ 9598 w 14510"/>
                <a:gd name="connsiteY2" fmla="*/ 6227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2371 w 14510"/>
                <a:gd name="connsiteY2" fmla="*/ 4845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4510"/>
                <a:gd name="connsiteY0" fmla="*/ 606 h 10606"/>
                <a:gd name="connsiteX1" fmla="*/ 14510 w 14510"/>
                <a:gd name="connsiteY1" fmla="*/ 0 h 10606"/>
                <a:gd name="connsiteX2" fmla="*/ 13349 w 14510"/>
                <a:gd name="connsiteY2" fmla="*/ 4474 h 10606"/>
                <a:gd name="connsiteX3" fmla="*/ 10000 w 14510"/>
                <a:gd name="connsiteY3" fmla="*/ 10606 h 10606"/>
                <a:gd name="connsiteX4" fmla="*/ 1667 w 14510"/>
                <a:gd name="connsiteY4" fmla="*/ 10606 h 10606"/>
                <a:gd name="connsiteX5" fmla="*/ 0 w 14510"/>
                <a:gd name="connsiteY5" fmla="*/ 5606 h 10606"/>
                <a:gd name="connsiteX6" fmla="*/ 1667 w 14510"/>
                <a:gd name="connsiteY6" fmla="*/ 606 h 10606"/>
                <a:gd name="connsiteX0" fmla="*/ 1667 w 15367"/>
                <a:gd name="connsiteY0" fmla="*/ 1046 h 11046"/>
                <a:gd name="connsiteX1" fmla="*/ 15367 w 15367"/>
                <a:gd name="connsiteY1" fmla="*/ 0 h 11046"/>
                <a:gd name="connsiteX2" fmla="*/ 13349 w 15367"/>
                <a:gd name="connsiteY2" fmla="*/ 4914 h 11046"/>
                <a:gd name="connsiteX3" fmla="*/ 10000 w 15367"/>
                <a:gd name="connsiteY3" fmla="*/ 11046 h 11046"/>
                <a:gd name="connsiteX4" fmla="*/ 1667 w 15367"/>
                <a:gd name="connsiteY4" fmla="*/ 11046 h 11046"/>
                <a:gd name="connsiteX5" fmla="*/ 0 w 15367"/>
                <a:gd name="connsiteY5" fmla="*/ 6046 h 11046"/>
                <a:gd name="connsiteX6" fmla="*/ 1667 w 15367"/>
                <a:gd name="connsiteY6" fmla="*/ 1046 h 11046"/>
                <a:gd name="connsiteX0" fmla="*/ 1667 w 16332"/>
                <a:gd name="connsiteY0" fmla="*/ 225 h 10225"/>
                <a:gd name="connsiteX1" fmla="*/ 16332 w 16332"/>
                <a:gd name="connsiteY1" fmla="*/ 0 h 10225"/>
                <a:gd name="connsiteX2" fmla="*/ 13349 w 16332"/>
                <a:gd name="connsiteY2" fmla="*/ 4093 h 10225"/>
                <a:gd name="connsiteX3" fmla="*/ 10000 w 16332"/>
                <a:gd name="connsiteY3" fmla="*/ 10225 h 10225"/>
                <a:gd name="connsiteX4" fmla="*/ 1667 w 16332"/>
                <a:gd name="connsiteY4" fmla="*/ 10225 h 10225"/>
                <a:gd name="connsiteX5" fmla="*/ 0 w 16332"/>
                <a:gd name="connsiteY5" fmla="*/ 5225 h 10225"/>
                <a:gd name="connsiteX6" fmla="*/ 1667 w 16332"/>
                <a:gd name="connsiteY6" fmla="*/ 225 h 1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32" h="10225">
                  <a:moveTo>
                    <a:pt x="1667" y="225"/>
                  </a:moveTo>
                  <a:lnTo>
                    <a:pt x="16332" y="0"/>
                  </a:lnTo>
                  <a:cubicBezTo>
                    <a:pt x="15411" y="0"/>
                    <a:pt x="14404" y="2389"/>
                    <a:pt x="13349" y="4093"/>
                  </a:cubicBezTo>
                  <a:cubicBezTo>
                    <a:pt x="12294" y="5797"/>
                    <a:pt x="9079" y="10225"/>
                    <a:pt x="10000" y="10225"/>
                  </a:cubicBezTo>
                  <a:lnTo>
                    <a:pt x="1667" y="10225"/>
                  </a:lnTo>
                  <a:cubicBezTo>
                    <a:pt x="746" y="10225"/>
                    <a:pt x="0" y="7986"/>
                    <a:pt x="0" y="5225"/>
                  </a:cubicBezTo>
                  <a:cubicBezTo>
                    <a:pt x="0" y="2464"/>
                    <a:pt x="746" y="225"/>
                    <a:pt x="1667" y="225"/>
                  </a:cubicBezTo>
                  <a:close/>
                </a:path>
              </a:pathLst>
            </a:custGeom>
            <a:grpFill/>
            <a:ln w="9525" cap="flat" cmpd="sng" algn="ctr">
              <a:noFill/>
              <a:prstDash val="solid"/>
              <a:round/>
              <a:headEnd type="none" w="med" len="med"/>
              <a:tailEnd type="none" w="med" len="med"/>
            </a:ln>
            <a:effectLst/>
          </p:spPr>
          <p:txBody>
            <a:bodyPr/>
            <a:lstStyle/>
            <a:p>
              <a:pPr>
                <a:defRPr/>
              </a:pPr>
              <a:endParaRPr lang="vi-VN" sz="1412">
                <a:latin typeface="Arial" charset="0"/>
                <a:cs typeface="Arial" charset="0"/>
              </a:endParaRPr>
            </a:p>
          </p:txBody>
        </p:sp>
      </p:grpSp>
      <p:sp>
        <p:nvSpPr>
          <p:cNvPr id="45" name="Rectangle 44"/>
          <p:cNvSpPr>
            <a:spLocks noChangeArrowheads="1"/>
          </p:cNvSpPr>
          <p:nvPr/>
        </p:nvSpPr>
        <p:spPr bwMode="auto">
          <a:xfrm>
            <a:off x="656321" y="631447"/>
            <a:ext cx="9942108" cy="1254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vi-VN" altLang="vi-VN" sz="5569" b="1" dirty="0" smtClean="0">
                <a:solidFill>
                  <a:srgbClr val="FF0000"/>
                </a:solidFill>
                <a:latin typeface="Times New Roman" panose="02020603050405020304" pitchFamily="18" charset="0"/>
              </a:rPr>
              <a:t>TIẾT 28 </a:t>
            </a:r>
            <a:r>
              <a:rPr lang="en-US" altLang="vi-VN" sz="5569" b="1" dirty="0" smtClean="0">
                <a:solidFill>
                  <a:srgbClr val="FF0000"/>
                </a:solidFill>
                <a:latin typeface="Times New Roman" panose="02020603050405020304" pitchFamily="18" charset="0"/>
              </a:rPr>
              <a:t>BÀI </a:t>
            </a:r>
            <a:r>
              <a:rPr lang="en-US" altLang="vi-VN" sz="5569" b="1" dirty="0">
                <a:solidFill>
                  <a:srgbClr val="FF0000"/>
                </a:solidFill>
                <a:latin typeface="Times New Roman" panose="02020603050405020304" pitchFamily="18" charset="0"/>
              </a:rPr>
              <a:t>11: ĐÈN ĐIỆN</a:t>
            </a:r>
            <a:endParaRPr lang="en-US" altLang="en-US" sz="5569" b="1" dirty="0">
              <a:solidFill>
                <a:srgbClr val="FF0000"/>
              </a:solidFill>
              <a:latin typeface="Times New Roman" panose="02020603050405020304" pitchFamily="18" charset="0"/>
            </a:endParaRPr>
          </a:p>
          <a:p>
            <a:pPr algn="ctr" eaLnBrk="1" hangingPunct="1"/>
            <a:endParaRPr lang="en-US" altLang="vi-VN" sz="1882"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2851653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750" fill="hold"/>
                                        <p:tgtEl>
                                          <p:spTgt spid="3"/>
                                        </p:tgtEl>
                                        <p:attrNameLst>
                                          <p:attrName>ppt_x</p:attrName>
                                        </p:attrNameLst>
                                      </p:cBhvr>
                                      <p:tavLst>
                                        <p:tav tm="0">
                                          <p:val>
                                            <p:strVal val="0-#ppt_w/2"/>
                                          </p:val>
                                        </p:tav>
                                        <p:tav tm="100000">
                                          <p:val>
                                            <p:strVal val="#ppt_x"/>
                                          </p:val>
                                        </p:tav>
                                      </p:tavLst>
                                    </p:anim>
                                    <p:anim calcmode="lin" valueType="num">
                                      <p:cBhvr additive="base">
                                        <p:cTn id="12" dur="75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750" fill="hold"/>
                                        <p:tgtEl>
                                          <p:spTgt spid="5"/>
                                        </p:tgtEl>
                                        <p:attrNameLst>
                                          <p:attrName>ppt_x</p:attrName>
                                        </p:attrNameLst>
                                      </p:cBhvr>
                                      <p:tavLst>
                                        <p:tav tm="0">
                                          <p:val>
                                            <p:strVal val="0-#ppt_w/2"/>
                                          </p:val>
                                        </p:tav>
                                        <p:tav tm="100000">
                                          <p:val>
                                            <p:strVal val="#ppt_x"/>
                                          </p:val>
                                        </p:tav>
                                      </p:tavLst>
                                    </p:anim>
                                    <p:anim calcmode="lin" valueType="num">
                                      <p:cBhvr additive="base">
                                        <p:cTn id="16" dur="75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750" fill="hold"/>
                                        <p:tgtEl>
                                          <p:spTgt spid="6"/>
                                        </p:tgtEl>
                                        <p:attrNameLst>
                                          <p:attrName>ppt_x</p:attrName>
                                        </p:attrNameLst>
                                      </p:cBhvr>
                                      <p:tavLst>
                                        <p:tav tm="0">
                                          <p:val>
                                            <p:strVal val="0-#ppt_w/2"/>
                                          </p:val>
                                        </p:tav>
                                        <p:tav tm="100000">
                                          <p:val>
                                            <p:strVal val="#ppt_x"/>
                                          </p:val>
                                        </p:tav>
                                      </p:tavLst>
                                    </p:anim>
                                    <p:anim calcmode="lin" valueType="num">
                                      <p:cBhvr additive="base">
                                        <p:cTn id="20" dur="750" fill="hold"/>
                                        <p:tgtEl>
                                          <p:spTgt spid="6"/>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750" fill="hold"/>
                                        <p:tgtEl>
                                          <p:spTgt spid="7"/>
                                        </p:tgtEl>
                                        <p:attrNameLst>
                                          <p:attrName>ppt_x</p:attrName>
                                        </p:attrNameLst>
                                      </p:cBhvr>
                                      <p:tavLst>
                                        <p:tav tm="0">
                                          <p:val>
                                            <p:strVal val="0-#ppt_w/2"/>
                                          </p:val>
                                        </p:tav>
                                        <p:tav tm="100000">
                                          <p:val>
                                            <p:strVal val="#ppt_x"/>
                                          </p:val>
                                        </p:tav>
                                      </p:tavLst>
                                    </p:anim>
                                    <p:anim calcmode="lin" valueType="num">
                                      <p:cBhvr additive="base">
                                        <p:cTn id="24" dur="750" fill="hold"/>
                                        <p:tgtEl>
                                          <p:spTgt spid="7"/>
                                        </p:tgtEl>
                                        <p:attrNameLst>
                                          <p:attrName>ppt_y</p:attrName>
                                        </p:attrNameLst>
                                      </p:cBhvr>
                                      <p:tavLst>
                                        <p:tav tm="0">
                                          <p:val>
                                            <p:strVal val="#ppt_y"/>
                                          </p:val>
                                        </p:tav>
                                        <p:tav tm="100000">
                                          <p:val>
                                            <p:strVal val="#ppt_y"/>
                                          </p:val>
                                        </p:tav>
                                      </p:tavLst>
                                    </p:anim>
                                  </p:childTnLst>
                                </p:cTn>
                              </p:par>
                              <p:par>
                                <p:cTn id="25" presetID="53" presetClass="entr" presetSubtype="16" fill="hold" nodeType="withEffect">
                                  <p:stCondLst>
                                    <p:cond delay="0"/>
                                  </p:stCondLst>
                                  <p:childTnLst>
                                    <p:set>
                                      <p:cBhvr>
                                        <p:cTn id="26" dur="1" fill="hold">
                                          <p:stCondLst>
                                            <p:cond delay="0"/>
                                          </p:stCondLst>
                                        </p:cTn>
                                        <p:tgtEl>
                                          <p:spTgt spid="45">
                                            <p:txEl>
                                              <p:pRg st="0" end="0"/>
                                            </p:txEl>
                                          </p:spTgt>
                                        </p:tgtEl>
                                        <p:attrNameLst>
                                          <p:attrName>style.visibility</p:attrName>
                                        </p:attrNameLst>
                                      </p:cBhvr>
                                      <p:to>
                                        <p:strVal val="visible"/>
                                      </p:to>
                                    </p:set>
                                    <p:anim calcmode="lin" valueType="num">
                                      <p:cBhvr>
                                        <p:cTn id="27"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45">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4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8744" y="693865"/>
            <a:ext cx="9817994" cy="1643527"/>
          </a:xfrm>
          <a:prstGeom prst="rect">
            <a:avLst/>
          </a:prstGeom>
        </p:spPr>
        <p:txBody>
          <a:bodyPr wrap="square">
            <a:spAutoFit/>
          </a:bodyPr>
          <a:lstStyle/>
          <a:p>
            <a:pPr>
              <a:lnSpc>
                <a:spcPct val="120000"/>
              </a:lnSpc>
            </a:pPr>
            <a:r>
              <a:rPr lang="vi-VN" sz="2800" dirty="0" smtClean="0">
                <a:latin typeface="Times New Roman" panose="02020603050405020304" pitchFamily="18" charset="0"/>
                <a:ea typeface="Times New Roman" panose="02020603050405020304" pitchFamily="18" charset="0"/>
              </a:rPr>
              <a:t>Quan sát hình ảnh suy nghĩ và trả lời câu hỏi sau:</a:t>
            </a:r>
          </a:p>
          <a:p>
            <a:pPr>
              <a:lnSpc>
                <a:spcPct val="120000"/>
              </a:lnSpc>
            </a:pP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 b, c, d</a:t>
            </a:r>
            <a:endParaRPr lang="en-US" sz="2400" dirty="0">
              <a:latin typeface="Times New Roman" panose="02020603050405020304" pitchFamily="18" charset="0"/>
              <a:ea typeface="Times New Roman" panose="02020603050405020304" pitchFamily="18" charset="0"/>
            </a:endParaRPr>
          </a:p>
          <a:p>
            <a:pPr>
              <a:lnSpc>
                <a:spcPct val="120000"/>
              </a:lnSpc>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loại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đèn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trên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chức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năng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gì</a:t>
            </a:r>
            <a:endParaRPr lang="en-US" sz="24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02644" y="127646"/>
            <a:ext cx="5648021" cy="707886"/>
          </a:xfrm>
          <a:prstGeom prst="rect">
            <a:avLst/>
          </a:prstGeom>
        </p:spPr>
        <p:txBody>
          <a:bodyPr wrap="none">
            <a:spAutoFit/>
          </a:bodyPr>
          <a:lstStyle/>
          <a:p>
            <a:pPr>
              <a:spcBef>
                <a:spcPct val="50000"/>
              </a:spcBef>
            </a:pPr>
            <a:r>
              <a:rPr lang="en-US" altLang="vi-VN" sz="4000" b="1" u="sng" dirty="0">
                <a:solidFill>
                  <a:srgbClr val="339966"/>
                </a:solidFill>
                <a:latin typeface="Times New Roman" panose="02020603050405020304" pitchFamily="18" charset="0"/>
              </a:rPr>
              <a:t>I. </a:t>
            </a:r>
            <a:r>
              <a:rPr lang="en-US" altLang="en-US" sz="4000" b="1" u="sng" dirty="0">
                <a:solidFill>
                  <a:srgbClr val="339966"/>
                </a:solidFill>
                <a:latin typeface="Times New Roman" panose="02020603050405020304" pitchFamily="18" charset="0"/>
              </a:rPr>
              <a:t>KHÁI QUÁT CHUNG</a:t>
            </a:r>
            <a:endParaRPr lang="en-US" altLang="vi-VN" sz="4000" b="1" u="sng" dirty="0">
              <a:solidFill>
                <a:srgbClr val="339966"/>
              </a:solidFill>
              <a:latin typeface="Times New Roman" panose="02020603050405020304" pitchFamily="18" charset="0"/>
            </a:endParaRPr>
          </a:p>
        </p:txBody>
      </p:sp>
      <p:pic>
        <p:nvPicPr>
          <p:cNvPr id="4" name="Content Placeholder 3" descr="Screen Clipping"/>
          <p:cNvPicPr>
            <a:picLocks noChangeAspect="1"/>
          </p:cNvPicPr>
          <p:nvPr/>
        </p:nvPicPr>
        <p:blipFill>
          <a:blip r:embed="rId2">
            <a:extLst>
              <a:ext uri="{28A0092B-C50C-407E-A947-70E740481C1C}">
                <a14:useLocalDpi xmlns:a14="http://schemas.microsoft.com/office/drawing/2010/main" val="0"/>
              </a:ext>
            </a:extLst>
          </a:blip>
          <a:srcRect l="-555" t="2174" r="50943" b="54543"/>
          <a:stretch>
            <a:fillRect/>
          </a:stretch>
        </p:blipFill>
        <p:spPr bwMode="auto">
          <a:xfrm>
            <a:off x="502991" y="2336147"/>
            <a:ext cx="2876176" cy="184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descr="Screen Clipping"/>
          <p:cNvPicPr>
            <a:picLocks noChangeAspect="1"/>
          </p:cNvPicPr>
          <p:nvPr/>
        </p:nvPicPr>
        <p:blipFill>
          <a:blip r:embed="rId2">
            <a:extLst>
              <a:ext uri="{28A0092B-C50C-407E-A947-70E740481C1C}">
                <a14:useLocalDpi xmlns:a14="http://schemas.microsoft.com/office/drawing/2010/main" val="0"/>
              </a:ext>
            </a:extLst>
          </a:blip>
          <a:srcRect l="50027" t="1685" r="1752" b="55066"/>
          <a:stretch>
            <a:fillRect/>
          </a:stretch>
        </p:blipFill>
        <p:spPr bwMode="auto">
          <a:xfrm>
            <a:off x="5190305" y="2337392"/>
            <a:ext cx="2796490" cy="184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3" descr="Screen Clipping"/>
          <p:cNvPicPr>
            <a:picLocks noChangeAspect="1"/>
          </p:cNvPicPr>
          <p:nvPr/>
        </p:nvPicPr>
        <p:blipFill>
          <a:blip r:embed="rId2">
            <a:extLst>
              <a:ext uri="{28A0092B-C50C-407E-A947-70E740481C1C}">
                <a14:useLocalDpi xmlns:a14="http://schemas.microsoft.com/office/drawing/2010/main" val="0"/>
              </a:ext>
            </a:extLst>
          </a:blip>
          <a:srcRect l="-1752" t="43774" r="50658" b="9085"/>
          <a:stretch>
            <a:fillRect/>
          </a:stretch>
        </p:blipFill>
        <p:spPr bwMode="auto">
          <a:xfrm>
            <a:off x="502991" y="4549469"/>
            <a:ext cx="2962089" cy="20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3" descr="Screen Clipping"/>
          <p:cNvPicPr>
            <a:picLocks noChangeAspect="1"/>
          </p:cNvPicPr>
          <p:nvPr/>
        </p:nvPicPr>
        <p:blipFill>
          <a:blip r:embed="rId2">
            <a:extLst>
              <a:ext uri="{28A0092B-C50C-407E-A947-70E740481C1C}">
                <a14:useLocalDpi xmlns:a14="http://schemas.microsoft.com/office/drawing/2010/main" val="0"/>
              </a:ext>
            </a:extLst>
          </a:blip>
          <a:srcRect l="51860" t="44823" r="1752" b="9085"/>
          <a:stretch>
            <a:fillRect/>
          </a:stretch>
        </p:blipFill>
        <p:spPr bwMode="auto">
          <a:xfrm>
            <a:off x="5297383" y="4571881"/>
            <a:ext cx="2689412" cy="196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948744" y="4180137"/>
            <a:ext cx="2077910" cy="369332"/>
          </a:xfrm>
          <a:prstGeom prst="rect">
            <a:avLst/>
          </a:prstGeom>
          <a:noFill/>
        </p:spPr>
        <p:txBody>
          <a:bodyPr wrap="square" rtlCol="0">
            <a:spAutoFit/>
          </a:bodyPr>
          <a:lstStyle/>
          <a:p>
            <a:r>
              <a:rPr lang="vi-VN" dirty="0" smtClean="0"/>
              <a:t>Đèn học</a:t>
            </a:r>
            <a:endParaRPr lang="en-US" dirty="0"/>
          </a:p>
        </p:txBody>
      </p:sp>
      <p:sp>
        <p:nvSpPr>
          <p:cNvPr id="10" name="TextBox 9"/>
          <p:cNvSpPr txBox="1"/>
          <p:nvPr/>
        </p:nvSpPr>
        <p:spPr>
          <a:xfrm>
            <a:off x="1275008" y="6392214"/>
            <a:ext cx="1390919" cy="369332"/>
          </a:xfrm>
          <a:prstGeom prst="rect">
            <a:avLst/>
          </a:prstGeom>
          <a:noFill/>
        </p:spPr>
        <p:txBody>
          <a:bodyPr wrap="square" rtlCol="0">
            <a:spAutoFit/>
          </a:bodyPr>
          <a:lstStyle/>
          <a:p>
            <a:r>
              <a:rPr lang="vi-VN" dirty="0" smtClean="0"/>
              <a:t>Đèn ngủ</a:t>
            </a:r>
            <a:endParaRPr lang="en-US" dirty="0"/>
          </a:p>
        </p:txBody>
      </p:sp>
      <p:sp>
        <p:nvSpPr>
          <p:cNvPr id="11" name="TextBox 10"/>
          <p:cNvSpPr txBox="1"/>
          <p:nvPr/>
        </p:nvSpPr>
        <p:spPr>
          <a:xfrm>
            <a:off x="5850665" y="6392214"/>
            <a:ext cx="1490293" cy="369332"/>
          </a:xfrm>
          <a:prstGeom prst="rect">
            <a:avLst/>
          </a:prstGeom>
          <a:noFill/>
        </p:spPr>
        <p:txBody>
          <a:bodyPr wrap="square" rtlCol="0">
            <a:spAutoFit/>
          </a:bodyPr>
          <a:lstStyle/>
          <a:p>
            <a:r>
              <a:rPr lang="vi-VN" dirty="0" smtClean="0"/>
              <a:t>Đèn trang trí</a:t>
            </a:r>
            <a:endParaRPr lang="en-US" dirty="0"/>
          </a:p>
        </p:txBody>
      </p:sp>
      <p:sp>
        <p:nvSpPr>
          <p:cNvPr id="12" name="TextBox 11"/>
          <p:cNvSpPr txBox="1"/>
          <p:nvPr/>
        </p:nvSpPr>
        <p:spPr>
          <a:xfrm>
            <a:off x="5640946" y="4180137"/>
            <a:ext cx="2472744" cy="369332"/>
          </a:xfrm>
          <a:prstGeom prst="rect">
            <a:avLst/>
          </a:prstGeom>
          <a:noFill/>
        </p:spPr>
        <p:txBody>
          <a:bodyPr wrap="square" rtlCol="0">
            <a:spAutoFit/>
          </a:bodyPr>
          <a:lstStyle/>
          <a:p>
            <a:r>
              <a:rPr lang="vi-VN" dirty="0" smtClean="0"/>
              <a:t>Đèn huỳnh quang </a:t>
            </a:r>
            <a:endParaRPr lang="en-US" dirty="0"/>
          </a:p>
        </p:txBody>
      </p:sp>
      <p:sp>
        <p:nvSpPr>
          <p:cNvPr id="13" name="Rectangle 12"/>
          <p:cNvSpPr/>
          <p:nvPr/>
        </p:nvSpPr>
        <p:spPr>
          <a:xfrm>
            <a:off x="3408817" y="3303967"/>
            <a:ext cx="1944829" cy="2166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solidFill>
                  <a:schemeClr val="tx1"/>
                </a:solidFill>
                <a:latin typeface="Times New Roman" panose="02020603050405020304" pitchFamily="18" charset="0"/>
                <a:cs typeface="Times New Roman" panose="02020603050405020304" pitchFamily="18" charset="0"/>
              </a:rPr>
              <a:t>Chức năng:</a:t>
            </a:r>
          </a:p>
          <a:p>
            <a:pPr algn="ctr"/>
            <a:r>
              <a:rPr lang="vi-VN" sz="2800" dirty="0" smtClean="0">
                <a:solidFill>
                  <a:schemeClr val="tx1"/>
                </a:solidFill>
                <a:latin typeface="Times New Roman" panose="02020603050405020304" pitchFamily="18" charset="0"/>
                <a:cs typeface="Times New Roman" panose="02020603050405020304" pitchFamily="18" charset="0"/>
              </a:rPr>
              <a:t>Thắp sáng</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465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down)">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1000"/>
                                        <p:tgtEl>
                                          <p:spTgt spid="11">
                                            <p:txEl>
                                              <p:pRg st="0" end="0"/>
                                            </p:txEl>
                                          </p:spTgt>
                                        </p:tgtEl>
                                      </p:cBhvr>
                                    </p:animEffect>
                                    <p:anim calcmode="lin" valueType="num">
                                      <p:cBhvr>
                                        <p:cTn id="3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2"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8186" y="1653485"/>
            <a:ext cx="9620518" cy="3539430"/>
          </a:xfrm>
          <a:prstGeom prst="rect">
            <a:avLst/>
          </a:prstGeom>
        </p:spPr>
        <p:txBody>
          <a:bodyPr wrap="square">
            <a:spAutoFit/>
          </a:bodyPr>
          <a:lstStyle/>
          <a:p>
            <a:r>
              <a:rPr lang="vi-VN" sz="3200" dirty="0" smtClean="0">
                <a:solidFill>
                  <a:srgbClr val="FF0000"/>
                </a:solidFill>
                <a:latin typeface="Times New Roman" panose="02020603050405020304" pitchFamily="18" charset="0"/>
                <a:cs typeface="Times New Roman" panose="02020603050405020304" pitchFamily="18" charset="0"/>
              </a:rPr>
              <a:t>- </a:t>
            </a:r>
            <a:r>
              <a:rPr lang="en-US" sz="3200" dirty="0" err="1" smtClean="0">
                <a:solidFill>
                  <a:srgbClr val="FF0000"/>
                </a:solidFill>
                <a:latin typeface="Times New Roman" panose="02020603050405020304" pitchFamily="18" charset="0"/>
                <a:cs typeface="Times New Roman" panose="02020603050405020304" pitchFamily="18" charset="0"/>
              </a:rPr>
              <a:t>Một</a:t>
            </a:r>
            <a:r>
              <a:rPr lang="en-US" sz="3200" dirty="0" smtClean="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số</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loại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phổ</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biến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sợi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đốt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huỳnh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quang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compac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đèn</a:t>
            </a:r>
            <a:r>
              <a:rPr lang="en-US" sz="3200" dirty="0">
                <a:solidFill>
                  <a:srgbClr val="FF0000"/>
                </a:solidFill>
                <a:latin typeface="Times New Roman" panose="02020603050405020304" pitchFamily="18" charset="0"/>
                <a:cs typeface="Times New Roman" panose="02020603050405020304" pitchFamily="18" charset="0"/>
              </a:rPr>
              <a:t> LED</a:t>
            </a:r>
            <a:endParaRPr lang="vi-VN" sz="3200" dirty="0">
              <a:solidFill>
                <a:srgbClr val="FF0000"/>
              </a:solidFill>
              <a:latin typeface="Times New Roman" panose="02020603050405020304" pitchFamily="18" charset="0"/>
              <a:cs typeface="Times New Roman" panose="02020603050405020304" pitchFamily="18" charset="0"/>
            </a:endParaRPr>
          </a:p>
          <a:p>
            <a:endParaRPr lang="en-US" sz="3200" dirty="0">
              <a:solidFill>
                <a:srgbClr val="FF0000"/>
              </a:solidFill>
              <a:latin typeface="Times New Roman" panose="02020603050405020304" pitchFamily="18" charset="0"/>
              <a:cs typeface="Times New Roman" panose="02020603050405020304" pitchFamily="18" charset="0"/>
            </a:endParaRPr>
          </a:p>
          <a:p>
            <a:pPr marL="457200" indent="-457200">
              <a:buFontTx/>
              <a:buChar char="-"/>
            </a:pPr>
            <a:r>
              <a:rPr lang="vi-VN" altLang="en-US" sz="3200" dirty="0" smtClean="0">
                <a:solidFill>
                  <a:srgbClr val="FF0000"/>
                </a:solidFill>
                <a:latin typeface="Times New Roman" panose="02020603050405020304" pitchFamily="18" charset="0"/>
                <a:cs typeface="Times New Roman" panose="02020603050405020304" pitchFamily="18" charset="0"/>
              </a:rPr>
              <a:t>Đèn </a:t>
            </a:r>
            <a:r>
              <a:rPr lang="vi-VN" altLang="en-US" sz="3200" dirty="0">
                <a:solidFill>
                  <a:srgbClr val="FF0000"/>
                </a:solidFill>
                <a:latin typeface="Times New Roman" panose="02020603050405020304" pitchFamily="18" charset="0"/>
                <a:cs typeface="Times New Roman" panose="02020603050405020304" pitchFamily="18" charset="0"/>
              </a:rPr>
              <a:t>điện là đồ dùng điện dùng để chiếu </a:t>
            </a:r>
            <a:r>
              <a:rPr lang="vi-VN" altLang="en-US" sz="3200" dirty="0" smtClean="0">
                <a:solidFill>
                  <a:srgbClr val="FF0000"/>
                </a:solidFill>
                <a:latin typeface="Times New Roman" panose="02020603050405020304" pitchFamily="18" charset="0"/>
                <a:cs typeface="Times New Roman" panose="02020603050405020304" pitchFamily="18" charset="0"/>
              </a:rPr>
              <a:t>sáng. </a:t>
            </a:r>
          </a:p>
          <a:p>
            <a:r>
              <a:rPr lang="vi-VN" altLang="en-US" sz="3200" dirty="0" smtClean="0">
                <a:solidFill>
                  <a:srgbClr val="FF0000"/>
                </a:solidFill>
                <a:latin typeface="Times New Roman" panose="02020603050405020304" pitchFamily="18" charset="0"/>
                <a:cs typeface="Times New Roman" panose="02020603050405020304" pitchFamily="18" charset="0"/>
              </a:rPr>
              <a:t>Ngoài </a:t>
            </a:r>
            <a:r>
              <a:rPr lang="vi-VN" altLang="en-US" sz="3200" dirty="0">
                <a:solidFill>
                  <a:srgbClr val="FF0000"/>
                </a:solidFill>
                <a:latin typeface="Times New Roman" panose="02020603050405020304" pitchFamily="18" charset="0"/>
                <a:cs typeface="Times New Roman" panose="02020603050405020304" pitchFamily="18" charset="0"/>
              </a:rPr>
              <a:t>công dụng chiếu sáng một số loại đèn điện còn được dùng để sưởi </a:t>
            </a:r>
            <a:r>
              <a:rPr lang="vi-VN" altLang="en-US" sz="3200" dirty="0" smtClean="0">
                <a:solidFill>
                  <a:srgbClr val="FF0000"/>
                </a:solidFill>
                <a:latin typeface="Times New Roman" panose="02020603050405020304" pitchFamily="18" charset="0"/>
                <a:cs typeface="Times New Roman" panose="02020603050405020304" pitchFamily="18" charset="0"/>
              </a:rPr>
              <a:t>ấm, </a:t>
            </a:r>
            <a:r>
              <a:rPr lang="vi-VN" altLang="en-US" sz="3200" dirty="0">
                <a:solidFill>
                  <a:srgbClr val="FF0000"/>
                </a:solidFill>
                <a:latin typeface="Times New Roman" panose="02020603050405020304" pitchFamily="18" charset="0"/>
                <a:cs typeface="Times New Roman" panose="02020603050405020304" pitchFamily="18" charset="0"/>
              </a:rPr>
              <a:t>trang </a:t>
            </a:r>
            <a:r>
              <a:rPr lang="vi-VN" altLang="en-US" sz="3200" dirty="0" smtClean="0">
                <a:solidFill>
                  <a:srgbClr val="FF0000"/>
                </a:solidFill>
                <a:latin typeface="Times New Roman" panose="02020603050405020304" pitchFamily="18" charset="0"/>
                <a:cs typeface="Times New Roman" panose="02020603050405020304" pitchFamily="18" charset="0"/>
              </a:rPr>
              <a:t>trí.</a:t>
            </a:r>
            <a:r>
              <a:rPr lang="vi-VN" altLang="en-US" sz="3200" dirty="0">
                <a:solidFill>
                  <a:srgbClr val="FF0000"/>
                </a:solidFill>
                <a:latin typeface="Times New Roman" panose="02020603050405020304" pitchFamily="18" charset="0"/>
                <a:cs typeface="Times New Roman" panose="02020603050405020304" pitchFamily="18" charset="0"/>
              </a:rPr>
              <a:t/>
            </a:r>
            <a:br>
              <a:rPr lang="vi-VN" altLang="en-US" sz="3200" dirty="0">
                <a:solidFill>
                  <a:srgbClr val="FF0000"/>
                </a:solidFill>
                <a:latin typeface="Times New Roman" panose="02020603050405020304" pitchFamily="18" charset="0"/>
                <a:cs typeface="Times New Roman" panose="02020603050405020304" pitchFamily="18" charset="0"/>
              </a:rPr>
            </a:br>
            <a:endParaRPr lang="en-US" altLang="en-US" sz="3200" dirty="0">
              <a:solidFill>
                <a:srgbClr val="FF0000"/>
              </a:solidFill>
              <a:latin typeface="Times New Roman" panose="02020603050405020304" pitchFamily="18" charset="0"/>
              <a:cs typeface="Times New Roman" panose="02020603050405020304" pitchFamily="18" charset="0"/>
            </a:endParaRPr>
          </a:p>
        </p:txBody>
      </p:sp>
      <p:sp>
        <p:nvSpPr>
          <p:cNvPr id="3" name="Rectangle 2"/>
          <p:cNvSpPr/>
          <p:nvPr/>
        </p:nvSpPr>
        <p:spPr>
          <a:xfrm>
            <a:off x="267038" y="462498"/>
            <a:ext cx="5648021" cy="707886"/>
          </a:xfrm>
          <a:prstGeom prst="rect">
            <a:avLst/>
          </a:prstGeom>
        </p:spPr>
        <p:txBody>
          <a:bodyPr wrap="none">
            <a:spAutoFit/>
          </a:bodyPr>
          <a:lstStyle/>
          <a:p>
            <a:pPr>
              <a:spcBef>
                <a:spcPct val="50000"/>
              </a:spcBef>
            </a:pPr>
            <a:r>
              <a:rPr lang="en-US" altLang="vi-VN" sz="4000" b="1" u="sng" dirty="0">
                <a:solidFill>
                  <a:srgbClr val="339966"/>
                </a:solidFill>
                <a:latin typeface="Times New Roman" panose="02020603050405020304" pitchFamily="18" charset="0"/>
              </a:rPr>
              <a:t>I. </a:t>
            </a:r>
            <a:r>
              <a:rPr lang="en-US" altLang="en-US" sz="4000" b="1" u="sng" dirty="0">
                <a:solidFill>
                  <a:srgbClr val="339966"/>
                </a:solidFill>
                <a:latin typeface="Times New Roman" panose="02020603050405020304" pitchFamily="18" charset="0"/>
              </a:rPr>
              <a:t>KHÁI QUÁT CHUNG</a:t>
            </a:r>
            <a:endParaRPr lang="en-US" altLang="vi-VN" sz="4000" b="1" u="sng" dirty="0">
              <a:solidFill>
                <a:srgbClr val="339966"/>
              </a:solidFill>
              <a:latin typeface="Times New Roman" panose="02020603050405020304" pitchFamily="18" charset="0"/>
            </a:endParaRPr>
          </a:p>
        </p:txBody>
      </p:sp>
    </p:spTree>
    <p:extLst>
      <p:ext uri="{BB962C8B-B14F-4D97-AF65-F5344CB8AC3E}">
        <p14:creationId xmlns:p14="http://schemas.microsoft.com/office/powerpoint/2010/main" val="315980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extLst>
          </p:cNvPr>
          <p:cNvSpPr/>
          <p:nvPr/>
        </p:nvSpPr>
        <p:spPr>
          <a:xfrm rot="5400000">
            <a:off x="-1465480" y="3201147"/>
            <a:ext cx="3386667" cy="455706"/>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endParaRPr lang="en-US" sz="1412" dirty="0">
              <a:latin typeface="Lato Light" panose="020F0502020204030203" pitchFamily="34" charset="0"/>
              <a:ea typeface="Lato Light" panose="020F0502020204030203" pitchFamily="34" charset="0"/>
              <a:cs typeface="Lato Light" panose="020F0502020204030203" pitchFamily="34" charset="0"/>
            </a:endParaRPr>
          </a:p>
        </p:txBody>
      </p:sp>
      <p:sp>
        <p:nvSpPr>
          <p:cNvPr id="8" name="Freeform 7"/>
          <p:cNvSpPr/>
          <p:nvPr/>
        </p:nvSpPr>
        <p:spPr>
          <a:xfrm>
            <a:off x="-1037167" y="4860863"/>
            <a:ext cx="14179177" cy="1947333"/>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1E310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a:defRPr/>
            </a:pPr>
            <a:endParaRPr lang="vi-VN" sz="1412"/>
          </a:p>
        </p:txBody>
      </p:sp>
      <p:sp>
        <p:nvSpPr>
          <p:cNvPr id="7" name="Rectangle 6"/>
          <p:cNvSpPr>
            <a:spLocks noChangeArrowheads="1"/>
          </p:cNvSpPr>
          <p:nvPr/>
        </p:nvSpPr>
        <p:spPr bwMode="auto">
          <a:xfrm>
            <a:off x="885265" y="1039657"/>
            <a:ext cx="11110009" cy="238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6551" tIns="53275" rIns="106551" bIns="53275">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ct val="50000"/>
              </a:spcBef>
            </a:pPr>
            <a:r>
              <a:rPr lang="vi-VN" altLang="en-US" sz="3294" dirty="0">
                <a:latin typeface="Times New Roman" panose="02020603050405020304" pitchFamily="18" charset="0"/>
              </a:rPr>
              <a:t> </a:t>
            </a:r>
            <a:r>
              <a:rPr lang="en-US" altLang="en-US" sz="3294" dirty="0">
                <a:latin typeface="Times New Roman" panose="02020603050405020304" pitchFamily="18" charset="0"/>
              </a:rPr>
              <a:t>Thomas </a:t>
            </a:r>
            <a:r>
              <a:rPr lang="en-US" altLang="en-US" sz="3294" dirty="0" smtClean="0">
                <a:latin typeface="Times New Roman" panose="02020603050405020304" pitchFamily="18" charset="0"/>
              </a:rPr>
              <a:t>Edison(1847 </a:t>
            </a:r>
            <a:r>
              <a:rPr lang="en-US" altLang="en-US" sz="3294" dirty="0">
                <a:latin typeface="Times New Roman" panose="02020603050405020304" pitchFamily="18" charset="0"/>
              </a:rPr>
              <a:t>– 1931)</a:t>
            </a:r>
          </a:p>
          <a:p>
            <a:pPr>
              <a:spcBef>
                <a:spcPct val="50000"/>
              </a:spcBef>
            </a:pPr>
            <a:r>
              <a:rPr lang="en-US" altLang="en-US" sz="3294" dirty="0">
                <a:latin typeface="Times New Roman" panose="02020603050405020304" pitchFamily="18" charset="0"/>
              </a:rPr>
              <a:t> </a:t>
            </a:r>
            <a:r>
              <a:rPr lang="en-US" altLang="en-US" sz="3294" dirty="0" err="1">
                <a:latin typeface="Times New Roman" panose="02020603050405020304" pitchFamily="18" charset="0"/>
              </a:rPr>
              <a:t>Tháng</a:t>
            </a:r>
            <a:r>
              <a:rPr lang="en-US" altLang="en-US" sz="3294" dirty="0">
                <a:latin typeface="Times New Roman" panose="02020603050405020304" pitchFamily="18" charset="0"/>
              </a:rPr>
              <a:t> 1 </a:t>
            </a:r>
            <a:r>
              <a:rPr lang="en-US" altLang="en-US" sz="3294" dirty="0" err="1">
                <a:latin typeface="Times New Roman" panose="02020603050405020304" pitchFamily="18" charset="0"/>
              </a:rPr>
              <a:t>năm</a:t>
            </a:r>
            <a:r>
              <a:rPr lang="en-US" altLang="en-US" sz="3294" dirty="0">
                <a:latin typeface="Times New Roman" panose="02020603050405020304" pitchFamily="18" charset="0"/>
              </a:rPr>
              <a:t> 1879 </a:t>
            </a:r>
            <a:r>
              <a:rPr lang="en-US" altLang="en-US" sz="3294" dirty="0" err="1">
                <a:latin typeface="Times New Roman" panose="02020603050405020304" pitchFamily="18" charset="0"/>
              </a:rPr>
              <a:t>tại</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phòng</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thí</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nghiệm</a:t>
            </a:r>
            <a:r>
              <a:rPr lang="en-US" altLang="en-US" sz="3294" dirty="0">
                <a:latin typeface="Times New Roman" panose="02020603050405020304" pitchFamily="18" charset="0"/>
              </a:rPr>
              <a:t> ở New Jersey </a:t>
            </a:r>
            <a:r>
              <a:rPr lang="en-US" altLang="en-US" sz="3294" dirty="0" err="1">
                <a:latin typeface="Times New Roman" panose="02020603050405020304" pitchFamily="18" charset="0"/>
              </a:rPr>
              <a:t>Hoa</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Kỳ</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nhà</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phát</a:t>
            </a:r>
            <a:r>
              <a:rPr lang="en-US" altLang="en-US" sz="3294" dirty="0">
                <a:latin typeface="Times New Roman" panose="02020603050405020304" pitchFamily="18" charset="0"/>
              </a:rPr>
              <a:t> minh </a:t>
            </a:r>
            <a:r>
              <a:rPr lang="en-US" altLang="en-US" sz="3294" dirty="0" err="1">
                <a:latin typeface="Times New Roman" panose="02020603050405020304" pitchFamily="18" charset="0"/>
              </a:rPr>
              <a:t>nổi</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tiếng</a:t>
            </a:r>
            <a:r>
              <a:rPr lang="en-US" altLang="en-US" sz="3294" dirty="0">
                <a:latin typeface="Times New Roman" panose="02020603050405020304" pitchFamily="18" charset="0"/>
              </a:rPr>
              <a:t> Thomas Edison </a:t>
            </a:r>
            <a:r>
              <a:rPr lang="en-US" altLang="en-US" sz="3294" dirty="0" err="1">
                <a:latin typeface="Times New Roman" panose="02020603050405020304" pitchFamily="18" charset="0"/>
              </a:rPr>
              <a:t>đã</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chế</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tạo</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thành</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công</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bóng</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đèn</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sợi</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đốt</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đầu</a:t>
            </a:r>
            <a:r>
              <a:rPr lang="en-US" altLang="en-US" sz="3294" dirty="0">
                <a:latin typeface="Times New Roman" panose="02020603050405020304" pitchFamily="18" charset="0"/>
              </a:rPr>
              <a:t> </a:t>
            </a:r>
            <a:r>
              <a:rPr lang="en-US" altLang="en-US" sz="3294" dirty="0" err="1">
                <a:latin typeface="Times New Roman" panose="02020603050405020304" pitchFamily="18" charset="0"/>
              </a:rPr>
              <a:t>tiên</a:t>
            </a:r>
            <a:endParaRPr lang="en-US" altLang="en-US" sz="3294" dirty="0">
              <a:latin typeface="Times New Roman" panose="02020603050405020304" pitchFamily="18" charset="0"/>
            </a:endParaRPr>
          </a:p>
        </p:txBody>
      </p:sp>
      <p:pic>
        <p:nvPicPr>
          <p:cNvPr id="6153"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78000" y="3490011"/>
            <a:ext cx="8367059" cy="2796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3765108" y="136027"/>
            <a:ext cx="4574626" cy="9036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1718" tIns="35859" rIns="71718" bIns="35859" numCol="1" spcCol="0" rtlCol="0" fromWordArt="0" anchor="ctr" anchorCtr="0" forceAA="0" compatLnSpc="1">
            <a:prstTxWarp prst="textNoShape">
              <a:avLst/>
            </a:prstTxWarp>
            <a:noAutofit/>
          </a:bodyPr>
          <a:lstStyle/>
          <a:p>
            <a:pPr algn="ctr"/>
            <a:r>
              <a:rPr lang="vi-VN" sz="3765" dirty="0">
                <a:latin typeface="Times New Roman" panose="02020603050405020304" pitchFamily="18" charset="0"/>
                <a:cs typeface="Times New Roman" panose="02020603050405020304" pitchFamily="18" charset="0"/>
              </a:rPr>
              <a:t>Thông tin bổ ích</a:t>
            </a:r>
            <a:endParaRPr lang="en-US" sz="3765"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405867"/>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8"/>
          <p:cNvSpPr/>
          <p:nvPr/>
        </p:nvSpPr>
        <p:spPr>
          <a:xfrm>
            <a:off x="-1001059" y="4879540"/>
            <a:ext cx="14179176" cy="1947333"/>
          </a:xfrm>
          <a:custGeom>
            <a:avLst/>
            <a:gdLst>
              <a:gd name="connsiteX0" fmla="*/ 806336 w 10634421"/>
              <a:gd name="connsiteY0" fmla="*/ 391526 h 2069007"/>
              <a:gd name="connsiteX1" fmla="*/ 4089863 w 10634421"/>
              <a:gd name="connsiteY1" fmla="*/ 252981 h 2069007"/>
              <a:gd name="connsiteX2" fmla="*/ 4436227 w 10634421"/>
              <a:gd name="connsiteY2" fmla="*/ 419235 h 2069007"/>
              <a:gd name="connsiteX3" fmla="*/ 7484227 w 10634421"/>
              <a:gd name="connsiteY3" fmla="*/ 627053 h 2069007"/>
              <a:gd name="connsiteX4" fmla="*/ 8454045 w 10634421"/>
              <a:gd name="connsiteY4" fmla="*/ 211417 h 2069007"/>
              <a:gd name="connsiteX5" fmla="*/ 9867209 w 10634421"/>
              <a:gd name="connsiteY5" fmla="*/ 114435 h 2069007"/>
              <a:gd name="connsiteX6" fmla="*/ 9922627 w 10634421"/>
              <a:gd name="connsiteY6" fmla="*/ 1832399 h 2069007"/>
              <a:gd name="connsiteX7" fmla="*/ 820191 w 10634421"/>
              <a:gd name="connsiteY7" fmla="*/ 1901672 h 2069007"/>
              <a:gd name="connsiteX8" fmla="*/ 806336 w 10634421"/>
              <a:gd name="connsiteY8" fmla="*/ 391526 h 206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34421" h="2069007">
                <a:moveTo>
                  <a:pt x="806336" y="391526"/>
                </a:moveTo>
                <a:cubicBezTo>
                  <a:pt x="1351281" y="116744"/>
                  <a:pt x="3484881" y="248363"/>
                  <a:pt x="4089863" y="252981"/>
                </a:cubicBezTo>
                <a:cubicBezTo>
                  <a:pt x="4694845" y="257599"/>
                  <a:pt x="3870500" y="356890"/>
                  <a:pt x="4436227" y="419235"/>
                </a:cubicBezTo>
                <a:cubicBezTo>
                  <a:pt x="5001954" y="481580"/>
                  <a:pt x="6814591" y="661689"/>
                  <a:pt x="7484227" y="627053"/>
                </a:cubicBezTo>
                <a:cubicBezTo>
                  <a:pt x="8153863" y="592417"/>
                  <a:pt x="8056881" y="296853"/>
                  <a:pt x="8454045" y="211417"/>
                </a:cubicBezTo>
                <a:cubicBezTo>
                  <a:pt x="8851209" y="125981"/>
                  <a:pt x="9622445" y="-155729"/>
                  <a:pt x="9867209" y="114435"/>
                </a:cubicBezTo>
                <a:cubicBezTo>
                  <a:pt x="10111973" y="384599"/>
                  <a:pt x="11430463" y="1534526"/>
                  <a:pt x="9922627" y="1832399"/>
                </a:cubicBezTo>
                <a:cubicBezTo>
                  <a:pt x="8414791" y="2130272"/>
                  <a:pt x="2344191" y="2139508"/>
                  <a:pt x="820191" y="1901672"/>
                </a:cubicBezTo>
                <a:cubicBezTo>
                  <a:pt x="-703809" y="1663836"/>
                  <a:pt x="261391" y="666308"/>
                  <a:pt x="806336" y="391526"/>
                </a:cubicBezTo>
                <a:close/>
              </a:path>
            </a:pathLst>
          </a:custGeom>
          <a:solidFill>
            <a:srgbClr val="E4B3CC">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a:defRPr/>
            </a:pPr>
            <a:endParaRPr lang="vi-VN" sz="1412"/>
          </a:p>
        </p:txBody>
      </p:sp>
      <p:pic>
        <p:nvPicPr>
          <p:cNvPr id="5123" name="Picture 27" descr="b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5049" y="201706"/>
            <a:ext cx="1726951" cy="1218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5">
            <a:extLst>
              <a:ext uri="{FF2B5EF4-FFF2-40B4-BE49-F238E27FC236}"/>
            </a:extLst>
          </p:cNvPr>
          <p:cNvSpPr/>
          <p:nvPr/>
        </p:nvSpPr>
        <p:spPr>
          <a:xfrm rot="5400000">
            <a:off x="-1465480" y="3201147"/>
            <a:ext cx="3386667" cy="455706"/>
          </a:xfrm>
          <a:prstGeom prst="round2SameRect">
            <a:avLst>
              <a:gd name="adj1" fmla="val 50000"/>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06551" tIns="53275" rIns="106551" bIns="53275" anchor="ctr"/>
          <a:lstStyle/>
          <a:p>
            <a:pPr algn="ctr" eaLnBrk="1" hangingPunct="1">
              <a:defRPr/>
            </a:pPr>
            <a:endParaRPr lang="en-US" sz="1412" dirty="0">
              <a:latin typeface="Lato Light" panose="020F0502020204030203" pitchFamily="34" charset="0"/>
              <a:ea typeface="Lato Light" panose="020F0502020204030203" pitchFamily="34" charset="0"/>
              <a:cs typeface="Lato Light" panose="020F0502020204030203" pitchFamily="34" charset="0"/>
            </a:endParaRPr>
          </a:p>
        </p:txBody>
      </p:sp>
      <p:sp>
        <p:nvSpPr>
          <p:cNvPr id="2" name="Rectangle 1"/>
          <p:cNvSpPr/>
          <p:nvPr/>
        </p:nvSpPr>
        <p:spPr>
          <a:xfrm>
            <a:off x="227853" y="31127"/>
            <a:ext cx="7718651" cy="523220"/>
          </a:xfrm>
          <a:prstGeom prst="rect">
            <a:avLst/>
          </a:prstGeom>
        </p:spPr>
        <p:txBody>
          <a:bodyPr wrap="none">
            <a:spAutoFit/>
          </a:bodyPr>
          <a:lstStyle/>
          <a:p>
            <a:pPr>
              <a:spcBef>
                <a:spcPct val="50000"/>
              </a:spcBef>
            </a:pPr>
            <a:r>
              <a:rPr lang="vi-VN" altLang="vi-VN" sz="2800" b="1" u="sng" dirty="0">
                <a:solidFill>
                  <a:srgbClr val="339966"/>
                </a:solidFill>
                <a:latin typeface="Times New Roman" panose="02020603050405020304" pitchFamily="18" charset="0"/>
              </a:rPr>
              <a:t>I</a:t>
            </a:r>
            <a:r>
              <a:rPr lang="en-US" altLang="vi-VN" sz="2800" b="1" u="sng" dirty="0">
                <a:solidFill>
                  <a:srgbClr val="339966"/>
                </a:solidFill>
                <a:latin typeface="Times New Roman" panose="02020603050405020304" pitchFamily="18" charset="0"/>
              </a:rPr>
              <a:t>I . </a:t>
            </a:r>
            <a:r>
              <a:rPr lang="en-US" altLang="en-US" sz="2800" b="1" u="sng" dirty="0">
                <a:solidFill>
                  <a:srgbClr val="339966"/>
                </a:solidFill>
                <a:latin typeface="Times New Roman" panose="02020603050405020304" pitchFamily="18" charset="0"/>
              </a:rPr>
              <a:t>MỘT SỐ LOẠI BÓNG ĐÈN THÔNG DỤNG</a:t>
            </a:r>
            <a:endParaRPr lang="en-US" altLang="vi-VN" sz="2800" b="1" u="sng" dirty="0">
              <a:solidFill>
                <a:srgbClr val="339966"/>
              </a:solidFill>
              <a:latin typeface="Times New Roman" panose="02020603050405020304" pitchFamily="18" charset="0"/>
            </a:endParaRPr>
          </a:p>
        </p:txBody>
      </p:sp>
      <p:sp>
        <p:nvSpPr>
          <p:cNvPr id="3" name="Rectangle 2"/>
          <p:cNvSpPr/>
          <p:nvPr/>
        </p:nvSpPr>
        <p:spPr>
          <a:xfrm>
            <a:off x="42664" y="663527"/>
            <a:ext cx="11285860" cy="1421928"/>
          </a:xfrm>
          <a:prstGeom prst="rect">
            <a:avLst/>
          </a:prstGeom>
        </p:spPr>
        <p:txBody>
          <a:bodyPr wrap="square">
            <a:spAutoFit/>
          </a:bodyPr>
          <a:lstStyle/>
          <a:p>
            <a:pPr>
              <a:lnSpc>
                <a:spcPct val="120000"/>
              </a:lnSpc>
            </a:pPr>
            <a:r>
              <a:rPr lang="en-US" sz="3600" dirty="0" smtClean="0">
                <a:latin typeface="Times New Roman" panose="02020603050405020304" pitchFamily="18" charset="0"/>
                <a:ea typeface="Times New Roman" panose="02020603050405020304" pitchFamily="18" charset="0"/>
              </a:rPr>
              <a:t>HS </a:t>
            </a:r>
            <a:r>
              <a:rPr lang="en-US" sz="3600" dirty="0" err="1" smtClean="0">
                <a:latin typeface="Times New Roman" panose="02020603050405020304" pitchFamily="18" charset="0"/>
                <a:ea typeface="Times New Roman" panose="02020603050405020304" pitchFamily="18" charset="0"/>
              </a:rPr>
              <a:t>hoạt</a:t>
            </a:r>
            <a:r>
              <a:rPr lang="vi-VN" sz="3600" dirty="0" smtClean="0">
                <a:latin typeface="Times New Roman" panose="02020603050405020304" pitchFamily="18" charset="0"/>
                <a:ea typeface="Times New Roman" panose="02020603050405020304" pitchFamily="18" charset="0"/>
              </a:rPr>
              <a:t> nhóm (4HS/nhóm) suy nghĩ thảo luận 5 phút và hoàn thành PHT. Sau đó các nhóm chấm chéo nhau.</a:t>
            </a:r>
            <a:endParaRPr lang="en-US" sz="3200" dirty="0">
              <a:effectLst/>
              <a:latin typeface="Times New Roman" panose="02020603050405020304" pitchFamily="18"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99906369"/>
              </p:ext>
            </p:extLst>
          </p:nvPr>
        </p:nvGraphicFramePr>
        <p:xfrm>
          <a:off x="353741" y="2194635"/>
          <a:ext cx="10663706" cy="3940936"/>
        </p:xfrm>
        <a:graphic>
          <a:graphicData uri="http://schemas.openxmlformats.org/drawingml/2006/table">
            <a:tbl>
              <a:tblPr>
                <a:tableStyleId>{5C22544A-7EE6-4342-B048-85BDC9FD1C3A}</a:tableStyleId>
              </a:tblPr>
              <a:tblGrid>
                <a:gridCol w="2729709"/>
                <a:gridCol w="1831338"/>
                <a:gridCol w="3218355"/>
                <a:gridCol w="2884304"/>
              </a:tblGrid>
              <a:tr h="553441">
                <a:tc>
                  <a:txBody>
                    <a:bodyPr/>
                    <a:lstStyle/>
                    <a:p>
                      <a:pPr marL="0" marR="0" algn="ctr">
                        <a:lnSpc>
                          <a:spcPct val="120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Các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loại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đèn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điện</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Cấu tạo</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Nguyên lý làm việc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Thông số kỹ thuật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553441">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Bóng đèn sợi đốt</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140306">
                <a:tc>
                  <a:txBody>
                    <a:bodyPr/>
                    <a:lstStyle/>
                    <a:p>
                      <a:pPr marL="0" marR="0">
                        <a:lnSpc>
                          <a:spcPct val="120000"/>
                        </a:lnSpc>
                        <a:spcBef>
                          <a:spcPts val="0"/>
                        </a:spcBef>
                        <a:spcAft>
                          <a:spcPts val="0"/>
                        </a:spcAft>
                      </a:pPr>
                      <a:r>
                        <a:rPr lang="en-US" sz="2400" dirty="0" err="1">
                          <a:effectLst/>
                          <a:latin typeface="Times New Roman" panose="02020603050405020304" pitchFamily="18" charset="0"/>
                          <a:cs typeface="Times New Roman" panose="02020603050405020304" pitchFamily="18" charset="0"/>
                        </a:rPr>
                        <a:t>Bóng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đèn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huỳnh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quang</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149772">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Bóng đèn com- pắc</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543976">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Bóng đèn LED</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a:effectLst/>
                          <a:latin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040993231"/>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53279853"/>
              </p:ext>
            </p:extLst>
          </p:nvPr>
        </p:nvGraphicFramePr>
        <p:xfrm>
          <a:off x="199194" y="172457"/>
          <a:ext cx="11700883" cy="6723665"/>
        </p:xfrm>
        <a:graphic>
          <a:graphicData uri="http://schemas.openxmlformats.org/drawingml/2006/table">
            <a:tbl>
              <a:tblPr>
                <a:tableStyleId>{5C22544A-7EE6-4342-B048-85BDC9FD1C3A}</a:tableStyleId>
              </a:tblPr>
              <a:tblGrid>
                <a:gridCol w="1410665"/>
                <a:gridCol w="2588654"/>
                <a:gridCol w="4224270"/>
                <a:gridCol w="3477294"/>
              </a:tblGrid>
              <a:tr h="791304">
                <a:tc>
                  <a:txBody>
                    <a:bodyPr/>
                    <a:lstStyle/>
                    <a:p>
                      <a:pPr marL="0" marR="0" algn="ctr">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Các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loại</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đèn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điện</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Cấu</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tạo</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Nguyên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lý</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làm</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việc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Thông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số</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kỹ</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thuật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230679">
                <a:tc>
                  <a:txBody>
                    <a:bodyPr/>
                    <a:lstStyle/>
                    <a:p>
                      <a:pPr marL="0" marR="0">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Bóng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đèn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sợi</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đốt</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bóng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thuỷ</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tinh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sợi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đốt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đuôi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đèn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Khi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hoạt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động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dòng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điện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chạy</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trong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sợi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đốt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của</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bóng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đèn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làm</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cho</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sợi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đốt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nóng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lên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đến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nhiệt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độ</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rất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cao</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phát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sáng</a:t>
                      </a:r>
                      <a:endParaRPr lang="en-US" sz="2000" b="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110 V/15 W, 110 V/100 W, 220 V/25 W, 220 V/40 W, 220 V/60 W, 220 V/75 W, 220 V/100 W.</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575181">
                <a:tc>
                  <a:txBody>
                    <a:bodyPr/>
                    <a:lstStyle/>
                    <a:p>
                      <a:pPr marL="0" marR="0">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Bóng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đèn</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huỳnh</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quang</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ống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thuỷ</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tinh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có</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phủ</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lớp</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bột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huỳnh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quang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hai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điện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cực</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000" b="0" dirty="0">
                          <a:effectLst/>
                          <a:latin typeface="Times New Roman" panose="02020603050405020304" pitchFamily="18" charset="0"/>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Khi</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hoạt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động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sự</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phóng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điện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giữa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hai</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cực</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của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đèn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tác</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dụng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lên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lớp</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bột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huỳnh</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quang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phủ</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bên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trong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ống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làm</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phát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ra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ánh</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sáng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en-US" sz="2000" b="0" i="1" u="sng"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110 V/18 W, 110 V/40 W, 220 V/18 W, 220 V/20 W, 220 V/36 W, 220 V/40 W.</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1588258">
                <a:tc>
                  <a:txBody>
                    <a:bodyPr/>
                    <a:lstStyle/>
                    <a:p>
                      <a:pPr marL="0" marR="0">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Bóng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đèn</a:t>
                      </a:r>
                      <a:r>
                        <a:rPr lang="en-US" sz="2000" b="1" dirty="0">
                          <a:effectLst/>
                          <a:latin typeface="Times New Roman" panose="02020603050405020304" pitchFamily="18" charset="0"/>
                          <a:cs typeface="Times New Roman" panose="02020603050405020304" pitchFamily="18" charset="0"/>
                        </a:rPr>
                        <a:t> com- </a:t>
                      </a:r>
                      <a:r>
                        <a:rPr lang="en-US" sz="2000" b="1" dirty="0" err="1">
                          <a:effectLst/>
                          <a:latin typeface="Times New Roman" panose="02020603050405020304" pitchFamily="18" charset="0"/>
                          <a:cs typeface="Times New Roman" panose="02020603050405020304" pitchFamily="18" charset="0"/>
                        </a:rPr>
                        <a:t>pắc</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000" b="0" dirty="0">
                          <a:effectLst/>
                          <a:latin typeface="Times New Roman" panose="02020603050405020304" pitchFamily="18" charset="0"/>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Cấu</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tạo</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bởi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những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hình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chữ</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u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hoặc</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có</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dạng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ống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xoắn</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Khi</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hoạt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động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sự</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phóng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điện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giữa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hai</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cực</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của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đèn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tác</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dụng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lên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lớp</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bột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huỳnh</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quang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phủ</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bên</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trong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ống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làm</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phát</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ra</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ánh</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i="1" u="sng" kern="1200" dirty="0" err="1" smtClean="0">
                          <a:solidFill>
                            <a:schemeClr val="dk1"/>
                          </a:solidFill>
                          <a:effectLst/>
                          <a:latin typeface="Times New Roman" panose="02020603050405020304" pitchFamily="18" charset="0"/>
                          <a:ea typeface="+mn-ea"/>
                          <a:cs typeface="Times New Roman" panose="02020603050405020304" pitchFamily="18" charset="0"/>
                        </a:rPr>
                        <a:t>sáng</a:t>
                      </a:r>
                      <a:r>
                        <a:rPr lang="en-US" sz="2000" b="0" i="1" u="sng"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000" b="0" dirty="0">
                          <a:effectLst/>
                          <a:latin typeface="Times New Roman" panose="02020603050405020304" pitchFamily="18" charset="0"/>
                          <a:cs typeface="Times New Roman" panose="02020603050405020304" pitchFamily="18" charset="0"/>
                        </a:rPr>
                        <a:t> </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110 V/5 w, 110 V/8 W, 220 V/8 W, 220 V/15 W, 220 V/18 W. </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r h="804183">
                <a:tc>
                  <a:txBody>
                    <a:bodyPr/>
                    <a:lstStyle/>
                    <a:p>
                      <a:pPr marL="0" marR="0">
                        <a:lnSpc>
                          <a:spcPct val="120000"/>
                        </a:lnSpc>
                        <a:spcBef>
                          <a:spcPts val="0"/>
                        </a:spcBef>
                        <a:spcAft>
                          <a:spcPts val="0"/>
                        </a:spcAft>
                      </a:pPr>
                      <a:r>
                        <a:rPr lang="en-US" sz="2000" b="1" dirty="0" err="1">
                          <a:effectLst/>
                          <a:latin typeface="Times New Roman" panose="02020603050405020304" pitchFamily="18" charset="0"/>
                          <a:cs typeface="Times New Roman" panose="02020603050405020304" pitchFamily="18" charset="0"/>
                        </a:rPr>
                        <a:t>Bóng</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đèn</a:t>
                      </a:r>
                      <a:r>
                        <a:rPr lang="en-US" sz="2000" b="1" dirty="0">
                          <a:effectLst/>
                          <a:latin typeface="Times New Roman" panose="02020603050405020304" pitchFamily="18" charset="0"/>
                          <a:cs typeface="Times New Roman" panose="02020603050405020304" pitchFamily="18" charset="0"/>
                        </a:rPr>
                        <a:t> LED</a:t>
                      </a:r>
                      <a:endPar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n-US" sz="2000" b="0" dirty="0">
                          <a:effectLst/>
                          <a:latin typeface="Times New Roman" panose="02020603050405020304" pitchFamily="18" charset="0"/>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vỏ</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bóng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bảng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mạch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LED,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đuôi</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đèn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a:t>
                      </a:r>
                    </a:p>
                    <a:p>
                      <a:pPr marL="0" marR="0">
                        <a:lnSpc>
                          <a:spcPct val="120000"/>
                        </a:lnSpc>
                        <a:spcBef>
                          <a:spcPts val="0"/>
                        </a:spcBef>
                        <a:spcAft>
                          <a:spcPts val="0"/>
                        </a:spcAft>
                      </a:pP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000" b="0" dirty="0">
                          <a:effectLst/>
                          <a:latin typeface="Times New Roman" panose="02020603050405020304" pitchFamily="18" charset="0"/>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bảng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mạch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LED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phát</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ra</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ánh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sáng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và</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vỏ</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bóng</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giúp</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phân</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bố</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đều</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ánh</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000" b="0" kern="1200" dirty="0" err="1" smtClean="0">
                          <a:solidFill>
                            <a:schemeClr val="dk1"/>
                          </a:solidFill>
                          <a:effectLst/>
                          <a:latin typeface="Times New Roman" panose="02020603050405020304" pitchFamily="18" charset="0"/>
                          <a:ea typeface="+mn-ea"/>
                          <a:cs typeface="Times New Roman" panose="02020603050405020304" pitchFamily="18" charset="0"/>
                        </a:rPr>
                        <a:t>sáng</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0000"/>
                        </a:lnSpc>
                        <a:spcBef>
                          <a:spcPts val="0"/>
                        </a:spcBef>
                        <a:spcAft>
                          <a:spcPts val="0"/>
                        </a:spcAft>
                      </a:pPr>
                      <a:r>
                        <a:rPr lang="en-US" sz="2000" b="0" dirty="0">
                          <a:effectLst/>
                          <a:latin typeface="Times New Roman" panose="02020603050405020304" pitchFamily="18" charset="0"/>
                          <a:cs typeface="Times New Roman" panose="02020603050405020304" pitchFamily="18" charset="0"/>
                        </a:rPr>
                        <a:t> </a:t>
                      </a:r>
                      <a:r>
                        <a:rPr lang="en-US" sz="2000" b="0" kern="1200" dirty="0" smtClean="0">
                          <a:solidFill>
                            <a:schemeClr val="dk1"/>
                          </a:solidFill>
                          <a:effectLst/>
                          <a:latin typeface="Times New Roman" panose="02020603050405020304" pitchFamily="18" charset="0"/>
                          <a:ea typeface="+mn-ea"/>
                          <a:cs typeface="Times New Roman" panose="02020603050405020304" pitchFamily="18" charset="0"/>
                        </a:rPr>
                        <a:t>110 V/5 w, 110 V/8 w, 220 V/3 w, 220 V/6 w, 220 V/8 w</a:t>
                      </a:r>
                      <a:endParaRPr lang="en-US" sz="20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98999217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144</TotalTime>
  <Words>667</Words>
  <Application>Microsoft Office PowerPoint</Application>
  <PresentationFormat>Widescreen</PresentationFormat>
  <Paragraphs>116</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#9Slide05 Garris</vt:lpstr>
      <vt:lpstr>#9Slide05 Habano</vt:lpstr>
      <vt:lpstr>Arial</vt:lpstr>
      <vt:lpstr>Calibri</vt:lpstr>
      <vt:lpstr>Lato Light</vt:lpstr>
      <vt:lpstr>Tahoma</vt:lpstr>
      <vt:lpstr>Times New Roman</vt:lpstr>
      <vt:lpstr>Trebuchet MS</vt:lpstr>
      <vt:lpstr>UVN Ke Chuyen1</vt:lpstr>
      <vt:lpstr>Wingdings 3</vt:lpstr>
      <vt:lpstr>Facet</vt:lpstr>
      <vt:lpstr>PowerPoint Presentation</vt:lpstr>
      <vt:lpstr>Trước khi có đèn điện, người ta thường chiếu sáng bằng thiết bị nào? Việc chiếu sáng có gặp khó khăn nào? Giải thích? </vt:lpstr>
      <vt:lpstr> Việc thay thế một số bóng đèn sợi đốt trong gia đình bằng đèn led có phải là một giải pháp tiết kiệm điện? Bóng đèn có những loại nào, Chúng có đặc điểm gì?.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Về nhà</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33</cp:revision>
  <dcterms:created xsi:type="dcterms:W3CDTF">2024-01-21T02:38:49Z</dcterms:created>
  <dcterms:modified xsi:type="dcterms:W3CDTF">2024-03-14T13:52:25Z</dcterms:modified>
</cp:coreProperties>
</file>