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0" r:id="rId2"/>
    <p:sldId id="256" r:id="rId3"/>
    <p:sldId id="257" r:id="rId4"/>
    <p:sldId id="258" r:id="rId5"/>
    <p:sldId id="259" r:id="rId6"/>
    <p:sldId id="262" r:id="rId7"/>
    <p:sldId id="263" r:id="rId8"/>
    <p:sldId id="261" r:id="rId9"/>
    <p:sldId id="266" r:id="rId10"/>
    <p:sldId id="269" r:id="rId11"/>
    <p:sldId id="267" r:id="rId12"/>
    <p:sldId id="268" r:id="rId13"/>
    <p:sldId id="265"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356351"/>
            <a:ext cx="2844800" cy="365125"/>
          </a:xfrm>
        </p:spPr>
        <p:txBody>
          <a:bodyPr/>
          <a:lstStyle>
            <a:lvl1pPr>
              <a:defRPr/>
            </a:lvl1pPr>
          </a:lstStyle>
          <a:p>
            <a:pPr>
              <a:defRPr/>
            </a:pPr>
            <a:fld id="{C56075DD-291A-41CC-82E8-F50ABC866CCF}" type="datetimeFigureOut">
              <a:rPr lang="en-US"/>
              <a:pPr>
                <a:defRPr/>
              </a:pPr>
              <a:t>4/2/2024</a:t>
            </a:fld>
            <a:endParaRPr lang="en-US"/>
          </a:p>
        </p:txBody>
      </p:sp>
      <p:sp>
        <p:nvSpPr>
          <p:cNvPr id="6" name="Footer Placeholder 5"/>
          <p:cNvSpPr>
            <a:spLocks noGrp="1"/>
          </p:cNvSpPr>
          <p:nvPr>
            <p:ph type="ftr" sz="quarter" idx="11"/>
          </p:nvPr>
        </p:nvSpPr>
        <p:spPr>
          <a:xfrm>
            <a:off x="4165600" y="6356351"/>
            <a:ext cx="3860800" cy="365125"/>
          </a:xfr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8737600" y="6356351"/>
            <a:ext cx="2844800" cy="365125"/>
          </a:xfrm>
        </p:spPr>
        <p:txBody>
          <a:bodyPr/>
          <a:lstStyle>
            <a:lvl1pPr>
              <a:defRPr/>
            </a:lvl1pPr>
          </a:lstStyle>
          <a:p>
            <a:pPr>
              <a:defRPr/>
            </a:pPr>
            <a:fld id="{6464AD97-D5FA-4457-95D7-6C2852D63967}" type="slidenum">
              <a:rPr lang="en-US"/>
              <a:pPr>
                <a:defRPr/>
              </a:pPr>
              <a:t>‹#›</a:t>
            </a:fld>
            <a:endParaRPr lang="en-US"/>
          </a:p>
        </p:txBody>
      </p:sp>
    </p:spTree>
    <p:extLst>
      <p:ext uri="{BB962C8B-B14F-4D97-AF65-F5344CB8AC3E}">
        <p14:creationId xmlns:p14="http://schemas.microsoft.com/office/powerpoint/2010/main" val="25896221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4/2/2024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4/2/2024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4/2/2024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 id="2147483665" r:id="rId17"/>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6" name="Picture 2" descr="Bài 50. Côn trùng - Tự nhiên và Xã hội 3 - Đỗ Văn Minh - Thư viện Bài giảng  điện tử"/>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5166" y="951245"/>
            <a:ext cx="8358389" cy="49599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54286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2773" y="418048"/>
            <a:ext cx="8911687" cy="1280890"/>
          </a:xfrm>
        </p:spPr>
        <p:txBody>
          <a:bodyPr/>
          <a:lstStyle/>
          <a:p>
            <a:pPr algn="ctr"/>
            <a:r>
              <a:rPr lang="vi-VN" dirty="0" smtClean="0"/>
              <a:t>Đáp án phần luyện tập:</a:t>
            </a:r>
            <a:br>
              <a:rPr lang="vi-VN" dirty="0" smtClean="0"/>
            </a:br>
            <a:r>
              <a:rPr lang="vi-VN" dirty="0" smtClean="0"/>
              <a:t>Chi phí nuôi 1 con mèo con</a:t>
            </a:r>
            <a:endParaRPr lang="en-US" dirty="0"/>
          </a:p>
        </p:txBody>
      </p:sp>
      <p:pic>
        <p:nvPicPr>
          <p:cNvPr id="2050" name="Picture 2" descr="Hãy lập kế hoạch và tính toán chi phí cho việc nuôi dưỡng và chăm sóc một  vật nuô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2403" y="1698938"/>
            <a:ext cx="8228572" cy="48564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1291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barn(inVertical)">
                                      <p:cBhvr>
                                        <p:cTn id="13"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vi-VN" dirty="0" smtClean="0"/>
              <a:t>Hoạt động vận dụng</a:t>
            </a:r>
            <a:endParaRPr lang="en-US" dirty="0"/>
          </a:p>
        </p:txBody>
      </p:sp>
      <p:sp>
        <p:nvSpPr>
          <p:cNvPr id="3" name="Content Placeholder 2"/>
          <p:cNvSpPr>
            <a:spLocks noGrp="1"/>
          </p:cNvSpPr>
          <p:nvPr>
            <p:ph idx="1"/>
          </p:nvPr>
        </p:nvSpPr>
        <p:spPr>
          <a:xfrm>
            <a:off x="1481629" y="1905000"/>
            <a:ext cx="8915400" cy="3777622"/>
          </a:xfrm>
        </p:spPr>
        <p:txBody>
          <a:bodyPr>
            <a:normAutofit/>
          </a:bodyPr>
          <a:lstStyle/>
          <a:p>
            <a:pPr marL="0" indent="0">
              <a:buNone/>
            </a:pPr>
            <a:r>
              <a:rPr lang="es-ES" sz="3200" dirty="0" err="1">
                <a:latin typeface="Times New Roman" panose="02020603050405020304" pitchFamily="18" charset="0"/>
                <a:cs typeface="Times New Roman" panose="02020603050405020304" pitchFamily="18" charset="0"/>
              </a:rPr>
              <a:t>Nam</a:t>
            </a:r>
            <a:r>
              <a:rPr lang="es-ES" sz="3200" dirty="0">
                <a:latin typeface="Times New Roman" panose="02020603050405020304" pitchFamily="18" charset="0"/>
                <a:cs typeface="Times New Roman" panose="02020603050405020304" pitchFamily="18" charset="0"/>
              </a:rPr>
              <a:t> </a:t>
            </a:r>
            <a:r>
              <a:rPr lang="es-ES" sz="3200" dirty="0" err="1">
                <a:latin typeface="Times New Roman" panose="02020603050405020304" pitchFamily="18" charset="0"/>
                <a:cs typeface="Times New Roman" panose="02020603050405020304" pitchFamily="18" charset="0"/>
              </a:rPr>
              <a:t>có</a:t>
            </a:r>
            <a:r>
              <a:rPr lang="es-ES" sz="3200" dirty="0">
                <a:latin typeface="Times New Roman" panose="02020603050405020304" pitchFamily="18" charset="0"/>
                <a:cs typeface="Times New Roman" panose="02020603050405020304" pitchFamily="18" charset="0"/>
              </a:rPr>
              <a:t> ý </a:t>
            </a:r>
            <a:r>
              <a:rPr lang="es-ES" sz="3200" dirty="0" err="1">
                <a:latin typeface="Times New Roman" panose="02020603050405020304" pitchFamily="18" charset="0"/>
                <a:cs typeface="Times New Roman" panose="02020603050405020304" pitchFamily="18" charset="0"/>
              </a:rPr>
              <a:t>định</a:t>
            </a:r>
            <a:r>
              <a:rPr lang="es-ES" sz="3200" dirty="0">
                <a:latin typeface="Times New Roman" panose="02020603050405020304" pitchFamily="18" charset="0"/>
                <a:cs typeface="Times New Roman" panose="02020603050405020304" pitchFamily="18" charset="0"/>
              </a:rPr>
              <a:t> </a:t>
            </a:r>
            <a:r>
              <a:rPr lang="es-ES" sz="3200" dirty="0" err="1">
                <a:latin typeface="Times New Roman" panose="02020603050405020304" pitchFamily="18" charset="0"/>
                <a:cs typeface="Times New Roman" panose="02020603050405020304" pitchFamily="18" charset="0"/>
              </a:rPr>
              <a:t>nuôi</a:t>
            </a:r>
            <a:r>
              <a:rPr lang="es-ES" sz="3200" dirty="0">
                <a:latin typeface="Times New Roman" panose="02020603050405020304" pitchFamily="18" charset="0"/>
                <a:cs typeface="Times New Roman" panose="02020603050405020304" pitchFamily="18" charset="0"/>
              </a:rPr>
              <a:t> </a:t>
            </a:r>
            <a:r>
              <a:rPr lang="es-ES" sz="3200" dirty="0" err="1">
                <a:latin typeface="Times New Roman" panose="02020603050405020304" pitchFamily="18" charset="0"/>
                <a:cs typeface="Times New Roman" panose="02020603050405020304" pitchFamily="18" charset="0"/>
              </a:rPr>
              <a:t>một</a:t>
            </a:r>
            <a:r>
              <a:rPr lang="es-ES" sz="3200" dirty="0">
                <a:latin typeface="Times New Roman" panose="02020603050405020304" pitchFamily="18" charset="0"/>
                <a:cs typeface="Times New Roman" panose="02020603050405020304" pitchFamily="18" charset="0"/>
              </a:rPr>
              <a:t> </a:t>
            </a:r>
            <a:r>
              <a:rPr lang="es-ES" sz="3200" dirty="0" err="1">
                <a:latin typeface="Times New Roman" panose="02020603050405020304" pitchFamily="18" charset="0"/>
                <a:cs typeface="Times New Roman" panose="02020603050405020304" pitchFamily="18" charset="0"/>
              </a:rPr>
              <a:t>loại</a:t>
            </a:r>
            <a:r>
              <a:rPr lang="es-ES" sz="3200" dirty="0">
                <a:latin typeface="Times New Roman" panose="02020603050405020304" pitchFamily="18" charset="0"/>
                <a:cs typeface="Times New Roman" panose="02020603050405020304" pitchFamily="18" charset="0"/>
              </a:rPr>
              <a:t> </a:t>
            </a:r>
            <a:r>
              <a:rPr lang="es-ES" sz="3200" dirty="0" err="1">
                <a:latin typeface="Times New Roman" panose="02020603050405020304" pitchFamily="18" charset="0"/>
                <a:cs typeface="Times New Roman" panose="02020603050405020304" pitchFamily="18" charset="0"/>
              </a:rPr>
              <a:t>vật</a:t>
            </a:r>
            <a:r>
              <a:rPr lang="es-ES" sz="3200" dirty="0">
                <a:latin typeface="Times New Roman" panose="02020603050405020304" pitchFamily="18" charset="0"/>
                <a:cs typeface="Times New Roman" panose="02020603050405020304" pitchFamily="18" charset="0"/>
              </a:rPr>
              <a:t> </a:t>
            </a:r>
            <a:r>
              <a:rPr lang="es-ES" sz="3200" dirty="0" err="1">
                <a:latin typeface="Times New Roman" panose="02020603050405020304" pitchFamily="18" charset="0"/>
                <a:cs typeface="Times New Roman" panose="02020603050405020304" pitchFamily="18" charset="0"/>
              </a:rPr>
              <a:t>nuôi</a:t>
            </a:r>
            <a:r>
              <a:rPr lang="es-ES" sz="3200" dirty="0">
                <a:latin typeface="Times New Roman" panose="02020603050405020304" pitchFamily="18" charset="0"/>
                <a:cs typeface="Times New Roman" panose="02020603050405020304" pitchFamily="18" charset="0"/>
              </a:rPr>
              <a:t> </a:t>
            </a:r>
            <a:r>
              <a:rPr lang="es-ES" sz="3200" dirty="0" err="1">
                <a:latin typeface="Times New Roman" panose="02020603050405020304" pitchFamily="18" charset="0"/>
                <a:cs typeface="Times New Roman" panose="02020603050405020304" pitchFamily="18" charset="0"/>
              </a:rPr>
              <a:t>trong</a:t>
            </a:r>
            <a:r>
              <a:rPr lang="es-ES" sz="3200" dirty="0">
                <a:latin typeface="Times New Roman" panose="02020603050405020304" pitchFamily="18" charset="0"/>
                <a:cs typeface="Times New Roman" panose="02020603050405020304" pitchFamily="18" charset="0"/>
              </a:rPr>
              <a:t> </a:t>
            </a:r>
            <a:r>
              <a:rPr lang="es-ES" sz="3200" dirty="0" err="1">
                <a:latin typeface="Times New Roman" panose="02020603050405020304" pitchFamily="18" charset="0"/>
                <a:cs typeface="Times New Roman" panose="02020603050405020304" pitchFamily="18" charset="0"/>
              </a:rPr>
              <a:t>gia</a:t>
            </a:r>
            <a:r>
              <a:rPr lang="es-ES" sz="3200" dirty="0">
                <a:latin typeface="Times New Roman" panose="02020603050405020304" pitchFamily="18" charset="0"/>
                <a:cs typeface="Times New Roman" panose="02020603050405020304" pitchFamily="18" charset="0"/>
              </a:rPr>
              <a:t> </a:t>
            </a:r>
            <a:r>
              <a:rPr lang="es-ES" sz="3200" dirty="0" err="1">
                <a:latin typeface="Times New Roman" panose="02020603050405020304" pitchFamily="18" charset="0"/>
                <a:cs typeface="Times New Roman" panose="02020603050405020304" pitchFamily="18" charset="0"/>
              </a:rPr>
              <a:t>đình</a:t>
            </a:r>
            <a:r>
              <a:rPr lang="es-ES" sz="3200" dirty="0">
                <a:latin typeface="Times New Roman" panose="02020603050405020304" pitchFamily="18" charset="0"/>
                <a:cs typeface="Times New Roman" panose="02020603050405020304" pitchFamily="18" charset="0"/>
              </a:rPr>
              <a:t>. </a:t>
            </a:r>
            <a:r>
              <a:rPr lang="es-ES" sz="3200" dirty="0" err="1">
                <a:latin typeface="Times New Roman" panose="02020603050405020304" pitchFamily="18" charset="0"/>
                <a:cs typeface="Times New Roman" panose="02020603050405020304" pitchFamily="18" charset="0"/>
              </a:rPr>
              <a:t>Em</a:t>
            </a:r>
            <a:r>
              <a:rPr lang="es-ES" sz="3200" dirty="0">
                <a:latin typeface="Times New Roman" panose="02020603050405020304" pitchFamily="18" charset="0"/>
                <a:cs typeface="Times New Roman" panose="02020603050405020304" pitchFamily="18" charset="0"/>
              </a:rPr>
              <a:t> </a:t>
            </a:r>
            <a:r>
              <a:rPr lang="es-ES" sz="3200" dirty="0" err="1">
                <a:latin typeface="Times New Roman" panose="02020603050405020304" pitchFamily="18" charset="0"/>
                <a:cs typeface="Times New Roman" panose="02020603050405020304" pitchFamily="18" charset="0"/>
              </a:rPr>
              <a:t>hãy</a:t>
            </a:r>
            <a:r>
              <a:rPr lang="es-ES" sz="3200" dirty="0">
                <a:latin typeface="Times New Roman" panose="02020603050405020304" pitchFamily="18" charset="0"/>
                <a:cs typeface="Times New Roman" panose="02020603050405020304" pitchFamily="18" charset="0"/>
              </a:rPr>
              <a:t> </a:t>
            </a:r>
            <a:r>
              <a:rPr lang="es-ES" sz="3200" dirty="0" err="1">
                <a:latin typeface="Times New Roman" panose="02020603050405020304" pitchFamily="18" charset="0"/>
                <a:cs typeface="Times New Roman" panose="02020603050405020304" pitchFamily="18" charset="0"/>
              </a:rPr>
              <a:t>giúp</a:t>
            </a:r>
            <a:r>
              <a:rPr lang="es-ES" sz="3200" dirty="0">
                <a:latin typeface="Times New Roman" panose="02020603050405020304" pitchFamily="18" charset="0"/>
                <a:cs typeface="Times New Roman" panose="02020603050405020304" pitchFamily="18" charset="0"/>
              </a:rPr>
              <a:t> </a:t>
            </a:r>
            <a:r>
              <a:rPr lang="es-ES" sz="3200" dirty="0" err="1">
                <a:latin typeface="Times New Roman" panose="02020603050405020304" pitchFamily="18" charset="0"/>
                <a:cs typeface="Times New Roman" panose="02020603050405020304" pitchFamily="18" charset="0"/>
              </a:rPr>
              <a:t>Nam</a:t>
            </a:r>
            <a:r>
              <a:rPr lang="es-ES" sz="3200" dirty="0">
                <a:latin typeface="Times New Roman" panose="02020603050405020304" pitchFamily="18" charset="0"/>
                <a:cs typeface="Times New Roman" panose="02020603050405020304" pitchFamily="18" charset="0"/>
              </a:rPr>
              <a:t> </a:t>
            </a:r>
            <a:r>
              <a:rPr lang="es-ES" sz="3200" dirty="0" err="1">
                <a:latin typeface="Times New Roman" panose="02020603050405020304" pitchFamily="18" charset="0"/>
                <a:cs typeface="Times New Roman" panose="02020603050405020304" pitchFamily="18" charset="0"/>
              </a:rPr>
              <a:t>lựa</a:t>
            </a:r>
            <a:r>
              <a:rPr lang="es-ES" sz="3200" dirty="0">
                <a:latin typeface="Times New Roman" panose="02020603050405020304" pitchFamily="18" charset="0"/>
                <a:cs typeface="Times New Roman" panose="02020603050405020304" pitchFamily="18" charset="0"/>
              </a:rPr>
              <a:t> </a:t>
            </a:r>
            <a:r>
              <a:rPr lang="es-ES" sz="3200" dirty="0" err="1">
                <a:latin typeface="Times New Roman" panose="02020603050405020304" pitchFamily="18" charset="0"/>
                <a:cs typeface="Times New Roman" panose="02020603050405020304" pitchFamily="18" charset="0"/>
              </a:rPr>
              <a:t>chọn</a:t>
            </a:r>
            <a:r>
              <a:rPr lang="es-ES" sz="3200" dirty="0">
                <a:latin typeface="Times New Roman" panose="02020603050405020304" pitchFamily="18" charset="0"/>
                <a:cs typeface="Times New Roman" panose="02020603050405020304" pitchFamily="18" charset="0"/>
              </a:rPr>
              <a:t> </a:t>
            </a:r>
            <a:r>
              <a:rPr lang="es-ES" sz="3200" dirty="0" err="1">
                <a:latin typeface="Times New Roman" panose="02020603050405020304" pitchFamily="18" charset="0"/>
                <a:cs typeface="Times New Roman" panose="02020603050405020304" pitchFamily="18" charset="0"/>
              </a:rPr>
              <a:t>loại</a:t>
            </a:r>
            <a:r>
              <a:rPr lang="es-ES" sz="3200" dirty="0">
                <a:latin typeface="Times New Roman" panose="02020603050405020304" pitchFamily="18" charset="0"/>
                <a:cs typeface="Times New Roman" panose="02020603050405020304" pitchFamily="18" charset="0"/>
              </a:rPr>
              <a:t> </a:t>
            </a:r>
            <a:r>
              <a:rPr lang="es-ES" sz="3200" dirty="0" err="1">
                <a:latin typeface="Times New Roman" panose="02020603050405020304" pitchFamily="18" charset="0"/>
                <a:cs typeface="Times New Roman" panose="02020603050405020304" pitchFamily="18" charset="0"/>
              </a:rPr>
              <a:t>vật</a:t>
            </a:r>
            <a:r>
              <a:rPr lang="es-ES" sz="3200" dirty="0">
                <a:latin typeface="Times New Roman" panose="02020603050405020304" pitchFamily="18" charset="0"/>
                <a:cs typeface="Times New Roman" panose="02020603050405020304" pitchFamily="18" charset="0"/>
              </a:rPr>
              <a:t> </a:t>
            </a:r>
            <a:r>
              <a:rPr lang="es-ES" sz="3200" dirty="0" err="1">
                <a:latin typeface="Times New Roman" panose="02020603050405020304" pitchFamily="18" charset="0"/>
                <a:cs typeface="Times New Roman" panose="02020603050405020304" pitchFamily="18" charset="0"/>
              </a:rPr>
              <a:t>nuôi</a:t>
            </a:r>
            <a:r>
              <a:rPr lang="es-ES" sz="3200" dirty="0">
                <a:latin typeface="Times New Roman" panose="02020603050405020304" pitchFamily="18" charset="0"/>
                <a:cs typeface="Times New Roman" panose="02020603050405020304" pitchFamily="18" charset="0"/>
              </a:rPr>
              <a:t> </a:t>
            </a:r>
            <a:r>
              <a:rPr lang="es-ES" sz="3200" dirty="0" err="1">
                <a:latin typeface="Times New Roman" panose="02020603050405020304" pitchFamily="18" charset="0"/>
                <a:cs typeface="Times New Roman" panose="02020603050405020304" pitchFamily="18" charset="0"/>
              </a:rPr>
              <a:t>phù</a:t>
            </a:r>
            <a:r>
              <a:rPr lang="es-ES" sz="3200" dirty="0">
                <a:latin typeface="Times New Roman" panose="02020603050405020304" pitchFamily="18" charset="0"/>
                <a:cs typeface="Times New Roman" panose="02020603050405020304" pitchFamily="18" charset="0"/>
              </a:rPr>
              <a:t> </a:t>
            </a:r>
            <a:r>
              <a:rPr lang="es-ES" sz="3200" dirty="0" err="1">
                <a:latin typeface="Times New Roman" panose="02020603050405020304" pitchFamily="18" charset="0"/>
                <a:cs typeface="Times New Roman" panose="02020603050405020304" pitchFamily="18" charset="0"/>
              </a:rPr>
              <a:t>hợp</a:t>
            </a:r>
            <a:r>
              <a:rPr lang="es-ES" sz="3200" dirty="0">
                <a:latin typeface="Times New Roman" panose="02020603050405020304" pitchFamily="18" charset="0"/>
                <a:cs typeface="Times New Roman" panose="02020603050405020304" pitchFamily="18" charset="0"/>
              </a:rPr>
              <a:t> </a:t>
            </a:r>
            <a:r>
              <a:rPr lang="es-ES" sz="3200" dirty="0" err="1">
                <a:latin typeface="Times New Roman" panose="02020603050405020304" pitchFamily="18" charset="0"/>
                <a:cs typeface="Times New Roman" panose="02020603050405020304" pitchFamily="18" charset="0"/>
              </a:rPr>
              <a:t>và</a:t>
            </a:r>
            <a:r>
              <a:rPr lang="es-ES" sz="3200" dirty="0">
                <a:latin typeface="Times New Roman" panose="02020603050405020304" pitchFamily="18" charset="0"/>
                <a:cs typeface="Times New Roman" panose="02020603050405020304" pitchFamily="18" charset="0"/>
              </a:rPr>
              <a:t> </a:t>
            </a:r>
            <a:r>
              <a:rPr lang="es-ES" sz="3200" dirty="0" err="1">
                <a:latin typeface="Times New Roman" panose="02020603050405020304" pitchFamily="18" charset="0"/>
                <a:cs typeface="Times New Roman" panose="02020603050405020304" pitchFamily="18" charset="0"/>
              </a:rPr>
              <a:t>lập</a:t>
            </a:r>
            <a:r>
              <a:rPr lang="es-ES" sz="3200" dirty="0">
                <a:latin typeface="Times New Roman" panose="02020603050405020304" pitchFamily="18" charset="0"/>
                <a:cs typeface="Times New Roman" panose="02020603050405020304" pitchFamily="18" charset="0"/>
              </a:rPr>
              <a:t> </a:t>
            </a:r>
            <a:r>
              <a:rPr lang="es-ES" sz="3200" dirty="0" err="1">
                <a:latin typeface="Times New Roman" panose="02020603050405020304" pitchFamily="18" charset="0"/>
                <a:cs typeface="Times New Roman" panose="02020603050405020304" pitchFamily="18" charset="0"/>
              </a:rPr>
              <a:t>kế</a:t>
            </a:r>
            <a:r>
              <a:rPr lang="es-ES" sz="3200" dirty="0">
                <a:latin typeface="Times New Roman" panose="02020603050405020304" pitchFamily="18" charset="0"/>
                <a:cs typeface="Times New Roman" panose="02020603050405020304" pitchFamily="18" charset="0"/>
              </a:rPr>
              <a:t> </a:t>
            </a:r>
            <a:r>
              <a:rPr lang="es-ES" sz="3200" dirty="0" err="1">
                <a:latin typeface="Times New Roman" panose="02020603050405020304" pitchFamily="18" charset="0"/>
                <a:cs typeface="Times New Roman" panose="02020603050405020304" pitchFamily="18" charset="0"/>
              </a:rPr>
              <a:t>hoạch</a:t>
            </a:r>
            <a:r>
              <a:rPr lang="es-ES" sz="3200" dirty="0">
                <a:latin typeface="Times New Roman" panose="02020603050405020304" pitchFamily="18" charset="0"/>
                <a:cs typeface="Times New Roman" panose="02020603050405020304" pitchFamily="18" charset="0"/>
              </a:rPr>
              <a:t>, </a:t>
            </a:r>
            <a:r>
              <a:rPr lang="es-ES" sz="3200" dirty="0" err="1">
                <a:latin typeface="Times New Roman" panose="02020603050405020304" pitchFamily="18" charset="0"/>
                <a:cs typeface="Times New Roman" panose="02020603050405020304" pitchFamily="18" charset="0"/>
              </a:rPr>
              <a:t>tính</a:t>
            </a:r>
            <a:r>
              <a:rPr lang="es-ES" sz="3200" dirty="0">
                <a:latin typeface="Times New Roman" panose="02020603050405020304" pitchFamily="18" charset="0"/>
                <a:cs typeface="Times New Roman" panose="02020603050405020304" pitchFamily="18" charset="0"/>
              </a:rPr>
              <a:t> </a:t>
            </a:r>
            <a:r>
              <a:rPr lang="es-ES" sz="3200" dirty="0" err="1">
                <a:latin typeface="Times New Roman" panose="02020603050405020304" pitchFamily="18" charset="0"/>
                <a:cs typeface="Times New Roman" panose="02020603050405020304" pitchFamily="18" charset="0"/>
              </a:rPr>
              <a:t>toán</a:t>
            </a:r>
            <a:r>
              <a:rPr lang="es-ES" sz="3200" dirty="0">
                <a:latin typeface="Times New Roman" panose="02020603050405020304" pitchFamily="18" charset="0"/>
                <a:cs typeface="Times New Roman" panose="02020603050405020304" pitchFamily="18" charset="0"/>
              </a:rPr>
              <a:t> </a:t>
            </a:r>
            <a:r>
              <a:rPr lang="es-ES" sz="3200" dirty="0" err="1">
                <a:latin typeface="Times New Roman" panose="02020603050405020304" pitchFamily="18" charset="0"/>
                <a:cs typeface="Times New Roman" panose="02020603050405020304" pitchFamily="18" charset="0"/>
              </a:rPr>
              <a:t>chi</a:t>
            </a:r>
            <a:r>
              <a:rPr lang="es-ES" sz="3200" dirty="0">
                <a:latin typeface="Times New Roman" panose="02020603050405020304" pitchFamily="18" charset="0"/>
                <a:cs typeface="Times New Roman" panose="02020603050405020304" pitchFamily="18" charset="0"/>
              </a:rPr>
              <a:t> </a:t>
            </a:r>
            <a:r>
              <a:rPr lang="es-ES" sz="3200" dirty="0" err="1">
                <a:latin typeface="Times New Roman" panose="02020603050405020304" pitchFamily="18" charset="0"/>
                <a:cs typeface="Times New Roman" panose="02020603050405020304" pitchFamily="18" charset="0"/>
              </a:rPr>
              <a:t>phí</a:t>
            </a:r>
            <a:r>
              <a:rPr lang="es-ES" sz="3200" dirty="0">
                <a:latin typeface="Times New Roman" panose="02020603050405020304" pitchFamily="18" charset="0"/>
                <a:cs typeface="Times New Roman" panose="02020603050405020304" pitchFamily="18" charset="0"/>
              </a:rPr>
              <a:t> </a:t>
            </a:r>
            <a:r>
              <a:rPr lang="es-ES" sz="3200" dirty="0" err="1">
                <a:latin typeface="Times New Roman" panose="02020603050405020304" pitchFamily="18" charset="0"/>
                <a:cs typeface="Times New Roman" panose="02020603050405020304" pitchFamily="18" charset="0"/>
              </a:rPr>
              <a:t>nuôi</a:t>
            </a:r>
            <a:r>
              <a:rPr lang="es-ES" sz="3200" dirty="0">
                <a:latin typeface="Times New Roman" panose="02020603050405020304" pitchFamily="18" charset="0"/>
                <a:cs typeface="Times New Roman" panose="02020603050405020304" pitchFamily="18" charset="0"/>
              </a:rPr>
              <a:t> </a:t>
            </a:r>
            <a:r>
              <a:rPr lang="es-ES" sz="3200" dirty="0" err="1">
                <a:latin typeface="Times New Roman" panose="02020603050405020304" pitchFamily="18" charset="0"/>
                <a:cs typeface="Times New Roman" panose="02020603050405020304" pitchFamily="18" charset="0"/>
              </a:rPr>
              <a:t>dưỡng</a:t>
            </a:r>
            <a:r>
              <a:rPr lang="es-ES" sz="3200" dirty="0">
                <a:latin typeface="Times New Roman" panose="02020603050405020304" pitchFamily="18" charset="0"/>
                <a:cs typeface="Times New Roman" panose="02020603050405020304" pitchFamily="18" charset="0"/>
              </a:rPr>
              <a:t>, </a:t>
            </a:r>
            <a:r>
              <a:rPr lang="es-ES" sz="3200" dirty="0" err="1">
                <a:latin typeface="Times New Roman" panose="02020603050405020304" pitchFamily="18" charset="0"/>
                <a:cs typeface="Times New Roman" panose="02020603050405020304" pitchFamily="18" charset="0"/>
              </a:rPr>
              <a:t>chăm</a:t>
            </a:r>
            <a:r>
              <a:rPr lang="es-ES" sz="3200" dirty="0">
                <a:latin typeface="Times New Roman" panose="02020603050405020304" pitchFamily="18" charset="0"/>
                <a:cs typeface="Times New Roman" panose="02020603050405020304" pitchFamily="18" charset="0"/>
              </a:rPr>
              <a:t> </a:t>
            </a:r>
            <a:r>
              <a:rPr lang="es-ES" sz="3200" dirty="0" err="1">
                <a:latin typeface="Times New Roman" panose="02020603050405020304" pitchFamily="18" charset="0"/>
                <a:cs typeface="Times New Roman" panose="02020603050405020304" pitchFamily="18" charset="0"/>
              </a:rPr>
              <a:t>sóc</a:t>
            </a:r>
            <a:r>
              <a:rPr lang="es-ES" sz="3200" dirty="0">
                <a:latin typeface="Times New Roman" panose="02020603050405020304" pitchFamily="18" charset="0"/>
                <a:cs typeface="Times New Roman" panose="02020603050405020304" pitchFamily="18" charset="0"/>
              </a:rPr>
              <a:t> </a:t>
            </a:r>
            <a:r>
              <a:rPr lang="es-ES" sz="3200" dirty="0" err="1">
                <a:latin typeface="Times New Roman" panose="02020603050405020304" pitchFamily="18" charset="0"/>
                <a:cs typeface="Times New Roman" panose="02020603050405020304" pitchFamily="18" charset="0"/>
              </a:rPr>
              <a:t>trong</a:t>
            </a:r>
            <a:r>
              <a:rPr lang="es-ES" sz="3200" dirty="0">
                <a:latin typeface="Times New Roman" panose="02020603050405020304" pitchFamily="18" charset="0"/>
                <a:cs typeface="Times New Roman" panose="02020603050405020304" pitchFamily="18" charset="0"/>
              </a:rPr>
              <a:t> </a:t>
            </a:r>
            <a:r>
              <a:rPr lang="es-ES" sz="3200" dirty="0" err="1">
                <a:latin typeface="Times New Roman" panose="02020603050405020304" pitchFamily="18" charset="0"/>
                <a:cs typeface="Times New Roman" panose="02020603050405020304" pitchFamily="18" charset="0"/>
              </a:rPr>
              <a:t>năm</a:t>
            </a:r>
            <a:r>
              <a:rPr lang="es-ES" sz="3200" dirty="0">
                <a:latin typeface="Times New Roman" panose="02020603050405020304" pitchFamily="18" charset="0"/>
                <a:cs typeface="Times New Roman" panose="02020603050405020304" pitchFamily="18" charset="0"/>
              </a:rPr>
              <a:t> </a:t>
            </a:r>
            <a:r>
              <a:rPr lang="es-ES" sz="3200" dirty="0" err="1">
                <a:latin typeface="Times New Roman" panose="02020603050405020304" pitchFamily="18" charset="0"/>
                <a:cs typeface="Times New Roman" panose="02020603050405020304" pitchFamily="18" charset="0"/>
              </a:rPr>
              <a:t>đầu</a:t>
            </a:r>
            <a:r>
              <a:rPr lang="vi-VN" sz="3200" dirty="0">
                <a:latin typeface="Times New Roman" panose="02020603050405020304" pitchFamily="18" charset="0"/>
                <a:cs typeface="Times New Roman" panose="02020603050405020304" pitchFamily="18" charset="0"/>
              </a:rPr>
              <a:t>.</a:t>
            </a:r>
            <a:endParaRPr lang="en-US"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213744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2920" y="321972"/>
            <a:ext cx="8911687" cy="1776211"/>
          </a:xfrm>
        </p:spPr>
        <p:txBody>
          <a:bodyPr>
            <a:noAutofit/>
          </a:bodyPr>
          <a:lstStyle/>
          <a:p>
            <a:r>
              <a:rPr lang="vi-VN" sz="2400" b="1" dirty="0" smtClean="0">
                <a:latin typeface="Times New Roman" panose="02020603050405020304" pitchFamily="18" charset="0"/>
                <a:cs typeface="Times New Roman" panose="02020603050405020304" pitchFamily="18" charset="0"/>
              </a:rPr>
              <a:t>Đáp án vận dụng:</a:t>
            </a:r>
            <a:r>
              <a:rPr lang="vi-VN" sz="2400" dirty="0" smtClean="0">
                <a:latin typeface="Times New Roman" panose="02020603050405020304" pitchFamily="18" charset="0"/>
                <a:cs typeface="Times New Roman" panose="02020603050405020304" pitchFamily="18" charset="0"/>
              </a:rPr>
              <a:t/>
            </a:r>
            <a:br>
              <a:rPr lang="vi-VN" sz="2400" dirty="0" smtClean="0">
                <a:latin typeface="Times New Roman" panose="02020603050405020304" pitchFamily="18" charset="0"/>
                <a:cs typeface="Times New Roman" panose="02020603050405020304" pitchFamily="18" charset="0"/>
              </a:rPr>
            </a:br>
            <a:r>
              <a:rPr lang="vi-VN" sz="2400" dirty="0" smtClean="0">
                <a:latin typeface="Times New Roman" panose="02020603050405020304" pitchFamily="18" charset="0"/>
                <a:cs typeface="Times New Roman" panose="02020603050405020304" pitchFamily="18" charset="0"/>
              </a:rPr>
              <a:t>Xác </a:t>
            </a:r>
            <a:r>
              <a:rPr lang="vi-VN" sz="2400" dirty="0">
                <a:latin typeface="Times New Roman" panose="02020603050405020304" pitchFamily="18" charset="0"/>
                <a:cs typeface="Times New Roman" panose="02020603050405020304" pitchFamily="18" charset="0"/>
              </a:rPr>
              <a:t>định giống vật nuôi phù hợp với gia đình.</a:t>
            </a:r>
            <a:br>
              <a:rPr lang="vi-VN" sz="2400" dirty="0">
                <a:latin typeface="Times New Roman" panose="02020603050405020304" pitchFamily="18" charset="0"/>
                <a:cs typeface="Times New Roman" panose="02020603050405020304" pitchFamily="18" charset="0"/>
              </a:rPr>
            </a:br>
            <a:r>
              <a:rPr lang="vi-VN" sz="2400" dirty="0">
                <a:latin typeface="Times New Roman" panose="02020603050405020304" pitchFamily="18" charset="0"/>
                <a:cs typeface="Times New Roman" panose="02020603050405020304" pitchFamily="18" charset="0"/>
              </a:rPr>
              <a:t>- Giống động vật: chó ta.</a:t>
            </a:r>
            <a:br>
              <a:rPr lang="vi-VN" sz="2400" dirty="0">
                <a:latin typeface="Times New Roman" panose="02020603050405020304" pitchFamily="18" charset="0"/>
                <a:cs typeface="Times New Roman" panose="02020603050405020304" pitchFamily="18" charset="0"/>
              </a:rPr>
            </a:br>
            <a:r>
              <a:rPr lang="vi-VN" sz="2400" dirty="0">
                <a:latin typeface="Times New Roman" panose="02020603050405020304" pitchFamily="18" charset="0"/>
                <a:cs typeface="Times New Roman" panose="02020603050405020304" pitchFamily="18" charset="0"/>
              </a:rPr>
              <a:t>- Lí do lựa chọn: </a:t>
            </a:r>
            <a:br>
              <a:rPr lang="vi-VN" sz="2400" dirty="0">
                <a:latin typeface="Times New Roman" panose="02020603050405020304" pitchFamily="18" charset="0"/>
                <a:cs typeface="Times New Roman" panose="02020603050405020304" pitchFamily="18" charset="0"/>
              </a:rPr>
            </a:br>
            <a:r>
              <a:rPr lang="vi-VN" sz="2400" dirty="0">
                <a:latin typeface="Times New Roman" panose="02020603050405020304" pitchFamily="18" charset="0"/>
                <a:cs typeface="Times New Roman" panose="02020603050405020304" pitchFamily="18" charset="0"/>
              </a:rPr>
              <a:t>   + Giống chó ta rất thông minh, nhanh nhẹn, hoạt bát và rất hoà đồng.</a:t>
            </a:r>
            <a:br>
              <a:rPr lang="vi-VN" sz="2400" dirty="0">
                <a:latin typeface="Times New Roman" panose="02020603050405020304" pitchFamily="18" charset="0"/>
                <a:cs typeface="Times New Roman" panose="02020603050405020304" pitchFamily="18" charset="0"/>
              </a:rPr>
            </a:br>
            <a:r>
              <a:rPr lang="vi-VN" sz="2400" dirty="0">
                <a:latin typeface="Times New Roman" panose="02020603050405020304" pitchFamily="18" charset="0"/>
                <a:cs typeface="Times New Roman" panose="02020603050405020304" pitchFamily="18" charset="0"/>
              </a:rPr>
              <a:t>   + Chi phí mua vật nuôi phù hợp với điều kiện kinh tế của mỗi gia đình.</a:t>
            </a:r>
            <a:br>
              <a:rPr lang="vi-VN" sz="2400" dirty="0">
                <a:latin typeface="Times New Roman" panose="02020603050405020304" pitchFamily="18" charset="0"/>
                <a:cs typeface="Times New Roman" panose="02020603050405020304" pitchFamily="18" charset="0"/>
              </a:rPr>
            </a:br>
            <a:r>
              <a:rPr lang="vi-VN" sz="2400" dirty="0">
                <a:latin typeface="Times New Roman" panose="02020603050405020304" pitchFamily="18" charset="0"/>
                <a:cs typeface="Times New Roman" panose="02020603050405020304" pitchFamily="18" charset="0"/>
              </a:rPr>
              <a:t>   + Dễ nuôi dưỡng, chăm sóc.</a:t>
            </a:r>
          </a:p>
        </p:txBody>
      </p:sp>
      <p:pic>
        <p:nvPicPr>
          <p:cNvPr id="4" name="Picture 3"/>
          <p:cNvPicPr>
            <a:picLocks noChangeAspect="1"/>
          </p:cNvPicPr>
          <p:nvPr/>
        </p:nvPicPr>
        <p:blipFill>
          <a:blip r:embed="rId2"/>
          <a:stretch>
            <a:fillRect/>
          </a:stretch>
        </p:blipFill>
        <p:spPr>
          <a:xfrm>
            <a:off x="360608" y="3348507"/>
            <a:ext cx="11114467" cy="3352129"/>
          </a:xfrm>
          <a:prstGeom prst="rect">
            <a:avLst/>
          </a:prstGeom>
        </p:spPr>
      </p:pic>
    </p:spTree>
    <p:extLst>
      <p:ext uri="{BB962C8B-B14F-4D97-AF65-F5344CB8AC3E}">
        <p14:creationId xmlns:p14="http://schemas.microsoft.com/office/powerpoint/2010/main" val="11503224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p:cNvSpPr>
          <p:nvPr>
            <p:ph type="title"/>
          </p:nvPr>
        </p:nvSpPr>
        <p:spPr/>
        <p:txBody>
          <a:bodyPr/>
          <a:lstStyle/>
          <a:p>
            <a:r>
              <a:rPr lang="en-US" dirty="0" err="1" smtClean="0">
                <a:latin typeface="Arial" charset="0"/>
              </a:rPr>
              <a:t>Hướng</a:t>
            </a:r>
            <a:r>
              <a:rPr lang="en-US" dirty="0" smtClean="0">
                <a:latin typeface="Arial" charset="0"/>
              </a:rPr>
              <a:t> </a:t>
            </a:r>
            <a:r>
              <a:rPr lang="en-US" dirty="0" err="1" smtClean="0">
                <a:latin typeface="Arial" charset="0"/>
              </a:rPr>
              <a:t>dẫn</a:t>
            </a:r>
            <a:r>
              <a:rPr lang="en-US" dirty="0" smtClean="0">
                <a:latin typeface="Arial" charset="0"/>
              </a:rPr>
              <a:t> </a:t>
            </a:r>
            <a:r>
              <a:rPr lang="en-US" dirty="0" err="1" smtClean="0">
                <a:latin typeface="Arial" charset="0"/>
              </a:rPr>
              <a:t>về</a:t>
            </a:r>
            <a:r>
              <a:rPr lang="en-US" dirty="0" smtClean="0">
                <a:latin typeface="Arial" charset="0"/>
              </a:rPr>
              <a:t> </a:t>
            </a:r>
            <a:r>
              <a:rPr lang="en-US" dirty="0" err="1" smtClean="0">
                <a:latin typeface="Arial" charset="0"/>
              </a:rPr>
              <a:t>nhà</a:t>
            </a:r>
            <a:endParaRPr lang="en-US" dirty="0" smtClean="0">
              <a:latin typeface="Arial" charset="0"/>
            </a:endParaRPr>
          </a:p>
        </p:txBody>
      </p:sp>
      <p:sp>
        <p:nvSpPr>
          <p:cNvPr id="37891" name="Rectangle 3"/>
          <p:cNvSpPr>
            <a:spLocks noGrp="1"/>
          </p:cNvSpPr>
          <p:nvPr>
            <p:ph type="body" idx="1"/>
          </p:nvPr>
        </p:nvSpPr>
        <p:spPr>
          <a:xfrm>
            <a:off x="1017431" y="1905001"/>
            <a:ext cx="10612192" cy="4221163"/>
          </a:xfrm>
        </p:spPr>
        <p:txBody>
          <a:bodyPr>
            <a:normAutofit/>
          </a:bodyPr>
          <a:lstStyle/>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Hoàn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thành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bài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tập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phần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vận</a:t>
            </a:r>
            <a:r>
              <a:rPr lang="en-US" sz="3200" dirty="0">
                <a:latin typeface="Times New Roman" panose="02020603050405020304" pitchFamily="18" charset="0"/>
                <a:cs typeface="Times New Roman" panose="02020603050405020304" pitchFamily="18" charset="0"/>
              </a:rPr>
              <a:t> </a:t>
            </a:r>
            <a:r>
              <a:rPr lang="vi-VN" sz="3200" smtClean="0">
                <a:latin typeface="Times New Roman" panose="02020603050405020304" pitchFamily="18" charset="0"/>
                <a:cs typeface="Times New Roman" panose="02020603050405020304" pitchFamily="18" charset="0"/>
              </a:rPr>
              <a:t>dụng.</a:t>
            </a:r>
            <a:r>
              <a:rPr lang="en-US" sz="3200" smtClean="0">
                <a:latin typeface="Times New Roman" panose="02020603050405020304" pitchFamily="18" charset="0"/>
                <a:cs typeface="Times New Roman" panose="02020603050405020304" pitchFamily="18" charset="0"/>
              </a:rPr>
              <a:t> </a:t>
            </a:r>
            <a:endParaRPr lang="en-US"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Đọc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trước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giới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thiệu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thủy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sản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tìm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hiểu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ngành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thủy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sản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vai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trò</a:t>
            </a:r>
            <a:r>
              <a:rPr lang="en-US" sz="3200" dirty="0">
                <a:latin typeface="Times New Roman" panose="02020603050405020304" pitchFamily="18" charset="0"/>
                <a:cs typeface="Times New Roman" panose="02020603050405020304" pitchFamily="18" charset="0"/>
              </a:rPr>
              <a:t> </a:t>
            </a:r>
            <a:r>
              <a:rPr lang="vi-VN" sz="3200" dirty="0" smtClean="0">
                <a:latin typeface="Times New Roman" panose="02020603050405020304" pitchFamily="18" charset="0"/>
                <a:cs typeface="Times New Roman" panose="02020603050405020304" pitchFamily="18" charset="0"/>
              </a:rPr>
              <a:t>gì</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loài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nào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giá</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trị</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kinh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tế</a:t>
            </a:r>
            <a:r>
              <a:rPr lang="en-US" sz="3200" dirty="0">
                <a:latin typeface="Times New Roman" panose="02020603050405020304" pitchFamily="18" charset="0"/>
                <a:cs typeface="Times New Roman" panose="02020603050405020304" pitchFamily="18" charset="0"/>
              </a:rPr>
              <a:t> </a:t>
            </a:r>
            <a:r>
              <a:rPr lang="vi-VN" sz="3200" dirty="0" smtClean="0">
                <a:latin typeface="Times New Roman" panose="02020603050405020304" pitchFamily="18" charset="0"/>
                <a:cs typeface="Times New Roman" panose="02020603050405020304" pitchFamily="18" charset="0"/>
              </a:rPr>
              <a:t>cao?</a:t>
            </a:r>
            <a:endParaRPr lang="en-US" sz="6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31320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82385" y="389586"/>
            <a:ext cx="9684353" cy="2262781"/>
          </a:xfrm>
        </p:spPr>
        <p:txBody>
          <a:bodyPr>
            <a:noAutofit/>
          </a:bodyPr>
          <a:lstStyle/>
          <a:p>
            <a:r>
              <a:rPr lang="vi-VN" sz="4800" dirty="0">
                <a:latin typeface="Times New Roman" panose="02020603050405020304" pitchFamily="18" charset="0"/>
                <a:cs typeface="Times New Roman" panose="02020603050405020304" pitchFamily="18" charset="0"/>
              </a:rPr>
              <a:t>TIẾT 28 - BÀI </a:t>
            </a:r>
            <a:r>
              <a:rPr lang="en-US" sz="4800" dirty="0">
                <a:latin typeface="Times New Roman" panose="02020603050405020304" pitchFamily="18" charset="0"/>
                <a:cs typeface="Times New Roman" panose="02020603050405020304" pitchFamily="18" charset="0"/>
              </a:rPr>
              <a:t>13: THỰC HÀNH: LẬP KẾ HOẠCH  NUÔI VẬT NUÔI TRONG GIA ĐÌNH</a:t>
            </a:r>
            <a:r>
              <a:rPr lang="vi-VN" sz="4800" dirty="0">
                <a:latin typeface="Times New Roman" panose="02020603050405020304" pitchFamily="18" charset="0"/>
                <a:cs typeface="Times New Roman" panose="02020603050405020304" pitchFamily="18" charset="0"/>
              </a:rPr>
              <a:t> (tiết 2)</a:t>
            </a:r>
            <a:endParaRPr lang="en-US" sz="4800" dirty="0">
              <a:latin typeface="Times New Roman" panose="02020603050405020304" pitchFamily="18" charset="0"/>
              <a:cs typeface="Times New Roman" panose="02020603050405020304" pitchFamily="18" charset="0"/>
            </a:endParaRPr>
          </a:p>
        </p:txBody>
      </p:sp>
      <p:pic>
        <p:nvPicPr>
          <p:cNvPr id="2050" name="Picture 2" descr="Pampi Pet - Chụp ảnh thú cưng Sài Gòn | Ho Chi Minh C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156" y="3129343"/>
            <a:ext cx="3257326" cy="325732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Trang Trí Chụp Ảnh Thú Cưng Đáng Yêu Trang Phục Lễ Giáng Sinh Vòng Cổ Hình  Chó Loại Nhỏ Lục Lạc Mũ Khăn Quàng Khăn Ăn Tết Tết Quàng Cổ Mè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5482" y="3129343"/>
            <a:ext cx="4827968" cy="3217204"/>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chó mèo bự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23450" y="2974821"/>
            <a:ext cx="2667536" cy="33717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95617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0605" y="58865"/>
            <a:ext cx="8911687" cy="1280890"/>
          </a:xfrm>
        </p:spPr>
        <p:txBody>
          <a:bodyPr/>
          <a:lstStyle/>
          <a:p>
            <a:r>
              <a:rPr lang="vi-VN" dirty="0" smtClean="0"/>
              <a:t>Mở đầu</a:t>
            </a:r>
            <a:endParaRPr lang="en-US" dirty="0"/>
          </a:p>
        </p:txBody>
      </p:sp>
      <p:sp>
        <p:nvSpPr>
          <p:cNvPr id="3" name="Content Placeholder 2"/>
          <p:cNvSpPr>
            <a:spLocks noGrp="1"/>
          </p:cNvSpPr>
          <p:nvPr>
            <p:ph idx="1"/>
          </p:nvPr>
        </p:nvSpPr>
        <p:spPr>
          <a:xfrm>
            <a:off x="2215724" y="699310"/>
            <a:ext cx="8915400" cy="570168"/>
          </a:xfrm>
        </p:spPr>
        <p:txBody>
          <a:bodyPr>
            <a:normAutofit/>
          </a:bodyPr>
          <a:lstStyle/>
          <a:p>
            <a:pPr marL="0" indent="0">
              <a:buNone/>
            </a:pPr>
            <a:r>
              <a:rPr lang="vi-VN" sz="2800" dirty="0" smtClean="0">
                <a:latin typeface="Times New Roman" panose="02020603050405020304" pitchFamily="18" charset="0"/>
                <a:cs typeface="Times New Roman" panose="02020603050405020304" pitchFamily="18" charset="0"/>
              </a:rPr>
              <a:t>Video cách chăm sóc mèo con 1 đến 2 tháng tuổi</a:t>
            </a:r>
            <a:endParaRPr lang="en-US" sz="2800" dirty="0">
              <a:latin typeface="Times New Roman" panose="02020603050405020304" pitchFamily="18" charset="0"/>
              <a:cs typeface="Times New Roman" panose="02020603050405020304" pitchFamily="18" charset="0"/>
            </a:endParaRPr>
          </a:p>
        </p:txBody>
      </p:sp>
      <p:pic>
        <p:nvPicPr>
          <p:cNvPr id="4" name="y2mate.com - Cách Chăm Sóc Mèo Con 1 đến 2 tháng tuổi  Petto TV_v144P">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420719" y="1672856"/>
            <a:ext cx="9358897" cy="4745060"/>
          </a:xfrm>
          <a:prstGeom prst="rect">
            <a:avLst/>
          </a:prstGeom>
        </p:spPr>
      </p:pic>
    </p:spTree>
    <p:extLst>
      <p:ext uri="{BB962C8B-B14F-4D97-AF65-F5344CB8AC3E}">
        <p14:creationId xmlns:p14="http://schemas.microsoft.com/office/powerpoint/2010/main" val="2092021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2891" y="662747"/>
            <a:ext cx="9791722" cy="1280890"/>
          </a:xfrm>
        </p:spPr>
        <p:txBody>
          <a:bodyPr>
            <a:normAutofit/>
          </a:bodyPr>
          <a:lstStyle/>
          <a:p>
            <a:r>
              <a:rPr lang="vi-VN" sz="3200" dirty="0">
                <a:latin typeface="Times New Roman" panose="02020603050405020304" pitchFamily="18" charset="0"/>
                <a:cs typeface="Times New Roman" panose="02020603050405020304" pitchFamily="18" charset="0"/>
              </a:rPr>
              <a:t>Để nuôi mèo chúng ta cần </a:t>
            </a:r>
            <a:r>
              <a:rPr lang="vi-VN" sz="3200" dirty="0" smtClean="0">
                <a:latin typeface="Times New Roman" panose="02020603050405020304" pitchFamily="18" charset="0"/>
                <a:cs typeface="Times New Roman" panose="02020603050405020304" pitchFamily="18" charset="0"/>
              </a:rPr>
              <a:t>những </a:t>
            </a:r>
            <a:r>
              <a:rPr lang="vi-VN" sz="3200" dirty="0">
                <a:latin typeface="Times New Roman" panose="02020603050405020304" pitchFamily="18" charset="0"/>
                <a:cs typeface="Times New Roman" panose="02020603050405020304" pitchFamily="18" charset="0"/>
              </a:rPr>
              <a:t>gì? </a:t>
            </a:r>
            <a:r>
              <a:rPr lang="vi-VN" sz="3200" dirty="0" smtClean="0">
                <a:latin typeface="Times New Roman" panose="02020603050405020304" pitchFamily="18" charset="0"/>
                <a:cs typeface="Times New Roman" panose="02020603050405020304" pitchFamily="18" charset="0"/>
              </a:rPr>
              <a:t>(1 phút)</a:t>
            </a:r>
            <a:endParaRPr lang="en-US"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89213" y="1721476"/>
            <a:ext cx="8915400" cy="3777622"/>
          </a:xfrm>
        </p:spPr>
        <p:txBody>
          <a:bodyPr>
            <a:normAutofit lnSpcReduction="10000"/>
          </a:bodyPr>
          <a:lstStyle/>
          <a:p>
            <a:r>
              <a:rPr lang="vi-VN" sz="2800" dirty="0"/>
              <a:t>Chi phí thức </a:t>
            </a:r>
            <a:r>
              <a:rPr lang="vi-VN" sz="2800" dirty="0" smtClean="0"/>
              <a:t>ăn</a:t>
            </a:r>
          </a:p>
          <a:p>
            <a:r>
              <a:rPr lang="vi-VN" sz="2800" dirty="0" smtClean="0"/>
              <a:t>Cát</a:t>
            </a:r>
          </a:p>
          <a:p>
            <a:r>
              <a:rPr lang="vi-VN" sz="2800" dirty="0" smtClean="0"/>
              <a:t>ốm </a:t>
            </a:r>
            <a:r>
              <a:rPr lang="vi-VN" sz="2800" dirty="0"/>
              <a:t>đau đi bác </a:t>
            </a:r>
            <a:r>
              <a:rPr lang="vi-VN" sz="2800" dirty="0" smtClean="0"/>
              <a:t>sĩ</a:t>
            </a:r>
            <a:endParaRPr lang="vi-VN" sz="2800" dirty="0"/>
          </a:p>
          <a:p>
            <a:r>
              <a:rPr lang="vi-VN" sz="2800" dirty="0"/>
              <a:t>Chuồng</a:t>
            </a:r>
            <a:endParaRPr lang="vi-VN" sz="2800" dirty="0" smtClean="0"/>
          </a:p>
          <a:p>
            <a:r>
              <a:rPr lang="vi-VN" sz="2800" dirty="0" smtClean="0"/>
              <a:t>Đồ chơi</a:t>
            </a:r>
          </a:p>
          <a:p>
            <a:r>
              <a:rPr lang="vi-VN" sz="2800" dirty="0" smtClean="0"/>
              <a:t>Bát, xích, xà phòng</a:t>
            </a:r>
          </a:p>
          <a:p>
            <a:r>
              <a:rPr lang="vi-VN" sz="2800" dirty="0" smtClean="0"/>
              <a:t>....</a:t>
            </a:r>
            <a:endParaRPr lang="en-US" sz="2800" dirty="0"/>
          </a:p>
          <a:p>
            <a:endParaRPr lang="en-US" sz="2800" dirty="0"/>
          </a:p>
        </p:txBody>
      </p:sp>
    </p:spTree>
    <p:extLst>
      <p:ext uri="{BB962C8B-B14F-4D97-AF65-F5344CB8AC3E}">
        <p14:creationId xmlns:p14="http://schemas.microsoft.com/office/powerpoint/2010/main" val="3665679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500"/>
                                        <p:tgtEl>
                                          <p:spTgt spid="3">
                                            <p:txEl>
                                              <p:pRg st="2" end="2"/>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500"/>
                                        <p:tgtEl>
                                          <p:spTgt spid="3">
                                            <p:txEl>
                                              <p:pRg st="4" end="4"/>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fade">
                                      <p:cBhvr>
                                        <p:cTn id="29" dur="500"/>
                                        <p:tgtEl>
                                          <p:spTgt spid="3">
                                            <p:txEl>
                                              <p:pRg st="5" end="5"/>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0462" y="369193"/>
            <a:ext cx="10409908" cy="1420970"/>
          </a:xfrm>
        </p:spPr>
        <p:txBody>
          <a:bodyPr>
            <a:normAutofit/>
          </a:bodyPr>
          <a:lstStyle/>
          <a:p>
            <a:pPr marL="0" indent="0" algn="ctr">
              <a:buNone/>
            </a:pPr>
            <a:r>
              <a:rPr lang="vi-VN" sz="3200" b="1" dirty="0" smtClean="0">
                <a:latin typeface="Times New Roman" panose="02020603050405020304" pitchFamily="18" charset="0"/>
                <a:cs typeface="Times New Roman" panose="02020603050405020304" pitchFamily="18" charset="0"/>
              </a:rPr>
              <a:t>Tiết 28 - </a:t>
            </a:r>
            <a:r>
              <a:rPr lang="en-US" sz="3200" b="1" dirty="0" err="1" smtClean="0">
                <a:latin typeface="Times New Roman" panose="02020603050405020304" pitchFamily="18" charset="0"/>
                <a:cs typeface="Times New Roman" panose="02020603050405020304" pitchFamily="18" charset="0"/>
              </a:rPr>
              <a:t>Bài</a:t>
            </a:r>
            <a:r>
              <a:rPr lang="en-US" sz="3200" b="1" dirty="0" smtClean="0">
                <a:latin typeface="Times New Roman" panose="02020603050405020304" pitchFamily="18" charset="0"/>
                <a:cs typeface="Times New Roman" panose="02020603050405020304" pitchFamily="18" charset="0"/>
              </a:rPr>
              <a:t> </a:t>
            </a:r>
            <a:r>
              <a:rPr lang="en-US" sz="3200" b="1" dirty="0">
                <a:latin typeface="Times New Roman" panose="02020603050405020304" pitchFamily="18" charset="0"/>
                <a:cs typeface="Times New Roman" panose="02020603050405020304" pitchFamily="18" charset="0"/>
              </a:rPr>
              <a:t>13: </a:t>
            </a:r>
            <a:r>
              <a:rPr lang="en-US" sz="3200" b="1" dirty="0" err="1">
                <a:latin typeface="Times New Roman" panose="02020603050405020304" pitchFamily="18" charset="0"/>
                <a:cs typeface="Times New Roman" panose="02020603050405020304" pitchFamily="18" charset="0"/>
              </a:rPr>
              <a:t>Thực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hành</a:t>
            </a:r>
            <a:r>
              <a:rPr lang="en-US" sz="3200" b="1" dirty="0">
                <a:latin typeface="Times New Roman" panose="02020603050405020304" pitchFamily="18" charset="0"/>
                <a:cs typeface="Times New Roman" panose="02020603050405020304" pitchFamily="18" charset="0"/>
              </a:rPr>
              <a:t> – </a:t>
            </a:r>
            <a:r>
              <a:rPr lang="en-US" sz="3200" b="1" dirty="0" err="1">
                <a:latin typeface="Times New Roman" panose="02020603050405020304" pitchFamily="18" charset="0"/>
                <a:cs typeface="Times New Roman" panose="02020603050405020304" pitchFamily="18" charset="0"/>
              </a:rPr>
              <a:t>Lập</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kế</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hoạch</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nuôi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vật</a:t>
            </a:r>
            <a:r>
              <a:rPr lang="en-US" sz="3200" b="1" dirty="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nuôi</a:t>
            </a:r>
            <a:r>
              <a:rPr lang="vi-VN" sz="3200" b="1" dirty="0" smtClean="0">
                <a:latin typeface="Times New Roman" panose="02020603050405020304" pitchFamily="18" charset="0"/>
                <a:cs typeface="Times New Roman" panose="02020603050405020304" pitchFamily="18" charset="0"/>
              </a:rPr>
              <a:t> trong gia đình</a:t>
            </a:r>
            <a:r>
              <a:rPr lang="en-US" sz="3200" b="1" dirty="0" smtClean="0">
                <a:latin typeface="Times New Roman" panose="02020603050405020304" pitchFamily="18" charset="0"/>
                <a:cs typeface="Times New Roman" panose="02020603050405020304" pitchFamily="18" charset="0"/>
              </a:rPr>
              <a:t> </a:t>
            </a:r>
            <a:r>
              <a:rPr lang="vi-VN" sz="3200" b="1" dirty="0">
                <a:latin typeface="Times New Roman" panose="02020603050405020304" pitchFamily="18" charset="0"/>
                <a:cs typeface="Times New Roman" panose="02020603050405020304" pitchFamily="18" charset="0"/>
              </a:rPr>
              <a:t>(tiết 2)</a:t>
            </a:r>
            <a:endParaRPr lang="en-US" sz="3200" b="1" dirty="0">
              <a:latin typeface="Times New Roman" panose="02020603050405020304" pitchFamily="18" charset="0"/>
              <a:cs typeface="Times New Roman" panose="02020603050405020304" pitchFamily="18" charset="0"/>
            </a:endParaRPr>
          </a:p>
        </p:txBody>
      </p:sp>
      <p:pic>
        <p:nvPicPr>
          <p:cNvPr id="3074" name="Picture 2" descr="Những bức ảnh chứng minh chó mèo không &quot;ghét nhau&quot; như chúng ta tưở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5869" y="2047738"/>
            <a:ext cx="5762625" cy="422427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Kết quả hình ảnh cho hình ảnh thú cưng dễ thương | Süße tiere, Flauschige  tiere, Niedliche tie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8494" y="2132550"/>
            <a:ext cx="5411876" cy="4054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23856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p:cNvSpPr>
          <p:nvPr>
            <p:ph type="title"/>
          </p:nvPr>
        </p:nvSpPr>
        <p:spPr/>
        <p:txBody>
          <a:bodyPr/>
          <a:lstStyle/>
          <a:p>
            <a:r>
              <a:rPr lang="en-US" sz="3200" b="1" dirty="0">
                <a:latin typeface="Arial" charset="0"/>
              </a:rPr>
              <a:t>III. </a:t>
            </a:r>
            <a:r>
              <a:rPr lang="en-US" sz="3200" b="1" dirty="0" err="1">
                <a:latin typeface="Arial" charset="0"/>
              </a:rPr>
              <a:t>Thực</a:t>
            </a:r>
            <a:r>
              <a:rPr lang="en-US" sz="3200" b="1" dirty="0">
                <a:latin typeface="Arial" charset="0"/>
              </a:rPr>
              <a:t> </a:t>
            </a:r>
            <a:r>
              <a:rPr lang="en-US" sz="3200" b="1" dirty="0" err="1">
                <a:latin typeface="Arial" charset="0"/>
              </a:rPr>
              <a:t>hành</a:t>
            </a:r>
            <a:r>
              <a:rPr lang="en-US" sz="3200" b="1" dirty="0">
                <a:latin typeface="Arial" charset="0"/>
              </a:rPr>
              <a:t> </a:t>
            </a:r>
            <a:r>
              <a:rPr lang="en-US" sz="3200" b="1" dirty="0" err="1">
                <a:latin typeface="Arial" charset="0"/>
              </a:rPr>
              <a:t>kế</a:t>
            </a:r>
            <a:r>
              <a:rPr lang="en-US" sz="3200" b="1" dirty="0">
                <a:latin typeface="Arial" charset="0"/>
              </a:rPr>
              <a:t> </a:t>
            </a:r>
            <a:r>
              <a:rPr lang="en-US" sz="3200" b="1" dirty="0" err="1">
                <a:latin typeface="Arial" charset="0"/>
              </a:rPr>
              <a:t>hoạch</a:t>
            </a:r>
            <a:r>
              <a:rPr lang="en-US" sz="3200" b="1" dirty="0">
                <a:latin typeface="Arial" charset="0"/>
              </a:rPr>
              <a:t>, </a:t>
            </a:r>
            <a:r>
              <a:rPr lang="en-US" sz="3200" b="1" dirty="0" err="1">
                <a:latin typeface="Arial" charset="0"/>
              </a:rPr>
              <a:t>tính</a:t>
            </a:r>
            <a:r>
              <a:rPr lang="en-US" sz="3200" b="1" dirty="0">
                <a:latin typeface="Arial" charset="0"/>
              </a:rPr>
              <a:t> </a:t>
            </a:r>
            <a:r>
              <a:rPr lang="en-US" sz="3200" b="1" dirty="0" err="1">
                <a:latin typeface="Arial" charset="0"/>
              </a:rPr>
              <a:t>toán</a:t>
            </a:r>
            <a:r>
              <a:rPr lang="en-US" sz="3200" b="1" dirty="0">
                <a:latin typeface="Arial" charset="0"/>
              </a:rPr>
              <a:t> chi </a:t>
            </a:r>
            <a:r>
              <a:rPr lang="en-US" sz="3200" b="1" dirty="0" err="1">
                <a:latin typeface="Arial" charset="0"/>
              </a:rPr>
              <a:t>phí</a:t>
            </a:r>
            <a:r>
              <a:rPr lang="en-US" sz="3200" b="1" dirty="0">
                <a:latin typeface="Arial" charset="0"/>
              </a:rPr>
              <a:t>.</a:t>
            </a:r>
          </a:p>
        </p:txBody>
      </p:sp>
      <p:sp>
        <p:nvSpPr>
          <p:cNvPr id="33795" name="Rectangle 3"/>
          <p:cNvSpPr>
            <a:spLocks noGrp="1"/>
          </p:cNvSpPr>
          <p:nvPr>
            <p:ph type="body" sz="half" idx="1"/>
          </p:nvPr>
        </p:nvSpPr>
        <p:spPr>
          <a:xfrm>
            <a:off x="1210614" y="846138"/>
            <a:ext cx="8962086" cy="1781152"/>
          </a:xfrm>
        </p:spPr>
        <p:txBody>
          <a:bodyPr>
            <a:noAutofit/>
          </a:bodyPr>
          <a:lstStyle/>
          <a:p>
            <a:pPr>
              <a:buFont typeface="Arial" charset="0"/>
              <a:buNone/>
            </a:pPr>
            <a:r>
              <a:rPr lang="en-US" sz="2700" dirty="0" err="1" smtClean="0">
                <a:latin typeface="Times New Roman" panose="02020603050405020304" pitchFamily="18" charset="0"/>
                <a:cs typeface="Times New Roman" panose="02020603050405020304" pitchFamily="18" charset="0"/>
              </a:rPr>
              <a:t>Thảo</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luận</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nhóm</a:t>
            </a:r>
            <a:r>
              <a:rPr lang="vi-VN" sz="2700" dirty="0" smtClean="0">
                <a:latin typeface="Times New Roman" panose="02020603050405020304" pitchFamily="18" charset="0"/>
                <a:cs typeface="Times New Roman" panose="02020603050405020304" pitchFamily="18" charset="0"/>
              </a:rPr>
              <a:t> (4HS/ nhóm)</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để</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lập</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kế</a:t>
            </a:r>
            <a:r>
              <a:rPr lang="en-US" sz="2700" dirty="0" smtClean="0">
                <a:latin typeface="Times New Roman" panose="02020603050405020304" pitchFamily="18" charset="0"/>
                <a:cs typeface="Times New Roman" panose="02020603050405020304" pitchFamily="18" charset="0"/>
              </a:rPr>
              <a:t> </a:t>
            </a:r>
            <a:r>
              <a:rPr lang="vi-VN" sz="2700" dirty="0" smtClean="0">
                <a:latin typeface="Times New Roman" panose="02020603050405020304" pitchFamily="18" charset="0"/>
                <a:cs typeface="Times New Roman" panose="02020603050405020304" pitchFamily="18" charset="0"/>
              </a:rPr>
              <a:t>hoạch, tính toán chi phí nuôi 1 loài vật nuôi yêu thích</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theo</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mẫu</a:t>
            </a:r>
            <a:r>
              <a:rPr lang="en-US" sz="2700" dirty="0" smtClean="0">
                <a:latin typeface="Times New Roman" panose="02020603050405020304" pitchFamily="18" charset="0"/>
                <a:cs typeface="Times New Roman" panose="02020603050405020304" pitchFamily="18" charset="0"/>
              </a:rPr>
              <a:t>:</a:t>
            </a:r>
          </a:p>
          <a:p>
            <a:pPr>
              <a:buNone/>
            </a:pPr>
            <a:r>
              <a:rPr lang="vi-VN" sz="2700" dirty="0" smtClean="0">
                <a:latin typeface="Times New Roman" panose="02020603050405020304" pitchFamily="18" charset="0"/>
                <a:cs typeface="Times New Roman" panose="02020603050405020304" pitchFamily="18" charset="0"/>
              </a:rPr>
              <a:t>Thời gian: 10’ - đại diện trình </a:t>
            </a:r>
            <a:r>
              <a:rPr lang="vi-VN" sz="2700" dirty="0">
                <a:latin typeface="Times New Roman" panose="02020603050405020304" pitchFamily="18" charset="0"/>
                <a:cs typeface="Times New Roman" panose="02020603050405020304" pitchFamily="18" charset="0"/>
              </a:rPr>
              <a:t>bày bảng</a:t>
            </a:r>
            <a:r>
              <a:rPr lang="vi-VN" sz="2700" dirty="0" smtClean="0">
                <a:latin typeface="Times New Roman" panose="02020603050405020304" pitchFamily="18" charset="0"/>
                <a:cs typeface="Times New Roman" panose="02020603050405020304" pitchFamily="18" charset="0"/>
              </a:rPr>
              <a:t>.</a:t>
            </a:r>
          </a:p>
          <a:p>
            <a:pPr>
              <a:buNone/>
            </a:pPr>
            <a:r>
              <a:rPr lang="vi-VN" sz="2700" dirty="0">
                <a:latin typeface="Times New Roman" panose="02020603050405020304" pitchFamily="18" charset="0"/>
                <a:cs typeface="Times New Roman" panose="02020603050405020304" pitchFamily="18" charset="0"/>
              </a:rPr>
              <a:t>Làm ra giấy: cuối giờ thu</a:t>
            </a:r>
            <a:endParaRPr lang="en-US" sz="2700" dirty="0">
              <a:latin typeface="Times New Roman" panose="02020603050405020304" pitchFamily="18" charset="0"/>
              <a:cs typeface="Times New Roman" panose="02020603050405020304" pitchFamily="18" charset="0"/>
            </a:endParaRPr>
          </a:p>
          <a:p>
            <a:pPr>
              <a:buNone/>
            </a:pPr>
            <a:endParaRPr lang="en-US" sz="2700" dirty="0">
              <a:latin typeface="Times New Roman" panose="02020603050405020304" pitchFamily="18" charset="0"/>
              <a:cs typeface="Times New Roman" panose="02020603050405020304" pitchFamily="18" charset="0"/>
            </a:endParaRPr>
          </a:p>
          <a:p>
            <a:pPr>
              <a:buFont typeface="Arial" charset="0"/>
              <a:buNone/>
            </a:pPr>
            <a:endParaRPr lang="en-US" sz="2700" dirty="0" smtClean="0">
              <a:latin typeface="Times New Roman" panose="02020603050405020304" pitchFamily="18" charset="0"/>
              <a:cs typeface="Times New Roman" panose="02020603050405020304" pitchFamily="18" charset="0"/>
            </a:endParaRPr>
          </a:p>
        </p:txBody>
      </p:sp>
      <p:graphicFrame>
        <p:nvGraphicFramePr>
          <p:cNvPr id="33974" name="Group 182"/>
          <p:cNvGraphicFramePr>
            <a:graphicFrameLocks noGrp="1"/>
          </p:cNvGraphicFramePr>
          <p:nvPr>
            <p:ph sz="half" idx="2"/>
            <p:extLst>
              <p:ext uri="{D42A27DB-BD31-4B8C-83A1-F6EECF244321}">
                <p14:modId xmlns:p14="http://schemas.microsoft.com/office/powerpoint/2010/main" val="445956276"/>
              </p:ext>
            </p:extLst>
          </p:nvPr>
        </p:nvGraphicFramePr>
        <p:xfrm>
          <a:off x="609600" y="2840864"/>
          <a:ext cx="11148811" cy="3112770"/>
        </p:xfrm>
        <a:graphic>
          <a:graphicData uri="http://schemas.openxmlformats.org/drawingml/2006/table">
            <a:tbl>
              <a:tblPr/>
              <a:tblGrid>
                <a:gridCol w="826082"/>
                <a:gridCol w="1676265"/>
                <a:gridCol w="1952358"/>
                <a:gridCol w="1952356"/>
                <a:gridCol w="2232830"/>
                <a:gridCol w="2508920"/>
              </a:tblGrid>
              <a:tr h="5334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rgbClr val="000000"/>
                          </a:solidFill>
                          <a:effectLst/>
                          <a:latin typeface="Arial" charset="0"/>
                          <a:ea typeface="Calibri" pitchFamily="34" charset="0"/>
                          <a:cs typeface="Times New Roman" pitchFamily="18" charset="0"/>
                        </a:rPr>
                        <a:t>TT</a:t>
                      </a:r>
                      <a:endParaRPr kumimoji="0" lang="en-US" sz="2800" b="0" i="0" u="none" strike="noStrike" cap="none" normalizeH="0" baseline="0" dirty="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Nội dung</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err="1" smtClean="0">
                          <a:ln>
                            <a:noFill/>
                          </a:ln>
                          <a:solidFill>
                            <a:srgbClr val="000000"/>
                          </a:solidFill>
                          <a:effectLst/>
                          <a:latin typeface="Arial" charset="0"/>
                          <a:ea typeface="Calibri" pitchFamily="34" charset="0"/>
                          <a:cs typeface="Times New Roman" pitchFamily="18" charset="0"/>
                        </a:rPr>
                        <a:t>Đơn</a:t>
                      </a:r>
                      <a:r>
                        <a:rPr kumimoji="0" lang="en-US" sz="2800" b="0" i="0" u="none" strike="noStrike" cap="none" normalizeH="0" baseline="0" dirty="0" smtClean="0">
                          <a:ln>
                            <a:noFill/>
                          </a:ln>
                          <a:solidFill>
                            <a:srgbClr val="000000"/>
                          </a:solidFill>
                          <a:effectLst/>
                          <a:latin typeface="Arial" charset="0"/>
                          <a:ea typeface="Calibri" pitchFamily="34" charset="0"/>
                          <a:cs typeface="Times New Roman" pitchFamily="18" charset="0"/>
                        </a:rPr>
                        <a:t> </a:t>
                      </a:r>
                      <a:r>
                        <a:rPr kumimoji="0" lang="en-US" sz="2800" b="0" i="0" u="none" strike="noStrike" cap="none" normalizeH="0" baseline="0" dirty="0" err="1" smtClean="0">
                          <a:ln>
                            <a:noFill/>
                          </a:ln>
                          <a:solidFill>
                            <a:srgbClr val="000000"/>
                          </a:solidFill>
                          <a:effectLst/>
                          <a:latin typeface="Arial" charset="0"/>
                          <a:ea typeface="Calibri" pitchFamily="34" charset="0"/>
                          <a:cs typeface="Times New Roman" pitchFamily="18" charset="0"/>
                        </a:rPr>
                        <a:t>vị</a:t>
                      </a:r>
                      <a:r>
                        <a:rPr kumimoji="0" lang="en-US" sz="2800" b="0" i="0" u="none" strike="noStrike" cap="none" normalizeH="0" baseline="0" dirty="0" smtClean="0">
                          <a:ln>
                            <a:noFill/>
                          </a:ln>
                          <a:solidFill>
                            <a:srgbClr val="000000"/>
                          </a:solidFill>
                          <a:effectLst/>
                          <a:latin typeface="Arial" charset="0"/>
                          <a:ea typeface="Calibri" pitchFamily="34" charset="0"/>
                          <a:cs typeface="Times New Roman" pitchFamily="18" charset="0"/>
                        </a:rPr>
                        <a:t> </a:t>
                      </a:r>
                      <a:r>
                        <a:rPr kumimoji="0" lang="en-US" sz="2800" b="0" i="0" u="none" strike="noStrike" cap="none" normalizeH="0" baseline="0" dirty="0" err="1" smtClean="0">
                          <a:ln>
                            <a:noFill/>
                          </a:ln>
                          <a:solidFill>
                            <a:srgbClr val="000000"/>
                          </a:solidFill>
                          <a:effectLst/>
                          <a:latin typeface="Arial" charset="0"/>
                          <a:ea typeface="Calibri" pitchFamily="34" charset="0"/>
                          <a:cs typeface="Times New Roman" pitchFamily="18" charset="0"/>
                        </a:rPr>
                        <a:t>tính</a:t>
                      </a:r>
                      <a:endParaRPr kumimoji="0" lang="en-US" sz="2800" b="0" i="0" u="none" strike="noStrike" cap="none" normalizeH="0" baseline="0" dirty="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Số lượng</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Đơn giá ước tính (đồng)</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Chi phí dự tính (đồng)</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048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rgbClr val="000000"/>
                          </a:solidFill>
                          <a:effectLst/>
                          <a:latin typeface="Arial" charset="0"/>
                          <a:ea typeface="Calibri" pitchFamily="34" charset="0"/>
                          <a:cs typeface="Times New Roman" pitchFamily="18" charset="0"/>
                        </a:rPr>
                        <a:t>1</a:t>
                      </a:r>
                      <a:endParaRPr kumimoji="0" lang="en-US" sz="2800" b="0" i="0" u="none" strike="noStrike" cap="none" normalizeH="0" baseline="0" dirty="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Họa mi</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rgbClr val="000000"/>
                          </a:solidFill>
                          <a:effectLst/>
                          <a:latin typeface="Arial" charset="0"/>
                          <a:ea typeface="Calibri" pitchFamily="34" charset="0"/>
                          <a:cs typeface="Times New Roman" pitchFamily="18" charset="0"/>
                        </a:rPr>
                        <a:t>Con</a:t>
                      </a:r>
                      <a:endParaRPr kumimoji="0" lang="en-US" sz="2800" b="0" i="0" u="none" strike="noStrike" cap="none" normalizeH="0" baseline="0" dirty="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02</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500.000</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1.000.000</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492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2</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err="1" smtClean="0">
                          <a:ln>
                            <a:noFill/>
                          </a:ln>
                          <a:solidFill>
                            <a:srgbClr val="000000"/>
                          </a:solidFill>
                          <a:effectLst/>
                          <a:latin typeface="Arial" charset="0"/>
                          <a:ea typeface="Calibri" pitchFamily="34" charset="0"/>
                          <a:cs typeface="Times New Roman" pitchFamily="18" charset="0"/>
                        </a:rPr>
                        <a:t>Lồng</a:t>
                      </a:r>
                      <a:endParaRPr kumimoji="0" lang="vi-VN" sz="2800" b="0" i="0" u="none" strike="noStrike" cap="none" normalizeH="0" baseline="0" dirty="0" smtClean="0">
                        <a:ln>
                          <a:noFill/>
                        </a:ln>
                        <a:solidFill>
                          <a:srgbClr val="000000"/>
                        </a:solidFill>
                        <a:effectLst/>
                        <a:latin typeface="Arial"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vi-VN" sz="2800" b="0" i="0" u="none" strike="noStrike" cap="none" normalizeH="0" baseline="0" dirty="0" smtClean="0">
                          <a:ln>
                            <a:noFill/>
                          </a:ln>
                          <a:solidFill>
                            <a:srgbClr val="000000"/>
                          </a:solidFill>
                          <a:effectLst/>
                          <a:latin typeface="Arial" charset="0"/>
                          <a:ea typeface="Calibri" pitchFamily="34" charset="0"/>
                          <a:cs typeface="Times New Roman" pitchFamily="18" charset="0"/>
                        </a:rPr>
                        <a:t>...</a:t>
                      </a:r>
                      <a:endParaRPr kumimoji="0" lang="en-US" sz="2800" b="0" i="0" u="none" strike="noStrike" cap="none" normalizeH="0" baseline="0" dirty="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Chiếc</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02</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300.000.</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rgbClr val="000000"/>
                          </a:solidFill>
                          <a:effectLst/>
                          <a:latin typeface="Arial" charset="0"/>
                          <a:ea typeface="Calibri" pitchFamily="34" charset="0"/>
                          <a:cs typeface="Times New Roman" pitchFamily="18" charset="0"/>
                        </a:rPr>
                        <a:t>600.000</a:t>
                      </a:r>
                      <a:endParaRPr kumimoji="0" lang="vi-VN" sz="2800" b="0" i="0" u="none" strike="noStrike" cap="none" normalizeH="0" baseline="0" dirty="0" smtClean="0">
                        <a:ln>
                          <a:noFill/>
                        </a:ln>
                        <a:solidFill>
                          <a:srgbClr val="000000"/>
                        </a:solidFill>
                        <a:effectLst/>
                        <a:latin typeface="Arial"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vi-VN" sz="2800" b="0" i="0" u="none" strike="noStrike" cap="none" normalizeH="0" baseline="0" dirty="0" smtClean="0">
                          <a:ln>
                            <a:noFill/>
                          </a:ln>
                          <a:solidFill>
                            <a:srgbClr val="000000"/>
                          </a:solidFill>
                          <a:effectLst/>
                          <a:latin typeface="Arial" charset="0"/>
                          <a:ea typeface="Calibri" pitchFamily="34" charset="0"/>
                          <a:cs typeface="Times New Roman" pitchFamily="18" charset="0"/>
                        </a:rPr>
                        <a:t>...</a:t>
                      </a:r>
                      <a:endParaRPr kumimoji="0" lang="en-US" sz="2800" b="0" i="0" u="none" strike="noStrike" cap="none" normalizeH="0" baseline="0" dirty="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0850">
                <a:tc gridSpan="5">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Tổng chi phí</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rgbClr val="000000"/>
                          </a:solidFill>
                          <a:effectLst/>
                          <a:latin typeface="Arial" charset="0"/>
                          <a:ea typeface="Calibri" pitchFamily="34" charset="0"/>
                          <a:cs typeface="Times New Roman" pitchFamily="18" charset="0"/>
                        </a:rPr>
                        <a:t>2.400.000</a:t>
                      </a:r>
                      <a:endParaRPr kumimoji="0" lang="en-US" sz="2800" b="0" i="0" u="none" strike="noStrike" cap="none" normalizeH="0" baseline="0" dirty="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443592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794"/>
                                        </p:tgtEl>
                                        <p:attrNameLst>
                                          <p:attrName>style.visibility</p:attrName>
                                        </p:attrNameLst>
                                      </p:cBhvr>
                                      <p:to>
                                        <p:strVal val="visible"/>
                                      </p:to>
                                    </p:set>
                                    <p:animEffect transition="in" filter="fade">
                                      <p:cBhvr>
                                        <p:cTn id="7" dur="1000"/>
                                        <p:tgtEl>
                                          <p:spTgt spid="33794"/>
                                        </p:tgtEl>
                                      </p:cBhvr>
                                    </p:animEffect>
                                    <p:anim calcmode="lin" valueType="num">
                                      <p:cBhvr>
                                        <p:cTn id="8" dur="1000" fill="hold"/>
                                        <p:tgtEl>
                                          <p:spTgt spid="33794"/>
                                        </p:tgtEl>
                                        <p:attrNameLst>
                                          <p:attrName>ppt_x</p:attrName>
                                        </p:attrNameLst>
                                      </p:cBhvr>
                                      <p:tavLst>
                                        <p:tav tm="0">
                                          <p:val>
                                            <p:strVal val="#ppt_x"/>
                                          </p:val>
                                        </p:tav>
                                        <p:tav tm="100000">
                                          <p:val>
                                            <p:strVal val="#ppt_x"/>
                                          </p:val>
                                        </p:tav>
                                      </p:tavLst>
                                    </p:anim>
                                    <p:anim calcmode="lin" valueType="num">
                                      <p:cBhvr>
                                        <p:cTn id="9" dur="1000" fill="hold"/>
                                        <p:tgtEl>
                                          <p:spTgt spid="3379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795">
                                            <p:txEl>
                                              <p:pRg st="0" end="0"/>
                                            </p:txEl>
                                          </p:spTgt>
                                        </p:tgtEl>
                                        <p:attrNameLst>
                                          <p:attrName>style.visibility</p:attrName>
                                        </p:attrNameLst>
                                      </p:cBhvr>
                                      <p:to>
                                        <p:strVal val="visible"/>
                                      </p:to>
                                    </p:set>
                                    <p:animEffect transition="in" filter="fade">
                                      <p:cBhvr>
                                        <p:cTn id="14" dur="1000"/>
                                        <p:tgtEl>
                                          <p:spTgt spid="33795">
                                            <p:txEl>
                                              <p:pRg st="0" end="0"/>
                                            </p:txEl>
                                          </p:spTgt>
                                        </p:tgtEl>
                                      </p:cBhvr>
                                    </p:animEffect>
                                    <p:anim calcmode="lin" valueType="num">
                                      <p:cBhvr>
                                        <p:cTn id="15" dur="1000" fill="hold"/>
                                        <p:tgtEl>
                                          <p:spTgt spid="33795">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379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3795">
                                            <p:txEl>
                                              <p:pRg st="1" end="1"/>
                                            </p:txEl>
                                          </p:spTgt>
                                        </p:tgtEl>
                                        <p:attrNameLst>
                                          <p:attrName>style.visibility</p:attrName>
                                        </p:attrNameLst>
                                      </p:cBhvr>
                                      <p:to>
                                        <p:strVal val="visible"/>
                                      </p:to>
                                    </p:set>
                                    <p:animEffect transition="in" filter="fade">
                                      <p:cBhvr>
                                        <p:cTn id="21" dur="1000"/>
                                        <p:tgtEl>
                                          <p:spTgt spid="33795">
                                            <p:txEl>
                                              <p:pRg st="1" end="1"/>
                                            </p:txEl>
                                          </p:spTgt>
                                        </p:tgtEl>
                                      </p:cBhvr>
                                    </p:animEffect>
                                    <p:anim calcmode="lin" valueType="num">
                                      <p:cBhvr>
                                        <p:cTn id="22" dur="1000" fill="hold"/>
                                        <p:tgtEl>
                                          <p:spTgt spid="33795">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379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3795">
                                            <p:txEl>
                                              <p:pRg st="2" end="2"/>
                                            </p:txEl>
                                          </p:spTgt>
                                        </p:tgtEl>
                                        <p:attrNameLst>
                                          <p:attrName>style.visibility</p:attrName>
                                        </p:attrNameLst>
                                      </p:cBhvr>
                                      <p:to>
                                        <p:strVal val="visible"/>
                                      </p:to>
                                    </p:set>
                                    <p:animEffect transition="in" filter="fade">
                                      <p:cBhvr>
                                        <p:cTn id="28" dur="1000"/>
                                        <p:tgtEl>
                                          <p:spTgt spid="33795">
                                            <p:txEl>
                                              <p:pRg st="2" end="2"/>
                                            </p:txEl>
                                          </p:spTgt>
                                        </p:tgtEl>
                                      </p:cBhvr>
                                    </p:animEffect>
                                    <p:anim calcmode="lin" valueType="num">
                                      <p:cBhvr>
                                        <p:cTn id="29" dur="1000" fill="hold"/>
                                        <p:tgtEl>
                                          <p:spTgt spid="33795">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379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33974"/>
                                        </p:tgtEl>
                                        <p:attrNameLst>
                                          <p:attrName>style.visibility</p:attrName>
                                        </p:attrNameLst>
                                      </p:cBhvr>
                                      <p:to>
                                        <p:strVal val="visible"/>
                                      </p:to>
                                    </p:set>
                                    <p:animEffect transition="in" filter="wipe(down)">
                                      <p:cBhvr>
                                        <p:cTn id="35" dur="500"/>
                                        <p:tgtEl>
                                          <p:spTgt spid="339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p:bldP spid="3379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p:cNvSpPr>
          <p:nvPr>
            <p:ph type="title"/>
          </p:nvPr>
        </p:nvSpPr>
        <p:spPr>
          <a:xfrm>
            <a:off x="519447" y="65356"/>
            <a:ext cx="10972800" cy="1143000"/>
          </a:xfrm>
        </p:spPr>
        <p:txBody>
          <a:bodyPr/>
          <a:lstStyle/>
          <a:p>
            <a:r>
              <a:rPr lang="en-US" sz="3200" b="1">
                <a:latin typeface="Arial" charset="0"/>
              </a:rPr>
              <a:t>III. Thực hành kế hoạch, tính toán chi phí.</a:t>
            </a:r>
          </a:p>
        </p:txBody>
      </p:sp>
      <p:graphicFrame>
        <p:nvGraphicFramePr>
          <p:cNvPr id="36901" name="Group 37"/>
          <p:cNvGraphicFramePr>
            <a:graphicFrameLocks noGrp="1"/>
          </p:cNvGraphicFramePr>
          <p:nvPr>
            <p:ph sz="half" idx="2"/>
            <p:extLst>
              <p:ext uri="{D42A27DB-BD31-4B8C-83A1-F6EECF244321}">
                <p14:modId xmlns:p14="http://schemas.microsoft.com/office/powerpoint/2010/main" val="2317983664"/>
              </p:ext>
            </p:extLst>
          </p:nvPr>
        </p:nvGraphicFramePr>
        <p:xfrm>
          <a:off x="609600" y="3072684"/>
          <a:ext cx="7838941" cy="3112770"/>
        </p:xfrm>
        <a:graphic>
          <a:graphicData uri="http://schemas.openxmlformats.org/drawingml/2006/table">
            <a:tbl>
              <a:tblPr/>
              <a:tblGrid>
                <a:gridCol w="580834"/>
                <a:gridCol w="1178614"/>
                <a:gridCol w="1372739"/>
                <a:gridCol w="1372739"/>
                <a:gridCol w="1569946"/>
                <a:gridCol w="1764069"/>
              </a:tblGrid>
              <a:tr h="5334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rgbClr val="000000"/>
                          </a:solidFill>
                          <a:effectLst/>
                          <a:latin typeface="Arial" charset="0"/>
                          <a:ea typeface="Calibri" pitchFamily="34" charset="0"/>
                          <a:cs typeface="Times New Roman" pitchFamily="18" charset="0"/>
                        </a:rPr>
                        <a:t>TT</a:t>
                      </a:r>
                      <a:endParaRPr kumimoji="0" lang="en-US" sz="2800" b="0" i="0" u="none" strike="noStrike" cap="none" normalizeH="0" baseline="0" dirty="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Nội dung</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err="1" smtClean="0">
                          <a:ln>
                            <a:noFill/>
                          </a:ln>
                          <a:solidFill>
                            <a:srgbClr val="000000"/>
                          </a:solidFill>
                          <a:effectLst/>
                          <a:latin typeface="Arial" charset="0"/>
                          <a:ea typeface="Calibri" pitchFamily="34" charset="0"/>
                          <a:cs typeface="Times New Roman" pitchFamily="18" charset="0"/>
                        </a:rPr>
                        <a:t>Đơn</a:t>
                      </a:r>
                      <a:r>
                        <a:rPr kumimoji="0" lang="en-US" sz="2800" b="0" i="0" u="none" strike="noStrike" cap="none" normalizeH="0" baseline="0" dirty="0" smtClean="0">
                          <a:ln>
                            <a:noFill/>
                          </a:ln>
                          <a:solidFill>
                            <a:srgbClr val="000000"/>
                          </a:solidFill>
                          <a:effectLst/>
                          <a:latin typeface="Arial" charset="0"/>
                          <a:ea typeface="Calibri" pitchFamily="34" charset="0"/>
                          <a:cs typeface="Times New Roman" pitchFamily="18" charset="0"/>
                        </a:rPr>
                        <a:t> </a:t>
                      </a:r>
                      <a:r>
                        <a:rPr kumimoji="0" lang="en-US" sz="2800" b="0" i="0" u="none" strike="noStrike" cap="none" normalizeH="0" baseline="0" dirty="0" err="1" smtClean="0">
                          <a:ln>
                            <a:noFill/>
                          </a:ln>
                          <a:solidFill>
                            <a:srgbClr val="000000"/>
                          </a:solidFill>
                          <a:effectLst/>
                          <a:latin typeface="Arial" charset="0"/>
                          <a:ea typeface="Calibri" pitchFamily="34" charset="0"/>
                          <a:cs typeface="Times New Roman" pitchFamily="18" charset="0"/>
                        </a:rPr>
                        <a:t>vị</a:t>
                      </a:r>
                      <a:r>
                        <a:rPr kumimoji="0" lang="en-US" sz="2800" b="0" i="0" u="none" strike="noStrike" cap="none" normalizeH="0" baseline="0" dirty="0" smtClean="0">
                          <a:ln>
                            <a:noFill/>
                          </a:ln>
                          <a:solidFill>
                            <a:srgbClr val="000000"/>
                          </a:solidFill>
                          <a:effectLst/>
                          <a:latin typeface="Arial" charset="0"/>
                          <a:ea typeface="Calibri" pitchFamily="34" charset="0"/>
                          <a:cs typeface="Times New Roman" pitchFamily="18" charset="0"/>
                        </a:rPr>
                        <a:t> </a:t>
                      </a:r>
                      <a:r>
                        <a:rPr kumimoji="0" lang="en-US" sz="2800" b="0" i="0" u="none" strike="noStrike" cap="none" normalizeH="0" baseline="0" dirty="0" err="1" smtClean="0">
                          <a:ln>
                            <a:noFill/>
                          </a:ln>
                          <a:solidFill>
                            <a:srgbClr val="000000"/>
                          </a:solidFill>
                          <a:effectLst/>
                          <a:latin typeface="Arial" charset="0"/>
                          <a:ea typeface="Calibri" pitchFamily="34" charset="0"/>
                          <a:cs typeface="Times New Roman" pitchFamily="18" charset="0"/>
                        </a:rPr>
                        <a:t>tính</a:t>
                      </a:r>
                      <a:endParaRPr kumimoji="0" lang="en-US" sz="2800" b="0" i="0" u="none" strike="noStrike" cap="none" normalizeH="0" baseline="0" dirty="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Số lượng</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Đơn giá ước tính (đồng)</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Chi phí dự tính (đồng)</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048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1</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492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2</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0850">
                <a:tc gridSpan="5">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Tổng chi phí</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 name="Rectangle 2"/>
          <p:cNvSpPr/>
          <p:nvPr/>
        </p:nvSpPr>
        <p:spPr>
          <a:xfrm>
            <a:off x="1584102" y="760815"/>
            <a:ext cx="9620518" cy="2246769"/>
          </a:xfrm>
          <a:prstGeom prst="rect">
            <a:avLst/>
          </a:prstGeom>
        </p:spPr>
        <p:txBody>
          <a:bodyPr wrap="square">
            <a:spAutoFit/>
          </a:bodyPr>
          <a:lstStyle/>
          <a:p>
            <a:pPr>
              <a:buFont typeface="Arial" charset="0"/>
              <a:buNone/>
            </a:pPr>
            <a:r>
              <a:rPr lang="en-US" sz="2800" dirty="0" err="1">
                <a:latin typeface="Times New Roman" panose="02020603050405020304" pitchFamily="18" charset="0"/>
                <a:cs typeface="Times New Roman" panose="02020603050405020304" pitchFamily="18" charset="0"/>
              </a:rPr>
              <a:t>Thảo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luận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nhóm</a:t>
            </a:r>
            <a:r>
              <a:rPr lang="vi-VN" sz="2800" dirty="0">
                <a:latin typeface="Times New Roman" panose="02020603050405020304" pitchFamily="18" charset="0"/>
                <a:cs typeface="Times New Roman" panose="02020603050405020304" pitchFamily="18" charset="0"/>
              </a:rPr>
              <a:t> (4HS/ nhóm)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lập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kế</a:t>
            </a:r>
            <a:r>
              <a:rPr lang="en-US" sz="2800"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hoạch, tính toán chi phí nuôi 1 loài vật nuôi yêu thích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theo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mẫu</a:t>
            </a:r>
            <a:r>
              <a:rPr lang="en-US" sz="2800" dirty="0">
                <a:latin typeface="Times New Roman" panose="02020603050405020304" pitchFamily="18" charset="0"/>
                <a:cs typeface="Times New Roman" panose="02020603050405020304" pitchFamily="18" charset="0"/>
              </a:rPr>
              <a:t>:</a:t>
            </a:r>
          </a:p>
          <a:p>
            <a:pPr>
              <a:buNone/>
            </a:pPr>
            <a:r>
              <a:rPr lang="vi-VN" sz="2800" dirty="0">
                <a:latin typeface="Times New Roman" panose="02020603050405020304" pitchFamily="18" charset="0"/>
                <a:cs typeface="Times New Roman" panose="02020603050405020304" pitchFamily="18" charset="0"/>
              </a:rPr>
              <a:t>Thời gian: 10</a:t>
            </a:r>
            <a:r>
              <a:rPr lang="vi-VN" sz="2800" dirty="0" smtClean="0">
                <a:latin typeface="Times New Roman" panose="02020603050405020304" pitchFamily="18" charset="0"/>
                <a:cs typeface="Times New Roman" panose="02020603050405020304" pitchFamily="18" charset="0"/>
              </a:rPr>
              <a:t>’- đại </a:t>
            </a:r>
            <a:r>
              <a:rPr lang="vi-VN" sz="2800" dirty="0">
                <a:latin typeface="Times New Roman" panose="02020603050405020304" pitchFamily="18" charset="0"/>
                <a:cs typeface="Times New Roman" panose="02020603050405020304" pitchFamily="18" charset="0"/>
              </a:rPr>
              <a:t>diện trình bày bảng</a:t>
            </a:r>
            <a:r>
              <a:rPr lang="vi-VN" sz="2800" dirty="0" smtClean="0">
                <a:latin typeface="Times New Roman" panose="02020603050405020304" pitchFamily="18" charset="0"/>
                <a:cs typeface="Times New Roman" panose="02020603050405020304" pitchFamily="18" charset="0"/>
              </a:rPr>
              <a:t>.</a:t>
            </a:r>
          </a:p>
          <a:p>
            <a:pPr>
              <a:buNone/>
            </a:pPr>
            <a:r>
              <a:rPr lang="vi-VN" sz="2800" dirty="0" smtClean="0">
                <a:latin typeface="Times New Roman" panose="02020603050405020304" pitchFamily="18" charset="0"/>
                <a:cs typeface="Times New Roman" panose="02020603050405020304" pitchFamily="18" charset="0"/>
              </a:rPr>
              <a:t>Làm ra giấy: cuối giờ thu</a:t>
            </a:r>
            <a:endParaRPr lang="en-US" sz="2800" dirty="0" smtClean="0">
              <a:latin typeface="Times New Roman" panose="02020603050405020304" pitchFamily="18" charset="0"/>
              <a:cs typeface="Times New Roman" panose="02020603050405020304" pitchFamily="18" charset="0"/>
            </a:endParaRPr>
          </a:p>
          <a:p>
            <a:pPr>
              <a:buFont typeface="Arial" charset="0"/>
              <a:buNone/>
            </a:pPr>
            <a:endParaRPr lang="en-US" sz="2800" dirty="0">
              <a:latin typeface="Times New Roman" panose="02020603050405020304" pitchFamily="18" charset="0"/>
              <a:cs typeface="Times New Roman" panose="02020603050405020304" pitchFamily="18" charset="0"/>
            </a:endParaRPr>
          </a:p>
        </p:txBody>
      </p:sp>
      <p:pic>
        <p:nvPicPr>
          <p:cNvPr id="5" name="Free 10 minute timer green scree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8500056" y="2695643"/>
            <a:ext cx="3494468" cy="3028950"/>
          </a:xfrm>
          <a:prstGeom prst="rect">
            <a:avLst/>
          </a:prstGeom>
        </p:spPr>
      </p:pic>
    </p:spTree>
    <p:extLst>
      <p:ext uri="{BB962C8B-B14F-4D97-AF65-F5344CB8AC3E}">
        <p14:creationId xmlns:p14="http://schemas.microsoft.com/office/powerpoint/2010/main" val="213213690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971" y="96076"/>
            <a:ext cx="8911687" cy="1280890"/>
          </a:xfrm>
        </p:spPr>
        <p:txBody>
          <a:bodyPr/>
          <a:lstStyle/>
          <a:p>
            <a:r>
              <a:rPr lang="vi-VN" dirty="0" smtClean="0"/>
              <a:t>IV: </a:t>
            </a:r>
            <a:r>
              <a:rPr lang="en-US" b="1" dirty="0" err="1"/>
              <a:t>Đánh</a:t>
            </a:r>
            <a:r>
              <a:rPr lang="en-US" b="1" dirty="0"/>
              <a:t> </a:t>
            </a:r>
            <a:r>
              <a:rPr lang="en-US" b="1" dirty="0" err="1"/>
              <a:t>giá</a:t>
            </a:r>
            <a:r>
              <a:rPr lang="en-US" b="1" dirty="0"/>
              <a:t>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49324822"/>
              </p:ext>
            </p:extLst>
          </p:nvPr>
        </p:nvGraphicFramePr>
        <p:xfrm>
          <a:off x="373485" y="1905000"/>
          <a:ext cx="11655384" cy="4526280"/>
        </p:xfrm>
        <a:graphic>
          <a:graphicData uri="http://schemas.openxmlformats.org/drawingml/2006/table">
            <a:tbl>
              <a:tblPr firstRow="1" firstCol="1" bandRow="1">
                <a:tableStyleId>{5C22544A-7EE6-4342-B048-85BDC9FD1C3A}</a:tableStyleId>
              </a:tblPr>
              <a:tblGrid>
                <a:gridCol w="2913846"/>
                <a:gridCol w="2913846"/>
                <a:gridCol w="2913846"/>
                <a:gridCol w="2913846"/>
              </a:tblGrid>
              <a:tr h="0">
                <a:tc>
                  <a:txBody>
                    <a:bodyPr/>
                    <a:lstStyle/>
                    <a:p>
                      <a:pPr marL="0" marR="0" algn="ctr">
                        <a:spcBef>
                          <a:spcPts val="600"/>
                        </a:spcBef>
                        <a:spcAft>
                          <a:spcPts val="0"/>
                        </a:spcAft>
                      </a:pPr>
                      <a:r>
                        <a:rPr lang="en-US" sz="2400" dirty="0" err="1">
                          <a:effectLst/>
                          <a:latin typeface="Times New Roman" panose="02020603050405020304" pitchFamily="18" charset="0"/>
                          <a:cs typeface="Times New Roman" panose="02020603050405020304" pitchFamily="18" charset="0"/>
                        </a:rPr>
                        <a:t>Nhóm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được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đánh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giá</a:t>
                      </a:r>
                      <a:endPar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600"/>
                        </a:spcBef>
                        <a:spcAft>
                          <a:spcPts val="0"/>
                        </a:spcAft>
                      </a:pPr>
                      <a:r>
                        <a:rPr lang="en-US" sz="2400">
                          <a:effectLst/>
                          <a:latin typeface="Times New Roman" panose="02020603050405020304" pitchFamily="18" charset="0"/>
                          <a:cs typeface="Times New Roman" panose="02020603050405020304" pitchFamily="18" charset="0"/>
                        </a:rPr>
                        <a:t>Tiêu chí đánh giá</a:t>
                      </a:r>
                      <a:endParaRPr lang="en-US" sz="2800">
                        <a:effectLst/>
                        <a:latin typeface="Times New Roman" panose="02020603050405020304" pitchFamily="18" charset="0"/>
                        <a:cs typeface="Times New Roman" panose="02020603050405020304" pitchFamily="18" charset="0"/>
                      </a:endParaRPr>
                    </a:p>
                    <a:p>
                      <a:pPr marL="0" marR="0">
                        <a:spcBef>
                          <a:spcPts val="600"/>
                        </a:spcBef>
                        <a:spcAft>
                          <a:spcPts val="1200"/>
                        </a:spcAft>
                      </a:pPr>
                      <a:r>
                        <a:rPr lang="en-US" sz="2400">
                          <a:effectLst/>
                          <a:latin typeface="Times New Roman" panose="02020603050405020304" pitchFamily="18" charset="0"/>
                          <a:cs typeface="Times New Roman" panose="02020603050405020304" pitchFamily="18" charset="0"/>
                        </a:rPr>
                        <a:t/>
                      </a:r>
                      <a:br>
                        <a:rPr lang="en-US" sz="2400">
                          <a:effectLst/>
                          <a:latin typeface="Times New Roman" panose="02020603050405020304" pitchFamily="18" charset="0"/>
                          <a:cs typeface="Times New Roman" panose="02020603050405020304" pitchFamily="18" charset="0"/>
                        </a:rPr>
                      </a:br>
                      <a:endPar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600"/>
                        </a:spcBef>
                        <a:spcAft>
                          <a:spcPts val="0"/>
                        </a:spcAft>
                      </a:pPr>
                      <a:r>
                        <a:rPr lang="en-US" sz="2400">
                          <a:effectLst/>
                          <a:latin typeface="Times New Roman" panose="02020603050405020304" pitchFamily="18" charset="0"/>
                          <a:cs typeface="Times New Roman" panose="02020603050405020304" pitchFamily="18" charset="0"/>
                        </a:rPr>
                        <a:t>Thang điểm</a:t>
                      </a:r>
                      <a:endPar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600"/>
                        </a:spcBef>
                        <a:spcAft>
                          <a:spcPts val="0"/>
                        </a:spcAft>
                      </a:pPr>
                      <a:r>
                        <a:rPr lang="en-US" sz="2400">
                          <a:effectLst/>
                          <a:latin typeface="Times New Roman" panose="02020603050405020304" pitchFamily="18" charset="0"/>
                          <a:cs typeface="Times New Roman" panose="02020603050405020304" pitchFamily="18" charset="0"/>
                        </a:rPr>
                        <a:t>Điểm đánh giá của nhóm</a:t>
                      </a:r>
                      <a:endPar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0">
                <a:tc rowSpan="3">
                  <a:txBody>
                    <a:bodyPr/>
                    <a:lstStyle/>
                    <a:p>
                      <a:pPr marL="0" marR="0" algn="ctr">
                        <a:spcBef>
                          <a:spcPts val="600"/>
                        </a:spcBef>
                        <a:spcAft>
                          <a:spcPts val="0"/>
                        </a:spcAft>
                      </a:pPr>
                      <a:r>
                        <a:rPr lang="en-US" sz="2400" dirty="0">
                          <a:effectLst/>
                          <a:latin typeface="Times New Roman" panose="02020603050405020304" pitchFamily="18" charset="0"/>
                          <a:cs typeface="Times New Roman" panose="02020603050405020304" pitchFamily="18" charset="0"/>
                        </a:rPr>
                        <a:t>.....................</a:t>
                      </a:r>
                      <a:endPar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just">
                        <a:spcBef>
                          <a:spcPts val="600"/>
                        </a:spcBef>
                        <a:spcAft>
                          <a:spcPts val="0"/>
                        </a:spcAft>
                      </a:pPr>
                      <a:r>
                        <a:rPr lang="en-US" sz="2400" dirty="0" err="1">
                          <a:effectLst/>
                          <a:latin typeface="Times New Roman" panose="02020603050405020304" pitchFamily="18" charset="0"/>
                          <a:cs typeface="Times New Roman" panose="02020603050405020304" pitchFamily="18" charset="0"/>
                        </a:rPr>
                        <a:t>Cấu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trúc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báo</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cáo</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đầy</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đủ</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nội</a:t>
                      </a:r>
                      <a:r>
                        <a:rPr lang="en-US" sz="2400" dirty="0">
                          <a:effectLst/>
                          <a:latin typeface="Times New Roman" panose="02020603050405020304" pitchFamily="18" charset="0"/>
                          <a:cs typeface="Times New Roman" panose="02020603050405020304" pitchFamily="18" charset="0"/>
                        </a:rPr>
                        <a:t> dung, </a:t>
                      </a:r>
                      <a:r>
                        <a:rPr lang="en-US" sz="2400" dirty="0" err="1">
                          <a:effectLst/>
                          <a:latin typeface="Times New Roman" panose="02020603050405020304" pitchFamily="18" charset="0"/>
                          <a:cs typeface="Times New Roman" panose="02020603050405020304" pitchFamily="18" charset="0"/>
                        </a:rPr>
                        <a:t>rõ</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ràng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chặt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chẽ</a:t>
                      </a:r>
                      <a:r>
                        <a:rPr lang="en-US" sz="2400" dirty="0">
                          <a:effectLst/>
                          <a:latin typeface="Times New Roman" panose="02020603050405020304" pitchFamily="18" charset="0"/>
                          <a:cs typeface="Times New Roman" panose="02020603050405020304" pitchFamily="18" charset="0"/>
                        </a:rPr>
                        <a:t>.</a:t>
                      </a:r>
                      <a:endPar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600"/>
                        </a:spcBef>
                        <a:spcAft>
                          <a:spcPts val="0"/>
                        </a:spcAft>
                      </a:pPr>
                      <a:r>
                        <a:rPr lang="en-US" sz="2400">
                          <a:effectLst/>
                          <a:latin typeface="Times New Roman" panose="02020603050405020304" pitchFamily="18" charset="0"/>
                          <a:cs typeface="Times New Roman" panose="02020603050405020304" pitchFamily="18" charset="0"/>
                        </a:rPr>
                        <a:t>5 điểm</a:t>
                      </a:r>
                      <a:endPar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US" sz="1600">
                        <a:effectLst/>
                        <a:latin typeface="Times New Roman" panose="02020603050405020304" pitchFamily="18" charset="0"/>
                        <a:cs typeface="Times New Roman" panose="02020603050405020304" pitchFamily="18" charset="0"/>
                      </a:endParaRPr>
                    </a:p>
                  </a:txBody>
                  <a:tcPr marL="68580" marR="68580" marT="0" marB="0"/>
                </a:tc>
              </a:tr>
              <a:tr h="0">
                <a:tc vMerge="1">
                  <a:txBody>
                    <a:bodyPr/>
                    <a:lstStyle/>
                    <a:p>
                      <a:endParaRPr lang="en-US"/>
                    </a:p>
                  </a:txBody>
                  <a:tcPr/>
                </a:tc>
                <a:tc>
                  <a:txBody>
                    <a:bodyPr/>
                    <a:lstStyle/>
                    <a:p>
                      <a:pPr marL="0" marR="0" algn="just">
                        <a:spcBef>
                          <a:spcPts val="600"/>
                        </a:spcBef>
                        <a:spcAft>
                          <a:spcPts val="0"/>
                        </a:spcAft>
                      </a:pPr>
                      <a:r>
                        <a:rPr lang="en-US" sz="2400">
                          <a:effectLst/>
                          <a:latin typeface="Times New Roman" panose="02020603050405020304" pitchFamily="18" charset="0"/>
                          <a:cs typeface="Times New Roman" panose="02020603050405020304" pitchFamily="18" charset="0"/>
                        </a:rPr>
                        <a:t>Trình bày tự tin, thuyết phục.</a:t>
                      </a:r>
                      <a:endPar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600"/>
                        </a:spcBef>
                        <a:spcAft>
                          <a:spcPts val="0"/>
                        </a:spcAft>
                      </a:pPr>
                      <a:r>
                        <a:rPr lang="en-US" sz="2400">
                          <a:effectLst/>
                          <a:latin typeface="Times New Roman" panose="02020603050405020304" pitchFamily="18" charset="0"/>
                          <a:cs typeface="Times New Roman" panose="02020603050405020304" pitchFamily="18" charset="0"/>
                        </a:rPr>
                        <a:t>3 điểm</a:t>
                      </a:r>
                      <a:endPar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US" sz="1600">
                        <a:effectLst/>
                        <a:latin typeface="Times New Roman" panose="02020603050405020304" pitchFamily="18" charset="0"/>
                        <a:cs typeface="Times New Roman" panose="02020603050405020304" pitchFamily="18" charset="0"/>
                      </a:endParaRPr>
                    </a:p>
                  </a:txBody>
                  <a:tcPr marL="68580" marR="68580" marT="0" marB="0"/>
                </a:tc>
              </a:tr>
              <a:tr h="0">
                <a:tc vMerge="1">
                  <a:txBody>
                    <a:bodyPr/>
                    <a:lstStyle/>
                    <a:p>
                      <a:endParaRPr lang="en-US"/>
                    </a:p>
                  </a:txBody>
                  <a:tcPr/>
                </a:tc>
                <a:tc>
                  <a:txBody>
                    <a:bodyPr/>
                    <a:lstStyle/>
                    <a:p>
                      <a:pPr marL="0" marR="0" algn="just">
                        <a:spcBef>
                          <a:spcPts val="600"/>
                        </a:spcBef>
                        <a:spcAft>
                          <a:spcPts val="0"/>
                        </a:spcAft>
                      </a:pPr>
                      <a:r>
                        <a:rPr lang="en-US" sz="2400">
                          <a:effectLst/>
                          <a:latin typeface="Times New Roman" panose="02020603050405020304" pitchFamily="18" charset="0"/>
                          <a:cs typeface="Times New Roman" panose="02020603050405020304" pitchFamily="18" charset="0"/>
                        </a:rPr>
                        <a:t>Hình thức báo cáo đẹp, phong phú, hấp dẫn.</a:t>
                      </a:r>
                      <a:endPar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600"/>
                        </a:spcBef>
                        <a:spcAft>
                          <a:spcPts val="0"/>
                        </a:spcAft>
                      </a:pPr>
                      <a:r>
                        <a:rPr lang="en-US" sz="2400">
                          <a:effectLst/>
                          <a:latin typeface="Times New Roman" panose="02020603050405020304" pitchFamily="18" charset="0"/>
                          <a:cs typeface="Times New Roman" panose="02020603050405020304" pitchFamily="18" charset="0"/>
                        </a:rPr>
                        <a:t>2 điểm</a:t>
                      </a:r>
                      <a:endPar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US" sz="1600">
                        <a:effectLst/>
                        <a:latin typeface="Times New Roman" panose="02020603050405020304" pitchFamily="18" charset="0"/>
                        <a:cs typeface="Times New Roman" panose="02020603050405020304" pitchFamily="18" charset="0"/>
                      </a:endParaRPr>
                    </a:p>
                  </a:txBody>
                  <a:tcPr marL="68580" marR="68580" marT="0" marB="0"/>
                </a:tc>
              </a:tr>
              <a:tr h="0">
                <a:tc gridSpan="2">
                  <a:txBody>
                    <a:bodyPr/>
                    <a:lstStyle/>
                    <a:p>
                      <a:pPr marL="0" marR="0" algn="ctr">
                        <a:spcBef>
                          <a:spcPts val="600"/>
                        </a:spcBef>
                        <a:spcAft>
                          <a:spcPts val="0"/>
                        </a:spcAft>
                      </a:pPr>
                      <a:r>
                        <a:rPr lang="en-US" sz="2400">
                          <a:effectLst/>
                          <a:latin typeface="Times New Roman" panose="02020603050405020304" pitchFamily="18" charset="0"/>
                          <a:cs typeface="Times New Roman" panose="02020603050405020304" pitchFamily="18" charset="0"/>
                        </a:rPr>
                        <a:t>Tổng điểm</a:t>
                      </a:r>
                      <a:endPar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a:txBody>
                    <a:bodyPr/>
                    <a:lstStyle/>
                    <a:p>
                      <a:pPr marL="0" marR="0" algn="ctr">
                        <a:spcBef>
                          <a:spcPts val="600"/>
                        </a:spcBef>
                        <a:spcAft>
                          <a:spcPts val="0"/>
                        </a:spcAft>
                      </a:pPr>
                      <a:r>
                        <a:rPr lang="en-US" sz="2400">
                          <a:effectLst/>
                          <a:latin typeface="Times New Roman" panose="02020603050405020304" pitchFamily="18" charset="0"/>
                          <a:cs typeface="Times New Roman" panose="02020603050405020304" pitchFamily="18" charset="0"/>
                        </a:rPr>
                        <a:t>10 điểm</a:t>
                      </a:r>
                      <a:endPar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US" sz="1600" dirty="0">
                        <a:effectLst/>
                        <a:latin typeface="Times New Roman" panose="02020603050405020304" pitchFamily="18" charset="0"/>
                        <a:cs typeface="Times New Roman" panose="02020603050405020304" pitchFamily="18" charset="0"/>
                      </a:endParaRPr>
                    </a:p>
                  </a:txBody>
                  <a:tcPr marL="68580" marR="68580" marT="0" marB="0"/>
                </a:tc>
              </a:tr>
            </a:tbl>
          </a:graphicData>
        </a:graphic>
      </p:graphicFrame>
      <p:sp>
        <p:nvSpPr>
          <p:cNvPr id="5" name="Rectangle 4"/>
          <p:cNvSpPr/>
          <p:nvPr/>
        </p:nvSpPr>
        <p:spPr>
          <a:xfrm>
            <a:off x="3066843" y="375913"/>
            <a:ext cx="6676508" cy="1277273"/>
          </a:xfrm>
          <a:prstGeom prst="rect">
            <a:avLst/>
          </a:prstGeom>
        </p:spPr>
        <p:txBody>
          <a:bodyPr wrap="none">
            <a:spAutoFit/>
          </a:bodyPr>
          <a:lstStyle/>
          <a:p>
            <a:pPr indent="414020" algn="ctr">
              <a:spcBef>
                <a:spcPts val="600"/>
              </a:spcBef>
            </a:pPr>
            <a:r>
              <a:rPr lang="en-US" sz="3600" b="1" dirty="0" err="1">
                <a:solidFill>
                  <a:srgbClr val="000000"/>
                </a:solidFill>
                <a:latin typeface="Times New Roman" panose="02020603050405020304" pitchFamily="18" charset="0"/>
                <a:ea typeface="Times New Roman" panose="02020603050405020304" pitchFamily="18" charset="0"/>
              </a:rPr>
              <a:t>Phiếu</a:t>
            </a:r>
            <a:r>
              <a:rPr lang="en-US" sz="3600" b="1" dirty="0">
                <a:solidFill>
                  <a:srgbClr val="000000"/>
                </a:solidFill>
                <a:latin typeface="Times New Roman" panose="02020603050405020304" pitchFamily="18" charset="0"/>
                <a:ea typeface="Times New Roman" panose="02020603050405020304" pitchFamily="18" charset="0"/>
              </a:rPr>
              <a:t> </a:t>
            </a:r>
            <a:r>
              <a:rPr lang="en-US" sz="3600" b="1" dirty="0" err="1">
                <a:solidFill>
                  <a:srgbClr val="000000"/>
                </a:solidFill>
                <a:latin typeface="Times New Roman" panose="02020603050405020304" pitchFamily="18" charset="0"/>
                <a:ea typeface="Times New Roman" panose="02020603050405020304" pitchFamily="18" charset="0"/>
              </a:rPr>
              <a:t>đánh</a:t>
            </a:r>
            <a:r>
              <a:rPr lang="en-US" sz="3600" b="1" dirty="0">
                <a:solidFill>
                  <a:srgbClr val="000000"/>
                </a:solidFill>
                <a:latin typeface="Times New Roman" panose="02020603050405020304" pitchFamily="18" charset="0"/>
                <a:ea typeface="Times New Roman" panose="02020603050405020304" pitchFamily="18" charset="0"/>
              </a:rPr>
              <a:t> </a:t>
            </a:r>
            <a:r>
              <a:rPr lang="en-US" sz="3600" b="1" dirty="0" err="1">
                <a:solidFill>
                  <a:srgbClr val="000000"/>
                </a:solidFill>
                <a:latin typeface="Times New Roman" panose="02020603050405020304" pitchFamily="18" charset="0"/>
                <a:ea typeface="Times New Roman" panose="02020603050405020304" pitchFamily="18" charset="0"/>
              </a:rPr>
              <a:t>kết</a:t>
            </a:r>
            <a:r>
              <a:rPr lang="en-US" sz="3600" b="1" dirty="0">
                <a:solidFill>
                  <a:srgbClr val="000000"/>
                </a:solidFill>
                <a:latin typeface="Times New Roman" panose="02020603050405020304" pitchFamily="18" charset="0"/>
                <a:ea typeface="Times New Roman" panose="02020603050405020304" pitchFamily="18" charset="0"/>
              </a:rPr>
              <a:t> </a:t>
            </a:r>
            <a:r>
              <a:rPr lang="en-US" sz="3600" b="1" dirty="0" err="1">
                <a:solidFill>
                  <a:srgbClr val="000000"/>
                </a:solidFill>
                <a:latin typeface="Times New Roman" panose="02020603050405020304" pitchFamily="18" charset="0"/>
                <a:ea typeface="Times New Roman" panose="02020603050405020304" pitchFamily="18" charset="0"/>
              </a:rPr>
              <a:t>quả</a:t>
            </a:r>
            <a:r>
              <a:rPr lang="en-US" sz="3600" b="1" dirty="0">
                <a:solidFill>
                  <a:srgbClr val="000000"/>
                </a:solidFill>
                <a:latin typeface="Times New Roman" panose="02020603050405020304" pitchFamily="18" charset="0"/>
                <a:ea typeface="Times New Roman" panose="02020603050405020304" pitchFamily="18" charset="0"/>
              </a:rPr>
              <a:t> </a:t>
            </a:r>
            <a:r>
              <a:rPr lang="en-US" sz="3600" b="1" dirty="0" err="1">
                <a:solidFill>
                  <a:srgbClr val="000000"/>
                </a:solidFill>
                <a:latin typeface="Times New Roman" panose="02020603050405020304" pitchFamily="18" charset="0"/>
                <a:ea typeface="Times New Roman" panose="02020603050405020304" pitchFamily="18" charset="0"/>
              </a:rPr>
              <a:t>thực</a:t>
            </a:r>
            <a:r>
              <a:rPr lang="en-US" sz="3600" b="1" dirty="0">
                <a:solidFill>
                  <a:srgbClr val="000000"/>
                </a:solidFill>
                <a:latin typeface="Times New Roman" panose="02020603050405020304" pitchFamily="18" charset="0"/>
                <a:ea typeface="Times New Roman" panose="02020603050405020304" pitchFamily="18" charset="0"/>
              </a:rPr>
              <a:t> </a:t>
            </a:r>
            <a:r>
              <a:rPr lang="en-US" sz="3600" b="1" dirty="0" err="1" smtClean="0">
                <a:solidFill>
                  <a:srgbClr val="000000"/>
                </a:solidFill>
                <a:latin typeface="Times New Roman" panose="02020603050405020304" pitchFamily="18" charset="0"/>
                <a:ea typeface="Times New Roman" panose="02020603050405020304" pitchFamily="18" charset="0"/>
              </a:rPr>
              <a:t>hành</a:t>
            </a:r>
            <a:r>
              <a:rPr lang="vi-VN" sz="3600" b="1" dirty="0" smtClean="0">
                <a:solidFill>
                  <a:srgbClr val="000000"/>
                </a:solidFill>
                <a:latin typeface="Times New Roman" panose="02020603050405020304" pitchFamily="18" charset="0"/>
                <a:ea typeface="Times New Roman" panose="02020603050405020304" pitchFamily="18" charset="0"/>
              </a:rPr>
              <a:t> </a:t>
            </a:r>
          </a:p>
          <a:p>
            <a:pPr indent="414020" algn="ctr">
              <a:spcBef>
                <a:spcPts val="600"/>
              </a:spcBef>
            </a:pPr>
            <a:r>
              <a:rPr lang="vi-VN" sz="3600" b="1" dirty="0" smtClean="0">
                <a:solidFill>
                  <a:srgbClr val="000000"/>
                </a:solidFill>
                <a:latin typeface="Times New Roman" panose="02020603050405020304" pitchFamily="18" charset="0"/>
                <a:ea typeface="Times New Roman" panose="02020603050405020304" pitchFamily="18" charset="0"/>
              </a:rPr>
              <a:t>(các nhóm đánh giá cho nhau)</a:t>
            </a:r>
            <a:endParaRPr lang="en-US" sz="3600"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0015188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vi-VN" dirty="0" smtClean="0"/>
              <a:t>Hoạt động luyện tập</a:t>
            </a:r>
            <a:endParaRPr lang="en-US" dirty="0"/>
          </a:p>
        </p:txBody>
      </p:sp>
      <p:sp>
        <p:nvSpPr>
          <p:cNvPr id="3" name="Content Placeholder 2"/>
          <p:cNvSpPr>
            <a:spLocks noGrp="1"/>
          </p:cNvSpPr>
          <p:nvPr>
            <p:ph idx="1"/>
          </p:nvPr>
        </p:nvSpPr>
        <p:spPr>
          <a:xfrm>
            <a:off x="1159099" y="1288292"/>
            <a:ext cx="10345513" cy="3777622"/>
          </a:xfrm>
        </p:spPr>
        <p:txBody>
          <a:bodyPr>
            <a:normAutofit/>
          </a:bodyPr>
          <a:lstStyle/>
          <a:p>
            <a:pPr marL="0" indent="0" algn="ctr">
              <a:buNone/>
            </a:pPr>
            <a:r>
              <a:rPr lang="vi-VN" sz="3200" dirty="0" smtClean="0">
                <a:latin typeface="Times New Roman" panose="02020603050405020304" pitchFamily="18" charset="0"/>
                <a:cs typeface="Times New Roman" panose="02020603050405020304" pitchFamily="18" charset="0"/>
              </a:rPr>
              <a:t>Thảo luận nhóm </a:t>
            </a:r>
            <a:r>
              <a:rPr lang="vi-VN" sz="3200" dirty="0">
                <a:latin typeface="Times New Roman" panose="02020603050405020304" pitchFamily="18" charset="0"/>
                <a:cs typeface="Times New Roman" panose="02020603050405020304" pitchFamily="18" charset="0"/>
              </a:rPr>
              <a:t>đôi trong 3 phút tính toán chi phí nuôi 1 con mèo con.</a:t>
            </a:r>
            <a:endParaRPr lang="en-US" sz="3200" dirty="0">
              <a:latin typeface="Times New Roman" panose="02020603050405020304" pitchFamily="18" charset="0"/>
              <a:cs typeface="Times New Roman" panose="02020603050405020304" pitchFamily="18" charset="0"/>
            </a:endParaRPr>
          </a:p>
          <a:p>
            <a:pPr algn="ctr"/>
            <a:endParaRPr lang="en-US" sz="3200" dirty="0">
              <a:latin typeface="Times New Roman" panose="02020603050405020304" pitchFamily="18" charset="0"/>
              <a:cs typeface="Times New Roman" panose="02020603050405020304" pitchFamily="18" charset="0"/>
            </a:endParaRPr>
          </a:p>
        </p:txBody>
      </p:sp>
      <p:pic>
        <p:nvPicPr>
          <p:cNvPr id="5" name="Picture 2" descr="Năm Mão nói chuyện mè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2925" y="2378299"/>
            <a:ext cx="6723619" cy="3778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9653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144</TotalTime>
  <Words>472</Words>
  <Application>Microsoft Office PowerPoint</Application>
  <PresentationFormat>Widescreen</PresentationFormat>
  <Paragraphs>77</Paragraphs>
  <Slides>13</Slides>
  <Notes>0</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Calibri</vt:lpstr>
      <vt:lpstr>Century Gothic</vt:lpstr>
      <vt:lpstr>Tahoma</vt:lpstr>
      <vt:lpstr>Times New Roman</vt:lpstr>
      <vt:lpstr>Wingdings 3</vt:lpstr>
      <vt:lpstr>Wisp</vt:lpstr>
      <vt:lpstr>PowerPoint Presentation</vt:lpstr>
      <vt:lpstr>TIẾT 28 - BÀI 13: THỰC HÀNH: LẬP KẾ HOẠCH  NUÔI VẬT NUÔI TRONG GIA ĐÌNH (tiết 2)</vt:lpstr>
      <vt:lpstr>Mở đầu</vt:lpstr>
      <vt:lpstr>Để nuôi mèo chúng ta cần những gì? (1 phút)</vt:lpstr>
      <vt:lpstr>PowerPoint Presentation</vt:lpstr>
      <vt:lpstr>III. Thực hành kế hoạch, tính toán chi phí.</vt:lpstr>
      <vt:lpstr>III. Thực hành kế hoạch, tính toán chi phí.</vt:lpstr>
      <vt:lpstr>IV: Đánh giá </vt:lpstr>
      <vt:lpstr>Hoạt động luyện tập</vt:lpstr>
      <vt:lpstr>Đáp án phần luyện tập: Chi phí nuôi 1 con mèo con</vt:lpstr>
      <vt:lpstr>Hoạt động vận dụng</vt:lpstr>
      <vt:lpstr>Đáp án vận dụng: Xác định giống vật nuôi phù hợp với gia đình. - Giống động vật: chó ta. - Lí do lựa chọn:     + Giống chó ta rất thông minh, nhanh nhẹn, hoạt bát và rất hoà đồng.    + Chi phí mua vật nuôi phù hợp với điều kiện kinh tế của mỗi gia đình.    + Dễ nuôi dưỡng, chăm sóc.</vt:lpstr>
      <vt:lpstr>Hướng dẫn về nhà</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TIẾT 28 - BÀI 13: THỰC HÀNH: LẬP KẾ HOẠCH  NUÔI VẬT NUÔI TRONG GIA ĐÌNH (tiết 2)</dc:title>
  <dc:creator>DELL</dc:creator>
  <cp:lastModifiedBy>DELL</cp:lastModifiedBy>
  <cp:revision>34</cp:revision>
  <dcterms:created xsi:type="dcterms:W3CDTF">2024-02-15T11:35:56Z</dcterms:created>
  <dcterms:modified xsi:type="dcterms:W3CDTF">2024-04-02T09:20:18Z</dcterms:modified>
</cp:coreProperties>
</file>