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60" r:id="rId3"/>
    <p:sldId id="261" r:id="rId4"/>
    <p:sldId id="264" r:id="rId5"/>
    <p:sldId id="265" r:id="rId6"/>
    <p:sldId id="292" r:id="rId7"/>
    <p:sldId id="268" r:id="rId8"/>
    <p:sldId id="293" r:id="rId9"/>
    <p:sldId id="270" r:id="rId10"/>
    <p:sldId id="301" r:id="rId11"/>
    <p:sldId id="271" r:id="rId12"/>
    <p:sldId id="272" r:id="rId13"/>
    <p:sldId id="302" r:id="rId14"/>
    <p:sldId id="294" r:id="rId15"/>
    <p:sldId id="273" r:id="rId16"/>
    <p:sldId id="276" r:id="rId17"/>
    <p:sldId id="274" r:id="rId18"/>
    <p:sldId id="304" r:id="rId19"/>
    <p:sldId id="303" r:id="rId20"/>
    <p:sldId id="277" r:id="rId21"/>
    <p:sldId id="278" r:id="rId22"/>
    <p:sldId id="275" r:id="rId23"/>
    <p:sldId id="279" r:id="rId24"/>
    <p:sldId id="297" r:id="rId25"/>
    <p:sldId id="298" r:id="rId26"/>
    <p:sldId id="295" r:id="rId27"/>
    <p:sldId id="299" r:id="rId28"/>
    <p:sldId id="300" r:id="rId29"/>
    <p:sldId id="259" r:id="rId30"/>
    <p:sldId id="289" r:id="rId31"/>
    <p:sldId id="290" r:id="rId32"/>
    <p:sldId id="291" r:id="rId33"/>
    <p:sldId id="286" r:id="rId34"/>
    <p:sldId id="281" r:id="rId35"/>
    <p:sldId id="284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FDCDCD"/>
    <a:srgbClr val="F496CE"/>
    <a:srgbClr val="F7CAFA"/>
    <a:srgbClr val="FA98C4"/>
    <a:srgbClr val="86B8EE"/>
    <a:srgbClr val="F89D80"/>
    <a:srgbClr val="CCFFFF"/>
    <a:srgbClr val="FB996D"/>
    <a:srgbClr val="F8B3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8D958-69F4-4903-9748-69F0E56C99C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9E8AC3-CCB4-4B68-9BE8-4334040E9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77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E8AC3-CCB4-4B68-9BE8-4334040E9CA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000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9E8AC3-CCB4-4B68-9BE8-4334040E9CA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62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667D27-1AE9-CA5A-79EB-EC0795B77F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66D59DE-47BB-0F32-9B19-C1AFD8686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EB1F5D-79AA-B015-3CEF-BD352CA96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CF84-FC9B-436B-B33D-E79936BE977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7B7C91C-2EA3-DD30-336D-08F6823BC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3F8EE1-C1B1-376B-957B-65B2D746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D7E9D-28B5-47BD-9F8D-10C82862A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65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AEA880-E137-BEE2-FC13-5EFC6D31C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9A9D4BF-72E7-139B-926F-0DF33B2306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978C98-51E3-14B2-1807-0F736317F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CF84-FC9B-436B-B33D-E79936BE977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9529F7-6844-B990-FE09-379BB2DCC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7B6422-3008-768B-EAB1-B87B29F8F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D7E9D-28B5-47BD-9F8D-10C82862A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9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D2CF88C-37A5-019B-3DE9-9C293B3400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6B17324-13E6-68E3-0B74-8FC8B1387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997026-E701-0248-AD57-858ADEC9B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CF84-FC9B-436B-B33D-E79936BE977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89783E-4A29-C167-707C-D2F373975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68DEFB-80D2-CEF1-57F3-3697EDB08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D7E9D-28B5-47BD-9F8D-10C82862A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6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6C505A-955C-F2FB-3172-E4EEF01C2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E47C927-0935-0DC0-EBB8-991866D6C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5FCD76-CE3A-0D51-99C2-6F956A646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CF84-FC9B-436B-B33D-E79936BE977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EE812B-2F21-C924-4E7C-AD5AD3F05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4CCE4E-4831-197E-8AD0-D62CDD564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D7E9D-28B5-47BD-9F8D-10C82862A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762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9D41DC-955C-33ED-21E2-2EE0A7CE3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0EFE49-8F63-4AAA-A82D-0C9693624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0ED698-16E1-EB97-CD1C-63BEA97F4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CF84-FC9B-436B-B33D-E79936BE977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99E798-1123-5784-F1B3-373A03655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7328C1-5759-84CF-BC91-735630580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D7E9D-28B5-47BD-9F8D-10C82862A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126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5BA004-08DA-83DA-A381-4521BD9AD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35A7F1-EE42-97A6-1366-C42498C1E1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4BFE4DC-BCBF-261E-9DC0-DDB08315F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26E463-8459-ED0B-15C2-62BD96462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CF84-FC9B-436B-B33D-E79936BE977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1D1DB5F-2ECB-CC99-20B6-A1E39C10F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346FB7A-6CA0-6D2F-F8F7-2241DC249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D7E9D-28B5-47BD-9F8D-10C82862A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35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AE374B-BFF5-20CB-D6FC-CE8F7658E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AFEF50-C1F3-8608-DF88-79FAD6213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4BCA86F-9C44-9662-1324-639F52A9C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49A3F08-1C73-DD02-B1B1-1BCF59FC10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B99796A-E821-56C1-163F-D6144776D3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2FB26A5-B8DF-9CE7-D71D-4EE1B1C5B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CF84-FC9B-436B-B33D-E79936BE977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20CED80-9686-B8A9-DF9D-9F10F6391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3F85E74-81C3-BD10-D9D8-B18914FBB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D7E9D-28B5-47BD-9F8D-10C82862A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296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861279-37E2-E0C4-06DC-671D185DC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DA625E8-A43E-CD9A-383A-1B030BE6B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CF84-FC9B-436B-B33D-E79936BE977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BE2B356-F558-D223-D663-F313AA719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782241E-691E-3A1D-5862-8B8A20B59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D7E9D-28B5-47BD-9F8D-10C82862A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52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A17C6FB-7D57-7E68-504D-5485199E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CF84-FC9B-436B-B33D-E79936BE977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1FA3CF3-F26F-6F28-9CA6-5BD2839AE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CC85C21-10C2-5FDD-C59A-6B413C6B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D7E9D-28B5-47BD-9F8D-10C82862A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3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2B8420-BAFD-102D-7D1A-CB13389DC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C282A8-56BC-B8D9-68DF-AD3C86C44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0ED04DD-1C73-B7B4-DBA4-C73CDC3B6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BB158E2-38CF-0612-A881-C5BC5C220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CF84-FC9B-436B-B33D-E79936BE977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239D483-0049-5D18-FF10-474AEF756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B32924D-61DB-0253-CE45-4AA34870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D7E9D-28B5-47BD-9F8D-10C82862A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77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F8F10D-0A8D-B5BA-D4BC-F0FA5E624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E0BB0A2-7E8C-0C33-E793-20F35FC740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C56AF03-5292-A86A-AED9-49A6FA0D4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B8A65FC-30C5-1F68-B48C-868412ED2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CF84-FC9B-436B-B33D-E79936BE977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9F0A130-C84E-B8E7-0E64-FF48DD83B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5547AF6-9292-AD38-F16A-4E8D89932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D7E9D-28B5-47BD-9F8D-10C82862A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443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51F46C4-72D2-3283-E640-1CB18D01A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E76C024-EEE7-B1DC-9DE2-5F9378765F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82F94C-F60C-74BA-30A3-EF2E1A3A92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BCF84-FC9B-436B-B33D-E79936BE977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D2A320-3DA4-9821-7941-1BB806EBD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33B29E3-34EC-49CE-38AF-EF2E6AB504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D7E9D-28B5-47BD-9F8D-10C82862A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6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4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jpeg"/><Relationship Id="rId5" Type="http://schemas.openxmlformats.org/officeDocument/2006/relationships/image" Target="../media/image1.png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8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82" name="Rectangle 2081">
            <a:extLst>
              <a:ext uri="{FF2B5EF4-FFF2-40B4-BE49-F238E27FC236}">
                <a16:creationId xmlns:a16="http://schemas.microsoft.com/office/drawing/2014/main" xmlns="" id="{5D1D4658-32CD-4903-BDA6-7B54EEA4ED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84" name="Freeform: Shape 2083">
            <a:extLst>
              <a:ext uri="{FF2B5EF4-FFF2-40B4-BE49-F238E27FC236}">
                <a16:creationId xmlns:a16="http://schemas.microsoft.com/office/drawing/2014/main" xmlns="" id="{7A29A97C-0C3C-4F06-9CA4-68DFD1CE40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890886" y="983228"/>
            <a:ext cx="8301112" cy="5874772"/>
          </a:xfrm>
          <a:custGeom>
            <a:avLst/>
            <a:gdLst>
              <a:gd name="connsiteX0" fmla="*/ 3607511 w 8301112"/>
              <a:gd name="connsiteY0" fmla="*/ 0 h 5874772"/>
              <a:gd name="connsiteX1" fmla="*/ 8106431 w 8301112"/>
              <a:gd name="connsiteY1" fmla="*/ 0 h 5874772"/>
              <a:gd name="connsiteX2" fmla="*/ 8301112 w 8301112"/>
              <a:gd name="connsiteY2" fmla="*/ 0 h 5874772"/>
              <a:gd name="connsiteX3" fmla="*/ 8301112 w 8301112"/>
              <a:gd name="connsiteY3" fmla="*/ 5874772 h 5874772"/>
              <a:gd name="connsiteX4" fmla="*/ 27685 w 8301112"/>
              <a:gd name="connsiteY4" fmla="*/ 5874772 h 5874772"/>
              <a:gd name="connsiteX5" fmla="*/ 24376 w 8301112"/>
              <a:gd name="connsiteY5" fmla="*/ 5862584 h 5874772"/>
              <a:gd name="connsiteX6" fmla="*/ 97502 w 8301112"/>
              <a:gd name="connsiteY6" fmla="*/ 5167850 h 5874772"/>
              <a:gd name="connsiteX7" fmla="*/ 2827510 w 8301112"/>
              <a:gd name="connsiteY7" fmla="*/ 438782 h 5874772"/>
              <a:gd name="connsiteX8" fmla="*/ 3607511 w 8301112"/>
              <a:gd name="connsiteY8" fmla="*/ 0 h 587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01112" h="5874772">
                <a:moveTo>
                  <a:pt x="3607511" y="0"/>
                </a:moveTo>
                <a:cubicBezTo>
                  <a:pt x="3607511" y="0"/>
                  <a:pt x="3607511" y="0"/>
                  <a:pt x="8106431" y="0"/>
                </a:cubicBezTo>
                <a:lnTo>
                  <a:pt x="8301112" y="0"/>
                </a:lnTo>
                <a:lnTo>
                  <a:pt x="8301112" y="5874772"/>
                </a:lnTo>
                <a:lnTo>
                  <a:pt x="27685" y="5874772"/>
                </a:lnTo>
                <a:lnTo>
                  <a:pt x="24376" y="5862584"/>
                </a:lnTo>
                <a:cubicBezTo>
                  <a:pt x="-24375" y="5631005"/>
                  <a:pt x="0" y="5362863"/>
                  <a:pt x="97502" y="5167850"/>
                </a:cubicBezTo>
                <a:cubicBezTo>
                  <a:pt x="97502" y="5167850"/>
                  <a:pt x="97502" y="5167850"/>
                  <a:pt x="2827510" y="438782"/>
                </a:cubicBezTo>
                <a:cubicBezTo>
                  <a:pt x="2973760" y="195014"/>
                  <a:pt x="3331265" y="0"/>
                  <a:pt x="360751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86" name="Freeform: Shape 2085">
            <a:extLst>
              <a:ext uri="{FF2B5EF4-FFF2-40B4-BE49-F238E27FC236}">
                <a16:creationId xmlns:a16="http://schemas.microsoft.com/office/drawing/2014/main" xmlns="" id="{801292C1-8B12-4AF2-9B59-8851A132E5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66700" y="360023"/>
            <a:ext cx="5342806" cy="4453168"/>
          </a:xfrm>
          <a:custGeom>
            <a:avLst/>
            <a:gdLst>
              <a:gd name="connsiteX0" fmla="*/ 313737 w 5342806"/>
              <a:gd name="connsiteY0" fmla="*/ 2699726 h 4453168"/>
              <a:gd name="connsiteX1" fmla="*/ 775980 w 5342806"/>
              <a:gd name="connsiteY1" fmla="*/ 2699726 h 4453168"/>
              <a:gd name="connsiteX2" fmla="*/ 846865 w 5342806"/>
              <a:gd name="connsiteY2" fmla="*/ 2741502 h 4453168"/>
              <a:gd name="connsiteX3" fmla="*/ 1078485 w 5342806"/>
              <a:gd name="connsiteY3" fmla="*/ 3140369 h 4453168"/>
              <a:gd name="connsiteX4" fmla="*/ 1078485 w 5342806"/>
              <a:gd name="connsiteY4" fmla="*/ 3221933 h 4453168"/>
              <a:gd name="connsiteX5" fmla="*/ 846865 w 5342806"/>
              <a:gd name="connsiteY5" fmla="*/ 3620799 h 4453168"/>
              <a:gd name="connsiteX6" fmla="*/ 775980 w 5342806"/>
              <a:gd name="connsiteY6" fmla="*/ 3662576 h 4453168"/>
              <a:gd name="connsiteX7" fmla="*/ 313737 w 5342806"/>
              <a:gd name="connsiteY7" fmla="*/ 3662576 h 4453168"/>
              <a:gd name="connsiteX8" fmla="*/ 241855 w 5342806"/>
              <a:gd name="connsiteY8" fmla="*/ 3620799 h 4453168"/>
              <a:gd name="connsiteX9" fmla="*/ 11232 w 5342806"/>
              <a:gd name="connsiteY9" fmla="*/ 3221933 h 4453168"/>
              <a:gd name="connsiteX10" fmla="*/ 11232 w 5342806"/>
              <a:gd name="connsiteY10" fmla="*/ 3140369 h 4453168"/>
              <a:gd name="connsiteX11" fmla="*/ 241855 w 5342806"/>
              <a:gd name="connsiteY11" fmla="*/ 2741502 h 4453168"/>
              <a:gd name="connsiteX12" fmla="*/ 313737 w 5342806"/>
              <a:gd name="connsiteY12" fmla="*/ 2699726 h 4453168"/>
              <a:gd name="connsiteX13" fmla="*/ 2150770 w 5342806"/>
              <a:gd name="connsiteY13" fmla="*/ 492430 h 4453168"/>
              <a:gd name="connsiteX14" fmla="*/ 2388454 w 5342806"/>
              <a:gd name="connsiteY14" fmla="*/ 492430 h 4453168"/>
              <a:gd name="connsiteX15" fmla="*/ 2416181 w 5342806"/>
              <a:gd name="connsiteY15" fmla="*/ 492430 h 4453168"/>
              <a:gd name="connsiteX16" fmla="*/ 2442639 w 5342806"/>
              <a:gd name="connsiteY16" fmla="*/ 537992 h 4453168"/>
              <a:gd name="connsiteX17" fmla="*/ 2572233 w 5342806"/>
              <a:gd name="connsiteY17" fmla="*/ 761161 h 4453168"/>
              <a:gd name="connsiteX18" fmla="*/ 2572233 w 5342806"/>
              <a:gd name="connsiteY18" fmla="*/ 886078 h 4453168"/>
              <a:gd name="connsiteX19" fmla="*/ 2217501 w 5342806"/>
              <a:gd name="connsiteY19" fmla="*/ 1496950 h 4453168"/>
              <a:gd name="connsiteX20" fmla="*/ 2108941 w 5342806"/>
              <a:gd name="connsiteY20" fmla="*/ 1560931 h 4453168"/>
              <a:gd name="connsiteX21" fmla="*/ 1401007 w 5342806"/>
              <a:gd name="connsiteY21" fmla="*/ 1560931 h 4453168"/>
              <a:gd name="connsiteX22" fmla="*/ 1367679 w 5342806"/>
              <a:gd name="connsiteY22" fmla="*/ 1556504 h 4453168"/>
              <a:gd name="connsiteX23" fmla="*/ 1344756 w 5342806"/>
              <a:gd name="connsiteY23" fmla="*/ 1546893 h 4453168"/>
              <a:gd name="connsiteX24" fmla="*/ 1358765 w 5342806"/>
              <a:gd name="connsiteY24" fmla="*/ 1522665 h 4453168"/>
              <a:gd name="connsiteX25" fmla="*/ 1855078 w 5342806"/>
              <a:gd name="connsiteY25" fmla="*/ 664281 h 4453168"/>
              <a:gd name="connsiteX26" fmla="*/ 2150770 w 5342806"/>
              <a:gd name="connsiteY26" fmla="*/ 492430 h 4453168"/>
              <a:gd name="connsiteX27" fmla="*/ 1359084 w 5342806"/>
              <a:gd name="connsiteY27" fmla="*/ 0 h 4453168"/>
              <a:gd name="connsiteX28" fmla="*/ 2157630 w 5342806"/>
              <a:gd name="connsiteY28" fmla="*/ 0 h 4453168"/>
              <a:gd name="connsiteX29" fmla="*/ 2280085 w 5342806"/>
              <a:gd name="connsiteY29" fmla="*/ 72172 h 4453168"/>
              <a:gd name="connsiteX30" fmla="*/ 2494708 w 5342806"/>
              <a:gd name="connsiteY30" fmla="*/ 441767 h 4453168"/>
              <a:gd name="connsiteX31" fmla="*/ 2518954 w 5342806"/>
              <a:gd name="connsiteY31" fmla="*/ 483519 h 4453168"/>
              <a:gd name="connsiteX32" fmla="*/ 2499877 w 5342806"/>
              <a:gd name="connsiteY32" fmla="*/ 483519 h 4453168"/>
              <a:gd name="connsiteX33" fmla="*/ 2409708 w 5342806"/>
              <a:gd name="connsiteY33" fmla="*/ 483519 h 4453168"/>
              <a:gd name="connsiteX34" fmla="*/ 2370537 w 5342806"/>
              <a:gd name="connsiteY34" fmla="*/ 416064 h 4453168"/>
              <a:gd name="connsiteX35" fmla="*/ 2220885 w 5342806"/>
              <a:gd name="connsiteY35" fmla="*/ 158353 h 4453168"/>
              <a:gd name="connsiteX36" fmla="*/ 2112324 w 5342806"/>
              <a:gd name="connsiteY36" fmla="*/ 94371 h 4453168"/>
              <a:gd name="connsiteX37" fmla="*/ 1404390 w 5342806"/>
              <a:gd name="connsiteY37" fmla="*/ 94371 h 4453168"/>
              <a:gd name="connsiteX38" fmla="*/ 1294301 w 5342806"/>
              <a:gd name="connsiteY38" fmla="*/ 158353 h 4453168"/>
              <a:gd name="connsiteX39" fmla="*/ 941098 w 5342806"/>
              <a:gd name="connsiteY39" fmla="*/ 769224 h 4453168"/>
              <a:gd name="connsiteX40" fmla="*/ 941098 w 5342806"/>
              <a:gd name="connsiteY40" fmla="*/ 894141 h 4453168"/>
              <a:gd name="connsiteX41" fmla="*/ 1294301 w 5342806"/>
              <a:gd name="connsiteY41" fmla="*/ 1505013 h 4453168"/>
              <a:gd name="connsiteX42" fmla="*/ 1340745 w 5342806"/>
              <a:gd name="connsiteY42" fmla="*/ 1551856 h 4453168"/>
              <a:gd name="connsiteX43" fmla="*/ 1346119 w 5342806"/>
              <a:gd name="connsiteY43" fmla="*/ 1554109 h 4453168"/>
              <a:gd name="connsiteX44" fmla="*/ 1317310 w 5342806"/>
              <a:gd name="connsiteY44" fmla="*/ 1603934 h 4453168"/>
              <a:gd name="connsiteX45" fmla="*/ 1295884 w 5342806"/>
              <a:gd name="connsiteY45" fmla="*/ 1640991 h 4453168"/>
              <a:gd name="connsiteX46" fmla="*/ 1318107 w 5342806"/>
              <a:gd name="connsiteY46" fmla="*/ 1650309 h 4453168"/>
              <a:gd name="connsiteX47" fmla="*/ 1355700 w 5342806"/>
              <a:gd name="connsiteY47" fmla="*/ 1655302 h 4453168"/>
              <a:gd name="connsiteX48" fmla="*/ 2154247 w 5342806"/>
              <a:gd name="connsiteY48" fmla="*/ 1655302 h 4453168"/>
              <a:gd name="connsiteX49" fmla="*/ 2276701 w 5342806"/>
              <a:gd name="connsiteY49" fmla="*/ 1583132 h 4453168"/>
              <a:gd name="connsiteX50" fmla="*/ 2676837 w 5342806"/>
              <a:gd name="connsiteY50" fmla="*/ 894072 h 4453168"/>
              <a:gd name="connsiteX51" fmla="*/ 2676837 w 5342806"/>
              <a:gd name="connsiteY51" fmla="*/ 753167 h 4453168"/>
              <a:gd name="connsiteX52" fmla="*/ 2544761 w 5342806"/>
              <a:gd name="connsiteY52" fmla="*/ 525724 h 4453168"/>
              <a:gd name="connsiteX53" fmla="*/ 2525427 w 5342806"/>
              <a:gd name="connsiteY53" fmla="*/ 492430 h 4453168"/>
              <a:gd name="connsiteX54" fmla="*/ 2614995 w 5342806"/>
              <a:gd name="connsiteY54" fmla="*/ 492430 h 4453168"/>
              <a:gd name="connsiteX55" fmla="*/ 4052233 w 5342806"/>
              <a:gd name="connsiteY55" fmla="*/ 492430 h 4453168"/>
              <a:gd name="connsiteX56" fmla="*/ 4343819 w 5342806"/>
              <a:gd name="connsiteY56" fmla="*/ 664281 h 4453168"/>
              <a:gd name="connsiteX57" fmla="*/ 5296604 w 5342806"/>
              <a:gd name="connsiteY57" fmla="*/ 2305041 h 4453168"/>
              <a:gd name="connsiteX58" fmla="*/ 5296604 w 5342806"/>
              <a:gd name="connsiteY58" fmla="*/ 2640558 h 4453168"/>
              <a:gd name="connsiteX59" fmla="*/ 4343819 w 5342806"/>
              <a:gd name="connsiteY59" fmla="*/ 4281318 h 4453168"/>
              <a:gd name="connsiteX60" fmla="*/ 4052233 w 5342806"/>
              <a:gd name="connsiteY60" fmla="*/ 4453168 h 4453168"/>
              <a:gd name="connsiteX61" fmla="*/ 2150770 w 5342806"/>
              <a:gd name="connsiteY61" fmla="*/ 4453168 h 4453168"/>
              <a:gd name="connsiteX62" fmla="*/ 1855078 w 5342806"/>
              <a:gd name="connsiteY62" fmla="*/ 4281318 h 4453168"/>
              <a:gd name="connsiteX63" fmla="*/ 906399 w 5342806"/>
              <a:gd name="connsiteY63" fmla="*/ 2640558 h 4453168"/>
              <a:gd name="connsiteX64" fmla="*/ 906399 w 5342806"/>
              <a:gd name="connsiteY64" fmla="*/ 2305041 h 4453168"/>
              <a:gd name="connsiteX65" fmla="*/ 1258651 w 5342806"/>
              <a:gd name="connsiteY65" fmla="*/ 1695815 h 4453168"/>
              <a:gd name="connsiteX66" fmla="*/ 1288338 w 5342806"/>
              <a:gd name="connsiteY66" fmla="*/ 1644472 h 4453168"/>
              <a:gd name="connsiteX67" fmla="*/ 1287293 w 5342806"/>
              <a:gd name="connsiteY67" fmla="*/ 1644034 h 4453168"/>
              <a:gd name="connsiteX68" fmla="*/ 1234904 w 5342806"/>
              <a:gd name="connsiteY68" fmla="*/ 1591195 h 4453168"/>
              <a:gd name="connsiteX69" fmla="*/ 836494 w 5342806"/>
              <a:gd name="connsiteY69" fmla="*/ 902135 h 4453168"/>
              <a:gd name="connsiteX70" fmla="*/ 836494 w 5342806"/>
              <a:gd name="connsiteY70" fmla="*/ 761230 h 4453168"/>
              <a:gd name="connsiteX71" fmla="*/ 1234904 w 5342806"/>
              <a:gd name="connsiteY71" fmla="*/ 72172 h 4453168"/>
              <a:gd name="connsiteX72" fmla="*/ 1359084 w 5342806"/>
              <a:gd name="connsiteY72" fmla="*/ 0 h 445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342806" h="4453168">
                <a:moveTo>
                  <a:pt x="313737" y="2699726"/>
                </a:moveTo>
                <a:cubicBezTo>
                  <a:pt x="313737" y="2699726"/>
                  <a:pt x="313737" y="2699726"/>
                  <a:pt x="775980" y="2699726"/>
                </a:cubicBezTo>
                <a:cubicBezTo>
                  <a:pt x="804933" y="2699726"/>
                  <a:pt x="832887" y="2715641"/>
                  <a:pt x="846865" y="2741502"/>
                </a:cubicBezTo>
                <a:cubicBezTo>
                  <a:pt x="846865" y="2741502"/>
                  <a:pt x="846865" y="2741502"/>
                  <a:pt x="1078485" y="3140369"/>
                </a:cubicBezTo>
                <a:cubicBezTo>
                  <a:pt x="1093461" y="3165236"/>
                  <a:pt x="1093461" y="3197066"/>
                  <a:pt x="1078485" y="3221933"/>
                </a:cubicBezTo>
                <a:cubicBezTo>
                  <a:pt x="1078485" y="3221933"/>
                  <a:pt x="1078485" y="3221933"/>
                  <a:pt x="846865" y="3620799"/>
                </a:cubicBezTo>
                <a:cubicBezTo>
                  <a:pt x="832887" y="3646661"/>
                  <a:pt x="804933" y="3662576"/>
                  <a:pt x="775980" y="3662576"/>
                </a:cubicBezTo>
                <a:cubicBezTo>
                  <a:pt x="775980" y="3662576"/>
                  <a:pt x="775980" y="3662576"/>
                  <a:pt x="313737" y="3662576"/>
                </a:cubicBezTo>
                <a:cubicBezTo>
                  <a:pt x="283786" y="3662576"/>
                  <a:pt x="256830" y="3646661"/>
                  <a:pt x="241855" y="3620799"/>
                </a:cubicBezTo>
                <a:cubicBezTo>
                  <a:pt x="241855" y="3620799"/>
                  <a:pt x="241855" y="3620799"/>
                  <a:pt x="11232" y="3221933"/>
                </a:cubicBezTo>
                <a:cubicBezTo>
                  <a:pt x="-3743" y="3197066"/>
                  <a:pt x="-3743" y="3165236"/>
                  <a:pt x="11232" y="3140369"/>
                </a:cubicBezTo>
                <a:cubicBezTo>
                  <a:pt x="11232" y="3140369"/>
                  <a:pt x="11232" y="3140369"/>
                  <a:pt x="241855" y="2741502"/>
                </a:cubicBezTo>
                <a:cubicBezTo>
                  <a:pt x="256830" y="2715641"/>
                  <a:pt x="283786" y="2699726"/>
                  <a:pt x="313737" y="2699726"/>
                </a:cubicBezTo>
                <a:close/>
                <a:moveTo>
                  <a:pt x="2150770" y="492430"/>
                </a:moveTo>
                <a:cubicBezTo>
                  <a:pt x="2150770" y="492430"/>
                  <a:pt x="2150770" y="492430"/>
                  <a:pt x="2388454" y="492430"/>
                </a:cubicBezTo>
                <a:lnTo>
                  <a:pt x="2416181" y="492430"/>
                </a:lnTo>
                <a:lnTo>
                  <a:pt x="2442639" y="537992"/>
                </a:lnTo>
                <a:cubicBezTo>
                  <a:pt x="2479480" y="601434"/>
                  <a:pt x="2522349" y="675258"/>
                  <a:pt x="2572233" y="761161"/>
                </a:cubicBezTo>
                <a:cubicBezTo>
                  <a:pt x="2595168" y="799246"/>
                  <a:pt x="2595168" y="847994"/>
                  <a:pt x="2572233" y="886078"/>
                </a:cubicBezTo>
                <a:cubicBezTo>
                  <a:pt x="2572233" y="886078"/>
                  <a:pt x="2572233" y="886078"/>
                  <a:pt x="2217501" y="1496950"/>
                </a:cubicBezTo>
                <a:cubicBezTo>
                  <a:pt x="2196094" y="1536558"/>
                  <a:pt x="2153283" y="1560931"/>
                  <a:pt x="2108941" y="1560931"/>
                </a:cubicBezTo>
                <a:cubicBezTo>
                  <a:pt x="2108941" y="1560931"/>
                  <a:pt x="2108941" y="1560931"/>
                  <a:pt x="1401007" y="1560931"/>
                </a:cubicBezTo>
                <a:cubicBezTo>
                  <a:pt x="1389539" y="1560931"/>
                  <a:pt x="1378359" y="1559408"/>
                  <a:pt x="1367679" y="1556504"/>
                </a:cubicBezTo>
                <a:lnTo>
                  <a:pt x="1344756" y="1546893"/>
                </a:lnTo>
                <a:lnTo>
                  <a:pt x="1358765" y="1522665"/>
                </a:lnTo>
                <a:cubicBezTo>
                  <a:pt x="1485427" y="1303600"/>
                  <a:pt x="1647555" y="1023197"/>
                  <a:pt x="1855078" y="664281"/>
                </a:cubicBezTo>
                <a:cubicBezTo>
                  <a:pt x="1916680" y="557897"/>
                  <a:pt x="2027565" y="492430"/>
                  <a:pt x="2150770" y="492430"/>
                </a:cubicBezTo>
                <a:close/>
                <a:moveTo>
                  <a:pt x="1359084" y="0"/>
                </a:moveTo>
                <a:cubicBezTo>
                  <a:pt x="1359084" y="0"/>
                  <a:pt x="1359084" y="0"/>
                  <a:pt x="2157630" y="0"/>
                </a:cubicBezTo>
                <a:cubicBezTo>
                  <a:pt x="2207647" y="0"/>
                  <a:pt x="2255938" y="27495"/>
                  <a:pt x="2280085" y="72172"/>
                </a:cubicBezTo>
                <a:cubicBezTo>
                  <a:pt x="2280085" y="72172"/>
                  <a:pt x="2280085" y="72172"/>
                  <a:pt x="2494708" y="441767"/>
                </a:cubicBezTo>
                <a:lnTo>
                  <a:pt x="2518954" y="483519"/>
                </a:lnTo>
                <a:lnTo>
                  <a:pt x="2499877" y="483519"/>
                </a:lnTo>
                <a:lnTo>
                  <a:pt x="2409708" y="483519"/>
                </a:lnTo>
                <a:lnTo>
                  <a:pt x="2370537" y="416064"/>
                </a:lnTo>
                <a:cubicBezTo>
                  <a:pt x="2220885" y="158353"/>
                  <a:pt x="2220885" y="158353"/>
                  <a:pt x="2220885" y="158353"/>
                </a:cubicBezTo>
                <a:cubicBezTo>
                  <a:pt x="2199478" y="118745"/>
                  <a:pt x="2156666" y="94371"/>
                  <a:pt x="2112324" y="94371"/>
                </a:cubicBezTo>
                <a:cubicBezTo>
                  <a:pt x="1404390" y="94371"/>
                  <a:pt x="1404390" y="94371"/>
                  <a:pt x="1404390" y="94371"/>
                </a:cubicBezTo>
                <a:cubicBezTo>
                  <a:pt x="1358520" y="94371"/>
                  <a:pt x="1317236" y="118745"/>
                  <a:pt x="1294301" y="158353"/>
                </a:cubicBezTo>
                <a:cubicBezTo>
                  <a:pt x="941098" y="769224"/>
                  <a:pt x="941098" y="769224"/>
                  <a:pt x="941098" y="769224"/>
                </a:cubicBezTo>
                <a:cubicBezTo>
                  <a:pt x="918163" y="807309"/>
                  <a:pt x="918163" y="856057"/>
                  <a:pt x="941098" y="894141"/>
                </a:cubicBezTo>
                <a:cubicBezTo>
                  <a:pt x="1294301" y="1505013"/>
                  <a:pt x="1294301" y="1505013"/>
                  <a:pt x="1294301" y="1505013"/>
                </a:cubicBezTo>
                <a:cubicBezTo>
                  <a:pt x="1305769" y="1524817"/>
                  <a:pt x="1321823" y="1540812"/>
                  <a:pt x="1340745" y="1551856"/>
                </a:cubicBezTo>
                <a:lnTo>
                  <a:pt x="1346119" y="1554109"/>
                </a:lnTo>
                <a:lnTo>
                  <a:pt x="1317310" y="1603934"/>
                </a:lnTo>
                <a:lnTo>
                  <a:pt x="1295884" y="1640991"/>
                </a:lnTo>
                <a:lnTo>
                  <a:pt x="1318107" y="1650309"/>
                </a:lnTo>
                <a:cubicBezTo>
                  <a:pt x="1330154" y="1653584"/>
                  <a:pt x="1342766" y="1655302"/>
                  <a:pt x="1355700" y="1655302"/>
                </a:cubicBezTo>
                <a:cubicBezTo>
                  <a:pt x="2154247" y="1655302"/>
                  <a:pt x="2154247" y="1655302"/>
                  <a:pt x="2154247" y="1655302"/>
                </a:cubicBezTo>
                <a:cubicBezTo>
                  <a:pt x="2204264" y="1655302"/>
                  <a:pt x="2252555" y="1627810"/>
                  <a:pt x="2276701" y="1583132"/>
                </a:cubicBezTo>
                <a:cubicBezTo>
                  <a:pt x="2676837" y="894072"/>
                  <a:pt x="2676837" y="894072"/>
                  <a:pt x="2676837" y="894072"/>
                </a:cubicBezTo>
                <a:cubicBezTo>
                  <a:pt x="2702708" y="851114"/>
                  <a:pt x="2702708" y="796127"/>
                  <a:pt x="2676837" y="753167"/>
                </a:cubicBezTo>
                <a:cubicBezTo>
                  <a:pt x="2626820" y="667035"/>
                  <a:pt x="2583056" y="591669"/>
                  <a:pt x="2544761" y="525724"/>
                </a:cubicBezTo>
                <a:lnTo>
                  <a:pt x="2525427" y="492430"/>
                </a:lnTo>
                <a:lnTo>
                  <a:pt x="2614995" y="492430"/>
                </a:lnTo>
                <a:cubicBezTo>
                  <a:pt x="2893530" y="492430"/>
                  <a:pt x="3339185" y="492430"/>
                  <a:pt x="4052233" y="492430"/>
                </a:cubicBezTo>
                <a:cubicBezTo>
                  <a:pt x="4171332" y="492430"/>
                  <a:pt x="4286323" y="557897"/>
                  <a:pt x="4343819" y="664281"/>
                </a:cubicBezTo>
                <a:cubicBezTo>
                  <a:pt x="4343819" y="664281"/>
                  <a:pt x="4343819" y="664281"/>
                  <a:pt x="5296604" y="2305041"/>
                </a:cubicBezTo>
                <a:cubicBezTo>
                  <a:pt x="5358207" y="2407332"/>
                  <a:pt x="5358207" y="2538266"/>
                  <a:pt x="5296604" y="2640558"/>
                </a:cubicBezTo>
                <a:cubicBezTo>
                  <a:pt x="5296604" y="2640558"/>
                  <a:pt x="5296604" y="2640558"/>
                  <a:pt x="4343819" y="4281318"/>
                </a:cubicBezTo>
                <a:cubicBezTo>
                  <a:pt x="4286323" y="4387702"/>
                  <a:pt x="4171332" y="4453168"/>
                  <a:pt x="4052233" y="4453168"/>
                </a:cubicBezTo>
                <a:cubicBezTo>
                  <a:pt x="4052233" y="4453168"/>
                  <a:pt x="4052233" y="4453168"/>
                  <a:pt x="2150770" y="4453168"/>
                </a:cubicBezTo>
                <a:cubicBezTo>
                  <a:pt x="2027565" y="4453168"/>
                  <a:pt x="1916680" y="4387702"/>
                  <a:pt x="1855078" y="4281318"/>
                </a:cubicBezTo>
                <a:cubicBezTo>
                  <a:pt x="1855078" y="4281318"/>
                  <a:pt x="1855078" y="4281318"/>
                  <a:pt x="906399" y="2640558"/>
                </a:cubicBezTo>
                <a:cubicBezTo>
                  <a:pt x="844796" y="2538266"/>
                  <a:pt x="844796" y="2407332"/>
                  <a:pt x="906399" y="2305041"/>
                </a:cubicBezTo>
                <a:cubicBezTo>
                  <a:pt x="906399" y="2305041"/>
                  <a:pt x="906399" y="2305041"/>
                  <a:pt x="1258651" y="1695815"/>
                </a:cubicBezTo>
                <a:lnTo>
                  <a:pt x="1288338" y="1644472"/>
                </a:lnTo>
                <a:lnTo>
                  <a:pt x="1287293" y="1644034"/>
                </a:lnTo>
                <a:cubicBezTo>
                  <a:pt x="1265949" y="1631576"/>
                  <a:pt x="1247840" y="1613534"/>
                  <a:pt x="1234904" y="1591195"/>
                </a:cubicBezTo>
                <a:cubicBezTo>
                  <a:pt x="1234904" y="1591195"/>
                  <a:pt x="1234904" y="1591195"/>
                  <a:pt x="836494" y="902135"/>
                </a:cubicBezTo>
                <a:cubicBezTo>
                  <a:pt x="810622" y="859177"/>
                  <a:pt x="810622" y="804190"/>
                  <a:pt x="836494" y="761230"/>
                </a:cubicBezTo>
                <a:cubicBezTo>
                  <a:pt x="836494" y="761230"/>
                  <a:pt x="836494" y="761230"/>
                  <a:pt x="1234904" y="72172"/>
                </a:cubicBezTo>
                <a:cubicBezTo>
                  <a:pt x="1260775" y="27495"/>
                  <a:pt x="1307343" y="0"/>
                  <a:pt x="1359084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5" name="Picture 2" descr="Engine ">
            <a:extLst>
              <a:ext uri="{FF2B5EF4-FFF2-40B4-BE49-F238E27FC236}">
                <a16:creationId xmlns:a16="http://schemas.microsoft.com/office/drawing/2014/main" xmlns="" id="{8C20142C-E42B-AAA6-B9B8-D3AA8DDD7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122222" y="1675341"/>
            <a:ext cx="2420410" cy="242041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AFA948A-CC5C-A62F-5A11-22851C8DD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674" y="2269896"/>
            <a:ext cx="5818491" cy="3651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6" name="Picture 8" descr="Text bubbles ">
            <a:extLst>
              <a:ext uri="{FF2B5EF4-FFF2-40B4-BE49-F238E27FC236}">
                <a16:creationId xmlns:a16="http://schemas.microsoft.com/office/drawing/2014/main" xmlns="" id="{C7194DD0-1B86-958B-13C8-DA992CA5B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56" y="5173213"/>
            <a:ext cx="1324763" cy="132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3912" y="115558"/>
            <a:ext cx="7424382" cy="2661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29 -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14: GIỚI THIỆU THỦY SẢN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18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vi-VN" sz="3200" dirty="0">
                <a:cs typeface="Times New Roman" panose="02020603050405020304" pitchFamily="18" charset="0"/>
              </a:rPr>
              <a:t>Trong các loại thủy sản của mỗi nhóm thì loại nào các em dễ dàng mua được? Ngược lại, loại nào khó mua, hiếm khi được ăn?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vi-VN" dirty="0" smtClean="0">
                <a:solidFill>
                  <a:srgbClr val="FF0000"/>
                </a:solidFill>
              </a:rPr>
              <a:t>Dễ mua:</a:t>
            </a:r>
          </a:p>
          <a:p>
            <a:pPr>
              <a:buFontTx/>
              <a:buChar char="-"/>
            </a:pPr>
            <a:r>
              <a:rPr lang="vi-VN" dirty="0" smtClean="0">
                <a:solidFill>
                  <a:srgbClr val="FF0000"/>
                </a:solidFill>
              </a:rPr>
              <a:t>Cá tra</a:t>
            </a:r>
          </a:p>
          <a:p>
            <a:pPr>
              <a:buFontTx/>
              <a:buChar char="-"/>
            </a:pPr>
            <a:r>
              <a:rPr lang="vi-VN" dirty="0" smtClean="0">
                <a:solidFill>
                  <a:srgbClr val="FF0000"/>
                </a:solidFill>
              </a:rPr>
              <a:t>Cá song</a:t>
            </a:r>
          </a:p>
          <a:p>
            <a:pPr>
              <a:buFontTx/>
              <a:buChar char="-"/>
            </a:pPr>
            <a:r>
              <a:rPr lang="vi-VN" dirty="0" smtClean="0">
                <a:solidFill>
                  <a:srgbClr val="FF0000"/>
                </a:solidFill>
              </a:rPr>
              <a:t>Tôm thẻ chân trắng</a:t>
            </a:r>
          </a:p>
          <a:p>
            <a:pPr>
              <a:buFontTx/>
              <a:buChar char="-"/>
            </a:pPr>
            <a:r>
              <a:rPr lang="vi-VN" dirty="0" smtClean="0">
                <a:solidFill>
                  <a:srgbClr val="FF0000"/>
                </a:solidFill>
              </a:rPr>
              <a:t>Cá lăng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vi-VN" dirty="0" smtClean="0">
                <a:solidFill>
                  <a:srgbClr val="FF0000"/>
                </a:solidFill>
              </a:rPr>
              <a:t>Khó mua:</a:t>
            </a:r>
          </a:p>
          <a:p>
            <a:pPr>
              <a:buFontTx/>
              <a:buChar char="-"/>
            </a:pPr>
            <a:r>
              <a:rPr lang="vi-VN" dirty="0" smtClean="0">
                <a:solidFill>
                  <a:srgbClr val="FF0000"/>
                </a:solidFill>
              </a:rPr>
              <a:t>Cua biển</a:t>
            </a:r>
          </a:p>
          <a:p>
            <a:pPr>
              <a:buFontTx/>
              <a:buChar char="-"/>
            </a:pPr>
            <a:r>
              <a:rPr lang="vi-VN" dirty="0" smtClean="0">
                <a:solidFill>
                  <a:srgbClr val="FF0000"/>
                </a:solidFill>
              </a:rPr>
              <a:t>Tôm hùm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25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ỷ lệ dinh dưỡng trong thức ăn công nghiệp cho tôm hùm xanh - Công ty VMC  Việt Nam">
            <a:extLst>
              <a:ext uri="{FF2B5EF4-FFF2-40B4-BE49-F238E27FC236}">
                <a16:creationId xmlns:a16="http://schemas.microsoft.com/office/drawing/2014/main" xmlns="" id="{329B2C57-3CF7-21A9-F356-116E42DE0E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200" y="97593"/>
            <a:ext cx="4497800" cy="3012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xmlns="" id="{5BE35972-8D13-7DE4-B6B5-C64F8F541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09" t="21915" r="19765" b="47462"/>
          <a:stretch>
            <a:fillRect/>
          </a:stretch>
        </p:blipFill>
        <p:spPr bwMode="auto">
          <a:xfrm>
            <a:off x="7034987" y="2569036"/>
            <a:ext cx="4801585" cy="2512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Cua biển và những điều cần biết – EvaShare.com">
            <a:extLst>
              <a:ext uri="{FF2B5EF4-FFF2-40B4-BE49-F238E27FC236}">
                <a16:creationId xmlns:a16="http://schemas.microsoft.com/office/drawing/2014/main" xmlns="" id="{64B6A228-A3EA-714D-A23A-D549D060B1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805" y="3647357"/>
            <a:ext cx="4268121" cy="286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7CDECD6E-C826-FFBF-6DCD-1E8AFF901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00A6CC-C438-813B-F521-2C6291648291}"/>
              </a:ext>
            </a:extLst>
          </p:cNvPr>
          <p:cNvSpPr txBox="1"/>
          <p:nvPr/>
        </p:nvSpPr>
        <p:spPr>
          <a:xfrm>
            <a:off x="7189337" y="1209694"/>
            <a:ext cx="387345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xmlns="" id="{D8859CFE-214D-8BA3-BFE6-D0A617D03FC5}"/>
              </a:ext>
            </a:extLst>
          </p:cNvPr>
          <p:cNvSpPr/>
          <p:nvPr/>
        </p:nvSpPr>
        <p:spPr>
          <a:xfrm>
            <a:off x="193955" y="1374140"/>
            <a:ext cx="1207807" cy="840658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hùm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lowchart: Alternate Process 17">
            <a:extLst>
              <a:ext uri="{FF2B5EF4-FFF2-40B4-BE49-F238E27FC236}">
                <a16:creationId xmlns:a16="http://schemas.microsoft.com/office/drawing/2014/main" xmlns="" id="{8736AD88-B052-DDA8-F090-C3ED10FE294D}"/>
              </a:ext>
            </a:extLst>
          </p:cNvPr>
          <p:cNvSpPr/>
          <p:nvPr/>
        </p:nvSpPr>
        <p:spPr>
          <a:xfrm>
            <a:off x="1174380" y="4503991"/>
            <a:ext cx="1207807" cy="840658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Flowchart: Alternate Process 18">
            <a:extLst>
              <a:ext uri="{FF2B5EF4-FFF2-40B4-BE49-F238E27FC236}">
                <a16:creationId xmlns:a16="http://schemas.microsoft.com/office/drawing/2014/main" xmlns="" id="{49B1DBC4-8046-9515-7995-ED28AC036271}"/>
              </a:ext>
            </a:extLst>
          </p:cNvPr>
          <p:cNvSpPr/>
          <p:nvPr/>
        </p:nvSpPr>
        <p:spPr>
          <a:xfrm>
            <a:off x="8866581" y="5283123"/>
            <a:ext cx="1413045" cy="840658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3955" y="97593"/>
            <a:ext cx="1207807" cy="8168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/>
              <a:t>Câu 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4695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7CDECD6E-C826-FFBF-6DCD-1E8AFF901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xmlns="" id="{815FAE7B-468C-CBC2-9297-79218CD1539A}"/>
              </a:ext>
            </a:extLst>
          </p:cNvPr>
          <p:cNvSpPr/>
          <p:nvPr/>
        </p:nvSpPr>
        <p:spPr>
          <a:xfrm>
            <a:off x="8386913" y="464574"/>
            <a:ext cx="3323305" cy="2381791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CF449A-BA2C-034A-2567-8845364910FF}"/>
              </a:ext>
            </a:extLst>
          </p:cNvPr>
          <p:cNvSpPr txBox="1"/>
          <p:nvPr/>
        </p:nvSpPr>
        <p:spPr>
          <a:xfrm>
            <a:off x="953893" y="1508476"/>
            <a:ext cx="71375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Một số loài thủy sản có giá trị kinh tế cao: tôm hùm, cá song,…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012CB1F-24DD-DF8F-E69C-06707B9F54D9}"/>
              </a:ext>
            </a:extLst>
          </p:cNvPr>
          <p:cNvSpPr txBox="1"/>
          <p:nvPr/>
        </p:nvSpPr>
        <p:spPr>
          <a:xfrm>
            <a:off x="1622394" y="2672987"/>
            <a:ext cx="71375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Một số loài thủy sản có giá trị xuất khẩu cao: cá tra, cá basa,...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1D92453-3DFD-555F-9BAB-A5E07A42EA76}"/>
              </a:ext>
            </a:extLst>
          </p:cNvPr>
          <p:cNvSpPr txBox="1"/>
          <p:nvPr/>
        </p:nvSpPr>
        <p:spPr>
          <a:xfrm>
            <a:off x="2366469" y="4011636"/>
            <a:ext cx="8711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Mang lại nguồn thu nhập lớn cho người nuôi trồng.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Lobster ">
            <a:extLst>
              <a:ext uri="{FF2B5EF4-FFF2-40B4-BE49-F238E27FC236}">
                <a16:creationId xmlns:a16="http://schemas.microsoft.com/office/drawing/2014/main" xmlns="" id="{778EB611-BBF8-66E6-96B4-E43186545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8672" y="5192654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41B4DB43-8D38-3AD2-3EDC-2A922DCBC101}"/>
              </a:ext>
            </a:extLst>
          </p:cNvPr>
          <p:cNvSpPr/>
          <p:nvPr/>
        </p:nvSpPr>
        <p:spPr>
          <a:xfrm>
            <a:off x="2727158" y="4892842"/>
            <a:ext cx="7218947" cy="94266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ược tập trung sản xuất giống và nuôi trồng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xmlns="" id="{F0EE61A0-97D6-088C-A348-FACFC179A901}"/>
              </a:ext>
            </a:extLst>
          </p:cNvPr>
          <p:cNvSpPr/>
          <p:nvPr/>
        </p:nvSpPr>
        <p:spPr>
          <a:xfrm>
            <a:off x="1090863" y="5192654"/>
            <a:ext cx="1275606" cy="26834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50376" y="286603"/>
            <a:ext cx="2497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 smtClean="0"/>
              <a:t>Câu 2</a:t>
            </a:r>
            <a:endParaRPr lang="en-US" sz="4000" dirty="0"/>
          </a:p>
        </p:txBody>
      </p:sp>
      <p:sp>
        <p:nvSpPr>
          <p:cNvPr id="9" name="Down Arrow 8"/>
          <p:cNvSpPr/>
          <p:nvPr/>
        </p:nvSpPr>
        <p:spPr>
          <a:xfrm>
            <a:off x="4913194" y="163773"/>
            <a:ext cx="1501254" cy="7096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3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10" grpId="0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vi-VN" sz="36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3: </a:t>
            </a:r>
            <a:r>
              <a:rPr lang="en-US" sz="36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3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vi-VN" i="1" dirty="0" smtClean="0"/>
              <a:t>Cua hoàng đế</a:t>
            </a:r>
          </a:p>
          <a:p>
            <a:pPr>
              <a:buFontTx/>
              <a:buChar char="-"/>
            </a:pPr>
            <a:r>
              <a:rPr lang="vi-VN" i="1" dirty="0" smtClean="0"/>
              <a:t>Tôm hùm</a:t>
            </a:r>
          </a:p>
          <a:p>
            <a:pPr>
              <a:buFontTx/>
              <a:buChar char="-"/>
            </a:pPr>
            <a:r>
              <a:rPr lang="vi-VN" i="1" dirty="0" smtClean="0"/>
              <a:t>Bào ngư</a:t>
            </a:r>
          </a:p>
          <a:p>
            <a:pPr>
              <a:buFontTx/>
              <a:buChar char="-"/>
            </a:pPr>
            <a:r>
              <a:rPr lang="vi-VN" i="1" dirty="0" smtClean="0"/>
              <a:t>Cá bò</a:t>
            </a:r>
          </a:p>
          <a:p>
            <a:pPr>
              <a:buFontTx/>
              <a:buChar char="-"/>
            </a:pPr>
            <a:r>
              <a:rPr lang="vi-VN" i="1" dirty="0" smtClean="0"/>
              <a:t>....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6881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58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Kéo lưới rùng, ngư dân Hoàng Mai thu tiền triệu mỗi ngày - Đài phát thanh  và truyền hình Nghệ An">
            <a:extLst>
              <a:ext uri="{FF2B5EF4-FFF2-40B4-BE49-F238E27FC236}">
                <a16:creationId xmlns:a16="http://schemas.microsoft.com/office/drawing/2014/main" xmlns="" id="{7296EB28-2AEA-1107-4B1D-8042EE645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26" y="22123"/>
            <a:ext cx="9019253" cy="676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7CDECD6E-C826-FFBF-6DCD-1E8AFF901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xmlns="" id="{D541EE4C-E7A6-07D8-340D-ED545A191E08}"/>
              </a:ext>
            </a:extLst>
          </p:cNvPr>
          <p:cNvSpPr/>
          <p:nvPr/>
        </p:nvSpPr>
        <p:spPr>
          <a:xfrm>
            <a:off x="9164279" y="796413"/>
            <a:ext cx="2920180" cy="2418735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LÀ PHƯƠNG PHÁP KHAI THÁC NÀO NHỈ?</a:t>
            </a:r>
          </a:p>
        </p:txBody>
      </p:sp>
      <p:pic>
        <p:nvPicPr>
          <p:cNvPr id="7172" name="Picture 4" descr="Thinking bubble ">
            <a:extLst>
              <a:ext uri="{FF2B5EF4-FFF2-40B4-BE49-F238E27FC236}">
                <a16:creationId xmlns:a16="http://schemas.microsoft.com/office/drawing/2014/main" xmlns="" id="{49DA3E19-B007-B242-6CC9-724F5A752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169" y="3989438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9416987" y="3417627"/>
            <a:ext cx="20040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/>
              <a:t>Đánh lưới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9745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EC48BD86-2603-398A-4711-AB330DC028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915231"/>
              </p:ext>
            </p:extLst>
          </p:nvPr>
        </p:nvGraphicFramePr>
        <p:xfrm>
          <a:off x="136478" y="270292"/>
          <a:ext cx="11900847" cy="653439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900847">
                  <a:extLst>
                    <a:ext uri="{9D8B030D-6E8A-4147-A177-3AD203B41FA5}">
                      <a16:colId xmlns:a16="http://schemas.microsoft.com/office/drawing/2014/main" xmlns="" val="848147373"/>
                    </a:ext>
                  </a:extLst>
                </a:gridCol>
              </a:tblGrid>
              <a:tr h="47392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</a:t>
                      </a:r>
                      <a:r>
                        <a:rPr lang="vi-VN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80012335"/>
                  </a:ext>
                </a:extLst>
              </a:tr>
              <a:tr h="553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HS </a:t>
                      </a:r>
                      <a:r>
                        <a:rPr lang="en-US" sz="2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(4HS</a:t>
                      </a:r>
                      <a:r>
                        <a:rPr lang="vi-VN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/nhóm</a:t>
                      </a:r>
                      <a:r>
                        <a:rPr lang="en-US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2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phiếu</a:t>
                      </a:r>
                      <a:r>
                        <a:rPr lang="en-US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2.</a:t>
                      </a:r>
                      <a:r>
                        <a:rPr lang="vi-VN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Thời gian 4 phút.</a:t>
                      </a:r>
                      <a:endParaRPr lang="en-US" sz="4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6042164"/>
                  </a:ext>
                </a:extLst>
              </a:tr>
              <a:tr h="8642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1: </a:t>
                      </a:r>
                      <a:r>
                        <a:rPr lang="vi-VN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 biết phương pháp khai thác cá trên ảnh?</a:t>
                      </a:r>
                      <a:endParaRPr lang="en-US" sz="2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19479282"/>
                  </a:ext>
                </a:extLst>
              </a:tr>
              <a:tr h="12544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2: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 biết ngoài hình thức khai thác trên (câu1) còn hình thức khai thác nào khác không? Kể tên?</a:t>
                      </a:r>
                      <a:endParaRPr lang="en-US" sz="28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8411834"/>
                  </a:ext>
                </a:extLst>
              </a:tr>
              <a:tr h="12544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Cho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thác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lợi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(ý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thác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0808011"/>
                  </a:ext>
                </a:extLst>
              </a:tr>
              <a:tr h="14431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vô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tận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thác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tùy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ý?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11639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14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 descr="NTO - Cào nghêu Đầm Nại">
            <a:extLst>
              <a:ext uri="{FF2B5EF4-FFF2-40B4-BE49-F238E27FC236}">
                <a16:creationId xmlns:a16="http://schemas.microsoft.com/office/drawing/2014/main" xmlns="" id="{47BFD72D-489B-6FD9-BBD3-5AB8C0D85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817" y="982896"/>
            <a:ext cx="2927250" cy="219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9" name="Freeform: Shape 9228">
            <a:extLst>
              <a:ext uri="{FF2B5EF4-FFF2-40B4-BE49-F238E27FC236}">
                <a16:creationId xmlns:a16="http://schemas.microsoft.com/office/drawing/2014/main" xmlns="" id="{7BC0F8B1-F985-469B-8332-13DBC76655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1791963" y="451044"/>
            <a:ext cx="2308583" cy="2741196"/>
          </a:xfrm>
          <a:custGeom>
            <a:avLst/>
            <a:gdLst>
              <a:gd name="connsiteX0" fmla="*/ 2308583 w 2308583"/>
              <a:gd name="connsiteY0" fmla="*/ 2741196 h 2741196"/>
              <a:gd name="connsiteX1" fmla="*/ 462 w 2308583"/>
              <a:gd name="connsiteY1" fmla="*/ 2741196 h 2741196"/>
              <a:gd name="connsiteX2" fmla="*/ 0 w 2308583"/>
              <a:gd name="connsiteY2" fmla="*/ 2469337 h 2741196"/>
              <a:gd name="connsiteX3" fmla="*/ 2022607 w 2308583"/>
              <a:gd name="connsiteY3" fmla="*/ 2470269 h 2741196"/>
              <a:gd name="connsiteX4" fmla="*/ 2022607 w 2308583"/>
              <a:gd name="connsiteY4" fmla="*/ 0 h 2741196"/>
              <a:gd name="connsiteX5" fmla="*/ 2308583 w 2308583"/>
              <a:gd name="connsiteY5" fmla="*/ 0 h 274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583" h="2741196">
                <a:moveTo>
                  <a:pt x="2308583" y="2741196"/>
                </a:moveTo>
                <a:lnTo>
                  <a:pt x="462" y="2741196"/>
                </a:lnTo>
                <a:cubicBezTo>
                  <a:pt x="-462" y="2647366"/>
                  <a:pt x="923" y="2563167"/>
                  <a:pt x="0" y="2469337"/>
                </a:cubicBezTo>
                <a:lnTo>
                  <a:pt x="2022607" y="2470269"/>
                </a:lnTo>
                <a:lnTo>
                  <a:pt x="2022607" y="0"/>
                </a:lnTo>
                <a:lnTo>
                  <a:pt x="2308583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9222" name="Picture 6" descr="Hướng Dẫn Câu Mực Đêm Phú Quốc | Thuê Xe Phú Quốc | Tour Phú Quốc Hàng Ngày">
            <a:extLst>
              <a:ext uri="{FF2B5EF4-FFF2-40B4-BE49-F238E27FC236}">
                <a16:creationId xmlns:a16="http://schemas.microsoft.com/office/drawing/2014/main" xmlns="" id="{8373AAB0-0DC4-1049-60D1-E44612F7C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49864" y="434000"/>
            <a:ext cx="3677650" cy="275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Kéo lưới ở Đà Nẵng">
            <a:extLst>
              <a:ext uri="{FF2B5EF4-FFF2-40B4-BE49-F238E27FC236}">
                <a16:creationId xmlns:a16="http://schemas.microsoft.com/office/drawing/2014/main" xmlns="" id="{6354BF61-1E62-F647-1713-DE56E465B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7461" y="790692"/>
            <a:ext cx="3004593" cy="20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1" name="Freeform: Shape 9230">
            <a:extLst>
              <a:ext uri="{FF2B5EF4-FFF2-40B4-BE49-F238E27FC236}">
                <a16:creationId xmlns:a16="http://schemas.microsoft.com/office/drawing/2014/main" xmlns="" id="{89D15953-1642-4DD6-AD9E-01AA19247F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9466977" y="434000"/>
            <a:ext cx="2308583" cy="1114404"/>
          </a:xfrm>
          <a:custGeom>
            <a:avLst/>
            <a:gdLst>
              <a:gd name="connsiteX0" fmla="*/ 462 w 2308583"/>
              <a:gd name="connsiteY0" fmla="*/ 1114404 h 1114404"/>
              <a:gd name="connsiteX1" fmla="*/ 2308583 w 2308583"/>
              <a:gd name="connsiteY1" fmla="*/ 1114404 h 1114404"/>
              <a:gd name="connsiteX2" fmla="*/ 2308583 w 2308583"/>
              <a:gd name="connsiteY2" fmla="*/ 0 h 1114404"/>
              <a:gd name="connsiteX3" fmla="*/ 2022607 w 2308583"/>
              <a:gd name="connsiteY3" fmla="*/ 0 h 1114404"/>
              <a:gd name="connsiteX4" fmla="*/ 2022607 w 2308583"/>
              <a:gd name="connsiteY4" fmla="*/ 843477 h 1114404"/>
              <a:gd name="connsiteX5" fmla="*/ 0 w 2308583"/>
              <a:gd name="connsiteY5" fmla="*/ 842545 h 1114404"/>
              <a:gd name="connsiteX6" fmla="*/ 462 w 2308583"/>
              <a:gd name="connsiteY6" fmla="*/ 1114404 h 1114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8583" h="1114404">
                <a:moveTo>
                  <a:pt x="462" y="1114404"/>
                </a:moveTo>
                <a:lnTo>
                  <a:pt x="2308583" y="1114404"/>
                </a:lnTo>
                <a:lnTo>
                  <a:pt x="2308583" y="0"/>
                </a:lnTo>
                <a:lnTo>
                  <a:pt x="2022607" y="0"/>
                </a:lnTo>
                <a:lnTo>
                  <a:pt x="2022607" y="843477"/>
                </a:lnTo>
                <a:lnTo>
                  <a:pt x="0" y="842545"/>
                </a:lnTo>
                <a:cubicBezTo>
                  <a:pt x="923" y="936375"/>
                  <a:pt x="-462" y="1020574"/>
                  <a:pt x="462" y="1114404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cxnSp>
        <p:nvCxnSpPr>
          <p:cNvPr id="9233" name="Straight Connector 9232">
            <a:extLst>
              <a:ext uri="{FF2B5EF4-FFF2-40B4-BE49-F238E27FC236}">
                <a16:creationId xmlns:a16="http://schemas.microsoft.com/office/drawing/2014/main" xmlns="" id="{1918D9D3-1370-4FF6-9DFC-9F87F90395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14400" y="5377218"/>
            <a:ext cx="4387755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0" name="Picture 4" descr="Lưới bát Quái 8 cửa, 6 cửa, 12 cửa, 16 cửa - Cancau24h.com">
            <a:extLst>
              <a:ext uri="{FF2B5EF4-FFF2-40B4-BE49-F238E27FC236}">
                <a16:creationId xmlns:a16="http://schemas.microsoft.com/office/drawing/2014/main" xmlns="" id="{B4A858A5-3F8E-D5A7-1F41-444C3B2CE2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63" b="9462"/>
          <a:stretch/>
        </p:blipFill>
        <p:spPr bwMode="auto">
          <a:xfrm>
            <a:off x="8888689" y="3323824"/>
            <a:ext cx="3046081" cy="253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5" name="Freeform 6">
            <a:extLst>
              <a:ext uri="{FF2B5EF4-FFF2-40B4-BE49-F238E27FC236}">
                <a16:creationId xmlns:a16="http://schemas.microsoft.com/office/drawing/2014/main" xmlns="" id="{FBF3780C-749F-4B50-9E1D-F2B1F6DBB7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H="1">
            <a:off x="8476833" y="2919002"/>
            <a:ext cx="2525072" cy="3398994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3" name="Picture 2" descr="Nghề móc hàu trên bãi đá - VnExpress">
            <a:extLst>
              <a:ext uri="{FF2B5EF4-FFF2-40B4-BE49-F238E27FC236}">
                <a16:creationId xmlns:a16="http://schemas.microsoft.com/office/drawing/2014/main" xmlns="" id="{CDCD9D51-1AD8-E72E-7241-627015DA1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86" y="4016364"/>
            <a:ext cx="3942860" cy="2628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xplosion: 14 Points 1">
            <a:extLst>
              <a:ext uri="{FF2B5EF4-FFF2-40B4-BE49-F238E27FC236}">
                <a16:creationId xmlns:a16="http://schemas.microsoft.com/office/drawing/2014/main" xmlns="" id="{7B0F62D1-C08C-499F-2460-A352D86A51CE}"/>
              </a:ext>
            </a:extLst>
          </p:cNvPr>
          <p:cNvSpPr/>
          <p:nvPr/>
        </p:nvSpPr>
        <p:spPr>
          <a:xfrm>
            <a:off x="3562067" y="3429000"/>
            <a:ext cx="5585080" cy="2425181"/>
          </a:xfrm>
          <a:prstGeom prst="irregularSeal2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vi-VN" sz="2800" b="1" kern="1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Câu 2: </a:t>
            </a:r>
            <a:r>
              <a:rPr lang="en-US" sz="2800" b="1" kern="1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HÌNH </a:t>
            </a:r>
            <a:r>
              <a:rPr lang="en-US" sz="2800" b="1" kern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THỨC KHAI THÁC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8866" y="3192238"/>
            <a:ext cx="2524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mtClean="0"/>
              <a:t>Cạo ngao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04012" y="3192238"/>
            <a:ext cx="2565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mtClean="0"/>
              <a:t>Câu mực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888689" y="2815766"/>
            <a:ext cx="2316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mtClean="0"/>
              <a:t>Đánh lưới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109278" y="5977719"/>
            <a:ext cx="825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/>
              <a:t>Đánh vó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00546" y="5977719"/>
            <a:ext cx="1426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/>
              <a:t>Đào hàu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58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32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chemeClr val="dk1"/>
                </a:solidFill>
                <a:cs typeface="Times New Roman" panose="02020603050405020304" pitchFamily="18" charset="0"/>
              </a:rPr>
              <a:t>3</a:t>
            </a:r>
            <a:r>
              <a:rPr lang="en-US" sz="32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(ý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  <a:b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175544" cy="4351338"/>
          </a:xfrm>
        </p:spPr>
        <p:txBody>
          <a:bodyPr/>
          <a:lstStyle/>
          <a:p>
            <a:pPr>
              <a:buFontTx/>
              <a:buChar char="-"/>
            </a:pPr>
            <a:r>
              <a:rPr lang="vi-VN" dirty="0" smtClean="0"/>
              <a:t>Tạo công ăn việc làm cho con người</a:t>
            </a:r>
          </a:p>
          <a:p>
            <a:pPr>
              <a:buFontTx/>
              <a:buChar char="-"/>
            </a:pPr>
            <a:r>
              <a:rPr lang="vi-VN" dirty="0" smtClean="0"/>
              <a:t>Đáp ứng thực phẩm cho tiêu dùng trong nước, xuất khẩu</a:t>
            </a:r>
          </a:p>
          <a:p>
            <a:pPr>
              <a:buFontTx/>
              <a:buChar char="-"/>
            </a:pPr>
            <a:r>
              <a:rPr lang="vi-VN" dirty="0" smtClean="0"/>
              <a:t>Giúp ngư dân bám biển, gắn với bảo vệ chủ quyền biển.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44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chemeClr val="dk1"/>
                </a:solidFill>
                <a:cs typeface="Times New Roman" panose="02020603050405020304" pitchFamily="18" charset="0"/>
              </a:rPr>
              <a:t>4</a:t>
            </a:r>
            <a:r>
              <a:rPr lang="en-US" sz="32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en-US" sz="32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039066" cy="4351338"/>
          </a:xfrm>
        </p:spPr>
        <p:txBody>
          <a:bodyPr/>
          <a:lstStyle/>
          <a:p>
            <a:pPr marL="0" indent="0">
              <a:buNone/>
            </a:pPr>
            <a:r>
              <a:rPr lang="vi-VN" dirty="0" smtClean="0">
                <a:solidFill>
                  <a:srgbClr val="FF0000"/>
                </a:solidFill>
              </a:rPr>
              <a:t>- Nguồn </a:t>
            </a:r>
            <a:r>
              <a:rPr lang="vi-VN" dirty="0" smtClean="0">
                <a:solidFill>
                  <a:srgbClr val="FF0000"/>
                </a:solidFill>
              </a:rPr>
              <a:t>thủy sản </a:t>
            </a:r>
            <a:r>
              <a:rPr lang="vi-VN" dirty="0" smtClean="0"/>
              <a:t>không</a:t>
            </a:r>
            <a:r>
              <a:rPr lang="vi-VN" dirty="0" smtClean="0">
                <a:solidFill>
                  <a:srgbClr val="FF0000"/>
                </a:solidFill>
              </a:rPr>
              <a:t> vô tận</a:t>
            </a:r>
          </a:p>
          <a:p>
            <a:pPr marL="0" indent="0">
              <a:buNone/>
            </a:pPr>
            <a:r>
              <a:rPr lang="vi-VN" dirty="0" smtClean="0">
                <a:solidFill>
                  <a:srgbClr val="FF0000"/>
                </a:solidFill>
              </a:rPr>
              <a:t>- Nếu </a:t>
            </a:r>
            <a:r>
              <a:rPr lang="vi-VN" dirty="0" smtClean="0">
                <a:solidFill>
                  <a:srgbClr val="FF0000"/>
                </a:solidFill>
              </a:rPr>
              <a:t>chúng ta khai thác thủy sản tùy ý thì sẽ ảnh hưởng tới hệ sinh thái, hủy hoại môi trường, dẫn tới sự tuyệt chủng của nhiều loài động vật.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15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7" name="Rectangle 1042">
            <a:extLst>
              <a:ext uri="{FF2B5EF4-FFF2-40B4-BE49-F238E27FC236}">
                <a16:creationId xmlns:a16="http://schemas.microsoft.com/office/drawing/2014/main" xmlns="" id="{7C1E5815-D54C-487F-A054-6D4930ADE3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" name="Freeform: Shape 1044">
            <a:extLst>
              <a:ext uri="{FF2B5EF4-FFF2-40B4-BE49-F238E27FC236}">
                <a16:creationId xmlns:a16="http://schemas.microsoft.com/office/drawing/2014/main" xmlns="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208496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8" name="Picture 4" descr="Những điều thú vị về con heo">
            <a:extLst>
              <a:ext uri="{FF2B5EF4-FFF2-40B4-BE49-F238E27FC236}">
                <a16:creationId xmlns:a16="http://schemas.microsoft.com/office/drawing/2014/main" xmlns="" id="{F3F1CA09-8D69-5932-21C6-6C424CEEF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688975"/>
            <a:ext cx="2797175" cy="17208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80E95AF-B5C8-C85C-D623-2672C2872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688975"/>
            <a:ext cx="2417763" cy="17208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BFAA0C5-6F55-B93F-6A2A-2EB3B73C97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8" y="2476500"/>
            <a:ext cx="2871788" cy="1587500"/>
          </a:xfrm>
          <a:prstGeom prst="rect">
            <a:avLst/>
          </a:prstGeom>
        </p:spPr>
      </p:pic>
      <p:pic>
        <p:nvPicPr>
          <p:cNvPr id="1030" name="Picture 6" descr="Trẻ em ăn rau mồng tơi có tốt không? | Vinmec">
            <a:extLst>
              <a:ext uri="{FF2B5EF4-FFF2-40B4-BE49-F238E27FC236}">
                <a16:creationId xmlns:a16="http://schemas.microsoft.com/office/drawing/2014/main" xmlns="" id="{8364A61C-8ADC-DA83-65F5-AB363EABA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476500"/>
            <a:ext cx="2341563" cy="15875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giải pháp tăng năng suất tôm - cua - cá - Cá giống Nha Trang - THỦY SẢN  TRƯỜNG PHÁT">
            <a:extLst>
              <a:ext uri="{FF2B5EF4-FFF2-40B4-BE49-F238E27FC236}">
                <a16:creationId xmlns:a16="http://schemas.microsoft.com/office/drawing/2014/main" xmlns="" id="{9FC485F8-5B15-CFE8-0B32-521551391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4129088"/>
            <a:ext cx="5281613" cy="20399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ống một lần trọn đam mê: mực khô được ngư dân câu như thế nào">
            <a:extLst>
              <a:ext uri="{FF2B5EF4-FFF2-40B4-BE49-F238E27FC236}">
                <a16:creationId xmlns:a16="http://schemas.microsoft.com/office/drawing/2014/main" xmlns="" id="{FE66F198-B99F-D0C5-1768-ECD60C524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638" y="688975"/>
            <a:ext cx="3890963" cy="29257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ợi ích của rong nho đối với bà bầu - bau.vn">
            <a:extLst>
              <a:ext uri="{FF2B5EF4-FFF2-40B4-BE49-F238E27FC236}">
                <a16:creationId xmlns:a16="http://schemas.microsoft.com/office/drawing/2014/main" xmlns="" id="{997BC864-4191-3555-803F-B284BD81B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638" y="3681413"/>
            <a:ext cx="3890963" cy="24876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Engine ">
            <a:extLst>
              <a:ext uri="{FF2B5EF4-FFF2-40B4-BE49-F238E27FC236}">
                <a16:creationId xmlns:a16="http://schemas.microsoft.com/office/drawing/2014/main" xmlns="" id="{5934F557-046E-889F-9033-42D05EE39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466" y="5506244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5A127A75-F4B3-67B3-F78B-7E6CA42A09FB}"/>
              </a:ext>
            </a:extLst>
          </p:cNvPr>
          <p:cNvSpPr/>
          <p:nvPr/>
        </p:nvSpPr>
        <p:spPr>
          <a:xfrm>
            <a:off x="10238992" y="753143"/>
            <a:ext cx="1542239" cy="4110644"/>
          </a:xfrm>
          <a:prstGeom prst="roundRect">
            <a:avLst/>
          </a:prstGeom>
          <a:pattFill prst="solidDmnd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E2B514D-AFAA-0E13-3426-F06B585A90DD}"/>
              </a:ext>
            </a:extLst>
          </p:cNvPr>
          <p:cNvSpPr txBox="1"/>
          <p:nvPr/>
        </p:nvSpPr>
        <p:spPr>
          <a:xfrm>
            <a:off x="10158058" y="691105"/>
            <a:ext cx="1704105" cy="4457952"/>
          </a:xfrm>
          <a:prstGeom prst="rect">
            <a:avLst/>
          </a:prstGeom>
          <a:pattFill prst="shingle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chuồn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tơi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49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7CDECD6E-C826-FFBF-6DCD-1E8AFF901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CF449A-BA2C-034A-2567-8845364910FF}"/>
              </a:ext>
            </a:extLst>
          </p:cNvPr>
          <p:cNvSpPr txBox="1"/>
          <p:nvPr/>
        </p:nvSpPr>
        <p:spPr>
          <a:xfrm>
            <a:off x="855405" y="2021717"/>
            <a:ext cx="1064833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Xây dựng các khu bảo tồn biển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bảo vệ, phục hồi các hệ sinh thái và phát triển nguồn lợi thủy sản.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Hạn chế đánh bắt ở khu vực gần bờ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đặc biệt là vào mùa sinh sản; mở rộng vùng khai thác xa bờ.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Thả các loại thủy sản quý hiếm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vào một số nội thủy, vũng và vịnh ven biển nhằm làm tăng nguồn lợi, ngăn chặn giảm sút trữ lượng của những loài thủy sản quý hiếm.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Nghiêm cấm đánh bắt thủy sản bằng hình thức có tính hủy diệt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Bảo vệ môi trường sống các loài thủy sản.</a:t>
            </a:r>
          </a:p>
          <a:p>
            <a:pPr algn="just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Lobster ">
            <a:extLst>
              <a:ext uri="{FF2B5EF4-FFF2-40B4-BE49-F238E27FC236}">
                <a16:creationId xmlns:a16="http://schemas.microsoft.com/office/drawing/2014/main" xmlns="" id="{778EB611-BBF8-66E6-96B4-E43186545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8672" y="5192654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D974891-1024-18FD-3EC7-ACA574DCE5C2}"/>
              </a:ext>
            </a:extLst>
          </p:cNvPr>
          <p:cNvSpPr txBox="1"/>
          <p:nvPr/>
        </p:nvSpPr>
        <p:spPr>
          <a:xfrm>
            <a:off x="2138516" y="1228397"/>
            <a:ext cx="8490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own Arrow 1"/>
          <p:cNvSpPr/>
          <p:nvPr/>
        </p:nvSpPr>
        <p:spPr>
          <a:xfrm rot="18633628">
            <a:off x="517535" y="702448"/>
            <a:ext cx="662782" cy="3450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8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7CDECD6E-C826-FFBF-6DCD-1E8AFF901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Bent 1">
            <a:extLst>
              <a:ext uri="{FF2B5EF4-FFF2-40B4-BE49-F238E27FC236}">
                <a16:creationId xmlns:a16="http://schemas.microsoft.com/office/drawing/2014/main" xmlns="" id="{2854E620-9C71-ECDA-EC03-9E27F0F0247D}"/>
              </a:ext>
            </a:extLst>
          </p:cNvPr>
          <p:cNvSpPr/>
          <p:nvPr/>
        </p:nvSpPr>
        <p:spPr>
          <a:xfrm>
            <a:off x="3113694" y="3421624"/>
            <a:ext cx="1325563" cy="840659"/>
          </a:xfrm>
          <a:prstGeom prst="ben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Bent 3">
            <a:extLst>
              <a:ext uri="{FF2B5EF4-FFF2-40B4-BE49-F238E27FC236}">
                <a16:creationId xmlns:a16="http://schemas.microsoft.com/office/drawing/2014/main" xmlns="" id="{FCBD55BA-4B48-D120-A83F-987476C1D3A5}"/>
              </a:ext>
            </a:extLst>
          </p:cNvPr>
          <p:cNvSpPr/>
          <p:nvPr/>
        </p:nvSpPr>
        <p:spPr>
          <a:xfrm>
            <a:off x="7516754" y="1935721"/>
            <a:ext cx="1325563" cy="840659"/>
          </a:xfrm>
          <a:prstGeom prst="ben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xmlns="" id="{B6F74ACC-5E92-AD26-C97A-F9578D7FB2B5}"/>
              </a:ext>
            </a:extLst>
          </p:cNvPr>
          <p:cNvSpPr/>
          <p:nvPr/>
        </p:nvSpPr>
        <p:spPr>
          <a:xfrm>
            <a:off x="612717" y="3303638"/>
            <a:ext cx="2197510" cy="1917290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CON NGƯỜI</a:t>
            </a:r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xmlns="" id="{C25233B6-6C53-2BD9-17F8-D4F711AB7596}"/>
              </a:ext>
            </a:extLst>
          </p:cNvPr>
          <p:cNvSpPr/>
          <p:nvPr/>
        </p:nvSpPr>
        <p:spPr>
          <a:xfrm>
            <a:off x="4832547" y="1747679"/>
            <a:ext cx="2290917" cy="2293377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 TRƯỜNG NUÔI THỦY SẢN</a:t>
            </a:r>
          </a:p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 Ô NHIỄM</a:t>
            </a:r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xmlns="" id="{AC872E58-566D-4DF5-B876-F04EA390C6BA}"/>
              </a:ext>
            </a:extLst>
          </p:cNvPr>
          <p:cNvSpPr/>
          <p:nvPr/>
        </p:nvSpPr>
        <p:spPr>
          <a:xfrm>
            <a:off x="9235607" y="789032"/>
            <a:ext cx="2290917" cy="2293377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 PHÁP BẢO VỆ MÔI TRƯỜNG NUÔI THỦY SẢN</a:t>
            </a:r>
          </a:p>
        </p:txBody>
      </p:sp>
      <p:pic>
        <p:nvPicPr>
          <p:cNvPr id="12290" name="Picture 2" descr="Waste water icon">
            <a:extLst>
              <a:ext uri="{FF2B5EF4-FFF2-40B4-BE49-F238E27FC236}">
                <a16:creationId xmlns:a16="http://schemas.microsoft.com/office/drawing/2014/main" xmlns="" id="{AEFD66F8-17E5-DDD3-044A-DB2223FD4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80" y="851707"/>
            <a:ext cx="1788806" cy="178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5693DEA-9126-ECB5-9E38-86D46E4C1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9685" y="4421903"/>
            <a:ext cx="1961554" cy="1961554"/>
          </a:xfrm>
          <a:prstGeom prst="rect">
            <a:avLst/>
          </a:prstGeom>
        </p:spPr>
      </p:pic>
      <p:pic>
        <p:nvPicPr>
          <p:cNvPr id="12292" name="Picture 4" descr="Sea">
            <a:extLst>
              <a:ext uri="{FF2B5EF4-FFF2-40B4-BE49-F238E27FC236}">
                <a16:creationId xmlns:a16="http://schemas.microsoft.com/office/drawing/2014/main" xmlns="" id="{DF7B06F8-7555-D9AF-953C-E05F5BE03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469" y="3775592"/>
            <a:ext cx="2197510" cy="219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oral reef ">
            <a:extLst>
              <a:ext uri="{FF2B5EF4-FFF2-40B4-BE49-F238E27FC236}">
                <a16:creationId xmlns:a16="http://schemas.microsoft.com/office/drawing/2014/main" xmlns="" id="{C2E5D2FE-92E2-529E-8D0E-24844AA29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93" y="159759"/>
            <a:ext cx="1383897" cy="138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4AB75EB-5834-DF2F-9F90-9D17BFC59A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3694" y="1849349"/>
            <a:ext cx="1398086" cy="13980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5301A4F-20A7-2448-541D-174F58EC3C92}"/>
              </a:ext>
            </a:extLst>
          </p:cNvPr>
          <p:cNvSpPr txBox="1"/>
          <p:nvPr/>
        </p:nvSpPr>
        <p:spPr>
          <a:xfrm>
            <a:off x="392393" y="208451"/>
            <a:ext cx="5880069" cy="523220"/>
          </a:xfrm>
          <a:prstGeom prst="rect">
            <a:avLst/>
          </a:prstGeom>
          <a:solidFill>
            <a:srgbClr val="FDCDCD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98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56651B3B-2F8A-4E48-BEA0-5D35421CE7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Hàng trăm cơ sở, nhà máy giấy ngang nhiên xả thải ra sông - Ảnh 2.">
            <a:extLst>
              <a:ext uri="{FF2B5EF4-FFF2-40B4-BE49-F238E27FC236}">
                <a16:creationId xmlns:a16="http://schemas.microsoft.com/office/drawing/2014/main" xmlns="" id="{6BA41744-059C-307C-B2D4-005C5CB319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4331" y="66315"/>
            <a:ext cx="4002136" cy="2461314"/>
          </a:xfrm>
          <a:prstGeom prst="rect">
            <a:avLst/>
          </a:prstGeom>
          <a:noFill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12839B5-6527-4FE1-B5CA-71D5FFC47C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2752927"/>
            <a:ext cx="7566298" cy="822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á bị đốm đỏ, lở loét ">
            <a:extLst>
              <a:ext uri="{FF2B5EF4-FFF2-40B4-BE49-F238E27FC236}">
                <a16:creationId xmlns:a16="http://schemas.microsoft.com/office/drawing/2014/main" xmlns="" id="{DD49A4A5-74AC-337B-3146-AD80174A97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4" b="9057"/>
          <a:stretch/>
        </p:blipFill>
        <p:spPr bwMode="auto">
          <a:xfrm>
            <a:off x="7835568" y="4432946"/>
            <a:ext cx="4230255" cy="1937383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E12D8E2-6088-4997-A8C6-1794DA9E1D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66813" y="0"/>
            <a:ext cx="82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7CDECD6E-C826-FFBF-6DCD-1E8AFF901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892" y="499194"/>
            <a:ext cx="1743039" cy="174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AF10F47-1605-47C5-AE58-9062909ADA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66299" y="3862989"/>
            <a:ext cx="4625702" cy="822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ưu ý sử dụng hóa chất trong nuôi trồng thủy sản – Tạp chí Thủy sản Việt Nam">
            <a:extLst>
              <a:ext uri="{FF2B5EF4-FFF2-40B4-BE49-F238E27FC236}">
                <a16:creationId xmlns:a16="http://schemas.microsoft.com/office/drawing/2014/main" xmlns="" id="{C28D74D2-2D12-9042-46C7-7531B336B8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5846" y="3138335"/>
            <a:ext cx="4726454" cy="3416552"/>
          </a:xfrm>
          <a:prstGeom prst="rect">
            <a:avLst/>
          </a:prstGeom>
          <a:noFill/>
        </p:spPr>
      </p:pic>
      <p:sp>
        <p:nvSpPr>
          <p:cNvPr id="2" name="Callout: Line 1">
            <a:extLst>
              <a:ext uri="{FF2B5EF4-FFF2-40B4-BE49-F238E27FC236}">
                <a16:creationId xmlns:a16="http://schemas.microsoft.com/office/drawing/2014/main" xmlns="" id="{AE63A5B7-4A22-AF36-6F4A-D018C46AED39}"/>
              </a:ext>
            </a:extLst>
          </p:cNvPr>
          <p:cNvSpPr/>
          <p:nvPr/>
        </p:nvSpPr>
        <p:spPr>
          <a:xfrm>
            <a:off x="8359455" y="191069"/>
            <a:ext cx="3832545" cy="2307066"/>
          </a:xfrm>
          <a:prstGeom prst="borderCallout1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Theo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242" name="Picture 2" descr="Question mark ">
            <a:extLst>
              <a:ext uri="{FF2B5EF4-FFF2-40B4-BE49-F238E27FC236}">
                <a16:creationId xmlns:a16="http://schemas.microsoft.com/office/drawing/2014/main" xmlns="" id="{439212D4-69DC-284A-0847-13B91DF00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213" y="2762946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384803" y="2440192"/>
            <a:ext cx="5794254" cy="78109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Content Placeholder 4"/>
          <p:cNvSpPr>
            <a:spLocks noGrp="1"/>
          </p:cNvSpPr>
          <p:nvPr>
            <p:ph sz="half" idx="1"/>
          </p:nvPr>
        </p:nvSpPr>
        <p:spPr>
          <a:xfrm>
            <a:off x="7716246" y="6422884"/>
            <a:ext cx="5181600" cy="4535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Content Placeholder 4"/>
          <p:cNvSpPr>
            <a:spLocks noGrp="1"/>
          </p:cNvSpPr>
          <p:nvPr>
            <p:ph sz="half" idx="1"/>
          </p:nvPr>
        </p:nvSpPr>
        <p:spPr>
          <a:xfrm>
            <a:off x="5742477" y="3422703"/>
            <a:ext cx="1814569" cy="25352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88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build="p"/>
      <p:bldP spid="14" grpId="0" build="p"/>
      <p:bldP spid="1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7CDECD6E-C826-FFBF-6DCD-1E8AFF901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DB15BA0-3774-ED9C-8712-8B674DC2BA21}"/>
              </a:ext>
            </a:extLst>
          </p:cNvPr>
          <p:cNvSpPr txBox="1"/>
          <p:nvPr/>
        </p:nvSpPr>
        <p:spPr>
          <a:xfrm>
            <a:off x="179435" y="781169"/>
            <a:ext cx="3091016" cy="2181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lý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đảm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ô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lây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43CAF76-C5F7-BDB6-5CC0-C2FD178F4E05}"/>
              </a:ext>
            </a:extLst>
          </p:cNvPr>
          <p:cNvSpPr txBox="1"/>
          <p:nvPr/>
        </p:nvSpPr>
        <p:spPr>
          <a:xfrm>
            <a:off x="4094236" y="671879"/>
            <a:ext cx="3091016" cy="2181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chăm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sóc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phòng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chống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E670CAF-8B8C-18DA-6395-6DC2858D1595}"/>
              </a:ext>
            </a:extLst>
          </p:cNvPr>
          <p:cNvSpPr txBox="1"/>
          <p:nvPr/>
        </p:nvSpPr>
        <p:spPr>
          <a:xfrm>
            <a:off x="7846807" y="671879"/>
            <a:ext cx="3996147" cy="2606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Khuyến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khích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tăng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cường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kỹ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26E72DC-D624-7506-2DDF-828676EE97AC}"/>
              </a:ext>
            </a:extLst>
          </p:cNvPr>
          <p:cNvSpPr txBox="1"/>
          <p:nvPr/>
        </p:nvSpPr>
        <p:spPr>
          <a:xfrm>
            <a:off x="7638434" y="4236532"/>
            <a:ext cx="3880053" cy="2606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chế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khuyến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khích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chế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chăm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sóc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xử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lý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5E59535-F88F-085C-9AB8-87356D1B4415}"/>
              </a:ext>
            </a:extLst>
          </p:cNvPr>
          <p:cNvSpPr txBox="1"/>
          <p:nvPr/>
        </p:nvSpPr>
        <p:spPr>
          <a:xfrm>
            <a:off x="1724943" y="4427501"/>
            <a:ext cx="3454811" cy="2181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xuyên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tuyên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truyền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nâng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CACFAB3-BE4D-7261-1FCE-7A31ABD3151A}"/>
              </a:ext>
            </a:extLst>
          </p:cNvPr>
          <p:cNvSpPr txBox="1"/>
          <p:nvPr/>
        </p:nvSpPr>
        <p:spPr>
          <a:xfrm>
            <a:off x="2062031" y="3267968"/>
            <a:ext cx="9456456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bảo</a:t>
            </a:r>
            <a:r>
              <a:rPr lang="en-US" sz="3200" dirty="0"/>
              <a:t> </a:t>
            </a:r>
            <a:r>
              <a:rPr lang="en-US" sz="3200" dirty="0" err="1"/>
              <a:t>vệ</a:t>
            </a:r>
            <a:r>
              <a:rPr lang="en-US" sz="3200" dirty="0"/>
              <a:t> </a:t>
            </a:r>
            <a:r>
              <a:rPr lang="en-US" sz="3200" dirty="0" err="1"/>
              <a:t>môi</a:t>
            </a:r>
            <a:r>
              <a:rPr lang="en-US" sz="3200" dirty="0"/>
              <a:t> </a:t>
            </a:r>
            <a:r>
              <a:rPr lang="en-US" sz="3200" dirty="0" err="1"/>
              <a:t>trường</a:t>
            </a:r>
            <a:r>
              <a:rPr lang="en-US" sz="3200" dirty="0"/>
              <a:t> </a:t>
            </a:r>
            <a:r>
              <a:rPr lang="en-US" sz="3200" dirty="0" err="1"/>
              <a:t>nuôi</a:t>
            </a:r>
            <a:r>
              <a:rPr lang="en-US" sz="3200" dirty="0"/>
              <a:t> </a:t>
            </a:r>
            <a:r>
              <a:rPr lang="en-US" sz="3200" dirty="0" err="1"/>
              <a:t>thủy</a:t>
            </a:r>
            <a:r>
              <a:rPr lang="en-US" sz="3200" dirty="0"/>
              <a:t> </a:t>
            </a:r>
            <a:r>
              <a:rPr lang="en-US" sz="3200" dirty="0" err="1"/>
              <a:t>sản</a:t>
            </a:r>
            <a:r>
              <a:rPr lang="en-US" sz="3200" dirty="0"/>
              <a:t>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C3FFF14-CC6B-2EBF-3952-8E8D989DF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494" y="4930270"/>
            <a:ext cx="1219200" cy="1219200"/>
          </a:xfrm>
          <a:prstGeom prst="rect">
            <a:avLst/>
          </a:prstGeom>
        </p:spPr>
      </p:pic>
      <p:pic>
        <p:nvPicPr>
          <p:cNvPr id="13314" name="Picture 2" descr="Squid ">
            <a:extLst>
              <a:ext uri="{FF2B5EF4-FFF2-40B4-BE49-F238E27FC236}">
                <a16:creationId xmlns:a16="http://schemas.microsoft.com/office/drawing/2014/main" xmlns="" id="{1D49CAB3-7B20-FBEC-07A5-CDE64F5B0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43" y="3085707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57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F038C9B2-32BD-9137-0D08-773CF734F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reative writing ">
            <a:extLst>
              <a:ext uri="{FF2B5EF4-FFF2-40B4-BE49-F238E27FC236}">
                <a16:creationId xmlns:a16="http://schemas.microsoft.com/office/drawing/2014/main" xmlns="" id="{E62E252C-5D54-C0E2-A6A2-EB15E143C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958" y="0"/>
            <a:ext cx="1451212" cy="145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xmlns="" id="{B4064910-343E-1133-94D9-1BC0F853B33F}"/>
              </a:ext>
            </a:extLst>
          </p:cNvPr>
          <p:cNvSpPr/>
          <p:nvPr/>
        </p:nvSpPr>
        <p:spPr>
          <a:xfrm>
            <a:off x="122830" y="361828"/>
            <a:ext cx="3112169" cy="1187116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/>
              <a:t>Luyện tập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82039984-7035-2F66-D7F2-6FD06BB066C0}"/>
              </a:ext>
            </a:extLst>
          </p:cNvPr>
          <p:cNvSpPr/>
          <p:nvPr/>
        </p:nvSpPr>
        <p:spPr>
          <a:xfrm>
            <a:off x="1075949" y="1634952"/>
            <a:ext cx="10341059" cy="4237204"/>
          </a:xfrm>
          <a:prstGeom prst="roundRect">
            <a:avLst/>
          </a:prstGeom>
          <a:pattFill prst="dotGrid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phát biểu:</a:t>
            </a:r>
          </a:p>
          <a:p>
            <a:pPr algn="just"/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Nên đánh bắt cá vào mùa sinh sản của cá vì sẽ thu được cá mẹ lẫn cá con.</a:t>
            </a:r>
          </a:p>
          <a:p>
            <a:pPr algn="just"/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Xây dựng các khu bảo tồn biển, bảo vệ và phục hồi hệ sinh thái.</a:t>
            </a:r>
          </a:p>
          <a:p>
            <a:pPr algn="just"/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Đánh bắt thủy sản bằng xung điện.</a:t>
            </a:r>
          </a:p>
          <a:p>
            <a:pPr algn="just"/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Tích cực nuôi trồng các loại thủy sản quý hiếm, có giá trị xuất khẩu cao.</a:t>
            </a:r>
          </a:p>
          <a:p>
            <a:pPr algn="just"/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Bảo vệ môi trường sống của các loài thủy sản.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6C83558-EEF4-70F7-147A-7F49FD9710DE}"/>
              </a:ext>
            </a:extLst>
          </p:cNvPr>
          <p:cNvSpPr txBox="1"/>
          <p:nvPr/>
        </p:nvSpPr>
        <p:spPr>
          <a:xfrm>
            <a:off x="3254033" y="432937"/>
            <a:ext cx="73639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498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F038C9B2-32BD-9137-0D08-773CF734F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reative writing ">
            <a:extLst>
              <a:ext uri="{FF2B5EF4-FFF2-40B4-BE49-F238E27FC236}">
                <a16:creationId xmlns:a16="http://schemas.microsoft.com/office/drawing/2014/main" xmlns="" id="{E62E252C-5D54-C0E2-A6A2-EB15E143C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958" y="0"/>
            <a:ext cx="1451212" cy="145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xmlns="" id="{B4064910-343E-1133-94D9-1BC0F853B33F}"/>
              </a:ext>
            </a:extLst>
          </p:cNvPr>
          <p:cNvSpPr/>
          <p:nvPr/>
        </p:nvSpPr>
        <p:spPr>
          <a:xfrm>
            <a:off x="122830" y="361828"/>
            <a:ext cx="3112169" cy="1187116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/>
              <a:t>Luyện tập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82039984-7035-2F66-D7F2-6FD06BB066C0}"/>
              </a:ext>
            </a:extLst>
          </p:cNvPr>
          <p:cNvSpPr/>
          <p:nvPr/>
        </p:nvSpPr>
        <p:spPr>
          <a:xfrm>
            <a:off x="1075949" y="1634952"/>
            <a:ext cx="10341059" cy="4237204"/>
          </a:xfrm>
          <a:prstGeom prst="roundRect">
            <a:avLst/>
          </a:prstGeom>
          <a:pattFill prst="dotGrid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vi-VN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Xây dựng các khu bảo tồn biển, bảo vệ và phục hồi hệ sinh thái.</a:t>
            </a:r>
          </a:p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Tích cực nuôi trồng các loại thủy sản quý hiếm, có giá trị xuất khẩu cao.</a:t>
            </a:r>
          </a:p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Bảo vệ môi trường sống của các loài thủy sản.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5A90D67-0B1B-C583-76B8-8A4DB0A4C9ED}"/>
              </a:ext>
            </a:extLst>
          </p:cNvPr>
          <p:cNvSpPr txBox="1"/>
          <p:nvPr/>
        </p:nvSpPr>
        <p:spPr>
          <a:xfrm>
            <a:off x="3254033" y="432937"/>
            <a:ext cx="73639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5635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797257" y="174246"/>
            <a:ext cx="9424916" cy="2828261"/>
          </a:xfrm>
        </p:spPr>
        <p:txBody>
          <a:bodyPr>
            <a:normAutofit/>
          </a:bodyPr>
          <a:lstStyle/>
          <a:p>
            <a:r>
              <a:rPr lang="vi-VN" sz="3600" u="sng" dirty="0" smtClean="0">
                <a:latin typeface="+mj-lt"/>
              </a:rPr>
              <a:t>Vận dụng:</a:t>
            </a:r>
          </a:p>
          <a:p>
            <a:pPr marL="0" indent="0">
              <a:buNone/>
            </a:pPr>
            <a:r>
              <a:rPr lang="vi-VN" sz="3600" dirty="0">
                <a:latin typeface="+mj-lt"/>
              </a:rPr>
              <a:t>Kể tên một loại thủy sản mà em thích và hãy cho biết chúng sống ở môi trường nào (nước ngọt, nước mặn</a:t>
            </a:r>
            <a:r>
              <a:rPr lang="vi-VN" sz="3600" dirty="0" smtClean="0">
                <a:latin typeface="+mj-lt"/>
              </a:rPr>
              <a:t>)?</a:t>
            </a:r>
          </a:p>
          <a:p>
            <a:pPr marL="0" indent="0">
              <a:buNone/>
            </a:pPr>
            <a:r>
              <a:rPr lang="en-US" sz="3600" dirty="0" err="1" smtClean="0">
                <a:latin typeface="+mj-lt"/>
              </a:rPr>
              <a:t>Hãy</a:t>
            </a:r>
            <a:r>
              <a:rPr lang="vi-VN" sz="3600" dirty="0" smtClean="0">
                <a:latin typeface="+mj-lt"/>
              </a:rPr>
              <a:t> </a:t>
            </a:r>
            <a:r>
              <a:rPr lang="vi-VN" sz="3600" dirty="0">
                <a:latin typeface="+mj-lt"/>
              </a:rPr>
              <a:t>mô tả đặc điểm hình thái của loại thủy sản đó.</a:t>
            </a:r>
            <a:endParaRPr lang="en-US" sz="3600" dirty="0">
              <a:latin typeface="+mj-lt"/>
            </a:endParaRPr>
          </a:p>
          <a:p>
            <a:pPr marL="0" indent="0">
              <a:buNone/>
            </a:pPr>
            <a:endParaRPr lang="en-US" sz="36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51379" y="3138986"/>
            <a:ext cx="95124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u="sng" dirty="0" smtClean="0">
                <a:latin typeface="+mj-lt"/>
              </a:rPr>
              <a:t>VỀ NHÀ:</a:t>
            </a:r>
          </a:p>
          <a:p>
            <a:r>
              <a:rPr lang="en-US" sz="2800" dirty="0" smtClean="0">
                <a:latin typeface="+mj-lt"/>
              </a:rPr>
              <a:t> </a:t>
            </a:r>
            <a:endParaRPr lang="vi-VN" sz="2800" dirty="0" smtClean="0">
              <a:latin typeface="+mj-lt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nhận biết được một số loài thủy sản có giá trị kinh tế cao, có ý thức bảo vệ nguồn lợi thủy sản và môi trường nuôi thủy sản.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Hoàn thiện bài tập phần vận dụng vào vở.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Đọc và tìm hiểu trước bài 15 Nuôi cá ao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51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4" name="Rectangle 5126">
            <a:extLst>
              <a:ext uri="{FF2B5EF4-FFF2-40B4-BE49-F238E27FC236}">
                <a16:creationId xmlns:a16="http://schemas.microsoft.com/office/drawing/2014/main" xmlns="" id="{854ECEBE-9353-406C-9313-02A517A310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5136" name="Freeform: Shape 5128">
            <a:extLst>
              <a:ext uri="{FF2B5EF4-FFF2-40B4-BE49-F238E27FC236}">
                <a16:creationId xmlns:a16="http://schemas.microsoft.com/office/drawing/2014/main" xmlns="" id="{71A74C97-ECC4-4C3A-988A-A72C1F8BBA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323162" cy="5593660"/>
          </a:xfrm>
          <a:custGeom>
            <a:avLst/>
            <a:gdLst>
              <a:gd name="connsiteX0" fmla="*/ 2177447 w 6323162"/>
              <a:gd name="connsiteY0" fmla="*/ 0 h 5593660"/>
              <a:gd name="connsiteX1" fmla="*/ 4826316 w 6323162"/>
              <a:gd name="connsiteY1" fmla="*/ 0 h 5593660"/>
              <a:gd name="connsiteX2" fmla="*/ 4971508 w 6323162"/>
              <a:gd name="connsiteY2" fmla="*/ 75777 h 5593660"/>
              <a:gd name="connsiteX3" fmla="*/ 5577109 w 6323162"/>
              <a:gd name="connsiteY3" fmla="*/ 586873 h 5593660"/>
              <a:gd name="connsiteX4" fmla="*/ 6323162 w 6323162"/>
              <a:gd name="connsiteY4" fmla="*/ 2829148 h 5593660"/>
              <a:gd name="connsiteX5" fmla="*/ 5990836 w 6323162"/>
              <a:gd name="connsiteY5" fmla="*/ 3748729 h 5593660"/>
              <a:gd name="connsiteX6" fmla="*/ 5006899 w 6323162"/>
              <a:gd name="connsiteY6" fmla="*/ 4604992 h 5593660"/>
              <a:gd name="connsiteX7" fmla="*/ 4790566 w 6323162"/>
              <a:gd name="connsiteY7" fmla="*/ 4768788 h 5593660"/>
              <a:gd name="connsiteX8" fmla="*/ 3012943 w 6323162"/>
              <a:gd name="connsiteY8" fmla="*/ 5593660 h 5593660"/>
              <a:gd name="connsiteX9" fmla="*/ 671286 w 6323162"/>
              <a:gd name="connsiteY9" fmla="*/ 4252856 h 5593660"/>
              <a:gd name="connsiteX10" fmla="*/ 421733 w 6323162"/>
              <a:gd name="connsiteY10" fmla="*/ 3909839 h 5593660"/>
              <a:gd name="connsiteX11" fmla="*/ 48655 w 6323162"/>
              <a:gd name="connsiteY11" fmla="*/ 3351082 h 5593660"/>
              <a:gd name="connsiteX12" fmla="*/ 0 w 6323162"/>
              <a:gd name="connsiteY12" fmla="*/ 3239820 h 5593660"/>
              <a:gd name="connsiteX13" fmla="*/ 0 w 6323162"/>
              <a:gd name="connsiteY13" fmla="*/ 2248150 h 5593660"/>
              <a:gd name="connsiteX14" fmla="*/ 1658 w 6323162"/>
              <a:gd name="connsiteY14" fmla="*/ 2239520 h 5593660"/>
              <a:gd name="connsiteX15" fmla="*/ 225714 w 6323162"/>
              <a:gd name="connsiteY15" fmla="*/ 1665285 h 5593660"/>
              <a:gd name="connsiteX16" fmla="*/ 1050970 w 6323162"/>
              <a:gd name="connsiteY16" fmla="*/ 665214 h 5593660"/>
              <a:gd name="connsiteX17" fmla="*/ 1923692 w 6323162"/>
              <a:gd name="connsiteY17" fmla="*/ 107844 h 5593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323162" h="5593660">
                <a:moveTo>
                  <a:pt x="2177447" y="0"/>
                </a:move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137" name="Freeform: Shape 5130">
            <a:extLst>
              <a:ext uri="{FF2B5EF4-FFF2-40B4-BE49-F238E27FC236}">
                <a16:creationId xmlns:a16="http://schemas.microsoft.com/office/drawing/2014/main" xmlns="" id="{5FB5F3BA-58DF-40DA-AE44-974A00E061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795930" y="1598213"/>
            <a:ext cx="5396070" cy="5259788"/>
          </a:xfrm>
          <a:custGeom>
            <a:avLst/>
            <a:gdLst>
              <a:gd name="connsiteX0" fmla="*/ 2739575 w 5261264"/>
              <a:gd name="connsiteY0" fmla="*/ 1369 h 4909930"/>
              <a:gd name="connsiteX1" fmla="*/ 3931992 w 5261264"/>
              <a:gd name="connsiteY1" fmla="*/ 357115 h 4909930"/>
              <a:gd name="connsiteX2" fmla="*/ 5228644 w 5261264"/>
              <a:gd name="connsiteY2" fmla="*/ 1704869 h 4909930"/>
              <a:gd name="connsiteX3" fmla="*/ 5261264 w 5261264"/>
              <a:gd name="connsiteY3" fmla="*/ 1769901 h 4909930"/>
              <a:gd name="connsiteX4" fmla="*/ 5261264 w 5261264"/>
              <a:gd name="connsiteY4" fmla="*/ 4640262 h 4909930"/>
              <a:gd name="connsiteX5" fmla="*/ 5239287 w 5261264"/>
              <a:gd name="connsiteY5" fmla="*/ 4674079 h 4909930"/>
              <a:gd name="connsiteX6" fmla="*/ 5039558 w 5261264"/>
              <a:gd name="connsiteY6" fmla="*/ 4893028 h 4909930"/>
              <a:gd name="connsiteX7" fmla="*/ 5018342 w 5261264"/>
              <a:gd name="connsiteY7" fmla="*/ 4909930 h 4909930"/>
              <a:gd name="connsiteX8" fmla="*/ 962510 w 5261264"/>
              <a:gd name="connsiteY8" fmla="*/ 4909930 h 4909930"/>
              <a:gd name="connsiteX9" fmla="*/ 821338 w 5261264"/>
              <a:gd name="connsiteY9" fmla="*/ 4707517 h 4909930"/>
              <a:gd name="connsiteX10" fmla="*/ 448558 w 5261264"/>
              <a:gd name="connsiteY10" fmla="*/ 3922606 h 4909930"/>
              <a:gd name="connsiteX11" fmla="*/ 221727 w 5261264"/>
              <a:gd name="connsiteY11" fmla="*/ 1588926 h 4909930"/>
              <a:gd name="connsiteX12" fmla="*/ 2739575 w 5261264"/>
              <a:gd name="connsiteY12" fmla="*/ 1369 h 4909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261264" h="4909930">
                <a:moveTo>
                  <a:pt x="2739575" y="1369"/>
                </a:moveTo>
                <a:cubicBezTo>
                  <a:pt x="3132207" y="14841"/>
                  <a:pt x="3535383" y="128133"/>
                  <a:pt x="3931992" y="357115"/>
                </a:cubicBezTo>
                <a:cubicBezTo>
                  <a:pt x="4474996" y="670619"/>
                  <a:pt x="4925124" y="1151857"/>
                  <a:pt x="5228644" y="1704869"/>
                </a:cubicBezTo>
                <a:lnTo>
                  <a:pt x="5261264" y="1769901"/>
                </a:lnTo>
                <a:lnTo>
                  <a:pt x="5261264" y="4640262"/>
                </a:lnTo>
                <a:lnTo>
                  <a:pt x="5239287" y="4674079"/>
                </a:lnTo>
                <a:cubicBezTo>
                  <a:pt x="5177453" y="4758643"/>
                  <a:pt x="5110673" y="4830413"/>
                  <a:pt x="5039558" y="4893028"/>
                </a:cubicBezTo>
                <a:lnTo>
                  <a:pt x="5018342" y="4909930"/>
                </a:lnTo>
                <a:lnTo>
                  <a:pt x="962510" y="4909930"/>
                </a:lnTo>
                <a:lnTo>
                  <a:pt x="821338" y="4707517"/>
                </a:lnTo>
                <a:cubicBezTo>
                  <a:pt x="672683" y="4465717"/>
                  <a:pt x="560617" y="4198197"/>
                  <a:pt x="448558" y="3922606"/>
                </a:cubicBezTo>
                <a:cubicBezTo>
                  <a:pt x="120358" y="3115488"/>
                  <a:pt x="-245146" y="2397572"/>
                  <a:pt x="221727" y="1588926"/>
                </a:cubicBezTo>
                <a:cubicBezTo>
                  <a:pt x="801679" y="584418"/>
                  <a:pt x="1736188" y="-33060"/>
                  <a:pt x="2739575" y="1369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133" name="Freeform: Shape 5132">
            <a:extLst>
              <a:ext uri="{FF2B5EF4-FFF2-40B4-BE49-F238E27FC236}">
                <a16:creationId xmlns:a16="http://schemas.microsoft.com/office/drawing/2014/main" xmlns="" id="{DE1994AC-22D1-4B48-9EDA-BE373E7045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541758" y="1407380"/>
            <a:ext cx="5665992" cy="5466522"/>
          </a:xfrm>
          <a:custGeom>
            <a:avLst/>
            <a:gdLst>
              <a:gd name="connsiteX0" fmla="*/ 3113576 w 5665992"/>
              <a:gd name="connsiteY0" fmla="*/ 1556 h 5401530"/>
              <a:gd name="connsiteX1" fmla="*/ 4468777 w 5665992"/>
              <a:gd name="connsiteY1" fmla="*/ 405866 h 5401530"/>
              <a:gd name="connsiteX2" fmla="*/ 5525792 w 5665992"/>
              <a:gd name="connsiteY2" fmla="*/ 1317461 h 5401530"/>
              <a:gd name="connsiteX3" fmla="*/ 5665992 w 5665992"/>
              <a:gd name="connsiteY3" fmla="*/ 1506159 h 5401530"/>
              <a:gd name="connsiteX4" fmla="*/ 5665992 w 5665992"/>
              <a:gd name="connsiteY4" fmla="*/ 5401530 h 5401530"/>
              <a:gd name="connsiteX5" fmla="*/ 965932 w 5665992"/>
              <a:gd name="connsiteY5" fmla="*/ 5401530 h 5401530"/>
              <a:gd name="connsiteX6" fmla="*/ 836753 w 5665992"/>
              <a:gd name="connsiteY6" fmla="*/ 5181943 h 5401530"/>
              <a:gd name="connsiteX7" fmla="*/ 509793 w 5665992"/>
              <a:gd name="connsiteY7" fmla="*/ 4458111 h 5401530"/>
              <a:gd name="connsiteX8" fmla="*/ 251995 w 5665992"/>
              <a:gd name="connsiteY8" fmla="*/ 1805844 h 5401530"/>
              <a:gd name="connsiteX9" fmla="*/ 3113576 w 5665992"/>
              <a:gd name="connsiteY9" fmla="*/ 1556 h 540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65992" h="5401530">
                <a:moveTo>
                  <a:pt x="3113576" y="1556"/>
                </a:moveTo>
                <a:cubicBezTo>
                  <a:pt x="3559807" y="16866"/>
                  <a:pt x="4018025" y="145625"/>
                  <a:pt x="4468777" y="405866"/>
                </a:cubicBezTo>
                <a:cubicBezTo>
                  <a:pt x="4871803" y="638554"/>
                  <a:pt x="5229811" y="952545"/>
                  <a:pt x="5525792" y="1317461"/>
                </a:cubicBezTo>
                <a:lnTo>
                  <a:pt x="5665992" y="1506159"/>
                </a:lnTo>
                <a:lnTo>
                  <a:pt x="5665992" y="5401530"/>
                </a:lnTo>
                <a:lnTo>
                  <a:pt x="965932" y="5401530"/>
                </a:lnTo>
                <a:lnTo>
                  <a:pt x="836753" y="5181943"/>
                </a:lnTo>
                <a:cubicBezTo>
                  <a:pt x="713569" y="4953383"/>
                  <a:pt x="611679" y="4708683"/>
                  <a:pt x="509793" y="4458111"/>
                </a:cubicBezTo>
                <a:cubicBezTo>
                  <a:pt x="136790" y="3540808"/>
                  <a:pt x="-278612" y="2724882"/>
                  <a:pt x="251995" y="1805844"/>
                </a:cubicBezTo>
                <a:cubicBezTo>
                  <a:pt x="911122" y="664202"/>
                  <a:pt x="1973207" y="-37572"/>
                  <a:pt x="3113576" y="1556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135" name="Freeform: Shape 5134">
            <a:extLst>
              <a:ext uri="{FF2B5EF4-FFF2-40B4-BE49-F238E27FC236}">
                <a16:creationId xmlns:a16="http://schemas.microsoft.com/office/drawing/2014/main" xmlns="" id="{86806086-A782-4311-A63B-1A68574D80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5902" y="-15901"/>
            <a:ext cx="6578337" cy="5814891"/>
          </a:xfrm>
          <a:custGeom>
            <a:avLst/>
            <a:gdLst>
              <a:gd name="connsiteX0" fmla="*/ 1667657 w 6578337"/>
              <a:gd name="connsiteY0" fmla="*/ 0 h 5814891"/>
              <a:gd name="connsiteX1" fmla="*/ 5296215 w 6578337"/>
              <a:gd name="connsiteY1" fmla="*/ 0 h 5814891"/>
              <a:gd name="connsiteX2" fmla="*/ 5354505 w 6578337"/>
              <a:gd name="connsiteY2" fmla="*/ 38974 h 5814891"/>
              <a:gd name="connsiteX3" fmla="*/ 5772761 w 6578337"/>
              <a:gd name="connsiteY3" fmla="*/ 430996 h 5814891"/>
              <a:gd name="connsiteX4" fmla="*/ 6578337 w 6578337"/>
              <a:gd name="connsiteY4" fmla="*/ 2842158 h 5814891"/>
              <a:gd name="connsiteX5" fmla="*/ 6219497 w 6578337"/>
              <a:gd name="connsiteY5" fmla="*/ 3831001 h 5814891"/>
              <a:gd name="connsiteX6" fmla="*/ 5157059 w 6578337"/>
              <a:gd name="connsiteY6" fmla="*/ 4751758 h 5814891"/>
              <a:gd name="connsiteX7" fmla="*/ 4923464 w 6578337"/>
              <a:gd name="connsiteY7" fmla="*/ 4927890 h 5814891"/>
              <a:gd name="connsiteX8" fmla="*/ 3004017 w 6578337"/>
              <a:gd name="connsiteY8" fmla="*/ 5814891 h 5814891"/>
              <a:gd name="connsiteX9" fmla="*/ 475534 w 6578337"/>
              <a:gd name="connsiteY9" fmla="*/ 4373098 h 5814891"/>
              <a:gd name="connsiteX10" fmla="*/ 206071 w 6578337"/>
              <a:gd name="connsiteY10" fmla="*/ 4004246 h 5814891"/>
              <a:gd name="connsiteX11" fmla="*/ 79385 w 6578337"/>
              <a:gd name="connsiteY11" fmla="*/ 3833508 h 5814891"/>
              <a:gd name="connsiteX12" fmla="*/ 0 w 6578337"/>
              <a:gd name="connsiteY12" fmla="*/ 3721725 h 5814891"/>
              <a:gd name="connsiteX13" fmla="*/ 0 w 6578337"/>
              <a:gd name="connsiteY13" fmla="*/ 1581323 h 5814891"/>
              <a:gd name="connsiteX14" fmla="*/ 168477 w 6578337"/>
              <a:gd name="connsiteY14" fmla="*/ 1300525 h 5814891"/>
              <a:gd name="connsiteX15" fmla="*/ 885512 w 6578337"/>
              <a:gd name="connsiteY15" fmla="*/ 515238 h 5814891"/>
              <a:gd name="connsiteX16" fmla="*/ 1494824 w 6578337"/>
              <a:gd name="connsiteY16" fmla="*/ 90742 h 581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78337" h="5814891">
                <a:moveTo>
                  <a:pt x="1667657" y="0"/>
                </a:moveTo>
                <a:lnTo>
                  <a:pt x="5296215" y="0"/>
                </a:lnTo>
                <a:lnTo>
                  <a:pt x="5354505" y="38974"/>
                </a:lnTo>
                <a:cubicBezTo>
                  <a:pt x="5505893" y="152699"/>
                  <a:pt x="5645664" y="283643"/>
                  <a:pt x="5772761" y="430996"/>
                </a:cubicBezTo>
                <a:cubicBezTo>
                  <a:pt x="6292274" y="1033532"/>
                  <a:pt x="6578337" y="1889809"/>
                  <a:pt x="6578337" y="2842158"/>
                </a:cubicBezTo>
                <a:cubicBezTo>
                  <a:pt x="6578337" y="3222117"/>
                  <a:pt x="6467617" y="3527065"/>
                  <a:pt x="6219497" y="3831001"/>
                </a:cubicBezTo>
                <a:cubicBezTo>
                  <a:pt x="5959965" y="4148933"/>
                  <a:pt x="5569997" y="4441763"/>
                  <a:pt x="5157059" y="4751758"/>
                </a:cubicBezTo>
                <a:cubicBezTo>
                  <a:pt x="5080873" y="4808882"/>
                  <a:pt x="5002168" y="4868026"/>
                  <a:pt x="4923464" y="4927890"/>
                </a:cubicBezTo>
                <a:cubicBezTo>
                  <a:pt x="4218974" y="5463640"/>
                  <a:pt x="3704799" y="5814891"/>
                  <a:pt x="3004017" y="5814891"/>
                </a:cubicBezTo>
                <a:cubicBezTo>
                  <a:pt x="1936240" y="5814891"/>
                  <a:pt x="1180025" y="5383723"/>
                  <a:pt x="475534" y="4373098"/>
                </a:cubicBezTo>
                <a:cubicBezTo>
                  <a:pt x="383343" y="4240819"/>
                  <a:pt x="293225" y="4120515"/>
                  <a:pt x="206071" y="4004246"/>
                </a:cubicBezTo>
                <a:cubicBezTo>
                  <a:pt x="160920" y="3943985"/>
                  <a:pt x="118700" y="3887339"/>
                  <a:pt x="79385" y="3833508"/>
                </a:cubicBezTo>
                <a:lnTo>
                  <a:pt x="0" y="3721725"/>
                </a:lnTo>
                <a:lnTo>
                  <a:pt x="0" y="1581323"/>
                </a:lnTo>
                <a:lnTo>
                  <a:pt x="168477" y="1300525"/>
                </a:lnTo>
                <a:cubicBezTo>
                  <a:pt x="359173" y="1017017"/>
                  <a:pt x="599372" y="753795"/>
                  <a:pt x="885512" y="515238"/>
                </a:cubicBezTo>
                <a:cubicBezTo>
                  <a:pt x="1073010" y="358870"/>
                  <a:pt x="1278109" y="216205"/>
                  <a:pt x="1494824" y="90742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F038C9B2-32BD-9137-0D08-773CF734F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8090" y="3144252"/>
            <a:ext cx="2897959" cy="28979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ình ảnh kết thúc slide đẹp, ấn tượng nhất">
            <a:extLst>
              <a:ext uri="{FF2B5EF4-FFF2-40B4-BE49-F238E27FC236}">
                <a16:creationId xmlns:a16="http://schemas.microsoft.com/office/drawing/2014/main" xmlns="" id="{6FC6A6FA-B6FA-F278-4155-27948A87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91" y="122926"/>
            <a:ext cx="6056059" cy="484305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Goodbye ">
            <a:extLst>
              <a:ext uri="{FF2B5EF4-FFF2-40B4-BE49-F238E27FC236}">
                <a16:creationId xmlns:a16="http://schemas.microsoft.com/office/drawing/2014/main" xmlns="" id="{F31CA118-EF91-77F2-BEA8-B1BD14B9C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5071" y="44116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53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9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eparation 5">
            <a:extLst>
              <a:ext uri="{FF2B5EF4-FFF2-40B4-BE49-F238E27FC236}">
                <a16:creationId xmlns:a16="http://schemas.microsoft.com/office/drawing/2014/main" xmlns="" id="{B9000830-6162-C10A-0630-6743B150BD8C}"/>
              </a:ext>
            </a:extLst>
          </p:cNvPr>
          <p:cNvSpPr/>
          <p:nvPr/>
        </p:nvSpPr>
        <p:spPr>
          <a:xfrm>
            <a:off x="4613258" y="1378974"/>
            <a:ext cx="3465871" cy="2050026"/>
          </a:xfrm>
          <a:prstGeom prst="flowChartPreparation">
            <a:avLst/>
          </a:prstGeom>
          <a:pattFill prst="pct10">
            <a:fgClr>
              <a:schemeClr val="accent6">
                <a:lumMod val="75000"/>
              </a:schemeClr>
            </a:fgClr>
            <a:bgClr>
              <a:schemeClr val="bg1"/>
            </a:bgClr>
          </a:pattFill>
          <a:ln w="38100" cmpd="dbl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8E38D2F-085E-0108-789C-0AB43B50C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256" y="231443"/>
            <a:ext cx="3173596" cy="20500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E0A9E30-0C77-7742-68C1-0F2548C38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265" y="231442"/>
            <a:ext cx="3180414" cy="20500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A3EA629-D29A-7058-2CA9-08964E1AC8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416" y="3429000"/>
            <a:ext cx="3372620" cy="21725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673B8EB-E2C9-92C8-8336-C01605B09E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5643" y="3551520"/>
            <a:ext cx="3264119" cy="2050026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DFB08090-B6AD-54BC-2F2E-B7CDFF1E5324}"/>
              </a:ext>
            </a:extLst>
          </p:cNvPr>
          <p:cNvSpPr/>
          <p:nvPr/>
        </p:nvSpPr>
        <p:spPr>
          <a:xfrm>
            <a:off x="4301880" y="4000515"/>
            <a:ext cx="4148919" cy="1361674"/>
          </a:xfrm>
          <a:prstGeom prst="roundRect">
            <a:avLst/>
          </a:prstGeom>
          <a:pattFill prst="pct5">
            <a:fgClr>
              <a:schemeClr val="accent6">
                <a:lumMod val="5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8218529-6388-1F8D-98F3-BB8B748F21AA}"/>
              </a:ext>
            </a:extLst>
          </p:cNvPr>
          <p:cNvSpPr txBox="1"/>
          <p:nvPr/>
        </p:nvSpPr>
        <p:spPr>
          <a:xfrm>
            <a:off x="754256" y="2281468"/>
            <a:ext cx="2566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79D0496-3C9A-DA8A-E83A-C24A48EE8655}"/>
              </a:ext>
            </a:extLst>
          </p:cNvPr>
          <p:cNvSpPr txBox="1"/>
          <p:nvPr/>
        </p:nvSpPr>
        <p:spPr>
          <a:xfrm>
            <a:off x="8686265" y="2223996"/>
            <a:ext cx="31735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E1C7411-9029-369C-3685-2EE82A2CF25B}"/>
              </a:ext>
            </a:extLst>
          </p:cNvPr>
          <p:cNvSpPr txBox="1"/>
          <p:nvPr/>
        </p:nvSpPr>
        <p:spPr>
          <a:xfrm>
            <a:off x="754256" y="5604397"/>
            <a:ext cx="31735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0DB6B39-A526-D15D-27B6-5A83045D75E8}"/>
              </a:ext>
            </a:extLst>
          </p:cNvPr>
          <p:cNvSpPr txBox="1"/>
          <p:nvPr/>
        </p:nvSpPr>
        <p:spPr>
          <a:xfrm>
            <a:off x="8686265" y="5682574"/>
            <a:ext cx="31735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nguồn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71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ngine ">
            <a:extLst>
              <a:ext uri="{FF2B5EF4-FFF2-40B4-BE49-F238E27FC236}">
                <a16:creationId xmlns:a16="http://schemas.microsoft.com/office/drawing/2014/main" xmlns="" id="{8A11A6B9-A51E-4A9B-EF05-054D942EC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BB1119B5-1E10-05DC-7799-F62D79C321E9}"/>
              </a:ext>
            </a:extLst>
          </p:cNvPr>
          <p:cNvSpPr/>
          <p:nvPr/>
        </p:nvSpPr>
        <p:spPr>
          <a:xfrm>
            <a:off x="899652" y="516194"/>
            <a:ext cx="2507225" cy="263996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</a:p>
          <a:p>
            <a:pPr algn="just"/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 chuồn</a:t>
            </a:r>
          </a:p>
          <a:p>
            <a:pPr algn="just"/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</a:p>
          <a:p>
            <a:pPr algn="just"/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</a:p>
          <a:p>
            <a:pPr algn="just"/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89C615A7-554B-CDE5-3FBB-1F25005E8FE3}"/>
              </a:ext>
            </a:extLst>
          </p:cNvPr>
          <p:cNvSpPr/>
          <p:nvPr/>
        </p:nvSpPr>
        <p:spPr>
          <a:xfrm>
            <a:off x="4694903" y="516194"/>
            <a:ext cx="2507225" cy="263996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mồng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tơi</a:t>
            </a:r>
            <a:endParaRPr lang="vi-VN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Rong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B41F90E8-B3F1-C599-55DE-4D5D19CDD327}"/>
              </a:ext>
            </a:extLst>
          </p:cNvPr>
          <p:cNvSpPr/>
          <p:nvPr/>
        </p:nvSpPr>
        <p:spPr>
          <a:xfrm>
            <a:off x="2187678" y="3701845"/>
            <a:ext cx="2507225" cy="263996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</a:p>
          <a:p>
            <a:pPr algn="just"/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</a:p>
          <a:p>
            <a:pPr algn="just"/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mồng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tơi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723961AF-C02F-7781-1822-92D970535EF2}"/>
              </a:ext>
            </a:extLst>
          </p:cNvPr>
          <p:cNvSpPr/>
          <p:nvPr/>
        </p:nvSpPr>
        <p:spPr>
          <a:xfrm>
            <a:off x="6243486" y="3701844"/>
            <a:ext cx="2507225" cy="263996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chuồn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endParaRPr lang="vi-VN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Rong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xmlns="" id="{7CE00919-964E-7DA3-B73B-AC8FA2C58E4D}"/>
              </a:ext>
            </a:extLst>
          </p:cNvPr>
          <p:cNvSpPr/>
          <p:nvPr/>
        </p:nvSpPr>
        <p:spPr>
          <a:xfrm>
            <a:off x="8742503" y="932810"/>
            <a:ext cx="2949678" cy="2035276"/>
          </a:xfrm>
          <a:prstGeom prst="cloud">
            <a:avLst/>
          </a:prstGeom>
          <a:solidFill>
            <a:srgbClr val="FB996D"/>
          </a:solidFill>
          <a:ln>
            <a:solidFill>
              <a:srgbClr val="F96E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xmlns="" id="{9A0E4212-C5A0-9BDA-6914-94E9B992DE11}"/>
              </a:ext>
            </a:extLst>
          </p:cNvPr>
          <p:cNvSpPr/>
          <p:nvPr/>
        </p:nvSpPr>
        <p:spPr>
          <a:xfrm>
            <a:off x="9049498" y="3601709"/>
            <a:ext cx="2949678" cy="2035276"/>
          </a:xfrm>
          <a:prstGeom prst="cloud">
            <a:avLst/>
          </a:prstGeom>
          <a:solidFill>
            <a:srgbClr val="F96E2F"/>
          </a:solidFill>
          <a:ln>
            <a:solidFill>
              <a:srgbClr val="F96E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xmlns="" id="{98303301-9586-CFBB-13A4-E3E584C17B56}"/>
              </a:ext>
            </a:extLst>
          </p:cNvPr>
          <p:cNvSpPr/>
          <p:nvPr/>
        </p:nvSpPr>
        <p:spPr>
          <a:xfrm>
            <a:off x="8490154" y="181916"/>
            <a:ext cx="2949678" cy="2035276"/>
          </a:xfrm>
          <a:prstGeom prst="cloud">
            <a:avLst/>
          </a:prstGeom>
          <a:solidFill>
            <a:srgbClr val="FB996D"/>
          </a:solidFill>
          <a:ln>
            <a:solidFill>
              <a:srgbClr val="F96E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xmlns="" id="{4EC5D55F-B776-A823-3FF4-675D14FA041B}"/>
              </a:ext>
            </a:extLst>
          </p:cNvPr>
          <p:cNvSpPr/>
          <p:nvPr/>
        </p:nvSpPr>
        <p:spPr>
          <a:xfrm>
            <a:off x="8262785" y="181916"/>
            <a:ext cx="3404416" cy="2359872"/>
          </a:xfrm>
          <a:prstGeom prst="cloud">
            <a:avLst/>
          </a:prstGeom>
          <a:solidFill>
            <a:srgbClr val="F96E2F"/>
          </a:solidFill>
          <a:ln>
            <a:solidFill>
              <a:srgbClr val="F96E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oại nào sống trên cạn, loại nào sống dưới nước?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81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8" grpId="0" animBg="1"/>
      <p:bldP spid="2" grpId="0" animBg="1"/>
      <p:bldP spid="9" grpId="0" animBg="1"/>
      <p:bldP spid="10" grpId="0" animBg="1"/>
      <p:bldP spid="10" grpId="1" animBg="1"/>
      <p:bldP spid="11" grpId="0" animBg="1"/>
      <p:bldP spid="11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F038C9B2-32BD-9137-0D08-773CF734F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reative writing ">
            <a:extLst>
              <a:ext uri="{FF2B5EF4-FFF2-40B4-BE49-F238E27FC236}">
                <a16:creationId xmlns:a16="http://schemas.microsoft.com/office/drawing/2014/main" xmlns="" id="{E62E252C-5D54-C0E2-A6A2-EB15E143C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958" y="0"/>
            <a:ext cx="1451212" cy="145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xmlns="" id="{B4064910-343E-1133-94D9-1BC0F853B33F}"/>
              </a:ext>
            </a:extLst>
          </p:cNvPr>
          <p:cNvSpPr/>
          <p:nvPr/>
        </p:nvSpPr>
        <p:spPr>
          <a:xfrm>
            <a:off x="122830" y="361828"/>
            <a:ext cx="3112169" cy="1187116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TẬP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6C83558-EEF4-70F7-147A-7F49FD9710DE}"/>
              </a:ext>
            </a:extLst>
          </p:cNvPr>
          <p:cNvSpPr txBox="1"/>
          <p:nvPr/>
        </p:nvSpPr>
        <p:spPr>
          <a:xfrm>
            <a:off x="2575607" y="2119976"/>
            <a:ext cx="74827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đề xuất những việc nên làm và không nên làm để bảo vệ môi trường nuôi thủy sản ở gia đình, địa phương em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4" descr="Sea">
            <a:extLst>
              <a:ext uri="{FF2B5EF4-FFF2-40B4-BE49-F238E27FC236}">
                <a16:creationId xmlns:a16="http://schemas.microsoft.com/office/drawing/2014/main" xmlns="" id="{866F0C9C-0D6E-5DF3-958B-0D8712A8D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5211" y="4076003"/>
            <a:ext cx="2197510" cy="219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88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F038C9B2-32BD-9137-0D08-773CF734F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reative writing ">
            <a:extLst>
              <a:ext uri="{FF2B5EF4-FFF2-40B4-BE49-F238E27FC236}">
                <a16:creationId xmlns:a16="http://schemas.microsoft.com/office/drawing/2014/main" xmlns="" id="{E62E252C-5D54-C0E2-A6A2-EB15E143C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958" y="0"/>
            <a:ext cx="1451212" cy="145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xmlns="" id="{B4064910-343E-1133-94D9-1BC0F853B33F}"/>
              </a:ext>
            </a:extLst>
          </p:cNvPr>
          <p:cNvSpPr/>
          <p:nvPr/>
        </p:nvSpPr>
        <p:spPr>
          <a:xfrm>
            <a:off x="122830" y="183156"/>
            <a:ext cx="3112169" cy="1187116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TẬP 2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82039984-7035-2F66-D7F2-6FD06BB066C0}"/>
              </a:ext>
            </a:extLst>
          </p:cNvPr>
          <p:cNvSpPr/>
          <p:nvPr/>
        </p:nvSpPr>
        <p:spPr>
          <a:xfrm>
            <a:off x="1002505" y="1455071"/>
            <a:ext cx="10341059" cy="4237204"/>
          </a:xfrm>
          <a:prstGeom prst="roundRect">
            <a:avLst/>
          </a:prstGeom>
          <a:pattFill prst="dotGrid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Những việc </a:t>
            </a:r>
            <a:r>
              <a:rPr lang="vi-V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 làm 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bảo vệ môi trường nuôi thủy sản:</a:t>
            </a:r>
          </a:p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Thu gom, xử lý chất thải theo quy định của pháp luật.</a:t>
            </a:r>
          </a:p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Phục hồi môi trường sau khi ngừng hoạt động nuôi trồng thủy sản.</a:t>
            </a:r>
          </a:p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Bảo đảm điều kiện vệ sinh môi trường, phòng ngừa dịch bệnh thủy sản; không được sử dụng hóa chất độc hại hoặc tích tụ độc hại.</a:t>
            </a:r>
          </a:p>
        </p:txBody>
      </p:sp>
    </p:spTree>
    <p:extLst>
      <p:ext uri="{BB962C8B-B14F-4D97-AF65-F5344CB8AC3E}">
        <p14:creationId xmlns:p14="http://schemas.microsoft.com/office/powerpoint/2010/main" val="179110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F038C9B2-32BD-9137-0D08-773CF734F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reative writing ">
            <a:extLst>
              <a:ext uri="{FF2B5EF4-FFF2-40B4-BE49-F238E27FC236}">
                <a16:creationId xmlns:a16="http://schemas.microsoft.com/office/drawing/2014/main" xmlns="" id="{E62E252C-5D54-C0E2-A6A2-EB15E143C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958" y="0"/>
            <a:ext cx="1451212" cy="145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xmlns="" id="{B4064910-343E-1133-94D9-1BC0F853B33F}"/>
              </a:ext>
            </a:extLst>
          </p:cNvPr>
          <p:cNvSpPr/>
          <p:nvPr/>
        </p:nvSpPr>
        <p:spPr>
          <a:xfrm>
            <a:off x="122830" y="168166"/>
            <a:ext cx="3112169" cy="1187116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TẬP 2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82039984-7035-2F66-D7F2-6FD06BB066C0}"/>
              </a:ext>
            </a:extLst>
          </p:cNvPr>
          <p:cNvSpPr/>
          <p:nvPr/>
        </p:nvSpPr>
        <p:spPr>
          <a:xfrm>
            <a:off x="1002505" y="1428296"/>
            <a:ext cx="10341059" cy="4237204"/>
          </a:xfrm>
          <a:prstGeom prst="roundRect">
            <a:avLst/>
          </a:prstGeom>
          <a:pattFill prst="dotGrid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Những việc </a:t>
            </a:r>
            <a:r>
              <a:rPr lang="vi-V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nên 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để bảo vệ môi trường nuôi thủy sản:</a:t>
            </a:r>
          </a:p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Sử dụng thuốc thú y thủy sản, hóa chất đã hết hạn sử dụng hoặc ngoài danh mục cho phép trong nuôi trồng thủy sản.</a:t>
            </a:r>
          </a:p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Xây dựng khu nuôi trồng thủy sản tập trung trên bãi bồi đang hình thành vùng cửa sông ven biển.</a:t>
            </a:r>
          </a:p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Phá rừng ngập mặn để nuôi trồng thủy sản.</a:t>
            </a:r>
          </a:p>
        </p:txBody>
      </p:sp>
    </p:spTree>
    <p:extLst>
      <p:ext uri="{BB962C8B-B14F-4D97-AF65-F5344CB8AC3E}">
        <p14:creationId xmlns:p14="http://schemas.microsoft.com/office/powerpoint/2010/main" val="62959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ngine ">
            <a:extLst>
              <a:ext uri="{FF2B5EF4-FFF2-40B4-BE49-F238E27FC236}">
                <a16:creationId xmlns:a16="http://schemas.microsoft.com/office/drawing/2014/main" xmlns="" id="{8A11A6B9-A51E-4A9B-EF05-054D942EC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1ADE3703-31BD-15BC-CFAE-D469E3B2F20E}"/>
              </a:ext>
            </a:extLst>
          </p:cNvPr>
          <p:cNvSpPr/>
          <p:nvPr/>
        </p:nvSpPr>
        <p:spPr>
          <a:xfrm>
            <a:off x="1401762" y="1460090"/>
            <a:ext cx="2683541" cy="400091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6BC89BCE-0F75-0A5B-F871-BB6818BAD1A0}"/>
              </a:ext>
            </a:extLst>
          </p:cNvPr>
          <p:cNvSpPr/>
          <p:nvPr/>
        </p:nvSpPr>
        <p:spPr>
          <a:xfrm>
            <a:off x="5138020" y="1460090"/>
            <a:ext cx="2683541" cy="400091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7DAB60FA-CD2E-9368-B22F-DF103874F163}"/>
              </a:ext>
            </a:extLst>
          </p:cNvPr>
          <p:cNvSpPr/>
          <p:nvPr/>
        </p:nvSpPr>
        <p:spPr>
          <a:xfrm>
            <a:off x="8874278" y="1460090"/>
            <a:ext cx="2683541" cy="4000910"/>
          </a:xfrm>
          <a:prstGeom prst="roundRect">
            <a:avLst/>
          </a:prstGeom>
          <a:solidFill>
            <a:srgbClr val="F8B380"/>
          </a:solidFill>
          <a:ln>
            <a:solidFill>
              <a:srgbClr val="F89D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E34B7175-72FE-9282-0392-B8DF67B51170}"/>
              </a:ext>
            </a:extLst>
          </p:cNvPr>
          <p:cNvSpPr/>
          <p:nvPr/>
        </p:nvSpPr>
        <p:spPr>
          <a:xfrm>
            <a:off x="687918" y="1087284"/>
            <a:ext cx="1635510" cy="6194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544716DA-9E96-84D6-D106-B0103FC25E3B}"/>
              </a:ext>
            </a:extLst>
          </p:cNvPr>
          <p:cNvSpPr/>
          <p:nvPr/>
        </p:nvSpPr>
        <p:spPr>
          <a:xfrm>
            <a:off x="8221328" y="1087284"/>
            <a:ext cx="1635510" cy="619432"/>
          </a:xfrm>
          <a:prstGeom prst="roundRect">
            <a:avLst/>
          </a:prstGeom>
          <a:solidFill>
            <a:srgbClr val="FB996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3794E3F4-79F2-B4D0-0C7A-D8687922AC83}"/>
              </a:ext>
            </a:extLst>
          </p:cNvPr>
          <p:cNvSpPr/>
          <p:nvPr/>
        </p:nvSpPr>
        <p:spPr>
          <a:xfrm>
            <a:off x="4559927" y="1087284"/>
            <a:ext cx="1635510" cy="61943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xmlns="" id="{8EE33353-823B-6D29-4493-99408A1BEC12}"/>
              </a:ext>
            </a:extLst>
          </p:cNvPr>
          <p:cNvSpPr/>
          <p:nvPr/>
        </p:nvSpPr>
        <p:spPr>
          <a:xfrm>
            <a:off x="2682638" y="5799317"/>
            <a:ext cx="7533410" cy="766917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KWL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xmlns="" id="{BB5E7CC9-F5C3-BA43-506D-F1CF1AAE56E8}"/>
              </a:ext>
            </a:extLst>
          </p:cNvPr>
          <p:cNvSpPr/>
          <p:nvPr/>
        </p:nvSpPr>
        <p:spPr>
          <a:xfrm>
            <a:off x="9963091" y="172024"/>
            <a:ext cx="744237" cy="952757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06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6" grpId="0" animBg="1"/>
      <p:bldP spid="10" grpId="0" animBg="1"/>
      <p:bldP spid="11" grpId="0" animBg="1"/>
      <p:bldP spid="9" grpId="0" animBg="1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96226C62-0A4B-FD9F-ADA1-120BDEC7DA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927250"/>
              </p:ext>
            </p:extLst>
          </p:nvPr>
        </p:nvGraphicFramePr>
        <p:xfrm>
          <a:off x="1026696" y="1187116"/>
          <a:ext cx="10363199" cy="4712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3406">
                  <a:extLst>
                    <a:ext uri="{9D8B030D-6E8A-4147-A177-3AD203B41FA5}">
                      <a16:colId xmlns:a16="http://schemas.microsoft.com/office/drawing/2014/main" xmlns="" val="2797994857"/>
                    </a:ext>
                  </a:extLst>
                </a:gridCol>
                <a:gridCol w="3041545">
                  <a:extLst>
                    <a:ext uri="{9D8B030D-6E8A-4147-A177-3AD203B41FA5}">
                      <a16:colId xmlns:a16="http://schemas.microsoft.com/office/drawing/2014/main" xmlns="" val="2600258079"/>
                    </a:ext>
                  </a:extLst>
                </a:gridCol>
                <a:gridCol w="4468248">
                  <a:extLst>
                    <a:ext uri="{9D8B030D-6E8A-4147-A177-3AD203B41FA5}">
                      <a16:colId xmlns:a16="http://schemas.microsoft.com/office/drawing/2014/main" xmlns="" val="1369130509"/>
                    </a:ext>
                  </a:extLst>
                </a:gridCol>
              </a:tblGrid>
              <a:tr h="1171907"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ngọt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lợ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31161553"/>
                  </a:ext>
                </a:extLst>
              </a:tr>
              <a:tr h="1180057">
                <a:tc>
                  <a:txBody>
                    <a:bodyPr/>
                    <a:lstStyle/>
                    <a:p>
                      <a:pPr algn="just"/>
                      <a:r>
                        <a:rPr lang="en-US" sz="2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76320953"/>
                  </a:ext>
                </a:extLst>
              </a:tr>
              <a:tr h="1180057">
                <a:tc>
                  <a:txBody>
                    <a:bodyPr/>
                    <a:lstStyle/>
                    <a:p>
                      <a:pPr algn="just"/>
                      <a:r>
                        <a:rPr lang="en-US" sz="2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1385065"/>
                  </a:ext>
                </a:extLst>
              </a:tr>
              <a:tr h="1180057">
                <a:tc>
                  <a:txBody>
                    <a:bodyPr/>
                    <a:lstStyle/>
                    <a:p>
                      <a:pPr algn="just"/>
                      <a:r>
                        <a:rPr lang="en-US" sz="2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4663650"/>
                  </a:ext>
                </a:extLst>
              </a:tr>
            </a:tbl>
          </a:graphicData>
        </a:graphic>
      </p:graphicFrame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F038C9B2-32BD-9137-0D08-773CF734F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76B914AC-A3FC-4D07-B63B-E8761EEE2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8934" y="407486"/>
            <a:ext cx="5194132" cy="65346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TẠI NHÀ</a:t>
            </a:r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xmlns="" id="{C722FA94-0705-F235-7D02-C8D48D25BA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967865"/>
              </p:ext>
            </p:extLst>
          </p:nvPr>
        </p:nvGraphicFramePr>
        <p:xfrm>
          <a:off x="3452802" y="6189330"/>
          <a:ext cx="5759355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9355">
                  <a:extLst>
                    <a:ext uri="{9D8B030D-6E8A-4147-A177-3AD203B41FA5}">
                      <a16:colId xmlns:a16="http://schemas.microsoft.com/office/drawing/2014/main" xmlns="" val="11652745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4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2982969"/>
                  </a:ext>
                </a:extLst>
              </a:tr>
            </a:tbl>
          </a:graphicData>
        </a:graphic>
      </p:graphicFrame>
      <p:pic>
        <p:nvPicPr>
          <p:cNvPr id="2050" name="Picture 2" descr="List ">
            <a:extLst>
              <a:ext uri="{FF2B5EF4-FFF2-40B4-BE49-F238E27FC236}">
                <a16:creationId xmlns:a16="http://schemas.microsoft.com/office/drawing/2014/main" xmlns="" id="{44759EFB-F23E-0301-289F-12ADA37B1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107242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51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76B914AC-A3FC-4D07-B63B-E8761EEE2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333" y="3749257"/>
            <a:ext cx="4843822" cy="1244032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just"/>
            <a:r>
              <a:rPr lang="en-US" sz="3300" b="1" kern="120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MÔ HÌNH  TỪ VẬT LIỆU TÁI CHẾ</a:t>
            </a:r>
          </a:p>
        </p:txBody>
      </p:sp>
      <p:pic>
        <p:nvPicPr>
          <p:cNvPr id="4104" name="Picture 8" descr="Làm Đồ Chơi Các Con Vật Từ Nắp Chai/ Ideas with plastic bottle caps/ Sáng  Tạo Với Nắp Chai Nhựa - YouTube">
            <a:extLst>
              <a:ext uri="{FF2B5EF4-FFF2-40B4-BE49-F238E27FC236}">
                <a16:creationId xmlns:a16="http://schemas.microsoft.com/office/drawing/2014/main" xmlns="" id="{4C0F2257-17F7-19F6-D4C6-03772BFC4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440" y="991202"/>
            <a:ext cx="3291408" cy="18514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Freeform: Shape 4108">
            <a:extLst>
              <a:ext uri="{FF2B5EF4-FFF2-40B4-BE49-F238E27FC236}">
                <a16:creationId xmlns:a16="http://schemas.microsoft.com/office/drawing/2014/main" xmlns="" id="{7BC0F8B1-F985-469B-8332-13DBC76655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1791963" y="451044"/>
            <a:ext cx="2308583" cy="2741196"/>
          </a:xfrm>
          <a:custGeom>
            <a:avLst/>
            <a:gdLst>
              <a:gd name="connsiteX0" fmla="*/ 2308583 w 2308583"/>
              <a:gd name="connsiteY0" fmla="*/ 2741196 h 2741196"/>
              <a:gd name="connsiteX1" fmla="*/ 462 w 2308583"/>
              <a:gd name="connsiteY1" fmla="*/ 2741196 h 2741196"/>
              <a:gd name="connsiteX2" fmla="*/ 0 w 2308583"/>
              <a:gd name="connsiteY2" fmla="*/ 2469337 h 2741196"/>
              <a:gd name="connsiteX3" fmla="*/ 2022607 w 2308583"/>
              <a:gd name="connsiteY3" fmla="*/ 2470269 h 2741196"/>
              <a:gd name="connsiteX4" fmla="*/ 2022607 w 2308583"/>
              <a:gd name="connsiteY4" fmla="*/ 0 h 2741196"/>
              <a:gd name="connsiteX5" fmla="*/ 2308583 w 2308583"/>
              <a:gd name="connsiteY5" fmla="*/ 0 h 274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583" h="2741196">
                <a:moveTo>
                  <a:pt x="2308583" y="2741196"/>
                </a:moveTo>
                <a:lnTo>
                  <a:pt x="462" y="2741196"/>
                </a:lnTo>
                <a:cubicBezTo>
                  <a:pt x="-462" y="2647366"/>
                  <a:pt x="923" y="2563167"/>
                  <a:pt x="0" y="2469337"/>
                </a:cubicBezTo>
                <a:lnTo>
                  <a:pt x="2022607" y="2470269"/>
                </a:lnTo>
                <a:lnTo>
                  <a:pt x="2022607" y="0"/>
                </a:lnTo>
                <a:lnTo>
                  <a:pt x="2308583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4098" name="Picture 2" descr="DIY AQUARIUM FISH TOWER OF PLASTIC BOTTLE ART | Har Channel - YouTube |  Plastic bottle art, Diy aquarium, Diy fish tank">
            <a:extLst>
              <a:ext uri="{FF2B5EF4-FFF2-40B4-BE49-F238E27FC236}">
                <a16:creationId xmlns:a16="http://schemas.microsoft.com/office/drawing/2014/main" xmlns="" id="{64D43FC1-5A3E-F2E6-6BF1-A5AA0FE01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4603" y="725195"/>
            <a:ext cx="3868173" cy="21758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ách làm con rùa bằng chai nhựa cũ phế liệu">
            <a:extLst>
              <a:ext uri="{FF2B5EF4-FFF2-40B4-BE49-F238E27FC236}">
                <a16:creationId xmlns:a16="http://schemas.microsoft.com/office/drawing/2014/main" xmlns="" id="{25144B43-1BD7-1639-A041-6994F065F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56830" y="3749257"/>
            <a:ext cx="3077212" cy="17651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1" name="Freeform: Shape 4110">
            <a:extLst>
              <a:ext uri="{FF2B5EF4-FFF2-40B4-BE49-F238E27FC236}">
                <a16:creationId xmlns:a16="http://schemas.microsoft.com/office/drawing/2014/main" xmlns="" id="{89D15953-1642-4DD6-AD9E-01AA19247F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9466977" y="434000"/>
            <a:ext cx="2308583" cy="1114404"/>
          </a:xfrm>
          <a:custGeom>
            <a:avLst/>
            <a:gdLst>
              <a:gd name="connsiteX0" fmla="*/ 462 w 2308583"/>
              <a:gd name="connsiteY0" fmla="*/ 1114404 h 1114404"/>
              <a:gd name="connsiteX1" fmla="*/ 2308583 w 2308583"/>
              <a:gd name="connsiteY1" fmla="*/ 1114404 h 1114404"/>
              <a:gd name="connsiteX2" fmla="*/ 2308583 w 2308583"/>
              <a:gd name="connsiteY2" fmla="*/ 0 h 1114404"/>
              <a:gd name="connsiteX3" fmla="*/ 2022607 w 2308583"/>
              <a:gd name="connsiteY3" fmla="*/ 0 h 1114404"/>
              <a:gd name="connsiteX4" fmla="*/ 2022607 w 2308583"/>
              <a:gd name="connsiteY4" fmla="*/ 843477 h 1114404"/>
              <a:gd name="connsiteX5" fmla="*/ 0 w 2308583"/>
              <a:gd name="connsiteY5" fmla="*/ 842545 h 1114404"/>
              <a:gd name="connsiteX6" fmla="*/ 462 w 2308583"/>
              <a:gd name="connsiteY6" fmla="*/ 1114404 h 1114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8583" h="1114404">
                <a:moveTo>
                  <a:pt x="462" y="1114404"/>
                </a:moveTo>
                <a:lnTo>
                  <a:pt x="2308583" y="1114404"/>
                </a:lnTo>
                <a:lnTo>
                  <a:pt x="2308583" y="0"/>
                </a:lnTo>
                <a:lnTo>
                  <a:pt x="2022607" y="0"/>
                </a:lnTo>
                <a:lnTo>
                  <a:pt x="2022607" y="843477"/>
                </a:lnTo>
                <a:lnTo>
                  <a:pt x="0" y="842545"/>
                </a:lnTo>
                <a:cubicBezTo>
                  <a:pt x="923" y="936375"/>
                  <a:pt x="-462" y="1020574"/>
                  <a:pt x="462" y="1114404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cxnSp>
        <p:nvCxnSpPr>
          <p:cNvPr id="4113" name="Straight Connector 4112">
            <a:extLst>
              <a:ext uri="{FF2B5EF4-FFF2-40B4-BE49-F238E27FC236}">
                <a16:creationId xmlns:a16="http://schemas.microsoft.com/office/drawing/2014/main" xmlns="" id="{1918D9D3-1370-4FF6-9DFC-9F87F90395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14400" y="5377218"/>
            <a:ext cx="4387755" cy="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F038C9B2-32BD-9137-0D08-773CF734F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419436"/>
            <a:ext cx="1404926" cy="14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ow To Make Fish Tank At Home Ideas Mr Decor Plastic Bottle Art Diy Fish  Tank Diy Aquarium – Cuitan Dokter">
            <a:extLst>
              <a:ext uri="{FF2B5EF4-FFF2-40B4-BE49-F238E27FC236}">
                <a16:creationId xmlns:a16="http://schemas.microsoft.com/office/drawing/2014/main" xmlns="" id="{0DA567A7-A9DB-B17B-3157-8667811F6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34578" y="725195"/>
            <a:ext cx="2760248" cy="2070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5" name="Freeform 6">
            <a:extLst>
              <a:ext uri="{FF2B5EF4-FFF2-40B4-BE49-F238E27FC236}">
                <a16:creationId xmlns:a16="http://schemas.microsoft.com/office/drawing/2014/main" xmlns="" id="{FBF3780C-749F-4B50-9E1D-F2B1F6DBB7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H="1">
            <a:off x="8476833" y="2919002"/>
            <a:ext cx="2525072" cy="3398994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4106" name="Picture 10" descr="Creativity ">
            <a:extLst>
              <a:ext uri="{FF2B5EF4-FFF2-40B4-BE49-F238E27FC236}">
                <a16:creationId xmlns:a16="http://schemas.microsoft.com/office/drawing/2014/main" xmlns="" id="{2AF43227-B99F-8E49-18B7-9325F74A6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294" y="3683499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99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1E6C86-7DF9-03B3-24C3-4507F410D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712" y="361702"/>
            <a:ext cx="4509236" cy="11391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 SẢN LÀ GÌ?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964886A7-DAAA-2EB2-7751-66FF0FE3D8D1}"/>
              </a:ext>
            </a:extLst>
          </p:cNvPr>
          <p:cNvSpPr/>
          <p:nvPr/>
        </p:nvSpPr>
        <p:spPr>
          <a:xfrm>
            <a:off x="383459" y="1297862"/>
            <a:ext cx="5246694" cy="3471673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vi-VN" sz="3200" dirty="0">
                <a:solidFill>
                  <a:schemeClr val="bg1"/>
                </a:solidFill>
                <a:latin typeface="+mj-lt"/>
              </a:rPr>
              <a:t>Thủy sản là những sản vật đem lại cho con người từ môi trường nước</a:t>
            </a:r>
            <a:r>
              <a:rPr lang="vi-VN" sz="3200" dirty="0" smtClean="0">
                <a:solidFill>
                  <a:schemeClr val="bg1"/>
                </a:solidFill>
                <a:latin typeface="+mj-lt"/>
              </a:rPr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vi-VN" sz="32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Vậy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thủy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sản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có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liên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quan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gì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đến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đời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sống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của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chúng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ta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và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có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ảnh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hưởng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như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thế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nào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đến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kinh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tế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+mj-lt"/>
              </a:rPr>
              <a:t>đất</a:t>
            </a:r>
            <a:r>
              <a:rPr lang="en-US" sz="32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i="1" dirty="0" smtClean="0">
                <a:solidFill>
                  <a:schemeClr val="bg1"/>
                </a:solidFill>
                <a:latin typeface="+mj-lt"/>
              </a:rPr>
              <a:t>nước?.</a:t>
            </a:r>
            <a:endParaRPr lang="en-US" sz="3200" i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31" name="Oval 1030">
            <a:extLst>
              <a:ext uri="{FF2B5EF4-FFF2-40B4-BE49-F238E27FC236}">
                <a16:creationId xmlns:a16="http://schemas.microsoft.com/office/drawing/2014/main" xmlns="" id="{07977D39-626F-40D7-B00F-16E02602DD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49615" y="197110"/>
            <a:ext cx="2020824" cy="2020824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Engine ">
            <a:extLst>
              <a:ext uri="{FF2B5EF4-FFF2-40B4-BE49-F238E27FC236}">
                <a16:creationId xmlns:a16="http://schemas.microsoft.com/office/drawing/2014/main" xmlns="" id="{8A11A6B9-A51E-4A9B-EF05-054D942ECC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4207" y="361702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xmlns="" id="{B905CDE4-B751-4B3E-B625-6E59F89034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14932" y="-16261"/>
            <a:ext cx="4077068" cy="3445261"/>
          </a:xfrm>
          <a:custGeom>
            <a:avLst/>
            <a:gdLst>
              <a:gd name="connsiteX0" fmla="*/ 250035 w 4077068"/>
              <a:gd name="connsiteY0" fmla="*/ 0 h 3445261"/>
              <a:gd name="connsiteX1" fmla="*/ 4077068 w 4077068"/>
              <a:gd name="connsiteY1" fmla="*/ 0 h 3445261"/>
              <a:gd name="connsiteX2" fmla="*/ 4077068 w 4077068"/>
              <a:gd name="connsiteY2" fmla="*/ 2743040 h 3445261"/>
              <a:gd name="connsiteX3" fmla="*/ 4074154 w 4077068"/>
              <a:gd name="connsiteY3" fmla="*/ 2746247 h 3445261"/>
              <a:gd name="connsiteX4" fmla="*/ 2386584 w 4077068"/>
              <a:gd name="connsiteY4" fmla="*/ 3445261 h 3445261"/>
              <a:gd name="connsiteX5" fmla="*/ 0 w 4077068"/>
              <a:gd name="connsiteY5" fmla="*/ 1058677 h 3445261"/>
              <a:gd name="connsiteX6" fmla="*/ 187550 w 4077068"/>
              <a:gd name="connsiteY6" fmla="*/ 129711 h 344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7068" h="3445261">
                <a:moveTo>
                  <a:pt x="250035" y="0"/>
                </a:moveTo>
                <a:lnTo>
                  <a:pt x="4077068" y="0"/>
                </a:lnTo>
                <a:lnTo>
                  <a:pt x="4077068" y="2743040"/>
                </a:lnTo>
                <a:lnTo>
                  <a:pt x="4074154" y="2746247"/>
                </a:lnTo>
                <a:cubicBezTo>
                  <a:pt x="3642267" y="3178134"/>
                  <a:pt x="3045621" y="3445261"/>
                  <a:pt x="2386584" y="3445261"/>
                </a:cubicBezTo>
                <a:cubicBezTo>
                  <a:pt x="1068510" y="3445261"/>
                  <a:pt x="0" y="2376751"/>
                  <a:pt x="0" y="1058677"/>
                </a:cubicBezTo>
                <a:cubicBezTo>
                  <a:pt x="0" y="729159"/>
                  <a:pt x="66782" y="415238"/>
                  <a:pt x="187550" y="129711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5" name="Oval 1034">
            <a:extLst>
              <a:ext uri="{FF2B5EF4-FFF2-40B4-BE49-F238E27FC236}">
                <a16:creationId xmlns:a16="http://schemas.microsoft.com/office/drawing/2014/main" xmlns="" id="{08108C16-F4C0-44AA-999D-17BD39219B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721428" y="2550745"/>
            <a:ext cx="3072384" cy="3072384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D16E721-3FB3-72C8-17F9-44618DC82A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75" r="19174" b="-2"/>
          <a:stretch/>
        </p:blipFill>
        <p:spPr>
          <a:xfrm>
            <a:off x="5886020" y="2715337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</p:spPr>
      </p:pic>
      <p:pic>
        <p:nvPicPr>
          <p:cNvPr id="9" name="Picture 8" descr="Sống một lần trọn đam mê: mực khô được ngư dân câu như thế nào">
            <a:extLst>
              <a:ext uri="{FF2B5EF4-FFF2-40B4-BE49-F238E27FC236}">
                <a16:creationId xmlns:a16="http://schemas.microsoft.com/office/drawing/2014/main" xmlns="" id="{D65225F4-6EB6-31DB-DB27-59DF469501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" r="4909" b="-2"/>
          <a:stretch/>
        </p:blipFill>
        <p:spPr bwMode="auto">
          <a:xfrm>
            <a:off x="8278624" y="2"/>
            <a:ext cx="3913376" cy="3281569"/>
          </a:xfrm>
          <a:custGeom>
            <a:avLst/>
            <a:gdLst/>
            <a:ahLst/>
            <a:cxnLst/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Freeform: Shape 1036">
            <a:extLst>
              <a:ext uri="{FF2B5EF4-FFF2-40B4-BE49-F238E27FC236}">
                <a16:creationId xmlns:a16="http://schemas.microsoft.com/office/drawing/2014/main" xmlns="" id="{CDC29AC1-2821-4FCC-B597-88DAF39C36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653162" y="4604085"/>
            <a:ext cx="4281112" cy="2253913"/>
          </a:xfrm>
          <a:custGeom>
            <a:avLst/>
            <a:gdLst>
              <a:gd name="connsiteX0" fmla="*/ 2140556 w 4281112"/>
              <a:gd name="connsiteY0" fmla="*/ 0 h 2253913"/>
              <a:gd name="connsiteX1" fmla="*/ 4281112 w 4281112"/>
              <a:gd name="connsiteY1" fmla="*/ 2140556 h 2253913"/>
              <a:gd name="connsiteX2" fmla="*/ 4275388 w 4281112"/>
              <a:gd name="connsiteY2" fmla="*/ 2253913 h 2253913"/>
              <a:gd name="connsiteX3" fmla="*/ 5724 w 4281112"/>
              <a:gd name="connsiteY3" fmla="*/ 2253913 h 2253913"/>
              <a:gd name="connsiteX4" fmla="*/ 0 w 4281112"/>
              <a:gd name="connsiteY4" fmla="*/ 2140556 h 2253913"/>
              <a:gd name="connsiteX5" fmla="*/ 2140556 w 4281112"/>
              <a:gd name="connsiteY5" fmla="*/ 0 h 225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81112" h="2253913">
                <a:moveTo>
                  <a:pt x="2140556" y="0"/>
                </a:moveTo>
                <a:cubicBezTo>
                  <a:pt x="3322752" y="0"/>
                  <a:pt x="4281112" y="958360"/>
                  <a:pt x="4281112" y="2140556"/>
                </a:cubicBezTo>
                <a:lnTo>
                  <a:pt x="4275388" y="2253913"/>
                </a:lnTo>
                <a:lnTo>
                  <a:pt x="5724" y="2253913"/>
                </a:lnTo>
                <a:lnTo>
                  <a:pt x="0" y="2140556"/>
                </a:lnTo>
                <a:cubicBezTo>
                  <a:pt x="0" y="958360"/>
                  <a:pt x="958360" y="0"/>
                  <a:pt x="2140556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4" descr="giải pháp tăng năng suất tôm - cua - cá - Cá giống Nha Trang - THỦY SẢN  TRƯỜNG PHÁT">
            <a:extLst>
              <a:ext uri="{FF2B5EF4-FFF2-40B4-BE49-F238E27FC236}">
                <a16:creationId xmlns:a16="http://schemas.microsoft.com/office/drawing/2014/main" xmlns="" id="{AA257E2F-F5BF-1F8B-2720-0392EB3141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1" r="17115" b="1"/>
          <a:stretch/>
        </p:blipFill>
        <p:spPr bwMode="auto">
          <a:xfrm>
            <a:off x="1818614" y="4769536"/>
            <a:ext cx="3950208" cy="2088462"/>
          </a:xfrm>
          <a:custGeom>
            <a:avLst/>
            <a:gdLst/>
            <a:ahLst/>
            <a:cxnLst/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9" name="Freeform: Shape 1038">
            <a:extLst>
              <a:ext uri="{FF2B5EF4-FFF2-40B4-BE49-F238E27FC236}">
                <a16:creationId xmlns:a16="http://schemas.microsoft.com/office/drawing/2014/main" xmlns="" id="{C8F10CB3-3B5E-4C7A-98CF-B87454DDFA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848370" y="3966828"/>
            <a:ext cx="3339958" cy="2891173"/>
          </a:xfrm>
          <a:custGeom>
            <a:avLst/>
            <a:gdLst>
              <a:gd name="connsiteX0" fmla="*/ 2002536 w 3339958"/>
              <a:gd name="connsiteY0" fmla="*/ 0 h 2891173"/>
              <a:gd name="connsiteX1" fmla="*/ 3276335 w 3339958"/>
              <a:gd name="connsiteY1" fmla="*/ 457282 h 2891173"/>
              <a:gd name="connsiteX2" fmla="*/ 3339958 w 3339958"/>
              <a:gd name="connsiteY2" fmla="*/ 515107 h 2891173"/>
              <a:gd name="connsiteX3" fmla="*/ 3339958 w 3339958"/>
              <a:gd name="connsiteY3" fmla="*/ 2891173 h 2891173"/>
              <a:gd name="connsiteX4" fmla="*/ 209954 w 3339958"/>
              <a:gd name="connsiteY4" fmla="*/ 2891173 h 2891173"/>
              <a:gd name="connsiteX5" fmla="*/ 157369 w 3339958"/>
              <a:gd name="connsiteY5" fmla="*/ 2782014 h 2891173"/>
              <a:gd name="connsiteX6" fmla="*/ 0 w 3339958"/>
              <a:gd name="connsiteY6" fmla="*/ 2002536 h 2891173"/>
              <a:gd name="connsiteX7" fmla="*/ 2002536 w 3339958"/>
              <a:gd name="connsiteY7" fmla="*/ 0 h 289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9958" h="2891173">
                <a:moveTo>
                  <a:pt x="2002536" y="0"/>
                </a:moveTo>
                <a:cubicBezTo>
                  <a:pt x="2486398" y="0"/>
                  <a:pt x="2930179" y="171609"/>
                  <a:pt x="3276335" y="457282"/>
                </a:cubicBezTo>
                <a:lnTo>
                  <a:pt x="3339958" y="515107"/>
                </a:lnTo>
                <a:lnTo>
                  <a:pt x="3339958" y="2891173"/>
                </a:lnTo>
                <a:lnTo>
                  <a:pt x="209954" y="2891173"/>
                </a:lnTo>
                <a:lnTo>
                  <a:pt x="157369" y="2782014"/>
                </a:lnTo>
                <a:cubicBezTo>
                  <a:pt x="56036" y="2542434"/>
                  <a:pt x="0" y="2279029"/>
                  <a:pt x="0" y="2002536"/>
                </a:cubicBezTo>
                <a:cubicBezTo>
                  <a:pt x="0" y="896566"/>
                  <a:pt x="896566" y="0"/>
                  <a:pt x="2002536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0" descr="Lợi ích của rong nho đối với bà bầu - bau.vn">
            <a:extLst>
              <a:ext uri="{FF2B5EF4-FFF2-40B4-BE49-F238E27FC236}">
                <a16:creationId xmlns:a16="http://schemas.microsoft.com/office/drawing/2014/main" xmlns="" id="{7BDB5309-D1F4-50A2-A286-89A74A86A1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6" r="17022" b="3"/>
          <a:stretch/>
        </p:blipFill>
        <p:spPr bwMode="auto">
          <a:xfrm>
            <a:off x="9009416" y="4131546"/>
            <a:ext cx="3178912" cy="2726454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20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1E6C86-7DF9-03B3-24C3-4507F410D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1531" y="2392517"/>
            <a:ext cx="9114503" cy="1861881"/>
          </a:xfrm>
        </p:spPr>
        <p:txBody>
          <a:bodyPr>
            <a:normAutofit/>
          </a:bodyPr>
          <a:lstStyle/>
          <a:p>
            <a:r>
              <a:rPr lang="en-US" sz="5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VỀ THỦY SẢN</a:t>
            </a:r>
          </a:p>
        </p:txBody>
      </p:sp>
      <p:pic>
        <p:nvPicPr>
          <p:cNvPr id="1026" name="Picture 2" descr="Engine ">
            <a:extLst>
              <a:ext uri="{FF2B5EF4-FFF2-40B4-BE49-F238E27FC236}">
                <a16:creationId xmlns:a16="http://schemas.microsoft.com/office/drawing/2014/main" xmlns="" id="{8A11A6B9-A51E-4A9B-EF05-054D942EC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41651A0A-C18A-CB78-F064-1928DB81E138}"/>
              </a:ext>
            </a:extLst>
          </p:cNvPr>
          <p:cNvSpPr/>
          <p:nvPr/>
        </p:nvSpPr>
        <p:spPr>
          <a:xfrm>
            <a:off x="812162" y="996025"/>
            <a:ext cx="6515670" cy="187827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29 -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pic>
        <p:nvPicPr>
          <p:cNvPr id="2050" name="Picture 2" descr="Squid ">
            <a:extLst>
              <a:ext uri="{FF2B5EF4-FFF2-40B4-BE49-F238E27FC236}">
                <a16:creationId xmlns:a16="http://schemas.microsoft.com/office/drawing/2014/main" xmlns="" id="{65830640-F28C-C127-FC2A-890514282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656" y="4964472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ermit crab ">
            <a:extLst>
              <a:ext uri="{FF2B5EF4-FFF2-40B4-BE49-F238E27FC236}">
                <a16:creationId xmlns:a16="http://schemas.microsoft.com/office/drawing/2014/main" xmlns="" id="{DEF17858-159A-1C3B-7B69-B59359397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471" y="303161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rab ">
            <a:extLst>
              <a:ext uri="{FF2B5EF4-FFF2-40B4-BE49-F238E27FC236}">
                <a16:creationId xmlns:a16="http://schemas.microsoft.com/office/drawing/2014/main" xmlns="" id="{F2362C4E-1BF7-F910-4E1A-4CD61059F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7693" y="157727"/>
            <a:ext cx="2152854" cy="215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Seahorse ">
            <a:extLst>
              <a:ext uri="{FF2B5EF4-FFF2-40B4-BE49-F238E27FC236}">
                <a16:creationId xmlns:a16="http://schemas.microsoft.com/office/drawing/2014/main" xmlns="" id="{F3C5C69D-3ACF-A9CD-95F7-EA49B8DCA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1935161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Pisces ">
            <a:extLst>
              <a:ext uri="{FF2B5EF4-FFF2-40B4-BE49-F238E27FC236}">
                <a16:creationId xmlns:a16="http://schemas.microsoft.com/office/drawing/2014/main" xmlns="" id="{49B333DE-908D-8303-923A-1B2DAC8AE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522" y="4465483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Mantaray ">
            <a:extLst>
              <a:ext uri="{FF2B5EF4-FFF2-40B4-BE49-F238E27FC236}">
                <a16:creationId xmlns:a16="http://schemas.microsoft.com/office/drawing/2014/main" xmlns="" id="{19EC5CF2-7DDD-AE4A-E114-EA495E47D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39" y="154039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Octopus ">
            <a:extLst>
              <a:ext uri="{FF2B5EF4-FFF2-40B4-BE49-F238E27FC236}">
                <a16:creationId xmlns:a16="http://schemas.microsoft.com/office/drawing/2014/main" xmlns="" id="{C1A3B37A-13DF-3DF1-D672-75BE17F79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803" y="43942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75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2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4C77BC-3D37-63DF-9489-CC270FCABE73}"/>
              </a:ext>
            </a:extLst>
          </p:cNvPr>
          <p:cNvSpPr txBox="1"/>
          <p:nvPr/>
        </p:nvSpPr>
        <p:spPr>
          <a:xfrm>
            <a:off x="855406" y="435078"/>
            <a:ext cx="645979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xmlns="" id="{815FAE7B-468C-CBC2-9297-79218CD1539A}"/>
              </a:ext>
            </a:extLst>
          </p:cNvPr>
          <p:cNvSpPr/>
          <p:nvPr/>
        </p:nvSpPr>
        <p:spPr>
          <a:xfrm>
            <a:off x="8557145" y="120908"/>
            <a:ext cx="3323305" cy="5638447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đôi 2p và trả lời: V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58" y="1542197"/>
            <a:ext cx="8161787" cy="531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7CDECD6E-C826-FFBF-6DCD-1E8AFF901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CF449A-BA2C-034A-2567-8845364910FF}"/>
              </a:ext>
            </a:extLst>
          </p:cNvPr>
          <p:cNvSpPr txBox="1"/>
          <p:nvPr/>
        </p:nvSpPr>
        <p:spPr>
          <a:xfrm>
            <a:off x="855405" y="1194479"/>
            <a:ext cx="11236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accent5">
                  <a:lumMod val="40000"/>
                  <a:lumOff val="60000"/>
                </a:schemeClr>
              </a:buClr>
              <a:buFont typeface="Wingdings" panose="05000000000000000000" pitchFamily="2" charset="2"/>
              <a:buChar char="ü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Cung cấp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phẩm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012CB1F-24DD-DF8F-E69C-06707B9F54D9}"/>
              </a:ext>
            </a:extLst>
          </p:cNvPr>
          <p:cNvSpPr txBox="1"/>
          <p:nvPr/>
        </p:nvSpPr>
        <p:spPr>
          <a:xfrm>
            <a:off x="1052383" y="2117118"/>
            <a:ext cx="7137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accent5">
                  <a:lumMod val="40000"/>
                  <a:lumOff val="60000"/>
                </a:schemeClr>
              </a:buClr>
              <a:buFont typeface="Wingdings" panose="05000000000000000000" pitchFamily="2" charset="2"/>
              <a:buChar char="ü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Cung cấp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liệu cho xuất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0171F98-BC37-D823-AF1C-CBDE03A077B4}"/>
              </a:ext>
            </a:extLst>
          </p:cNvPr>
          <p:cNvSpPr txBox="1"/>
          <p:nvPr/>
        </p:nvSpPr>
        <p:spPr>
          <a:xfrm>
            <a:off x="1401762" y="2846365"/>
            <a:ext cx="6685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accent5">
                  <a:lumMod val="40000"/>
                  <a:lumOff val="60000"/>
                </a:schemeClr>
              </a:buClr>
              <a:buFont typeface="Wingdings" panose="05000000000000000000" pitchFamily="2" charset="2"/>
              <a:buChar char="ü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Tạo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việc cho người lao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994E5B1-1D3C-2CE4-873E-69BC0F75DED5}"/>
              </a:ext>
            </a:extLst>
          </p:cNvPr>
          <p:cNvSpPr txBox="1"/>
          <p:nvPr/>
        </p:nvSpPr>
        <p:spPr>
          <a:xfrm>
            <a:off x="1713271" y="3558917"/>
            <a:ext cx="6602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accent5">
                  <a:lumMod val="40000"/>
                  <a:lumOff val="60000"/>
                </a:schemeClr>
              </a:buClr>
              <a:buFont typeface="Wingdings" panose="05000000000000000000" pitchFamily="2" charset="2"/>
              <a:buChar char="ü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Cung cấp nguồn thức ăn cho chăn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ABF43C8-4707-B339-7FEA-4C3625834CE4}"/>
              </a:ext>
            </a:extLst>
          </p:cNvPr>
          <p:cNvSpPr txBox="1"/>
          <p:nvPr/>
        </p:nvSpPr>
        <p:spPr>
          <a:xfrm>
            <a:off x="1981198" y="4209087"/>
            <a:ext cx="8947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accent5">
                  <a:lumMod val="40000"/>
                  <a:lumOff val="60000"/>
                </a:schemeClr>
              </a:buClr>
              <a:buFont typeface="Wingdings" panose="05000000000000000000" pitchFamily="2" charset="2"/>
              <a:buChar char="ü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Đáp ứng nhu cầu vui chơi, giải trí cho con người.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72526" y="241023"/>
            <a:ext cx="4297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sản: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9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7" y="2519823"/>
            <a:ext cx="11136573" cy="399708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3666" y="204849"/>
            <a:ext cx="7037504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1" y="1146412"/>
            <a:ext cx="94169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/>
              <a:t>Quan sát hình ảnh 14.2</a:t>
            </a:r>
          </a:p>
          <a:p>
            <a:r>
              <a:rPr lang="vi-VN" sz="2800" dirty="0" smtClean="0"/>
              <a:t>Thảo luận nhóm 4 trong 3 phút và hoàn thành PHT 1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062887" y="3708568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Open Sans"/>
              </a:rPr>
              <a:t>Cá</a:t>
            </a:r>
            <a:r>
              <a:rPr lang="en-US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"/>
              </a:rPr>
              <a:t>tra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263877" y="3786832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Open Sans"/>
              </a:rPr>
              <a:t>Cá</a:t>
            </a:r>
            <a:r>
              <a:rPr lang="en-US" dirty="0">
                <a:solidFill>
                  <a:srgbClr val="000000"/>
                </a:solidFill>
                <a:latin typeface="Open Sans"/>
              </a:rPr>
              <a:t> song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900432" y="3893234"/>
            <a:ext cx="2185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Open Sans"/>
              </a:rPr>
              <a:t>Tôm</a:t>
            </a:r>
            <a:r>
              <a:rPr lang="en-US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"/>
              </a:rPr>
              <a:t>thẻ</a:t>
            </a:r>
            <a:r>
              <a:rPr lang="en-US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"/>
              </a:rPr>
              <a:t>chân</a:t>
            </a:r>
            <a:r>
              <a:rPr lang="en-US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"/>
              </a:rPr>
              <a:t>trắng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1" y="5685949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Open Sans"/>
              </a:rPr>
              <a:t>Cua</a:t>
            </a:r>
            <a:r>
              <a:rPr lang="en-US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"/>
              </a:rPr>
              <a:t>biển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263877" y="5685949"/>
            <a:ext cx="11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Open Sans"/>
              </a:rPr>
              <a:t>Tôm</a:t>
            </a:r>
            <a:r>
              <a:rPr lang="en-US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"/>
              </a:rPr>
              <a:t>hùm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993039" y="5685949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Open Sans"/>
              </a:rPr>
              <a:t>Cá</a:t>
            </a:r>
            <a:r>
              <a:rPr lang="en-US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"/>
              </a:rPr>
              <a:t>lăng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95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EC48BD86-2603-398A-4711-AB330DC028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54260"/>
              </p:ext>
            </p:extLst>
          </p:nvPr>
        </p:nvGraphicFramePr>
        <p:xfrm>
          <a:off x="1022554" y="1222613"/>
          <a:ext cx="10525432" cy="432687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525432">
                  <a:extLst>
                    <a:ext uri="{9D8B030D-6E8A-4147-A177-3AD203B41FA5}">
                      <a16:colId xmlns:a16="http://schemas.microsoft.com/office/drawing/2014/main" xmlns="" val="848147373"/>
                    </a:ext>
                  </a:extLst>
                </a:gridCol>
              </a:tblGrid>
              <a:tr h="106901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</a:t>
                      </a:r>
                      <a:r>
                        <a:rPr lang="vi-VN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80012335"/>
                  </a:ext>
                </a:extLst>
              </a:tr>
              <a:tr h="11198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1: 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 các loại thủy sản của mỗi nhóm thì loại nào các em dễ dàng mua được? Ngược lại, loại nào khó mua, hiếm khi được ăn?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6042164"/>
                  </a:ext>
                </a:extLst>
              </a:tr>
              <a:tr h="10690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2: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 các loại đấy loại nào được tập trung sản xuất giống và nuôi trồng? Giải thích?</a:t>
                      </a:r>
                      <a:endParaRPr lang="en-US" sz="2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19479282"/>
                  </a:ext>
                </a:extLst>
              </a:tr>
              <a:tr h="10690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3: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Cho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khẩu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8411834"/>
                  </a:ext>
                </a:extLst>
              </a:tr>
            </a:tbl>
          </a:graphicData>
        </a:graphic>
      </p:graphicFrame>
      <p:pic>
        <p:nvPicPr>
          <p:cNvPr id="5" name="Picture 2" descr="Engine ">
            <a:extLst>
              <a:ext uri="{FF2B5EF4-FFF2-40B4-BE49-F238E27FC236}">
                <a16:creationId xmlns:a16="http://schemas.microsoft.com/office/drawing/2014/main" xmlns="" id="{7CDECD6E-C826-FFBF-6DCD-1E8AFF901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5461000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Mantaray ">
            <a:extLst>
              <a:ext uri="{FF2B5EF4-FFF2-40B4-BE49-F238E27FC236}">
                <a16:creationId xmlns:a16="http://schemas.microsoft.com/office/drawing/2014/main" xmlns="" id="{B8A4DB7C-ED37-E515-0B6F-1843274D7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-347406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81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1779</Words>
  <Application>Microsoft Office PowerPoint</Application>
  <PresentationFormat>Widescreen</PresentationFormat>
  <Paragraphs>189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Meiryo</vt:lpstr>
      <vt:lpstr>Open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THỦY SẢN LÀ GÌ?</vt:lpstr>
      <vt:lpstr>GIỚI THIỆU VỀ THỦY SẢN</vt:lpstr>
      <vt:lpstr>PowerPoint Presentation</vt:lpstr>
      <vt:lpstr>PowerPoint Presentation</vt:lpstr>
      <vt:lpstr>PowerPoint Presentation</vt:lpstr>
      <vt:lpstr>PowerPoint Presentation</vt:lpstr>
      <vt:lpstr>Câu 1: Trong các loại thủy sản của mỗi nhóm thì loại nào các em dễ dàng mua được? Ngược lại, loại nào khó mua, hiếm khi được ăn? </vt:lpstr>
      <vt:lpstr>PowerPoint Presentation</vt:lpstr>
      <vt:lpstr>PowerPoint Presentation</vt:lpstr>
      <vt:lpstr>Câu 3: Cho ví dụ một số loại thủy sản có giá trị kinh tế cao, giá trị xuất khẩu cao mà em biết? </vt:lpstr>
      <vt:lpstr>III. Khai thác và bảo vệ nguồn lợi thủy sản </vt:lpstr>
      <vt:lpstr>PowerPoint Presentation</vt:lpstr>
      <vt:lpstr>PowerPoint Presentation</vt:lpstr>
      <vt:lpstr>PowerPoint Presentation</vt:lpstr>
      <vt:lpstr>Câu 3: Cho biết tại sao phải khai thác và bảo vệ nguồn lợi thủy sản (ý nghĩa của việc khai thác thủy sản)? </vt:lpstr>
      <vt:lpstr>Câu 4: Có phải nguồn thủy sản là vô tận hay không? Có hay không nên khai thác thủy sản một cách tùy ý?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HOÀN THÀNH TẠI NHÀ</vt:lpstr>
      <vt:lpstr>THIẾT KẾ MÔ HÌNH  TỪ VẬT LIỆU TÁI CHẾ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DELL</cp:lastModifiedBy>
  <cp:revision>103</cp:revision>
  <dcterms:created xsi:type="dcterms:W3CDTF">2022-07-03T15:18:46Z</dcterms:created>
  <dcterms:modified xsi:type="dcterms:W3CDTF">2024-03-20T12:09:49Z</dcterms:modified>
</cp:coreProperties>
</file>