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98" r:id="rId2"/>
    <p:sldId id="258" r:id="rId3"/>
    <p:sldId id="259" r:id="rId4"/>
    <p:sldId id="300" r:id="rId5"/>
    <p:sldId id="301" r:id="rId6"/>
    <p:sldId id="302" r:id="rId7"/>
    <p:sldId id="303" r:id="rId8"/>
    <p:sldId id="299" r:id="rId9"/>
    <p:sldId id="304" r:id="rId10"/>
    <p:sldId id="264" r:id="rId11"/>
    <p:sldId id="288" r:id="rId12"/>
    <p:sldId id="266" r:id="rId13"/>
    <p:sldId id="305" r:id="rId14"/>
    <p:sldId id="265" r:id="rId15"/>
    <p:sldId id="283" r:id="rId16"/>
    <p:sldId id="289" r:id="rId17"/>
    <p:sldId id="306" r:id="rId18"/>
    <p:sldId id="307" r:id="rId19"/>
    <p:sldId id="284" r:id="rId20"/>
    <p:sldId id="290" r:id="rId21"/>
    <p:sldId id="308" r:id="rId22"/>
    <p:sldId id="291" r:id="rId23"/>
    <p:sldId id="286" r:id="rId24"/>
    <p:sldId id="293" r:id="rId25"/>
    <p:sldId id="309" r:id="rId26"/>
    <p:sldId id="294" r:id="rId27"/>
    <p:sldId id="310" r:id="rId28"/>
    <p:sldId id="311" r:id="rId29"/>
    <p:sldId id="312" r:id="rId30"/>
    <p:sldId id="278" r:id="rId31"/>
  </p:sldIdLst>
  <p:sldSz cx="12192000" cy="6858000"/>
  <p:notesSz cx="6858000" cy="9144000"/>
  <p:embeddedFontLst>
    <p:embeddedFont>
      <p:font typeface="Calibri" panose="020F050202020403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7GhgE4N8+vjOCcHM/Tym7rAK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94660"/>
  </p:normalViewPr>
  <p:slideViewPr>
    <p:cSldViewPr snapToGrid="0">
      <p:cViewPr varScale="1">
        <p:scale>
          <a:sx n="70" d="100"/>
          <a:sy n="70" d="100"/>
        </p:scale>
        <p:origin x="6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2606607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8456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6326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2872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6781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1318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5312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Times New Roma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Times New Roma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5"/>
          <p:cNvSpPr>
            <a:spLocks noGrp="1"/>
          </p:cNvSpPr>
          <p:nvPr>
            <p:ph type="pic" idx="2"/>
          </p:nvPr>
        </p:nvSpPr>
        <p:spPr>
          <a:xfrm>
            <a:off x="5183188" y="987425"/>
            <a:ext cx="6172200" cy="4873625"/>
          </a:xfrm>
          <a:prstGeom prst="rect">
            <a:avLst/>
          </a:prstGeom>
          <a:noFill/>
          <a:ln>
            <a:noFill/>
          </a:ln>
        </p:spPr>
      </p:sp>
      <p:sp>
        <p:nvSpPr>
          <p:cNvPr id="64" name="Google Shape;64;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Times New Roman"/>
              <a:buNone/>
              <a:defRPr sz="4400" b="0"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0" name="Google Shape;1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0" marR="0" lvl="1" indent="0" algn="r" rtl="0">
              <a:spcBef>
                <a:spcPts val="0"/>
              </a:spcBef>
              <a:buNone/>
              <a:defRPr sz="1200" b="0" i="0" u="none" strike="noStrike" cap="none">
                <a:solidFill>
                  <a:srgbClr val="888888"/>
                </a:solidFill>
                <a:latin typeface="Times New Roman"/>
                <a:ea typeface="Times New Roman"/>
                <a:cs typeface="Times New Roman"/>
                <a:sym typeface="Times New Roman"/>
              </a:defRPr>
            </a:lvl2pPr>
            <a:lvl3pPr marL="0" marR="0" lvl="2" indent="0" algn="r" rtl="0">
              <a:spcBef>
                <a:spcPts val="0"/>
              </a:spcBef>
              <a:buNone/>
              <a:defRPr sz="1200" b="0" i="0" u="none" strike="noStrike" cap="none">
                <a:solidFill>
                  <a:srgbClr val="888888"/>
                </a:solidFill>
                <a:latin typeface="Times New Roman"/>
                <a:ea typeface="Times New Roman"/>
                <a:cs typeface="Times New Roman"/>
                <a:sym typeface="Times New Roman"/>
              </a:defRPr>
            </a:lvl3pPr>
            <a:lvl4pPr marL="0" marR="0" lvl="3" indent="0" algn="r" rtl="0">
              <a:spcBef>
                <a:spcPts val="0"/>
              </a:spcBef>
              <a:buNone/>
              <a:defRPr sz="1200" b="0" i="0" u="none" strike="noStrike" cap="none">
                <a:solidFill>
                  <a:srgbClr val="888888"/>
                </a:solidFill>
                <a:latin typeface="Times New Roman"/>
                <a:ea typeface="Times New Roman"/>
                <a:cs typeface="Times New Roman"/>
                <a:sym typeface="Times New Roman"/>
              </a:defRPr>
            </a:lvl4pPr>
            <a:lvl5pPr marL="0" marR="0" lvl="4" indent="0" algn="r" rtl="0">
              <a:spcBef>
                <a:spcPts val="0"/>
              </a:spcBef>
              <a:buNone/>
              <a:defRPr sz="1200" b="0" i="0" u="none" strike="noStrike" cap="none">
                <a:solidFill>
                  <a:srgbClr val="888888"/>
                </a:solidFill>
                <a:latin typeface="Times New Roman"/>
                <a:ea typeface="Times New Roman"/>
                <a:cs typeface="Times New Roman"/>
                <a:sym typeface="Times New Roman"/>
              </a:defRPr>
            </a:lvl5pPr>
            <a:lvl6pPr marL="0" marR="0" lvl="5" indent="0" algn="r" rtl="0">
              <a:spcBef>
                <a:spcPts val="0"/>
              </a:spcBef>
              <a:buNone/>
              <a:defRPr sz="1200" b="0" i="0" u="none" strike="noStrike" cap="none">
                <a:solidFill>
                  <a:srgbClr val="888888"/>
                </a:solidFill>
                <a:latin typeface="Times New Roman"/>
                <a:ea typeface="Times New Roman"/>
                <a:cs typeface="Times New Roman"/>
                <a:sym typeface="Times New Roman"/>
              </a:defRPr>
            </a:lvl6pPr>
            <a:lvl7pPr marL="0" marR="0" lvl="6" indent="0" algn="r" rtl="0">
              <a:spcBef>
                <a:spcPts val="0"/>
              </a:spcBef>
              <a:buNone/>
              <a:defRPr sz="1200" b="0" i="0" u="none" strike="noStrike" cap="none">
                <a:solidFill>
                  <a:srgbClr val="888888"/>
                </a:solidFill>
                <a:latin typeface="Times New Roman"/>
                <a:ea typeface="Times New Roman"/>
                <a:cs typeface="Times New Roman"/>
                <a:sym typeface="Times New Roman"/>
              </a:defRPr>
            </a:lvl7pPr>
            <a:lvl8pPr marL="0" marR="0" lvl="7" indent="0" algn="r" rtl="0">
              <a:spcBef>
                <a:spcPts val="0"/>
              </a:spcBef>
              <a:buNone/>
              <a:defRPr sz="1200" b="0" i="0" u="none" strike="noStrike" cap="none">
                <a:solidFill>
                  <a:srgbClr val="888888"/>
                </a:solidFill>
                <a:latin typeface="Times New Roman"/>
                <a:ea typeface="Times New Roman"/>
                <a:cs typeface="Times New Roman"/>
                <a:sym typeface="Times New Roman"/>
              </a:defRPr>
            </a:lvl8pPr>
            <a:lvl9pPr marL="0" marR="0" lvl="8" indent="0" algn="r" rtl="0">
              <a:spcBef>
                <a:spcPts val="0"/>
              </a:spcBef>
              <a:buNone/>
              <a:defRPr sz="1200" b="0" i="0" u="none" strike="noStrike" cap="none">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acnflyodXY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blogtailieu.com/bo-60-tro-choi-power-point/" TargetMode="External"/><Relationship Id="rId2" Type="http://schemas.openxmlformats.org/officeDocument/2006/relationships/hyperlink" Target="https://blogtailieu.com/download-anhdv-boot-2021-premium-moi-nha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blogtailieu.com/bo-60-tro-choi-power-point/" TargetMode="External"/><Relationship Id="rId2" Type="http://schemas.openxmlformats.org/officeDocument/2006/relationships/hyperlink" Target="https://blogtailieu.com/download-anhdv-boot-2021-premium-moi-nha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blogtailieu.com/download-anhdv-boot-2021-premium-moi-nha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814" y="0"/>
            <a:ext cx="11764371" cy="1214651"/>
          </a:xfrm>
        </p:spPr>
        <p:txBody>
          <a:bodyPr/>
          <a:lstStyle/>
          <a:p>
            <a:r>
              <a:rPr lang="vi-VN" dirty="0" smtClean="0"/>
              <a:t>Tiết 30: Bài 15- Nuôi cá ao (tiết 1)</a:t>
            </a:r>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213814" y="1315182"/>
            <a:ext cx="11665942" cy="5358126"/>
          </a:xfrm>
          <a:prstGeom prst="rect">
            <a:avLst/>
          </a:prstGeom>
        </p:spPr>
      </p:pic>
    </p:spTree>
    <p:extLst>
      <p:ext uri="{BB962C8B-B14F-4D97-AF65-F5344CB8AC3E}">
        <p14:creationId xmlns:p14="http://schemas.microsoft.com/office/powerpoint/2010/main" val="136195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3034" y="119697"/>
            <a:ext cx="6658522" cy="4221191"/>
          </a:xfrm>
          <a:prstGeom prst="rect">
            <a:avLst/>
          </a:prstGeom>
        </p:spPr>
      </p:pic>
      <p:sp>
        <p:nvSpPr>
          <p:cNvPr id="2" name="Rectangle 1"/>
          <p:cNvSpPr/>
          <p:nvPr/>
        </p:nvSpPr>
        <p:spPr>
          <a:xfrm>
            <a:off x="1795259" y="4340888"/>
            <a:ext cx="9111790" cy="523220"/>
          </a:xfrm>
          <a:prstGeom prst="rect">
            <a:avLst/>
          </a:prstGeom>
        </p:spPr>
        <p:txBody>
          <a:bodyPr wrap="none">
            <a:spAutoFit/>
          </a:bodyPr>
          <a:lstStyle/>
          <a:p>
            <a:r>
              <a:rPr lang="vi-VN" sz="2800" b="1" i="1" dirty="0" smtClean="0">
                <a:solidFill>
                  <a:srgbClr val="FF0000"/>
                </a:solidFill>
                <a:latin typeface="Times New Roman" panose="02020603050405020304" pitchFamily="18" charset="0"/>
                <a:cs typeface="Times New Roman" panose="02020603050405020304" pitchFamily="18" charset="0"/>
              </a:rPr>
              <a:t>Câu 1: </a:t>
            </a:r>
            <a:r>
              <a:rPr lang="en-US" sz="2800" b="1" i="1" dirty="0" err="1" smtClean="0">
                <a:solidFill>
                  <a:srgbClr val="FF0000"/>
                </a:solidFill>
                <a:latin typeface="Times New Roman" panose="02020603050405020304" pitchFamily="18" charset="0"/>
                <a:cs typeface="Times New Roman" panose="02020603050405020304" pitchFamily="18" charset="0"/>
              </a:rPr>
              <a:t>Hãy</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cho</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biết</a:t>
            </a:r>
            <a:r>
              <a:rPr lang="en-US" sz="2800" b="1" i="1" dirty="0" smtClean="0">
                <a:solidFill>
                  <a:srgbClr val="FF0000"/>
                </a:solidFill>
                <a:latin typeface="Times New Roman" panose="02020603050405020304" pitchFamily="18" charset="0"/>
                <a:cs typeface="Times New Roman" panose="02020603050405020304" pitchFamily="18" charset="0"/>
              </a:rPr>
              <a:t> ý </a:t>
            </a:r>
            <a:r>
              <a:rPr lang="en-US" sz="2800" b="1" i="1" dirty="0" err="1">
                <a:solidFill>
                  <a:srgbClr val="FF0000"/>
                </a:solidFill>
                <a:latin typeface="Times New Roman" panose="02020603050405020304" pitchFamily="18" charset="0"/>
                <a:cs typeface="Times New Roman" panose="02020603050405020304" pitchFamily="18" charset="0"/>
              </a:rPr>
              <a:t>nghĩa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của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công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tác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chuẩn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bị</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ao</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nuôi</a:t>
            </a:r>
            <a:r>
              <a:rPr lang="en-US" sz="2800" b="1" i="1" dirty="0">
                <a:solidFill>
                  <a:srgbClr val="FF0000"/>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4"/>
          <a:stretch>
            <a:fillRect/>
          </a:stretch>
        </p:blipFill>
        <p:spPr>
          <a:xfrm>
            <a:off x="6711556" y="0"/>
            <a:ext cx="5670241" cy="3651119"/>
          </a:xfrm>
          <a:prstGeom prst="rect">
            <a:avLst/>
          </a:prstGeom>
        </p:spPr>
      </p:pic>
      <p:sp>
        <p:nvSpPr>
          <p:cNvPr id="7" name="Rectangle 6"/>
          <p:cNvSpPr/>
          <p:nvPr/>
        </p:nvSpPr>
        <p:spPr>
          <a:xfrm>
            <a:off x="641445" y="4864108"/>
            <a:ext cx="10495128" cy="1993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smtClean="0">
                <a:latin typeface="+mj-lt"/>
              </a:rPr>
              <a:t>Tạo môi trường nước ao chất lượng, ổn định, giảm bớt mầm bệnh, trong quá trình nuôi. Tăng năng suất khi  nuôi cá.</a:t>
            </a:r>
            <a:endParaRPr lang="en-US" sz="44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39692" y="220400"/>
            <a:ext cx="9280239" cy="2861281"/>
          </a:xfrm>
          <a:prstGeom prst="rect">
            <a:avLst/>
          </a:prstGeom>
        </p:spPr>
      </p:pic>
      <p:sp>
        <p:nvSpPr>
          <p:cNvPr id="6" name="TextBox 5"/>
          <p:cNvSpPr txBox="1"/>
          <p:nvPr/>
        </p:nvSpPr>
        <p:spPr>
          <a:xfrm>
            <a:off x="1434564" y="3349417"/>
            <a:ext cx="1743351"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Tát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cạn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ao</a:t>
            </a:r>
            <a:endParaRPr lang="en-US"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604233" y="3386763"/>
            <a:ext cx="3600485"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Bắt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sạch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còn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sót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lại</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742669" y="3349417"/>
            <a:ext cx="4043457"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Hút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bùn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vệ</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ao</a:t>
            </a:r>
            <a:endParaRPr lang="en-US" sz="28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357367" y="4323284"/>
            <a:ext cx="3299936"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Rắc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vôi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khử</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ao</a:t>
            </a:r>
            <a:endParaRPr lang="en-US"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5221705" y="4367919"/>
            <a:ext cx="1983014" cy="523220"/>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Phơi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đáy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ao</a:t>
            </a:r>
            <a:endParaRPr lang="en-US" sz="28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7665120" y="4357745"/>
            <a:ext cx="3327815"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Lấy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mới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ao</a:t>
            </a:r>
            <a:endParaRPr lang="en-US" sz="28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066282" y="3473292"/>
            <a:ext cx="1285764" cy="523220"/>
          </a:xfrm>
          <a:prstGeom prst="rect">
            <a:avLst/>
          </a:prstGeom>
          <a:noFill/>
        </p:spPr>
        <p:txBody>
          <a:bodyPr wrap="square" rtlCol="0">
            <a:spAutoFit/>
          </a:bodyPr>
          <a:lstStyle/>
          <a:p>
            <a:r>
              <a:rPr lang="vi-VN" sz="2800" b="1" i="1" dirty="0">
                <a:solidFill>
                  <a:srgbClr val="FF0000"/>
                </a:solidFill>
                <a:latin typeface="+mj-lt"/>
              </a:rPr>
              <a:t> → </a:t>
            </a:r>
            <a:endParaRPr lang="en-US" sz="2800" b="1" dirty="0">
              <a:latin typeface="+mj-lt"/>
            </a:endParaRPr>
          </a:p>
        </p:txBody>
      </p:sp>
      <p:sp>
        <p:nvSpPr>
          <p:cNvPr id="14" name="TextBox 13"/>
          <p:cNvSpPr txBox="1"/>
          <p:nvPr/>
        </p:nvSpPr>
        <p:spPr>
          <a:xfrm>
            <a:off x="7099787" y="3422270"/>
            <a:ext cx="1285764" cy="523220"/>
          </a:xfrm>
          <a:prstGeom prst="rect">
            <a:avLst/>
          </a:prstGeom>
          <a:noFill/>
        </p:spPr>
        <p:txBody>
          <a:bodyPr wrap="square" rtlCol="0">
            <a:spAutoFit/>
          </a:bodyPr>
          <a:lstStyle/>
          <a:p>
            <a:r>
              <a:rPr lang="vi-VN" sz="2800" b="1" i="1" dirty="0">
                <a:solidFill>
                  <a:srgbClr val="FF0000"/>
                </a:solidFill>
                <a:latin typeface="+mj-lt"/>
              </a:rPr>
              <a:t> → </a:t>
            </a:r>
            <a:endParaRPr lang="en-US" sz="2800" b="1" dirty="0">
              <a:latin typeface="+mj-lt"/>
            </a:endParaRPr>
          </a:p>
        </p:txBody>
      </p:sp>
      <p:sp>
        <p:nvSpPr>
          <p:cNvPr id="15" name="TextBox 14"/>
          <p:cNvSpPr txBox="1"/>
          <p:nvPr/>
        </p:nvSpPr>
        <p:spPr>
          <a:xfrm>
            <a:off x="791682" y="4285938"/>
            <a:ext cx="1285764" cy="523220"/>
          </a:xfrm>
          <a:prstGeom prst="rect">
            <a:avLst/>
          </a:prstGeom>
          <a:noFill/>
        </p:spPr>
        <p:txBody>
          <a:bodyPr wrap="square" rtlCol="0">
            <a:spAutoFit/>
          </a:bodyPr>
          <a:lstStyle/>
          <a:p>
            <a:r>
              <a:rPr lang="vi-VN" sz="2800" b="1" i="1" dirty="0">
                <a:solidFill>
                  <a:srgbClr val="FF0000"/>
                </a:solidFill>
                <a:latin typeface="+mj-lt"/>
              </a:rPr>
              <a:t> → </a:t>
            </a:r>
            <a:endParaRPr lang="en-US" sz="2800" b="1" dirty="0">
              <a:latin typeface="+mj-lt"/>
            </a:endParaRPr>
          </a:p>
        </p:txBody>
      </p:sp>
      <p:sp>
        <p:nvSpPr>
          <p:cNvPr id="16" name="TextBox 15"/>
          <p:cNvSpPr txBox="1"/>
          <p:nvPr/>
        </p:nvSpPr>
        <p:spPr>
          <a:xfrm>
            <a:off x="4578822" y="4332412"/>
            <a:ext cx="1285764" cy="523220"/>
          </a:xfrm>
          <a:prstGeom prst="rect">
            <a:avLst/>
          </a:prstGeom>
          <a:noFill/>
        </p:spPr>
        <p:txBody>
          <a:bodyPr wrap="square" rtlCol="0">
            <a:spAutoFit/>
          </a:bodyPr>
          <a:lstStyle/>
          <a:p>
            <a:r>
              <a:rPr lang="vi-VN" sz="2800" b="1" i="1" dirty="0">
                <a:solidFill>
                  <a:srgbClr val="FF0000"/>
                </a:solidFill>
                <a:latin typeface="+mj-lt"/>
              </a:rPr>
              <a:t> → </a:t>
            </a:r>
            <a:endParaRPr lang="en-US" sz="2800" b="1" dirty="0">
              <a:latin typeface="+mj-lt"/>
            </a:endParaRPr>
          </a:p>
        </p:txBody>
      </p:sp>
      <p:sp>
        <p:nvSpPr>
          <p:cNvPr id="17" name="TextBox 16"/>
          <p:cNvSpPr txBox="1"/>
          <p:nvPr/>
        </p:nvSpPr>
        <p:spPr>
          <a:xfrm>
            <a:off x="7080198" y="4347571"/>
            <a:ext cx="1285764" cy="523220"/>
          </a:xfrm>
          <a:prstGeom prst="rect">
            <a:avLst/>
          </a:prstGeom>
          <a:noFill/>
        </p:spPr>
        <p:txBody>
          <a:bodyPr wrap="square" rtlCol="0">
            <a:spAutoFit/>
          </a:bodyPr>
          <a:lstStyle/>
          <a:p>
            <a:r>
              <a:rPr lang="vi-VN" sz="2800" b="1" i="1" dirty="0">
                <a:solidFill>
                  <a:srgbClr val="FF0000"/>
                </a:solidFill>
                <a:latin typeface="+mj-lt"/>
              </a:rPr>
              <a:t> → </a:t>
            </a:r>
            <a:endParaRPr lang="en-US" sz="2800" b="1" dirty="0">
              <a:latin typeface="+mj-lt"/>
            </a:endParaRPr>
          </a:p>
        </p:txBody>
      </p:sp>
    </p:spTree>
    <p:extLst>
      <p:ext uri="{BB962C8B-B14F-4D97-AF65-F5344CB8AC3E}">
        <p14:creationId xmlns:p14="http://schemas.microsoft.com/office/powerpoint/2010/main" val="53703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0-#ppt_w/2"/>
                                          </p:val>
                                        </p:tav>
                                        <p:tav tm="100000">
                                          <p:val>
                                            <p:strVal val="#ppt_x"/>
                                          </p:val>
                                        </p:tav>
                                      </p:tavLst>
                                    </p:anim>
                                    <p:anim calcmode="lin" valueType="num">
                                      <p:cBhvr additive="base">
                                        <p:cTn id="29" dur="500" fill="hold"/>
                                        <p:tgtEl>
                                          <p:spTgt spid="14"/>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0-#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0-#ppt_w/2"/>
                                          </p:val>
                                        </p:tav>
                                        <p:tav tm="100000">
                                          <p:val>
                                            <p:strVal val="#ppt_x"/>
                                          </p:val>
                                        </p:tav>
                                      </p:tavLst>
                                    </p:anim>
                                    <p:anim calcmode="lin" valueType="num">
                                      <p:cBhvr additive="base">
                                        <p:cTn id="4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0-#ppt_w/2"/>
                                          </p:val>
                                        </p:tav>
                                        <p:tav tm="100000">
                                          <p:val>
                                            <p:strVal val="#ppt_x"/>
                                          </p:val>
                                        </p:tav>
                                      </p:tavLst>
                                    </p:anim>
                                    <p:anim calcmode="lin" valueType="num">
                                      <p:cBhvr additive="base">
                                        <p:cTn id="49" dur="500" fill="hold"/>
                                        <p:tgtEl>
                                          <p:spTgt spid="16"/>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0-#ppt_w/2"/>
                                          </p:val>
                                        </p:tav>
                                        <p:tav tm="100000">
                                          <p:val>
                                            <p:strVal val="#ppt_x"/>
                                          </p:val>
                                        </p:tav>
                                      </p:tavLst>
                                    </p:anim>
                                    <p:anim calcmode="lin" valueType="num">
                                      <p:cBhvr additive="base">
                                        <p:cTn id="53"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0-#ppt_w/2"/>
                                          </p:val>
                                        </p:tav>
                                        <p:tav tm="100000">
                                          <p:val>
                                            <p:strVal val="#ppt_x"/>
                                          </p:val>
                                        </p:tav>
                                      </p:tavLst>
                                    </p:anim>
                                    <p:anim calcmode="lin" valueType="num">
                                      <p:cBhvr additive="base">
                                        <p:cTn id="59" dur="500" fill="hold"/>
                                        <p:tgtEl>
                                          <p:spTgt spid="17"/>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additive="base">
                                        <p:cTn id="62" dur="500" fill="hold"/>
                                        <p:tgtEl>
                                          <p:spTgt spid="12"/>
                                        </p:tgtEl>
                                        <p:attrNameLst>
                                          <p:attrName>ppt_x</p:attrName>
                                        </p:attrNameLst>
                                      </p:cBhvr>
                                      <p:tavLst>
                                        <p:tav tm="0">
                                          <p:val>
                                            <p:strVal val="0-#ppt_w/2"/>
                                          </p:val>
                                        </p:tav>
                                        <p:tav tm="100000">
                                          <p:val>
                                            <p:strVal val="#ppt_x"/>
                                          </p:val>
                                        </p:tav>
                                      </p:tavLst>
                                    </p:anim>
                                    <p:anim calcmode="lin" valueType="num">
                                      <p:cBhvr additive="base">
                                        <p:cTn id="6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546" y="373625"/>
            <a:ext cx="3657600" cy="244754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0110" y="713211"/>
            <a:ext cx="4196622" cy="314746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8696" y="1089715"/>
            <a:ext cx="4013304" cy="3462908"/>
          </a:xfrm>
          <a:prstGeom prst="rect">
            <a:avLst/>
          </a:prstGeom>
        </p:spPr>
      </p:pic>
      <p:sp>
        <p:nvSpPr>
          <p:cNvPr id="7" name="TextBox 6"/>
          <p:cNvSpPr txBox="1"/>
          <p:nvPr/>
        </p:nvSpPr>
        <p:spPr>
          <a:xfrm>
            <a:off x="286603" y="4900187"/>
            <a:ext cx="11701469" cy="954107"/>
          </a:xfrm>
          <a:prstGeom prst="rect">
            <a:avLst/>
          </a:prstGeom>
          <a:noFill/>
        </p:spPr>
        <p:txBody>
          <a:bodyPr wrap="square" rtlCol="0">
            <a:spAutoFit/>
          </a:bodyPr>
          <a:lstStyle/>
          <a:p>
            <a:r>
              <a:rPr lang="vi-VN" sz="2800" b="1" i="1" dirty="0" smtClean="0">
                <a:solidFill>
                  <a:srgbClr val="FF0000"/>
                </a:solidFill>
                <a:latin typeface="Times New Roman" panose="02020603050405020304" pitchFamily="18" charset="0"/>
                <a:cs typeface="Times New Roman" panose="02020603050405020304" pitchFamily="18" charset="0"/>
              </a:rPr>
              <a:t>Câu 3: </a:t>
            </a:r>
            <a:r>
              <a:rPr lang="en-US" sz="2800" b="1" i="1" dirty="0" err="1" smtClean="0">
                <a:solidFill>
                  <a:srgbClr val="FF0000"/>
                </a:solidFill>
                <a:latin typeface="Times New Roman" panose="02020603050405020304" pitchFamily="18" charset="0"/>
                <a:cs typeface="Times New Roman" panose="02020603050405020304" pitchFamily="18" charset="0"/>
              </a:rPr>
              <a:t>Gia</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đình</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và</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địa</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phương</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em</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thường</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nuôi</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cá</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trong</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các</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loại</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ao</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nào</a:t>
            </a:r>
            <a:r>
              <a:rPr lang="en-US" sz="2800" b="1" i="1" dirty="0" smtClean="0">
                <a:solidFill>
                  <a:srgbClr val="FF0000"/>
                </a:solidFill>
                <a:latin typeface="Times New Roman" panose="02020603050405020304" pitchFamily="18" charset="0"/>
                <a:cs typeface="Times New Roman" panose="02020603050405020304" pitchFamily="18" charset="0"/>
              </a:rPr>
              <a:t>?</a:t>
            </a:r>
          </a:p>
          <a:p>
            <a:r>
              <a:rPr lang="vi-VN" sz="2800" b="1" i="1" dirty="0" smtClean="0">
                <a:solidFill>
                  <a:srgbClr val="FF0000"/>
                </a:solidFill>
                <a:latin typeface="Times New Roman" panose="02020603050405020304" pitchFamily="18" charset="0"/>
                <a:cs typeface="Times New Roman" panose="02020603050405020304" pitchFamily="18" charset="0"/>
              </a:rPr>
              <a:t>Cau 4: </a:t>
            </a:r>
            <a:r>
              <a:rPr lang="en-US" sz="2800" b="1" i="1" dirty="0" smtClean="0">
                <a:solidFill>
                  <a:srgbClr val="FF0000"/>
                </a:solidFill>
                <a:latin typeface="Times New Roman" panose="02020603050405020304" pitchFamily="18" charset="0"/>
                <a:cs typeface="Times New Roman" panose="02020603050405020304" pitchFamily="18" charset="0"/>
              </a:rPr>
              <a:t>Theo </a:t>
            </a:r>
            <a:r>
              <a:rPr lang="en-US" sz="2800" b="1" i="1" dirty="0" err="1" smtClean="0">
                <a:solidFill>
                  <a:srgbClr val="FF0000"/>
                </a:solidFill>
                <a:latin typeface="Times New Roman" panose="02020603050405020304" pitchFamily="18" charset="0"/>
                <a:cs typeface="Times New Roman" panose="02020603050405020304" pitchFamily="18" charset="0"/>
              </a:rPr>
              <a:t>em</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việc</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rắc</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vôi</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bột</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khi</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vệ</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sinh</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đáy</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ao</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có</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tác</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dụng</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gì</a:t>
            </a:r>
            <a:r>
              <a:rPr lang="en-US" sz="2800" b="1" i="1" dirty="0" smtClean="0">
                <a:solidFill>
                  <a:srgbClr val="FF0000"/>
                </a:solidFill>
                <a:latin typeface="Times New Roman" panose="02020603050405020304" pitchFamily="18" charset="0"/>
                <a:cs typeface="Times New Roman" panose="02020603050405020304" pitchFamily="18" charset="0"/>
              </a:rPr>
              <a:t>?</a:t>
            </a:r>
            <a:endParaRPr lang="en-US" sz="2800" b="1" i="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50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0-#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6729" y="347233"/>
            <a:ext cx="11541456" cy="920603"/>
          </a:xfrm>
        </p:spPr>
        <p:txBody>
          <a:bodyPr>
            <a:noAutofit/>
          </a:bodyPr>
          <a:lstStyle/>
          <a:p>
            <a:r>
              <a:rPr lang="vi-VN" sz="2800" dirty="0" smtClean="0"/>
              <a:t>Câu 3: </a:t>
            </a:r>
            <a:r>
              <a:rPr lang="en-US" sz="2800" dirty="0" err="1" smtClean="0"/>
              <a:t>Gia</a:t>
            </a:r>
            <a:r>
              <a:rPr lang="en-US" sz="2800" dirty="0" smtClean="0"/>
              <a:t> </a:t>
            </a:r>
            <a:r>
              <a:rPr lang="en-US" sz="2800" dirty="0" err="1"/>
              <a:t>đình</a:t>
            </a:r>
            <a:r>
              <a:rPr lang="en-US" sz="2800" dirty="0"/>
              <a:t> </a:t>
            </a:r>
            <a:r>
              <a:rPr lang="en-US" sz="2800" dirty="0" err="1"/>
              <a:t>và</a:t>
            </a:r>
            <a:r>
              <a:rPr lang="en-US" sz="2800" dirty="0"/>
              <a:t> </a:t>
            </a:r>
            <a:r>
              <a:rPr lang="en-US" sz="2800" dirty="0" err="1"/>
              <a:t>địa</a:t>
            </a:r>
            <a:r>
              <a:rPr lang="en-US" sz="2800" dirty="0"/>
              <a:t> </a:t>
            </a:r>
            <a:r>
              <a:rPr lang="en-US" sz="2800" dirty="0" err="1"/>
              <a:t>phương</a:t>
            </a:r>
            <a:r>
              <a:rPr lang="en-US" sz="2800" dirty="0"/>
              <a:t> ta </a:t>
            </a:r>
            <a:r>
              <a:rPr lang="en-US" sz="2800" dirty="0" err="1"/>
              <a:t>thường</a:t>
            </a:r>
            <a:r>
              <a:rPr lang="en-US" sz="2800" dirty="0"/>
              <a:t> </a:t>
            </a:r>
            <a:r>
              <a:rPr lang="en-US" sz="2800" dirty="0" err="1"/>
              <a:t>nuôi</a:t>
            </a:r>
            <a:r>
              <a:rPr lang="en-US" sz="2800" dirty="0"/>
              <a:t> </a:t>
            </a:r>
            <a:r>
              <a:rPr lang="en-US" sz="2800" dirty="0" err="1"/>
              <a:t>cá</a:t>
            </a:r>
            <a:r>
              <a:rPr lang="en-US" sz="2800" dirty="0"/>
              <a:t> </a:t>
            </a:r>
            <a:r>
              <a:rPr lang="en-US" sz="2800" dirty="0" err="1"/>
              <a:t>trong</a:t>
            </a:r>
            <a:r>
              <a:rPr lang="en-US" sz="2800" dirty="0"/>
              <a:t> </a:t>
            </a:r>
            <a:r>
              <a:rPr lang="en-US" sz="2800" dirty="0" err="1"/>
              <a:t>các</a:t>
            </a:r>
            <a:r>
              <a:rPr lang="en-US" sz="2800" dirty="0"/>
              <a:t> </a:t>
            </a:r>
            <a:r>
              <a:rPr lang="en-US" sz="2800" dirty="0" err="1"/>
              <a:t>loại</a:t>
            </a:r>
            <a:r>
              <a:rPr lang="en-US" sz="2800" dirty="0"/>
              <a:t> </a:t>
            </a:r>
            <a:r>
              <a:rPr lang="en-US" sz="2800" dirty="0" err="1"/>
              <a:t>ao</a:t>
            </a:r>
            <a:r>
              <a:rPr lang="en-US" sz="2800" dirty="0"/>
              <a:t> </a:t>
            </a:r>
            <a:r>
              <a:rPr lang="en-US" sz="2800" dirty="0" err="1"/>
              <a:t>nào</a:t>
            </a:r>
            <a:r>
              <a:rPr lang="en-US" sz="2800" dirty="0"/>
              <a:t>?</a:t>
            </a:r>
            <a:br>
              <a:rPr lang="en-US" sz="2800" dirty="0"/>
            </a:br>
            <a:endParaRPr lang="en-US" sz="2800" dirty="0"/>
          </a:p>
        </p:txBody>
      </p:sp>
      <p:sp>
        <p:nvSpPr>
          <p:cNvPr id="3" name="Subtitle 2"/>
          <p:cNvSpPr>
            <a:spLocks noGrp="1"/>
          </p:cNvSpPr>
          <p:nvPr>
            <p:ph type="subTitle" idx="1"/>
          </p:nvPr>
        </p:nvSpPr>
        <p:spPr>
          <a:xfrm>
            <a:off x="841612" y="1205130"/>
            <a:ext cx="9144000" cy="1101342"/>
          </a:xfrm>
        </p:spPr>
        <p:txBody>
          <a:bodyPr>
            <a:normAutofit/>
          </a:bodyPr>
          <a:lstStyle/>
          <a:p>
            <a:r>
              <a:rPr lang="en-US" sz="3200" dirty="0" err="1"/>
              <a:t>Ao</a:t>
            </a:r>
            <a:r>
              <a:rPr lang="en-US" sz="3200" dirty="0"/>
              <a:t> </a:t>
            </a:r>
            <a:r>
              <a:rPr lang="en-US" sz="3200" dirty="0" err="1"/>
              <a:t>đất</a:t>
            </a:r>
            <a:r>
              <a:rPr lang="en-US" sz="3200" dirty="0"/>
              <a:t>, </a:t>
            </a:r>
            <a:r>
              <a:rPr lang="en-US" sz="3200" dirty="0" err="1"/>
              <a:t>ao</a:t>
            </a:r>
            <a:r>
              <a:rPr lang="en-US" sz="3200" dirty="0"/>
              <a:t> </a:t>
            </a:r>
            <a:r>
              <a:rPr lang="en-US" sz="3200" dirty="0" err="1"/>
              <a:t>xây</a:t>
            </a:r>
            <a:r>
              <a:rPr lang="en-US" sz="3200" dirty="0"/>
              <a:t>, </a:t>
            </a:r>
            <a:r>
              <a:rPr lang="en-US" sz="3200" dirty="0" err="1"/>
              <a:t>ao</a:t>
            </a:r>
            <a:r>
              <a:rPr lang="en-US" sz="3200" dirty="0"/>
              <a:t> </a:t>
            </a:r>
            <a:r>
              <a:rPr lang="en-US" sz="3200" dirty="0" err="1"/>
              <a:t>lót</a:t>
            </a:r>
            <a:r>
              <a:rPr lang="en-US" sz="3200" dirty="0"/>
              <a:t> </a:t>
            </a:r>
            <a:r>
              <a:rPr lang="en-US" sz="3200" dirty="0" err="1"/>
              <a:t>bạt</a:t>
            </a:r>
            <a:r>
              <a:rPr lang="en-US" sz="3200" dirty="0"/>
              <a:t>, </a:t>
            </a:r>
            <a:r>
              <a:rPr lang="en-US" sz="3200" dirty="0" err="1"/>
              <a:t>ao</a:t>
            </a:r>
            <a:r>
              <a:rPr lang="en-US" sz="3200" dirty="0"/>
              <a:t> </a:t>
            </a:r>
            <a:r>
              <a:rPr lang="en-US" sz="3200" dirty="0" err="1"/>
              <a:t>nổi</a:t>
            </a:r>
            <a:r>
              <a:rPr lang="en-US" sz="3200" dirty="0"/>
              <a:t>, </a:t>
            </a:r>
            <a:r>
              <a:rPr lang="en-US" sz="3200" dirty="0" err="1"/>
              <a:t>kẻ</a:t>
            </a:r>
            <a:r>
              <a:rPr lang="en-US" sz="3200" dirty="0"/>
              <a:t> </a:t>
            </a:r>
            <a:r>
              <a:rPr lang="en-US" sz="3200" dirty="0" err="1"/>
              <a:t>bờ</a:t>
            </a:r>
            <a:r>
              <a:rPr lang="en-US" sz="3200" dirty="0"/>
              <a:t>.</a:t>
            </a:r>
          </a:p>
          <a:p>
            <a:endParaRPr lang="en-US" sz="3200" dirty="0"/>
          </a:p>
        </p:txBody>
      </p:sp>
      <p:sp>
        <p:nvSpPr>
          <p:cNvPr id="4" name="Rectangle 3"/>
          <p:cNvSpPr/>
          <p:nvPr/>
        </p:nvSpPr>
        <p:spPr>
          <a:xfrm>
            <a:off x="675159" y="3082534"/>
            <a:ext cx="10498387" cy="706540"/>
          </a:xfrm>
          <a:prstGeom prst="rect">
            <a:avLst/>
          </a:prstGeom>
        </p:spPr>
        <p:txBody>
          <a:bodyPr wrap="none">
            <a:spAutoFit/>
          </a:bodyPr>
          <a:lstStyle/>
          <a:p>
            <a:pPr>
              <a:lnSpc>
                <a:spcPct val="107000"/>
              </a:lnSpc>
              <a:spcAft>
                <a:spcPts val="800"/>
              </a:spcAft>
            </a:pPr>
            <a:r>
              <a:rPr lang="vi-VN" sz="4000" dirty="0">
                <a:latin typeface="Times New Roman" panose="02020603050405020304" pitchFamily="18" charset="0"/>
                <a:ea typeface="Times New Roman" panose="02020603050405020304" pitchFamily="18" charset="0"/>
                <a:cs typeface="Times New Roman" panose="02020603050405020304" pitchFamily="18" charset="0"/>
              </a:rPr>
              <a:t>Câu 4: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rắc</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bột</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vệ</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đáy</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ao</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1739685" y="4232358"/>
            <a:ext cx="9192172" cy="1680588"/>
          </a:xfrm>
          <a:prstGeom prst="rect">
            <a:avLst/>
          </a:prstGeom>
        </p:spPr>
        <p:txBody>
          <a:bodyPr wrap="square">
            <a:spAutoFit/>
          </a:bodyPr>
          <a:lstStyle/>
          <a:p>
            <a:pPr>
              <a:lnSpc>
                <a:spcPct val="107000"/>
              </a:lnSpc>
              <a:spcAft>
                <a:spcPts val="800"/>
              </a:spcAft>
            </a:pPr>
            <a:r>
              <a:rPr lang="vi-VN" sz="2800" dirty="0" smtClean="0">
                <a:latin typeface="Times New Roman" panose="02020603050405020304" pitchFamily="18" charset="0"/>
                <a:ea typeface="Times New Roman" panose="02020603050405020304" pitchFamily="18" charset="0"/>
                <a:cs typeface="Times New Roman" panose="02020603050405020304" pitchFamily="18" charset="0"/>
              </a:rPr>
              <a:t>- G</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iảm</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phèn</a:t>
            </a:r>
            <a:endParaRPr lang="vi-VN"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vi-VN" sz="2800" dirty="0" smtClean="0">
                <a:latin typeface="Times New Roman" panose="02020603050405020304" pitchFamily="18" charset="0"/>
                <a:ea typeface="Times New Roman" panose="02020603050405020304" pitchFamily="18" charset="0"/>
                <a:cs typeface="Times New Roman" panose="02020603050405020304" pitchFamily="18" charset="0"/>
              </a:rPr>
              <a:t>- D</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iệt</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mầm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bệnh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khuẩn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hại</a:t>
            </a:r>
            <a:endParaRPr lang="vi-VN"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vi-VN" sz="2800" dirty="0" smtClean="0">
                <a:latin typeface="Times New Roman" panose="02020603050405020304" pitchFamily="18" charset="0"/>
                <a:ea typeface="Times New Roman" panose="02020603050405020304" pitchFamily="18" charset="0"/>
                <a:cs typeface="Times New Roman" panose="02020603050405020304" pitchFamily="18" charset="0"/>
              </a:rPr>
              <a:t>- T</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ạo</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631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3" name="Rectangle 2"/>
          <p:cNvSpPr/>
          <p:nvPr/>
        </p:nvSpPr>
        <p:spPr>
          <a:xfrm>
            <a:off x="647861" y="352030"/>
            <a:ext cx="5631670" cy="584775"/>
          </a:xfrm>
          <a:prstGeom prst="rect">
            <a:avLst/>
          </a:prstGeom>
        </p:spPr>
        <p:txBody>
          <a:bodyPr wrap="none">
            <a:spAutoFit/>
          </a:bodyPr>
          <a:lstStyle/>
          <a:p>
            <a:r>
              <a:rPr lang="pt-BR" sz="3200" b="1" u="sng" dirty="0">
                <a:latin typeface="Times New Roman" panose="02020603050405020304" pitchFamily="18" charset="0"/>
                <a:cs typeface="Times New Roman" panose="02020603050405020304" pitchFamily="18" charset="0"/>
              </a:rPr>
              <a:t>I. Chuẩn bị ao nuôi và cá giống</a:t>
            </a:r>
            <a:endParaRPr lang="en-US" sz="32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1022615" y="1026184"/>
            <a:ext cx="3191899" cy="523220"/>
          </a:xfrm>
          <a:prstGeom prst="rect">
            <a:avLst/>
          </a:prstGeom>
        </p:spPr>
        <p:txBody>
          <a:bodyPr wrap="none">
            <a:spAutoFit/>
          </a:bodyPr>
          <a:lstStyle/>
          <a:p>
            <a:r>
              <a:rPr lang="pt-BR" sz="2800" b="1" u="sng" dirty="0">
                <a:latin typeface="Times New Roman" panose="02020603050405020304" pitchFamily="18" charset="0"/>
                <a:cs typeface="Times New Roman" panose="02020603050405020304" pitchFamily="18" charset="0"/>
              </a:rPr>
              <a:t>1. Chuẩn bị ao nuôi</a:t>
            </a:r>
            <a:endParaRPr lang="en-US" sz="2800" b="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47861" y="1858780"/>
            <a:ext cx="10894566" cy="3267856"/>
          </a:xfrm>
          <a:prstGeom prst="rect">
            <a:avLst/>
          </a:prstGeom>
          <a:solidFill>
            <a:srgbClr val="92D05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en-US" dirty="0"/>
          </a:p>
        </p:txBody>
      </p:sp>
      <p:sp>
        <p:nvSpPr>
          <p:cNvPr id="8" name="Rectangle 7"/>
          <p:cNvSpPr/>
          <p:nvPr/>
        </p:nvSpPr>
        <p:spPr>
          <a:xfrm>
            <a:off x="647861" y="2078200"/>
            <a:ext cx="10968547" cy="954107"/>
          </a:xfrm>
          <a:prstGeom prst="rect">
            <a:avLst/>
          </a:prstGeom>
        </p:spPr>
        <p:txBody>
          <a:bodyPr wrap="square">
            <a:spAutoFit/>
          </a:bodyPr>
          <a:lstStyle/>
          <a:p>
            <a:pPr marL="457200"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lót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kẻ</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bờ</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858691" y="3250603"/>
            <a:ext cx="9792606" cy="1384995"/>
          </a:xfrm>
          <a:prstGeom prst="rect">
            <a:avLst/>
          </a:prstGeom>
        </p:spPr>
        <p:txBody>
          <a:bodyPr wrap="square">
            <a:spAutoFit/>
          </a:bodyPr>
          <a:lstStyle/>
          <a:p>
            <a:pPr marL="457200" indent="-457200">
              <a:buFont typeface="Wingdings" panose="05000000000000000000" pitchFamily="2" charset="2"/>
              <a:buChar char="v"/>
            </a:pPr>
            <a:r>
              <a:rPr lang="vi-VN" sz="2800" dirty="0" smtClean="0">
                <a:latin typeface="+mj-lt"/>
              </a:rPr>
              <a:t>Quy </a:t>
            </a:r>
            <a:r>
              <a:rPr lang="vi-VN" sz="2800" dirty="0">
                <a:latin typeface="+mj-lt"/>
              </a:rPr>
              <a:t>trình chuẩn bị ao nuôi cá:</a:t>
            </a:r>
          </a:p>
          <a:p>
            <a:r>
              <a:rPr lang="vi-VN" sz="2800" dirty="0">
                <a:latin typeface="+mj-lt"/>
              </a:rPr>
              <a:t>Tát cạn ao → Bắt sạch cá còn sót lại → Hút bùn và làm vệ sinh ao → Rắc vôi khử trùng ao → Phơi đáy ao → Lấy nước mới vào ao.</a:t>
            </a:r>
          </a:p>
        </p:txBody>
      </p:sp>
      <p:sp>
        <p:nvSpPr>
          <p:cNvPr id="6" name="Down Arrow 5"/>
          <p:cNvSpPr/>
          <p:nvPr/>
        </p:nvSpPr>
        <p:spPr>
          <a:xfrm rot="2821116">
            <a:off x="9335069" y="1408549"/>
            <a:ext cx="545911" cy="281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72344" y="-109182"/>
            <a:ext cx="9419656" cy="4374552"/>
          </a:xfrm>
          <a:prstGeom prst="rect">
            <a:avLst/>
          </a:prstGeom>
        </p:spPr>
      </p:pic>
      <p:sp>
        <p:nvSpPr>
          <p:cNvPr id="2" name="Rectangle 1"/>
          <p:cNvSpPr/>
          <p:nvPr/>
        </p:nvSpPr>
        <p:spPr>
          <a:xfrm>
            <a:off x="973540" y="4681387"/>
            <a:ext cx="10408692" cy="1483035"/>
          </a:xfrm>
          <a:prstGeom prst="rect">
            <a:avLst/>
          </a:prstGeom>
        </p:spPr>
        <p:txBody>
          <a:bodyPr wrap="square">
            <a:spAutoFit/>
          </a:bodyPr>
          <a:lstStyle/>
          <a:p>
            <a:pPr>
              <a:lnSpc>
                <a:spcPct val="107000"/>
              </a:lnSpc>
              <a:spcAft>
                <a:spcPts val="8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HS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1.2,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15.2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để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trả lời câu hỏi: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Em hãy nêu tóm tắt kỹ thuật chuẩn bị cá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giống?</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2400" i="1" dirty="0">
                <a:latin typeface="Times New Roman" panose="02020603050405020304" pitchFamily="18" charset="0"/>
                <a:ea typeface="Times New Roman" panose="02020603050405020304" pitchFamily="18" charset="0"/>
                <a:cs typeface="Times New Roman" panose="02020603050405020304" pitchFamily="18" charset="0"/>
              </a:rPr>
              <a:t>HS suy nghĩ nhóm đôi trong thời gian 2 phút.</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252747" y="1364774"/>
            <a:ext cx="3329758" cy="523220"/>
          </a:xfrm>
          <a:prstGeom prst="rect">
            <a:avLst/>
          </a:prstGeom>
        </p:spPr>
        <p:txBody>
          <a:bodyPr wrap="none">
            <a:spAutoFit/>
          </a:bodyPr>
          <a:lstStyle/>
          <a:p>
            <a:r>
              <a:rPr lang="pt-BR" sz="2800" b="1" u="sng" dirty="0" smtClean="0">
                <a:latin typeface="Times New Roman" panose="02020603050405020304" pitchFamily="18" charset="0"/>
                <a:cs typeface="Times New Roman" panose="02020603050405020304" pitchFamily="18" charset="0"/>
              </a:rPr>
              <a:t>2. </a:t>
            </a:r>
            <a:r>
              <a:rPr lang="pt-BR" sz="2800" b="1" u="sng" dirty="0">
                <a:latin typeface="Times New Roman" panose="02020603050405020304" pitchFamily="18" charset="0"/>
                <a:cs typeface="Times New Roman" panose="02020603050405020304" pitchFamily="18" charset="0"/>
              </a:rPr>
              <a:t>Chuẩn bị </a:t>
            </a:r>
            <a:r>
              <a:rPr lang="pt-BR" sz="2800" b="1" u="sng" dirty="0" smtClean="0">
                <a:latin typeface="Times New Roman" panose="02020603050405020304" pitchFamily="18" charset="0"/>
                <a:cs typeface="Times New Roman" panose="02020603050405020304" pitchFamily="18" charset="0"/>
              </a:rPr>
              <a:t>cá giống</a:t>
            </a:r>
            <a:endParaRPr lang="en-US" sz="28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307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7861" y="352030"/>
            <a:ext cx="5631670" cy="584775"/>
          </a:xfrm>
          <a:prstGeom prst="rect">
            <a:avLst/>
          </a:prstGeom>
        </p:spPr>
        <p:txBody>
          <a:bodyPr wrap="none">
            <a:spAutoFit/>
          </a:bodyPr>
          <a:lstStyle/>
          <a:p>
            <a:r>
              <a:rPr lang="pt-BR" sz="3200" b="1" u="sng" dirty="0">
                <a:solidFill>
                  <a:srgbClr val="0070C0"/>
                </a:solidFill>
                <a:latin typeface="Times New Roman" panose="02020603050405020304" pitchFamily="18" charset="0"/>
                <a:cs typeface="Times New Roman" panose="02020603050405020304" pitchFamily="18" charset="0"/>
              </a:rPr>
              <a:t>I. Chuẩn bị ao nuôi và cá giống</a:t>
            </a:r>
            <a:endParaRPr lang="en-US" sz="3200" b="1" u="sng"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12556" y="1050745"/>
            <a:ext cx="3191899" cy="523220"/>
          </a:xfrm>
          <a:prstGeom prst="rect">
            <a:avLst/>
          </a:prstGeom>
        </p:spPr>
        <p:txBody>
          <a:bodyPr wrap="none">
            <a:spAutoFit/>
          </a:bodyPr>
          <a:lstStyle/>
          <a:p>
            <a:r>
              <a:rPr lang="pt-BR" sz="2800" b="1" u="sng" dirty="0">
                <a:solidFill>
                  <a:srgbClr val="0070C0"/>
                </a:solidFill>
                <a:latin typeface="Times New Roman" panose="02020603050405020304" pitchFamily="18" charset="0"/>
                <a:cs typeface="Times New Roman" panose="02020603050405020304" pitchFamily="18" charset="0"/>
              </a:rPr>
              <a:t>1. Chuẩn bị ao nuôi</a:t>
            </a:r>
            <a:endParaRPr lang="en-US" sz="2800" b="1" u="sng" dirty="0">
              <a:solidFill>
                <a:srgbClr val="0070C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112556" y="1583138"/>
            <a:ext cx="3329758" cy="523220"/>
          </a:xfrm>
          <a:prstGeom prst="rect">
            <a:avLst/>
          </a:prstGeom>
        </p:spPr>
        <p:txBody>
          <a:bodyPr wrap="none">
            <a:spAutoFit/>
          </a:bodyPr>
          <a:lstStyle/>
          <a:p>
            <a:r>
              <a:rPr lang="pt-BR" sz="2800" b="1" u="sng" dirty="0" smtClean="0">
                <a:latin typeface="Times New Roman" panose="02020603050405020304" pitchFamily="18" charset="0"/>
                <a:cs typeface="Times New Roman" panose="02020603050405020304" pitchFamily="18" charset="0"/>
              </a:rPr>
              <a:t>2. </a:t>
            </a:r>
            <a:r>
              <a:rPr lang="pt-BR" sz="2800" b="1" u="sng" dirty="0">
                <a:latin typeface="Times New Roman" panose="02020603050405020304" pitchFamily="18" charset="0"/>
                <a:cs typeface="Times New Roman" panose="02020603050405020304" pitchFamily="18" charset="0"/>
              </a:rPr>
              <a:t>Chuẩn bị </a:t>
            </a:r>
            <a:r>
              <a:rPr lang="pt-BR" sz="2800" b="1" u="sng" dirty="0" smtClean="0">
                <a:latin typeface="Times New Roman" panose="02020603050405020304" pitchFamily="18" charset="0"/>
                <a:cs typeface="Times New Roman" panose="02020603050405020304" pitchFamily="18" charset="0"/>
              </a:rPr>
              <a:t>cá giống</a:t>
            </a:r>
            <a:endParaRPr lang="en-US" sz="2800" b="1" u="sng"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39448" y="2291024"/>
            <a:ext cx="10572571" cy="2741923"/>
          </a:xfrm>
          <a:prstGeom prst="rect">
            <a:avLst/>
          </a:prstGeom>
          <a:solidFill>
            <a:srgbClr val="92D05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en-US" dirty="0"/>
          </a:p>
        </p:txBody>
      </p:sp>
      <p:sp>
        <p:nvSpPr>
          <p:cNvPr id="9" name="Rectangle 8"/>
          <p:cNvSpPr/>
          <p:nvPr/>
        </p:nvSpPr>
        <p:spPr>
          <a:xfrm>
            <a:off x="1223705" y="2444912"/>
            <a:ext cx="10188314" cy="1815882"/>
          </a:xfrm>
          <a:prstGeom prst="rect">
            <a:avLst/>
          </a:prstGeom>
        </p:spPr>
        <p:txBody>
          <a:bodyPr wrap="square">
            <a:spAutoFit/>
          </a:bodyPr>
          <a:lstStyle/>
          <a:p>
            <a:pPr marL="457200" indent="-457200">
              <a:buFont typeface="Wingdings" panose="05000000000000000000" pitchFamily="2" charset="2"/>
              <a:buChar char="v"/>
            </a:pPr>
            <a:r>
              <a:rPr lang="en-US" sz="2800" dirty="0" err="1" smtClean="0">
                <a:latin typeface="Times New Roman" panose="02020603050405020304" pitchFamily="18" charset="0"/>
                <a:cs typeface="Times New Roman" panose="02020603050405020304" pitchFamily="18" charset="0"/>
              </a:rPr>
              <a:t>Kĩ</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giống</a:t>
            </a:r>
            <a:r>
              <a:rPr lang="en-US"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sym typeface="Wingdings" panose="05000000000000000000" pitchFamily="2" charset="2"/>
              </a:rPr>
              <a:t></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giống</a:t>
            </a:r>
            <a:r>
              <a:rPr lang="en-US"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2800" dirty="0" err="1" smtClean="0">
                <a:latin typeface="Times New Roman" panose="02020603050405020304" pitchFamily="18" charset="0"/>
                <a:cs typeface="Times New Roman" panose="02020603050405020304" pitchFamily="18" charset="0"/>
              </a:rPr>
              <a:t>thả</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giống</a:t>
            </a:r>
            <a:r>
              <a:rPr lang="en-US" sz="2800" dirty="0" smtClean="0">
                <a:latin typeface="Times New Roman" panose="02020603050405020304" pitchFamily="18" charset="0"/>
                <a:cs typeface="Times New Roman" panose="02020603050405020304" pitchFamily="18" charset="0"/>
              </a:rPr>
              <a:t>.</a:t>
            </a:r>
            <a:endParaRPr lang="vi-VN" sz="2800" dirty="0" smtClean="0">
              <a:latin typeface="Times New Roman" panose="02020603050405020304" pitchFamily="18" charset="0"/>
              <a:cs typeface="Times New Roman" panose="02020603050405020304" pitchFamily="18" charset="0"/>
            </a:endParaRPr>
          </a:p>
          <a:p>
            <a:endParaRPr lang="en-US" sz="2800" dirty="0" smtClean="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en-US" sz="2800" dirty="0" err="1" smtClean="0">
                <a:latin typeface="Times New Roman" panose="02020603050405020304" pitchFamily="18" charset="0"/>
                <a:cs typeface="Times New Roman" panose="02020603050405020304" pitchFamily="18" charset="0"/>
              </a:rPr>
              <a:t>Một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loại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trắm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cỏ</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rô</a:t>
            </a:r>
            <a:r>
              <a:rPr lang="en-US" sz="2800" dirty="0" smtClean="0">
                <a:latin typeface="Times New Roman" panose="02020603050405020304" pitchFamily="18" charset="0"/>
                <a:cs typeface="Times New Roman" panose="02020603050405020304" pitchFamily="18" charset="0"/>
              </a:rPr>
              <a:t> phi </a:t>
            </a:r>
            <a:r>
              <a:rPr lang="en-US" sz="2800" dirty="0" err="1" smtClean="0">
                <a:latin typeface="Times New Roman" panose="02020603050405020304" pitchFamily="18" charset="0"/>
                <a:cs typeface="Times New Roman" panose="02020603050405020304" pitchFamily="18" charset="0"/>
              </a:rPr>
              <a:t>đồng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diêu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hồng</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442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4991" y="1759701"/>
            <a:ext cx="10753427" cy="4495065"/>
          </a:xfrm>
        </p:spPr>
        <p:txBody>
          <a:bodyPr>
            <a:normAutofit fontScale="92500" lnSpcReduction="20000"/>
          </a:bodyPr>
          <a:lstStyle/>
          <a:p>
            <a:pPr algn="l"/>
            <a:r>
              <a:rPr lang="vi-VN" sz="3600" b="1" i="1" dirty="0" smtClean="0"/>
              <a:t>HS thảo luận nhóm 4HS/nhóm trong 5 phút trả lời câu hỏi sau:</a:t>
            </a:r>
          </a:p>
          <a:p>
            <a:pPr algn="l"/>
            <a:r>
              <a:rPr lang="en-US" sz="3600" dirty="0" err="1" smtClean="0"/>
              <a:t>Câu</a:t>
            </a:r>
            <a:r>
              <a:rPr lang="en-US" sz="3600" dirty="0" smtClean="0"/>
              <a:t> </a:t>
            </a:r>
            <a:r>
              <a:rPr lang="en-US" sz="3600" dirty="0"/>
              <a:t>1: </a:t>
            </a:r>
            <a:r>
              <a:rPr lang="en-US" sz="3600" dirty="0" err="1"/>
              <a:t>Tại</a:t>
            </a:r>
            <a:r>
              <a:rPr lang="en-US" sz="3600" dirty="0"/>
              <a:t> </a:t>
            </a:r>
            <a:r>
              <a:rPr lang="en-US" sz="3600" dirty="0" err="1"/>
              <a:t>sao</a:t>
            </a:r>
            <a:r>
              <a:rPr lang="en-US" sz="3600" dirty="0"/>
              <a:t> </a:t>
            </a:r>
            <a:r>
              <a:rPr lang="en-US" sz="3600" dirty="0" err="1"/>
              <a:t>khi</a:t>
            </a:r>
            <a:r>
              <a:rPr lang="en-US" sz="3600" dirty="0"/>
              <a:t> </a:t>
            </a:r>
            <a:r>
              <a:rPr lang="en-US" sz="3600" dirty="0" err="1"/>
              <a:t>nuôi</a:t>
            </a:r>
            <a:r>
              <a:rPr lang="en-US" sz="3600" dirty="0"/>
              <a:t> </a:t>
            </a:r>
            <a:r>
              <a:rPr lang="en-US" sz="3600" dirty="0" err="1"/>
              <a:t>cá</a:t>
            </a:r>
            <a:r>
              <a:rPr lang="en-US" sz="3600" dirty="0"/>
              <a:t> </a:t>
            </a:r>
            <a:r>
              <a:rPr lang="en-US" sz="3600" dirty="0" err="1"/>
              <a:t>lại</a:t>
            </a:r>
            <a:r>
              <a:rPr lang="en-US" sz="3600" dirty="0"/>
              <a:t> </a:t>
            </a:r>
            <a:r>
              <a:rPr lang="en-US" sz="3600" dirty="0" err="1"/>
              <a:t>phải</a:t>
            </a:r>
            <a:r>
              <a:rPr lang="en-US" sz="3600" dirty="0"/>
              <a:t> </a:t>
            </a:r>
            <a:r>
              <a:rPr lang="en-US" sz="3600" dirty="0" err="1"/>
              <a:t>quan</a:t>
            </a:r>
            <a:r>
              <a:rPr lang="en-US" sz="3600" dirty="0"/>
              <a:t> </a:t>
            </a:r>
            <a:r>
              <a:rPr lang="en-US" sz="3600" dirty="0" err="1"/>
              <a:t>tâm</a:t>
            </a:r>
            <a:r>
              <a:rPr lang="en-US" sz="3600" dirty="0"/>
              <a:t> </a:t>
            </a:r>
            <a:r>
              <a:rPr lang="en-US" sz="3600" dirty="0" err="1"/>
              <a:t>đến</a:t>
            </a:r>
            <a:r>
              <a:rPr lang="en-US" sz="3600" dirty="0"/>
              <a:t> </a:t>
            </a:r>
            <a:r>
              <a:rPr lang="en-US" sz="3600" dirty="0" err="1"/>
              <a:t>kích</a:t>
            </a:r>
            <a:r>
              <a:rPr lang="en-US" sz="3600" dirty="0"/>
              <a:t> </a:t>
            </a:r>
            <a:r>
              <a:rPr lang="en-US" sz="3600" dirty="0" err="1"/>
              <a:t>cỡ</a:t>
            </a:r>
            <a:r>
              <a:rPr lang="en-US" sz="3600" dirty="0"/>
              <a:t> </a:t>
            </a:r>
            <a:r>
              <a:rPr lang="en-US" sz="3600" dirty="0" err="1"/>
              <a:t>viên</a:t>
            </a:r>
            <a:r>
              <a:rPr lang="en-US" sz="3600" dirty="0"/>
              <a:t> </a:t>
            </a:r>
            <a:r>
              <a:rPr lang="en-US" sz="3600" dirty="0" err="1"/>
              <a:t>thức</a:t>
            </a:r>
            <a:r>
              <a:rPr lang="en-US" sz="3600" dirty="0"/>
              <a:t> </a:t>
            </a:r>
            <a:r>
              <a:rPr lang="en-US" sz="3600" dirty="0" err="1"/>
              <a:t>ăn</a:t>
            </a:r>
            <a:r>
              <a:rPr lang="en-US" sz="3600" dirty="0"/>
              <a:t>, </a:t>
            </a:r>
            <a:r>
              <a:rPr lang="en-US" sz="3600" dirty="0" err="1"/>
              <a:t>hàm</a:t>
            </a:r>
            <a:r>
              <a:rPr lang="en-US" sz="3600" dirty="0"/>
              <a:t> </a:t>
            </a:r>
            <a:r>
              <a:rPr lang="en-US" sz="3600" dirty="0" err="1"/>
              <a:t>lượng</a:t>
            </a:r>
            <a:r>
              <a:rPr lang="en-US" sz="3600" dirty="0"/>
              <a:t> protein </a:t>
            </a:r>
            <a:r>
              <a:rPr lang="en-US" sz="3600" dirty="0" err="1"/>
              <a:t>và</a:t>
            </a:r>
            <a:r>
              <a:rPr lang="en-US" sz="3600" dirty="0"/>
              <a:t> </a:t>
            </a:r>
            <a:r>
              <a:rPr lang="en-US" sz="3600" dirty="0" err="1"/>
              <a:t>lượng</a:t>
            </a:r>
            <a:r>
              <a:rPr lang="en-US" sz="3600" dirty="0"/>
              <a:t> </a:t>
            </a:r>
            <a:r>
              <a:rPr lang="en-US" sz="3600" dirty="0" err="1"/>
              <a:t>thức</a:t>
            </a:r>
            <a:r>
              <a:rPr lang="en-US" sz="3600" dirty="0"/>
              <a:t> </a:t>
            </a:r>
            <a:r>
              <a:rPr lang="en-US" sz="3600" dirty="0" err="1"/>
              <a:t>ăn</a:t>
            </a:r>
            <a:r>
              <a:rPr lang="en-US" sz="3600" dirty="0"/>
              <a:t>?</a:t>
            </a:r>
          </a:p>
          <a:p>
            <a:pPr algn="l"/>
            <a:r>
              <a:rPr lang="en-US" sz="3600" dirty="0" err="1"/>
              <a:t>Câu</a:t>
            </a:r>
            <a:r>
              <a:rPr lang="vi-VN" sz="3600" dirty="0"/>
              <a:t> 2: </a:t>
            </a:r>
            <a:r>
              <a:rPr lang="en-US" sz="3600" dirty="0" err="1"/>
              <a:t>Vì</a:t>
            </a:r>
            <a:r>
              <a:rPr lang="vi-VN" sz="3600" dirty="0"/>
              <a:t> sao c</a:t>
            </a:r>
            <a:r>
              <a:rPr lang="en-US" sz="3600" dirty="0" err="1"/>
              <a:t>ần</a:t>
            </a:r>
            <a:r>
              <a:rPr lang="en-US" sz="3600" dirty="0"/>
              <a:t> </a:t>
            </a:r>
            <a:r>
              <a:rPr lang="en-US" sz="3600" dirty="0" err="1"/>
              <a:t>phải</a:t>
            </a:r>
            <a:r>
              <a:rPr lang="en-US" sz="3600" dirty="0"/>
              <a:t> </a:t>
            </a:r>
            <a:r>
              <a:rPr lang="en-US" sz="3600" dirty="0" err="1"/>
              <a:t>giảm</a:t>
            </a:r>
            <a:r>
              <a:rPr lang="en-US" sz="3600" dirty="0"/>
              <a:t> </a:t>
            </a:r>
            <a:r>
              <a:rPr lang="en-US" sz="3600" dirty="0" err="1"/>
              <a:t>lượng</a:t>
            </a:r>
            <a:r>
              <a:rPr lang="en-US" sz="3600" dirty="0"/>
              <a:t> </a:t>
            </a:r>
            <a:r>
              <a:rPr lang="en-US" sz="3600" dirty="0" err="1"/>
              <a:t>thức</a:t>
            </a:r>
            <a:r>
              <a:rPr lang="en-US" sz="3600" dirty="0"/>
              <a:t> </a:t>
            </a:r>
            <a:r>
              <a:rPr lang="en-US" sz="3600" dirty="0" err="1"/>
              <a:t>ăn</a:t>
            </a:r>
            <a:r>
              <a:rPr lang="en-US" sz="3600" dirty="0"/>
              <a:t> </a:t>
            </a:r>
            <a:r>
              <a:rPr lang="en-US" sz="3600" dirty="0" err="1"/>
              <a:t>cho</a:t>
            </a:r>
            <a:r>
              <a:rPr lang="en-US" sz="3600" dirty="0"/>
              <a:t> </a:t>
            </a:r>
            <a:r>
              <a:rPr lang="en-US" sz="3600" dirty="0" err="1"/>
              <a:t>cá</a:t>
            </a:r>
            <a:r>
              <a:rPr lang="en-US" sz="3600" dirty="0"/>
              <a:t> </a:t>
            </a:r>
            <a:r>
              <a:rPr lang="en-US" sz="3600" dirty="0" err="1"/>
              <a:t>vào</a:t>
            </a:r>
            <a:r>
              <a:rPr lang="en-US" sz="3600" dirty="0"/>
              <a:t> </a:t>
            </a:r>
            <a:r>
              <a:rPr lang="en-US" sz="3600" dirty="0" err="1"/>
              <a:t>ngày</a:t>
            </a:r>
            <a:r>
              <a:rPr lang="en-US" sz="3600" dirty="0"/>
              <a:t> </a:t>
            </a:r>
            <a:r>
              <a:rPr lang="en-US" sz="3600" dirty="0" err="1"/>
              <a:t>thời</a:t>
            </a:r>
            <a:r>
              <a:rPr lang="en-US" sz="3600" dirty="0"/>
              <a:t> </a:t>
            </a:r>
            <a:r>
              <a:rPr lang="en-US" sz="3600" dirty="0" err="1"/>
              <a:t>tiết</a:t>
            </a:r>
            <a:r>
              <a:rPr lang="en-US" sz="3600" dirty="0"/>
              <a:t> </a:t>
            </a:r>
            <a:r>
              <a:rPr lang="en-US" sz="3600" dirty="0" err="1"/>
              <a:t>xấu</a:t>
            </a:r>
            <a:r>
              <a:rPr lang="en-US" sz="3600" dirty="0"/>
              <a:t> </a:t>
            </a:r>
            <a:r>
              <a:rPr lang="en-US" sz="3600" dirty="0" err="1"/>
              <a:t>hoặc</a:t>
            </a:r>
            <a:r>
              <a:rPr lang="en-US" sz="3600" dirty="0"/>
              <a:t> </a:t>
            </a:r>
            <a:r>
              <a:rPr lang="en-US" sz="3600" dirty="0" err="1"/>
              <a:t>khi</a:t>
            </a:r>
            <a:r>
              <a:rPr lang="en-US" sz="3600" dirty="0"/>
              <a:t> </a:t>
            </a:r>
            <a:r>
              <a:rPr lang="en-US" sz="3600" dirty="0" err="1"/>
              <a:t>nước</a:t>
            </a:r>
            <a:r>
              <a:rPr lang="en-US" sz="3600" dirty="0"/>
              <a:t> </a:t>
            </a:r>
            <a:r>
              <a:rPr lang="en-US" sz="3600" dirty="0" err="1"/>
              <a:t>ao</a:t>
            </a:r>
            <a:r>
              <a:rPr lang="en-US" sz="3600" dirty="0"/>
              <a:t> </a:t>
            </a:r>
            <a:r>
              <a:rPr lang="en-US" sz="3600" dirty="0" err="1"/>
              <a:t>bị</a:t>
            </a:r>
            <a:r>
              <a:rPr lang="en-US" sz="3600" dirty="0"/>
              <a:t> </a:t>
            </a:r>
            <a:r>
              <a:rPr lang="en-US" sz="3600" dirty="0" err="1"/>
              <a:t>bẩn</a:t>
            </a:r>
            <a:r>
              <a:rPr lang="vi-VN" sz="3600" dirty="0"/>
              <a:t>?</a:t>
            </a:r>
            <a:endParaRPr lang="en-US" sz="3600" dirty="0"/>
          </a:p>
          <a:p>
            <a:pPr algn="l"/>
            <a:r>
              <a:rPr lang="en-US" sz="3600" dirty="0" err="1"/>
              <a:t>Câu</a:t>
            </a:r>
            <a:r>
              <a:rPr lang="en-US" sz="3600" dirty="0"/>
              <a:t> 3</a:t>
            </a:r>
            <a:r>
              <a:rPr lang="vi-VN" sz="3600" dirty="0"/>
              <a:t>: </a:t>
            </a:r>
            <a:r>
              <a:rPr lang="en-US" sz="3600" dirty="0" err="1"/>
              <a:t>Màu</a:t>
            </a:r>
            <a:r>
              <a:rPr lang="en-US" sz="3600" dirty="0"/>
              <a:t> </a:t>
            </a:r>
            <a:r>
              <a:rPr lang="en-US" sz="3600" dirty="0" err="1"/>
              <a:t>nước</a:t>
            </a:r>
            <a:r>
              <a:rPr lang="en-US" sz="3600" dirty="0"/>
              <a:t> </a:t>
            </a:r>
            <a:r>
              <a:rPr lang="en-US" sz="3600" dirty="0" err="1"/>
              <a:t>ao</a:t>
            </a:r>
            <a:r>
              <a:rPr lang="en-US" sz="3600" dirty="0"/>
              <a:t> </a:t>
            </a:r>
            <a:r>
              <a:rPr lang="en-US" sz="3600" dirty="0" err="1"/>
              <a:t>nào</a:t>
            </a:r>
            <a:r>
              <a:rPr lang="en-US" sz="3600" dirty="0"/>
              <a:t> </a:t>
            </a:r>
            <a:r>
              <a:rPr lang="en-US" sz="3600" dirty="0" err="1"/>
              <a:t>là</a:t>
            </a:r>
            <a:r>
              <a:rPr lang="en-US" sz="3600" dirty="0"/>
              <a:t> </a:t>
            </a:r>
            <a:r>
              <a:rPr lang="en-US" sz="3600" dirty="0" err="1"/>
              <a:t>màu</a:t>
            </a:r>
            <a:r>
              <a:rPr lang="en-US" sz="3600" dirty="0"/>
              <a:t> </a:t>
            </a:r>
            <a:r>
              <a:rPr lang="en-US" sz="3600" dirty="0" err="1"/>
              <a:t>nước</a:t>
            </a:r>
            <a:r>
              <a:rPr lang="en-US" sz="3600" dirty="0"/>
              <a:t> </a:t>
            </a:r>
            <a:r>
              <a:rPr lang="en-US" sz="3600" dirty="0" err="1"/>
              <a:t>tốt</a:t>
            </a:r>
            <a:r>
              <a:rPr lang="en-US" sz="3600" dirty="0"/>
              <a:t> </a:t>
            </a:r>
            <a:r>
              <a:rPr lang="en-US" sz="3600" dirty="0" err="1"/>
              <a:t>cho</a:t>
            </a:r>
            <a:r>
              <a:rPr lang="en-US" sz="3600" dirty="0"/>
              <a:t> </a:t>
            </a:r>
            <a:r>
              <a:rPr lang="en-US" sz="3600" dirty="0" err="1"/>
              <a:t>ao</a:t>
            </a:r>
            <a:r>
              <a:rPr lang="en-US" sz="3600" dirty="0"/>
              <a:t> </a:t>
            </a:r>
            <a:r>
              <a:rPr lang="en-US" sz="3600" dirty="0" err="1"/>
              <a:t>nuôi</a:t>
            </a:r>
            <a:r>
              <a:rPr lang="en-US" sz="3600" dirty="0"/>
              <a:t>? </a:t>
            </a:r>
            <a:r>
              <a:rPr lang="en-US" sz="3600" dirty="0" err="1"/>
              <a:t>Lượng</a:t>
            </a:r>
            <a:r>
              <a:rPr lang="en-US" sz="3600" dirty="0"/>
              <a:t> </a:t>
            </a:r>
            <a:r>
              <a:rPr lang="en-US" sz="3600" dirty="0" err="1"/>
              <a:t>thức</a:t>
            </a:r>
            <a:r>
              <a:rPr lang="en-US" sz="3600" dirty="0"/>
              <a:t> </a:t>
            </a:r>
            <a:r>
              <a:rPr lang="en-US" sz="3600" dirty="0" err="1"/>
              <a:t>ăn</a:t>
            </a:r>
            <a:r>
              <a:rPr lang="en-US" sz="3600" dirty="0"/>
              <a:t> </a:t>
            </a:r>
            <a:r>
              <a:rPr lang="en-US" sz="3600" dirty="0" err="1"/>
              <a:t>cho</a:t>
            </a:r>
            <a:r>
              <a:rPr lang="en-US" sz="3600" dirty="0"/>
              <a:t> </a:t>
            </a:r>
            <a:r>
              <a:rPr lang="en-US" sz="3600" dirty="0" err="1"/>
              <a:t>cá</a:t>
            </a:r>
            <a:r>
              <a:rPr lang="en-US" sz="3600" dirty="0"/>
              <a:t> </a:t>
            </a:r>
            <a:r>
              <a:rPr lang="en-US" sz="3600" dirty="0" err="1"/>
              <a:t>có</a:t>
            </a:r>
            <a:r>
              <a:rPr lang="en-US" sz="3600" dirty="0"/>
              <a:t> </a:t>
            </a:r>
            <a:r>
              <a:rPr lang="en-US" sz="3600" dirty="0" err="1"/>
              <a:t>liên</a:t>
            </a:r>
            <a:r>
              <a:rPr lang="en-US" sz="3600" dirty="0"/>
              <a:t> </a:t>
            </a:r>
            <a:r>
              <a:rPr lang="en-US" sz="3600" dirty="0" err="1"/>
              <a:t>quan</a:t>
            </a:r>
            <a:r>
              <a:rPr lang="en-US" sz="3600" dirty="0"/>
              <a:t> </a:t>
            </a:r>
            <a:r>
              <a:rPr lang="en-US" sz="3600" dirty="0" err="1"/>
              <a:t>như</a:t>
            </a:r>
            <a:r>
              <a:rPr lang="en-US" sz="3600" dirty="0"/>
              <a:t> </a:t>
            </a:r>
            <a:r>
              <a:rPr lang="en-US" sz="3600" dirty="0" err="1"/>
              <a:t>thế</a:t>
            </a:r>
            <a:r>
              <a:rPr lang="en-US" sz="3600" dirty="0"/>
              <a:t> </a:t>
            </a:r>
            <a:r>
              <a:rPr lang="en-US" sz="3600" dirty="0" err="1"/>
              <a:t>nào</a:t>
            </a:r>
            <a:r>
              <a:rPr lang="en-US" sz="3600" dirty="0"/>
              <a:t> </a:t>
            </a:r>
            <a:r>
              <a:rPr lang="en-US" sz="3600" dirty="0" err="1"/>
              <a:t>đến</a:t>
            </a:r>
            <a:r>
              <a:rPr lang="en-US" sz="3600" dirty="0"/>
              <a:t> </a:t>
            </a:r>
            <a:r>
              <a:rPr lang="en-US" sz="3600" dirty="0" err="1"/>
              <a:t>chất</a:t>
            </a:r>
            <a:r>
              <a:rPr lang="en-US" sz="3600" dirty="0"/>
              <a:t> </a:t>
            </a:r>
            <a:r>
              <a:rPr lang="en-US" sz="3600" dirty="0" err="1"/>
              <a:t>lượng</a:t>
            </a:r>
            <a:r>
              <a:rPr lang="en-US" sz="3600" dirty="0"/>
              <a:t> </a:t>
            </a:r>
            <a:r>
              <a:rPr lang="en-US" sz="3600" dirty="0" err="1"/>
              <a:t>môi</a:t>
            </a:r>
            <a:r>
              <a:rPr lang="en-US" sz="3600" dirty="0"/>
              <a:t> </a:t>
            </a:r>
            <a:r>
              <a:rPr lang="en-US" sz="3600" dirty="0" err="1"/>
              <a:t>trường</a:t>
            </a:r>
            <a:r>
              <a:rPr lang="en-US" sz="3600" dirty="0"/>
              <a:t> </a:t>
            </a:r>
            <a:r>
              <a:rPr lang="en-US" sz="3600" dirty="0" err="1"/>
              <a:t>nước</a:t>
            </a:r>
            <a:r>
              <a:rPr lang="en-US" sz="3600" dirty="0"/>
              <a:t>? </a:t>
            </a:r>
            <a:r>
              <a:rPr lang="en-US" sz="3600" dirty="0" err="1"/>
              <a:t>Tại</a:t>
            </a:r>
            <a:r>
              <a:rPr lang="en-US" sz="3600" dirty="0"/>
              <a:t> </a:t>
            </a:r>
            <a:r>
              <a:rPr lang="en-US" sz="3600" dirty="0" err="1"/>
              <a:t>sao</a:t>
            </a:r>
            <a:r>
              <a:rPr lang="en-US" sz="3600" dirty="0"/>
              <a:t> </a:t>
            </a:r>
            <a:r>
              <a:rPr lang="en-US" sz="3600" dirty="0" err="1"/>
              <a:t>lại</a:t>
            </a:r>
            <a:r>
              <a:rPr lang="en-US" sz="3600" dirty="0"/>
              <a:t> </a:t>
            </a:r>
            <a:r>
              <a:rPr lang="en-US" sz="3600" dirty="0" err="1"/>
              <a:t>phải</a:t>
            </a:r>
            <a:r>
              <a:rPr lang="en-US" sz="3600" dirty="0"/>
              <a:t> </a:t>
            </a:r>
            <a:r>
              <a:rPr lang="en-US" sz="3600" dirty="0" err="1"/>
              <a:t>thường</a:t>
            </a:r>
            <a:r>
              <a:rPr lang="en-US" sz="3600" dirty="0"/>
              <a:t> </a:t>
            </a:r>
            <a:r>
              <a:rPr lang="en-US" sz="3600" dirty="0" err="1"/>
              <a:t>xuyên</a:t>
            </a:r>
            <a:r>
              <a:rPr lang="en-US" sz="3600" dirty="0"/>
              <a:t> </a:t>
            </a:r>
            <a:r>
              <a:rPr lang="en-US" sz="3600" dirty="0" err="1"/>
              <a:t>vệ</a:t>
            </a:r>
            <a:r>
              <a:rPr lang="en-US" sz="3600" dirty="0"/>
              <a:t> </a:t>
            </a:r>
            <a:r>
              <a:rPr lang="en-US" sz="3600" dirty="0" err="1"/>
              <a:t>sinh</a:t>
            </a:r>
            <a:r>
              <a:rPr lang="en-US" sz="3600" dirty="0"/>
              <a:t> </a:t>
            </a:r>
            <a:r>
              <a:rPr lang="en-US" sz="3600" dirty="0" err="1"/>
              <a:t>ao</a:t>
            </a:r>
            <a:r>
              <a:rPr lang="en-US" sz="3600" dirty="0"/>
              <a:t> </a:t>
            </a:r>
            <a:r>
              <a:rPr lang="en-US" sz="3600" dirty="0" err="1"/>
              <a:t>nuôi</a:t>
            </a:r>
            <a:r>
              <a:rPr lang="en-US" sz="3600" dirty="0"/>
              <a:t> </a:t>
            </a:r>
            <a:r>
              <a:rPr lang="en-US" sz="3600" dirty="0" err="1"/>
              <a:t>cá</a:t>
            </a:r>
            <a:r>
              <a:rPr lang="en-US" sz="3600" dirty="0"/>
              <a:t>? </a:t>
            </a:r>
            <a:r>
              <a:rPr lang="en-US" sz="3600" dirty="0" err="1"/>
              <a:t>Hằng</a:t>
            </a:r>
            <a:r>
              <a:rPr lang="en-US" sz="3600" dirty="0"/>
              <a:t> </a:t>
            </a:r>
            <a:r>
              <a:rPr lang="en-US" sz="3600" dirty="0" err="1"/>
              <a:t>ngày</a:t>
            </a:r>
            <a:r>
              <a:rPr lang="en-US" sz="3600" dirty="0"/>
              <a:t> </a:t>
            </a:r>
            <a:r>
              <a:rPr lang="en-US" sz="3600" dirty="0" err="1"/>
              <a:t>phải</a:t>
            </a:r>
            <a:r>
              <a:rPr lang="en-US" sz="3600" dirty="0"/>
              <a:t> </a:t>
            </a:r>
            <a:r>
              <a:rPr lang="en-US" sz="3600" dirty="0" err="1"/>
              <a:t>quan</a:t>
            </a:r>
            <a:r>
              <a:rPr lang="en-US" sz="3600" dirty="0"/>
              <a:t> </a:t>
            </a:r>
            <a:r>
              <a:rPr lang="en-US" sz="3600" dirty="0" err="1"/>
              <a:t>sát</a:t>
            </a:r>
            <a:r>
              <a:rPr lang="en-US" sz="3600" dirty="0"/>
              <a:t> </a:t>
            </a:r>
            <a:r>
              <a:rPr lang="en-US" sz="3600" dirty="0" err="1"/>
              <a:t>ao</a:t>
            </a:r>
            <a:r>
              <a:rPr lang="en-US" sz="3600" dirty="0"/>
              <a:t> </a:t>
            </a:r>
            <a:r>
              <a:rPr lang="en-US" sz="3600" dirty="0" err="1"/>
              <a:t>nuôi</a:t>
            </a:r>
            <a:r>
              <a:rPr lang="en-US" sz="3600" dirty="0"/>
              <a:t> </a:t>
            </a:r>
            <a:r>
              <a:rPr lang="en-US" sz="3600" dirty="0" err="1"/>
              <a:t>cá</a:t>
            </a:r>
            <a:r>
              <a:rPr lang="en-US" sz="3600" dirty="0"/>
              <a:t> </a:t>
            </a:r>
            <a:r>
              <a:rPr lang="en-US" sz="3600" dirty="0" err="1"/>
              <a:t>để</a:t>
            </a:r>
            <a:r>
              <a:rPr lang="en-US" sz="3600" dirty="0"/>
              <a:t> </a:t>
            </a:r>
            <a:r>
              <a:rPr lang="en-US" sz="3600" dirty="0" err="1"/>
              <a:t>làm</a:t>
            </a:r>
            <a:r>
              <a:rPr lang="en-US" sz="3600" dirty="0"/>
              <a:t> </a:t>
            </a:r>
            <a:r>
              <a:rPr lang="en-US" sz="3600" dirty="0" err="1"/>
              <a:t>gì</a:t>
            </a:r>
            <a:r>
              <a:rPr lang="en-US" sz="3600" dirty="0"/>
              <a:t>?</a:t>
            </a:r>
          </a:p>
          <a:p>
            <a:pPr algn="l"/>
            <a:endParaRPr lang="en-US" sz="3600" dirty="0"/>
          </a:p>
        </p:txBody>
      </p:sp>
      <p:sp>
        <p:nvSpPr>
          <p:cNvPr id="4" name="Rectangle 3"/>
          <p:cNvSpPr/>
          <p:nvPr/>
        </p:nvSpPr>
        <p:spPr>
          <a:xfrm>
            <a:off x="764293" y="554159"/>
            <a:ext cx="6853158" cy="584775"/>
          </a:xfrm>
          <a:prstGeom prst="rect">
            <a:avLst/>
          </a:prstGeom>
        </p:spPr>
        <p:txBody>
          <a:bodyPr wrap="none">
            <a:spAutoFit/>
          </a:bodyPr>
          <a:lstStyle/>
          <a:p>
            <a:r>
              <a:rPr lang="en-US" sz="3200" b="1" u="sng" dirty="0">
                <a:latin typeface="Times New Roman" panose="02020603050405020304" pitchFamily="18" charset="0"/>
                <a:cs typeface="Times New Roman" panose="02020603050405020304" pitchFamily="18" charset="0"/>
              </a:rPr>
              <a:t>II. </a:t>
            </a:r>
            <a:r>
              <a:rPr lang="en-US" sz="3200" b="1" u="sng" dirty="0" err="1">
                <a:latin typeface="Times New Roman" panose="02020603050405020304" pitchFamily="18" charset="0"/>
                <a:cs typeface="Times New Roman" panose="02020603050405020304" pitchFamily="18" charset="0"/>
              </a:rPr>
              <a:t>Chăm</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sóc</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và</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phòng</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trị</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bệnh</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cho</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cá</a:t>
            </a:r>
            <a:endParaRPr lang="en-US" sz="32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1139047" y="1138934"/>
            <a:ext cx="3801041" cy="523220"/>
          </a:xfrm>
          <a:prstGeom prst="rect">
            <a:avLst/>
          </a:prstGeom>
        </p:spPr>
        <p:txBody>
          <a:bodyPr wrap="none">
            <a:spAutoFit/>
          </a:bodyPr>
          <a:lstStyle/>
          <a:p>
            <a:r>
              <a:rPr lang="pt-BR" sz="2800" b="1" u="sng" dirty="0">
                <a:latin typeface="Times New Roman" panose="02020603050405020304" pitchFamily="18" charset="0"/>
                <a:cs typeface="Times New Roman" panose="02020603050405020304" pitchFamily="18" charset="0"/>
              </a:rPr>
              <a:t>1. Thức ăn và cho cá ăn</a:t>
            </a:r>
            <a:endParaRPr lang="en-US" sz="28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53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1000"/>
                                        <p:tgtEl>
                                          <p:spTgt spid="3">
                                            <p:txEl>
                                              <p:pRg st="3" end="3"/>
                                            </p:txEl>
                                          </p:spTgt>
                                        </p:tgtEl>
                                      </p:cBhvr>
                                    </p:animEffect>
                                    <p:anim calcmode="lin" valueType="num">
                                      <p:cBhvr>
                                        <p:cTn id="3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3875" y="1827828"/>
            <a:ext cx="9144000" cy="3085365"/>
          </a:xfrm>
        </p:spPr>
        <p:txBody>
          <a:bodyPr>
            <a:normAutofit/>
          </a:bodyPr>
          <a:lstStyle/>
          <a:p>
            <a:pPr algn="just"/>
            <a:r>
              <a:rPr lang="vi-VN" sz="3900" b="1" i="1" dirty="0"/>
              <a:t>Vì viên quá nhỏ </a:t>
            </a:r>
            <a:r>
              <a:rPr lang="vi-VN" sz="3900" b="1" i="1" dirty="0" smtClean="0">
                <a:sym typeface="Wingdings" panose="05000000000000000000" pitchFamily="2" charset="2"/>
              </a:rPr>
              <a:t></a:t>
            </a:r>
            <a:r>
              <a:rPr lang="vi-VN" sz="3900" b="1" i="1" dirty="0" smtClean="0"/>
              <a:t> tiêu </a:t>
            </a:r>
            <a:r>
              <a:rPr lang="vi-VN" sz="3900" b="1" i="1" dirty="0"/>
              <a:t>tốn nhiều năng lượng cho việc tìm kiếm thức </a:t>
            </a:r>
            <a:r>
              <a:rPr lang="vi-VN" sz="3900" b="1" i="1" dirty="0" smtClean="0"/>
              <a:t>ăn. </a:t>
            </a:r>
          </a:p>
          <a:p>
            <a:pPr algn="just"/>
            <a:r>
              <a:rPr lang="vi-VN" sz="3900" b="1" i="1" dirty="0" smtClean="0"/>
              <a:t>Viên </a:t>
            </a:r>
            <a:r>
              <a:rPr lang="vi-VN" sz="3900" b="1" i="1" dirty="0"/>
              <a:t>quá lớn </a:t>
            </a:r>
            <a:r>
              <a:rPr lang="vi-VN" sz="3900" b="1" i="1" dirty="0">
                <a:sym typeface="Wingdings" panose="05000000000000000000" pitchFamily="2" charset="2"/>
              </a:rPr>
              <a:t> </a:t>
            </a:r>
            <a:r>
              <a:rPr lang="vi-VN" sz="3900" b="1" i="1" dirty="0" smtClean="0"/>
              <a:t>cá </a:t>
            </a:r>
            <a:r>
              <a:rPr lang="vi-VN" sz="3900" b="1" i="1" dirty="0"/>
              <a:t>khó ăn. </a:t>
            </a:r>
            <a:endParaRPr lang="en-US" sz="3900" b="1" i="1" dirty="0"/>
          </a:p>
          <a:p>
            <a:pPr algn="just"/>
            <a:endParaRPr lang="en-US" b="1" i="1" dirty="0"/>
          </a:p>
          <a:p>
            <a:endParaRPr lang="en-US" b="1" i="1" dirty="0"/>
          </a:p>
        </p:txBody>
      </p:sp>
      <p:sp>
        <p:nvSpPr>
          <p:cNvPr id="5" name="Rectangle 4"/>
          <p:cNvSpPr/>
          <p:nvPr/>
        </p:nvSpPr>
        <p:spPr>
          <a:xfrm>
            <a:off x="327546" y="601610"/>
            <a:ext cx="11750723" cy="1077218"/>
          </a:xfrm>
          <a:prstGeom prst="rect">
            <a:avLst/>
          </a:prstGeom>
        </p:spPr>
        <p:txBody>
          <a:bodyPr wrap="square">
            <a:spAutoFit/>
          </a:bodyPr>
          <a:lstStyle/>
          <a:p>
            <a:r>
              <a:rPr lang="vi-VN" sz="3200" dirty="0" smtClean="0">
                <a:latin typeface="Times New Roman" panose="02020603050405020304" pitchFamily="18" charset="0"/>
                <a:cs typeface="Times New Roman" panose="02020603050405020304" pitchFamily="18" charset="0"/>
              </a:rPr>
              <a:t>Câu 1: </a:t>
            </a:r>
            <a:r>
              <a:rPr lang="en-US" sz="3200" dirty="0" err="1" smtClean="0">
                <a:latin typeface="Times New Roman" panose="02020603050405020304" pitchFamily="18" charset="0"/>
                <a:cs typeface="Times New Roman" panose="02020603050405020304" pitchFamily="18" charset="0"/>
              </a:rPr>
              <a:t>Tại</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lượng</a:t>
            </a:r>
            <a:r>
              <a:rPr lang="en-US" sz="3200" dirty="0">
                <a:latin typeface="Times New Roman" panose="02020603050405020304" pitchFamily="18" charset="0"/>
                <a:cs typeface="Times New Roman" panose="02020603050405020304" pitchFamily="18" charset="0"/>
              </a:rPr>
              <a:t> protein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ăn</a:t>
            </a:r>
            <a:r>
              <a:rPr lang="en-US" sz="3200" dirty="0">
                <a:latin typeface="Times New Roman" panose="02020603050405020304" pitchFamily="18" charset="0"/>
                <a:cs typeface="Times New Roman" panose="02020603050405020304" pitchFamily="18" charset="0"/>
              </a:rPr>
              <a:t>?</a:t>
            </a:r>
            <a:endParaRPr lang="en-US" sz="3200" dirty="0"/>
          </a:p>
        </p:txBody>
      </p:sp>
    </p:spTree>
    <p:extLst>
      <p:ext uri="{BB962C8B-B14F-4D97-AF65-F5344CB8AC3E}">
        <p14:creationId xmlns:p14="http://schemas.microsoft.com/office/powerpoint/2010/main" val="323496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595454" y="4042241"/>
            <a:ext cx="2920454" cy="776600"/>
          </a:xfrm>
          <a:prstGeom prst="rect">
            <a:avLst/>
          </a:prstGeom>
        </p:spPr>
      </p:pic>
      <p:pic>
        <p:nvPicPr>
          <p:cNvPr id="5" name="Picture 4"/>
          <p:cNvPicPr>
            <a:picLocks noChangeAspect="1"/>
          </p:cNvPicPr>
          <p:nvPr/>
        </p:nvPicPr>
        <p:blipFill>
          <a:blip r:embed="rId3"/>
          <a:stretch>
            <a:fillRect/>
          </a:stretch>
        </p:blipFill>
        <p:spPr>
          <a:xfrm>
            <a:off x="387325" y="61079"/>
            <a:ext cx="2979868" cy="4545697"/>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7516" y="0"/>
            <a:ext cx="7181954" cy="4039849"/>
          </a:xfrm>
          <a:prstGeom prst="rect">
            <a:avLst/>
          </a:prstGeom>
        </p:spPr>
      </p:pic>
      <p:pic>
        <p:nvPicPr>
          <p:cNvPr id="6" name="Picture 5"/>
          <p:cNvPicPr>
            <a:picLocks noChangeAspect="1"/>
          </p:cNvPicPr>
          <p:nvPr/>
        </p:nvPicPr>
        <p:blipFill>
          <a:blip r:embed="rId5"/>
          <a:stretch>
            <a:fillRect/>
          </a:stretch>
        </p:blipFill>
        <p:spPr>
          <a:xfrm>
            <a:off x="8061378" y="3275350"/>
            <a:ext cx="3870508" cy="3432337"/>
          </a:xfrm>
          <a:prstGeom prst="rect">
            <a:avLst/>
          </a:prstGeom>
        </p:spPr>
      </p:pic>
      <p:sp>
        <p:nvSpPr>
          <p:cNvPr id="3" name="TextBox 2"/>
          <p:cNvSpPr txBox="1"/>
          <p:nvPr/>
        </p:nvSpPr>
        <p:spPr>
          <a:xfrm>
            <a:off x="359610" y="4780547"/>
            <a:ext cx="7701768" cy="892552"/>
          </a:xfrm>
          <a:prstGeom prst="rect">
            <a:avLst/>
          </a:prstGeom>
          <a:noFill/>
        </p:spPr>
        <p:txBody>
          <a:bodyPr wrap="square" rtlCol="0">
            <a:spAutoFit/>
          </a:bodyPr>
          <a:lstStyle/>
          <a:p>
            <a:r>
              <a:rPr lang="vi-VN" sz="2600" i="1" dirty="0" smtClean="0">
                <a:solidFill>
                  <a:srgbClr val="FF0000"/>
                </a:solidFill>
                <a:latin typeface="Times New Roman" panose="02020603050405020304" pitchFamily="18" charset="0"/>
                <a:cs typeface="Times New Roman" panose="02020603050405020304" pitchFamily="18" charset="0"/>
              </a:rPr>
              <a:t>Câu 2: </a:t>
            </a:r>
            <a:r>
              <a:rPr lang="en-US" sz="2600" i="1" dirty="0" err="1" smtClean="0">
                <a:solidFill>
                  <a:srgbClr val="FF0000"/>
                </a:solidFill>
                <a:latin typeface="Times New Roman" panose="02020603050405020304" pitchFamily="18" charset="0"/>
                <a:cs typeface="Times New Roman" panose="02020603050405020304" pitchFamily="18" charset="0"/>
              </a:rPr>
              <a:t>Tại</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sao</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phải</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giảm</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lượng</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thức</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ăn</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vào</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ngày</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thời</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tiết</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xấu</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hoặc</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khi</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nước</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ao</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bị</a:t>
            </a:r>
            <a:r>
              <a:rPr lang="en-US" sz="2600" i="1" dirty="0" smtClean="0">
                <a:solidFill>
                  <a:srgbClr val="FF0000"/>
                </a:solidFill>
                <a:latin typeface="Times New Roman" panose="02020603050405020304" pitchFamily="18" charset="0"/>
                <a:cs typeface="Times New Roman" panose="02020603050405020304" pitchFamily="18" charset="0"/>
              </a:rPr>
              <a:t> </a:t>
            </a:r>
            <a:r>
              <a:rPr lang="en-US" sz="2600" i="1" dirty="0" err="1" smtClean="0">
                <a:solidFill>
                  <a:srgbClr val="FF0000"/>
                </a:solidFill>
                <a:latin typeface="Times New Roman" panose="02020603050405020304" pitchFamily="18" charset="0"/>
                <a:cs typeface="Times New Roman" panose="02020603050405020304" pitchFamily="18" charset="0"/>
              </a:rPr>
              <a:t>bẩn</a:t>
            </a:r>
            <a:r>
              <a:rPr lang="en-US" sz="2600" i="1" dirty="0" smtClean="0">
                <a:solidFill>
                  <a:srgbClr val="FF0000"/>
                </a:solidFill>
                <a:latin typeface="Times New Roman" panose="02020603050405020304" pitchFamily="18" charset="0"/>
                <a:cs typeface="Times New Roman" panose="02020603050405020304" pitchFamily="18" charset="0"/>
              </a:rPr>
              <a:t>?</a:t>
            </a:r>
            <a:endParaRPr lang="en-US" sz="2600" i="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47454" y="5828425"/>
            <a:ext cx="7682146" cy="707886"/>
          </a:xfrm>
          <a:prstGeom prst="rect">
            <a:avLst/>
          </a:prstGeom>
        </p:spPr>
        <p:txBody>
          <a:bodyPr wrap="square">
            <a:spAutoFit/>
          </a:bodyPr>
          <a:lstStyle/>
          <a:p>
            <a:r>
              <a:rPr lang="en-US" sz="2000" dirty="0" err="1">
                <a:latin typeface="Times New Roman" panose="02020603050405020304" pitchFamily="18" charset="0"/>
                <a:ea typeface="Times New Roman" panose="02020603050405020304" pitchFamily="18" charset="0"/>
              </a:rPr>
              <a:t>vì</a:t>
            </a:r>
            <a:r>
              <a:rPr lang="en-US" sz="2000" dirty="0">
                <a:latin typeface="Times New Roman" panose="02020603050405020304" pitchFamily="18" charset="0"/>
                <a:ea typeface="Times New Roman" panose="02020603050405020304" pitchFamily="18" charset="0"/>
              </a:rPr>
              <a:t> </a:t>
            </a:r>
            <a:r>
              <a:rPr lang="vi-VN" sz="2000" dirty="0" smtClean="0">
                <a:latin typeface="Times New Roman" panose="02020603050405020304" pitchFamily="18" charset="0"/>
                <a:ea typeface="Times New Roman" panose="02020603050405020304" pitchFamily="18" charset="0"/>
              </a:rPr>
              <a:t>cá </a:t>
            </a:r>
            <a:r>
              <a:rPr lang="en-US" sz="2000" dirty="0" err="1" smtClean="0">
                <a:latin typeface="Times New Roman" panose="02020603050405020304" pitchFamily="18" charset="0"/>
                <a:ea typeface="Times New Roman" panose="02020603050405020304" pitchFamily="18" charset="0"/>
              </a:rPr>
              <a:t>trở</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nên</a:t>
            </a:r>
            <a:r>
              <a:rPr lang="en-US" sz="2000" dirty="0">
                <a:latin typeface="Times New Roman" panose="02020603050405020304" pitchFamily="18" charset="0"/>
                <a:ea typeface="Times New Roman" panose="02020603050405020304" pitchFamily="18" charset="0"/>
              </a:rPr>
              <a:t> </a:t>
            </a:r>
            <a:r>
              <a:rPr lang="vi-VN" sz="2000" dirty="0">
                <a:latin typeface="Times New Roman" panose="02020603050405020304" pitchFamily="18" charset="0"/>
                <a:ea typeface="Times New Roman" panose="02020603050405020304" pitchFamily="18" charset="0"/>
              </a:rPr>
              <a:t>KÉM</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ăn</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giảm</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lượng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thức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không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thức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bị</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thừa</a:t>
            </a:r>
            <a:r>
              <a:rPr lang="en-US" sz="2000" dirty="0">
                <a:latin typeface="Times New Roman" panose="02020603050405020304" pitchFamily="18" charset="0"/>
                <a:ea typeface="Times New Roman" panose="02020603050405020304" pitchFamily="18" charset="0"/>
              </a:rPr>
              <a:t> </a:t>
            </a:r>
            <a:r>
              <a:rPr lang="vi-VN" sz="2000" dirty="0" smtClean="0">
                <a:latin typeface="Times New Roman" panose="02020603050405020304" pitchFamily="18" charset="0"/>
                <a:ea typeface="Times New Roman" panose="02020603050405020304" pitchFamily="18" charset="0"/>
              </a:rPr>
              <a:t>  gây lãng phí, </a:t>
            </a:r>
            <a:r>
              <a:rPr lang="en-US" sz="2000" dirty="0" err="1" smtClean="0">
                <a:latin typeface="Times New Roman" panose="02020603050405020304" pitchFamily="18" charset="0"/>
                <a:ea typeface="Times New Roman" panose="02020603050405020304" pitchFamily="18" charset="0"/>
              </a:rPr>
              <a:t>gây</a:t>
            </a:r>
            <a:r>
              <a:rPr lang="en-US" sz="2000" dirty="0" smtClean="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ô </a:t>
            </a:r>
            <a:r>
              <a:rPr lang="en-US" sz="2000" dirty="0" err="1">
                <a:latin typeface="Times New Roman" panose="02020603050405020304" pitchFamily="18" charset="0"/>
                <a:ea typeface="Times New Roman" panose="02020603050405020304" pitchFamily="18" charset="0"/>
              </a:rPr>
              <a:t>nhiễm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môi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trường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nước</a:t>
            </a:r>
            <a:r>
              <a:rPr lang="en-US" sz="2000" dirty="0">
                <a:latin typeface="Times New Roman" panose="02020603050405020304" pitchFamily="18" charset="0"/>
                <a:ea typeface="Times New Roman" panose="02020603050405020304" pitchFamily="18" charset="0"/>
              </a:rPr>
              <a:t>.</a:t>
            </a:r>
            <a:endParaRPr lang="en-US" sz="2000" dirty="0"/>
          </a:p>
        </p:txBody>
      </p:sp>
    </p:spTree>
    <p:extLst>
      <p:ext uri="{BB962C8B-B14F-4D97-AF65-F5344CB8AC3E}">
        <p14:creationId xmlns:p14="http://schemas.microsoft.com/office/powerpoint/2010/main" val="217940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5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 calcmode="lin" valueType="num">
                                      <p:cBhvr additive="base">
                                        <p:cTn id="3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3" descr="Các trò chơi khởi động cho một buổi sinh hoạt tập thể - Sinh Viên Công Giáo  Trung Chí"/>
          <p:cNvPicPr preferRelativeResize="0"/>
          <p:nvPr/>
        </p:nvPicPr>
        <p:blipFill rotWithShape="1">
          <a:blip r:embed="rId3">
            <a:alphaModFix/>
          </a:blip>
          <a:srcRect/>
          <a:stretch/>
        </p:blipFill>
        <p:spPr>
          <a:xfrm>
            <a:off x="2646947" y="340894"/>
            <a:ext cx="6368717" cy="6517106"/>
          </a:xfrm>
          <a:prstGeom prst="rect">
            <a:avLst/>
          </a:prstGeom>
          <a:noFill/>
          <a:ln>
            <a:noFill/>
          </a:ln>
        </p:spPr>
      </p:pic>
      <p:sp>
        <p:nvSpPr>
          <p:cNvPr id="98" name="Google Shape;98;p3"/>
          <p:cNvSpPr/>
          <p:nvPr/>
        </p:nvSpPr>
        <p:spPr>
          <a:xfrm>
            <a:off x="4738255" y="2690200"/>
            <a:ext cx="1990927"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dirty="0" err="1">
                <a:solidFill>
                  <a:srgbClr val="8DA9DB"/>
                </a:solidFill>
                <a:latin typeface="Times New Roman"/>
                <a:ea typeface="Times New Roman"/>
                <a:cs typeface="Times New Roman"/>
                <a:sym typeface="Times New Roman"/>
              </a:rPr>
              <a:t>Khởi</a:t>
            </a:r>
            <a:r>
              <a:rPr lang="en-US" sz="5400" b="1" i="0" u="none" strike="noStrike" cap="none" dirty="0">
                <a:solidFill>
                  <a:srgbClr val="8DA9DB"/>
                </a:solidFill>
                <a:latin typeface="Times New Roman"/>
                <a:ea typeface="Times New Roman"/>
                <a:cs typeface="Times New Roman"/>
                <a:sym typeface="Times New Roman"/>
              </a:rPr>
              <a:t> </a:t>
            </a:r>
            <a:endParaRPr dirty="0"/>
          </a:p>
          <a:p>
            <a:pPr marL="0" marR="0" lvl="0" indent="0" algn="ctr" rtl="0">
              <a:spcBef>
                <a:spcPts val="0"/>
              </a:spcBef>
              <a:spcAft>
                <a:spcPts val="0"/>
              </a:spcAft>
              <a:buNone/>
            </a:pPr>
            <a:r>
              <a:rPr lang="en-US" sz="5400" b="1" i="0" u="none" strike="noStrike" cap="none" dirty="0" err="1">
                <a:solidFill>
                  <a:srgbClr val="8DA9DB"/>
                </a:solidFill>
                <a:latin typeface="Times New Roman"/>
                <a:ea typeface="Times New Roman"/>
                <a:cs typeface="Times New Roman"/>
                <a:sym typeface="Times New Roman"/>
              </a:rPr>
              <a:t>động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9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4293" y="554159"/>
            <a:ext cx="6853158" cy="584775"/>
          </a:xfrm>
          <a:prstGeom prst="rect">
            <a:avLst/>
          </a:prstGeom>
        </p:spPr>
        <p:txBody>
          <a:bodyPr wrap="none">
            <a:spAutoFit/>
          </a:bodyPr>
          <a:lstStyle/>
          <a:p>
            <a:r>
              <a:rPr lang="en-US" sz="3200" b="1" u="sng" dirty="0">
                <a:latin typeface="Times New Roman" panose="02020603050405020304" pitchFamily="18" charset="0"/>
                <a:cs typeface="Times New Roman" panose="02020603050405020304" pitchFamily="18" charset="0"/>
              </a:rPr>
              <a:t>II. </a:t>
            </a:r>
            <a:r>
              <a:rPr lang="en-US" sz="3200" b="1" u="sng" dirty="0" err="1">
                <a:latin typeface="Times New Roman" panose="02020603050405020304" pitchFamily="18" charset="0"/>
                <a:cs typeface="Times New Roman" panose="02020603050405020304" pitchFamily="18" charset="0"/>
              </a:rPr>
              <a:t>Chăm</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sóc</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và</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phòng</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trị</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bệnh</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cho</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cá</a:t>
            </a:r>
            <a:endParaRPr lang="en-US" sz="32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1139047" y="1138934"/>
            <a:ext cx="3801041" cy="523220"/>
          </a:xfrm>
          <a:prstGeom prst="rect">
            <a:avLst/>
          </a:prstGeom>
        </p:spPr>
        <p:txBody>
          <a:bodyPr wrap="none">
            <a:spAutoFit/>
          </a:bodyPr>
          <a:lstStyle/>
          <a:p>
            <a:r>
              <a:rPr lang="pt-BR" sz="2800" b="1" u="sng" dirty="0">
                <a:latin typeface="Times New Roman" panose="02020603050405020304" pitchFamily="18" charset="0"/>
                <a:cs typeface="Times New Roman" panose="02020603050405020304" pitchFamily="18" charset="0"/>
              </a:rPr>
              <a:t>1. Thức ăn và cho cá ăn</a:t>
            </a:r>
            <a:endParaRPr lang="en-US" sz="28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139047" y="1969375"/>
            <a:ext cx="10013635" cy="2246769"/>
          </a:xfrm>
          <a:prstGeom prst="rect">
            <a:avLst/>
          </a:prstGeom>
          <a:solidFill>
            <a:srgbClr val="92D05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Wingdings" panose="05000000000000000000" pitchFamily="2" charset="2"/>
              <a:buChar char="v"/>
            </a:pPr>
            <a:r>
              <a:rPr lang="vi-VN" sz="2800" dirty="0">
                <a:latin typeface="+mj-lt"/>
              </a:rPr>
              <a:t>- Khi mới thả cá: TĂ viên nổi hàm lượng protein từ 30% - 35%, cỡ 1-2mm.</a:t>
            </a:r>
          </a:p>
          <a:p>
            <a:pPr marL="457200" indent="-457200">
              <a:buFont typeface="Wingdings" panose="05000000000000000000" pitchFamily="2" charset="2"/>
              <a:buChar char="v"/>
            </a:pPr>
            <a:r>
              <a:rPr lang="vi-VN" sz="2800" dirty="0">
                <a:latin typeface="+mj-lt"/>
              </a:rPr>
              <a:t>- Khi cá lớn: TĂ viên nổi hàm lượng protein 28-30%, cỡ 3-4mm.</a:t>
            </a:r>
          </a:p>
          <a:p>
            <a:pPr marL="457200" indent="-457200">
              <a:buFont typeface="Wingdings" panose="05000000000000000000" pitchFamily="2" charset="2"/>
              <a:buChar char="v"/>
            </a:pPr>
            <a:r>
              <a:rPr lang="vi-VN" sz="2800" dirty="0">
                <a:latin typeface="+mj-lt"/>
              </a:rPr>
              <a:t>- Hàng ngày cho ăn 2 lần: 8-9h sáng và 3-4h chiều.</a:t>
            </a:r>
          </a:p>
          <a:p>
            <a:pPr marL="457200" indent="-457200">
              <a:buFont typeface="Wingdings" panose="05000000000000000000" pitchFamily="2" charset="2"/>
              <a:buChar char="v"/>
            </a:pPr>
            <a:r>
              <a:rPr lang="vi-VN" sz="2800" dirty="0">
                <a:latin typeface="+mj-lt"/>
              </a:rPr>
              <a:t>- Lượng TĂ/lần ăn chiếm 3-5% khối lượng cá trong ao.</a:t>
            </a:r>
          </a:p>
        </p:txBody>
      </p:sp>
    </p:spTree>
    <p:extLst>
      <p:ext uri="{BB962C8B-B14F-4D97-AF65-F5344CB8AC3E}">
        <p14:creationId xmlns:p14="http://schemas.microsoft.com/office/powerpoint/2010/main" val="337952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2053" y="248906"/>
            <a:ext cx="11223009" cy="1115870"/>
          </a:xfrm>
        </p:spPr>
        <p:txBody>
          <a:bodyPr>
            <a:noAutofit/>
          </a:bodyPr>
          <a:lstStyle/>
          <a:p>
            <a:r>
              <a:rPr lang="vi-VN" sz="2400" dirty="0" smtClean="0"/>
              <a:t>Câu 3: </a:t>
            </a:r>
            <a:r>
              <a:rPr lang="en-US" sz="2400" dirty="0" err="1" smtClean="0"/>
              <a:t>Màu</a:t>
            </a:r>
            <a:r>
              <a:rPr lang="en-US" sz="2400" dirty="0" smtClean="0"/>
              <a:t> </a:t>
            </a:r>
            <a:r>
              <a:rPr lang="en-US" sz="2400" dirty="0" err="1"/>
              <a:t>nước</a:t>
            </a:r>
            <a:r>
              <a:rPr lang="en-US" sz="2400" dirty="0"/>
              <a:t> </a:t>
            </a:r>
            <a:r>
              <a:rPr lang="en-US" sz="2400" dirty="0" err="1"/>
              <a:t>ao</a:t>
            </a:r>
            <a:r>
              <a:rPr lang="en-US" sz="2400" dirty="0"/>
              <a:t> </a:t>
            </a:r>
            <a:r>
              <a:rPr lang="en-US" sz="2400" dirty="0" err="1"/>
              <a:t>nào</a:t>
            </a:r>
            <a:r>
              <a:rPr lang="en-US" sz="2400" dirty="0"/>
              <a:t> </a:t>
            </a:r>
            <a:r>
              <a:rPr lang="en-US" sz="2400" dirty="0" err="1"/>
              <a:t>là</a:t>
            </a:r>
            <a:r>
              <a:rPr lang="en-US" sz="2400" dirty="0"/>
              <a:t> </a:t>
            </a:r>
            <a:r>
              <a:rPr lang="en-US" sz="2400" dirty="0" err="1"/>
              <a:t>màu</a:t>
            </a:r>
            <a:r>
              <a:rPr lang="en-US" sz="2400" dirty="0"/>
              <a:t> </a:t>
            </a:r>
            <a:r>
              <a:rPr lang="en-US" sz="2400" dirty="0" err="1"/>
              <a:t>nước</a:t>
            </a:r>
            <a:r>
              <a:rPr lang="en-US" sz="2400" dirty="0"/>
              <a:t> </a:t>
            </a:r>
            <a:r>
              <a:rPr lang="en-US" sz="2400" dirty="0" err="1"/>
              <a:t>tốt</a:t>
            </a:r>
            <a:r>
              <a:rPr lang="en-US" sz="2400" dirty="0"/>
              <a:t> </a:t>
            </a:r>
            <a:r>
              <a:rPr lang="en-US" sz="2400" dirty="0" err="1"/>
              <a:t>cho</a:t>
            </a:r>
            <a:r>
              <a:rPr lang="en-US" sz="2400" dirty="0"/>
              <a:t> </a:t>
            </a:r>
            <a:r>
              <a:rPr lang="en-US" sz="2400" dirty="0" err="1"/>
              <a:t>ao</a:t>
            </a:r>
            <a:r>
              <a:rPr lang="en-US" sz="2400" dirty="0"/>
              <a:t> </a:t>
            </a:r>
            <a:r>
              <a:rPr lang="en-US" sz="2400" dirty="0" err="1"/>
              <a:t>nuôi</a:t>
            </a:r>
            <a:r>
              <a:rPr lang="en-US" sz="2400" dirty="0"/>
              <a:t>? </a:t>
            </a:r>
            <a:r>
              <a:rPr lang="en-US" sz="2400" dirty="0" err="1"/>
              <a:t>Lượng</a:t>
            </a:r>
            <a:r>
              <a:rPr lang="en-US" sz="2400" dirty="0"/>
              <a:t> </a:t>
            </a:r>
            <a:r>
              <a:rPr lang="en-US" sz="2400" dirty="0" err="1"/>
              <a:t>thức</a:t>
            </a:r>
            <a:r>
              <a:rPr lang="en-US" sz="2400" dirty="0"/>
              <a:t> </a:t>
            </a:r>
            <a:r>
              <a:rPr lang="en-US" sz="2400" dirty="0" err="1"/>
              <a:t>ăn</a:t>
            </a:r>
            <a:r>
              <a:rPr lang="en-US" sz="2400" dirty="0"/>
              <a:t> </a:t>
            </a:r>
            <a:r>
              <a:rPr lang="en-US" sz="2400" dirty="0" err="1"/>
              <a:t>cho</a:t>
            </a:r>
            <a:r>
              <a:rPr lang="en-US" sz="2400" dirty="0"/>
              <a:t> </a:t>
            </a:r>
            <a:r>
              <a:rPr lang="en-US" sz="2400" dirty="0" err="1"/>
              <a:t>cá</a:t>
            </a:r>
            <a:r>
              <a:rPr lang="en-US" sz="2400" dirty="0"/>
              <a:t> </a:t>
            </a:r>
            <a:r>
              <a:rPr lang="en-US" sz="2400" dirty="0" err="1"/>
              <a:t>có</a:t>
            </a:r>
            <a:r>
              <a:rPr lang="en-US" sz="2400" dirty="0"/>
              <a:t> </a:t>
            </a:r>
            <a:r>
              <a:rPr lang="en-US" sz="2400" dirty="0" err="1"/>
              <a:t>liên</a:t>
            </a:r>
            <a:r>
              <a:rPr lang="en-US" sz="2400" dirty="0"/>
              <a:t> </a:t>
            </a:r>
            <a:r>
              <a:rPr lang="en-US" sz="2400" dirty="0" err="1"/>
              <a:t>quan</a:t>
            </a:r>
            <a:r>
              <a:rPr lang="en-US" sz="2400" dirty="0"/>
              <a:t> </a:t>
            </a:r>
            <a:r>
              <a:rPr lang="en-US" sz="2400" dirty="0" err="1"/>
              <a:t>như</a:t>
            </a:r>
            <a:r>
              <a:rPr lang="en-US" sz="2400" dirty="0"/>
              <a:t> </a:t>
            </a:r>
            <a:r>
              <a:rPr lang="en-US" sz="2400" dirty="0" err="1"/>
              <a:t>thế</a:t>
            </a:r>
            <a:r>
              <a:rPr lang="en-US" sz="2400" dirty="0"/>
              <a:t> </a:t>
            </a:r>
            <a:r>
              <a:rPr lang="en-US" sz="2400" dirty="0" err="1"/>
              <a:t>nào</a:t>
            </a:r>
            <a:r>
              <a:rPr lang="en-US" sz="2400" dirty="0"/>
              <a:t> </a:t>
            </a:r>
            <a:r>
              <a:rPr lang="en-US" sz="2400" dirty="0" err="1"/>
              <a:t>đến</a:t>
            </a:r>
            <a:r>
              <a:rPr lang="en-US" sz="2400" dirty="0"/>
              <a:t> </a:t>
            </a:r>
            <a:r>
              <a:rPr lang="en-US" sz="2400" dirty="0" err="1"/>
              <a:t>chất</a:t>
            </a:r>
            <a:r>
              <a:rPr lang="en-US" sz="2400" dirty="0"/>
              <a:t> </a:t>
            </a:r>
            <a:r>
              <a:rPr lang="en-US" sz="2400" dirty="0" err="1"/>
              <a:t>lượng</a:t>
            </a:r>
            <a:r>
              <a:rPr lang="en-US" sz="2400" dirty="0"/>
              <a:t> </a:t>
            </a:r>
            <a:r>
              <a:rPr lang="en-US" sz="2400" dirty="0" err="1"/>
              <a:t>môi</a:t>
            </a:r>
            <a:r>
              <a:rPr lang="en-US" sz="2400" dirty="0"/>
              <a:t> </a:t>
            </a:r>
            <a:r>
              <a:rPr lang="en-US" sz="2400" dirty="0" err="1"/>
              <a:t>trường</a:t>
            </a:r>
            <a:r>
              <a:rPr lang="en-US" sz="2400" dirty="0"/>
              <a:t> </a:t>
            </a:r>
            <a:r>
              <a:rPr lang="en-US" sz="2400" dirty="0" err="1"/>
              <a:t>nước</a:t>
            </a:r>
            <a:r>
              <a:rPr lang="en-US" sz="2400" dirty="0"/>
              <a:t>? </a:t>
            </a:r>
            <a:r>
              <a:rPr lang="en-US" sz="2400" dirty="0" err="1"/>
              <a:t>Tại</a:t>
            </a:r>
            <a:r>
              <a:rPr lang="en-US" sz="2400" dirty="0"/>
              <a:t> </a:t>
            </a:r>
            <a:r>
              <a:rPr lang="en-US" sz="2400" dirty="0" err="1"/>
              <a:t>sao</a:t>
            </a:r>
            <a:r>
              <a:rPr lang="en-US" sz="2400" dirty="0"/>
              <a:t> </a:t>
            </a:r>
            <a:r>
              <a:rPr lang="en-US" sz="2400" dirty="0" err="1"/>
              <a:t>lại</a:t>
            </a:r>
            <a:r>
              <a:rPr lang="en-US" sz="2400" dirty="0"/>
              <a:t> </a:t>
            </a:r>
            <a:r>
              <a:rPr lang="en-US" sz="2400" dirty="0" err="1"/>
              <a:t>phải</a:t>
            </a:r>
            <a:r>
              <a:rPr lang="en-US" sz="2400" dirty="0"/>
              <a:t> </a:t>
            </a:r>
            <a:r>
              <a:rPr lang="en-US" sz="2400" dirty="0" err="1"/>
              <a:t>thường</a:t>
            </a:r>
            <a:r>
              <a:rPr lang="en-US" sz="2400" dirty="0"/>
              <a:t> </a:t>
            </a:r>
            <a:r>
              <a:rPr lang="en-US" sz="2400" dirty="0" err="1"/>
              <a:t>xuyên</a:t>
            </a:r>
            <a:r>
              <a:rPr lang="en-US" sz="2400" dirty="0"/>
              <a:t> </a:t>
            </a:r>
            <a:r>
              <a:rPr lang="en-US" sz="2400" dirty="0" err="1"/>
              <a:t>vệ</a:t>
            </a:r>
            <a:r>
              <a:rPr lang="en-US" sz="2400" dirty="0"/>
              <a:t> </a:t>
            </a:r>
            <a:r>
              <a:rPr lang="en-US" sz="2400" dirty="0" err="1"/>
              <a:t>sinh</a:t>
            </a:r>
            <a:r>
              <a:rPr lang="en-US" sz="2400" dirty="0"/>
              <a:t> </a:t>
            </a:r>
            <a:r>
              <a:rPr lang="en-US" sz="2400" dirty="0" err="1"/>
              <a:t>ao</a:t>
            </a:r>
            <a:r>
              <a:rPr lang="en-US" sz="2400" dirty="0"/>
              <a:t> </a:t>
            </a:r>
            <a:r>
              <a:rPr lang="en-US" sz="2400" dirty="0" err="1"/>
              <a:t>nuôi</a:t>
            </a:r>
            <a:r>
              <a:rPr lang="en-US" sz="2400" dirty="0"/>
              <a:t> </a:t>
            </a:r>
            <a:r>
              <a:rPr lang="en-US" sz="2400" dirty="0" err="1"/>
              <a:t>cá</a:t>
            </a:r>
            <a:r>
              <a:rPr lang="en-US" sz="2400" dirty="0"/>
              <a:t>? </a:t>
            </a:r>
            <a:r>
              <a:rPr lang="en-US" sz="2400" dirty="0" err="1"/>
              <a:t>Hằng</a:t>
            </a:r>
            <a:r>
              <a:rPr lang="en-US" sz="2400" dirty="0"/>
              <a:t> </a:t>
            </a:r>
            <a:r>
              <a:rPr lang="en-US" sz="2400" dirty="0" err="1"/>
              <a:t>ngày</a:t>
            </a:r>
            <a:r>
              <a:rPr lang="en-US" sz="2400" dirty="0"/>
              <a:t> </a:t>
            </a:r>
            <a:r>
              <a:rPr lang="en-US" sz="2400" dirty="0" err="1"/>
              <a:t>phải</a:t>
            </a:r>
            <a:r>
              <a:rPr lang="en-US" sz="2400" dirty="0"/>
              <a:t> </a:t>
            </a:r>
            <a:r>
              <a:rPr lang="en-US" sz="2400" dirty="0" err="1"/>
              <a:t>quan</a:t>
            </a:r>
            <a:r>
              <a:rPr lang="en-US" sz="2400" dirty="0"/>
              <a:t> </a:t>
            </a:r>
            <a:r>
              <a:rPr lang="en-US" sz="2400" dirty="0" err="1"/>
              <a:t>sát</a:t>
            </a:r>
            <a:r>
              <a:rPr lang="en-US" sz="2400" dirty="0"/>
              <a:t> </a:t>
            </a:r>
            <a:r>
              <a:rPr lang="en-US" sz="2400" dirty="0" err="1"/>
              <a:t>ao</a:t>
            </a:r>
            <a:r>
              <a:rPr lang="en-US" sz="2400" dirty="0"/>
              <a:t> </a:t>
            </a:r>
            <a:r>
              <a:rPr lang="en-US" sz="2400" dirty="0" err="1"/>
              <a:t>nuôi</a:t>
            </a:r>
            <a:r>
              <a:rPr lang="en-US" sz="2400" dirty="0"/>
              <a:t> </a:t>
            </a:r>
            <a:r>
              <a:rPr lang="en-US" sz="2400" dirty="0" err="1"/>
              <a:t>cá</a:t>
            </a:r>
            <a:r>
              <a:rPr lang="en-US" sz="2400" dirty="0"/>
              <a:t> </a:t>
            </a:r>
            <a:r>
              <a:rPr lang="en-US" sz="2400" dirty="0" err="1"/>
              <a:t>để</a:t>
            </a:r>
            <a:r>
              <a:rPr lang="en-US" sz="2400" dirty="0"/>
              <a:t> </a:t>
            </a:r>
            <a:r>
              <a:rPr lang="en-US" sz="2400" dirty="0" err="1"/>
              <a:t>làm</a:t>
            </a:r>
            <a:r>
              <a:rPr lang="en-US" sz="2400" dirty="0"/>
              <a:t> </a:t>
            </a:r>
            <a:r>
              <a:rPr lang="en-US" sz="2400" dirty="0" err="1"/>
              <a:t>gì</a:t>
            </a:r>
            <a:r>
              <a:rPr lang="en-US" sz="2400" dirty="0" smtClean="0"/>
              <a:t>?</a:t>
            </a:r>
            <a:endParaRPr lang="en-US" sz="2400" dirty="0"/>
          </a:p>
        </p:txBody>
      </p:sp>
      <p:sp>
        <p:nvSpPr>
          <p:cNvPr id="6" name="Rectangle 5"/>
          <p:cNvSpPr/>
          <p:nvPr/>
        </p:nvSpPr>
        <p:spPr>
          <a:xfrm>
            <a:off x="413982" y="3516192"/>
            <a:ext cx="11778018" cy="2771143"/>
          </a:xfrm>
          <a:prstGeom prst="rect">
            <a:avLst/>
          </a:prstGeom>
        </p:spPr>
        <p:txBody>
          <a:bodyPr wrap="square">
            <a:spAutoFit/>
          </a:bodyPr>
          <a:lstStyle/>
          <a:p>
            <a:pPr>
              <a:lnSpc>
                <a:spcPct val="107000"/>
              </a:lnSpc>
              <a:spcAft>
                <a:spcPts val="800"/>
              </a:spcAf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 Màu nước nâu vàng thích hợp cho ao nuôi.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 Lượng thức ăn cho vừa đủ là tốt </a:t>
            </a:r>
            <a:r>
              <a:rPr lang="vi-VN" sz="2400" dirty="0" smtClean="0">
                <a:latin typeface="Times New Roman" panose="02020603050405020304" pitchFamily="18" charset="0"/>
                <a:ea typeface="Times New Roman" panose="02020603050405020304" pitchFamily="18" charset="0"/>
                <a:cs typeface="Times New Roman" panose="02020603050405020304" pitchFamily="18" charset="0"/>
              </a:rPr>
              <a:t>nhất </a:t>
            </a:r>
            <a:r>
              <a:rPr lang="vi-VN" sz="2400" i="1" dirty="0" smtClean="0">
                <a:latin typeface="Times New Roman" panose="02020603050405020304" pitchFamily="18" charset="0"/>
                <a:ea typeface="Times New Roman" panose="02020603050405020304" pitchFamily="18" charset="0"/>
                <a:cs typeface="Times New Roman" panose="02020603050405020304" pitchFamily="18" charset="0"/>
              </a:rPr>
              <a:t>(Bởi </a:t>
            </a:r>
            <a:r>
              <a:rPr lang="vi-VN" sz="2400" i="1" dirty="0">
                <a:latin typeface="Times New Roman" panose="02020603050405020304" pitchFamily="18" charset="0"/>
                <a:ea typeface="Times New Roman" panose="02020603050405020304" pitchFamily="18" charset="0"/>
                <a:cs typeface="Times New Roman" panose="02020603050405020304" pitchFamily="18" charset="0"/>
              </a:rPr>
              <a:t>nếu cho nhiều sẽ gây lãng phí, ô nhiễm môi trường, làm giảm oxy hòa tan trong </a:t>
            </a:r>
            <a:r>
              <a:rPr lang="vi-VN" sz="2400" i="1" dirty="0" smtClean="0">
                <a:latin typeface="Times New Roman" panose="02020603050405020304" pitchFamily="18" charset="0"/>
                <a:ea typeface="Times New Roman" panose="02020603050405020304" pitchFamily="18" charset="0"/>
                <a:cs typeface="Times New Roman" panose="02020603050405020304" pitchFamily="18" charset="0"/>
              </a:rPr>
              <a:t>nước)</a:t>
            </a:r>
            <a:endParaRPr lang="en-US" sz="2800" i="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 Vệ sinh ao cá để tránh tình trạng thối ao, loại bỏ các thức ăn thừa và chất thải khác.</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 Hàng ngày phải quan sát ao cá để quan sát xem màu nước có thay đổi không, cá có chết không để có cách phòng trị.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26" name="Picture 2" descr="Lý thuyết Công nghệ 7 Bài 15 (Kết nối tri thức): Nuôi ao c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98" y="1364776"/>
            <a:ext cx="9305925" cy="197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41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4293" y="554159"/>
            <a:ext cx="6853158" cy="584775"/>
          </a:xfrm>
          <a:prstGeom prst="rect">
            <a:avLst/>
          </a:prstGeom>
        </p:spPr>
        <p:txBody>
          <a:bodyPr wrap="none">
            <a:spAutoFit/>
          </a:bodyPr>
          <a:lstStyle/>
          <a:p>
            <a:r>
              <a:rPr lang="en-US" sz="3200" b="1" u="sng" dirty="0">
                <a:solidFill>
                  <a:srgbClr val="0070C0"/>
                </a:solidFill>
                <a:latin typeface="Times New Roman" panose="02020603050405020304" pitchFamily="18" charset="0"/>
                <a:cs typeface="Times New Roman" panose="02020603050405020304" pitchFamily="18" charset="0"/>
              </a:rPr>
              <a:t>II. </a:t>
            </a:r>
            <a:r>
              <a:rPr lang="en-US" sz="3200" b="1" u="sng" dirty="0" err="1">
                <a:solidFill>
                  <a:srgbClr val="0070C0"/>
                </a:solidFill>
                <a:latin typeface="Times New Roman" panose="02020603050405020304" pitchFamily="18" charset="0"/>
                <a:cs typeface="Times New Roman" panose="02020603050405020304" pitchFamily="18" charset="0"/>
              </a:rPr>
              <a:t>Chăm</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sóc</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và</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phòng</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trị</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bệnh</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cho</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cá</a:t>
            </a:r>
            <a:endParaRPr lang="en-US" sz="3200" b="1" u="sng"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39047" y="1138934"/>
            <a:ext cx="3801041" cy="523220"/>
          </a:xfrm>
          <a:prstGeom prst="rect">
            <a:avLst/>
          </a:prstGeom>
        </p:spPr>
        <p:txBody>
          <a:bodyPr wrap="none">
            <a:spAutoFit/>
          </a:bodyPr>
          <a:lstStyle/>
          <a:p>
            <a:r>
              <a:rPr lang="pt-BR" sz="2800" b="1" u="sng" dirty="0">
                <a:solidFill>
                  <a:srgbClr val="0070C0"/>
                </a:solidFill>
                <a:latin typeface="Times New Roman" panose="02020603050405020304" pitchFamily="18" charset="0"/>
                <a:cs typeface="Times New Roman" panose="02020603050405020304" pitchFamily="18" charset="0"/>
              </a:rPr>
              <a:t>1. Thức ăn và cho cá ăn</a:t>
            </a:r>
            <a:endParaRPr lang="en-US" sz="2800" b="1" u="sng" dirty="0">
              <a:solidFill>
                <a:srgbClr val="0070C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185081" y="1723709"/>
            <a:ext cx="6011582" cy="523220"/>
          </a:xfrm>
          <a:prstGeom prst="rect">
            <a:avLst/>
          </a:prstGeom>
        </p:spPr>
        <p:txBody>
          <a:bodyPr wrap="none">
            <a:spAutoFit/>
          </a:bodyPr>
          <a:lstStyle/>
          <a:p>
            <a:r>
              <a:rPr lang="vi-VN" sz="2800" b="1" u="sng" dirty="0">
                <a:latin typeface="+mj-lt"/>
              </a:rPr>
              <a:t>2. Quản lý chất lượng nước ao nuôi cá</a:t>
            </a:r>
            <a:endParaRPr lang="en-US" sz="2800" b="1" u="sng" dirty="0">
              <a:latin typeface="+mj-lt"/>
            </a:endParaRPr>
          </a:p>
        </p:txBody>
      </p:sp>
      <p:sp>
        <p:nvSpPr>
          <p:cNvPr id="7" name="Rectangle 6"/>
          <p:cNvSpPr/>
          <p:nvPr/>
        </p:nvSpPr>
        <p:spPr>
          <a:xfrm>
            <a:off x="1185080" y="2570094"/>
            <a:ext cx="10117503" cy="1461939"/>
          </a:xfrm>
          <a:prstGeom prst="rect">
            <a:avLst/>
          </a:prstGeom>
          <a:solidFill>
            <a:srgbClr val="92D050"/>
          </a:solidFill>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spcBef>
                <a:spcPts val="300"/>
              </a:spcBef>
              <a:spcAft>
                <a:spcPts val="300"/>
              </a:spcAft>
              <a:buFontTx/>
              <a:buChar char="-"/>
            </a:pPr>
            <a:r>
              <a:rPr lang="nl-NL" sz="2800" dirty="0" smtClean="0">
                <a:latin typeface="Times New Roman" panose="02020603050405020304" pitchFamily="18" charset="0"/>
                <a:ea typeface="Calibri" panose="020F0502020204030204" pitchFamily="34" charset="0"/>
              </a:rPr>
              <a:t>Bổ </a:t>
            </a:r>
            <a:r>
              <a:rPr lang="nl-NL" sz="2800" dirty="0">
                <a:latin typeface="Times New Roman" panose="02020603050405020304" pitchFamily="18" charset="0"/>
                <a:ea typeface="Calibri" panose="020F0502020204030204" pitchFamily="34" charset="0"/>
              </a:rPr>
              <a:t>sung nước sạch, sử dụng chế phẩm vi sinh làm sạch nước, định kì cắt cỏ, vệ sinh quanh ao</a:t>
            </a:r>
            <a:r>
              <a:rPr lang="nl-NL" sz="2800" dirty="0" smtClean="0">
                <a:latin typeface="Times New Roman" panose="02020603050405020304" pitchFamily="18" charset="0"/>
                <a:ea typeface="Calibri" panose="020F0502020204030204" pitchFamily="34" charset="0"/>
              </a:rPr>
              <a:t>,...</a:t>
            </a:r>
          </a:p>
          <a:p>
            <a:pPr marL="457200" indent="-457200">
              <a:spcBef>
                <a:spcPts val="300"/>
              </a:spcBef>
              <a:spcAft>
                <a:spcPts val="300"/>
              </a:spcAft>
              <a:buFontTx/>
              <a:buChar char="-"/>
            </a:pPr>
            <a:r>
              <a:rPr lang="nl-NL" sz="2800" dirty="0" smtClean="0">
                <a:effectLst/>
                <a:latin typeface="Times New Roman" panose="02020603050405020304" pitchFamily="18" charset="0"/>
                <a:ea typeface="Times New Roman" panose="02020603050405020304" pitchFamily="18" charset="0"/>
              </a:rPr>
              <a:t>Sử dụng thiết bị cung cấp oxygen cho ao nuôi.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0443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1062" y="652152"/>
            <a:ext cx="3571017" cy="2631850"/>
          </a:xfrm>
          <a:prstGeom prst="rect">
            <a:avLst/>
          </a:prstGeom>
        </p:spPr>
      </p:pic>
      <p:pic>
        <p:nvPicPr>
          <p:cNvPr id="5" name="Picture 4"/>
          <p:cNvPicPr>
            <a:picLocks noChangeAspect="1"/>
          </p:cNvPicPr>
          <p:nvPr/>
        </p:nvPicPr>
        <p:blipFill>
          <a:blip r:embed="rId3"/>
          <a:stretch>
            <a:fillRect/>
          </a:stretch>
        </p:blipFill>
        <p:spPr>
          <a:xfrm>
            <a:off x="7336951" y="652152"/>
            <a:ext cx="3471331" cy="2435113"/>
          </a:xfrm>
          <a:prstGeom prst="rect">
            <a:avLst/>
          </a:prstGeom>
        </p:spPr>
      </p:pic>
      <p:pic>
        <p:nvPicPr>
          <p:cNvPr id="6" name="Picture 5"/>
          <p:cNvPicPr>
            <a:picLocks noChangeAspect="1"/>
          </p:cNvPicPr>
          <p:nvPr/>
        </p:nvPicPr>
        <p:blipFill>
          <a:blip r:embed="rId4"/>
          <a:stretch>
            <a:fillRect/>
          </a:stretch>
        </p:blipFill>
        <p:spPr>
          <a:xfrm>
            <a:off x="881062" y="3126152"/>
            <a:ext cx="3656585" cy="2670797"/>
          </a:xfrm>
          <a:prstGeom prst="rect">
            <a:avLst/>
          </a:prstGeom>
        </p:spPr>
      </p:pic>
      <p:pic>
        <p:nvPicPr>
          <p:cNvPr id="7" name="Picture 6"/>
          <p:cNvPicPr>
            <a:picLocks noChangeAspect="1"/>
          </p:cNvPicPr>
          <p:nvPr/>
        </p:nvPicPr>
        <p:blipFill>
          <a:blip r:embed="rId5"/>
          <a:stretch>
            <a:fillRect/>
          </a:stretch>
        </p:blipFill>
        <p:spPr>
          <a:xfrm>
            <a:off x="7190298" y="3087265"/>
            <a:ext cx="3974502" cy="3105479"/>
          </a:xfrm>
          <a:prstGeom prst="rect">
            <a:avLst/>
          </a:prstGeom>
        </p:spPr>
      </p:pic>
      <p:sp>
        <p:nvSpPr>
          <p:cNvPr id="3" name="Cloud 2"/>
          <p:cNvSpPr/>
          <p:nvPr/>
        </p:nvSpPr>
        <p:spPr>
          <a:xfrm>
            <a:off x="4226614" y="1021664"/>
            <a:ext cx="3568024" cy="3815077"/>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684301" y="1568450"/>
            <a:ext cx="2591566" cy="2492990"/>
          </a:xfrm>
          <a:prstGeom prst="rect">
            <a:avLst/>
          </a:prstGeom>
          <a:noFill/>
        </p:spPr>
        <p:txBody>
          <a:bodyPr wrap="square" rtlCol="0">
            <a:spAutoFit/>
          </a:bodyPr>
          <a:lstStyle/>
          <a:p>
            <a:pPr algn="ctr"/>
            <a:r>
              <a:rPr lang="en-US" sz="2600" b="1" i="1" dirty="0" err="1" smtClean="0">
                <a:solidFill>
                  <a:srgbClr val="FF0000"/>
                </a:solidFill>
                <a:latin typeface="Times New Roman" panose="02020603050405020304" pitchFamily="18" charset="0"/>
                <a:cs typeface="Times New Roman" panose="02020603050405020304" pitchFamily="18" charset="0"/>
              </a:rPr>
              <a:t>Quan</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sát</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các</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hình</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ảnh</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và</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cho</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biết</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nguyên</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nhân</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cách</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phòng</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bệnh</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cho</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cá</a:t>
            </a:r>
            <a:r>
              <a:rPr lang="en-US" sz="2600" b="1" i="1" dirty="0" smtClean="0">
                <a:solidFill>
                  <a:srgbClr val="FF0000"/>
                </a:solidFill>
                <a:latin typeface="Times New Roman" panose="02020603050405020304" pitchFamily="18" charset="0"/>
                <a:cs typeface="Times New Roman" panose="02020603050405020304" pitchFamily="18" charset="0"/>
              </a:rPr>
              <a:t>?</a:t>
            </a:r>
            <a:endParaRPr lang="en-US" sz="26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55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nodeType="withEffect">
                                  <p:stCondLst>
                                    <p:cond delay="25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250"/>
                                  </p:stCondLst>
                                  <p:childTnLst>
                                    <p:set>
                                      <p:cBhvr>
                                        <p:cTn id="20" dur="1" fill="hold">
                                          <p:stCondLst>
                                            <p:cond delay="0"/>
                                          </p:stCondLst>
                                        </p:cTn>
                                        <p:tgtEl>
                                          <p:spTgt spid="3"/>
                                        </p:tgtEl>
                                        <p:attrNameLst>
                                          <p:attrName>style.visibility</p:attrName>
                                        </p:attrNameLst>
                                      </p:cBhvr>
                                      <p:to>
                                        <p:strVal val="visible"/>
                                      </p:to>
                                    </p:set>
                                    <p:anim calcmode="lin" valueType="num">
                                      <p:cBhvr>
                                        <p:cTn id="21" dur="1000" fill="hold"/>
                                        <p:tgtEl>
                                          <p:spTgt spid="3"/>
                                        </p:tgtEl>
                                        <p:attrNameLst>
                                          <p:attrName>ppt_w</p:attrName>
                                        </p:attrNameLst>
                                      </p:cBhvr>
                                      <p:tavLst>
                                        <p:tav tm="0">
                                          <p:val>
                                            <p:fltVal val="0"/>
                                          </p:val>
                                        </p:tav>
                                        <p:tav tm="100000">
                                          <p:val>
                                            <p:strVal val="#ppt_w"/>
                                          </p:val>
                                        </p:tav>
                                      </p:tavLst>
                                    </p:anim>
                                    <p:anim calcmode="lin" valueType="num">
                                      <p:cBhvr>
                                        <p:cTn id="22" dur="1000" fill="hold"/>
                                        <p:tgtEl>
                                          <p:spTgt spid="3"/>
                                        </p:tgtEl>
                                        <p:attrNameLst>
                                          <p:attrName>ppt_h</p:attrName>
                                        </p:attrNameLst>
                                      </p:cBhvr>
                                      <p:tavLst>
                                        <p:tav tm="0">
                                          <p:val>
                                            <p:fltVal val="0"/>
                                          </p:val>
                                        </p:tav>
                                        <p:tav tm="100000">
                                          <p:val>
                                            <p:strVal val="#ppt_h"/>
                                          </p:val>
                                        </p:tav>
                                      </p:tavLst>
                                    </p:anim>
                                    <p:anim calcmode="lin" valueType="num">
                                      <p:cBhvr>
                                        <p:cTn id="23" dur="1000" fill="hold"/>
                                        <p:tgtEl>
                                          <p:spTgt spid="3"/>
                                        </p:tgtEl>
                                        <p:attrNameLst>
                                          <p:attrName>style.rotation</p:attrName>
                                        </p:attrNameLst>
                                      </p:cBhvr>
                                      <p:tavLst>
                                        <p:tav tm="0">
                                          <p:val>
                                            <p:fltVal val="90"/>
                                          </p:val>
                                        </p:tav>
                                        <p:tav tm="100000">
                                          <p:val>
                                            <p:fltVal val="0"/>
                                          </p:val>
                                        </p:tav>
                                      </p:tavLst>
                                    </p:anim>
                                    <p:animEffect transition="in" filter="fade">
                                      <p:cBhvr>
                                        <p:cTn id="2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4293" y="554159"/>
            <a:ext cx="6853158" cy="584775"/>
          </a:xfrm>
          <a:prstGeom prst="rect">
            <a:avLst/>
          </a:prstGeom>
        </p:spPr>
        <p:txBody>
          <a:bodyPr wrap="none">
            <a:spAutoFit/>
          </a:bodyPr>
          <a:lstStyle/>
          <a:p>
            <a:r>
              <a:rPr lang="en-US" sz="3200" b="1" u="sng" dirty="0">
                <a:solidFill>
                  <a:srgbClr val="0070C0"/>
                </a:solidFill>
                <a:latin typeface="Times New Roman" panose="02020603050405020304" pitchFamily="18" charset="0"/>
                <a:cs typeface="Times New Roman" panose="02020603050405020304" pitchFamily="18" charset="0"/>
              </a:rPr>
              <a:t>II. </a:t>
            </a:r>
            <a:r>
              <a:rPr lang="en-US" sz="3200" b="1" u="sng" dirty="0" err="1">
                <a:solidFill>
                  <a:srgbClr val="0070C0"/>
                </a:solidFill>
                <a:latin typeface="Times New Roman" panose="02020603050405020304" pitchFamily="18" charset="0"/>
                <a:cs typeface="Times New Roman" panose="02020603050405020304" pitchFamily="18" charset="0"/>
              </a:rPr>
              <a:t>Chăm</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sóc</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và</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phòng</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trị</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bệnh</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cho</a:t>
            </a:r>
            <a:r>
              <a:rPr lang="en-US" sz="3200" b="1" u="sng" dirty="0">
                <a:solidFill>
                  <a:srgbClr val="0070C0"/>
                </a:solidFill>
                <a:latin typeface="Times New Roman" panose="02020603050405020304" pitchFamily="18" charset="0"/>
                <a:cs typeface="Times New Roman" panose="02020603050405020304" pitchFamily="18" charset="0"/>
              </a:rPr>
              <a:t> </a:t>
            </a:r>
            <a:r>
              <a:rPr lang="en-US" sz="3200" b="1" u="sng" dirty="0" err="1">
                <a:solidFill>
                  <a:srgbClr val="0070C0"/>
                </a:solidFill>
                <a:latin typeface="Times New Roman" panose="02020603050405020304" pitchFamily="18" charset="0"/>
                <a:cs typeface="Times New Roman" panose="02020603050405020304" pitchFamily="18" charset="0"/>
              </a:rPr>
              <a:t>cá</a:t>
            </a:r>
            <a:endParaRPr lang="en-US" sz="3200" b="1" u="sng"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39047" y="1138934"/>
            <a:ext cx="3801041" cy="523220"/>
          </a:xfrm>
          <a:prstGeom prst="rect">
            <a:avLst/>
          </a:prstGeom>
        </p:spPr>
        <p:txBody>
          <a:bodyPr wrap="none">
            <a:spAutoFit/>
          </a:bodyPr>
          <a:lstStyle/>
          <a:p>
            <a:r>
              <a:rPr lang="pt-BR" sz="2800" b="1" u="sng" dirty="0">
                <a:solidFill>
                  <a:srgbClr val="0070C0"/>
                </a:solidFill>
                <a:latin typeface="Times New Roman" panose="02020603050405020304" pitchFamily="18" charset="0"/>
                <a:cs typeface="Times New Roman" panose="02020603050405020304" pitchFamily="18" charset="0"/>
              </a:rPr>
              <a:t>1. Thức ăn và cho cá ăn</a:t>
            </a:r>
            <a:endParaRPr lang="en-US" sz="2800" b="1" u="sng" dirty="0">
              <a:solidFill>
                <a:srgbClr val="0070C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185081" y="1723709"/>
            <a:ext cx="6011582" cy="523220"/>
          </a:xfrm>
          <a:prstGeom prst="rect">
            <a:avLst/>
          </a:prstGeom>
        </p:spPr>
        <p:txBody>
          <a:bodyPr wrap="none">
            <a:spAutoFit/>
          </a:bodyPr>
          <a:lstStyle/>
          <a:p>
            <a:r>
              <a:rPr lang="vi-VN" sz="2800" b="1" u="sng" dirty="0">
                <a:solidFill>
                  <a:srgbClr val="0070C0"/>
                </a:solidFill>
                <a:latin typeface="Times New Roman" panose="02020603050405020304" pitchFamily="18" charset="0"/>
              </a:rPr>
              <a:t>2. Quản lý chất lượng nước ao nuôi cá</a:t>
            </a:r>
            <a:endParaRPr lang="en-US" sz="2800" b="1" u="sng" dirty="0">
              <a:solidFill>
                <a:srgbClr val="0070C0"/>
              </a:solidFill>
            </a:endParaRPr>
          </a:p>
        </p:txBody>
      </p:sp>
      <p:sp>
        <p:nvSpPr>
          <p:cNvPr id="7" name="Rectangle 6"/>
          <p:cNvSpPr/>
          <p:nvPr/>
        </p:nvSpPr>
        <p:spPr>
          <a:xfrm>
            <a:off x="1185081" y="3034789"/>
            <a:ext cx="10117503" cy="523220"/>
          </a:xfrm>
          <a:prstGeom prst="rect">
            <a:avLst/>
          </a:prstGeom>
          <a:solidFill>
            <a:srgbClr val="92D050"/>
          </a:solidFill>
        </p:spPr>
        <p:style>
          <a:lnRef idx="1">
            <a:schemeClr val="accent6"/>
          </a:lnRef>
          <a:fillRef idx="2">
            <a:schemeClr val="accent6"/>
          </a:fillRef>
          <a:effectRef idx="1">
            <a:schemeClr val="accent6"/>
          </a:effectRef>
          <a:fontRef idx="minor">
            <a:schemeClr val="dk1"/>
          </a:fontRef>
        </p:style>
        <p:txBody>
          <a:bodyPr wrap="square">
            <a:spAutoFit/>
          </a:bodyPr>
          <a:lstStyle/>
          <a:p>
            <a:pPr>
              <a:spcBef>
                <a:spcPts val="300"/>
              </a:spcBef>
              <a:spcAft>
                <a:spcPts val="300"/>
              </a:spcAft>
            </a:pPr>
            <a:r>
              <a:rPr lang="vi-VN" sz="2800" dirty="0">
                <a:solidFill>
                  <a:srgbClr val="000000"/>
                </a:solidFill>
                <a:latin typeface="Times New Roman" panose="02020603050405020304" pitchFamily="18" charset="0"/>
                <a:ea typeface="Times New Roman" panose="02020603050405020304" pitchFamily="18" charset="0"/>
              </a:rPr>
              <a:t>- Cần theo dõi thường xuyên để phát hiện xử lí kịp thời</a:t>
            </a:r>
            <a:endParaRPr lang="en-US" sz="2800" dirty="0">
              <a:solidFill>
                <a:srgbClr val="000000"/>
              </a:solidFill>
              <a:latin typeface="Times New Roman" panose="02020603050405020304" pitchFamily="18" charset="0"/>
              <a:ea typeface="Times New Roman" panose="02020603050405020304" pitchFamily="18" charset="0"/>
            </a:endParaRPr>
          </a:p>
        </p:txBody>
      </p:sp>
      <p:sp>
        <p:nvSpPr>
          <p:cNvPr id="2" name="Rectangle 1"/>
          <p:cNvSpPr/>
          <p:nvPr/>
        </p:nvSpPr>
        <p:spPr>
          <a:xfrm>
            <a:off x="1185081" y="2298878"/>
            <a:ext cx="3986989" cy="523220"/>
          </a:xfrm>
          <a:prstGeom prst="rect">
            <a:avLst/>
          </a:prstGeom>
        </p:spPr>
        <p:txBody>
          <a:bodyPr wrap="none">
            <a:spAutoFit/>
          </a:bodyPr>
          <a:lstStyle/>
          <a:p>
            <a:r>
              <a:rPr lang="pt-BR" sz="2800" b="1" u="sng" dirty="0">
                <a:solidFill>
                  <a:schemeClr val="tx1"/>
                </a:solidFill>
                <a:latin typeface="Times New Roman" panose="02020603050405020304" pitchFamily="18" charset="0"/>
                <a:cs typeface="Times New Roman" panose="02020603050405020304" pitchFamily="18" charset="0"/>
              </a:rPr>
              <a:t>3. Phòng, trị bệnh cho cá</a:t>
            </a:r>
            <a:endParaRPr lang="en-US" sz="2800" b="1" u="sng"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62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8739" y="188344"/>
            <a:ext cx="5793574" cy="584775"/>
          </a:xfrm>
          <a:prstGeom prst="rect">
            <a:avLst/>
          </a:prstGeom>
        </p:spPr>
        <p:txBody>
          <a:bodyPr wrap="none">
            <a:spAutoFit/>
          </a:bodyPr>
          <a:lstStyle/>
          <a:p>
            <a:pPr>
              <a:spcBef>
                <a:spcPts val="300"/>
              </a:spcBef>
              <a:spcAft>
                <a:spcPts val="300"/>
              </a:spcAft>
            </a:pPr>
            <a:r>
              <a:rPr lang="nl-NL" sz="3200" b="1" u="sng" dirty="0">
                <a:latin typeface="Times New Roman" panose="02020603050405020304" pitchFamily="18" charset="0"/>
                <a:ea typeface="Calibri" panose="020F0502020204030204" pitchFamily="34" charset="0"/>
              </a:rPr>
              <a:t>III. Thu hoạch cá nuôi trong ao </a:t>
            </a:r>
            <a:endParaRPr lang="en-US" sz="3200" u="sng" dirty="0">
              <a:effectLst/>
              <a:latin typeface="Times New Roman" panose="02020603050405020304" pitchFamily="18" charset="0"/>
              <a:ea typeface="Times New Roman" panose="02020603050405020304" pitchFamily="18" charset="0"/>
            </a:endParaRPr>
          </a:p>
        </p:txBody>
      </p:sp>
      <p:sp>
        <p:nvSpPr>
          <p:cNvPr id="2" name="Rectangle 1"/>
          <p:cNvSpPr/>
          <p:nvPr/>
        </p:nvSpPr>
        <p:spPr>
          <a:xfrm>
            <a:off x="491318" y="955032"/>
            <a:ext cx="11013743" cy="1446293"/>
          </a:xfrm>
          <a:prstGeom prst="rect">
            <a:avLst/>
          </a:prstGeom>
        </p:spPr>
        <p:txBody>
          <a:bodyPr wrap="square">
            <a:spAutoFit/>
          </a:bodyPr>
          <a:lstStyle/>
          <a:p>
            <a:pPr>
              <a:lnSpc>
                <a:spcPct val="107000"/>
              </a:lnSpc>
              <a:spcAft>
                <a:spcPts val="800"/>
              </a:spcAft>
            </a:pPr>
            <a:r>
              <a:rPr lang="en-US" sz="2400" i="1" dirty="0" err="1" smtClean="0">
                <a:latin typeface="Times New Roman" panose="02020603050405020304" pitchFamily="18" charset="0"/>
                <a:ea typeface="Times New Roman" panose="02020603050405020304" pitchFamily="18" charset="0"/>
                <a:cs typeface="Times New Roman" panose="02020603050405020304" pitchFamily="18" charset="0"/>
              </a:rPr>
              <a:t>Tại</a:t>
            </a:r>
            <a:r>
              <a:rPr lang="en-US" sz="2400"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còn</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tỉa</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Hai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hoạch</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ưu</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400" i="1"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vi-VN" sz="2400" i="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vi-VN" sz="2800" i="1" dirty="0" smtClean="0">
                <a:effectLst/>
                <a:latin typeface="Times New Roman" panose="02020603050405020304" pitchFamily="18" charset="0"/>
                <a:ea typeface="Calibri" panose="020F0502020204030204" pitchFamily="34" charset="0"/>
                <a:cs typeface="Times New Roman" panose="02020603050405020304" pitchFamily="18" charset="0"/>
              </a:rPr>
              <a:t>Suy nghĩ </a:t>
            </a:r>
            <a:r>
              <a:rPr lang="vi-VN" sz="2800" i="1" smtClean="0">
                <a:effectLst/>
                <a:latin typeface="Times New Roman" panose="02020603050405020304" pitchFamily="18" charset="0"/>
                <a:ea typeface="Calibri" panose="020F0502020204030204" pitchFamily="34" charset="0"/>
                <a:cs typeface="Times New Roman" panose="02020603050405020304" pitchFamily="18" charset="0"/>
              </a:rPr>
              <a:t>nhóm 4HS/nhóm </a:t>
            </a:r>
            <a:r>
              <a:rPr lang="vi-VN" sz="2800" i="1" dirty="0" smtClean="0">
                <a:effectLst/>
                <a:latin typeface="Times New Roman" panose="02020603050405020304" pitchFamily="18" charset="0"/>
                <a:ea typeface="Calibri" panose="020F0502020204030204" pitchFamily="34" charset="0"/>
                <a:cs typeface="Times New Roman" panose="02020603050405020304" pitchFamily="18" charset="0"/>
              </a:rPr>
              <a:t>trong 3 phút.</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668739" y="2408529"/>
            <a:ext cx="11122927" cy="4072910"/>
          </a:xfrm>
          <a:prstGeom prst="rect">
            <a:avLst/>
          </a:prstGeom>
        </p:spPr>
        <p:txBody>
          <a:bodyPr wrap="square">
            <a:spAutoFit/>
          </a:bodyPr>
          <a:lstStyle/>
          <a:p>
            <a:pPr>
              <a:spcAft>
                <a:spcPts val="8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Cá còn nhỏ bán giá chưa cao, ăn chưa ngon, chưa đạt đến thương phẩm nên chúng ta cần nuôi tiếp.</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Ưu</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 từng phần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tăng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suất</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20%,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cung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cấp</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xuyên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Nhược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 từng phần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lứa</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cải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bổ</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ao</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Ưu</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thu toàn bộ</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Sản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phí</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Nhược</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thu toàn bộ</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suất</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tôm</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hạn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chế</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tốn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giống</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177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00"/>
                                        <p:tgtEl>
                                          <p:spTgt spid="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wipe(down)">
                                      <p:cBhvr>
                                        <p:cTn id="38" dur="500"/>
                                        <p:tgtEl>
                                          <p:spTgt spid="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circle(in)">
                                      <p:cBhvr>
                                        <p:cTn id="43" dur="2000"/>
                                        <p:tgtEl>
                                          <p:spTgt spid="3">
                                            <p:txEl>
                                              <p:pRg st="3" end="3"/>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circle(in)">
                                      <p:cBhvr>
                                        <p:cTn id="46"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2241" y="884380"/>
            <a:ext cx="5793574" cy="584775"/>
          </a:xfrm>
          <a:prstGeom prst="rect">
            <a:avLst/>
          </a:prstGeom>
        </p:spPr>
        <p:txBody>
          <a:bodyPr wrap="none">
            <a:spAutoFit/>
          </a:bodyPr>
          <a:lstStyle/>
          <a:p>
            <a:pPr>
              <a:spcBef>
                <a:spcPts val="300"/>
              </a:spcBef>
              <a:spcAft>
                <a:spcPts val="300"/>
              </a:spcAft>
            </a:pPr>
            <a:r>
              <a:rPr lang="nl-NL" sz="3200" b="1" u="sng" dirty="0">
                <a:latin typeface="Times New Roman" panose="02020603050405020304" pitchFamily="18" charset="0"/>
                <a:ea typeface="Calibri" panose="020F0502020204030204" pitchFamily="34" charset="0"/>
              </a:rPr>
              <a:t>III. Thu hoạch cá nuôi trong ao </a:t>
            </a:r>
            <a:endParaRPr lang="en-US" sz="3200" u="sng"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82016" y="1843751"/>
            <a:ext cx="10565713" cy="1031051"/>
          </a:xfrm>
          <a:prstGeom prst="rect">
            <a:avLst/>
          </a:prstGeom>
          <a:solidFill>
            <a:srgbClr val="92D050"/>
          </a:solidFill>
        </p:spPr>
        <p:style>
          <a:lnRef idx="1">
            <a:schemeClr val="accent6"/>
          </a:lnRef>
          <a:fillRef idx="2">
            <a:schemeClr val="accent6"/>
          </a:fillRef>
          <a:effectRef idx="1">
            <a:schemeClr val="accent6"/>
          </a:effectRef>
          <a:fontRef idx="minor">
            <a:schemeClr val="dk1"/>
          </a:fontRef>
        </p:style>
        <p:txBody>
          <a:bodyPr wrap="none">
            <a:spAutoFit/>
          </a:bodyPr>
          <a:lstStyle/>
          <a:p>
            <a:pPr marL="285750" indent="-285750">
              <a:spcBef>
                <a:spcPts val="300"/>
              </a:spcBef>
              <a:spcAft>
                <a:spcPts val="300"/>
              </a:spcAft>
              <a:buFontTx/>
              <a:buChar char="-"/>
            </a:pPr>
            <a:r>
              <a:rPr lang="nl-NL" sz="2800" dirty="0" smtClean="0">
                <a:latin typeface="Times New Roman" panose="02020603050405020304" pitchFamily="18" charset="0"/>
                <a:ea typeface="Calibri" panose="020F0502020204030204" pitchFamily="34" charset="0"/>
              </a:rPr>
              <a:t>Khi cá trong ao nuôi đạt kích cỡ </a:t>
            </a:r>
            <a:r>
              <a:rPr lang="nl-NL" sz="2800" b="1" i="1" dirty="0">
                <a:latin typeface="Times New Roman" panose="02020603050405020304" pitchFamily="18" charset="0"/>
                <a:ea typeface="Calibri" panose="020F0502020204030204" pitchFamily="34" charset="0"/>
              </a:rPr>
              <a:t>t</a:t>
            </a:r>
            <a:r>
              <a:rPr lang="nl-NL" sz="2800" b="1" i="1" dirty="0" smtClean="0">
                <a:latin typeface="Times New Roman" panose="02020603050405020304" pitchFamily="18" charset="0"/>
                <a:ea typeface="Calibri" panose="020F0502020204030204" pitchFamily="34" charset="0"/>
              </a:rPr>
              <a:t>hương phẩm </a:t>
            </a:r>
            <a:r>
              <a:rPr lang="nl-NL" sz="2800" dirty="0" smtClean="0">
                <a:latin typeface="Times New Roman" panose="02020603050405020304" pitchFamily="18" charset="0"/>
                <a:ea typeface="Calibri" panose="020F0502020204030204" pitchFamily="34" charset="0"/>
              </a:rPr>
              <a:t>thì tiến hành thu hoạch</a:t>
            </a:r>
          </a:p>
          <a:p>
            <a:pPr marL="285750" indent="-285750">
              <a:spcBef>
                <a:spcPts val="300"/>
              </a:spcBef>
              <a:spcAft>
                <a:spcPts val="300"/>
              </a:spcAft>
              <a:buFontTx/>
              <a:buChar char="-"/>
            </a:pPr>
            <a:r>
              <a:rPr lang="vi-VN" sz="2800" dirty="0">
                <a:latin typeface="Times New Roman" panose="02020603050405020304" pitchFamily="18" charset="0"/>
                <a:ea typeface="Times New Roman" panose="02020603050405020304" pitchFamily="18" charset="0"/>
              </a:rPr>
              <a:t>H</a:t>
            </a:r>
            <a:r>
              <a:rPr lang="nl-NL" sz="2800" dirty="0" smtClean="0">
                <a:effectLst/>
                <a:latin typeface="Times New Roman" panose="02020603050405020304" pitchFamily="18" charset="0"/>
                <a:ea typeface="Times New Roman" panose="02020603050405020304" pitchFamily="18" charset="0"/>
              </a:rPr>
              <a:t>ình thức thu hoạch: Thu tỉa, thu toàn bộ</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659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0293" y="221610"/>
            <a:ext cx="9144000" cy="870210"/>
          </a:xfrm>
        </p:spPr>
        <p:txBody>
          <a:bodyPr>
            <a:normAutofit fontScale="90000"/>
          </a:bodyPr>
          <a:lstStyle/>
          <a:p>
            <a:r>
              <a:rPr lang="vi-VN" dirty="0" smtClean="0"/>
              <a:t>Luyện tập</a:t>
            </a:r>
            <a:endParaRPr lang="en-US" dirty="0"/>
          </a:p>
        </p:txBody>
      </p:sp>
      <p:sp>
        <p:nvSpPr>
          <p:cNvPr id="3" name="Subtitle 2"/>
          <p:cNvSpPr>
            <a:spLocks noGrp="1"/>
          </p:cNvSpPr>
          <p:nvPr>
            <p:ph type="subTitle" idx="1"/>
          </p:nvPr>
        </p:nvSpPr>
        <p:spPr>
          <a:xfrm>
            <a:off x="350293" y="1404749"/>
            <a:ext cx="11509611" cy="1655762"/>
          </a:xfrm>
        </p:spPr>
        <p:txBody>
          <a:bodyPr>
            <a:normAutofit/>
          </a:bodyPr>
          <a:lstStyle/>
          <a:p>
            <a:pPr algn="l"/>
            <a:r>
              <a:rPr lang="en-US" dirty="0" err="1"/>
              <a:t>Câu</a:t>
            </a:r>
            <a:r>
              <a:rPr lang="vi-VN" dirty="0"/>
              <a:t> 1: </a:t>
            </a:r>
            <a:r>
              <a:rPr lang="en-US" dirty="0" err="1"/>
              <a:t>Trình</a:t>
            </a:r>
            <a:r>
              <a:rPr lang="en-US" dirty="0"/>
              <a:t> </a:t>
            </a:r>
            <a:r>
              <a:rPr lang="en-US" dirty="0" err="1"/>
              <a:t>bày</a:t>
            </a:r>
            <a:r>
              <a:rPr lang="en-US" dirty="0"/>
              <a:t> </a:t>
            </a:r>
            <a:r>
              <a:rPr lang="en-US" dirty="0" err="1"/>
              <a:t>các</a:t>
            </a:r>
            <a:r>
              <a:rPr lang="en-US" dirty="0"/>
              <a:t> </a:t>
            </a:r>
            <a:r>
              <a:rPr lang="en-US" dirty="0" err="1"/>
              <a:t>bước</a:t>
            </a:r>
            <a:r>
              <a:rPr lang="en-US" dirty="0"/>
              <a:t> </a:t>
            </a:r>
            <a:r>
              <a:rPr lang="en-US" dirty="0" err="1"/>
              <a:t>trong</a:t>
            </a:r>
            <a:r>
              <a:rPr lang="en-US" dirty="0"/>
              <a:t> </a:t>
            </a:r>
            <a:r>
              <a:rPr lang="en-US" dirty="0" err="1"/>
              <a:t>quy</a:t>
            </a:r>
            <a:r>
              <a:rPr lang="en-US" dirty="0"/>
              <a:t> </a:t>
            </a:r>
            <a:r>
              <a:rPr lang="en-US" dirty="0" err="1"/>
              <a:t>trình</a:t>
            </a:r>
            <a:r>
              <a:rPr lang="en-US" dirty="0"/>
              <a:t> </a:t>
            </a:r>
            <a:r>
              <a:rPr lang="en-US" dirty="0" err="1"/>
              <a:t>kĩ</a:t>
            </a:r>
            <a:r>
              <a:rPr lang="en-US" dirty="0"/>
              <a:t> </a:t>
            </a:r>
            <a:r>
              <a:rPr lang="en-US" dirty="0" err="1"/>
              <a:t>thuật</a:t>
            </a:r>
            <a:r>
              <a:rPr lang="en-US" dirty="0"/>
              <a:t> </a:t>
            </a:r>
            <a:r>
              <a:rPr lang="en-US" dirty="0" err="1"/>
              <a:t>nuôi</a:t>
            </a:r>
            <a:r>
              <a:rPr lang="en-US" dirty="0"/>
              <a:t> </a:t>
            </a:r>
            <a:r>
              <a:rPr lang="en-US" dirty="0" err="1"/>
              <a:t>cá</a:t>
            </a:r>
            <a:r>
              <a:rPr lang="en-US" dirty="0"/>
              <a:t> </a:t>
            </a:r>
            <a:r>
              <a:rPr lang="en-US" dirty="0" err="1"/>
              <a:t>trong</a:t>
            </a:r>
            <a:r>
              <a:rPr lang="en-US" dirty="0"/>
              <a:t> </a:t>
            </a:r>
            <a:r>
              <a:rPr lang="en-US" dirty="0" err="1"/>
              <a:t>ao</a:t>
            </a:r>
            <a:r>
              <a:rPr lang="vi-VN" dirty="0"/>
              <a:t>?</a:t>
            </a:r>
            <a:endParaRPr lang="en-US" dirty="0"/>
          </a:p>
          <a:p>
            <a:pPr algn="l"/>
            <a:r>
              <a:rPr lang="vi-VN" dirty="0"/>
              <a:t>Câu 2: </a:t>
            </a:r>
            <a:r>
              <a:rPr lang="en-US" dirty="0" err="1"/>
              <a:t>Nêu</a:t>
            </a:r>
            <a:r>
              <a:rPr lang="en-US" dirty="0"/>
              <a:t> </a:t>
            </a:r>
            <a:r>
              <a:rPr lang="en-US" dirty="0" err="1"/>
              <a:t>những</a:t>
            </a:r>
            <a:r>
              <a:rPr lang="en-US" dirty="0"/>
              <a:t> </a:t>
            </a:r>
            <a:r>
              <a:rPr lang="en-US" dirty="0" err="1"/>
              <a:t>điều</a:t>
            </a:r>
            <a:r>
              <a:rPr lang="en-US" dirty="0"/>
              <a:t> </a:t>
            </a:r>
            <a:r>
              <a:rPr lang="en-US" dirty="0" err="1"/>
              <a:t>cần</a:t>
            </a:r>
            <a:r>
              <a:rPr lang="en-US" dirty="0"/>
              <a:t> </a:t>
            </a:r>
            <a:r>
              <a:rPr lang="en-US" dirty="0" err="1"/>
              <a:t>chú</a:t>
            </a:r>
            <a:r>
              <a:rPr lang="en-US" dirty="0"/>
              <a:t> ý </a:t>
            </a:r>
            <a:r>
              <a:rPr lang="en-US" dirty="0" err="1"/>
              <a:t>trong</a:t>
            </a:r>
            <a:r>
              <a:rPr lang="en-US" dirty="0"/>
              <a:t> </a:t>
            </a:r>
            <a:r>
              <a:rPr lang="en-US" dirty="0" err="1"/>
              <a:t>quy</a:t>
            </a:r>
            <a:r>
              <a:rPr lang="en-US" dirty="0"/>
              <a:t> </a:t>
            </a:r>
            <a:r>
              <a:rPr lang="en-US" dirty="0" err="1"/>
              <a:t>trình</a:t>
            </a:r>
            <a:r>
              <a:rPr lang="en-US" dirty="0"/>
              <a:t> </a:t>
            </a:r>
            <a:r>
              <a:rPr lang="en-US" dirty="0" err="1"/>
              <a:t>chăm</a:t>
            </a:r>
            <a:r>
              <a:rPr lang="en-US" dirty="0"/>
              <a:t> </a:t>
            </a:r>
            <a:r>
              <a:rPr lang="en-US" dirty="0" err="1"/>
              <a:t>sóc</a:t>
            </a:r>
            <a:r>
              <a:rPr lang="en-US" dirty="0"/>
              <a:t>, </a:t>
            </a:r>
            <a:r>
              <a:rPr lang="en-US" dirty="0" err="1"/>
              <a:t>thu</a:t>
            </a:r>
            <a:r>
              <a:rPr lang="en-US" dirty="0"/>
              <a:t> </a:t>
            </a:r>
            <a:r>
              <a:rPr lang="en-US" dirty="0" err="1"/>
              <a:t>hoạch</a:t>
            </a:r>
            <a:r>
              <a:rPr lang="en-US" dirty="0"/>
              <a:t> </a:t>
            </a:r>
            <a:r>
              <a:rPr lang="en-US" dirty="0" err="1"/>
              <a:t>cá</a:t>
            </a:r>
            <a:r>
              <a:rPr lang="en-US" dirty="0"/>
              <a:t> </a:t>
            </a:r>
            <a:r>
              <a:rPr lang="en-US" dirty="0" err="1"/>
              <a:t>trong</a:t>
            </a:r>
            <a:r>
              <a:rPr lang="en-US" dirty="0"/>
              <a:t> </a:t>
            </a:r>
            <a:r>
              <a:rPr lang="en-US" dirty="0" err="1"/>
              <a:t>ao</a:t>
            </a:r>
            <a:r>
              <a:rPr lang="vi-VN" dirty="0" smtClean="0"/>
              <a:t>?</a:t>
            </a:r>
          </a:p>
          <a:p>
            <a:pPr algn="l"/>
            <a:r>
              <a:rPr lang="vi-VN" dirty="0" smtClean="0"/>
              <a:t>Thời gian: 4p</a:t>
            </a:r>
            <a:endParaRPr lang="en-US" dirty="0"/>
          </a:p>
          <a:p>
            <a:endParaRPr lang="en-US" dirty="0"/>
          </a:p>
        </p:txBody>
      </p:sp>
      <p:sp>
        <p:nvSpPr>
          <p:cNvPr id="4" name="Rectangle 3"/>
          <p:cNvSpPr/>
          <p:nvPr/>
        </p:nvSpPr>
        <p:spPr>
          <a:xfrm>
            <a:off x="805217" y="3702574"/>
            <a:ext cx="10945505" cy="2246769"/>
          </a:xfrm>
          <a:prstGeom prst="rect">
            <a:avLst/>
          </a:prstGeom>
        </p:spPr>
        <p:txBody>
          <a:bodyPr wrap="square">
            <a:spAutoFit/>
          </a:bodyPr>
          <a:lstStyle/>
          <a:p>
            <a:r>
              <a:rPr lang="vi-VN" sz="2800" dirty="0" smtClean="0">
                <a:latin typeface="Times New Roman" panose="02020603050405020304" pitchFamily="18" charset="0"/>
                <a:ea typeface="Calibri" panose="020F0502020204030204" pitchFamily="34" charset="0"/>
                <a:cs typeface="Times New Roman" panose="02020603050405020304" pitchFamily="18" charset="0"/>
              </a:rPr>
              <a:t>Đáp án:</a:t>
            </a:r>
          </a:p>
          <a:p>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Câu</a:t>
            </a:r>
            <a:r>
              <a:rPr lang="vi-VN"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800" dirty="0">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bước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quy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nuôi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ao</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Chuẩn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ao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nuôi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giống</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Chăm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sóc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phòng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bệnh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latin typeface="Times New Roman" panose="02020603050405020304" pitchFamily="18" charset="0"/>
                <a:ea typeface="Calibri" panose="020F0502020204030204" pitchFamily="34" charset="0"/>
                <a:cs typeface="Times New Roman" panose="02020603050405020304" pitchFamily="18" charset="0"/>
              </a:rPr>
              <a:t>- Thu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hoạch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nuôi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ao</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018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854" y="0"/>
            <a:ext cx="11423176" cy="6678751"/>
          </a:xfrm>
          <a:prstGeom prst="rect">
            <a:avLst/>
          </a:prstGeom>
        </p:spPr>
        <p:txBody>
          <a:bodyPr wrap="square">
            <a:spAutoFit/>
          </a:bodyPr>
          <a:lstStyle/>
          <a:p>
            <a:r>
              <a:rPr lang="vi-VN" sz="1800" dirty="0" smtClean="0">
                <a:latin typeface="Times New Roman" panose="02020603050405020304" pitchFamily="18" charset="0"/>
                <a:ea typeface="Times New Roman" panose="02020603050405020304" pitchFamily="18" charset="0"/>
                <a:cs typeface="Times New Roman" panose="02020603050405020304" pitchFamily="18" charset="0"/>
              </a:rPr>
              <a:t>Đáp án: </a:t>
            </a:r>
          </a:p>
          <a:p>
            <a:r>
              <a:rPr lang="vi-VN" sz="1800" dirty="0" smtClean="0">
                <a:latin typeface="Times New Roman" panose="02020603050405020304" pitchFamily="18" charset="0"/>
                <a:ea typeface="Times New Roman" panose="02020603050405020304" pitchFamily="18" charset="0"/>
                <a:cs typeface="Times New Roman" panose="02020603050405020304" pitchFamily="18" charset="0"/>
              </a:rPr>
              <a:t>Câu </a:t>
            </a:r>
            <a:r>
              <a:rPr lang="vi-VN" sz="18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chú</a:t>
            </a:r>
            <a:r>
              <a:rPr lang="en-US" sz="1800" dirty="0">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quy</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chăm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sóc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1.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mới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thả</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viên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nổi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Hàm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1800" dirty="0">
                <a:latin typeface="Times New Roman" panose="02020603050405020304" pitchFamily="18" charset="0"/>
                <a:ea typeface="Calibri" panose="020F0502020204030204" pitchFamily="34" charset="0"/>
                <a:cs typeface="Times New Roman" panose="02020603050405020304" pitchFamily="18" charset="0"/>
              </a:rPr>
              <a:t> protein: 30% - 35%</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Kích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cỡ</a:t>
            </a:r>
            <a:r>
              <a:rPr lang="en-US" sz="1800" dirty="0">
                <a:latin typeface="Times New Roman" panose="02020603050405020304" pitchFamily="18" charset="0"/>
                <a:ea typeface="Calibri" panose="020F0502020204030204" pitchFamily="34" charset="0"/>
                <a:cs typeface="Times New Roman" panose="02020603050405020304" pitchFamily="18" charset="0"/>
              </a:rPr>
              <a:t>: 1 – 2mm</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lớn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viên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nổi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Hàm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1800" dirty="0">
                <a:latin typeface="Times New Roman" panose="02020603050405020304" pitchFamily="18" charset="0"/>
                <a:ea typeface="Calibri" panose="020F0502020204030204" pitchFamily="34" charset="0"/>
                <a:cs typeface="Times New Roman" panose="02020603050405020304" pitchFamily="18" charset="0"/>
              </a:rPr>
              <a:t> protein: 28% - 30%</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Kích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cỡ</a:t>
            </a:r>
            <a:r>
              <a:rPr lang="en-US" sz="1800" dirty="0">
                <a:latin typeface="Times New Roman" panose="02020603050405020304" pitchFamily="18" charset="0"/>
                <a:ea typeface="Calibri" panose="020F0502020204030204" pitchFamily="34" charset="0"/>
                <a:cs typeface="Times New Roman" panose="02020603050405020304" pitchFamily="18" charset="0"/>
              </a:rPr>
              <a:t>: 3 – 4mm</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Lần</a:t>
            </a:r>
            <a:r>
              <a:rPr lang="en-US" sz="1800" dirty="0">
                <a:latin typeface="Times New Roman" panose="02020603050405020304" pitchFamily="18" charset="0"/>
                <a:ea typeface="Calibri" panose="020F0502020204030204" pitchFamily="34" charset="0"/>
                <a:cs typeface="Times New Roman" panose="02020603050405020304" pitchFamily="18" charset="0"/>
              </a:rPr>
              <a:t> 1: 8 – 9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giờ</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sáng</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Lần</a:t>
            </a:r>
            <a:r>
              <a:rPr lang="en-US" sz="1800" dirty="0">
                <a:latin typeface="Times New Roman" panose="02020603050405020304" pitchFamily="18" charset="0"/>
                <a:ea typeface="Calibri" panose="020F0502020204030204" pitchFamily="34" charset="0"/>
                <a:cs typeface="Times New Roman" panose="02020603050405020304" pitchFamily="18" charset="0"/>
              </a:rPr>
              <a:t> 2: 3 – 4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giờ</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chiều</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r>
              <a:rPr lang="en-US" sz="1800" dirty="0">
                <a:latin typeface="Times New Roman" panose="02020603050405020304" pitchFamily="18" charset="0"/>
                <a:ea typeface="Calibri" panose="020F0502020204030204" pitchFamily="34" charset="0"/>
                <a:cs typeface="Times New Roman" panose="02020603050405020304" pitchFamily="18" charset="0"/>
              </a:rPr>
              <a:t> : 3% - 5%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ăn</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Dùng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tay</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Dùng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máy</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2. </a:t>
            </a:r>
            <a:r>
              <a:rPr lang="en-US" sz="1800" dirty="0" err="1">
                <a:latin typeface="Times New Roman" panose="02020603050405020304" pitchFamily="18" charset="0"/>
                <a:ea typeface="Calibri" panose="020F0502020204030204" pitchFamily="34" charset="0"/>
                <a:cs typeface="Times New Roman" panose="02020603050405020304" pitchFamily="18" charset="0"/>
              </a:rPr>
              <a:t>Quản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lí</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nuôi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kì</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hàng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tuần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bổ</a:t>
            </a:r>
            <a:r>
              <a:rPr lang="en-US" sz="1800" dirty="0">
                <a:latin typeface="Times New Roman" panose="02020603050405020304" pitchFamily="18" charset="0"/>
                <a:ea typeface="Calibri" panose="020F0502020204030204" pitchFamily="34" charset="0"/>
                <a:cs typeface="Times New Roman" panose="02020603050405020304" pitchFamily="18" charset="0"/>
              </a:rPr>
              <a:t> sung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sạch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hoặc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hợp</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khó</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chế</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phẩm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sinh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làm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sạch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cắt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cỏ</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vệ</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sinh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hạn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chế</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che</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phủ</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giữ</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màu</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xanh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nõn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chuối</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Cung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cấp</a:t>
            </a:r>
            <a:r>
              <a:rPr lang="en-US" sz="1800" dirty="0">
                <a:latin typeface="Times New Roman" panose="02020603050405020304" pitchFamily="18" charset="0"/>
                <a:ea typeface="Calibri" panose="020F0502020204030204" pitchFamily="34" charset="0"/>
                <a:cs typeface="Times New Roman" panose="02020603050405020304" pitchFamily="18" charset="0"/>
              </a:rPr>
              <a:t> oxygen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bằng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máy</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bơm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máy</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phun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mưa</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quạt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chú</a:t>
            </a:r>
            <a:r>
              <a:rPr lang="en-US" sz="1800" dirty="0">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quy</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thu</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hoạch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ao</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Thu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tỉa</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Kéo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lưới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lọc</a:t>
            </a:r>
            <a:r>
              <a:rPr lang="en-US" sz="1800" dirty="0">
                <a:latin typeface="Times New Roman" panose="02020603050405020304" pitchFamily="18" charset="0"/>
                <a:ea typeface="Calibri" panose="020F0502020204030204" pitchFamily="34" charset="0"/>
                <a:cs typeface="Times New Roman" panose="02020603050405020304" pitchFamily="18" charset="0"/>
              </a:rPr>
              <a:t> con to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đem</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bán</a:t>
            </a:r>
            <a:r>
              <a:rPr lang="en-US" sz="1800" dirty="0">
                <a:latin typeface="Times New Roman" panose="02020603050405020304" pitchFamily="18" charset="0"/>
                <a:ea typeface="Calibri" panose="020F0502020204030204" pitchFamily="34" charset="0"/>
                <a:cs typeface="Times New Roman" panose="02020603050405020304" pitchFamily="18" charset="0"/>
              </a:rPr>
              <a:t>, con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nhỏ</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nuôi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thêm</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 Thu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toàn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bộ</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kéo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lưới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1800" dirty="0">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1800" dirty="0">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mẻ</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sau</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đó</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tát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cạn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bắt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sạch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cá</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802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barn(inVertical)">
                                      <p:cBhvr>
                                        <p:cTn id="20" dur="500"/>
                                        <p:tgtEl>
                                          <p:spTgt spid="4">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barn(inVertical)">
                                      <p:cBhvr>
                                        <p:cTn id="23" dur="500"/>
                                        <p:tgtEl>
                                          <p:spTgt spid="4">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barn(inVertical)">
                                      <p:cBhvr>
                                        <p:cTn id="26" dur="500"/>
                                        <p:tgtEl>
                                          <p:spTgt spid="4">
                                            <p:txEl>
                                              <p:pRg st="5" end="5"/>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barn(inVertical)">
                                      <p:cBhvr>
                                        <p:cTn id="29" dur="500"/>
                                        <p:tgtEl>
                                          <p:spTgt spid="4">
                                            <p:txEl>
                                              <p:pRg st="6" end="6"/>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barn(inVertical)">
                                      <p:cBhvr>
                                        <p:cTn id="32" dur="500"/>
                                        <p:tgtEl>
                                          <p:spTgt spid="4">
                                            <p:txEl>
                                              <p:pRg st="7" end="7"/>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barn(inVertical)">
                                      <p:cBhvr>
                                        <p:cTn id="35" dur="500"/>
                                        <p:tgtEl>
                                          <p:spTgt spid="4">
                                            <p:txEl>
                                              <p:pRg st="8" end="8"/>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4">
                                            <p:txEl>
                                              <p:pRg st="9" end="9"/>
                                            </p:txEl>
                                          </p:spTgt>
                                        </p:tgtEl>
                                        <p:attrNameLst>
                                          <p:attrName>style.visibility</p:attrName>
                                        </p:attrNameLst>
                                      </p:cBhvr>
                                      <p:to>
                                        <p:strVal val="visible"/>
                                      </p:to>
                                    </p:set>
                                    <p:animEffect transition="in" filter="barn(inVertical)">
                                      <p:cBhvr>
                                        <p:cTn id="38" dur="500"/>
                                        <p:tgtEl>
                                          <p:spTgt spid="4">
                                            <p:txEl>
                                              <p:pRg st="9" end="9"/>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animEffect transition="in" filter="barn(inVertical)">
                                      <p:cBhvr>
                                        <p:cTn id="41" dur="500"/>
                                        <p:tgtEl>
                                          <p:spTgt spid="4">
                                            <p:txEl>
                                              <p:pRg st="10" end="10"/>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4">
                                            <p:txEl>
                                              <p:pRg st="11" end="11"/>
                                            </p:txEl>
                                          </p:spTgt>
                                        </p:tgtEl>
                                        <p:attrNameLst>
                                          <p:attrName>style.visibility</p:attrName>
                                        </p:attrNameLst>
                                      </p:cBhvr>
                                      <p:to>
                                        <p:strVal val="visible"/>
                                      </p:to>
                                    </p:set>
                                    <p:animEffect transition="in" filter="barn(inVertical)">
                                      <p:cBhvr>
                                        <p:cTn id="44" dur="500"/>
                                        <p:tgtEl>
                                          <p:spTgt spid="4">
                                            <p:txEl>
                                              <p:pRg st="11" end="11"/>
                                            </p:txEl>
                                          </p:spTgt>
                                        </p:tgtEl>
                                      </p:cBhvr>
                                    </p:animEffect>
                                  </p:childTnLst>
                                </p:cTn>
                              </p:par>
                              <p:par>
                                <p:cTn id="45" presetID="16" presetClass="entr" presetSubtype="21" fill="hold" nodeType="with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animEffect transition="in" filter="barn(inVertical)">
                                      <p:cBhvr>
                                        <p:cTn id="47" dur="500"/>
                                        <p:tgtEl>
                                          <p:spTgt spid="4">
                                            <p:txEl>
                                              <p:pRg st="12" end="12"/>
                                            </p:txEl>
                                          </p:spTgt>
                                        </p:tgtEl>
                                      </p:cBhvr>
                                    </p:animEffect>
                                  </p:childTnLst>
                                </p:cTn>
                              </p:par>
                              <p:par>
                                <p:cTn id="48" presetID="16" presetClass="entr" presetSubtype="21" fill="hold" nodeType="withEffect">
                                  <p:stCondLst>
                                    <p:cond delay="0"/>
                                  </p:stCondLst>
                                  <p:childTnLst>
                                    <p:set>
                                      <p:cBhvr>
                                        <p:cTn id="49" dur="1" fill="hold">
                                          <p:stCondLst>
                                            <p:cond delay="0"/>
                                          </p:stCondLst>
                                        </p:cTn>
                                        <p:tgtEl>
                                          <p:spTgt spid="4">
                                            <p:txEl>
                                              <p:pRg st="13" end="13"/>
                                            </p:txEl>
                                          </p:spTgt>
                                        </p:tgtEl>
                                        <p:attrNameLst>
                                          <p:attrName>style.visibility</p:attrName>
                                        </p:attrNameLst>
                                      </p:cBhvr>
                                      <p:to>
                                        <p:strVal val="visible"/>
                                      </p:to>
                                    </p:set>
                                    <p:animEffect transition="in" filter="barn(inVertical)">
                                      <p:cBhvr>
                                        <p:cTn id="50" dur="500"/>
                                        <p:tgtEl>
                                          <p:spTgt spid="4">
                                            <p:txEl>
                                              <p:pRg st="13" end="13"/>
                                            </p:txEl>
                                          </p:spTgt>
                                        </p:tgtEl>
                                      </p:cBhvr>
                                    </p:animEffect>
                                  </p:childTnLst>
                                </p:cTn>
                              </p:par>
                              <p:par>
                                <p:cTn id="51" presetID="16" presetClass="entr" presetSubtype="21" fill="hold" nodeType="withEffect">
                                  <p:stCondLst>
                                    <p:cond delay="0"/>
                                  </p:stCondLst>
                                  <p:childTnLst>
                                    <p:set>
                                      <p:cBhvr>
                                        <p:cTn id="52" dur="1" fill="hold">
                                          <p:stCondLst>
                                            <p:cond delay="0"/>
                                          </p:stCondLst>
                                        </p:cTn>
                                        <p:tgtEl>
                                          <p:spTgt spid="4">
                                            <p:txEl>
                                              <p:pRg st="14" end="14"/>
                                            </p:txEl>
                                          </p:spTgt>
                                        </p:tgtEl>
                                        <p:attrNameLst>
                                          <p:attrName>style.visibility</p:attrName>
                                        </p:attrNameLst>
                                      </p:cBhvr>
                                      <p:to>
                                        <p:strVal val="visible"/>
                                      </p:to>
                                    </p:set>
                                    <p:animEffect transition="in" filter="barn(inVertical)">
                                      <p:cBhvr>
                                        <p:cTn id="53" dur="500"/>
                                        <p:tgtEl>
                                          <p:spTgt spid="4">
                                            <p:txEl>
                                              <p:pRg st="14" end="14"/>
                                            </p:txEl>
                                          </p:spTgt>
                                        </p:tgtEl>
                                      </p:cBhvr>
                                    </p:animEffect>
                                  </p:childTnLst>
                                </p:cTn>
                              </p:par>
                              <p:par>
                                <p:cTn id="54" presetID="16" presetClass="entr" presetSubtype="21" fill="hold" nodeType="withEffect">
                                  <p:stCondLst>
                                    <p:cond delay="0"/>
                                  </p:stCondLst>
                                  <p:childTnLst>
                                    <p:set>
                                      <p:cBhvr>
                                        <p:cTn id="55" dur="1" fill="hold">
                                          <p:stCondLst>
                                            <p:cond delay="0"/>
                                          </p:stCondLst>
                                        </p:cTn>
                                        <p:tgtEl>
                                          <p:spTgt spid="4">
                                            <p:txEl>
                                              <p:pRg st="15" end="15"/>
                                            </p:txEl>
                                          </p:spTgt>
                                        </p:tgtEl>
                                        <p:attrNameLst>
                                          <p:attrName>style.visibility</p:attrName>
                                        </p:attrNameLst>
                                      </p:cBhvr>
                                      <p:to>
                                        <p:strVal val="visible"/>
                                      </p:to>
                                    </p:set>
                                    <p:animEffect transition="in" filter="barn(inVertical)">
                                      <p:cBhvr>
                                        <p:cTn id="56" dur="500"/>
                                        <p:tgtEl>
                                          <p:spTgt spid="4">
                                            <p:txEl>
                                              <p:pRg st="15" end="15"/>
                                            </p:txEl>
                                          </p:spTgt>
                                        </p:tgtEl>
                                      </p:cBhvr>
                                    </p:animEffect>
                                  </p:childTnLst>
                                </p:cTn>
                              </p:par>
                              <p:par>
                                <p:cTn id="57" presetID="16" presetClass="entr" presetSubtype="21" fill="hold" nodeType="withEffect">
                                  <p:stCondLst>
                                    <p:cond delay="0"/>
                                  </p:stCondLst>
                                  <p:childTnLst>
                                    <p:set>
                                      <p:cBhvr>
                                        <p:cTn id="58" dur="1" fill="hold">
                                          <p:stCondLst>
                                            <p:cond delay="0"/>
                                          </p:stCondLst>
                                        </p:cTn>
                                        <p:tgtEl>
                                          <p:spTgt spid="4">
                                            <p:txEl>
                                              <p:pRg st="16" end="16"/>
                                            </p:txEl>
                                          </p:spTgt>
                                        </p:tgtEl>
                                        <p:attrNameLst>
                                          <p:attrName>style.visibility</p:attrName>
                                        </p:attrNameLst>
                                      </p:cBhvr>
                                      <p:to>
                                        <p:strVal val="visible"/>
                                      </p:to>
                                    </p:set>
                                    <p:animEffect transition="in" filter="barn(inVertical)">
                                      <p:cBhvr>
                                        <p:cTn id="59" dur="500"/>
                                        <p:tgtEl>
                                          <p:spTgt spid="4">
                                            <p:txEl>
                                              <p:pRg st="16" end="16"/>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4">
                                            <p:txEl>
                                              <p:pRg st="17" end="17"/>
                                            </p:txEl>
                                          </p:spTgt>
                                        </p:tgtEl>
                                        <p:attrNameLst>
                                          <p:attrName>style.visibility</p:attrName>
                                        </p:attrNameLst>
                                      </p:cBhvr>
                                      <p:to>
                                        <p:strVal val="visible"/>
                                      </p:to>
                                    </p:set>
                                    <p:animEffect transition="in" filter="barn(inVertical)">
                                      <p:cBhvr>
                                        <p:cTn id="62" dur="500"/>
                                        <p:tgtEl>
                                          <p:spTgt spid="4">
                                            <p:txEl>
                                              <p:pRg st="17" end="17"/>
                                            </p:txEl>
                                          </p:spTgt>
                                        </p:tgtEl>
                                      </p:cBhvr>
                                    </p:animEffect>
                                  </p:childTnLst>
                                </p:cTn>
                              </p:par>
                              <p:par>
                                <p:cTn id="63" presetID="16" presetClass="entr" presetSubtype="21" fill="hold" nodeType="withEffect">
                                  <p:stCondLst>
                                    <p:cond delay="0"/>
                                  </p:stCondLst>
                                  <p:childTnLst>
                                    <p:set>
                                      <p:cBhvr>
                                        <p:cTn id="64" dur="1" fill="hold">
                                          <p:stCondLst>
                                            <p:cond delay="0"/>
                                          </p:stCondLst>
                                        </p:cTn>
                                        <p:tgtEl>
                                          <p:spTgt spid="4">
                                            <p:txEl>
                                              <p:pRg st="18" end="18"/>
                                            </p:txEl>
                                          </p:spTgt>
                                        </p:tgtEl>
                                        <p:attrNameLst>
                                          <p:attrName>style.visibility</p:attrName>
                                        </p:attrNameLst>
                                      </p:cBhvr>
                                      <p:to>
                                        <p:strVal val="visible"/>
                                      </p:to>
                                    </p:set>
                                    <p:animEffect transition="in" filter="barn(inVertical)">
                                      <p:cBhvr>
                                        <p:cTn id="65" dur="500"/>
                                        <p:tgtEl>
                                          <p:spTgt spid="4">
                                            <p:txEl>
                                              <p:pRg st="18" end="18"/>
                                            </p:txEl>
                                          </p:spTgt>
                                        </p:tgtEl>
                                      </p:cBhvr>
                                    </p:animEffect>
                                  </p:childTnLst>
                                </p:cTn>
                              </p:par>
                              <p:par>
                                <p:cTn id="66" presetID="16" presetClass="entr" presetSubtype="21" fill="hold" nodeType="withEffect">
                                  <p:stCondLst>
                                    <p:cond delay="0"/>
                                  </p:stCondLst>
                                  <p:childTnLst>
                                    <p:set>
                                      <p:cBhvr>
                                        <p:cTn id="67" dur="1" fill="hold">
                                          <p:stCondLst>
                                            <p:cond delay="0"/>
                                          </p:stCondLst>
                                        </p:cTn>
                                        <p:tgtEl>
                                          <p:spTgt spid="4">
                                            <p:txEl>
                                              <p:pRg st="19" end="19"/>
                                            </p:txEl>
                                          </p:spTgt>
                                        </p:tgtEl>
                                        <p:attrNameLst>
                                          <p:attrName>style.visibility</p:attrName>
                                        </p:attrNameLst>
                                      </p:cBhvr>
                                      <p:to>
                                        <p:strVal val="visible"/>
                                      </p:to>
                                    </p:set>
                                    <p:animEffect transition="in" filter="barn(inVertical)">
                                      <p:cBhvr>
                                        <p:cTn id="68" dur="500"/>
                                        <p:tgtEl>
                                          <p:spTgt spid="4">
                                            <p:txEl>
                                              <p:pRg st="19" end="19"/>
                                            </p:txEl>
                                          </p:spTgt>
                                        </p:tgtEl>
                                      </p:cBhvr>
                                    </p:animEffect>
                                  </p:childTnLst>
                                </p:cTn>
                              </p:par>
                              <p:par>
                                <p:cTn id="69" presetID="16" presetClass="entr" presetSubtype="21" fill="hold" nodeType="withEffect">
                                  <p:stCondLst>
                                    <p:cond delay="0"/>
                                  </p:stCondLst>
                                  <p:childTnLst>
                                    <p:set>
                                      <p:cBhvr>
                                        <p:cTn id="70" dur="1" fill="hold">
                                          <p:stCondLst>
                                            <p:cond delay="0"/>
                                          </p:stCondLst>
                                        </p:cTn>
                                        <p:tgtEl>
                                          <p:spTgt spid="4">
                                            <p:txEl>
                                              <p:pRg st="20" end="20"/>
                                            </p:txEl>
                                          </p:spTgt>
                                        </p:tgtEl>
                                        <p:attrNameLst>
                                          <p:attrName>style.visibility</p:attrName>
                                        </p:attrNameLst>
                                      </p:cBhvr>
                                      <p:to>
                                        <p:strVal val="visible"/>
                                      </p:to>
                                    </p:set>
                                    <p:animEffect transition="in" filter="barn(inVertical)">
                                      <p:cBhvr>
                                        <p:cTn id="71" dur="500"/>
                                        <p:tgtEl>
                                          <p:spTgt spid="4">
                                            <p:txEl>
                                              <p:pRg st="20" end="20"/>
                                            </p:txEl>
                                          </p:spTgt>
                                        </p:tgtEl>
                                      </p:cBhvr>
                                    </p:animEffect>
                                  </p:childTnLst>
                                </p:cTn>
                              </p:par>
                              <p:par>
                                <p:cTn id="72" presetID="16" presetClass="entr" presetSubtype="21" fill="hold" nodeType="withEffect">
                                  <p:stCondLst>
                                    <p:cond delay="0"/>
                                  </p:stCondLst>
                                  <p:childTnLst>
                                    <p:set>
                                      <p:cBhvr>
                                        <p:cTn id="73" dur="1" fill="hold">
                                          <p:stCondLst>
                                            <p:cond delay="0"/>
                                          </p:stCondLst>
                                        </p:cTn>
                                        <p:tgtEl>
                                          <p:spTgt spid="4">
                                            <p:txEl>
                                              <p:pRg st="21" end="21"/>
                                            </p:txEl>
                                          </p:spTgt>
                                        </p:tgtEl>
                                        <p:attrNameLst>
                                          <p:attrName>style.visibility</p:attrName>
                                        </p:attrNameLst>
                                      </p:cBhvr>
                                      <p:to>
                                        <p:strVal val="visible"/>
                                      </p:to>
                                    </p:set>
                                    <p:animEffect transition="in" filter="barn(inVertical)">
                                      <p:cBhvr>
                                        <p:cTn id="74" dur="500"/>
                                        <p:tgtEl>
                                          <p:spTgt spid="4">
                                            <p:txEl>
                                              <p:pRg st="21" end="21"/>
                                            </p:txEl>
                                          </p:spTgt>
                                        </p:tgtEl>
                                      </p:cBhvr>
                                    </p:animEffect>
                                  </p:childTnLst>
                                </p:cTn>
                              </p:par>
                              <p:par>
                                <p:cTn id="75" presetID="16" presetClass="entr" presetSubtype="21" fill="hold" nodeType="withEffect">
                                  <p:stCondLst>
                                    <p:cond delay="0"/>
                                  </p:stCondLst>
                                  <p:childTnLst>
                                    <p:set>
                                      <p:cBhvr>
                                        <p:cTn id="76" dur="1" fill="hold">
                                          <p:stCondLst>
                                            <p:cond delay="0"/>
                                          </p:stCondLst>
                                        </p:cTn>
                                        <p:tgtEl>
                                          <p:spTgt spid="4">
                                            <p:txEl>
                                              <p:pRg st="22" end="22"/>
                                            </p:txEl>
                                          </p:spTgt>
                                        </p:tgtEl>
                                        <p:attrNameLst>
                                          <p:attrName>style.visibility</p:attrName>
                                        </p:attrNameLst>
                                      </p:cBhvr>
                                      <p:to>
                                        <p:strVal val="visible"/>
                                      </p:to>
                                    </p:set>
                                    <p:animEffect transition="in" filter="barn(inVertical)">
                                      <p:cBhvr>
                                        <p:cTn id="77" dur="500"/>
                                        <p:tgtEl>
                                          <p:spTgt spid="4">
                                            <p:txEl>
                                              <p:pRg st="22" end="22"/>
                                            </p:txEl>
                                          </p:spTgt>
                                        </p:tgtEl>
                                      </p:cBhvr>
                                    </p:animEffect>
                                  </p:childTnLst>
                                </p:cTn>
                              </p:par>
                              <p:par>
                                <p:cTn id="78" presetID="16" presetClass="entr" presetSubtype="21" fill="hold" nodeType="withEffect">
                                  <p:stCondLst>
                                    <p:cond delay="0"/>
                                  </p:stCondLst>
                                  <p:childTnLst>
                                    <p:set>
                                      <p:cBhvr>
                                        <p:cTn id="79" dur="1" fill="hold">
                                          <p:stCondLst>
                                            <p:cond delay="0"/>
                                          </p:stCondLst>
                                        </p:cTn>
                                        <p:tgtEl>
                                          <p:spTgt spid="4">
                                            <p:txEl>
                                              <p:pRg st="23" end="23"/>
                                            </p:txEl>
                                          </p:spTgt>
                                        </p:tgtEl>
                                        <p:attrNameLst>
                                          <p:attrName>style.visibility</p:attrName>
                                        </p:attrNameLst>
                                      </p:cBhvr>
                                      <p:to>
                                        <p:strVal val="visible"/>
                                      </p:to>
                                    </p:set>
                                    <p:animEffect transition="in" filter="barn(inVertical)">
                                      <p:cBhvr>
                                        <p:cTn id="80" dur="500"/>
                                        <p:tgtEl>
                                          <p:spTgt spid="4">
                                            <p:txEl>
                                              <p:pRg st="23" end="2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329" y="276201"/>
            <a:ext cx="9144000" cy="2387600"/>
          </a:xfrm>
        </p:spPr>
        <p:txBody>
          <a:bodyPr/>
          <a:lstStyle/>
          <a:p>
            <a:r>
              <a:rPr lang="vi-VN" dirty="0" smtClean="0"/>
              <a:t>Vận dụng</a:t>
            </a:r>
            <a:endParaRPr lang="en-US" dirty="0"/>
          </a:p>
        </p:txBody>
      </p:sp>
      <p:sp>
        <p:nvSpPr>
          <p:cNvPr id="3" name="Subtitle 2"/>
          <p:cNvSpPr>
            <a:spLocks noGrp="1"/>
          </p:cNvSpPr>
          <p:nvPr>
            <p:ph type="subTitle" idx="1"/>
          </p:nvPr>
        </p:nvSpPr>
        <p:spPr>
          <a:xfrm>
            <a:off x="1196454" y="2663801"/>
            <a:ext cx="9144000" cy="1655762"/>
          </a:xfrm>
        </p:spPr>
        <p:txBody>
          <a:bodyPr>
            <a:normAutofit/>
          </a:bodyPr>
          <a:lstStyle/>
          <a:p>
            <a:r>
              <a:rPr lang="vi-VN" sz="3200" dirty="0"/>
              <a:t>T</a:t>
            </a:r>
            <a:r>
              <a:rPr lang="en-US" sz="3200" dirty="0" err="1" smtClean="0"/>
              <a:t>ìm</a:t>
            </a:r>
            <a:r>
              <a:rPr lang="en-US" sz="3200" dirty="0" smtClean="0"/>
              <a:t> </a:t>
            </a:r>
            <a:r>
              <a:rPr lang="en-US" sz="3200" dirty="0" err="1"/>
              <a:t>hiểu</a:t>
            </a:r>
            <a:r>
              <a:rPr lang="en-US" sz="3200" dirty="0"/>
              <a:t> </a:t>
            </a:r>
            <a:r>
              <a:rPr lang="en-US" sz="3200" dirty="0" err="1"/>
              <a:t>một</a:t>
            </a:r>
            <a:r>
              <a:rPr lang="en-US" sz="3200" dirty="0"/>
              <a:t> </a:t>
            </a:r>
            <a:r>
              <a:rPr lang="en-US" sz="3200" dirty="0" err="1"/>
              <a:t>sổ</a:t>
            </a:r>
            <a:r>
              <a:rPr lang="en-US" sz="3200" dirty="0"/>
              <a:t> </a:t>
            </a:r>
            <a:r>
              <a:rPr lang="en-US" sz="3200" dirty="0" err="1"/>
              <a:t>loài</a:t>
            </a:r>
            <a:r>
              <a:rPr lang="en-US" sz="3200" dirty="0"/>
              <a:t> </a:t>
            </a:r>
            <a:r>
              <a:rPr lang="en-US" sz="3200" dirty="0" err="1"/>
              <a:t>thuỷ</a:t>
            </a:r>
            <a:r>
              <a:rPr lang="en-US" sz="3200" dirty="0"/>
              <a:t> </a:t>
            </a:r>
            <a:r>
              <a:rPr lang="en-US" sz="3200" dirty="0" err="1"/>
              <a:t>sản</a:t>
            </a:r>
            <a:r>
              <a:rPr lang="en-US" sz="3200" dirty="0"/>
              <a:t> </a:t>
            </a:r>
            <a:r>
              <a:rPr lang="en-US" sz="3200" dirty="0" err="1"/>
              <a:t>nuôi</a:t>
            </a:r>
            <a:r>
              <a:rPr lang="en-US" sz="3200" dirty="0"/>
              <a:t> </a:t>
            </a:r>
            <a:r>
              <a:rPr lang="en-US" sz="3200" dirty="0" err="1"/>
              <a:t>có</a:t>
            </a:r>
            <a:r>
              <a:rPr lang="en-US" sz="3200" dirty="0"/>
              <a:t> </a:t>
            </a:r>
            <a:r>
              <a:rPr lang="en-US" sz="3200" dirty="0" err="1"/>
              <a:t>giá</a:t>
            </a:r>
            <a:r>
              <a:rPr lang="en-US" sz="3200" dirty="0"/>
              <a:t> </a:t>
            </a:r>
            <a:r>
              <a:rPr lang="en-US" sz="3200" dirty="0" err="1"/>
              <a:t>trị</a:t>
            </a:r>
            <a:r>
              <a:rPr lang="en-US" sz="3200" dirty="0"/>
              <a:t> </a:t>
            </a:r>
            <a:r>
              <a:rPr lang="en-US" sz="3200" dirty="0" err="1"/>
              <a:t>kinh</a:t>
            </a:r>
            <a:r>
              <a:rPr lang="en-US" sz="3200" dirty="0"/>
              <a:t> </a:t>
            </a:r>
            <a:r>
              <a:rPr lang="en-US" sz="3200" dirty="0" err="1"/>
              <a:t>tế</a:t>
            </a:r>
            <a:r>
              <a:rPr lang="en-US" sz="3200" dirty="0"/>
              <a:t>.</a:t>
            </a:r>
          </a:p>
        </p:txBody>
      </p:sp>
    </p:spTree>
    <p:extLst>
      <p:ext uri="{BB962C8B-B14F-4D97-AF65-F5344CB8AC3E}">
        <p14:creationId xmlns:p14="http://schemas.microsoft.com/office/powerpoint/2010/main" val="339960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Rectangle 1"/>
          <p:cNvSpPr/>
          <p:nvPr/>
        </p:nvSpPr>
        <p:spPr>
          <a:xfrm>
            <a:off x="1399497" y="2128701"/>
            <a:ext cx="9421169" cy="646331"/>
          </a:xfrm>
          <a:prstGeom prst="rect">
            <a:avLst/>
          </a:prstGeom>
        </p:spPr>
        <p:txBody>
          <a:bodyPr wrap="none">
            <a:spAutoFit/>
          </a:bodyPr>
          <a:lstStyle/>
          <a:p>
            <a:r>
              <a:rPr lang="vi-VN" sz="36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hlinkClick r:id="rId3"/>
              </a:rPr>
              <a:t>https://www.youtube.com/watch?v=acnflyodXYk</a:t>
            </a:r>
            <a:endParaRPr lang="en-US" sz="3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23" descr="Ngôi nhà hoạt hình, phim hoạt hình png | Klipartz"/>
          <p:cNvPicPr preferRelativeResize="0"/>
          <p:nvPr/>
        </p:nvPicPr>
        <p:blipFill rotWithShape="1">
          <a:blip r:embed="rId3">
            <a:alphaModFix/>
          </a:blip>
          <a:srcRect/>
          <a:stretch/>
        </p:blipFill>
        <p:spPr>
          <a:xfrm>
            <a:off x="222959" y="728522"/>
            <a:ext cx="5218471" cy="4293183"/>
          </a:xfrm>
          <a:prstGeom prst="rect">
            <a:avLst/>
          </a:prstGeom>
          <a:noFill/>
          <a:ln>
            <a:noFill/>
          </a:ln>
        </p:spPr>
      </p:pic>
      <p:sp>
        <p:nvSpPr>
          <p:cNvPr id="214" name="Google Shape;214;p23"/>
          <p:cNvSpPr txBox="1"/>
          <p:nvPr/>
        </p:nvSpPr>
        <p:spPr>
          <a:xfrm>
            <a:off x="5801194" y="1942725"/>
            <a:ext cx="443801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0000"/>
                </a:solidFill>
                <a:latin typeface="Times New Roman"/>
                <a:ea typeface="Times New Roman"/>
                <a:cs typeface="Times New Roman"/>
                <a:sym typeface="Times New Roman"/>
              </a:rPr>
              <a:t>HƯỚNG DẪN VỀ NHÀ</a:t>
            </a:r>
            <a:endParaRPr dirty="0"/>
          </a:p>
        </p:txBody>
      </p:sp>
      <p:sp>
        <p:nvSpPr>
          <p:cNvPr id="2" name="TextBox 1"/>
          <p:cNvSpPr txBox="1"/>
          <p:nvPr/>
        </p:nvSpPr>
        <p:spPr>
          <a:xfrm>
            <a:off x="4885898" y="3011590"/>
            <a:ext cx="7206018" cy="2677656"/>
          </a:xfrm>
          <a:prstGeom prst="rect">
            <a:avLst/>
          </a:prstGeom>
          <a:noFill/>
        </p:spPr>
        <p:txBody>
          <a:bodyPr wrap="square" rtlCol="0">
            <a:spAutoFit/>
          </a:bodyPr>
          <a:lstStyle/>
          <a:p>
            <a:r>
              <a:rPr lang="vi-VN" sz="2800" dirty="0"/>
              <a:t>- HS nhớ được kỹ thuật chăm sóc, phòng, trị bệnh, thu hoạch, kỹ thuật chuẩn bị ao nuôi cá và cá.</a:t>
            </a:r>
            <a:endParaRPr lang="en-US" sz="2800" dirty="0"/>
          </a:p>
          <a:p>
            <a:r>
              <a:rPr lang="en-US" sz="2800" dirty="0"/>
              <a:t>- </a:t>
            </a:r>
            <a:r>
              <a:rPr lang="en-US" sz="2800" dirty="0" err="1"/>
              <a:t>Hoàn</a:t>
            </a:r>
            <a:r>
              <a:rPr lang="vi-VN" sz="2800" dirty="0"/>
              <a:t> thiện bài tập phần vận dụng.</a:t>
            </a:r>
            <a:endParaRPr lang="en-US" sz="2800" dirty="0"/>
          </a:p>
          <a:p>
            <a:r>
              <a:rPr lang="en-US" sz="2800" dirty="0"/>
              <a:t>- </a:t>
            </a:r>
            <a:r>
              <a:rPr lang="en-US" sz="2800" dirty="0" err="1"/>
              <a:t>Đọc</a:t>
            </a:r>
            <a:r>
              <a:rPr lang="en-US" sz="2800" dirty="0"/>
              <a:t> </a:t>
            </a:r>
            <a:r>
              <a:rPr lang="en-US" sz="2800" dirty="0" err="1"/>
              <a:t>và</a:t>
            </a:r>
            <a:r>
              <a:rPr lang="en-US" sz="2800" dirty="0"/>
              <a:t> </a:t>
            </a:r>
            <a:r>
              <a:rPr lang="en-US" sz="2800" dirty="0" err="1"/>
              <a:t>xem</a:t>
            </a:r>
            <a:r>
              <a:rPr lang="en-US" sz="2800" dirty="0"/>
              <a:t> </a:t>
            </a:r>
            <a:r>
              <a:rPr lang="en-US" sz="2800" dirty="0" err="1"/>
              <a:t>trước</a:t>
            </a:r>
            <a:r>
              <a:rPr lang="en-US" sz="2800" dirty="0"/>
              <a:t> </a:t>
            </a:r>
            <a:r>
              <a:rPr lang="en-US" sz="2800" dirty="0" err="1"/>
              <a:t>bài</a:t>
            </a:r>
            <a:r>
              <a:rPr lang="en-US" sz="2800" dirty="0"/>
              <a:t> 15 SGK: </a:t>
            </a:r>
            <a:r>
              <a:rPr lang="en-US" sz="2800" dirty="0" err="1"/>
              <a:t>Thực</a:t>
            </a:r>
            <a:r>
              <a:rPr lang="en-US" sz="2800" dirty="0"/>
              <a:t> </a:t>
            </a:r>
            <a:r>
              <a:rPr lang="en-US" sz="2800" dirty="0" err="1"/>
              <a:t>hành</a:t>
            </a:r>
            <a:r>
              <a:rPr lang="en-US" sz="2800" dirty="0"/>
              <a:t> </a:t>
            </a:r>
            <a:r>
              <a:rPr lang="en-US" sz="2800" dirty="0" err="1"/>
              <a:t>nuôi</a:t>
            </a:r>
            <a:r>
              <a:rPr lang="vi-VN" sz="2800" dirty="0"/>
              <a:t> cá ao</a:t>
            </a:r>
            <a:r>
              <a:rPr lang="en-US" sz="28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14"/>
                                        </p:tgtEl>
                                        <p:attrNameLst>
                                          <p:attrName>style.visibility</p:attrName>
                                        </p:attrNameLst>
                                      </p:cBhvr>
                                      <p:to>
                                        <p:strVal val="visible"/>
                                      </p:to>
                                    </p:set>
                                    <p:animEffect transition="in" filter="fade">
                                      <p:cBhvr>
                                        <p:cTn id="7" dur="500"/>
                                        <p:tgtEl>
                                          <p:spTgt spid="2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5052" y="1282889"/>
            <a:ext cx="11586948" cy="4902035"/>
          </a:xfrm>
        </p:spPr>
        <p:txBody>
          <a:bodyPr>
            <a:noAutofit/>
          </a:bodyPr>
          <a:lstStyle/>
          <a:p>
            <a:pPr algn="l"/>
            <a:r>
              <a:rPr lang="vi-VN" sz="3600" i="1" dirty="0" smtClean="0"/>
              <a:t>Xem xong video</a:t>
            </a:r>
            <a:br>
              <a:rPr lang="vi-VN" sz="3600" i="1" dirty="0" smtClean="0"/>
            </a:br>
            <a:r>
              <a:rPr lang="vi-VN" sz="3600" i="1" dirty="0" smtClean="0"/>
              <a:t>Thảo luận nhóm đôi 2 phút, trả lời câu hỏi sau:</a:t>
            </a:r>
            <a:r>
              <a:rPr lang="vi-VN" sz="3600" dirty="0" smtClean="0"/>
              <a:t/>
            </a:r>
            <a:br>
              <a:rPr lang="vi-VN" sz="3600" dirty="0" smtClean="0"/>
            </a:br>
            <a:r>
              <a:rPr lang="vi-VN" sz="3600" dirty="0" smtClean="0"/>
              <a:t/>
            </a:r>
            <a:br>
              <a:rPr lang="vi-VN" sz="3600" dirty="0" smtClean="0"/>
            </a:br>
            <a:r>
              <a:rPr lang="en-US" sz="3600" dirty="0" err="1">
                <a:solidFill>
                  <a:schemeClr val="tx1"/>
                </a:solidFill>
                <a:hlinkClick r:id="rId2"/>
              </a:rPr>
              <a:t>Câu</a:t>
            </a:r>
            <a:r>
              <a:rPr lang="en-US" sz="3600" dirty="0">
                <a:solidFill>
                  <a:schemeClr val="tx1"/>
                </a:solidFill>
                <a:hlinkClick r:id="rId2"/>
              </a:rPr>
              <a:t> 1. </a:t>
            </a:r>
            <a:r>
              <a:rPr lang="en-US" sz="3600" dirty="0" err="1">
                <a:solidFill>
                  <a:schemeClr val="tx1"/>
                </a:solidFill>
                <a:hlinkClick r:id="rId2"/>
              </a:rPr>
              <a:t>Truyền</a:t>
            </a:r>
            <a:r>
              <a:rPr lang="en-US" sz="3600" dirty="0">
                <a:solidFill>
                  <a:schemeClr val="tx1"/>
                </a:solidFill>
                <a:hlinkClick r:id="rId2"/>
              </a:rPr>
              <a:t> </a:t>
            </a:r>
            <a:r>
              <a:rPr lang="en-US" sz="3600" dirty="0" err="1">
                <a:solidFill>
                  <a:schemeClr val="tx1"/>
                </a:solidFill>
                <a:hlinkClick r:id="rId2"/>
              </a:rPr>
              <a:t>thuyết</a:t>
            </a:r>
            <a:r>
              <a:rPr lang="en-US" sz="3600" dirty="0">
                <a:solidFill>
                  <a:schemeClr val="tx1"/>
                </a:solidFill>
                <a:hlinkClick r:id="rId2"/>
              </a:rPr>
              <a:t> </a:t>
            </a:r>
            <a:r>
              <a:rPr lang="en-US" sz="3600" dirty="0" err="1">
                <a:solidFill>
                  <a:schemeClr val="tx1"/>
                </a:solidFill>
                <a:hlinkClick r:id="rId2"/>
              </a:rPr>
              <a:t>kể</a:t>
            </a:r>
            <a:r>
              <a:rPr lang="en-US" sz="3600" dirty="0">
                <a:solidFill>
                  <a:schemeClr val="tx1"/>
                </a:solidFill>
                <a:hlinkClick r:id="rId2"/>
              </a:rPr>
              <a:t> </a:t>
            </a:r>
            <a:r>
              <a:rPr lang="en-US" sz="3600" dirty="0" err="1">
                <a:solidFill>
                  <a:schemeClr val="tx1"/>
                </a:solidFill>
                <a:hlinkClick r:id="rId2"/>
              </a:rPr>
              <a:t>rằng</a:t>
            </a:r>
            <a:r>
              <a:rPr lang="en-US" sz="3600" dirty="0">
                <a:solidFill>
                  <a:schemeClr val="tx1"/>
                </a:solidFill>
                <a:hlinkClick r:id="rId2"/>
              </a:rPr>
              <a:t> </a:t>
            </a:r>
            <a:r>
              <a:rPr lang="en-US" sz="3600" dirty="0" err="1">
                <a:solidFill>
                  <a:schemeClr val="tx1"/>
                </a:solidFill>
                <a:hlinkClick r:id="rId2"/>
              </a:rPr>
              <a:t>dấu</a:t>
            </a:r>
            <a:r>
              <a:rPr lang="en-US" sz="3600" dirty="0">
                <a:solidFill>
                  <a:schemeClr val="tx1"/>
                </a:solidFill>
                <a:hlinkClick r:id="rId2"/>
              </a:rPr>
              <a:t> </a:t>
            </a:r>
            <a:r>
              <a:rPr lang="en-US" sz="3600" dirty="0" err="1">
                <a:solidFill>
                  <a:schemeClr val="tx1"/>
                </a:solidFill>
                <a:hlinkClick r:id="rId2"/>
              </a:rPr>
              <a:t>vết</a:t>
            </a:r>
            <a:r>
              <a:rPr lang="en-US" sz="3600" dirty="0">
                <a:solidFill>
                  <a:schemeClr val="tx1"/>
                </a:solidFill>
                <a:hlinkClick r:id="rId2"/>
              </a:rPr>
              <a:t> </a:t>
            </a:r>
            <a:r>
              <a:rPr lang="en-US" sz="3600" dirty="0" err="1">
                <a:solidFill>
                  <a:schemeClr val="tx1"/>
                </a:solidFill>
                <a:hlinkClick r:id="rId2"/>
              </a:rPr>
              <a:t>chân</a:t>
            </a:r>
            <a:r>
              <a:rPr lang="en-US" sz="3600" dirty="0">
                <a:solidFill>
                  <a:schemeClr val="tx1"/>
                </a:solidFill>
                <a:hlinkClick r:id="rId2"/>
              </a:rPr>
              <a:t> </a:t>
            </a:r>
            <a:r>
              <a:rPr lang="en-US" sz="3600" dirty="0" err="1">
                <a:solidFill>
                  <a:schemeClr val="tx1"/>
                </a:solidFill>
                <a:hlinkClick r:id="rId2"/>
              </a:rPr>
              <a:t>ngựa</a:t>
            </a:r>
            <a:r>
              <a:rPr lang="en-US" sz="3600" dirty="0">
                <a:solidFill>
                  <a:schemeClr val="tx1"/>
                </a:solidFill>
                <a:hlinkClick r:id="rId2"/>
              </a:rPr>
              <a:t> </a:t>
            </a:r>
            <a:r>
              <a:rPr lang="en-US" sz="3600" dirty="0" err="1">
                <a:solidFill>
                  <a:schemeClr val="tx1"/>
                </a:solidFill>
                <a:hlinkClick r:id="rId2"/>
              </a:rPr>
              <a:t>của</a:t>
            </a:r>
            <a:r>
              <a:rPr lang="en-US" sz="3600" dirty="0">
                <a:solidFill>
                  <a:schemeClr val="tx1"/>
                </a:solidFill>
                <a:hlinkClick r:id="rId2"/>
              </a:rPr>
              <a:t> </a:t>
            </a:r>
            <a:r>
              <a:rPr lang="en-US" sz="3600" dirty="0" err="1">
                <a:solidFill>
                  <a:schemeClr val="tx1"/>
                </a:solidFill>
                <a:hlinkClick r:id="rId2"/>
              </a:rPr>
              <a:t>ông</a:t>
            </a:r>
            <a:r>
              <a:rPr lang="en-US" sz="3600" dirty="0">
                <a:solidFill>
                  <a:schemeClr val="tx1"/>
                </a:solidFill>
                <a:hlinkClick r:id="rId2"/>
              </a:rPr>
              <a:t> </a:t>
            </a:r>
            <a:r>
              <a:rPr lang="en-US" sz="3600" dirty="0" err="1">
                <a:solidFill>
                  <a:schemeClr val="tx1"/>
                </a:solidFill>
                <a:hlinkClick r:id="rId2"/>
              </a:rPr>
              <a:t>Thánh</a:t>
            </a:r>
            <a:r>
              <a:rPr lang="en-US" sz="3600" dirty="0">
                <a:solidFill>
                  <a:schemeClr val="tx1"/>
                </a:solidFill>
                <a:hlinkClick r:id="rId2"/>
              </a:rPr>
              <a:t> </a:t>
            </a:r>
            <a:r>
              <a:rPr lang="en-US" sz="3600" dirty="0" err="1">
                <a:solidFill>
                  <a:schemeClr val="tx1"/>
                </a:solidFill>
                <a:hlinkClick r:id="rId2"/>
              </a:rPr>
              <a:t>Gióng</a:t>
            </a:r>
            <a:r>
              <a:rPr lang="en-US" sz="3600" dirty="0">
                <a:solidFill>
                  <a:schemeClr val="tx1"/>
                </a:solidFill>
                <a:hlinkClick r:id="rId2"/>
              </a:rPr>
              <a:t> </a:t>
            </a:r>
            <a:r>
              <a:rPr lang="en-US" sz="3600" dirty="0" err="1">
                <a:solidFill>
                  <a:schemeClr val="tx1"/>
                </a:solidFill>
                <a:hlinkClick r:id="rId2"/>
              </a:rPr>
              <a:t>chạy</a:t>
            </a:r>
            <a:r>
              <a:rPr lang="en-US" sz="3600" dirty="0">
                <a:solidFill>
                  <a:schemeClr val="tx1"/>
                </a:solidFill>
                <a:hlinkClick r:id="rId2"/>
              </a:rPr>
              <a:t> </a:t>
            </a:r>
            <a:r>
              <a:rPr lang="en-US" sz="3600" dirty="0" err="1">
                <a:solidFill>
                  <a:schemeClr val="tx1"/>
                </a:solidFill>
                <a:hlinkClick r:id="rId2"/>
              </a:rPr>
              <a:t>đến</a:t>
            </a:r>
            <a:r>
              <a:rPr lang="en-US" sz="3600" dirty="0">
                <a:solidFill>
                  <a:schemeClr val="tx1"/>
                </a:solidFill>
                <a:hlinkClick r:id="rId2"/>
              </a:rPr>
              <a:t> </a:t>
            </a:r>
            <a:r>
              <a:rPr lang="en-US" sz="3600" dirty="0" err="1">
                <a:solidFill>
                  <a:schemeClr val="tx1"/>
                </a:solidFill>
                <a:hlinkClick r:id="rId2"/>
              </a:rPr>
              <a:t>đâu</a:t>
            </a:r>
            <a:r>
              <a:rPr lang="en-US" sz="3600" dirty="0">
                <a:solidFill>
                  <a:schemeClr val="tx1"/>
                </a:solidFill>
                <a:hlinkClick r:id="rId2"/>
              </a:rPr>
              <a:t> </a:t>
            </a:r>
            <a:r>
              <a:rPr lang="en-US" sz="3600" dirty="0" err="1">
                <a:solidFill>
                  <a:schemeClr val="tx1"/>
                </a:solidFill>
                <a:hlinkClick r:id="rId2"/>
              </a:rPr>
              <a:t>sau</a:t>
            </a:r>
            <a:r>
              <a:rPr lang="en-US" sz="3600" dirty="0">
                <a:solidFill>
                  <a:schemeClr val="tx1"/>
                </a:solidFill>
              </a:rPr>
              <a:t> </a:t>
            </a:r>
            <a:r>
              <a:rPr lang="en-US" sz="3600" dirty="0" err="1">
                <a:solidFill>
                  <a:schemeClr val="tx1"/>
                </a:solidFill>
                <a:hlinkClick r:id="rId3"/>
              </a:rPr>
              <a:t>này</a:t>
            </a:r>
            <a:r>
              <a:rPr lang="en-US" sz="3600" dirty="0">
                <a:solidFill>
                  <a:schemeClr val="tx1"/>
                </a:solidFill>
                <a:hlinkClick r:id="rId3"/>
              </a:rPr>
              <a:t> ở </a:t>
            </a:r>
            <a:r>
              <a:rPr lang="en-US" sz="3600" dirty="0" err="1">
                <a:solidFill>
                  <a:schemeClr val="tx1"/>
                </a:solidFill>
                <a:hlinkClick r:id="rId3"/>
              </a:rPr>
              <a:t>đó</a:t>
            </a:r>
            <a:r>
              <a:rPr lang="en-US" sz="3600" dirty="0">
                <a:solidFill>
                  <a:schemeClr val="tx1"/>
                </a:solidFill>
                <a:hlinkClick r:id="rId3"/>
              </a:rPr>
              <a:t> </a:t>
            </a:r>
            <a:r>
              <a:rPr lang="en-US" sz="3600" dirty="0" err="1">
                <a:solidFill>
                  <a:schemeClr val="tx1"/>
                </a:solidFill>
                <a:hlinkClick r:id="rId3"/>
              </a:rPr>
              <a:t>hình</a:t>
            </a:r>
            <a:r>
              <a:rPr lang="en-US" sz="3600" dirty="0">
                <a:solidFill>
                  <a:schemeClr val="tx1"/>
                </a:solidFill>
                <a:hlinkClick r:id="rId3"/>
              </a:rPr>
              <a:t> </a:t>
            </a:r>
            <a:r>
              <a:rPr lang="en-US" sz="3600" dirty="0" err="1">
                <a:solidFill>
                  <a:schemeClr val="tx1"/>
                </a:solidFill>
                <a:hlinkClick r:id="rId3"/>
              </a:rPr>
              <a:t>thành</a:t>
            </a:r>
            <a:r>
              <a:rPr lang="en-US" sz="3600" dirty="0">
                <a:solidFill>
                  <a:schemeClr val="tx1"/>
                </a:solidFill>
                <a:hlinkClick r:id="rId3"/>
              </a:rPr>
              <a:t> </a:t>
            </a:r>
            <a:r>
              <a:rPr lang="en-US" sz="3600" dirty="0" err="1" smtClean="0">
                <a:solidFill>
                  <a:schemeClr val="tx1"/>
                </a:solidFill>
                <a:hlinkClick r:id="rId3"/>
              </a:rPr>
              <a:t>hồ</a:t>
            </a:r>
            <a:r>
              <a:rPr lang="vi-VN" sz="3600" dirty="0" smtClean="0">
                <a:solidFill>
                  <a:schemeClr val="tx1"/>
                </a:solidFill>
                <a:hlinkClick r:id="rId3"/>
              </a:rPr>
              <a:t>,</a:t>
            </a:r>
            <a:r>
              <a:rPr lang="en-US" sz="3600" dirty="0" smtClean="0">
                <a:solidFill>
                  <a:schemeClr val="tx1"/>
                </a:solidFill>
                <a:hlinkClick r:id="rId3"/>
              </a:rPr>
              <a:t> </a:t>
            </a:r>
            <a:r>
              <a:rPr lang="en-US" sz="3600" dirty="0" err="1">
                <a:solidFill>
                  <a:schemeClr val="tx1"/>
                </a:solidFill>
                <a:hlinkClick r:id="rId3"/>
              </a:rPr>
              <a:t>ao</a:t>
            </a:r>
            <a:r>
              <a:rPr lang="en-US" sz="3600" dirty="0">
                <a:solidFill>
                  <a:schemeClr val="tx1"/>
                </a:solidFill>
                <a:hlinkClick r:id="rId3"/>
              </a:rPr>
              <a:t> </a:t>
            </a:r>
            <a:r>
              <a:rPr lang="en-US" sz="3600" dirty="0" err="1">
                <a:solidFill>
                  <a:schemeClr val="tx1"/>
                </a:solidFill>
                <a:hlinkClick r:id="rId3"/>
              </a:rPr>
              <a:t>nuôi</a:t>
            </a:r>
            <a:r>
              <a:rPr lang="en-US" sz="3600" dirty="0">
                <a:solidFill>
                  <a:schemeClr val="tx1"/>
                </a:solidFill>
                <a:hlinkClick r:id="rId3"/>
              </a:rPr>
              <a:t> </a:t>
            </a:r>
            <a:r>
              <a:rPr lang="en-US" sz="3600" dirty="0" err="1">
                <a:solidFill>
                  <a:schemeClr val="tx1"/>
                </a:solidFill>
                <a:hlinkClick r:id="rId3"/>
              </a:rPr>
              <a:t>cá</a:t>
            </a:r>
            <a:r>
              <a:rPr lang="en-US" sz="3600" dirty="0">
                <a:solidFill>
                  <a:schemeClr val="tx1"/>
                </a:solidFill>
                <a:hlinkClick r:id="rId3"/>
              </a:rPr>
              <a:t>. </a:t>
            </a:r>
            <a:r>
              <a:rPr lang="en-US" sz="3600" dirty="0" smtClean="0">
                <a:solidFill>
                  <a:schemeClr val="tx1"/>
                </a:solidFill>
                <a:hlinkClick r:id="rId3"/>
              </a:rPr>
              <a:t>Theo </a:t>
            </a:r>
            <a:r>
              <a:rPr lang="en-US" sz="3600" dirty="0" err="1" smtClean="0">
                <a:solidFill>
                  <a:schemeClr val="tx1"/>
                </a:solidFill>
                <a:hlinkClick r:id="rId3"/>
              </a:rPr>
              <a:t>em</a:t>
            </a:r>
            <a:r>
              <a:rPr lang="en-US" sz="3600" dirty="0" smtClean="0">
                <a:solidFill>
                  <a:schemeClr val="tx1"/>
                </a:solidFill>
                <a:hlinkClick r:id="rId3"/>
              </a:rPr>
              <a:t> </a:t>
            </a:r>
            <a:r>
              <a:rPr lang="vi-VN" sz="3600" dirty="0" smtClean="0">
                <a:solidFill>
                  <a:schemeClr val="tx1"/>
                </a:solidFill>
                <a:hlinkClick r:id="rId3"/>
              </a:rPr>
              <a:t>điều đó </a:t>
            </a:r>
            <a:r>
              <a:rPr lang="en-US" sz="3600" dirty="0" err="1" smtClean="0">
                <a:solidFill>
                  <a:schemeClr val="tx1"/>
                </a:solidFill>
                <a:hlinkClick r:id="rId3"/>
              </a:rPr>
              <a:t>có</a:t>
            </a:r>
            <a:r>
              <a:rPr lang="en-US" sz="3600" dirty="0" smtClean="0">
                <a:solidFill>
                  <a:schemeClr val="tx1"/>
                </a:solidFill>
                <a:hlinkClick r:id="rId3"/>
              </a:rPr>
              <a:t> </a:t>
            </a:r>
            <a:r>
              <a:rPr lang="en-US" sz="3600" dirty="0" err="1">
                <a:solidFill>
                  <a:schemeClr val="tx1"/>
                </a:solidFill>
                <a:hlinkClick r:id="rId3"/>
              </a:rPr>
              <a:t>đúng</a:t>
            </a:r>
            <a:r>
              <a:rPr lang="en-US" sz="3600" dirty="0">
                <a:solidFill>
                  <a:schemeClr val="tx1"/>
                </a:solidFill>
                <a:hlinkClick r:id="rId3"/>
              </a:rPr>
              <a:t> </a:t>
            </a:r>
            <a:r>
              <a:rPr lang="en-US" sz="3600" dirty="0" err="1">
                <a:solidFill>
                  <a:schemeClr val="tx1"/>
                </a:solidFill>
                <a:hlinkClick r:id="rId3"/>
              </a:rPr>
              <a:t>không</a:t>
            </a:r>
            <a:r>
              <a:rPr lang="en-US" sz="3600" dirty="0" smtClean="0">
                <a:solidFill>
                  <a:schemeClr val="tx1"/>
                </a:solidFill>
                <a:hlinkClick r:id="rId3"/>
              </a:rPr>
              <a:t>?</a:t>
            </a:r>
            <a:r>
              <a:rPr lang="vi-VN" sz="3600" dirty="0" smtClean="0">
                <a:solidFill>
                  <a:schemeClr val="tx1"/>
                </a:solidFill>
              </a:rPr>
              <a:t/>
            </a:r>
            <a:br>
              <a:rPr lang="vi-VN" sz="3600" dirty="0" smtClean="0">
                <a:solidFill>
                  <a:schemeClr val="tx1"/>
                </a:solidFill>
              </a:rPr>
            </a:br>
            <a:r>
              <a:rPr lang="en-US" sz="3600" dirty="0">
                <a:solidFill>
                  <a:schemeClr val="tx1"/>
                </a:solidFill>
              </a:rPr>
              <a:t/>
            </a:r>
            <a:br>
              <a:rPr lang="en-US" sz="3600" dirty="0">
                <a:solidFill>
                  <a:schemeClr val="tx1"/>
                </a:solidFill>
              </a:rPr>
            </a:br>
            <a:r>
              <a:rPr lang="en-US" sz="3600" dirty="0" err="1">
                <a:solidFill>
                  <a:schemeClr val="tx1"/>
                </a:solidFill>
              </a:rPr>
              <a:t>Câu</a:t>
            </a:r>
            <a:r>
              <a:rPr lang="en-US" sz="3600" dirty="0">
                <a:solidFill>
                  <a:schemeClr val="tx1"/>
                </a:solidFill>
              </a:rPr>
              <a:t> 2. Theo </a:t>
            </a:r>
            <a:r>
              <a:rPr lang="en-US" sz="3600" dirty="0" err="1" smtClean="0">
                <a:solidFill>
                  <a:schemeClr val="tx1"/>
                </a:solidFill>
              </a:rPr>
              <a:t>em</a:t>
            </a:r>
            <a:r>
              <a:rPr lang="en-US" sz="3600" dirty="0" smtClean="0">
                <a:solidFill>
                  <a:schemeClr val="tx1"/>
                </a:solidFill>
              </a:rPr>
              <a:t> </a:t>
            </a:r>
            <a:r>
              <a:rPr lang="en-US" sz="3600" dirty="0" err="1">
                <a:solidFill>
                  <a:schemeClr val="tx1"/>
                </a:solidFill>
              </a:rPr>
              <a:t>ao</a:t>
            </a:r>
            <a:r>
              <a:rPr lang="en-US" sz="3600" dirty="0">
                <a:solidFill>
                  <a:schemeClr val="tx1"/>
                </a:solidFill>
              </a:rPr>
              <a:t> </a:t>
            </a:r>
            <a:r>
              <a:rPr lang="en-US" sz="3600" dirty="0" err="1">
                <a:solidFill>
                  <a:schemeClr val="tx1"/>
                </a:solidFill>
              </a:rPr>
              <a:t>nuôi</a:t>
            </a:r>
            <a:r>
              <a:rPr lang="en-US" sz="3600" dirty="0">
                <a:solidFill>
                  <a:schemeClr val="tx1"/>
                </a:solidFill>
              </a:rPr>
              <a:t> </a:t>
            </a:r>
            <a:r>
              <a:rPr lang="en-US" sz="3600" dirty="0" err="1">
                <a:solidFill>
                  <a:schemeClr val="tx1"/>
                </a:solidFill>
              </a:rPr>
              <a:t>cá</a:t>
            </a:r>
            <a:r>
              <a:rPr lang="en-US" sz="3600" dirty="0">
                <a:solidFill>
                  <a:schemeClr val="tx1"/>
                </a:solidFill>
              </a:rPr>
              <a:t> </a:t>
            </a:r>
            <a:r>
              <a:rPr lang="en-US" sz="3600" dirty="0" err="1">
                <a:solidFill>
                  <a:schemeClr val="tx1"/>
                </a:solidFill>
              </a:rPr>
              <a:t>được</a:t>
            </a:r>
            <a:r>
              <a:rPr lang="en-US" sz="3600" dirty="0">
                <a:solidFill>
                  <a:schemeClr val="tx1"/>
                </a:solidFill>
              </a:rPr>
              <a:t> </a:t>
            </a:r>
            <a:r>
              <a:rPr lang="en-US" sz="3600" dirty="0" err="1">
                <a:solidFill>
                  <a:schemeClr val="tx1"/>
                </a:solidFill>
              </a:rPr>
              <a:t>hình</a:t>
            </a:r>
            <a:r>
              <a:rPr lang="en-US" sz="3600" dirty="0">
                <a:solidFill>
                  <a:schemeClr val="tx1"/>
                </a:solidFill>
              </a:rPr>
              <a:t> </a:t>
            </a:r>
            <a:r>
              <a:rPr lang="en-US" sz="3600" dirty="0" err="1">
                <a:solidFill>
                  <a:schemeClr val="tx1"/>
                </a:solidFill>
              </a:rPr>
              <a:t>thành</a:t>
            </a:r>
            <a:r>
              <a:rPr lang="en-US" sz="3600" dirty="0">
                <a:solidFill>
                  <a:schemeClr val="tx1"/>
                </a:solidFill>
              </a:rPr>
              <a:t> </a:t>
            </a:r>
            <a:r>
              <a:rPr lang="en-US" sz="3600" dirty="0" err="1">
                <a:solidFill>
                  <a:schemeClr val="tx1"/>
                </a:solidFill>
              </a:rPr>
              <a:t>như</a:t>
            </a:r>
            <a:r>
              <a:rPr lang="en-US" sz="3600" dirty="0">
                <a:solidFill>
                  <a:schemeClr val="tx1"/>
                </a:solidFill>
              </a:rPr>
              <a:t> </a:t>
            </a:r>
            <a:r>
              <a:rPr lang="en-US" sz="3600" dirty="0" err="1">
                <a:solidFill>
                  <a:schemeClr val="tx1"/>
                </a:solidFill>
              </a:rPr>
              <a:t>thế</a:t>
            </a:r>
            <a:r>
              <a:rPr lang="en-US" sz="3600" dirty="0">
                <a:solidFill>
                  <a:schemeClr val="tx1"/>
                </a:solidFill>
              </a:rPr>
              <a:t> </a:t>
            </a:r>
            <a:r>
              <a:rPr lang="en-US" sz="3600" dirty="0" err="1">
                <a:solidFill>
                  <a:schemeClr val="tx1"/>
                </a:solidFill>
              </a:rPr>
              <a:t>nào</a:t>
            </a:r>
            <a:r>
              <a:rPr lang="en-US" sz="3600" dirty="0" smtClean="0">
                <a:solidFill>
                  <a:schemeClr val="tx1"/>
                </a:solidFill>
              </a:rPr>
              <a:t>?</a:t>
            </a:r>
            <a:r>
              <a:rPr lang="vi-VN" sz="3600" dirty="0" smtClean="0">
                <a:solidFill>
                  <a:schemeClr val="tx1"/>
                </a:solidFill>
              </a:rPr>
              <a:t/>
            </a:r>
            <a:br>
              <a:rPr lang="vi-VN" sz="3600" dirty="0" smtClean="0">
                <a:solidFill>
                  <a:schemeClr val="tx1"/>
                </a:solidFill>
              </a:rPr>
            </a:br>
            <a:r>
              <a:rPr lang="en-US" sz="3600" dirty="0">
                <a:solidFill>
                  <a:schemeClr val="tx1"/>
                </a:solidFill>
              </a:rPr>
              <a:t/>
            </a:r>
            <a:br>
              <a:rPr lang="en-US" sz="3600" dirty="0">
                <a:solidFill>
                  <a:schemeClr val="tx1"/>
                </a:solidFill>
              </a:rPr>
            </a:br>
            <a:r>
              <a:rPr lang="en-US" sz="3600" dirty="0" err="1">
                <a:solidFill>
                  <a:schemeClr val="tx1"/>
                </a:solidFill>
                <a:hlinkClick r:id="rId2"/>
              </a:rPr>
              <a:t>Câu</a:t>
            </a:r>
            <a:r>
              <a:rPr lang="en-US" sz="3600" dirty="0">
                <a:solidFill>
                  <a:schemeClr val="tx1"/>
                </a:solidFill>
                <a:hlinkClick r:id="rId2"/>
              </a:rPr>
              <a:t> 3. </a:t>
            </a:r>
            <a:r>
              <a:rPr lang="en-US" sz="3600" dirty="0" err="1">
                <a:solidFill>
                  <a:schemeClr val="tx1"/>
                </a:solidFill>
                <a:hlinkClick r:id="rId2"/>
              </a:rPr>
              <a:t>Những</a:t>
            </a:r>
            <a:r>
              <a:rPr lang="en-US" sz="3600" dirty="0">
                <a:solidFill>
                  <a:schemeClr val="tx1"/>
                </a:solidFill>
                <a:hlinkClick r:id="rId2"/>
              </a:rPr>
              <a:t> </a:t>
            </a:r>
            <a:r>
              <a:rPr lang="en-US" sz="3600" dirty="0" err="1">
                <a:solidFill>
                  <a:schemeClr val="tx1"/>
                </a:solidFill>
                <a:hlinkClick r:id="rId2"/>
              </a:rPr>
              <a:t>loài</a:t>
            </a:r>
            <a:r>
              <a:rPr lang="en-US" sz="3600" dirty="0">
                <a:solidFill>
                  <a:schemeClr val="tx1"/>
                </a:solidFill>
                <a:hlinkClick r:id="rId2"/>
              </a:rPr>
              <a:t> </a:t>
            </a:r>
            <a:r>
              <a:rPr lang="en-US" sz="3600" dirty="0" err="1">
                <a:solidFill>
                  <a:schemeClr val="tx1"/>
                </a:solidFill>
                <a:hlinkClick r:id="rId2"/>
              </a:rPr>
              <a:t>cá</a:t>
            </a:r>
            <a:r>
              <a:rPr lang="en-US" sz="3600" dirty="0">
                <a:solidFill>
                  <a:schemeClr val="tx1"/>
                </a:solidFill>
                <a:hlinkClick r:id="rId2"/>
              </a:rPr>
              <a:t> </a:t>
            </a:r>
            <a:r>
              <a:rPr lang="en-US" sz="3600" dirty="0" err="1">
                <a:solidFill>
                  <a:schemeClr val="tx1"/>
                </a:solidFill>
                <a:hlinkClick r:id="rId2"/>
              </a:rPr>
              <a:t>nào</a:t>
            </a:r>
            <a:r>
              <a:rPr lang="en-US" sz="3600" dirty="0">
                <a:solidFill>
                  <a:schemeClr val="tx1"/>
                </a:solidFill>
                <a:hlinkClick r:id="rId2"/>
              </a:rPr>
              <a:t> </a:t>
            </a:r>
            <a:r>
              <a:rPr lang="en-US" sz="3600" dirty="0" err="1">
                <a:solidFill>
                  <a:schemeClr val="tx1"/>
                </a:solidFill>
                <a:hlinkClick r:id="rId2"/>
              </a:rPr>
              <a:t>được</a:t>
            </a:r>
            <a:r>
              <a:rPr lang="en-US" sz="3600" dirty="0">
                <a:solidFill>
                  <a:schemeClr val="tx1"/>
                </a:solidFill>
                <a:hlinkClick r:id="rId2"/>
              </a:rPr>
              <a:t> </a:t>
            </a:r>
            <a:r>
              <a:rPr lang="en-US" sz="3600" dirty="0" err="1">
                <a:solidFill>
                  <a:schemeClr val="tx1"/>
                </a:solidFill>
                <a:hlinkClick r:id="rId2"/>
              </a:rPr>
              <a:t>nuôi</a:t>
            </a:r>
            <a:r>
              <a:rPr lang="en-US" sz="3600" dirty="0">
                <a:solidFill>
                  <a:schemeClr val="tx1"/>
                </a:solidFill>
                <a:hlinkClick r:id="rId2"/>
              </a:rPr>
              <a:t> </a:t>
            </a:r>
            <a:r>
              <a:rPr lang="en-US" sz="3600" dirty="0" err="1">
                <a:solidFill>
                  <a:schemeClr val="tx1"/>
                </a:solidFill>
                <a:hlinkClick r:id="rId2"/>
              </a:rPr>
              <a:t>trong</a:t>
            </a:r>
            <a:r>
              <a:rPr lang="en-US" sz="3600" dirty="0">
                <a:solidFill>
                  <a:schemeClr val="tx1"/>
                </a:solidFill>
                <a:hlinkClick r:id="rId2"/>
              </a:rPr>
              <a:t> </a:t>
            </a:r>
            <a:r>
              <a:rPr lang="en-US" sz="3600" dirty="0" err="1">
                <a:solidFill>
                  <a:schemeClr val="tx1"/>
                </a:solidFill>
                <a:hlinkClick r:id="rId2"/>
              </a:rPr>
              <a:t>ao</a:t>
            </a:r>
            <a:r>
              <a:rPr lang="en-US" sz="3600" dirty="0">
                <a:solidFill>
                  <a:schemeClr val="tx1"/>
                </a:solidFill>
                <a:hlinkClick r:id="rId2"/>
              </a:rPr>
              <a:t>?</a:t>
            </a:r>
            <a:r>
              <a:rPr lang="en-US" sz="3600" dirty="0">
                <a:solidFill>
                  <a:schemeClr val="tx1"/>
                </a:solidFill>
              </a:rPr>
              <a:t/>
            </a:r>
            <a:br>
              <a:rPr lang="en-US" sz="3600" dirty="0">
                <a:solidFill>
                  <a:schemeClr val="tx1"/>
                </a:solidFill>
              </a:rPr>
            </a:br>
            <a:endParaRPr lang="en-US" sz="3600" dirty="0">
              <a:solidFill>
                <a:schemeClr val="tx1"/>
              </a:solidFill>
            </a:endParaRPr>
          </a:p>
        </p:txBody>
      </p:sp>
    </p:spTree>
    <p:extLst>
      <p:ext uri="{BB962C8B-B14F-4D97-AF65-F5344CB8AC3E}">
        <p14:creationId xmlns:p14="http://schemas.microsoft.com/office/powerpoint/2010/main" val="425494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967" y="562805"/>
            <a:ext cx="11436823" cy="2387600"/>
          </a:xfrm>
        </p:spPr>
        <p:txBody>
          <a:bodyPr>
            <a:noAutofit/>
          </a:bodyPr>
          <a:lstStyle/>
          <a:p>
            <a:pPr algn="l"/>
            <a:r>
              <a:rPr lang="en-US" sz="4400" dirty="0" err="1">
                <a:solidFill>
                  <a:schemeClr val="tx1"/>
                </a:solidFill>
                <a:hlinkClick r:id="rId2"/>
              </a:rPr>
              <a:t>Câu</a:t>
            </a:r>
            <a:r>
              <a:rPr lang="en-US" sz="4400" dirty="0">
                <a:solidFill>
                  <a:schemeClr val="tx1"/>
                </a:solidFill>
                <a:hlinkClick r:id="rId2"/>
              </a:rPr>
              <a:t> 1. </a:t>
            </a:r>
            <a:r>
              <a:rPr lang="en-US" sz="4400" dirty="0" err="1">
                <a:solidFill>
                  <a:schemeClr val="tx1"/>
                </a:solidFill>
                <a:hlinkClick r:id="rId2"/>
              </a:rPr>
              <a:t>Truyền</a:t>
            </a:r>
            <a:r>
              <a:rPr lang="en-US" sz="4400" dirty="0">
                <a:solidFill>
                  <a:schemeClr val="tx1"/>
                </a:solidFill>
                <a:hlinkClick r:id="rId2"/>
              </a:rPr>
              <a:t> </a:t>
            </a:r>
            <a:r>
              <a:rPr lang="en-US" sz="4400" dirty="0" err="1">
                <a:solidFill>
                  <a:schemeClr val="tx1"/>
                </a:solidFill>
                <a:hlinkClick r:id="rId2"/>
              </a:rPr>
              <a:t>thuyết</a:t>
            </a:r>
            <a:r>
              <a:rPr lang="en-US" sz="4400" dirty="0">
                <a:solidFill>
                  <a:schemeClr val="tx1"/>
                </a:solidFill>
                <a:hlinkClick r:id="rId2"/>
              </a:rPr>
              <a:t> </a:t>
            </a:r>
            <a:r>
              <a:rPr lang="en-US" sz="4400" dirty="0" err="1">
                <a:solidFill>
                  <a:schemeClr val="tx1"/>
                </a:solidFill>
                <a:hlinkClick r:id="rId2"/>
              </a:rPr>
              <a:t>kể</a:t>
            </a:r>
            <a:r>
              <a:rPr lang="en-US" sz="4400" dirty="0">
                <a:solidFill>
                  <a:schemeClr val="tx1"/>
                </a:solidFill>
                <a:hlinkClick r:id="rId2"/>
              </a:rPr>
              <a:t> </a:t>
            </a:r>
            <a:r>
              <a:rPr lang="en-US" sz="4400" dirty="0" err="1">
                <a:solidFill>
                  <a:schemeClr val="tx1"/>
                </a:solidFill>
                <a:hlinkClick r:id="rId2"/>
              </a:rPr>
              <a:t>rằng</a:t>
            </a:r>
            <a:r>
              <a:rPr lang="en-US" sz="4400" dirty="0">
                <a:solidFill>
                  <a:schemeClr val="tx1"/>
                </a:solidFill>
                <a:hlinkClick r:id="rId2"/>
              </a:rPr>
              <a:t> </a:t>
            </a:r>
            <a:r>
              <a:rPr lang="en-US" sz="4400" dirty="0" err="1">
                <a:solidFill>
                  <a:schemeClr val="tx1"/>
                </a:solidFill>
                <a:hlinkClick r:id="rId2"/>
              </a:rPr>
              <a:t>dấu</a:t>
            </a:r>
            <a:r>
              <a:rPr lang="en-US" sz="4400" dirty="0">
                <a:solidFill>
                  <a:schemeClr val="tx1"/>
                </a:solidFill>
                <a:hlinkClick r:id="rId2"/>
              </a:rPr>
              <a:t> </a:t>
            </a:r>
            <a:r>
              <a:rPr lang="en-US" sz="4400" dirty="0" err="1">
                <a:solidFill>
                  <a:schemeClr val="tx1"/>
                </a:solidFill>
                <a:hlinkClick r:id="rId2"/>
              </a:rPr>
              <a:t>vết</a:t>
            </a:r>
            <a:r>
              <a:rPr lang="en-US" sz="4400" dirty="0">
                <a:solidFill>
                  <a:schemeClr val="tx1"/>
                </a:solidFill>
                <a:hlinkClick r:id="rId2"/>
              </a:rPr>
              <a:t> </a:t>
            </a:r>
            <a:r>
              <a:rPr lang="en-US" sz="4400" dirty="0" err="1">
                <a:solidFill>
                  <a:schemeClr val="tx1"/>
                </a:solidFill>
                <a:hlinkClick r:id="rId2"/>
              </a:rPr>
              <a:t>chân</a:t>
            </a:r>
            <a:r>
              <a:rPr lang="en-US" sz="4400" dirty="0">
                <a:solidFill>
                  <a:schemeClr val="tx1"/>
                </a:solidFill>
                <a:hlinkClick r:id="rId2"/>
              </a:rPr>
              <a:t> </a:t>
            </a:r>
            <a:r>
              <a:rPr lang="en-US" sz="4400" dirty="0" err="1">
                <a:solidFill>
                  <a:schemeClr val="tx1"/>
                </a:solidFill>
                <a:hlinkClick r:id="rId2"/>
              </a:rPr>
              <a:t>ngựa</a:t>
            </a:r>
            <a:r>
              <a:rPr lang="en-US" sz="4400" dirty="0">
                <a:solidFill>
                  <a:schemeClr val="tx1"/>
                </a:solidFill>
                <a:hlinkClick r:id="rId2"/>
              </a:rPr>
              <a:t> </a:t>
            </a:r>
            <a:r>
              <a:rPr lang="en-US" sz="4400" dirty="0" err="1">
                <a:solidFill>
                  <a:schemeClr val="tx1"/>
                </a:solidFill>
                <a:hlinkClick r:id="rId2"/>
              </a:rPr>
              <a:t>của</a:t>
            </a:r>
            <a:r>
              <a:rPr lang="en-US" sz="4400" dirty="0">
                <a:solidFill>
                  <a:schemeClr val="tx1"/>
                </a:solidFill>
                <a:hlinkClick r:id="rId2"/>
              </a:rPr>
              <a:t> </a:t>
            </a:r>
            <a:r>
              <a:rPr lang="en-US" sz="4400" dirty="0" err="1">
                <a:solidFill>
                  <a:schemeClr val="tx1"/>
                </a:solidFill>
                <a:hlinkClick r:id="rId2"/>
              </a:rPr>
              <a:t>ông</a:t>
            </a:r>
            <a:r>
              <a:rPr lang="en-US" sz="4400" dirty="0">
                <a:solidFill>
                  <a:schemeClr val="tx1"/>
                </a:solidFill>
                <a:hlinkClick r:id="rId2"/>
              </a:rPr>
              <a:t> </a:t>
            </a:r>
            <a:r>
              <a:rPr lang="en-US" sz="4400" dirty="0" err="1">
                <a:solidFill>
                  <a:schemeClr val="tx1"/>
                </a:solidFill>
                <a:hlinkClick r:id="rId2"/>
              </a:rPr>
              <a:t>Thánh</a:t>
            </a:r>
            <a:r>
              <a:rPr lang="en-US" sz="4400" dirty="0">
                <a:solidFill>
                  <a:schemeClr val="tx1"/>
                </a:solidFill>
                <a:hlinkClick r:id="rId2"/>
              </a:rPr>
              <a:t> </a:t>
            </a:r>
            <a:r>
              <a:rPr lang="en-US" sz="4400" dirty="0" err="1">
                <a:solidFill>
                  <a:schemeClr val="tx1"/>
                </a:solidFill>
                <a:hlinkClick r:id="rId2"/>
              </a:rPr>
              <a:t>Gióng</a:t>
            </a:r>
            <a:r>
              <a:rPr lang="en-US" sz="4400" dirty="0">
                <a:solidFill>
                  <a:schemeClr val="tx1"/>
                </a:solidFill>
                <a:hlinkClick r:id="rId2"/>
              </a:rPr>
              <a:t> </a:t>
            </a:r>
            <a:r>
              <a:rPr lang="en-US" sz="4400" dirty="0" err="1">
                <a:solidFill>
                  <a:schemeClr val="tx1"/>
                </a:solidFill>
                <a:hlinkClick r:id="rId2"/>
              </a:rPr>
              <a:t>chạy</a:t>
            </a:r>
            <a:r>
              <a:rPr lang="en-US" sz="4400" dirty="0">
                <a:solidFill>
                  <a:schemeClr val="tx1"/>
                </a:solidFill>
                <a:hlinkClick r:id="rId2"/>
              </a:rPr>
              <a:t> </a:t>
            </a:r>
            <a:r>
              <a:rPr lang="en-US" sz="4400" dirty="0" err="1">
                <a:solidFill>
                  <a:schemeClr val="tx1"/>
                </a:solidFill>
                <a:hlinkClick r:id="rId2"/>
              </a:rPr>
              <a:t>đến</a:t>
            </a:r>
            <a:r>
              <a:rPr lang="en-US" sz="4400" dirty="0">
                <a:solidFill>
                  <a:schemeClr val="tx1"/>
                </a:solidFill>
                <a:hlinkClick r:id="rId2"/>
              </a:rPr>
              <a:t> </a:t>
            </a:r>
            <a:r>
              <a:rPr lang="en-US" sz="4400" dirty="0" err="1">
                <a:solidFill>
                  <a:schemeClr val="tx1"/>
                </a:solidFill>
                <a:hlinkClick r:id="rId2"/>
              </a:rPr>
              <a:t>đâu</a:t>
            </a:r>
            <a:r>
              <a:rPr lang="en-US" sz="4400" dirty="0">
                <a:solidFill>
                  <a:schemeClr val="tx1"/>
                </a:solidFill>
                <a:hlinkClick r:id="rId2"/>
              </a:rPr>
              <a:t> </a:t>
            </a:r>
            <a:r>
              <a:rPr lang="en-US" sz="4400" dirty="0" err="1">
                <a:solidFill>
                  <a:schemeClr val="tx1"/>
                </a:solidFill>
                <a:hlinkClick r:id="rId2"/>
              </a:rPr>
              <a:t>sau</a:t>
            </a:r>
            <a:r>
              <a:rPr lang="en-US" sz="4400" dirty="0">
                <a:solidFill>
                  <a:schemeClr val="tx1"/>
                </a:solidFill>
              </a:rPr>
              <a:t> </a:t>
            </a:r>
            <a:r>
              <a:rPr lang="en-US" sz="4400" dirty="0" err="1">
                <a:solidFill>
                  <a:schemeClr val="tx1"/>
                </a:solidFill>
                <a:hlinkClick r:id="rId3"/>
              </a:rPr>
              <a:t>này</a:t>
            </a:r>
            <a:r>
              <a:rPr lang="en-US" sz="4400" dirty="0">
                <a:solidFill>
                  <a:schemeClr val="tx1"/>
                </a:solidFill>
                <a:hlinkClick r:id="rId3"/>
              </a:rPr>
              <a:t> ở </a:t>
            </a:r>
            <a:r>
              <a:rPr lang="en-US" sz="4400" dirty="0" err="1">
                <a:solidFill>
                  <a:schemeClr val="tx1"/>
                </a:solidFill>
                <a:hlinkClick r:id="rId3"/>
              </a:rPr>
              <a:t>đó</a:t>
            </a:r>
            <a:r>
              <a:rPr lang="en-US" sz="4400" dirty="0">
                <a:solidFill>
                  <a:schemeClr val="tx1"/>
                </a:solidFill>
                <a:hlinkClick r:id="rId3"/>
              </a:rPr>
              <a:t> </a:t>
            </a:r>
            <a:r>
              <a:rPr lang="en-US" sz="4400" dirty="0" err="1">
                <a:solidFill>
                  <a:schemeClr val="tx1"/>
                </a:solidFill>
                <a:hlinkClick r:id="rId3"/>
              </a:rPr>
              <a:t>hình</a:t>
            </a:r>
            <a:r>
              <a:rPr lang="en-US" sz="4400" dirty="0">
                <a:solidFill>
                  <a:schemeClr val="tx1"/>
                </a:solidFill>
                <a:hlinkClick r:id="rId3"/>
              </a:rPr>
              <a:t> </a:t>
            </a:r>
            <a:r>
              <a:rPr lang="en-US" sz="4400" dirty="0" err="1">
                <a:solidFill>
                  <a:schemeClr val="tx1"/>
                </a:solidFill>
                <a:hlinkClick r:id="rId3"/>
              </a:rPr>
              <a:t>thành</a:t>
            </a:r>
            <a:r>
              <a:rPr lang="en-US" sz="4400" dirty="0">
                <a:solidFill>
                  <a:schemeClr val="tx1"/>
                </a:solidFill>
                <a:hlinkClick r:id="rId3"/>
              </a:rPr>
              <a:t> </a:t>
            </a:r>
            <a:r>
              <a:rPr lang="en-US" sz="4400" dirty="0" err="1">
                <a:solidFill>
                  <a:schemeClr val="tx1"/>
                </a:solidFill>
                <a:hlinkClick r:id="rId3"/>
              </a:rPr>
              <a:t>hồ</a:t>
            </a:r>
            <a:r>
              <a:rPr lang="en-US" sz="4400" dirty="0">
                <a:solidFill>
                  <a:schemeClr val="tx1"/>
                </a:solidFill>
                <a:hlinkClick r:id="rId3"/>
              </a:rPr>
              <a:t> </a:t>
            </a:r>
            <a:r>
              <a:rPr lang="en-US" sz="4400" dirty="0" err="1">
                <a:solidFill>
                  <a:schemeClr val="tx1"/>
                </a:solidFill>
                <a:hlinkClick r:id="rId3"/>
              </a:rPr>
              <a:t>ao</a:t>
            </a:r>
            <a:r>
              <a:rPr lang="en-US" sz="4400" dirty="0">
                <a:solidFill>
                  <a:schemeClr val="tx1"/>
                </a:solidFill>
                <a:hlinkClick r:id="rId3"/>
              </a:rPr>
              <a:t> </a:t>
            </a:r>
            <a:r>
              <a:rPr lang="en-US" sz="4400" dirty="0" err="1">
                <a:solidFill>
                  <a:schemeClr val="tx1"/>
                </a:solidFill>
                <a:hlinkClick r:id="rId3"/>
              </a:rPr>
              <a:t>nuôi</a:t>
            </a:r>
            <a:r>
              <a:rPr lang="en-US" sz="4400" dirty="0">
                <a:solidFill>
                  <a:schemeClr val="tx1"/>
                </a:solidFill>
                <a:hlinkClick r:id="rId3"/>
              </a:rPr>
              <a:t> </a:t>
            </a:r>
            <a:r>
              <a:rPr lang="en-US" sz="4400" dirty="0" err="1">
                <a:solidFill>
                  <a:schemeClr val="tx1"/>
                </a:solidFill>
                <a:hlinkClick r:id="rId3"/>
              </a:rPr>
              <a:t>cá</a:t>
            </a:r>
            <a:r>
              <a:rPr lang="en-US" sz="4400" dirty="0">
                <a:solidFill>
                  <a:schemeClr val="tx1"/>
                </a:solidFill>
                <a:hlinkClick r:id="rId3"/>
              </a:rPr>
              <a:t>. Theo </a:t>
            </a:r>
            <a:r>
              <a:rPr lang="en-US" sz="4400" dirty="0" err="1">
                <a:solidFill>
                  <a:schemeClr val="tx1"/>
                </a:solidFill>
                <a:hlinkClick r:id="rId3"/>
              </a:rPr>
              <a:t>các</a:t>
            </a:r>
            <a:r>
              <a:rPr lang="en-US" sz="4400" dirty="0">
                <a:solidFill>
                  <a:schemeClr val="tx1"/>
                </a:solidFill>
                <a:hlinkClick r:id="rId3"/>
              </a:rPr>
              <a:t> </a:t>
            </a:r>
            <a:r>
              <a:rPr lang="en-US" sz="4400" dirty="0" err="1">
                <a:solidFill>
                  <a:schemeClr val="tx1"/>
                </a:solidFill>
                <a:hlinkClick r:id="rId3"/>
              </a:rPr>
              <a:t>em</a:t>
            </a:r>
            <a:r>
              <a:rPr lang="en-US" sz="4400" dirty="0">
                <a:solidFill>
                  <a:schemeClr val="tx1"/>
                </a:solidFill>
                <a:hlinkClick r:id="rId3"/>
              </a:rPr>
              <a:t> </a:t>
            </a:r>
            <a:r>
              <a:rPr lang="en-US" sz="4400" dirty="0" err="1">
                <a:solidFill>
                  <a:schemeClr val="tx1"/>
                </a:solidFill>
                <a:hlinkClick r:id="rId3"/>
              </a:rPr>
              <a:t>có</a:t>
            </a:r>
            <a:r>
              <a:rPr lang="en-US" sz="4400" dirty="0">
                <a:solidFill>
                  <a:schemeClr val="tx1"/>
                </a:solidFill>
                <a:hlinkClick r:id="rId3"/>
              </a:rPr>
              <a:t> </a:t>
            </a:r>
            <a:r>
              <a:rPr lang="en-US" sz="4400" dirty="0" err="1">
                <a:solidFill>
                  <a:schemeClr val="tx1"/>
                </a:solidFill>
                <a:hlinkClick r:id="rId3"/>
              </a:rPr>
              <a:t>đúng</a:t>
            </a:r>
            <a:r>
              <a:rPr lang="en-US" sz="4400" dirty="0">
                <a:solidFill>
                  <a:schemeClr val="tx1"/>
                </a:solidFill>
                <a:hlinkClick r:id="rId3"/>
              </a:rPr>
              <a:t> </a:t>
            </a:r>
            <a:r>
              <a:rPr lang="en-US" sz="4400" dirty="0" smtClean="0">
                <a:solidFill>
                  <a:schemeClr val="tx1"/>
                </a:solidFill>
                <a:hlinkClick r:id="rId3"/>
              </a:rPr>
              <a:t>k?</a:t>
            </a:r>
            <a:endParaRPr lang="en-US" sz="4400" dirty="0"/>
          </a:p>
        </p:txBody>
      </p:sp>
      <p:sp>
        <p:nvSpPr>
          <p:cNvPr id="3" name="Subtitle 2"/>
          <p:cNvSpPr>
            <a:spLocks noGrp="1"/>
          </p:cNvSpPr>
          <p:nvPr>
            <p:ph type="subTitle" idx="1"/>
          </p:nvPr>
        </p:nvSpPr>
        <p:spPr>
          <a:xfrm>
            <a:off x="696036" y="3602038"/>
            <a:ext cx="9971964" cy="1655762"/>
          </a:xfrm>
        </p:spPr>
        <p:txBody>
          <a:bodyPr>
            <a:normAutofit/>
          </a:bodyPr>
          <a:lstStyle/>
          <a:p>
            <a:r>
              <a:rPr lang="en-US" sz="3200" dirty="0" err="1"/>
              <a:t>Đó</a:t>
            </a:r>
            <a:r>
              <a:rPr lang="en-US" sz="3200" dirty="0"/>
              <a:t> </a:t>
            </a:r>
            <a:r>
              <a:rPr lang="en-US" sz="3200" dirty="0" err="1"/>
              <a:t>chỉ</a:t>
            </a:r>
            <a:r>
              <a:rPr lang="en-US" sz="3200" dirty="0"/>
              <a:t> </a:t>
            </a:r>
            <a:r>
              <a:rPr lang="en-US" sz="3200" dirty="0" err="1"/>
              <a:t>là</a:t>
            </a:r>
            <a:r>
              <a:rPr lang="en-US" sz="3200" dirty="0"/>
              <a:t> </a:t>
            </a:r>
            <a:r>
              <a:rPr lang="en-US" sz="3200" dirty="0" err="1"/>
              <a:t>câu</a:t>
            </a:r>
            <a:r>
              <a:rPr lang="en-US" sz="3200" dirty="0"/>
              <a:t> </a:t>
            </a:r>
            <a:r>
              <a:rPr lang="en-US" sz="3200" dirty="0" err="1"/>
              <a:t>chuyện</a:t>
            </a:r>
            <a:r>
              <a:rPr lang="en-US" sz="3200" dirty="0"/>
              <a:t> </a:t>
            </a:r>
            <a:r>
              <a:rPr lang="en-US" sz="3200" dirty="0" err="1"/>
              <a:t>truyền</a:t>
            </a:r>
            <a:r>
              <a:rPr lang="en-US" sz="3200" dirty="0"/>
              <a:t> </a:t>
            </a:r>
            <a:r>
              <a:rPr lang="en-US" sz="3200" dirty="0" err="1"/>
              <a:t>thuyết</a:t>
            </a:r>
            <a:r>
              <a:rPr lang="en-US" sz="3200" dirty="0"/>
              <a:t> </a:t>
            </a:r>
            <a:r>
              <a:rPr lang="en-US" sz="3200" dirty="0" err="1"/>
              <a:t>chứ</a:t>
            </a:r>
            <a:r>
              <a:rPr lang="en-US" sz="3200" dirty="0"/>
              <a:t> </a:t>
            </a:r>
            <a:r>
              <a:rPr lang="en-US" sz="3200" dirty="0" err="1"/>
              <a:t>không</a:t>
            </a:r>
            <a:r>
              <a:rPr lang="en-US" sz="3200" dirty="0"/>
              <a:t> </a:t>
            </a:r>
            <a:r>
              <a:rPr lang="en-US" sz="3200" dirty="0" err="1"/>
              <a:t>phải</a:t>
            </a:r>
            <a:r>
              <a:rPr lang="en-US" sz="3200" dirty="0"/>
              <a:t> </a:t>
            </a:r>
            <a:r>
              <a:rPr lang="en-US" sz="3200" dirty="0" err="1"/>
              <a:t>thực</a:t>
            </a:r>
            <a:r>
              <a:rPr lang="en-US" sz="3200" dirty="0"/>
              <a:t> </a:t>
            </a:r>
            <a:r>
              <a:rPr lang="en-US" sz="3200" dirty="0" err="1"/>
              <a:t>tế</a:t>
            </a:r>
            <a:r>
              <a:rPr lang="en-US" sz="3200" dirty="0"/>
              <a:t>.</a:t>
            </a:r>
          </a:p>
          <a:p>
            <a:endParaRPr lang="en-US" sz="3200" dirty="0"/>
          </a:p>
        </p:txBody>
      </p:sp>
    </p:spTree>
    <p:extLst>
      <p:ext uri="{BB962C8B-B14F-4D97-AF65-F5344CB8AC3E}">
        <p14:creationId xmlns:p14="http://schemas.microsoft.com/office/powerpoint/2010/main" val="227909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a:solidFill>
                  <a:schemeClr val="tx1"/>
                </a:solidFill>
              </a:rPr>
              <a:t>Câu</a:t>
            </a:r>
            <a:r>
              <a:rPr lang="en-US" dirty="0">
                <a:solidFill>
                  <a:schemeClr val="tx1"/>
                </a:solidFill>
              </a:rPr>
              <a:t> 2. Theo </a:t>
            </a:r>
            <a:r>
              <a:rPr lang="en-US" dirty="0" err="1">
                <a:solidFill>
                  <a:schemeClr val="tx1"/>
                </a:solidFill>
              </a:rPr>
              <a:t>các</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nuôi</a:t>
            </a:r>
            <a:r>
              <a:rPr lang="en-US" dirty="0">
                <a:solidFill>
                  <a:schemeClr val="tx1"/>
                </a:solidFill>
              </a:rPr>
              <a:t> </a:t>
            </a:r>
            <a:r>
              <a:rPr lang="en-US" dirty="0" err="1">
                <a:solidFill>
                  <a:schemeClr val="tx1"/>
                </a:solidFill>
              </a:rPr>
              <a:t>cá</a:t>
            </a:r>
            <a:r>
              <a:rPr lang="en-US" dirty="0">
                <a:solidFill>
                  <a:schemeClr val="tx1"/>
                </a:solidFill>
              </a:rPr>
              <a:t> </a:t>
            </a:r>
            <a:r>
              <a:rPr lang="en-US" dirty="0" err="1">
                <a:solidFill>
                  <a:schemeClr val="tx1"/>
                </a:solidFill>
              </a:rPr>
              <a:t>được</a:t>
            </a:r>
            <a:r>
              <a:rPr lang="en-US" dirty="0">
                <a:solidFill>
                  <a:schemeClr val="tx1"/>
                </a:solidFill>
              </a:rPr>
              <a:t> </a:t>
            </a:r>
            <a:r>
              <a:rPr lang="en-US" dirty="0" err="1">
                <a:solidFill>
                  <a:schemeClr val="tx1"/>
                </a:solidFill>
              </a:rPr>
              <a:t>hình</a:t>
            </a:r>
            <a:r>
              <a:rPr lang="en-US" dirty="0">
                <a:solidFill>
                  <a:schemeClr val="tx1"/>
                </a:solidFill>
              </a:rPr>
              <a:t> </a:t>
            </a:r>
            <a:r>
              <a:rPr lang="en-US" dirty="0" err="1">
                <a:solidFill>
                  <a:schemeClr val="tx1"/>
                </a:solidFill>
              </a:rPr>
              <a:t>thành</a:t>
            </a:r>
            <a:r>
              <a:rPr lang="en-US" dirty="0">
                <a:solidFill>
                  <a:schemeClr val="tx1"/>
                </a:solidFill>
              </a:rPr>
              <a:t> </a:t>
            </a:r>
            <a:r>
              <a:rPr lang="en-US" dirty="0" err="1">
                <a:solidFill>
                  <a:schemeClr val="tx1"/>
                </a:solidFill>
              </a:rPr>
              <a:t>như</a:t>
            </a:r>
            <a:r>
              <a:rPr lang="en-US" dirty="0">
                <a:solidFill>
                  <a:schemeClr val="tx1"/>
                </a:solidFill>
              </a:rPr>
              <a:t> </a:t>
            </a:r>
            <a:r>
              <a:rPr lang="en-US" dirty="0" err="1">
                <a:solidFill>
                  <a:schemeClr val="tx1"/>
                </a:solidFill>
              </a:rPr>
              <a:t>thế</a:t>
            </a:r>
            <a:r>
              <a:rPr lang="en-US" dirty="0">
                <a:solidFill>
                  <a:schemeClr val="tx1"/>
                </a:solidFill>
              </a:rPr>
              <a:t> </a:t>
            </a:r>
            <a:r>
              <a:rPr lang="en-US" dirty="0" err="1">
                <a:solidFill>
                  <a:schemeClr val="tx1"/>
                </a:solidFill>
              </a:rPr>
              <a:t>nào</a:t>
            </a:r>
            <a:r>
              <a:rPr lang="en-US" dirty="0">
                <a:solidFill>
                  <a:schemeClr val="tx1"/>
                </a:solidFill>
              </a:rPr>
              <a:t>?</a:t>
            </a:r>
            <a:r>
              <a:rPr lang="vi-VN" dirty="0">
                <a:solidFill>
                  <a:schemeClr val="tx1"/>
                </a:solidFill>
              </a:rPr>
              <a:t/>
            </a:r>
            <a:br>
              <a:rPr lang="vi-VN" dirty="0">
                <a:solidFill>
                  <a:schemeClr val="tx1"/>
                </a:solidFill>
              </a:rPr>
            </a:br>
            <a:endParaRPr lang="en-US" dirty="0"/>
          </a:p>
        </p:txBody>
      </p:sp>
      <p:sp>
        <p:nvSpPr>
          <p:cNvPr id="3" name="Subtitle 2"/>
          <p:cNvSpPr>
            <a:spLocks noGrp="1"/>
          </p:cNvSpPr>
          <p:nvPr>
            <p:ph type="subTitle" idx="1"/>
          </p:nvPr>
        </p:nvSpPr>
        <p:spPr/>
        <p:txBody>
          <a:bodyPr>
            <a:normAutofit/>
          </a:bodyPr>
          <a:lstStyle/>
          <a:p>
            <a:r>
              <a:rPr lang="en-US" sz="4000" dirty="0" err="1"/>
              <a:t>Ao</a:t>
            </a:r>
            <a:r>
              <a:rPr lang="en-US" sz="4000" dirty="0"/>
              <a:t> </a:t>
            </a:r>
            <a:r>
              <a:rPr lang="en-US" sz="4000" dirty="0" err="1"/>
              <a:t>nuôi</a:t>
            </a:r>
            <a:r>
              <a:rPr lang="en-US" sz="4000" dirty="0"/>
              <a:t> </a:t>
            </a:r>
            <a:r>
              <a:rPr lang="en-US" sz="4000" dirty="0" err="1"/>
              <a:t>cá</a:t>
            </a:r>
            <a:r>
              <a:rPr lang="en-US" sz="4000" dirty="0"/>
              <a:t> do con </a:t>
            </a:r>
            <a:r>
              <a:rPr lang="en-US" sz="4000" dirty="0" err="1"/>
              <a:t>người</a:t>
            </a:r>
            <a:r>
              <a:rPr lang="en-US" sz="4000" dirty="0"/>
              <a:t> </a:t>
            </a:r>
            <a:r>
              <a:rPr lang="en-US" sz="4000" dirty="0" err="1"/>
              <a:t>tự</a:t>
            </a:r>
            <a:r>
              <a:rPr lang="en-US" sz="4000" dirty="0"/>
              <a:t> </a:t>
            </a:r>
            <a:r>
              <a:rPr lang="en-US" sz="4000" dirty="0" err="1"/>
              <a:t>tạo</a:t>
            </a:r>
            <a:r>
              <a:rPr lang="en-US" sz="4000" dirty="0"/>
              <a:t> </a:t>
            </a:r>
            <a:r>
              <a:rPr lang="en-US" sz="4000" dirty="0" err="1"/>
              <a:t>ra.</a:t>
            </a:r>
            <a:endParaRPr lang="en-US" sz="4000" dirty="0"/>
          </a:p>
          <a:p>
            <a:endParaRPr lang="en-US" sz="4000" dirty="0"/>
          </a:p>
        </p:txBody>
      </p:sp>
    </p:spTree>
    <p:extLst>
      <p:ext uri="{BB962C8B-B14F-4D97-AF65-F5344CB8AC3E}">
        <p14:creationId xmlns:p14="http://schemas.microsoft.com/office/powerpoint/2010/main" val="80040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831" y="805216"/>
            <a:ext cx="11491415" cy="1476447"/>
          </a:xfrm>
        </p:spPr>
        <p:txBody>
          <a:bodyPr>
            <a:normAutofit/>
          </a:bodyPr>
          <a:lstStyle/>
          <a:p>
            <a:r>
              <a:rPr lang="en-US" sz="3600" dirty="0" err="1">
                <a:solidFill>
                  <a:schemeClr val="tx1"/>
                </a:solidFill>
                <a:hlinkClick r:id="rId2"/>
              </a:rPr>
              <a:t>Câu</a:t>
            </a:r>
            <a:r>
              <a:rPr lang="en-US" sz="3600" dirty="0">
                <a:solidFill>
                  <a:schemeClr val="tx1"/>
                </a:solidFill>
                <a:hlinkClick r:id="rId2"/>
              </a:rPr>
              <a:t> 3. </a:t>
            </a:r>
            <a:r>
              <a:rPr lang="en-US" sz="3600" dirty="0" err="1">
                <a:solidFill>
                  <a:schemeClr val="tx1"/>
                </a:solidFill>
                <a:hlinkClick r:id="rId2"/>
              </a:rPr>
              <a:t>Những</a:t>
            </a:r>
            <a:r>
              <a:rPr lang="en-US" sz="3600" dirty="0">
                <a:solidFill>
                  <a:schemeClr val="tx1"/>
                </a:solidFill>
                <a:hlinkClick r:id="rId2"/>
              </a:rPr>
              <a:t> </a:t>
            </a:r>
            <a:r>
              <a:rPr lang="en-US" sz="3600" dirty="0" err="1">
                <a:solidFill>
                  <a:schemeClr val="tx1"/>
                </a:solidFill>
                <a:hlinkClick r:id="rId2"/>
              </a:rPr>
              <a:t>loài</a:t>
            </a:r>
            <a:r>
              <a:rPr lang="en-US" sz="3600" dirty="0">
                <a:solidFill>
                  <a:schemeClr val="tx1"/>
                </a:solidFill>
                <a:hlinkClick r:id="rId2"/>
              </a:rPr>
              <a:t> </a:t>
            </a:r>
            <a:r>
              <a:rPr lang="en-US" sz="3600" dirty="0" err="1">
                <a:solidFill>
                  <a:schemeClr val="tx1"/>
                </a:solidFill>
                <a:hlinkClick r:id="rId2"/>
              </a:rPr>
              <a:t>cá</a:t>
            </a:r>
            <a:r>
              <a:rPr lang="en-US" sz="3600" dirty="0">
                <a:solidFill>
                  <a:schemeClr val="tx1"/>
                </a:solidFill>
                <a:hlinkClick r:id="rId2"/>
              </a:rPr>
              <a:t> </a:t>
            </a:r>
            <a:r>
              <a:rPr lang="en-US" sz="3600" dirty="0" err="1">
                <a:solidFill>
                  <a:schemeClr val="tx1"/>
                </a:solidFill>
                <a:hlinkClick r:id="rId2"/>
              </a:rPr>
              <a:t>nào</a:t>
            </a:r>
            <a:r>
              <a:rPr lang="en-US" sz="3600" dirty="0">
                <a:solidFill>
                  <a:schemeClr val="tx1"/>
                </a:solidFill>
                <a:hlinkClick r:id="rId2"/>
              </a:rPr>
              <a:t> </a:t>
            </a:r>
            <a:r>
              <a:rPr lang="en-US" sz="3600" dirty="0" err="1">
                <a:solidFill>
                  <a:schemeClr val="tx1"/>
                </a:solidFill>
                <a:hlinkClick r:id="rId2"/>
              </a:rPr>
              <a:t>được</a:t>
            </a:r>
            <a:r>
              <a:rPr lang="en-US" sz="3600" dirty="0">
                <a:solidFill>
                  <a:schemeClr val="tx1"/>
                </a:solidFill>
                <a:hlinkClick r:id="rId2"/>
              </a:rPr>
              <a:t> </a:t>
            </a:r>
            <a:r>
              <a:rPr lang="en-US" sz="3600" dirty="0" err="1">
                <a:solidFill>
                  <a:schemeClr val="tx1"/>
                </a:solidFill>
                <a:hlinkClick r:id="rId2"/>
              </a:rPr>
              <a:t>nuôi</a:t>
            </a:r>
            <a:r>
              <a:rPr lang="en-US" sz="3600" dirty="0">
                <a:solidFill>
                  <a:schemeClr val="tx1"/>
                </a:solidFill>
                <a:hlinkClick r:id="rId2"/>
              </a:rPr>
              <a:t> </a:t>
            </a:r>
            <a:r>
              <a:rPr lang="en-US" sz="3600" dirty="0" err="1">
                <a:solidFill>
                  <a:schemeClr val="tx1"/>
                </a:solidFill>
                <a:hlinkClick r:id="rId2"/>
              </a:rPr>
              <a:t>trong</a:t>
            </a:r>
            <a:r>
              <a:rPr lang="en-US" sz="3600" dirty="0">
                <a:solidFill>
                  <a:schemeClr val="tx1"/>
                </a:solidFill>
                <a:hlinkClick r:id="rId2"/>
              </a:rPr>
              <a:t> </a:t>
            </a:r>
            <a:r>
              <a:rPr lang="en-US" sz="3600" dirty="0" err="1">
                <a:solidFill>
                  <a:schemeClr val="tx1"/>
                </a:solidFill>
                <a:hlinkClick r:id="rId2"/>
              </a:rPr>
              <a:t>ao</a:t>
            </a:r>
            <a:r>
              <a:rPr lang="en-US" sz="3600" dirty="0">
                <a:solidFill>
                  <a:schemeClr val="tx1"/>
                </a:solidFill>
                <a:hlinkClick r:id="rId2"/>
              </a:rPr>
              <a:t>?</a:t>
            </a:r>
            <a:r>
              <a:rPr lang="en-US" sz="3600" dirty="0">
                <a:solidFill>
                  <a:schemeClr val="tx1"/>
                </a:solidFill>
              </a:rPr>
              <a:t/>
            </a:r>
            <a:br>
              <a:rPr lang="en-US" sz="3600" dirty="0">
                <a:solidFill>
                  <a:schemeClr val="tx1"/>
                </a:solidFill>
              </a:rPr>
            </a:br>
            <a:endParaRPr lang="en-US" sz="3600" dirty="0"/>
          </a:p>
        </p:txBody>
      </p:sp>
      <p:sp>
        <p:nvSpPr>
          <p:cNvPr id="3" name="Subtitle 2"/>
          <p:cNvSpPr>
            <a:spLocks noGrp="1"/>
          </p:cNvSpPr>
          <p:nvPr>
            <p:ph type="subTitle" idx="1"/>
          </p:nvPr>
        </p:nvSpPr>
        <p:spPr>
          <a:xfrm>
            <a:off x="705134" y="1855124"/>
            <a:ext cx="9144000" cy="1655762"/>
          </a:xfrm>
        </p:spPr>
        <p:txBody>
          <a:bodyPr>
            <a:normAutofit/>
          </a:bodyPr>
          <a:lstStyle/>
          <a:p>
            <a:r>
              <a:rPr lang="en-US" sz="3200" dirty="0" err="1"/>
              <a:t>Cá</a:t>
            </a:r>
            <a:r>
              <a:rPr lang="en-US" sz="3200" dirty="0"/>
              <a:t> </a:t>
            </a:r>
            <a:r>
              <a:rPr lang="en-US" sz="3200" dirty="0" err="1"/>
              <a:t>trắm</a:t>
            </a:r>
            <a:r>
              <a:rPr lang="en-US" sz="3200" dirty="0"/>
              <a:t>, </a:t>
            </a:r>
            <a:r>
              <a:rPr lang="en-US" sz="3200" dirty="0" err="1"/>
              <a:t>chép</a:t>
            </a:r>
            <a:r>
              <a:rPr lang="en-US" sz="3200" dirty="0"/>
              <a:t>, </a:t>
            </a:r>
            <a:r>
              <a:rPr lang="en-US" sz="3200" dirty="0" err="1"/>
              <a:t>rô</a:t>
            </a:r>
            <a:r>
              <a:rPr lang="en-US" sz="3200" dirty="0"/>
              <a:t> phi...</a:t>
            </a:r>
          </a:p>
          <a:p>
            <a:endParaRPr lang="en-US" sz="3200" dirty="0"/>
          </a:p>
        </p:txBody>
      </p:sp>
      <p:sp>
        <p:nvSpPr>
          <p:cNvPr id="4" name="Right Arrow 3"/>
          <p:cNvSpPr/>
          <p:nvPr/>
        </p:nvSpPr>
        <p:spPr>
          <a:xfrm>
            <a:off x="607324" y="2661313"/>
            <a:ext cx="9949217" cy="33632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322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814" y="0"/>
            <a:ext cx="11764371" cy="1214651"/>
          </a:xfrm>
        </p:spPr>
        <p:txBody>
          <a:bodyPr/>
          <a:lstStyle/>
          <a:p>
            <a:r>
              <a:rPr lang="vi-VN" dirty="0" smtClean="0"/>
              <a:t>Tiết 30: Bài 15- Nuôi cá ao (tiết 1)</a:t>
            </a:r>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213814" y="1315182"/>
            <a:ext cx="11665942" cy="5358126"/>
          </a:xfrm>
          <a:prstGeom prst="rect">
            <a:avLst/>
          </a:prstGeom>
        </p:spPr>
      </p:pic>
    </p:spTree>
    <p:extLst>
      <p:ext uri="{BB962C8B-B14F-4D97-AF65-F5344CB8AC3E}">
        <p14:creationId xmlns:p14="http://schemas.microsoft.com/office/powerpoint/2010/main" val="110556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9000" y="2487640"/>
            <a:ext cx="10554743" cy="3148885"/>
          </a:xfrm>
        </p:spPr>
        <p:txBody>
          <a:bodyPr>
            <a:noAutofit/>
          </a:bodyPr>
          <a:lstStyle/>
          <a:p>
            <a:pPr algn="l"/>
            <a:r>
              <a:rPr lang="vi-VN" sz="3200" dirty="0" smtClean="0"/>
              <a:t>HS suy nghĩ nhóm </a:t>
            </a:r>
            <a:r>
              <a:rPr lang="vi-VN" sz="3200" dirty="0" smtClean="0"/>
              <a:t>4HS/nhóm</a:t>
            </a:r>
            <a:r>
              <a:rPr lang="vi-VN" sz="3200" dirty="0" smtClean="0"/>
              <a:t> (5 phút) </a:t>
            </a:r>
            <a:r>
              <a:rPr lang="vi-VN" sz="3200" dirty="0" smtClean="0"/>
              <a:t>trả lời câu hỏi sau:</a:t>
            </a:r>
          </a:p>
          <a:p>
            <a:pPr algn="l"/>
            <a:r>
              <a:rPr lang="en-US" sz="3200" dirty="0" err="1"/>
              <a:t>Câu</a:t>
            </a:r>
            <a:r>
              <a:rPr lang="en-US" sz="3200" dirty="0"/>
              <a:t> 1</a:t>
            </a:r>
            <a:r>
              <a:rPr lang="en-US" sz="3200" dirty="0" smtClean="0"/>
              <a:t>:</a:t>
            </a:r>
            <a:r>
              <a:rPr lang="vi-VN" sz="3200" dirty="0" smtClean="0"/>
              <a:t> Ý</a:t>
            </a:r>
            <a:r>
              <a:rPr lang="en-US" sz="3200" dirty="0" smtClean="0"/>
              <a:t> </a:t>
            </a:r>
            <a:r>
              <a:rPr lang="en-US" sz="3200" dirty="0" err="1"/>
              <a:t>nghĩa</a:t>
            </a:r>
            <a:r>
              <a:rPr lang="en-US" sz="3200" dirty="0"/>
              <a:t> </a:t>
            </a:r>
            <a:r>
              <a:rPr lang="en-US" sz="3200" dirty="0" err="1"/>
              <a:t>của</a:t>
            </a:r>
            <a:r>
              <a:rPr lang="en-US" sz="3200" dirty="0"/>
              <a:t> </a:t>
            </a:r>
            <a:r>
              <a:rPr lang="en-US" sz="3200" dirty="0" err="1"/>
              <a:t>công</a:t>
            </a:r>
            <a:r>
              <a:rPr lang="en-US" sz="3200" dirty="0"/>
              <a:t> </a:t>
            </a:r>
            <a:r>
              <a:rPr lang="en-US" sz="3200" dirty="0" err="1"/>
              <a:t>tác</a:t>
            </a:r>
            <a:r>
              <a:rPr lang="en-US" sz="3200" dirty="0"/>
              <a:t> </a:t>
            </a:r>
            <a:r>
              <a:rPr lang="en-US" sz="3200" dirty="0" err="1"/>
              <a:t>chuẩn</a:t>
            </a:r>
            <a:r>
              <a:rPr lang="en-US" sz="3200" dirty="0"/>
              <a:t> </a:t>
            </a:r>
            <a:r>
              <a:rPr lang="en-US" sz="3200" dirty="0" err="1"/>
              <a:t>bị</a:t>
            </a:r>
            <a:r>
              <a:rPr lang="en-US" sz="3200" dirty="0"/>
              <a:t> </a:t>
            </a:r>
            <a:r>
              <a:rPr lang="en-US" sz="3200" dirty="0" err="1"/>
              <a:t>ao</a:t>
            </a:r>
            <a:r>
              <a:rPr lang="en-US" sz="3200" dirty="0"/>
              <a:t> </a:t>
            </a:r>
            <a:r>
              <a:rPr lang="en-US" sz="3200" dirty="0" err="1"/>
              <a:t>nuôi</a:t>
            </a:r>
            <a:r>
              <a:rPr lang="en-US" sz="3200" dirty="0"/>
              <a:t>?</a:t>
            </a:r>
          </a:p>
          <a:p>
            <a:pPr algn="l"/>
            <a:r>
              <a:rPr lang="en-US" sz="3200" dirty="0" err="1"/>
              <a:t>Câu</a:t>
            </a:r>
            <a:r>
              <a:rPr lang="vi-VN" sz="3200" dirty="0"/>
              <a:t> 2: </a:t>
            </a:r>
            <a:r>
              <a:rPr lang="vi-VN" sz="3200" dirty="0" smtClean="0"/>
              <a:t>HS </a:t>
            </a:r>
            <a:r>
              <a:rPr lang="en-US" sz="3200" dirty="0" err="1"/>
              <a:t>hoàn</a:t>
            </a:r>
            <a:r>
              <a:rPr lang="en-US" sz="3200" dirty="0"/>
              <a:t> </a:t>
            </a:r>
            <a:r>
              <a:rPr lang="en-US" sz="3200" dirty="0" err="1"/>
              <a:t>thành</a:t>
            </a:r>
            <a:r>
              <a:rPr lang="en-US" sz="3200" dirty="0"/>
              <a:t> </a:t>
            </a:r>
            <a:r>
              <a:rPr lang="en-US" sz="3200" dirty="0" err="1"/>
              <a:t>nhiệm</a:t>
            </a:r>
            <a:r>
              <a:rPr lang="en-US" sz="3200" dirty="0"/>
              <a:t> </a:t>
            </a:r>
            <a:r>
              <a:rPr lang="en-US" sz="3200" dirty="0" err="1"/>
              <a:t>vụ</a:t>
            </a:r>
            <a:r>
              <a:rPr lang="en-US" sz="3200" dirty="0"/>
              <a:t> </a:t>
            </a:r>
            <a:r>
              <a:rPr lang="en-US" sz="3200" dirty="0" err="1"/>
              <a:t>trong</a:t>
            </a:r>
            <a:r>
              <a:rPr lang="en-US" sz="3200" dirty="0"/>
              <a:t> </a:t>
            </a:r>
            <a:r>
              <a:rPr lang="en-US" sz="3200" dirty="0" err="1"/>
              <a:t>hộp</a:t>
            </a:r>
            <a:r>
              <a:rPr lang="en-US" sz="3200" dirty="0"/>
              <a:t> </a:t>
            </a:r>
            <a:r>
              <a:rPr lang="en-US" sz="3200" dirty="0" err="1"/>
              <a:t>Khám</a:t>
            </a:r>
            <a:r>
              <a:rPr lang="en-US" sz="3200" dirty="0"/>
              <a:t> </a:t>
            </a:r>
            <a:r>
              <a:rPr lang="en-US" sz="3200" dirty="0" err="1"/>
              <a:t>phá</a:t>
            </a:r>
            <a:r>
              <a:rPr lang="vi-VN" sz="3200" dirty="0"/>
              <a:t>.</a:t>
            </a:r>
            <a:endParaRPr lang="en-US" sz="3200" dirty="0"/>
          </a:p>
          <a:p>
            <a:pPr algn="l"/>
            <a:r>
              <a:rPr lang="en-US" sz="3200" dirty="0" err="1"/>
              <a:t>Câu</a:t>
            </a:r>
            <a:r>
              <a:rPr lang="en-US" sz="3200" dirty="0"/>
              <a:t> 3</a:t>
            </a:r>
            <a:r>
              <a:rPr lang="vi-VN" sz="3200" dirty="0"/>
              <a:t>: G</a:t>
            </a:r>
            <a:r>
              <a:rPr lang="en-US" sz="3200" dirty="0" err="1" smtClean="0"/>
              <a:t>ia</a:t>
            </a:r>
            <a:r>
              <a:rPr lang="en-US" sz="3200" dirty="0" smtClean="0"/>
              <a:t> </a:t>
            </a:r>
            <a:r>
              <a:rPr lang="en-US" sz="3200" dirty="0" err="1"/>
              <a:t>đình</a:t>
            </a:r>
            <a:r>
              <a:rPr lang="en-US" sz="3200" dirty="0"/>
              <a:t> </a:t>
            </a:r>
            <a:r>
              <a:rPr lang="en-US" sz="3200" dirty="0" err="1"/>
              <a:t>và</a:t>
            </a:r>
            <a:r>
              <a:rPr lang="en-US" sz="3200" dirty="0"/>
              <a:t> </a:t>
            </a:r>
            <a:r>
              <a:rPr lang="en-US" sz="3200" dirty="0" err="1"/>
              <a:t>địa</a:t>
            </a:r>
            <a:r>
              <a:rPr lang="en-US" sz="3200" dirty="0"/>
              <a:t> </a:t>
            </a:r>
            <a:r>
              <a:rPr lang="en-US" sz="3200" dirty="0" err="1"/>
              <a:t>phương</a:t>
            </a:r>
            <a:r>
              <a:rPr lang="en-US" sz="3200" dirty="0"/>
              <a:t> ta </a:t>
            </a:r>
            <a:r>
              <a:rPr lang="en-US" sz="3200" dirty="0" err="1"/>
              <a:t>thường</a:t>
            </a:r>
            <a:r>
              <a:rPr lang="en-US" sz="3200" dirty="0"/>
              <a:t> </a:t>
            </a:r>
            <a:r>
              <a:rPr lang="en-US" sz="3200" dirty="0" err="1"/>
              <a:t>nuôi</a:t>
            </a:r>
            <a:r>
              <a:rPr lang="en-US" sz="3200" dirty="0"/>
              <a:t> </a:t>
            </a:r>
            <a:r>
              <a:rPr lang="en-US" sz="3200" dirty="0" err="1"/>
              <a:t>cá</a:t>
            </a:r>
            <a:r>
              <a:rPr lang="en-US" sz="3200" dirty="0"/>
              <a:t> </a:t>
            </a:r>
            <a:r>
              <a:rPr lang="en-US" sz="3200" dirty="0" err="1"/>
              <a:t>trong</a:t>
            </a:r>
            <a:r>
              <a:rPr lang="en-US" sz="3200" dirty="0"/>
              <a:t> </a:t>
            </a:r>
            <a:r>
              <a:rPr lang="en-US" sz="3200" dirty="0" err="1"/>
              <a:t>các</a:t>
            </a:r>
            <a:r>
              <a:rPr lang="en-US" sz="3200" dirty="0"/>
              <a:t> </a:t>
            </a:r>
            <a:r>
              <a:rPr lang="en-US" sz="3200" dirty="0" err="1"/>
              <a:t>loại</a:t>
            </a:r>
            <a:r>
              <a:rPr lang="en-US" sz="3200" dirty="0"/>
              <a:t> </a:t>
            </a:r>
            <a:r>
              <a:rPr lang="en-US" sz="3200" dirty="0" err="1"/>
              <a:t>ao</a:t>
            </a:r>
            <a:r>
              <a:rPr lang="en-US" sz="3200" dirty="0"/>
              <a:t> </a:t>
            </a:r>
            <a:r>
              <a:rPr lang="en-US" sz="3200" dirty="0" err="1"/>
              <a:t>nào</a:t>
            </a:r>
            <a:r>
              <a:rPr lang="en-US" sz="3200" dirty="0"/>
              <a:t>?</a:t>
            </a:r>
          </a:p>
          <a:p>
            <a:pPr algn="l"/>
            <a:r>
              <a:rPr lang="vi-VN" sz="3200" dirty="0"/>
              <a:t>Câu 4: </a:t>
            </a:r>
            <a:r>
              <a:rPr lang="en-US" sz="3200" dirty="0" err="1"/>
              <a:t>Việc</a:t>
            </a:r>
            <a:r>
              <a:rPr lang="en-US" sz="3200" dirty="0"/>
              <a:t> </a:t>
            </a:r>
            <a:r>
              <a:rPr lang="en-US" sz="3200" dirty="0" err="1"/>
              <a:t>rắc</a:t>
            </a:r>
            <a:r>
              <a:rPr lang="en-US" sz="3200" dirty="0"/>
              <a:t> </a:t>
            </a:r>
            <a:r>
              <a:rPr lang="en-US" sz="3200" dirty="0" err="1"/>
              <a:t>bột</a:t>
            </a:r>
            <a:r>
              <a:rPr lang="en-US" sz="3200" dirty="0"/>
              <a:t> </a:t>
            </a:r>
            <a:r>
              <a:rPr lang="en-US" sz="3200" dirty="0" err="1"/>
              <a:t>vệ</a:t>
            </a:r>
            <a:r>
              <a:rPr lang="en-US" sz="3200" dirty="0"/>
              <a:t> </a:t>
            </a:r>
            <a:r>
              <a:rPr lang="en-US" sz="3200" dirty="0" err="1"/>
              <a:t>sinh</a:t>
            </a:r>
            <a:r>
              <a:rPr lang="en-US" sz="3200" dirty="0"/>
              <a:t> </a:t>
            </a:r>
            <a:r>
              <a:rPr lang="en-US" sz="3200" dirty="0" err="1"/>
              <a:t>đáy</a:t>
            </a:r>
            <a:r>
              <a:rPr lang="en-US" sz="3200" dirty="0"/>
              <a:t> </a:t>
            </a:r>
            <a:r>
              <a:rPr lang="en-US" sz="3200" dirty="0" err="1"/>
              <a:t>ao</a:t>
            </a:r>
            <a:r>
              <a:rPr lang="en-US" sz="3200" dirty="0"/>
              <a:t> </a:t>
            </a:r>
            <a:r>
              <a:rPr lang="en-US" sz="3200" dirty="0" err="1"/>
              <a:t>có</a:t>
            </a:r>
            <a:r>
              <a:rPr lang="en-US" sz="3200" dirty="0"/>
              <a:t> </a:t>
            </a:r>
            <a:r>
              <a:rPr lang="en-US" sz="3200" dirty="0" err="1"/>
              <a:t>tác</a:t>
            </a:r>
            <a:r>
              <a:rPr lang="en-US" sz="3200" dirty="0"/>
              <a:t> </a:t>
            </a:r>
            <a:r>
              <a:rPr lang="en-US" sz="3200" dirty="0" err="1"/>
              <a:t>dụng</a:t>
            </a:r>
            <a:r>
              <a:rPr lang="en-US" sz="3200" dirty="0"/>
              <a:t> </a:t>
            </a:r>
            <a:r>
              <a:rPr lang="en-US" sz="3200" dirty="0" err="1"/>
              <a:t>gì</a:t>
            </a:r>
            <a:r>
              <a:rPr lang="en-US" sz="3200" dirty="0" smtClean="0"/>
              <a:t>?</a:t>
            </a:r>
            <a:endParaRPr lang="en-US" sz="3200" dirty="0"/>
          </a:p>
        </p:txBody>
      </p:sp>
      <p:sp>
        <p:nvSpPr>
          <p:cNvPr id="4" name="Rectangle 3"/>
          <p:cNvSpPr/>
          <p:nvPr/>
        </p:nvSpPr>
        <p:spPr>
          <a:xfrm>
            <a:off x="363466" y="518264"/>
            <a:ext cx="6999032" cy="707886"/>
          </a:xfrm>
          <a:prstGeom prst="rect">
            <a:avLst/>
          </a:prstGeom>
        </p:spPr>
        <p:txBody>
          <a:bodyPr wrap="none">
            <a:spAutoFit/>
          </a:bodyPr>
          <a:lstStyle/>
          <a:p>
            <a:r>
              <a:rPr lang="pt-BR" sz="4000" b="1" u="sng" dirty="0">
                <a:latin typeface="Times New Roman" panose="02020603050405020304" pitchFamily="18" charset="0"/>
                <a:cs typeface="Times New Roman" panose="02020603050405020304" pitchFamily="18" charset="0"/>
              </a:rPr>
              <a:t>I. Chuẩn bị ao nuôi và cá giống</a:t>
            </a:r>
            <a:endParaRPr lang="en-US" sz="4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1077206" y="1629264"/>
            <a:ext cx="4044697" cy="646331"/>
          </a:xfrm>
          <a:prstGeom prst="rect">
            <a:avLst/>
          </a:prstGeom>
        </p:spPr>
        <p:txBody>
          <a:bodyPr wrap="none">
            <a:spAutoFit/>
          </a:bodyPr>
          <a:lstStyle/>
          <a:p>
            <a:r>
              <a:rPr lang="pt-BR" sz="3600" b="1" u="sng" dirty="0">
                <a:latin typeface="Times New Roman" panose="02020603050405020304" pitchFamily="18" charset="0"/>
                <a:cs typeface="Times New Roman" panose="02020603050405020304" pitchFamily="18" charset="0"/>
              </a:rPr>
              <a:t>1. Chuẩn bị ao nuôi</a:t>
            </a:r>
            <a:endParaRPr lang="en-US" sz="36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41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1848</Words>
  <Application>Microsoft Office PowerPoint</Application>
  <PresentationFormat>Widescreen</PresentationFormat>
  <Paragraphs>139</Paragraphs>
  <Slides>30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Calibri</vt:lpstr>
      <vt:lpstr>Wingdings</vt:lpstr>
      <vt:lpstr>Arial</vt:lpstr>
      <vt:lpstr>Times New Roman</vt:lpstr>
      <vt:lpstr>Office Theme</vt:lpstr>
      <vt:lpstr>Tiết 30: Bài 15- Nuôi cá ao (tiết 1)</vt:lpstr>
      <vt:lpstr>PowerPoint Presentation</vt:lpstr>
      <vt:lpstr>PowerPoint Presentation</vt:lpstr>
      <vt:lpstr>Xem xong video Thảo luận nhóm đôi 2 phút, trả lời câu hỏi sau:  Câu 1. Truyền thuyết kể rằng dấu vết chân ngựa của ông Thánh Gióng chạy đến đâu sau này ở đó hình thành hồ, ao nuôi cá. Theo em điều đó có đúng không?  Câu 2. Theo em ao nuôi cá được hình thành như thế nào?  Câu 3. Những loài cá nào được nuôi trong ao? </vt:lpstr>
      <vt:lpstr>Câu 1. Truyền thuyết kể rằng dấu vết chân ngựa của ông Thánh Gióng chạy đến đâu sau này ở đó hình thành hồ ao nuôi cá. Theo các em có đúng k?</vt:lpstr>
      <vt:lpstr>Câu 2. Theo các em ao nuôi cá được hình thành như thế nào? </vt:lpstr>
      <vt:lpstr>Câu 3. Những loài cá nào được nuôi trong ao? </vt:lpstr>
      <vt:lpstr>Tiết 30: Bài 15- Nuôi cá ao (tiết 1)</vt:lpstr>
      <vt:lpstr>PowerPoint Presentation</vt:lpstr>
      <vt:lpstr>PowerPoint Presentation</vt:lpstr>
      <vt:lpstr>PowerPoint Presentation</vt:lpstr>
      <vt:lpstr>PowerPoint Presentation</vt:lpstr>
      <vt:lpstr>Câu 3: Gia đình và địa phương ta thường nuôi cá trong các loại ao nào?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Câu 3: Màu nước ao nào là màu nước tốt cho ao nuôi? Lượng thức ăn cho cá có liên quan như thế nào đến chất lượng môi trường nước? Tại sao lại phải thường xuyên vệ sinh ao nuôi cá? Hằng ngày phải quan sát ao nuôi cá để làm gì?</vt:lpstr>
      <vt:lpstr>PowerPoint Presentation</vt:lpstr>
      <vt:lpstr>PowerPoint Presentation</vt:lpstr>
      <vt:lpstr>PowerPoint Presentation</vt:lpstr>
      <vt:lpstr>PowerPoint Presentation</vt:lpstr>
      <vt:lpstr>PowerPoint Presentation</vt:lpstr>
      <vt:lpstr>Luyện tập</vt:lpstr>
      <vt:lpstr>PowerPoint Presentation</vt:lpstr>
      <vt:lpstr>Vận dụng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DELL</cp:lastModifiedBy>
  <cp:revision>62</cp:revision>
  <dcterms:created xsi:type="dcterms:W3CDTF">2021-06-21T15:30:30Z</dcterms:created>
  <dcterms:modified xsi:type="dcterms:W3CDTF">2024-03-29T13:39:24Z</dcterms:modified>
</cp:coreProperties>
</file>