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av" ContentType="audio/x-wav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9"/>
  </p:notesMasterIdLst>
  <p:sldIdLst>
    <p:sldId id="292" r:id="rId2"/>
    <p:sldId id="318" r:id="rId3"/>
    <p:sldId id="475" r:id="rId4"/>
    <p:sldId id="338" r:id="rId5"/>
    <p:sldId id="295" r:id="rId6"/>
    <p:sldId id="396" r:id="rId7"/>
    <p:sldId id="395" r:id="rId8"/>
    <p:sldId id="476" r:id="rId9"/>
    <p:sldId id="477" r:id="rId10"/>
    <p:sldId id="370" r:id="rId11"/>
    <p:sldId id="354" r:id="rId12"/>
    <p:sldId id="369" r:id="rId13"/>
    <p:sldId id="371" r:id="rId14"/>
    <p:sldId id="374" r:id="rId15"/>
    <p:sldId id="372" r:id="rId16"/>
    <p:sldId id="362" r:id="rId17"/>
    <p:sldId id="356" r:id="rId18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9900"/>
    <a:srgbClr val="CC00CC"/>
    <a:srgbClr val="FFF1B3"/>
    <a:srgbClr val="EDF6F7"/>
    <a:srgbClr val="C8FFFF"/>
    <a:srgbClr val="FF7043"/>
    <a:srgbClr val="FF00FF"/>
    <a:srgbClr val="FF990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356" autoAdjust="0"/>
  </p:normalViewPr>
  <p:slideViewPr>
    <p:cSldViewPr>
      <p:cViewPr varScale="1">
        <p:scale>
          <a:sx n="68" d="100"/>
          <a:sy n="68" d="100"/>
        </p:scale>
        <p:origin x="616" y="4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67A44-B9E3-4839-A5C6-5F8A911FFAFC}" type="datetimeFigureOut">
              <a:rPr lang="en-US" smtClean="0"/>
              <a:pPr/>
              <a:t>9/14/2023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F8F5B-8E1F-4947-81C1-D51EE90A865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8C4A0E-AE95-454F-A2E2-71B23AF28C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EE483-DD1C-4192-AD40-C8F21048B1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4362E-EEC3-4576-BDFE-7739F93EDD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DB6DB-3D4F-49D8-8FDB-612300820E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A0F44-ECC0-4664-BB81-4589E688E0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B2E09-7A25-4679-9E62-65DB48CA28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0C62B-41F5-48A8-B539-C8361A2645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130BA-9B41-4D5B-8CD7-263DBE816A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63D9F9-6FA6-4913-AC9C-E88B45A273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EDE19-A640-4E92-93C1-021EA31184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395E3F-7D6A-4CA7-B93E-E99E08BA59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3C4FF-FCF3-423C-AF0D-CC2F270ACB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54EED5-014E-4B21-AF20-0FAAD83CEF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9440E-59E1-47FA-B69F-0F304E9996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BE4AC-A57C-4D7A-8622-A771FD9AD3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035C7E76-F3A5-4018-853D-E449C62038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6.wav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audio" Target="../media/media7.wav"/><Relationship Id="rId5" Type="http://schemas.microsoft.com/office/2007/relationships/media" Target="../media/media7.wav"/><Relationship Id="rId4" Type="http://schemas.openxmlformats.org/officeDocument/2006/relationships/audio" Target="../media/media6.wav"/><Relationship Id="rId9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5000" b="-6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09800" y="685800"/>
            <a:ext cx="7772400" cy="1470025"/>
          </a:xfrm>
        </p:spPr>
        <p:txBody>
          <a:bodyPr/>
          <a:lstStyle/>
          <a:p>
            <a:r>
              <a:rPr lang="en-US" sz="40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Chủ</a:t>
            </a:r>
            <a:r>
              <a:rPr 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đề</a:t>
            </a:r>
            <a:r>
              <a:rPr lang="en-US" sz="40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</a:t>
            </a:r>
            <a:br>
              <a:rPr lang="en-US" sz="40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THIÊN NHIÊN TƯƠI ĐẸP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362200" y="3684476"/>
            <a:ext cx="7391400" cy="2162908"/>
          </a:xfrm>
        </p:spPr>
        <p:txBody>
          <a:bodyPr/>
          <a:lstStyle/>
          <a:p>
            <a:pPr algn="just">
              <a:spcAft>
                <a:spcPts val="300"/>
              </a:spcAft>
            </a:pPr>
            <a:r>
              <a:rPr lang="en-US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– Hát</a:t>
            </a:r>
            <a:r>
              <a:rPr lang="vi-VN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: </a:t>
            </a:r>
            <a:r>
              <a:rPr lang="en-US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bài hát </a:t>
            </a:r>
            <a:r>
              <a:rPr lang="en-US" b="1" i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Khúc ca bốn mùa</a:t>
            </a:r>
          </a:p>
          <a:p>
            <a:pPr algn="just">
              <a:spcAft>
                <a:spcPts val="300"/>
              </a:spcAft>
            </a:pPr>
            <a:r>
              <a:rPr lang="vi-VN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– Nghe nhạc: </a:t>
            </a:r>
            <a:r>
              <a:rPr lang="en-US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tác phẩm </a:t>
            </a:r>
            <a:r>
              <a:rPr lang="en-US" b="1" i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Con cá Foren </a:t>
            </a:r>
          </a:p>
          <a:p>
            <a:pPr algn="just">
              <a:spcAft>
                <a:spcPts val="300"/>
              </a:spcAft>
            </a:pPr>
            <a:r>
              <a:rPr lang="vi-VN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– </a:t>
            </a:r>
            <a:r>
              <a:rPr lang="en-US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Lí thuyết</a:t>
            </a:r>
            <a:r>
              <a:rPr lang="vi-VN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âm nhạc: </a:t>
            </a:r>
            <a:r>
              <a:rPr lang="nl-NL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Nhịp </a:t>
            </a:r>
            <a:endParaRPr lang="vi-VN" b="1">
              <a:solidFill>
                <a:srgbClr val="0000FF"/>
              </a:solidFill>
              <a:latin typeface="+mj-lt"/>
              <a:cs typeface="Times New Roman" panose="02020603050405020304" pitchFamily="18" charset="0"/>
            </a:endParaRPr>
          </a:p>
          <a:p>
            <a:pPr algn="just">
              <a:spcAft>
                <a:spcPts val="300"/>
              </a:spcAft>
            </a:pPr>
            <a:endParaRPr lang="vi-VN" b="1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9FEFF"/>
              </a:clrFrom>
              <a:clrTo>
                <a:srgbClr val="F9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1568116" cy="175260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392BD1CE-73F9-E2A5-7906-5E2587F76410}"/>
              </a:ext>
            </a:extLst>
          </p:cNvPr>
          <p:cNvGrpSpPr/>
          <p:nvPr/>
        </p:nvGrpSpPr>
        <p:grpSpPr>
          <a:xfrm>
            <a:off x="7430703" y="4800600"/>
            <a:ext cx="525389" cy="977366"/>
            <a:chOff x="7463558" y="4264433"/>
            <a:chExt cx="412292" cy="892343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BE53D898-F882-C937-8AAC-A75A88C270DB}"/>
                </a:ext>
              </a:extLst>
            </p:cNvPr>
            <p:cNvSpPr txBox="1"/>
            <p:nvPr/>
          </p:nvSpPr>
          <p:spPr>
            <a:xfrm>
              <a:off x="7463558" y="4264433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3200" b="1">
                  <a:solidFill>
                    <a:srgbClr val="C00000"/>
                  </a:solidFill>
                  <a:latin typeface="+mj-lt"/>
                  <a:cs typeface="Times New Roman" panose="02020603050405020304" pitchFamily="18" charset="0"/>
                </a:rPr>
                <a:t>3</a:t>
              </a:r>
              <a:endParaRPr lang="en-US" sz="3200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966D67A-C62B-96EE-334C-2B0285C1B8F1}"/>
                </a:ext>
              </a:extLst>
            </p:cNvPr>
            <p:cNvSpPr txBox="1"/>
            <p:nvPr/>
          </p:nvSpPr>
          <p:spPr>
            <a:xfrm>
              <a:off x="7463558" y="4572001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3200" b="1">
                  <a:solidFill>
                    <a:srgbClr val="C00000"/>
                  </a:solidFill>
                  <a:latin typeface="+mj-lt"/>
                  <a:cs typeface="Times New Roman" panose="02020603050405020304" pitchFamily="18" charset="0"/>
                </a:rPr>
                <a:t>8</a:t>
              </a:r>
              <a:endParaRPr lang="en-US" sz="3200"/>
            </a:p>
          </p:txBody>
        </p:sp>
      </p:grpSp>
      <p:sp>
        <p:nvSpPr>
          <p:cNvPr id="8" name="Title 3">
            <a:extLst>
              <a:ext uri="{FF2B5EF4-FFF2-40B4-BE49-F238E27FC236}">
                <a16:creationId xmlns:a16="http://schemas.microsoft.com/office/drawing/2014/main" id="{AB190598-6BD6-7A79-7B53-56444E90E2CC}"/>
              </a:ext>
            </a:extLst>
          </p:cNvPr>
          <p:cNvSpPr txBox="1">
            <a:spLocks/>
          </p:cNvSpPr>
          <p:nvPr/>
        </p:nvSpPr>
        <p:spPr bwMode="auto">
          <a:xfrm>
            <a:off x="2209800" y="2443784"/>
            <a:ext cx="7772400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600" b="1" ker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BÀI 1</a:t>
            </a:r>
            <a:endParaRPr lang="en-US" sz="4000" b="1" kern="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543492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6"/>
          <p:cNvSpPr txBox="1">
            <a:spLocks/>
          </p:cNvSpPr>
          <p:nvPr/>
        </p:nvSpPr>
        <p:spPr bwMode="auto">
          <a:xfrm>
            <a:off x="0" y="381000"/>
            <a:ext cx="11734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b="1" kern="0">
                <a:solidFill>
                  <a:srgbClr val="C00000"/>
                </a:solidFill>
                <a:cs typeface="Times New Roman" panose="02020603050405020304" pitchFamily="18" charset="0"/>
              </a:rPr>
              <a:t>II. Nhịp</a:t>
            </a:r>
            <a:endParaRPr lang="en-US" sz="2800" ker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b="1" kern="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E3FB835-C435-4E51-81F9-BAED47E09286}"/>
              </a:ext>
            </a:extLst>
          </p:cNvPr>
          <p:cNvSpPr>
            <a:spLocks noChangeAspect="1"/>
          </p:cNvSpPr>
          <p:nvPr/>
        </p:nvSpPr>
        <p:spPr bwMode="auto">
          <a:xfrm>
            <a:off x="736600" y="2186481"/>
            <a:ext cx="1752600" cy="537210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>
                <a:solidFill>
                  <a:srgbClr val="FF0000"/>
                </a:solidFill>
              </a:rPr>
              <a:t>Ví dụ 1</a:t>
            </a:r>
            <a:endParaRPr kumimoji="0" lang="vi-VN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1DCCBEA-CF01-4D24-885A-1C36D485C9CB}"/>
              </a:ext>
            </a:extLst>
          </p:cNvPr>
          <p:cNvSpPr txBox="1"/>
          <p:nvPr/>
        </p:nvSpPr>
        <p:spPr>
          <a:xfrm>
            <a:off x="3403600" y="2807127"/>
            <a:ext cx="14173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</a:rPr>
              <a:t>M</a:t>
            </a:r>
            <a:r>
              <a:rPr lang="en-US" sz="2000" b="1">
                <a:solidFill>
                  <a:srgbClr val="0000FF"/>
                </a:solidFill>
              </a:rPr>
              <a:t>   n    n   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9FFCA75-6AF2-4251-90E1-6B934D39CE0E}"/>
              </a:ext>
            </a:extLst>
          </p:cNvPr>
          <p:cNvSpPr>
            <a:spLocks noChangeAspect="1"/>
          </p:cNvSpPr>
          <p:nvPr/>
        </p:nvSpPr>
        <p:spPr bwMode="auto">
          <a:xfrm>
            <a:off x="736600" y="3810000"/>
            <a:ext cx="1752600" cy="537210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>
                <a:solidFill>
                  <a:srgbClr val="FF0000"/>
                </a:solidFill>
              </a:rPr>
              <a:t>Ví dụ 2</a:t>
            </a:r>
            <a:endParaRPr kumimoji="0" lang="vi-VN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E69DED7-E264-499B-AD7A-C1AE172AADF8}"/>
              </a:ext>
            </a:extLst>
          </p:cNvPr>
          <p:cNvSpPr txBox="1"/>
          <p:nvPr/>
        </p:nvSpPr>
        <p:spPr>
          <a:xfrm>
            <a:off x="3470035" y="4442400"/>
            <a:ext cx="13051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>
                <a:solidFill>
                  <a:srgbClr val="0000FF"/>
                </a:solidFill>
              </a:rPr>
              <a:t>n  </a:t>
            </a:r>
            <a:r>
              <a:rPr lang="en-US" sz="1400" b="1">
                <a:solidFill>
                  <a:srgbClr val="0000FF"/>
                </a:solidFill>
              </a:rPr>
              <a:t>  </a:t>
            </a:r>
            <a:r>
              <a:rPr lang="en-US" sz="2000" b="1">
                <a:solidFill>
                  <a:srgbClr val="FF0000"/>
                </a:solidFill>
              </a:rPr>
              <a:t>M </a:t>
            </a:r>
            <a:r>
              <a:rPr lang="en-US" sz="2000" b="1">
                <a:solidFill>
                  <a:srgbClr val="0000FF"/>
                </a:solidFill>
              </a:rPr>
              <a:t>  n  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FDF0769-5BF9-4570-B575-F2BE177ABD60}"/>
              </a:ext>
            </a:extLst>
          </p:cNvPr>
          <p:cNvSpPr>
            <a:spLocks noChangeAspect="1"/>
          </p:cNvSpPr>
          <p:nvPr/>
        </p:nvSpPr>
        <p:spPr bwMode="auto">
          <a:xfrm>
            <a:off x="736600" y="5444490"/>
            <a:ext cx="1752600" cy="537210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>
                <a:solidFill>
                  <a:srgbClr val="FF0000"/>
                </a:solidFill>
              </a:rPr>
              <a:t>Ví dụ 3</a:t>
            </a:r>
            <a:endParaRPr kumimoji="0" lang="vi-VN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2355279-4B27-42C1-B477-851963E440EA}"/>
              </a:ext>
            </a:extLst>
          </p:cNvPr>
          <p:cNvSpPr txBox="1"/>
          <p:nvPr/>
        </p:nvSpPr>
        <p:spPr>
          <a:xfrm>
            <a:off x="3463916" y="6076890"/>
            <a:ext cx="13468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>
                <a:solidFill>
                  <a:srgbClr val="0000FF"/>
                </a:solidFill>
              </a:rPr>
              <a:t>n   n   </a:t>
            </a:r>
            <a:r>
              <a:rPr lang="en-US" sz="2000" b="1">
                <a:solidFill>
                  <a:srgbClr val="FF0000"/>
                </a:solidFill>
              </a:rPr>
              <a:t>M</a:t>
            </a:r>
            <a:r>
              <a:rPr lang="en-US" sz="2000" b="1">
                <a:solidFill>
                  <a:srgbClr val="0000FF"/>
                </a:solidFill>
              </a:rPr>
              <a:t>  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D313EBC-779C-BA6B-525B-7AB639A7B94B}"/>
              </a:ext>
            </a:extLst>
          </p:cNvPr>
          <p:cNvGrpSpPr/>
          <p:nvPr/>
        </p:nvGrpSpPr>
        <p:grpSpPr>
          <a:xfrm>
            <a:off x="6562825" y="190900"/>
            <a:ext cx="412292" cy="892343"/>
            <a:chOff x="7463558" y="4264433"/>
            <a:chExt cx="412292" cy="89234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1D5C8DB-D10A-B0B7-810D-779BB3C649EB}"/>
                </a:ext>
              </a:extLst>
            </p:cNvPr>
            <p:cNvSpPr txBox="1"/>
            <p:nvPr/>
          </p:nvSpPr>
          <p:spPr>
            <a:xfrm>
              <a:off x="7463558" y="4264433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3200" b="1">
                  <a:solidFill>
                    <a:srgbClr val="C00000"/>
                  </a:solidFill>
                  <a:latin typeface="+mj-lt"/>
                  <a:cs typeface="Times New Roman" panose="02020603050405020304" pitchFamily="18" charset="0"/>
                </a:rPr>
                <a:t>3</a:t>
              </a:r>
              <a:endParaRPr lang="en-US" sz="32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E7C57BA-9CB4-BCF3-8539-C1154F59400C}"/>
                </a:ext>
              </a:extLst>
            </p:cNvPr>
            <p:cNvSpPr txBox="1"/>
            <p:nvPr/>
          </p:nvSpPr>
          <p:spPr>
            <a:xfrm>
              <a:off x="7463558" y="4572001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3200" b="1">
                  <a:solidFill>
                    <a:srgbClr val="C00000"/>
                  </a:solidFill>
                  <a:latin typeface="+mj-lt"/>
                  <a:cs typeface="Times New Roman" panose="02020603050405020304" pitchFamily="18" charset="0"/>
                </a:rPr>
                <a:t>8</a:t>
              </a:r>
              <a:endParaRPr lang="en-US" sz="3200"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1A84D73B-1B2A-5754-9F4C-447E13709CA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9376" t="34444" r="51249" b="57778"/>
          <a:stretch/>
        </p:blipFill>
        <p:spPr>
          <a:xfrm>
            <a:off x="2527300" y="2057400"/>
            <a:ext cx="7200900" cy="80012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91C05AF-F017-AEF5-EF01-9B9397727B3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9376" t="34444" r="51249" b="57778"/>
          <a:stretch/>
        </p:blipFill>
        <p:spPr>
          <a:xfrm>
            <a:off x="2527300" y="3657600"/>
            <a:ext cx="7200900" cy="80012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E3C062B-9410-387F-131B-22D5C21293A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9376" t="34444" r="51249" b="57778"/>
          <a:stretch/>
        </p:blipFill>
        <p:spPr>
          <a:xfrm>
            <a:off x="2527300" y="5333166"/>
            <a:ext cx="7200900" cy="800123"/>
          </a:xfrm>
          <a:prstGeom prst="rect">
            <a:avLst/>
          </a:prstGeom>
        </p:spPr>
      </p:pic>
      <p:pic>
        <p:nvPicPr>
          <p:cNvPr id="2" name="VD1 nhip 3.8 AmThanh">
            <a:hlinkClick r:id="" action="ppaction://media"/>
            <a:extLst>
              <a:ext uri="{FF2B5EF4-FFF2-40B4-BE49-F238E27FC236}">
                <a16:creationId xmlns:a16="http://schemas.microsoft.com/office/drawing/2014/main" id="{893695B7-3395-6657-CC1E-AFD19C403B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947400" y="2251886"/>
            <a:ext cx="406400" cy="406400"/>
          </a:xfrm>
          <a:prstGeom prst="rect">
            <a:avLst/>
          </a:prstGeom>
        </p:spPr>
      </p:pic>
      <p:pic>
        <p:nvPicPr>
          <p:cNvPr id="3" name="VD2 nhip 3.8 AmThanh">
            <a:hlinkClick r:id="" action="ppaction://media"/>
            <a:extLst>
              <a:ext uri="{FF2B5EF4-FFF2-40B4-BE49-F238E27FC236}">
                <a16:creationId xmlns:a16="http://schemas.microsoft.com/office/drawing/2014/main" id="{E0D9E4F7-1841-8624-5287-B2EE1963B83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947400" y="3889199"/>
            <a:ext cx="406400" cy="406400"/>
          </a:xfrm>
          <a:prstGeom prst="rect">
            <a:avLst/>
          </a:prstGeom>
        </p:spPr>
      </p:pic>
      <p:pic>
        <p:nvPicPr>
          <p:cNvPr id="5" name="VD3 nhip 3.8 AmThanh">
            <a:hlinkClick r:id="" action="ppaction://media"/>
            <a:extLst>
              <a:ext uri="{FF2B5EF4-FFF2-40B4-BE49-F238E27FC236}">
                <a16:creationId xmlns:a16="http://schemas.microsoft.com/office/drawing/2014/main" id="{4A7348CE-4251-410F-B7F1-AAA728AA3387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947400" y="5530027"/>
            <a:ext cx="406400" cy="4064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25AF781-D792-7A04-14E7-3002178231BC}"/>
              </a:ext>
            </a:extLst>
          </p:cNvPr>
          <p:cNvSpPr txBox="1"/>
          <p:nvPr/>
        </p:nvSpPr>
        <p:spPr>
          <a:xfrm>
            <a:off x="1727200" y="2839623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00B050"/>
                </a:solidFill>
              </a:rPr>
              <a:t>Nhấn trọng âm: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3A5060C-0E1D-BD2B-0678-FC1877995256}"/>
              </a:ext>
            </a:extLst>
          </p:cNvPr>
          <p:cNvSpPr txBox="1"/>
          <p:nvPr/>
        </p:nvSpPr>
        <p:spPr>
          <a:xfrm>
            <a:off x="1727200" y="4453517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00B050"/>
                </a:solidFill>
              </a:rPr>
              <a:t>Nhấn trọng âm: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4C1979A-AF43-085F-5C17-7984DD39DD3B}"/>
              </a:ext>
            </a:extLst>
          </p:cNvPr>
          <p:cNvSpPr txBox="1"/>
          <p:nvPr/>
        </p:nvSpPr>
        <p:spPr>
          <a:xfrm>
            <a:off x="1727200" y="6107257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00B050"/>
                </a:solidFill>
              </a:rPr>
              <a:t>Nhấn trọng âm: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E404A3B-4BD1-7EF1-34DA-84CD5A4B3A16}"/>
              </a:ext>
            </a:extLst>
          </p:cNvPr>
          <p:cNvSpPr txBox="1"/>
          <p:nvPr/>
        </p:nvSpPr>
        <p:spPr>
          <a:xfrm>
            <a:off x="2316319" y="1214735"/>
            <a:ext cx="76658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00FF"/>
                </a:solidFill>
              </a:rPr>
              <a:t>Nghe 5 ô nhịp cuối cùng của bài hát </a:t>
            </a:r>
            <a:r>
              <a:rPr lang="en-US" sz="2400" i="1">
                <a:solidFill>
                  <a:srgbClr val="0000FF"/>
                </a:solidFill>
              </a:rPr>
              <a:t>Khúc ca bốn mùa</a:t>
            </a:r>
            <a:endParaRPr lang="en-US" sz="240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9695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12192000" cy="457200"/>
          </a:xfrm>
        </p:spPr>
        <p:txBody>
          <a:bodyPr/>
          <a:lstStyle/>
          <a:p>
            <a:r>
              <a:rPr lang="en-US" sz="3200" b="1">
                <a:solidFill>
                  <a:srgbClr val="00B050"/>
                </a:solidFill>
                <a:cs typeface="Times New Roman" panose="02020603050405020304" pitchFamily="18" charset="0"/>
              </a:rPr>
              <a:t>Thảo luận nhóm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81000" y="838200"/>
            <a:ext cx="11277600" cy="2454558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38088" rIns="91440" bIns="38088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r>
              <a:rPr lang="en-US" sz="2400" b="1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Nhận xét </a:t>
            </a:r>
            <a:r>
              <a:rPr lang="en-US" sz="2400" b="1">
                <a:solidFill>
                  <a:srgbClr val="0000FF"/>
                </a:solidFill>
                <a:latin typeface="+mj-lt"/>
                <a:ea typeface="Calibri" panose="020F0502020204030204" pitchFamily="34" charset="0"/>
              </a:rPr>
              <a:t>các ví dụ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sz="2400">
                <a:solidFill>
                  <a:srgbClr val="0000FF"/>
                </a:solidFill>
                <a:latin typeface="+mj-lt"/>
                <a:ea typeface="Calibri" panose="020F0502020204030204" pitchFamily="34" charset="0"/>
              </a:rPr>
              <a:t>Có bao nhiêu phách trong một ô nhịp</a:t>
            </a:r>
            <a:r>
              <a:rPr lang="en-US" sz="24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?</a:t>
            </a:r>
            <a:endParaRPr lang="en-US" sz="2400">
              <a:solidFill>
                <a:srgbClr val="0000FF"/>
              </a:solidFill>
              <a:latin typeface="+mj-lt"/>
              <a:ea typeface="Calibri" panose="020F0502020204030204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sz="2400">
                <a:solidFill>
                  <a:srgbClr val="0000FF"/>
                </a:solidFill>
                <a:latin typeface="+mj-lt"/>
                <a:ea typeface="Calibri" panose="020F0502020204030204" pitchFamily="34" charset="0"/>
              </a:rPr>
              <a:t>Trường độ của nốt móc đơn tương đương với mấy phách</a:t>
            </a:r>
            <a:r>
              <a:rPr lang="en-US" sz="24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?</a:t>
            </a:r>
          </a:p>
          <a:p>
            <a:pPr marL="342900" indent="-342900" algn="just" eaLnBrk="0" hangingPunct="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US" sz="2400">
                <a:solidFill>
                  <a:srgbClr val="0000FF"/>
                </a:solidFill>
                <a:latin typeface="+mj-lt"/>
                <a:ea typeface="Calibri" panose="020F0502020204030204" pitchFamily="34" charset="0"/>
              </a:rPr>
              <a:t>Trường độ của nốt đen chấm dôi tương đương với mấy phách</a:t>
            </a:r>
            <a:r>
              <a:rPr lang="en-US" sz="24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?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sz="2400">
                <a:solidFill>
                  <a:srgbClr val="0000FF"/>
                </a:solidFill>
                <a:latin typeface="+mj-lt"/>
                <a:ea typeface="Calibri" panose="020F0502020204030204" pitchFamily="34" charset="0"/>
              </a:rPr>
              <a:t>Trong 3 ví dụ, cách nhấn phách ở ví dụ nào là phù hợp nhất</a:t>
            </a:r>
            <a:r>
              <a:rPr lang="en-US" sz="24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?</a:t>
            </a:r>
          </a:p>
        </p:txBody>
      </p:sp>
      <p:pic>
        <p:nvPicPr>
          <p:cNvPr id="11" name="Picture 4" descr="https://tuannguyenweb.files.wordpress.com/2017/05/8209cd50d6a29bf52a674ca37df94565_students-group-work-by-pietluk-children-group-work-clipart_2213-1650.png?w=107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549" y="1752600"/>
            <a:ext cx="1981200" cy="147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4C7F122B-E635-44EA-9FD5-8F960D3098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0226528"/>
              </p:ext>
            </p:extLst>
          </p:nvPr>
        </p:nvGraphicFramePr>
        <p:xfrm>
          <a:off x="1600200" y="3673758"/>
          <a:ext cx="9067800" cy="2484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95775">
                  <a:extLst>
                    <a:ext uri="{9D8B030D-6E8A-4147-A177-3AD203B41FA5}">
                      <a16:colId xmlns:a16="http://schemas.microsoft.com/office/drawing/2014/main" val="304062862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343288445"/>
                    </a:ext>
                  </a:extLst>
                </a:gridCol>
                <a:gridCol w="2333625">
                  <a:extLst>
                    <a:ext uri="{9D8B030D-6E8A-4147-A177-3AD203B41FA5}">
                      <a16:colId xmlns:a16="http://schemas.microsoft.com/office/drawing/2014/main" val="1426653918"/>
                    </a:ext>
                  </a:extLst>
                </a:gridCol>
              </a:tblGrid>
              <a:tr h="655320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solidFill>
                            <a:srgbClr val="0000FF"/>
                          </a:solidFill>
                          <a:effectLst/>
                          <a:latin typeface="+mj-lt"/>
                        </a:rPr>
                        <a:t>Đặc điểm</a:t>
                      </a:r>
                      <a:endParaRPr lang="en-US" sz="2400">
                        <a:solidFill>
                          <a:srgbClr val="0000FF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>
                          <a:solidFill>
                            <a:srgbClr val="0000FF"/>
                          </a:solidFill>
                          <a:effectLst/>
                          <a:latin typeface="+mj-lt"/>
                        </a:rPr>
                        <a:t>       Nhịp</a:t>
                      </a:r>
                      <a:endParaRPr lang="en-US" sz="2400">
                        <a:solidFill>
                          <a:srgbClr val="0000FF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>
                          <a:solidFill>
                            <a:srgbClr val="0000FF"/>
                          </a:solidFill>
                          <a:effectLst/>
                          <a:latin typeface="+mj-lt"/>
                        </a:rPr>
                        <a:t>     Nhịp  </a:t>
                      </a:r>
                      <a:endParaRPr lang="en-US" sz="2400">
                        <a:solidFill>
                          <a:srgbClr val="0000FF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02179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US" sz="2400" b="0">
                          <a:solidFill>
                            <a:srgbClr val="0000FF"/>
                          </a:solidFill>
                          <a:effectLst/>
                          <a:latin typeface="+mj-lt"/>
                        </a:rPr>
                        <a:t>Số phách trong một ô nhịp</a:t>
                      </a:r>
                      <a:endParaRPr lang="en-US" sz="2400" b="0">
                        <a:solidFill>
                          <a:srgbClr val="0000FF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  <a:p>
                      <a:pPr algn="just"/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72206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US" sz="2400" b="0">
                          <a:solidFill>
                            <a:srgbClr val="0000FF"/>
                          </a:solidFill>
                          <a:effectLst/>
                          <a:latin typeface="+mj-lt"/>
                        </a:rPr>
                        <a:t>Giá trị trường độ của phách</a:t>
                      </a:r>
                      <a:endParaRPr lang="en-US" sz="2400" b="0">
                        <a:solidFill>
                          <a:srgbClr val="0000FF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  <a:p>
                      <a:pPr algn="just"/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29025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US" sz="2400" b="0">
                          <a:solidFill>
                            <a:srgbClr val="0000FF"/>
                          </a:solidFill>
                          <a:effectLst/>
                          <a:latin typeface="+mj-lt"/>
                        </a:rPr>
                        <a:t>Độ mạnh nhẹ của các phách</a:t>
                      </a:r>
                      <a:endParaRPr lang="en-US" sz="2400" b="0">
                        <a:solidFill>
                          <a:srgbClr val="0000FF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  <a:p>
                      <a:pPr algn="just"/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1639864"/>
                  </a:ext>
                </a:extLst>
              </a:tr>
            </a:tbl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1947022A-0C7C-4802-BBA5-F38A6D26854A}"/>
              </a:ext>
            </a:extLst>
          </p:cNvPr>
          <p:cNvGrpSpPr/>
          <p:nvPr/>
        </p:nvGrpSpPr>
        <p:grpSpPr>
          <a:xfrm>
            <a:off x="7239000" y="3655584"/>
            <a:ext cx="359726" cy="708835"/>
            <a:chOff x="4495800" y="3615068"/>
            <a:chExt cx="359726" cy="70883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A3C60E7-CAD9-4ABD-8A5F-B0329F09B7F5}"/>
                </a:ext>
              </a:extLst>
            </p:cNvPr>
            <p:cNvSpPr txBox="1"/>
            <p:nvPr/>
          </p:nvSpPr>
          <p:spPr>
            <a:xfrm>
              <a:off x="4499338" y="3615068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>
                  <a:solidFill>
                    <a:srgbClr val="0000FF"/>
                  </a:solidFill>
                </a:rPr>
                <a:t>3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6401960-2053-4BE2-A175-FEF2E71A547D}"/>
                </a:ext>
              </a:extLst>
            </p:cNvPr>
            <p:cNvSpPr txBox="1"/>
            <p:nvPr/>
          </p:nvSpPr>
          <p:spPr>
            <a:xfrm>
              <a:off x="4495800" y="3862238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>
                  <a:solidFill>
                    <a:srgbClr val="0000FF"/>
                  </a:solidFill>
                </a:rPr>
                <a:t>4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C5D2BA1-DD6B-400C-A723-DDF59BC18E66}"/>
              </a:ext>
            </a:extLst>
          </p:cNvPr>
          <p:cNvGrpSpPr/>
          <p:nvPr/>
        </p:nvGrpSpPr>
        <p:grpSpPr>
          <a:xfrm>
            <a:off x="9510301" y="3665209"/>
            <a:ext cx="395699" cy="708835"/>
            <a:chOff x="4495800" y="3615068"/>
            <a:chExt cx="359726" cy="70883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C583A48-138A-4A1B-96E9-8B3A94D34321}"/>
                </a:ext>
              </a:extLst>
            </p:cNvPr>
            <p:cNvSpPr txBox="1"/>
            <p:nvPr/>
          </p:nvSpPr>
          <p:spPr>
            <a:xfrm>
              <a:off x="4499338" y="3615068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>
                  <a:solidFill>
                    <a:srgbClr val="0000FF"/>
                  </a:solidFill>
                </a:rPr>
                <a:t>3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7E87063-50AD-4246-890D-AB2BAF3F0065}"/>
                </a:ext>
              </a:extLst>
            </p:cNvPr>
            <p:cNvSpPr txBox="1"/>
            <p:nvPr/>
          </p:nvSpPr>
          <p:spPr>
            <a:xfrm>
              <a:off x="4495800" y="3862238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>
                  <a:solidFill>
                    <a:srgbClr val="0000FF"/>
                  </a:solidFill>
                </a:rPr>
                <a:t>8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9AAD1FB-D68C-4201-8395-5611AE126ADB}"/>
              </a:ext>
            </a:extLst>
          </p:cNvPr>
          <p:cNvSpPr txBox="1"/>
          <p:nvPr/>
        </p:nvSpPr>
        <p:spPr>
          <a:xfrm>
            <a:off x="6324600" y="4419600"/>
            <a:ext cx="146706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solidFill>
                  <a:srgbClr val="C00000"/>
                </a:solidFill>
              </a:rPr>
              <a:t>3</a:t>
            </a:r>
          </a:p>
          <a:p>
            <a:pPr algn="ctr"/>
            <a:endParaRPr lang="en-US" sz="1600">
              <a:solidFill>
                <a:srgbClr val="C00000"/>
              </a:solidFill>
            </a:endParaRPr>
          </a:p>
          <a:p>
            <a:pPr algn="ctr"/>
            <a:r>
              <a:rPr lang="en-US" sz="2400">
                <a:solidFill>
                  <a:srgbClr val="C00000"/>
                </a:solidFill>
              </a:rPr>
              <a:t>Nốt đen</a:t>
            </a:r>
          </a:p>
          <a:p>
            <a:pPr algn="ctr"/>
            <a:endParaRPr lang="en-US" sz="1600">
              <a:solidFill>
                <a:srgbClr val="C00000"/>
              </a:solidFill>
            </a:endParaRPr>
          </a:p>
          <a:p>
            <a:pPr algn="ctr"/>
            <a:r>
              <a:rPr lang="en-US" sz="2400" b="1">
                <a:solidFill>
                  <a:srgbClr val="C00000"/>
                </a:solidFill>
              </a:rPr>
              <a:t>M</a:t>
            </a:r>
            <a:r>
              <a:rPr lang="en-US" sz="2400">
                <a:solidFill>
                  <a:srgbClr val="C00000"/>
                </a:solidFill>
              </a:rPr>
              <a:t> </a:t>
            </a:r>
            <a:r>
              <a:rPr lang="vi-VN" sz="2400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</a:rPr>
              <a:t>–</a:t>
            </a:r>
            <a:r>
              <a:rPr lang="en-US" sz="2400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</a:rPr>
              <a:t> n </a:t>
            </a:r>
            <a:r>
              <a:rPr lang="vi-VN" sz="2400">
                <a:solidFill>
                  <a:srgbClr val="C00000"/>
                </a:solidFill>
                <a:ea typeface="Times New Roman" panose="02020603050405020304" pitchFamily="18" charset="0"/>
              </a:rPr>
              <a:t>–</a:t>
            </a:r>
            <a:r>
              <a:rPr lang="en-US" sz="2400">
                <a:solidFill>
                  <a:srgbClr val="C00000"/>
                </a:solidFill>
                <a:ea typeface="Times New Roman" panose="02020603050405020304" pitchFamily="18" charset="0"/>
              </a:rPr>
              <a:t> n</a:t>
            </a:r>
            <a:endParaRPr lang="en-US" sz="240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4A48684-1A83-4EAE-A07A-6FC51671F692}"/>
              </a:ext>
            </a:extLst>
          </p:cNvPr>
          <p:cNvSpPr txBox="1"/>
          <p:nvPr/>
        </p:nvSpPr>
        <p:spPr>
          <a:xfrm>
            <a:off x="8458200" y="4419600"/>
            <a:ext cx="201088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C00000"/>
                </a:solidFill>
              </a:rPr>
              <a:t>3</a:t>
            </a:r>
          </a:p>
          <a:p>
            <a:pPr algn="ctr"/>
            <a:endParaRPr lang="en-US" sz="1600">
              <a:solidFill>
                <a:srgbClr val="C00000"/>
              </a:solidFill>
            </a:endParaRPr>
          </a:p>
          <a:p>
            <a:pPr algn="ctr"/>
            <a:r>
              <a:rPr lang="en-US" sz="2400">
                <a:solidFill>
                  <a:srgbClr val="C00000"/>
                </a:solidFill>
              </a:rPr>
              <a:t>Nốt móc đơn</a:t>
            </a:r>
          </a:p>
          <a:p>
            <a:pPr algn="ctr"/>
            <a:endParaRPr lang="en-US" sz="1600">
              <a:solidFill>
                <a:srgbClr val="C00000"/>
              </a:solidFill>
            </a:endParaRPr>
          </a:p>
          <a:p>
            <a:pPr algn="ctr"/>
            <a:r>
              <a:rPr lang="en-US" sz="2400" b="1">
                <a:solidFill>
                  <a:srgbClr val="C00000"/>
                </a:solidFill>
              </a:rPr>
              <a:t>M</a:t>
            </a:r>
            <a:r>
              <a:rPr lang="en-US" sz="2400">
                <a:solidFill>
                  <a:srgbClr val="C00000"/>
                </a:solidFill>
              </a:rPr>
              <a:t> </a:t>
            </a:r>
            <a:r>
              <a:rPr lang="vi-VN" sz="2400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</a:rPr>
              <a:t>–</a:t>
            </a:r>
            <a:r>
              <a:rPr lang="en-US" sz="2400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</a:rPr>
              <a:t> n </a:t>
            </a:r>
            <a:r>
              <a:rPr lang="vi-VN" sz="2400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</a:rPr>
              <a:t>–</a:t>
            </a:r>
            <a:r>
              <a:rPr lang="en-US" sz="2400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</a:rPr>
              <a:t> n</a:t>
            </a:r>
            <a:endParaRPr lang="en-US" sz="240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3C5870B-E490-4BA0-8328-E93E2A5AF6D3}"/>
              </a:ext>
            </a:extLst>
          </p:cNvPr>
          <p:cNvSpPr txBox="1"/>
          <p:nvPr/>
        </p:nvSpPr>
        <p:spPr>
          <a:xfrm>
            <a:off x="8534400" y="4419600"/>
            <a:ext cx="18288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Arial Black" panose="020B0A04020102020204" pitchFamily="34" charset="0"/>
              </a:rPr>
              <a:t>?</a:t>
            </a:r>
          </a:p>
          <a:p>
            <a:pPr algn="ctr"/>
            <a:endParaRPr lang="en-US" sz="1400" b="1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US" sz="2400" b="1">
                <a:solidFill>
                  <a:srgbClr val="FF0000"/>
                </a:solidFill>
                <a:latin typeface="Arial Black" panose="020B0A04020102020204" pitchFamily="34" charset="0"/>
              </a:rPr>
              <a:t>?</a:t>
            </a:r>
          </a:p>
          <a:p>
            <a:pPr algn="ctr"/>
            <a:endParaRPr lang="en-US" sz="1600" b="1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US" sz="2400" b="1">
                <a:solidFill>
                  <a:srgbClr val="FF0000"/>
                </a:solidFill>
                <a:latin typeface="Arial Black" panose="020B0A04020102020204" pitchFamily="34" charset="0"/>
              </a:rPr>
              <a:t>?</a:t>
            </a:r>
            <a:endParaRPr lang="en-US" sz="2000" b="1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703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0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C0EEAF-C331-D785-B77B-09E172079E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4412" y="76200"/>
            <a:ext cx="8063175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3941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79016CEF-99A4-F64B-5766-0D5D3A377D4F}"/>
              </a:ext>
            </a:extLst>
          </p:cNvPr>
          <p:cNvGrpSpPr/>
          <p:nvPr/>
        </p:nvGrpSpPr>
        <p:grpSpPr>
          <a:xfrm>
            <a:off x="2209800" y="1600200"/>
            <a:ext cx="2565988" cy="2455545"/>
            <a:chOff x="2209800" y="1600200"/>
            <a:chExt cx="2565988" cy="2455545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5E51297-A9B3-42FB-A863-D04E307AFE9C}"/>
                </a:ext>
              </a:extLst>
            </p:cNvPr>
            <p:cNvSpPr txBox="1"/>
            <p:nvPr/>
          </p:nvSpPr>
          <p:spPr>
            <a:xfrm>
              <a:off x="4419600" y="3283565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solidFill>
                    <a:srgbClr val="0000FF"/>
                  </a:solidFill>
                </a:rPr>
                <a:t>1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1A5CA73-1681-4539-B950-81E69DD63943}"/>
                </a:ext>
              </a:extLst>
            </p:cNvPr>
            <p:cNvSpPr txBox="1"/>
            <p:nvPr/>
          </p:nvSpPr>
          <p:spPr>
            <a:xfrm>
              <a:off x="2209800" y="3594080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solidFill>
                    <a:srgbClr val="0000FF"/>
                  </a:solidFill>
                </a:rPr>
                <a:t>2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F32EED6-FC2A-4069-875D-0F677276F341}"/>
                </a:ext>
              </a:extLst>
            </p:cNvPr>
            <p:cNvSpPr txBox="1"/>
            <p:nvPr/>
          </p:nvSpPr>
          <p:spPr>
            <a:xfrm>
              <a:off x="3811952" y="1600200"/>
              <a:ext cx="3028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solidFill>
                    <a:srgbClr val="0000FF"/>
                  </a:solidFill>
                </a:rPr>
                <a:t>3</a:t>
              </a: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EE18D6D-4656-603E-D71E-6ABC7CA61BD2}"/>
                </a:ext>
              </a:extLst>
            </p:cNvPr>
            <p:cNvGrpSpPr/>
            <p:nvPr/>
          </p:nvGrpSpPr>
          <p:grpSpPr>
            <a:xfrm>
              <a:off x="2249806" y="1828800"/>
              <a:ext cx="2169794" cy="1788795"/>
              <a:chOff x="2249806" y="1828800"/>
              <a:chExt cx="2169794" cy="1788795"/>
            </a:xfrm>
          </p:grpSpPr>
          <p:cxnSp>
            <p:nvCxnSpPr>
              <p:cNvPr id="37" name="Straight Arrow Connector 36">
                <a:extLst>
                  <a:ext uri="{FF2B5EF4-FFF2-40B4-BE49-F238E27FC236}">
                    <a16:creationId xmlns:a16="http://schemas.microsoft.com/office/drawing/2014/main" id="{77D96055-8E7B-4C51-B898-24F488327D85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4419600" y="1836420"/>
                <a:ext cx="0" cy="1781175"/>
              </a:xfrm>
              <a:prstGeom prst="straightConnector1">
                <a:avLst/>
              </a:prstGeom>
              <a:ln w="63500" cmpd="sng">
                <a:solidFill>
                  <a:srgbClr val="0000FF"/>
                </a:solidFill>
                <a:headEnd type="none" w="lg" len="lg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Straight Arrow Connector 37">
                <a:extLst>
                  <a:ext uri="{FF2B5EF4-FFF2-40B4-BE49-F238E27FC236}">
                    <a16:creationId xmlns:a16="http://schemas.microsoft.com/office/drawing/2014/main" id="{BB362954-77A0-41C8-B388-3CCA9DBF8D13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H="1">
                <a:off x="2320290" y="3581400"/>
                <a:ext cx="1981200" cy="24110"/>
              </a:xfrm>
              <a:prstGeom prst="straightConnector1">
                <a:avLst/>
              </a:prstGeom>
              <a:ln w="63500" cmpd="sng">
                <a:solidFill>
                  <a:srgbClr val="0000FF"/>
                </a:solidFill>
                <a:headEnd type="none" w="lg" len="lg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5" name="Straight Arrow Connector 44">
                <a:extLst>
                  <a:ext uri="{FF2B5EF4-FFF2-40B4-BE49-F238E27FC236}">
                    <a16:creationId xmlns:a16="http://schemas.microsoft.com/office/drawing/2014/main" id="{C309058A-0804-43DF-A4BF-8FE0F0D93F3F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2249806" y="1828800"/>
                <a:ext cx="2093594" cy="1746230"/>
              </a:xfrm>
              <a:prstGeom prst="straightConnector1">
                <a:avLst/>
              </a:prstGeom>
              <a:ln w="63500" cmpd="sng">
                <a:solidFill>
                  <a:srgbClr val="0000FF"/>
                </a:solidFill>
                <a:headEnd type="none" w="lg" len="lg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4C1397A0-E71C-4F95-9109-A8FC5F5DF451}"/>
              </a:ext>
            </a:extLst>
          </p:cNvPr>
          <p:cNvCxnSpPr>
            <a:cxnSpLocks/>
          </p:cNvCxnSpPr>
          <p:nvPr/>
        </p:nvCxnSpPr>
        <p:spPr bwMode="auto">
          <a:xfrm>
            <a:off x="4419600" y="1836420"/>
            <a:ext cx="0" cy="1781175"/>
          </a:xfrm>
          <a:prstGeom prst="straightConnector1">
            <a:avLst/>
          </a:prstGeom>
          <a:ln w="63500" cmpd="sng">
            <a:solidFill>
              <a:srgbClr val="0000FF"/>
            </a:solidFill>
            <a:headEnd type="none" w="lg" len="lg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AE3F179D-CA29-4C0F-B0C6-37C96B9C0A30}"/>
              </a:ext>
            </a:extLst>
          </p:cNvPr>
          <p:cNvCxnSpPr>
            <a:cxnSpLocks/>
          </p:cNvCxnSpPr>
          <p:nvPr/>
        </p:nvCxnSpPr>
        <p:spPr bwMode="auto">
          <a:xfrm flipH="1">
            <a:off x="2323700" y="3571775"/>
            <a:ext cx="1981200" cy="24110"/>
          </a:xfrm>
          <a:prstGeom prst="straightConnector1">
            <a:avLst/>
          </a:prstGeom>
          <a:ln w="63500" cmpd="sng">
            <a:solidFill>
              <a:srgbClr val="0000FF"/>
            </a:solidFill>
            <a:headEnd type="none" w="lg" len="lg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635367E9-2CBE-4036-97C1-F20368976196}"/>
              </a:ext>
            </a:extLst>
          </p:cNvPr>
          <p:cNvCxnSpPr>
            <a:cxnSpLocks/>
          </p:cNvCxnSpPr>
          <p:nvPr/>
        </p:nvCxnSpPr>
        <p:spPr bwMode="auto">
          <a:xfrm flipV="1">
            <a:off x="2291715" y="1828800"/>
            <a:ext cx="2051685" cy="1728183"/>
          </a:xfrm>
          <a:prstGeom prst="straightConnector1">
            <a:avLst/>
          </a:prstGeom>
          <a:ln w="63500" cmpd="sng">
            <a:solidFill>
              <a:srgbClr val="0000FF"/>
            </a:solidFill>
            <a:headEnd type="none" w="lg" len="lg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51B13EAE-71F9-4FD5-9201-0C53471622BD}"/>
              </a:ext>
            </a:extLst>
          </p:cNvPr>
          <p:cNvSpPr txBox="1"/>
          <p:nvPr/>
        </p:nvSpPr>
        <p:spPr>
          <a:xfrm>
            <a:off x="4419600" y="3279755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59D4FC5-91BC-4CD7-BFEA-36A58A3DA660}"/>
              </a:ext>
            </a:extLst>
          </p:cNvPr>
          <p:cNvSpPr txBox="1"/>
          <p:nvPr/>
        </p:nvSpPr>
        <p:spPr>
          <a:xfrm>
            <a:off x="2209800" y="3590270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B025A69-FE04-4B1A-AAF0-03FAE3F933B1}"/>
              </a:ext>
            </a:extLst>
          </p:cNvPr>
          <p:cNvSpPr txBox="1"/>
          <p:nvPr/>
        </p:nvSpPr>
        <p:spPr>
          <a:xfrm>
            <a:off x="3811952" y="1600200"/>
            <a:ext cx="30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E78867E8-F767-A702-25D4-BC69905AD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0" y="506730"/>
            <a:ext cx="3962400" cy="457200"/>
          </a:xfrm>
        </p:spPr>
        <p:txBody>
          <a:bodyPr/>
          <a:lstStyle/>
          <a:p>
            <a:r>
              <a:rPr lang="en-US" sz="3200" b="1">
                <a:solidFill>
                  <a:srgbClr val="00B050"/>
                </a:solidFill>
                <a:cs typeface="Times New Roman" panose="02020603050405020304" pitchFamily="18" charset="0"/>
              </a:rPr>
              <a:t>Đánh nhịp 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06247AD-E614-8D26-9577-31CBCCFAC0DF}"/>
              </a:ext>
            </a:extLst>
          </p:cNvPr>
          <p:cNvGrpSpPr/>
          <p:nvPr/>
        </p:nvGrpSpPr>
        <p:grpSpPr>
          <a:xfrm>
            <a:off x="6865080" y="228600"/>
            <a:ext cx="415830" cy="914575"/>
            <a:chOff x="6865080" y="26670"/>
            <a:chExt cx="415830" cy="91457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CEC7CA2-CDF3-32B8-1E66-8A06F13FDFDA}"/>
                </a:ext>
              </a:extLst>
            </p:cNvPr>
            <p:cNvSpPr txBox="1"/>
            <p:nvPr/>
          </p:nvSpPr>
          <p:spPr>
            <a:xfrm>
              <a:off x="6868618" y="26670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>
                  <a:solidFill>
                    <a:srgbClr val="00B050"/>
                  </a:solidFill>
                </a:rPr>
                <a:t>3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204308F-C403-EF11-C1CC-389289EAA413}"/>
                </a:ext>
              </a:extLst>
            </p:cNvPr>
            <p:cNvSpPr txBox="1"/>
            <p:nvPr/>
          </p:nvSpPr>
          <p:spPr>
            <a:xfrm>
              <a:off x="6865080" y="356470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>
                  <a:solidFill>
                    <a:srgbClr val="00B050"/>
                  </a:solidFill>
                </a:rPr>
                <a:t>8</a:t>
              </a:r>
            </a:p>
          </p:txBody>
        </p: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4C4EF1CC-29B5-C5CC-955D-FDBEC5067F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91" y="1684333"/>
            <a:ext cx="1650437" cy="319084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4D5AB51-F778-BA16-2433-9303D6613D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181" y="3823907"/>
            <a:ext cx="744197" cy="1491347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19846CC5-D54D-71B5-3655-FE0152D5EF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47403" y="3823906"/>
            <a:ext cx="744197" cy="1491347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65A82CC2-1810-D4CA-CD2D-0CFB8B1F82A6}"/>
              </a:ext>
            </a:extLst>
          </p:cNvPr>
          <p:cNvSpPr txBox="1"/>
          <p:nvPr/>
        </p:nvSpPr>
        <p:spPr>
          <a:xfrm>
            <a:off x="2590800" y="5638800"/>
            <a:ext cx="70687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0000FF"/>
                </a:solidFill>
              </a:rPr>
              <a:t>Tay trái                                                     Tay phải</a:t>
            </a:r>
          </a:p>
          <a:p>
            <a:endParaRPr lang="en-US" sz="2400" b="1">
              <a:solidFill>
                <a:srgbClr val="0000FF"/>
              </a:solidFill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A3A38C4-ACF5-E765-E77A-C0150A36E3CC}"/>
              </a:ext>
            </a:extLst>
          </p:cNvPr>
          <p:cNvGrpSpPr/>
          <p:nvPr/>
        </p:nvGrpSpPr>
        <p:grpSpPr>
          <a:xfrm flipH="1">
            <a:off x="7315200" y="1600200"/>
            <a:ext cx="2565988" cy="2455545"/>
            <a:chOff x="2209800" y="1600200"/>
            <a:chExt cx="2565988" cy="2455545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00D5A667-3C7E-067D-1969-38338FEB9457}"/>
                </a:ext>
              </a:extLst>
            </p:cNvPr>
            <p:cNvSpPr txBox="1"/>
            <p:nvPr/>
          </p:nvSpPr>
          <p:spPr>
            <a:xfrm>
              <a:off x="4419600" y="3283565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solidFill>
                    <a:srgbClr val="0000FF"/>
                  </a:solidFill>
                </a:rPr>
                <a:t>1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E67A830-3534-4DB3-080A-93D4D1F2E4AD}"/>
                </a:ext>
              </a:extLst>
            </p:cNvPr>
            <p:cNvSpPr txBox="1"/>
            <p:nvPr/>
          </p:nvSpPr>
          <p:spPr>
            <a:xfrm>
              <a:off x="2209800" y="3594080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solidFill>
                    <a:srgbClr val="0000FF"/>
                  </a:solidFill>
                </a:rPr>
                <a:t>2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E52D884-4D49-0345-51A0-E6648EC31A1D}"/>
                </a:ext>
              </a:extLst>
            </p:cNvPr>
            <p:cNvSpPr txBox="1"/>
            <p:nvPr/>
          </p:nvSpPr>
          <p:spPr>
            <a:xfrm>
              <a:off x="3811952" y="1600200"/>
              <a:ext cx="3028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solidFill>
                    <a:srgbClr val="0000FF"/>
                  </a:solidFill>
                </a:rPr>
                <a:t>3</a:t>
              </a:r>
            </a:p>
          </p:txBody>
        </p: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FA1F528E-A629-3E80-2D0B-360955A036AE}"/>
                </a:ext>
              </a:extLst>
            </p:cNvPr>
            <p:cNvGrpSpPr/>
            <p:nvPr/>
          </p:nvGrpSpPr>
          <p:grpSpPr>
            <a:xfrm>
              <a:off x="2249806" y="1828800"/>
              <a:ext cx="2169794" cy="1788795"/>
              <a:chOff x="2249806" y="1828800"/>
              <a:chExt cx="2169794" cy="1788795"/>
            </a:xfrm>
          </p:grpSpPr>
          <p:cxnSp>
            <p:nvCxnSpPr>
              <p:cNvPr id="66" name="Straight Arrow Connector 65">
                <a:extLst>
                  <a:ext uri="{FF2B5EF4-FFF2-40B4-BE49-F238E27FC236}">
                    <a16:creationId xmlns:a16="http://schemas.microsoft.com/office/drawing/2014/main" id="{729F0DB0-2E52-D2FB-1B91-BD3B270895AE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4419600" y="1836420"/>
                <a:ext cx="0" cy="1781175"/>
              </a:xfrm>
              <a:prstGeom prst="straightConnector1">
                <a:avLst/>
              </a:prstGeom>
              <a:ln w="63500" cmpd="sng">
                <a:solidFill>
                  <a:srgbClr val="0000FF"/>
                </a:solidFill>
                <a:headEnd type="none" w="lg" len="lg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7" name="Straight Arrow Connector 66">
                <a:extLst>
                  <a:ext uri="{FF2B5EF4-FFF2-40B4-BE49-F238E27FC236}">
                    <a16:creationId xmlns:a16="http://schemas.microsoft.com/office/drawing/2014/main" id="{A0285309-7574-15DA-EAA4-013BF58C13D5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H="1">
                <a:off x="2320290" y="3581400"/>
                <a:ext cx="1981200" cy="24110"/>
              </a:xfrm>
              <a:prstGeom prst="straightConnector1">
                <a:avLst/>
              </a:prstGeom>
              <a:ln w="63500" cmpd="sng">
                <a:solidFill>
                  <a:srgbClr val="0000FF"/>
                </a:solidFill>
                <a:headEnd type="none" w="lg" len="lg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8" name="Straight Arrow Connector 67">
                <a:extLst>
                  <a:ext uri="{FF2B5EF4-FFF2-40B4-BE49-F238E27FC236}">
                    <a16:creationId xmlns:a16="http://schemas.microsoft.com/office/drawing/2014/main" id="{ECA95B6C-1ABA-27AE-AAEB-DA51FDE725A2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2249806" y="1828800"/>
                <a:ext cx="2093594" cy="1746230"/>
              </a:xfrm>
              <a:prstGeom prst="straightConnector1">
                <a:avLst/>
              </a:prstGeom>
              <a:ln w="63500" cmpd="sng">
                <a:solidFill>
                  <a:srgbClr val="0000FF"/>
                </a:solidFill>
                <a:headEnd type="none" w="lg" len="lg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8591419B-ABD2-8FCF-7EEA-1DF31CF6ECD3}"/>
              </a:ext>
            </a:extLst>
          </p:cNvPr>
          <p:cNvCxnSpPr>
            <a:cxnSpLocks/>
          </p:cNvCxnSpPr>
          <p:nvPr/>
        </p:nvCxnSpPr>
        <p:spPr bwMode="auto">
          <a:xfrm flipH="1">
            <a:off x="7677750" y="1836420"/>
            <a:ext cx="0" cy="1781175"/>
          </a:xfrm>
          <a:prstGeom prst="straightConnector1">
            <a:avLst/>
          </a:prstGeom>
          <a:ln w="63500" cmpd="sng">
            <a:solidFill>
              <a:srgbClr val="0000FF"/>
            </a:solidFill>
            <a:headEnd type="none" w="lg" len="lg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92BB1C76-64F2-1682-FF61-275B0530B08B}"/>
              </a:ext>
            </a:extLst>
          </p:cNvPr>
          <p:cNvCxnSpPr>
            <a:cxnSpLocks/>
          </p:cNvCxnSpPr>
          <p:nvPr/>
        </p:nvCxnSpPr>
        <p:spPr bwMode="auto">
          <a:xfrm>
            <a:off x="7782025" y="3571775"/>
            <a:ext cx="1981200" cy="24110"/>
          </a:xfrm>
          <a:prstGeom prst="straightConnector1">
            <a:avLst/>
          </a:prstGeom>
          <a:ln w="63500" cmpd="sng">
            <a:solidFill>
              <a:srgbClr val="0000FF"/>
            </a:solidFill>
            <a:headEnd type="none" w="lg" len="lg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AE916891-B4BC-822A-21EC-26C6BC59DF97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7759665" y="1828800"/>
            <a:ext cx="2051685" cy="1728183"/>
          </a:xfrm>
          <a:prstGeom prst="straightConnector1">
            <a:avLst/>
          </a:prstGeom>
          <a:ln w="63500" cmpd="sng">
            <a:solidFill>
              <a:srgbClr val="0000FF"/>
            </a:solidFill>
            <a:headEnd type="none" w="lg" len="lg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5DE578D9-0A98-240C-51AF-79B0E5CFAE90}"/>
              </a:ext>
            </a:extLst>
          </p:cNvPr>
          <p:cNvSpPr txBox="1"/>
          <p:nvPr/>
        </p:nvSpPr>
        <p:spPr>
          <a:xfrm flipH="1">
            <a:off x="7316000" y="3279755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558283F-6DDB-1C9C-1AC4-11C1DB7850B4}"/>
              </a:ext>
            </a:extLst>
          </p:cNvPr>
          <p:cNvSpPr txBox="1"/>
          <p:nvPr/>
        </p:nvSpPr>
        <p:spPr>
          <a:xfrm flipH="1">
            <a:off x="9521737" y="3590270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48E7FDE6-B9DA-FC00-397A-E2644E7E3BEC}"/>
              </a:ext>
            </a:extLst>
          </p:cNvPr>
          <p:cNvSpPr txBox="1"/>
          <p:nvPr/>
        </p:nvSpPr>
        <p:spPr>
          <a:xfrm flipH="1">
            <a:off x="7963300" y="1600200"/>
            <a:ext cx="30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433435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8" grpId="0"/>
      <p:bldP spid="59" grpId="0"/>
      <p:bldP spid="72" grpId="0"/>
      <p:bldP spid="73" grpId="0"/>
      <p:bldP spid="7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3180D1C5-511B-453C-A340-90306DF29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0" y="354155"/>
            <a:ext cx="5181600" cy="457200"/>
          </a:xfrm>
        </p:spPr>
        <p:txBody>
          <a:bodyPr/>
          <a:lstStyle/>
          <a:p>
            <a:r>
              <a:rPr lang="en-US" sz="3200" b="1">
                <a:solidFill>
                  <a:srgbClr val="00B050"/>
                </a:solidFill>
                <a:cs typeface="Times New Roman" panose="02020603050405020304" pitchFamily="18" charset="0"/>
              </a:rPr>
              <a:t>Luyện tập đánh nhịp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D22C07D-4CBC-4C67-98D8-282C3189F0C4}"/>
              </a:ext>
            </a:extLst>
          </p:cNvPr>
          <p:cNvGrpSpPr/>
          <p:nvPr/>
        </p:nvGrpSpPr>
        <p:grpSpPr>
          <a:xfrm>
            <a:off x="7813770" y="76025"/>
            <a:ext cx="415830" cy="914575"/>
            <a:chOff x="6865080" y="26670"/>
            <a:chExt cx="415830" cy="91457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304E3C8-C0C2-47C7-AB31-98B24FC94FF0}"/>
                </a:ext>
              </a:extLst>
            </p:cNvPr>
            <p:cNvSpPr txBox="1"/>
            <p:nvPr/>
          </p:nvSpPr>
          <p:spPr>
            <a:xfrm>
              <a:off x="6868618" y="26670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>
                  <a:solidFill>
                    <a:srgbClr val="00B050"/>
                  </a:solidFill>
                </a:rPr>
                <a:t>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47CD7D0-96C8-4F8E-A2B7-5AB7AF56DA38}"/>
                </a:ext>
              </a:extLst>
            </p:cNvPr>
            <p:cNvSpPr txBox="1"/>
            <p:nvPr/>
          </p:nvSpPr>
          <p:spPr>
            <a:xfrm>
              <a:off x="6865080" y="356470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>
                  <a:solidFill>
                    <a:srgbClr val="00B050"/>
                  </a:solidFill>
                </a:rPr>
                <a:t>8</a:t>
              </a:r>
            </a:p>
          </p:txBody>
        </p:sp>
      </p:grpSp>
      <p:pic>
        <p:nvPicPr>
          <p:cNvPr id="3" name="Khuc ca Bon mua BEAT Edur Tem115- 1 lan">
            <a:hlinkClick r:id="" action="ppaction://media"/>
            <a:extLst>
              <a:ext uri="{FF2B5EF4-FFF2-40B4-BE49-F238E27FC236}">
                <a16:creationId xmlns:a16="http://schemas.microsoft.com/office/drawing/2014/main" id="{CC30DC86-ECE0-6290-A4AE-49CEBD25F37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52600" y="994611"/>
            <a:ext cx="8409446" cy="5690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0016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A933FBA-979F-BD82-B1E9-FEFDC1A343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2652080"/>
            <a:ext cx="9585389" cy="848773"/>
          </a:xfrm>
          <a:prstGeom prst="rect">
            <a:avLst/>
          </a:prstGeom>
        </p:spPr>
      </p:pic>
      <p:sp>
        <p:nvSpPr>
          <p:cNvPr id="50" name="Title 1">
            <a:extLst>
              <a:ext uri="{FF2B5EF4-FFF2-40B4-BE49-F238E27FC236}">
                <a16:creationId xmlns:a16="http://schemas.microsoft.com/office/drawing/2014/main" id="{37610E49-D892-4DE4-9429-4BDD006A4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0" y="685800"/>
            <a:ext cx="5181600" cy="457200"/>
          </a:xfrm>
        </p:spPr>
        <p:txBody>
          <a:bodyPr/>
          <a:lstStyle/>
          <a:p>
            <a:r>
              <a:rPr lang="en-US" sz="3200" b="1">
                <a:solidFill>
                  <a:srgbClr val="00B050"/>
                </a:solidFill>
                <a:cs typeface="Times New Roman" panose="02020603050405020304" pitchFamily="18" charset="0"/>
              </a:rPr>
              <a:t>Bài tập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E59E1B1-CAED-47CA-9193-8ED3C7238933}"/>
              </a:ext>
            </a:extLst>
          </p:cNvPr>
          <p:cNvSpPr txBox="1"/>
          <p:nvPr/>
        </p:nvSpPr>
        <p:spPr>
          <a:xfrm>
            <a:off x="3234437" y="1447800"/>
            <a:ext cx="51475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00FF"/>
                </a:solidFill>
              </a:rPr>
              <a:t>Vạch nhịp cho đoạn nhạc dưới đây: </a:t>
            </a: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0FBEFE3E-FE82-466F-9A6C-32A62D913771}"/>
              </a:ext>
            </a:extLst>
          </p:cNvPr>
          <p:cNvCxnSpPr/>
          <p:nvPr/>
        </p:nvCxnSpPr>
        <p:spPr bwMode="auto">
          <a:xfrm>
            <a:off x="8603380" y="2861310"/>
            <a:ext cx="0" cy="381000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158FBC01-C949-4914-A58E-276D5041AD46}"/>
              </a:ext>
            </a:extLst>
          </p:cNvPr>
          <p:cNvCxnSpPr/>
          <p:nvPr/>
        </p:nvCxnSpPr>
        <p:spPr bwMode="auto">
          <a:xfrm>
            <a:off x="7726680" y="2863315"/>
            <a:ext cx="0" cy="381000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B945D2D5-F29D-414A-AB39-E077314BC8A0}"/>
              </a:ext>
            </a:extLst>
          </p:cNvPr>
          <p:cNvCxnSpPr/>
          <p:nvPr/>
        </p:nvCxnSpPr>
        <p:spPr bwMode="auto">
          <a:xfrm>
            <a:off x="6587490" y="2867125"/>
            <a:ext cx="0" cy="381000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6" name="Arrow: Down 65">
            <a:extLst>
              <a:ext uri="{FF2B5EF4-FFF2-40B4-BE49-F238E27FC236}">
                <a16:creationId xmlns:a16="http://schemas.microsoft.com/office/drawing/2014/main" id="{A268A701-6215-49D8-B7E9-EB6D3238C3EB}"/>
              </a:ext>
            </a:extLst>
          </p:cNvPr>
          <p:cNvSpPr/>
          <p:nvPr/>
        </p:nvSpPr>
        <p:spPr bwMode="auto">
          <a:xfrm>
            <a:off x="8487972" y="2396490"/>
            <a:ext cx="237328" cy="381000"/>
          </a:xfrm>
          <a:prstGeom prst="down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7" name="Arrow: Down 66">
            <a:extLst>
              <a:ext uri="{FF2B5EF4-FFF2-40B4-BE49-F238E27FC236}">
                <a16:creationId xmlns:a16="http://schemas.microsoft.com/office/drawing/2014/main" id="{FBA24066-97B6-446D-ABD4-B65D1274D989}"/>
              </a:ext>
            </a:extLst>
          </p:cNvPr>
          <p:cNvSpPr/>
          <p:nvPr/>
        </p:nvSpPr>
        <p:spPr bwMode="auto">
          <a:xfrm>
            <a:off x="7620000" y="2396490"/>
            <a:ext cx="237328" cy="381000"/>
          </a:xfrm>
          <a:prstGeom prst="down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8" name="Arrow: Down 67">
            <a:extLst>
              <a:ext uri="{FF2B5EF4-FFF2-40B4-BE49-F238E27FC236}">
                <a16:creationId xmlns:a16="http://schemas.microsoft.com/office/drawing/2014/main" id="{11439E7C-A81A-486A-AA3D-29511CCAD6A0}"/>
              </a:ext>
            </a:extLst>
          </p:cNvPr>
          <p:cNvSpPr/>
          <p:nvPr/>
        </p:nvSpPr>
        <p:spPr bwMode="auto">
          <a:xfrm>
            <a:off x="6477000" y="2385060"/>
            <a:ext cx="237328" cy="381000"/>
          </a:xfrm>
          <a:prstGeom prst="down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69" name="Picture 4" descr="https://tuannguyenweb.files.wordpress.com/2017/05/8209cd50d6a29bf52a674ca37df94565_students-group-work-by-pietluk-children-group-work-clipart_2213-1650.png?w=1075">
            <a:extLst>
              <a:ext uri="{FF2B5EF4-FFF2-40B4-BE49-F238E27FC236}">
                <a16:creationId xmlns:a16="http://schemas.microsoft.com/office/drawing/2014/main" id="{FBC7B365-8D51-4878-A8C6-52F4ED2E2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4435" y="4306623"/>
            <a:ext cx="2347565" cy="175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2928DE3-B95C-AB67-E1F1-3714962D1C74}"/>
              </a:ext>
            </a:extLst>
          </p:cNvPr>
          <p:cNvCxnSpPr/>
          <p:nvPr/>
        </p:nvCxnSpPr>
        <p:spPr bwMode="auto">
          <a:xfrm>
            <a:off x="5098180" y="2861310"/>
            <a:ext cx="0" cy="381000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08DE314-7344-58C2-F1CA-7B0E9FF135E7}"/>
              </a:ext>
            </a:extLst>
          </p:cNvPr>
          <p:cNvCxnSpPr/>
          <p:nvPr/>
        </p:nvCxnSpPr>
        <p:spPr bwMode="auto">
          <a:xfrm>
            <a:off x="4365152" y="2863315"/>
            <a:ext cx="0" cy="381000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20DDD69-9EB4-02B8-71CB-AD80B3D42BC1}"/>
              </a:ext>
            </a:extLst>
          </p:cNvPr>
          <p:cNvCxnSpPr/>
          <p:nvPr/>
        </p:nvCxnSpPr>
        <p:spPr bwMode="auto">
          <a:xfrm>
            <a:off x="2872940" y="2867125"/>
            <a:ext cx="0" cy="381000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" name="Arrow: Down 5">
            <a:extLst>
              <a:ext uri="{FF2B5EF4-FFF2-40B4-BE49-F238E27FC236}">
                <a16:creationId xmlns:a16="http://schemas.microsoft.com/office/drawing/2014/main" id="{0FA83F00-26D6-30F1-7BB7-A8330804F01C}"/>
              </a:ext>
            </a:extLst>
          </p:cNvPr>
          <p:cNvSpPr/>
          <p:nvPr/>
        </p:nvSpPr>
        <p:spPr bwMode="auto">
          <a:xfrm>
            <a:off x="4982772" y="2396490"/>
            <a:ext cx="237328" cy="381000"/>
          </a:xfrm>
          <a:prstGeom prst="down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E895DFCE-9A90-4F5E-2A64-AE7EAF9509B1}"/>
              </a:ext>
            </a:extLst>
          </p:cNvPr>
          <p:cNvSpPr/>
          <p:nvPr/>
        </p:nvSpPr>
        <p:spPr bwMode="auto">
          <a:xfrm>
            <a:off x="4258472" y="2396490"/>
            <a:ext cx="237328" cy="381000"/>
          </a:xfrm>
          <a:prstGeom prst="down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57C7733D-C826-35F1-1C77-DBDAA08EBB35}"/>
              </a:ext>
            </a:extLst>
          </p:cNvPr>
          <p:cNvSpPr/>
          <p:nvPr/>
        </p:nvSpPr>
        <p:spPr bwMode="auto">
          <a:xfrm>
            <a:off x="2762450" y="2385060"/>
            <a:ext cx="237328" cy="381000"/>
          </a:xfrm>
          <a:prstGeom prst="down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6257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7" grpId="0" animBg="1"/>
      <p:bldP spid="68" grpId="0" animBg="1"/>
      <p:bldP spid="6" grpId="0" animBg="1"/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12039600" cy="609600"/>
          </a:xfrm>
        </p:spPr>
        <p:txBody>
          <a:bodyPr/>
          <a:lstStyle/>
          <a:p>
            <a:r>
              <a:rPr lang="en-US" sz="3200" b="1">
                <a:solidFill>
                  <a:srgbClr val="C00000"/>
                </a:solidFill>
              </a:rPr>
              <a:t>III. Trải nghiệm và khám phá: Tạo ra bốn ô nhịp</a:t>
            </a:r>
            <a:endParaRPr lang="en-US" sz="3200" b="1" dirty="0">
              <a:solidFill>
                <a:srgbClr val="C00000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EE52F31-B367-9B14-A065-014A613C071B}"/>
              </a:ext>
            </a:extLst>
          </p:cNvPr>
          <p:cNvGrpSpPr/>
          <p:nvPr/>
        </p:nvGrpSpPr>
        <p:grpSpPr>
          <a:xfrm>
            <a:off x="457200" y="1752600"/>
            <a:ext cx="10506202" cy="3810000"/>
            <a:chOff x="457200" y="990600"/>
            <a:chExt cx="10506202" cy="381000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6777A7B-41BC-BCD9-01CF-2D719B2D75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46591" y="990600"/>
              <a:ext cx="6816811" cy="381000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F369A17-A31F-CA50-F8F8-A71244F953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457200" y="1676400"/>
              <a:ext cx="3300413" cy="293370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ACD3EC63-1FEC-4149-9459-BE32F065613E}"/>
              </a:ext>
            </a:extLst>
          </p:cNvPr>
          <p:cNvGrpSpPr/>
          <p:nvPr/>
        </p:nvGrpSpPr>
        <p:grpSpPr>
          <a:xfrm>
            <a:off x="10636708" y="152400"/>
            <a:ext cx="412292" cy="892343"/>
            <a:chOff x="7463558" y="4264433"/>
            <a:chExt cx="412292" cy="89234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33FD85A-F0EC-C704-3AAE-C7DBD52AE868}"/>
                </a:ext>
              </a:extLst>
            </p:cNvPr>
            <p:cNvSpPr txBox="1"/>
            <p:nvPr/>
          </p:nvSpPr>
          <p:spPr>
            <a:xfrm>
              <a:off x="7463558" y="4264433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3200" b="1">
                  <a:solidFill>
                    <a:srgbClr val="C00000"/>
                  </a:solidFill>
                  <a:latin typeface="+mj-lt"/>
                  <a:cs typeface="Times New Roman" panose="02020603050405020304" pitchFamily="18" charset="0"/>
                </a:rPr>
                <a:t>3</a:t>
              </a:r>
              <a:endParaRPr lang="en-US" sz="320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586789A-94F2-2DBF-B9F7-05A8D3B89B65}"/>
                </a:ext>
              </a:extLst>
            </p:cNvPr>
            <p:cNvSpPr txBox="1"/>
            <p:nvPr/>
          </p:nvSpPr>
          <p:spPr>
            <a:xfrm>
              <a:off x="7463558" y="4572001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3200" b="1">
                  <a:solidFill>
                    <a:srgbClr val="C00000"/>
                  </a:solidFill>
                  <a:latin typeface="+mj-lt"/>
                  <a:cs typeface="Times New Roman" panose="02020603050405020304" pitchFamily="18" charset="0"/>
                </a:rPr>
                <a:t>8</a:t>
              </a:r>
              <a:endParaRPr lang="en-US" sz="3200"/>
            </a:p>
          </p:txBody>
        </p:sp>
      </p:grpSp>
    </p:spTree>
    <p:extLst>
      <p:ext uri="{BB962C8B-B14F-4D97-AF65-F5344CB8AC3E}">
        <p14:creationId xmlns:p14="http://schemas.microsoft.com/office/powerpoint/2010/main" val="35070073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77174"/>
            <a:chOff x="0" y="0"/>
            <a:chExt cx="12192000" cy="687717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4" t="32903" r="23219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568" y="3181228"/>
              <a:ext cx="3200400" cy="3695946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85800"/>
            <a:ext cx="10972800" cy="1143000"/>
          </a:xfrm>
        </p:spPr>
        <p:txBody>
          <a:bodyPr/>
          <a:lstStyle/>
          <a:p>
            <a:r>
              <a:rPr lang="en-US" sz="3600" b="1">
                <a:solidFill>
                  <a:srgbClr val="0000FF"/>
                </a:solidFill>
              </a:rPr>
              <a:t>DẶN DÒ VỀ NHÀ</a:t>
            </a:r>
            <a:endParaRPr lang="en-US" sz="3600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905001"/>
            <a:ext cx="8305800" cy="2590799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800">
                <a:solidFill>
                  <a:srgbClr val="0000FF"/>
                </a:solidFill>
              </a:rPr>
              <a:t>Tập biểu diễn bài hát </a:t>
            </a:r>
            <a:r>
              <a:rPr lang="en-US" sz="2800" i="1">
                <a:solidFill>
                  <a:srgbClr val="C00000"/>
                </a:solidFill>
              </a:rPr>
              <a:t>Khúc ca bốn mùa </a:t>
            </a:r>
            <a:r>
              <a:rPr lang="en-US" sz="2800">
                <a:solidFill>
                  <a:srgbClr val="0000FF"/>
                </a:solidFill>
              </a:rPr>
              <a:t>kết hợp đánh nhịp hoặc vận động phụ hoạ.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7248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9000" b="-5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743200" y="2015591"/>
            <a:ext cx="6705600" cy="2327809"/>
          </a:xfrm>
        </p:spPr>
        <p:txBody>
          <a:bodyPr/>
          <a:lstStyle/>
          <a:p>
            <a:r>
              <a:rPr lang="en-US" sz="40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Bài 1 </a:t>
            </a:r>
            <a:r>
              <a:rPr lang="en-US" sz="400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(Tiết 2)</a:t>
            </a:r>
          </a:p>
          <a:p>
            <a:pPr algn="just"/>
            <a:r>
              <a:rPr lang="en-US" sz="2800" b="1" i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– </a:t>
            </a:r>
            <a:r>
              <a:rPr lang="en-US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Ôn tập bài hát </a:t>
            </a:r>
            <a:r>
              <a:rPr lang="vi-VN" sz="3200" b="1" i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Khúc ca bốn mùa</a:t>
            </a:r>
            <a:endParaRPr lang="en-US" sz="3200" b="1" i="1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pPr algn="just"/>
            <a:r>
              <a:rPr lang="en-US" sz="2800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–</a:t>
            </a:r>
            <a:r>
              <a:rPr lang="en-US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vi-VN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</a:t>
            </a:r>
            <a:r>
              <a:rPr lang="en-US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hịp</a:t>
            </a:r>
          </a:p>
          <a:p>
            <a:pPr algn="just"/>
            <a:r>
              <a:rPr lang="en-US" sz="2800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– </a:t>
            </a:r>
            <a:r>
              <a:rPr lang="vi-VN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</a:t>
            </a:r>
            <a:r>
              <a:rPr lang="en-US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N&amp;KP</a:t>
            </a:r>
            <a:r>
              <a:rPr lang="vi-VN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:</a:t>
            </a:r>
            <a:r>
              <a:rPr lang="en-US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vi-VN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Tạo ra bốn ô nhịp</a:t>
            </a:r>
            <a:endParaRPr lang="en-US" b="1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pPr algn="just"/>
            <a:r>
              <a:rPr lang="vi-VN" b="1" i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en-US" i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D4A743-68B4-C235-2BA9-B0F2289AAA4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9FEFF"/>
              </a:clrFrom>
              <a:clrTo>
                <a:srgbClr val="F9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1568116" cy="17526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F6AD466D-5592-AF29-F63A-E341637A3DD2}"/>
              </a:ext>
            </a:extLst>
          </p:cNvPr>
          <p:cNvGrpSpPr/>
          <p:nvPr/>
        </p:nvGrpSpPr>
        <p:grpSpPr>
          <a:xfrm>
            <a:off x="4083508" y="3146257"/>
            <a:ext cx="412292" cy="892343"/>
            <a:chOff x="7463558" y="4264433"/>
            <a:chExt cx="412292" cy="89234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4CBD047-47D5-B759-2FA9-66C03AABD250}"/>
                </a:ext>
              </a:extLst>
            </p:cNvPr>
            <p:cNvSpPr txBox="1"/>
            <p:nvPr/>
          </p:nvSpPr>
          <p:spPr>
            <a:xfrm>
              <a:off x="7463558" y="4264433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3200" b="1">
                  <a:solidFill>
                    <a:srgbClr val="C00000"/>
                  </a:solidFill>
                  <a:latin typeface="+mj-lt"/>
                  <a:cs typeface="Times New Roman" panose="02020603050405020304" pitchFamily="18" charset="0"/>
                </a:rPr>
                <a:t>3</a:t>
              </a:r>
              <a:endParaRPr lang="en-US" sz="32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328ADA1-B45E-D2B2-FA18-C71A86D8D310}"/>
                </a:ext>
              </a:extLst>
            </p:cNvPr>
            <p:cNvSpPr txBox="1"/>
            <p:nvPr/>
          </p:nvSpPr>
          <p:spPr>
            <a:xfrm>
              <a:off x="7463558" y="4572001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3200" b="1">
                  <a:solidFill>
                    <a:srgbClr val="C00000"/>
                  </a:solidFill>
                  <a:latin typeface="+mj-lt"/>
                  <a:cs typeface="Times New Roman" panose="02020603050405020304" pitchFamily="18" charset="0"/>
                </a:rPr>
                <a:t>8</a:t>
              </a:r>
              <a:endParaRPr lang="en-US" sz="320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8F3967-C84B-2252-0553-BE7FB1B75DBF}"/>
              </a:ext>
            </a:extLst>
          </p:cNvPr>
          <p:cNvGrpSpPr/>
          <p:nvPr/>
        </p:nvGrpSpPr>
        <p:grpSpPr>
          <a:xfrm>
            <a:off x="8198308" y="3755857"/>
            <a:ext cx="412292" cy="892343"/>
            <a:chOff x="7463558" y="4264433"/>
            <a:chExt cx="412292" cy="89234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39478E8-2DCF-254C-EA38-ACA8B2726014}"/>
                </a:ext>
              </a:extLst>
            </p:cNvPr>
            <p:cNvSpPr txBox="1"/>
            <p:nvPr/>
          </p:nvSpPr>
          <p:spPr>
            <a:xfrm>
              <a:off x="7463558" y="4264433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3200" b="1">
                  <a:solidFill>
                    <a:srgbClr val="C00000"/>
                  </a:solidFill>
                  <a:latin typeface="+mj-lt"/>
                  <a:cs typeface="Times New Roman" panose="02020603050405020304" pitchFamily="18" charset="0"/>
                </a:rPr>
                <a:t>3</a:t>
              </a:r>
              <a:endParaRPr lang="en-US" sz="32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51F83B6-B10F-9E35-D0A9-ED4B5AEBC061}"/>
                </a:ext>
              </a:extLst>
            </p:cNvPr>
            <p:cNvSpPr txBox="1"/>
            <p:nvPr/>
          </p:nvSpPr>
          <p:spPr>
            <a:xfrm>
              <a:off x="7463558" y="4572001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3200" b="1">
                  <a:solidFill>
                    <a:srgbClr val="C00000"/>
                  </a:solidFill>
                  <a:latin typeface="+mj-lt"/>
                  <a:cs typeface="Times New Roman" panose="02020603050405020304" pitchFamily="18" charset="0"/>
                </a:rPr>
                <a:t>8</a:t>
              </a:r>
              <a:endParaRPr lang="en-US" sz="3200"/>
            </a:p>
          </p:txBody>
        </p:sp>
      </p:grpSp>
    </p:spTree>
    <p:extLst>
      <p:ext uri="{BB962C8B-B14F-4D97-AF65-F5344CB8AC3E}">
        <p14:creationId xmlns:p14="http://schemas.microsoft.com/office/powerpoint/2010/main" val="2661451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2238"/>
            <a:ext cx="12192000" cy="563562"/>
          </a:xfrm>
        </p:spPr>
        <p:txBody>
          <a:bodyPr/>
          <a:lstStyle/>
          <a:p>
            <a:r>
              <a:rPr lang="en-US" sz="3200" b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I.</a:t>
            </a:r>
            <a:r>
              <a:rPr lang="vi-VN" sz="3200" b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3200" b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Ôn tập bài hát</a:t>
            </a:r>
            <a:endParaRPr lang="en-US" sz="3200" b="1" i="1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B18CDD-8D67-CBFA-1437-F2960D577C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50" t="11111" r="31250" b="14444"/>
          <a:stretch/>
        </p:blipFill>
        <p:spPr>
          <a:xfrm>
            <a:off x="1645693" y="685800"/>
            <a:ext cx="9098507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4625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hoi dong Bai hat giong truong">
            <a:hlinkClick r:id="" action="ppaction://media"/>
            <a:extLst>
              <a:ext uri="{FF2B5EF4-FFF2-40B4-BE49-F238E27FC236}">
                <a16:creationId xmlns:a16="http://schemas.microsoft.com/office/drawing/2014/main" id="{E9655D38-BCB7-09E7-A13F-D52BFA84723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95400" y="152400"/>
            <a:ext cx="9649810" cy="42240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41710CE-3097-46AD-829E-6ECE837730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4267200"/>
            <a:ext cx="2967227" cy="2191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3117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76200"/>
            <a:ext cx="12192000" cy="792162"/>
          </a:xfrm>
        </p:spPr>
        <p:txBody>
          <a:bodyPr/>
          <a:lstStyle/>
          <a:p>
            <a:r>
              <a:rPr lang="vi-VN" sz="2800" b="1">
                <a:solidFill>
                  <a:srgbClr val="00B050"/>
                </a:solidFill>
                <a:cs typeface="Times New Roman" panose="02020603050405020304" pitchFamily="18" charset="0"/>
              </a:rPr>
              <a:t>Nghe</a:t>
            </a:r>
            <a:r>
              <a:rPr lang="en-US" sz="2800" b="1">
                <a:solidFill>
                  <a:srgbClr val="00B050"/>
                </a:solidFill>
                <a:cs typeface="Times New Roman" panose="02020603050405020304" pitchFamily="18" charset="0"/>
              </a:rPr>
              <a:t> bài</a:t>
            </a:r>
            <a:r>
              <a:rPr lang="vi-VN" sz="2800" b="1">
                <a:solidFill>
                  <a:srgbClr val="00B050"/>
                </a:solidFill>
                <a:cs typeface="Times New Roman" panose="02020603050405020304" pitchFamily="18" charset="0"/>
              </a:rPr>
              <a:t> hát</a:t>
            </a:r>
            <a:endParaRPr lang="en-US" sz="2800" b="1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p:pic>
        <p:nvPicPr>
          <p:cNvPr id="3" name="Khuc ca bon mua Hat Mau Edur 1 lan">
            <a:hlinkClick r:id="" action="ppaction://media"/>
            <a:extLst>
              <a:ext uri="{FF2B5EF4-FFF2-40B4-BE49-F238E27FC236}">
                <a16:creationId xmlns:a16="http://schemas.microsoft.com/office/drawing/2014/main" id="{2F61121A-E1A6-7D1A-5B8D-23D523DAE16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38300" y="533400"/>
            <a:ext cx="9182100" cy="621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358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huc ca Bon mua BEAT Edur Tem115- 1 lan">
            <a:hlinkClick r:id="" action="ppaction://media"/>
            <a:extLst>
              <a:ext uri="{FF2B5EF4-FFF2-40B4-BE49-F238E27FC236}">
                <a16:creationId xmlns:a16="http://schemas.microsoft.com/office/drawing/2014/main" id="{1CECF36E-75F5-122C-D0CC-BA7253AE146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23360" y="609600"/>
            <a:ext cx="8092440" cy="5476087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 bwMode="auto">
          <a:xfrm>
            <a:off x="228600" y="1600200"/>
            <a:ext cx="3852512" cy="1219200"/>
          </a:xfrm>
          <a:prstGeom prst="wedgeRoundRectCallout">
            <a:avLst>
              <a:gd name="adj1" fmla="val 1100"/>
              <a:gd name="adj2" fmla="val 84012"/>
              <a:gd name="adj3" fmla="val 16667"/>
            </a:avLst>
          </a:prstGeom>
          <a:solidFill>
            <a:schemeClr val="accent5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indent="182880" algn="just" eaLnBrk="0" hangingPunct="0"/>
            <a:r>
              <a:rPr lang="vi-VN" sz="200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Hát kết hợp vỗ tay nhịp nhàng;</a:t>
            </a:r>
            <a:r>
              <a:rPr lang="en-US" sz="200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00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thể hiện tình cảm hồn nhiên, trong sáng.</a:t>
            </a:r>
            <a:endParaRPr kumimoji="0" lang="vi-VN" sz="2000" b="1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89192D-9258-4958-9A20-7A81F5E46C3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124200"/>
            <a:ext cx="1890324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477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huc ca Bon mua BEAT Edur Tem115- 1 lan">
            <a:hlinkClick r:id="" action="ppaction://media"/>
            <a:extLst>
              <a:ext uri="{FF2B5EF4-FFF2-40B4-BE49-F238E27FC236}">
                <a16:creationId xmlns:a16="http://schemas.microsoft.com/office/drawing/2014/main" id="{82674917-77C6-07FE-1935-0C8CC6CDA07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81112" y="609600"/>
            <a:ext cx="8092440" cy="5476087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 bwMode="auto">
          <a:xfrm>
            <a:off x="152400" y="533400"/>
            <a:ext cx="4038600" cy="2895600"/>
          </a:xfrm>
          <a:prstGeom prst="wedgeRoundRectCallout">
            <a:avLst>
              <a:gd name="adj1" fmla="val 1139"/>
              <a:gd name="adj2" fmla="val 68590"/>
              <a:gd name="adj3" fmla="val 16667"/>
            </a:avLst>
          </a:prstGeom>
          <a:solidFill>
            <a:schemeClr val="accent5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vi-VN" sz="2400" b="1">
                <a:solidFill>
                  <a:srgbClr val="C00000"/>
                </a:solidFill>
                <a:cs typeface="Times New Roman" panose="02020603050405020304" pitchFamily="18" charset="0"/>
              </a:rPr>
              <a:t>Hát </a:t>
            </a:r>
            <a:r>
              <a:rPr lang="en-US" sz="2400" b="1">
                <a:solidFill>
                  <a:srgbClr val="C00000"/>
                </a:solidFill>
                <a:cs typeface="Times New Roman" panose="02020603050405020304" pitchFamily="18" charset="0"/>
              </a:rPr>
              <a:t>đối đáp</a:t>
            </a:r>
          </a:p>
          <a:p>
            <a:pPr algn="just" eaLnBrk="0" hangingPunct="0"/>
            <a:r>
              <a:rPr lang="en-US" sz="2000" b="1">
                <a:solidFill>
                  <a:srgbClr val="7030A0"/>
                </a:solidFill>
                <a:cs typeface="Times New Roman" panose="02020603050405020304" pitchFamily="18" charset="0"/>
              </a:rPr>
              <a:t>Đoạn 1:</a:t>
            </a:r>
            <a:endParaRPr lang="en-US" sz="2000">
              <a:solidFill>
                <a:srgbClr val="0000FF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en-US" sz="200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 Nhóm 1: </a:t>
            </a:r>
            <a:r>
              <a:rPr lang="en-US" sz="2000">
                <a:solidFill>
                  <a:srgbClr val="0000FF"/>
                </a:solidFill>
                <a:latin typeface="+mj-lt"/>
                <a:ea typeface="Times New Roman" panose="02020603050405020304" pitchFamily="18" charset="0"/>
              </a:rPr>
              <a:t>Câu 1</a:t>
            </a:r>
            <a:endParaRPr lang="en-US" sz="2000">
              <a:solidFill>
                <a:srgbClr val="0000FF"/>
              </a:solidFill>
              <a:effectLst/>
              <a:latin typeface="+mj-lt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en-US" sz="2000" b="1" i="1">
                <a:solidFill>
                  <a:srgbClr val="0000FF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Nhóm 2: </a:t>
            </a:r>
            <a:r>
              <a:rPr lang="en-US" sz="2000">
                <a:solidFill>
                  <a:srgbClr val="0000FF"/>
                </a:solidFill>
                <a:latin typeface="+mj-lt"/>
                <a:ea typeface="Times New Roman" panose="02020603050405020304" pitchFamily="18" charset="0"/>
              </a:rPr>
              <a:t>Câu 2</a:t>
            </a:r>
          </a:p>
          <a:p>
            <a:pPr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en-US" sz="200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 Nhóm 1: </a:t>
            </a:r>
            <a:r>
              <a:rPr lang="en-US" sz="2000">
                <a:solidFill>
                  <a:srgbClr val="0000FF"/>
                </a:solidFill>
                <a:latin typeface="+mj-lt"/>
                <a:ea typeface="Times New Roman" panose="02020603050405020304" pitchFamily="18" charset="0"/>
              </a:rPr>
              <a:t>Câu 3</a:t>
            </a:r>
            <a:endParaRPr lang="en-US" sz="2000" i="1">
              <a:solidFill>
                <a:srgbClr val="0000FF"/>
              </a:solidFill>
              <a:latin typeface="+mj-lt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en-US" sz="2000" b="1" i="1">
                <a:solidFill>
                  <a:srgbClr val="0000FF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Nhóm 2: </a:t>
            </a:r>
            <a:r>
              <a:rPr lang="en-US" sz="2000">
                <a:solidFill>
                  <a:srgbClr val="0000FF"/>
                </a:solidFill>
                <a:latin typeface="+mj-lt"/>
                <a:ea typeface="Times New Roman" panose="02020603050405020304" pitchFamily="18" charset="0"/>
              </a:rPr>
              <a:t>Câu 4 </a:t>
            </a:r>
          </a:p>
          <a:p>
            <a:pPr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>
                <a:solidFill>
                  <a:srgbClr val="7030A0"/>
                </a:solidFill>
                <a:cs typeface="Times New Roman" panose="02020603050405020304" pitchFamily="18" charset="0"/>
              </a:rPr>
              <a:t>Đoạn 2:</a:t>
            </a:r>
            <a:r>
              <a:rPr lang="en-US" sz="2000" b="1" i="1">
                <a:solidFill>
                  <a:srgbClr val="0099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00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Hai nhóm cùng hát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89192D-9258-4958-9A20-7A81F5E46C3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581401"/>
            <a:ext cx="1890324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5751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huc ca Bon mua BEAT Edur Tem115- 1 lan">
            <a:hlinkClick r:id="" action="ppaction://media"/>
            <a:extLst>
              <a:ext uri="{FF2B5EF4-FFF2-40B4-BE49-F238E27FC236}">
                <a16:creationId xmlns:a16="http://schemas.microsoft.com/office/drawing/2014/main" id="{82674917-77C6-07FE-1935-0C8CC6CDA07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81112" y="609600"/>
            <a:ext cx="8092440" cy="5476087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 bwMode="auto">
          <a:xfrm>
            <a:off x="152400" y="2133600"/>
            <a:ext cx="4038600" cy="1295400"/>
          </a:xfrm>
          <a:prstGeom prst="wedgeRoundRectCallout">
            <a:avLst>
              <a:gd name="adj1" fmla="val 1139"/>
              <a:gd name="adj2" fmla="val 68590"/>
              <a:gd name="adj3" fmla="val 16667"/>
            </a:avLst>
          </a:prstGeom>
          <a:solidFill>
            <a:schemeClr val="accent5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vi-VN" sz="2400" b="1">
                <a:solidFill>
                  <a:srgbClr val="C00000"/>
                </a:solidFill>
                <a:cs typeface="Times New Roman" panose="02020603050405020304" pitchFamily="18" charset="0"/>
              </a:rPr>
              <a:t>Hát </a:t>
            </a:r>
            <a:r>
              <a:rPr lang="en-US" sz="2400" b="1">
                <a:solidFill>
                  <a:srgbClr val="C00000"/>
                </a:solidFill>
                <a:cs typeface="Times New Roman" panose="02020603050405020304" pitchFamily="18" charset="0"/>
              </a:rPr>
              <a:t>có lĩnh xướng</a:t>
            </a:r>
          </a:p>
          <a:p>
            <a:pPr algn="just" eaLnBrk="0" hangingPunct="0"/>
            <a:r>
              <a:rPr lang="en-US" sz="2000" b="1">
                <a:solidFill>
                  <a:srgbClr val="7030A0"/>
                </a:solidFill>
                <a:cs typeface="Times New Roman" panose="02020603050405020304" pitchFamily="18" charset="0"/>
              </a:rPr>
              <a:t>Đoạn 1:</a:t>
            </a:r>
            <a:r>
              <a:rPr lang="en-US" sz="20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000">
                <a:solidFill>
                  <a:srgbClr val="0000FF"/>
                </a:solidFill>
                <a:latin typeface="+mj-lt"/>
                <a:ea typeface="Times New Roman" panose="02020603050405020304" pitchFamily="18" charset="0"/>
              </a:rPr>
              <a:t>Lĩnh xướng</a:t>
            </a:r>
          </a:p>
          <a:p>
            <a:pPr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>
                <a:solidFill>
                  <a:srgbClr val="7030A0"/>
                </a:solidFill>
                <a:cs typeface="Times New Roman" panose="02020603050405020304" pitchFamily="18" charset="0"/>
              </a:rPr>
              <a:t>Đoạn 2:</a:t>
            </a:r>
            <a:r>
              <a:rPr lang="en-US" sz="2000" b="1" i="1">
                <a:solidFill>
                  <a:srgbClr val="0099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00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Đồng ca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89192D-9258-4958-9A20-7A81F5E46C3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581401"/>
            <a:ext cx="1890324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3253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ular Callout 3"/>
          <p:cNvSpPr/>
          <p:nvPr/>
        </p:nvSpPr>
        <p:spPr bwMode="auto">
          <a:xfrm>
            <a:off x="152400" y="2133600"/>
            <a:ext cx="3429000" cy="1295400"/>
          </a:xfrm>
          <a:prstGeom prst="wedgeRoundRectCallout">
            <a:avLst>
              <a:gd name="adj1" fmla="val 1139"/>
              <a:gd name="adj2" fmla="val 68590"/>
              <a:gd name="adj3" fmla="val 16667"/>
            </a:avLst>
          </a:prstGeom>
          <a:solidFill>
            <a:schemeClr val="accent5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en-US" sz="2400" b="1">
                <a:solidFill>
                  <a:srgbClr val="C00000"/>
                </a:solidFill>
                <a:cs typeface="Times New Roman" panose="02020603050405020304" pitchFamily="18" charset="0"/>
              </a:rPr>
              <a:t>Trình diễn bài hát </a:t>
            </a:r>
          </a:p>
          <a:p>
            <a:pPr algn="ctr" eaLnBrk="0" hangingPunct="0"/>
            <a:r>
              <a:rPr lang="en-US" sz="2400">
                <a:solidFill>
                  <a:srgbClr val="0000FF"/>
                </a:solidFill>
                <a:cs typeface="Times New Roman" panose="02020603050405020304" pitchFamily="18" charset="0"/>
              </a:rPr>
              <a:t>(theo </a:t>
            </a:r>
            <a:r>
              <a:rPr lang="vi-VN" sz="2400">
                <a:solidFill>
                  <a:srgbClr val="0000FF"/>
                </a:solidFill>
                <a:cs typeface="Times New Roman" panose="02020603050405020304" pitchFamily="18" charset="0"/>
              </a:rPr>
              <a:t>tổ, nhóm, cặp</a:t>
            </a:r>
            <a:r>
              <a:rPr lang="en-US" sz="2400">
                <a:solidFill>
                  <a:srgbClr val="0000FF"/>
                </a:solidFill>
                <a:cs typeface="Times New Roman" panose="02020603050405020304" pitchFamily="18" charset="0"/>
              </a:rPr>
              <a:t>,...)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89192D-9258-4958-9A20-7A81F5E46C3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657600"/>
            <a:ext cx="1890324" cy="2590800"/>
          </a:xfrm>
          <a:prstGeom prst="rect">
            <a:avLst/>
          </a:prstGeom>
        </p:spPr>
      </p:pic>
      <p:pic>
        <p:nvPicPr>
          <p:cNvPr id="3" name="KARAOKE Khuc Ca 4 mua">
            <a:hlinkClick r:id="" action="ppaction://media"/>
            <a:extLst>
              <a:ext uri="{FF2B5EF4-FFF2-40B4-BE49-F238E27FC236}">
                <a16:creationId xmlns:a16="http://schemas.microsoft.com/office/drawing/2014/main" id="{5A86C077-F4A4-2E59-BFD0-6C6F5244BCE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810000" y="914400"/>
            <a:ext cx="8128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801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9596</TotalTime>
  <Words>383</Words>
  <Application>Microsoft Office PowerPoint</Application>
  <PresentationFormat>Widescreen</PresentationFormat>
  <Paragraphs>110</Paragraphs>
  <Slides>17</Slides>
  <Notes>0</Notes>
  <HiddenSlides>0</HiddenSlides>
  <MMClips>10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Arial Black</vt:lpstr>
      <vt:lpstr>Calibri</vt:lpstr>
      <vt:lpstr>Times New Roman</vt:lpstr>
      <vt:lpstr>Wingdings</vt:lpstr>
      <vt:lpstr>Default Design</vt:lpstr>
      <vt:lpstr>Chủ đề 1 THIÊN NHIÊN TƯƠI ĐẸP</vt:lpstr>
      <vt:lpstr>PowerPoint Presentation</vt:lpstr>
      <vt:lpstr>I. Ôn tập bài hát</vt:lpstr>
      <vt:lpstr>PowerPoint Presentation</vt:lpstr>
      <vt:lpstr>Nghe bài hát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Thảo luận nhóm</vt:lpstr>
      <vt:lpstr>PowerPoint Presentation</vt:lpstr>
      <vt:lpstr>Đánh nhịp </vt:lpstr>
      <vt:lpstr>Luyện tập đánh nhịp </vt:lpstr>
      <vt:lpstr>Bài tập </vt:lpstr>
      <vt:lpstr>III. Trải nghiệm và khám phá: Tạo ra bốn ô nhịp</vt:lpstr>
      <vt:lpstr>DẶN DÒ VỀ NHÀ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ASUS</cp:lastModifiedBy>
  <cp:revision>331</cp:revision>
  <dcterms:created xsi:type="dcterms:W3CDTF">2006-11-06T13:45:38Z</dcterms:created>
  <dcterms:modified xsi:type="dcterms:W3CDTF">2023-09-14T02:04:10Z</dcterms:modified>
</cp:coreProperties>
</file>