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8"/>
  </p:notesMasterIdLst>
  <p:sldIdLst>
    <p:sldId id="292" r:id="rId2"/>
    <p:sldId id="318" r:id="rId3"/>
    <p:sldId id="359" r:id="rId4"/>
    <p:sldId id="310" r:id="rId5"/>
    <p:sldId id="390" r:id="rId6"/>
    <p:sldId id="315" r:id="rId7"/>
    <p:sldId id="338" r:id="rId8"/>
    <p:sldId id="333" r:id="rId9"/>
    <p:sldId id="332" r:id="rId10"/>
    <p:sldId id="375" r:id="rId11"/>
    <p:sldId id="389" r:id="rId12"/>
    <p:sldId id="385" r:id="rId13"/>
    <p:sldId id="376" r:id="rId14"/>
    <p:sldId id="345" r:id="rId15"/>
    <p:sldId id="346" r:id="rId16"/>
    <p:sldId id="356" r:id="rId17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9900"/>
    <a:srgbClr val="CC00CC"/>
    <a:srgbClr val="FFF1B3"/>
    <a:srgbClr val="EDF6F7"/>
    <a:srgbClr val="C8FFFF"/>
    <a:srgbClr val="FF7043"/>
    <a:srgbClr val="FF00FF"/>
    <a:srgbClr val="FF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356" autoAdjust="0"/>
  </p:normalViewPr>
  <p:slideViewPr>
    <p:cSldViewPr>
      <p:cViewPr varScale="1">
        <p:scale>
          <a:sx n="68" d="100"/>
          <a:sy n="68" d="100"/>
        </p:scale>
        <p:origin x="616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7A44-B9E3-4839-A5C6-5F8A911FFAFC}" type="datetimeFigureOut">
              <a:rPr lang="en-US" smtClean="0"/>
              <a:pPr/>
              <a:t>9/20/2023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8F5B-8E1F-4947-81C1-D51EE90A86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4A0E-AE95-454F-A2E2-71B23AF2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E483-DD1C-4192-AD40-C8F21048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362E-EEC3-4576-BDFE-7739F93ED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B6DB-3D4F-49D8-8FDB-612300820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0F44-ECC0-4664-BB81-4589E688E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B2E09-7A25-4679-9E62-65DB48CA2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C62B-41F5-48A8-B539-C8361A26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130BA-9B41-4D5B-8CD7-263DBE81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3D9F9-6FA6-4913-AC9C-E88B45A2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DE19-A640-4E92-93C1-021EA3118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95E3F-7D6A-4CA7-B93E-E99E08BA5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4FF-FCF3-423C-AF0D-CC2F270A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4EED5-014E-4B21-AF20-0FAAD83CE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40E-59E1-47FA-B69F-0F304E999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BE4AC-A57C-4D7A-8622-A771FD9A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35C7E76-F3A5-4018-853D-E449C6203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8.wav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audio" Target="../media/media9.wav"/><Relationship Id="rId5" Type="http://schemas.microsoft.com/office/2007/relationships/media" Target="../media/media9.wav"/><Relationship Id="rId10" Type="http://schemas.openxmlformats.org/officeDocument/2006/relationships/image" Target="../media/image10.png"/><Relationship Id="rId4" Type="http://schemas.openxmlformats.org/officeDocument/2006/relationships/audio" Target="../media/media8.wav"/><Relationship Id="rId9" Type="http://schemas.openxmlformats.org/officeDocument/2006/relationships/image" Target="../media/image1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1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2.mp4"/><Relationship Id="rId1" Type="http://schemas.openxmlformats.org/officeDocument/2006/relationships/video" Target="NULL" TargetMode="Externa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5.wav"/><Relationship Id="rId7" Type="http://schemas.openxmlformats.org/officeDocument/2006/relationships/image" Target="../media/image10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5000" b="-6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457200"/>
            <a:ext cx="7772400" cy="1470025"/>
          </a:xfrm>
        </p:spPr>
        <p:txBody>
          <a:bodyPr/>
          <a:lstStyle/>
          <a:p>
            <a:r>
              <a:rPr lang="en-US" sz="4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</a:t>
            </a:r>
            <a:r>
              <a:rPr 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đề</a:t>
            </a:r>
            <a: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</a:t>
            </a:r>
            <a:b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THIÊN NHIÊN TƯƠI ĐẸP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568116" cy="1752600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AB190598-6BD6-7A79-7B53-56444E90E2CC}"/>
              </a:ext>
            </a:extLst>
          </p:cNvPr>
          <p:cNvSpPr txBox="1">
            <a:spLocks/>
          </p:cNvSpPr>
          <p:nvPr/>
        </p:nvSpPr>
        <p:spPr bwMode="auto">
          <a:xfrm>
            <a:off x="2209800" y="2057400"/>
            <a:ext cx="77724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600" b="1" ker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 2</a:t>
            </a:r>
            <a:endParaRPr lang="en-US" sz="40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Subtitle 6">
            <a:extLst>
              <a:ext uri="{FF2B5EF4-FFF2-40B4-BE49-F238E27FC236}">
                <a16:creationId xmlns:a16="http://schemas.microsoft.com/office/drawing/2014/main" id="{CDC8949D-1BAA-3D72-B0F3-CB56CB102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3042616"/>
            <a:ext cx="9982200" cy="2162908"/>
          </a:xfrm>
        </p:spPr>
        <p:txBody>
          <a:bodyPr/>
          <a:lstStyle/>
          <a:p>
            <a:pPr algn="just">
              <a:spcAft>
                <a:spcPts val="300"/>
              </a:spcAft>
            </a:pPr>
            <a:r>
              <a:rPr lang="en-US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vi-VN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Đọc nhạc: </a:t>
            </a:r>
            <a:r>
              <a:rPr lang="vi-VN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Luyện đọc gam Đô trưởng theo mẫu; </a:t>
            </a:r>
            <a:r>
              <a:rPr lang="vi-VN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Bài đọc nhạc số 1</a:t>
            </a:r>
            <a:endParaRPr lang="en-US" b="1" i="1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vi-VN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Nhạc cụ:</a:t>
            </a:r>
          </a:p>
          <a:p>
            <a:pPr algn="just">
              <a:spcAft>
                <a:spcPts val="300"/>
              </a:spcAft>
            </a:pPr>
            <a:r>
              <a:rPr lang="vi-VN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+ Thể hiện tiết tấu; ứng dụng đệm cho bài hát</a:t>
            </a:r>
          </a:p>
          <a:p>
            <a:pPr algn="just">
              <a:spcAft>
                <a:spcPts val="300"/>
              </a:spcAft>
            </a:pPr>
            <a:r>
              <a:rPr lang="vi-VN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+ </a:t>
            </a:r>
            <a:r>
              <a:rPr lang="vi-VN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Bài hoà tấu số 1</a:t>
            </a:r>
          </a:p>
          <a:p>
            <a:pPr algn="just">
              <a:spcAft>
                <a:spcPts val="300"/>
              </a:spcAft>
            </a:pPr>
            <a:endParaRPr lang="vi-VN" b="1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49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10972800" cy="842656"/>
          </a:xfrm>
        </p:spPr>
        <p:txBody>
          <a:bodyPr/>
          <a:lstStyle/>
          <a:p>
            <a:r>
              <a:rPr lang="en-US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II. </a:t>
            </a:r>
            <a:r>
              <a:rPr lang="en-US" sz="3200" b="1" i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Bài hoà tấu số 1</a:t>
            </a:r>
            <a:endParaRPr lang="en-US" sz="3200" i="1" dirty="0">
              <a:solidFill>
                <a:srgbClr val="C00000"/>
              </a:solidFill>
              <a:latin typeface="+mn-lt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268A446-5ACE-D300-4819-1A6AF082A972}"/>
              </a:ext>
            </a:extLst>
          </p:cNvPr>
          <p:cNvGrpSpPr/>
          <p:nvPr/>
        </p:nvGrpSpPr>
        <p:grpSpPr>
          <a:xfrm>
            <a:off x="1123732" y="838200"/>
            <a:ext cx="9944536" cy="5494973"/>
            <a:chOff x="1123732" y="838200"/>
            <a:chExt cx="9944536" cy="549497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63C2CC1-71C6-47E3-6C52-FE387B884F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5806"/>
            <a:stretch/>
          </p:blipFill>
          <p:spPr>
            <a:xfrm>
              <a:off x="1123732" y="838200"/>
              <a:ext cx="9944536" cy="298621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25768B7-06D3-9C49-FF60-611CEDBFD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54442" y="4191000"/>
              <a:ext cx="9683115" cy="21421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2891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B8DFA7-6EA0-D2BD-39DD-C661139B8B6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9375" t="31111" r="33750" b="57626"/>
          <a:stretch/>
        </p:blipFill>
        <p:spPr>
          <a:xfrm>
            <a:off x="2018083" y="1693886"/>
            <a:ext cx="8572500" cy="11585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8165B9-05CE-FBBE-8AC2-B48FB766D0C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9375" t="43704" r="33750" b="45555"/>
          <a:stretch/>
        </p:blipFill>
        <p:spPr>
          <a:xfrm>
            <a:off x="2057400" y="3973033"/>
            <a:ext cx="8572500" cy="11049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8200" y="381000"/>
            <a:ext cx="2286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KÈN PHÍM  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1930" y="1976768"/>
            <a:ext cx="219075" cy="466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1930" y="4305300"/>
            <a:ext cx="219075" cy="466725"/>
          </a:xfrm>
          <a:prstGeom prst="rect">
            <a:avLst/>
          </a:prstGeom>
        </p:spPr>
      </p:pic>
      <p:sp>
        <p:nvSpPr>
          <p:cNvPr id="32" name="Left Brace 31"/>
          <p:cNvSpPr/>
          <p:nvPr/>
        </p:nvSpPr>
        <p:spPr bwMode="auto">
          <a:xfrm>
            <a:off x="1094792" y="1693886"/>
            <a:ext cx="466725" cy="3154922"/>
          </a:xfrm>
          <a:prstGeom prst="leftBrace">
            <a:avLst>
              <a:gd name="adj1" fmla="val 8333"/>
              <a:gd name="adj2" fmla="val 51297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5531" y="3147522"/>
            <a:ext cx="219075" cy="466725"/>
          </a:xfrm>
          <a:prstGeom prst="rect">
            <a:avLst/>
          </a:prstGeom>
        </p:spPr>
      </p:pic>
      <p:sp>
        <p:nvSpPr>
          <p:cNvPr id="19" name="Oval 18"/>
          <p:cNvSpPr>
            <a:spLocks noChangeAspect="1"/>
          </p:cNvSpPr>
          <p:nvPr/>
        </p:nvSpPr>
        <p:spPr bwMode="auto">
          <a:xfrm>
            <a:off x="1468439" y="1848568"/>
            <a:ext cx="544328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1</a:t>
            </a:r>
            <a:endParaRPr kumimoji="0" lang="vi-VN" sz="20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41ED4F4A-9CD0-4FF7-9109-E1087B6583FC}"/>
              </a:ext>
            </a:extLst>
          </p:cNvPr>
          <p:cNvSpPr>
            <a:spLocks noChangeAspect="1"/>
          </p:cNvSpPr>
          <p:nvPr/>
        </p:nvSpPr>
        <p:spPr bwMode="auto">
          <a:xfrm>
            <a:off x="1468439" y="4157304"/>
            <a:ext cx="544328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2</a:t>
            </a:r>
            <a:endParaRPr kumimoji="0" lang="vi-VN" sz="20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4" name="Be ken phim cau 1">
            <a:hlinkClick r:id="" action="ppaction://media"/>
            <a:extLst>
              <a:ext uri="{FF2B5EF4-FFF2-40B4-BE49-F238E27FC236}">
                <a16:creationId xmlns:a16="http://schemas.microsoft.com/office/drawing/2014/main" id="{89DEFDBA-CADF-1DFB-10DF-DB4839A756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29969" y="1872776"/>
            <a:ext cx="406400" cy="406400"/>
          </a:xfrm>
          <a:prstGeom prst="rect">
            <a:avLst/>
          </a:prstGeom>
        </p:spPr>
      </p:pic>
      <p:pic>
        <p:nvPicPr>
          <p:cNvPr id="5" name="Be ken phim cau 1+2">
            <a:hlinkClick r:id="" action="ppaction://media"/>
            <a:extLst>
              <a:ext uri="{FF2B5EF4-FFF2-40B4-BE49-F238E27FC236}">
                <a16:creationId xmlns:a16="http://schemas.microsoft.com/office/drawing/2014/main" id="{C01814A7-CCDA-88F0-66A6-12A5C30E79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29969" y="3124200"/>
            <a:ext cx="406400" cy="406400"/>
          </a:xfrm>
          <a:prstGeom prst="rect">
            <a:avLst/>
          </a:prstGeom>
        </p:spPr>
      </p:pic>
      <p:pic>
        <p:nvPicPr>
          <p:cNvPr id="10" name="Be ken phim cau 2">
            <a:hlinkClick r:id="" action="ppaction://media"/>
            <a:extLst>
              <a:ext uri="{FF2B5EF4-FFF2-40B4-BE49-F238E27FC236}">
                <a16:creationId xmlns:a16="http://schemas.microsoft.com/office/drawing/2014/main" id="{7167E65A-7197-330E-A2C6-0D430D64C52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53006" y="422270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55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2" grpId="0" animBg="1"/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72000" y="681335"/>
            <a:ext cx="29718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ĐỆM HỢP ÂM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A38A8CB-2469-4235-B90B-417DFFFFF5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5" r="49540" b="50000"/>
          <a:stretch/>
        </p:blipFill>
        <p:spPr>
          <a:xfrm>
            <a:off x="2448992" y="4267200"/>
            <a:ext cx="2362200" cy="118753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4A9FD0A-1A59-420B-BEC9-1E95F3BE1063}"/>
              </a:ext>
            </a:extLst>
          </p:cNvPr>
          <p:cNvGrpSpPr/>
          <p:nvPr/>
        </p:nvGrpSpPr>
        <p:grpSpPr>
          <a:xfrm>
            <a:off x="3244660" y="4989576"/>
            <a:ext cx="1158240" cy="447685"/>
            <a:chOff x="9582912" y="5110951"/>
            <a:chExt cx="1158240" cy="3735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86B4D64-1953-4E9B-8151-45989A0F1D41}"/>
                </a:ext>
              </a:extLst>
            </p:cNvPr>
            <p:cNvSpPr txBox="1"/>
            <p:nvPr/>
          </p:nvSpPr>
          <p:spPr>
            <a:xfrm>
              <a:off x="10021824" y="5114020"/>
              <a:ext cx="295656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7D0F224-ABF2-4193-8A03-D1EA87344BFB}"/>
                </a:ext>
              </a:extLst>
            </p:cNvPr>
            <p:cNvSpPr txBox="1"/>
            <p:nvPr/>
          </p:nvSpPr>
          <p:spPr>
            <a:xfrm>
              <a:off x="9582912" y="5115203"/>
              <a:ext cx="292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9314631-13AC-4697-A970-C59364D54348}"/>
                </a:ext>
              </a:extLst>
            </p:cNvPr>
            <p:cNvSpPr txBox="1"/>
            <p:nvPr/>
          </p:nvSpPr>
          <p:spPr>
            <a:xfrm>
              <a:off x="10463780" y="5110951"/>
              <a:ext cx="277372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5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8C07F83-0652-4284-92A7-B26BDE0BBCF3}"/>
              </a:ext>
            </a:extLst>
          </p:cNvPr>
          <p:cNvSpPr txBox="1"/>
          <p:nvPr/>
        </p:nvSpPr>
        <p:spPr>
          <a:xfrm>
            <a:off x="2454342" y="5486400"/>
            <a:ext cx="242245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rgbClr val="008000"/>
                </a:solidFill>
              </a:rPr>
              <a:t>C</a:t>
            </a:r>
          </a:p>
          <a:p>
            <a:pPr algn="ctr"/>
            <a:r>
              <a:rPr lang="en-US" b="1">
                <a:solidFill>
                  <a:srgbClr val="0000FF"/>
                </a:solidFill>
              </a:rPr>
              <a:t>(Hợp âm Đô trưởng)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B9AD441-AE26-45B4-8297-DE8951D62A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5" r="49540" b="50000"/>
          <a:stretch/>
        </p:blipFill>
        <p:spPr>
          <a:xfrm>
            <a:off x="7261671" y="4268969"/>
            <a:ext cx="2362200" cy="118753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2239DA95-B134-4279-A302-E40BF86C370C}"/>
              </a:ext>
            </a:extLst>
          </p:cNvPr>
          <p:cNvGrpSpPr/>
          <p:nvPr/>
        </p:nvGrpSpPr>
        <p:grpSpPr>
          <a:xfrm>
            <a:off x="7405248" y="4991345"/>
            <a:ext cx="1158240" cy="447685"/>
            <a:chOff x="9582912" y="5110951"/>
            <a:chExt cx="1158240" cy="37358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F75C8EF-E0E3-404A-B2C9-B8AAA790D241}"/>
                </a:ext>
              </a:extLst>
            </p:cNvPr>
            <p:cNvSpPr txBox="1"/>
            <p:nvPr/>
          </p:nvSpPr>
          <p:spPr>
            <a:xfrm>
              <a:off x="10021824" y="5114020"/>
              <a:ext cx="295656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18F2F91-8EB2-4D17-BE62-220396D0EA36}"/>
                </a:ext>
              </a:extLst>
            </p:cNvPr>
            <p:cNvSpPr txBox="1"/>
            <p:nvPr/>
          </p:nvSpPr>
          <p:spPr>
            <a:xfrm>
              <a:off x="9582912" y="5115203"/>
              <a:ext cx="292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D53B77-D427-4EE9-8B88-E552E565D51A}"/>
                </a:ext>
              </a:extLst>
            </p:cNvPr>
            <p:cNvSpPr txBox="1"/>
            <p:nvPr/>
          </p:nvSpPr>
          <p:spPr>
            <a:xfrm>
              <a:off x="10463780" y="5110951"/>
              <a:ext cx="277372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5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49F2DD26-9897-4C58-98EE-8D6B9846E411}"/>
              </a:ext>
            </a:extLst>
          </p:cNvPr>
          <p:cNvSpPr txBox="1"/>
          <p:nvPr/>
        </p:nvSpPr>
        <p:spPr>
          <a:xfrm>
            <a:off x="7202901" y="5488169"/>
            <a:ext cx="255069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rgbClr val="008000"/>
                </a:solidFill>
              </a:rPr>
              <a:t>G</a:t>
            </a:r>
          </a:p>
          <a:p>
            <a:pPr algn="ctr"/>
            <a:r>
              <a:rPr lang="en-US" b="1">
                <a:solidFill>
                  <a:srgbClr val="0000FF"/>
                </a:solidFill>
              </a:rPr>
              <a:t>(Hợp âm Son trưởng)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B34A00-DF8C-3EBF-F0C0-31435AE400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125" t="38889" r="38125" b="50000"/>
          <a:stretch/>
        </p:blipFill>
        <p:spPr>
          <a:xfrm>
            <a:off x="1242060" y="1638312"/>
            <a:ext cx="9806940" cy="1257288"/>
          </a:xfrm>
          <a:prstGeom prst="rect">
            <a:avLst/>
          </a:prstGeom>
        </p:spPr>
      </p:pic>
      <p:pic>
        <p:nvPicPr>
          <p:cNvPr id="5" name="Be hoa am am thanh">
            <a:hlinkClick r:id="" action="ppaction://media"/>
            <a:extLst>
              <a:ext uri="{FF2B5EF4-FFF2-40B4-BE49-F238E27FC236}">
                <a16:creationId xmlns:a16="http://schemas.microsoft.com/office/drawing/2014/main" id="{B65BD325-672D-FF32-F939-E998BD6CA2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349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95799" y="762000"/>
            <a:ext cx="3200401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NHẠC CỤ GÕ </a:t>
            </a:r>
            <a:endParaRPr lang="vi-VN" sz="2400" b="1">
              <a:solidFill>
                <a:srgbClr val="0000FF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3F0227E-DE50-F9E7-B449-B0BA5C876223}"/>
              </a:ext>
            </a:extLst>
          </p:cNvPr>
          <p:cNvGrpSpPr/>
          <p:nvPr/>
        </p:nvGrpSpPr>
        <p:grpSpPr>
          <a:xfrm>
            <a:off x="483802" y="2438400"/>
            <a:ext cx="11327198" cy="3429000"/>
            <a:chOff x="483802" y="2438400"/>
            <a:chExt cx="11327198" cy="3429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E634E47-3708-81AF-9D1C-1B929A073E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6875" t="39999" r="33125" b="32223"/>
            <a:stretch/>
          </p:blipFill>
          <p:spPr>
            <a:xfrm>
              <a:off x="960120" y="2438400"/>
              <a:ext cx="10850880" cy="3390900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B266BB5-490D-A52E-A96D-3C0F9A3C647A}"/>
                </a:ext>
              </a:extLst>
            </p:cNvPr>
            <p:cNvGrpSpPr/>
            <p:nvPr/>
          </p:nvGrpSpPr>
          <p:grpSpPr>
            <a:xfrm>
              <a:off x="483802" y="2475950"/>
              <a:ext cx="666750" cy="1286425"/>
              <a:chOff x="636202" y="2475950"/>
              <a:chExt cx="666750" cy="1286425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F7DD5FA1-FDD6-B4B3-B6D3-BDC01B7FD8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62452">
                <a:off x="724975" y="2475950"/>
                <a:ext cx="489204" cy="64008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6634B514-1606-8C84-C714-F20873FCB7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36202" y="3095625"/>
                <a:ext cx="666750" cy="666750"/>
              </a:xfrm>
              <a:prstGeom prst="rect">
                <a:avLst/>
              </a:prstGeom>
            </p:spPr>
          </p:pic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F0F83AA-9D9E-9DD3-5918-3080BBA126D0}"/>
                </a:ext>
              </a:extLst>
            </p:cNvPr>
            <p:cNvGrpSpPr/>
            <p:nvPr/>
          </p:nvGrpSpPr>
          <p:grpSpPr>
            <a:xfrm>
              <a:off x="483802" y="4580975"/>
              <a:ext cx="666750" cy="1286425"/>
              <a:chOff x="636202" y="2475950"/>
              <a:chExt cx="666750" cy="1286425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8B74A7E6-168F-DF92-6CEF-9EC2604B24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62452">
                <a:off x="724975" y="2475950"/>
                <a:ext cx="489204" cy="64008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5245D2D5-CA63-34B4-A1ED-D76DFF40A1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36202" y="3095625"/>
                <a:ext cx="666750" cy="666750"/>
              </a:xfrm>
              <a:prstGeom prst="rect">
                <a:avLst/>
              </a:prstGeom>
            </p:spPr>
          </p:pic>
        </p:grpSp>
      </p:grpSp>
      <p:pic>
        <p:nvPicPr>
          <p:cNvPr id="16" name="Be nhac cu go">
            <a:hlinkClick r:id="" action="ppaction://media"/>
            <a:extLst>
              <a:ext uri="{FF2B5EF4-FFF2-40B4-BE49-F238E27FC236}">
                <a16:creationId xmlns:a16="http://schemas.microsoft.com/office/drawing/2014/main" id="{8F1E7CD3-4227-FB6E-511E-A874386B64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92799" y="162783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146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76600" y="228600"/>
            <a:ext cx="55626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MINH HOẠ GHÉP CÁC BÈ NHẠC CỤ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2" name="Bai hoa tau so 1">
            <a:hlinkClick r:id="" action="ppaction://media"/>
            <a:extLst>
              <a:ext uri="{FF2B5EF4-FFF2-40B4-BE49-F238E27FC236}">
                <a16:creationId xmlns:a16="http://schemas.microsoft.com/office/drawing/2014/main" id="{FFFD4DF7-B6A3-9679-B9CA-C4F69CE3DAD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19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" y="990600"/>
            <a:ext cx="10210800" cy="57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529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ai Hoa tau so 1">
            <a:hlinkClick r:id="" action="ppaction://media"/>
            <a:extLst>
              <a:ext uri="{FF2B5EF4-FFF2-40B4-BE49-F238E27FC236}">
                <a16:creationId xmlns:a16="http://schemas.microsoft.com/office/drawing/2014/main" id="{E7CEC3A2-CD53-D8FD-331D-B63DF56743A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" y="738187"/>
            <a:ext cx="10744200" cy="60436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91000" y="228600"/>
            <a:ext cx="38862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GHÉP CÁC BÈ NHẠC CỤ</a:t>
            </a:r>
            <a:endParaRPr lang="vi-VN" sz="2400" b="1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746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77174"/>
            <a:chOff x="0" y="0"/>
            <a:chExt cx="12192000" cy="687717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4" t="32903" r="23219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568" y="3181228"/>
              <a:ext cx="3200400" cy="3695946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10972800" cy="1143000"/>
          </a:xfrm>
        </p:spPr>
        <p:txBody>
          <a:bodyPr/>
          <a:lstStyle/>
          <a:p>
            <a:r>
              <a:rPr lang="en-US" sz="3600" b="1">
                <a:solidFill>
                  <a:srgbClr val="0000FF"/>
                </a:solidFill>
              </a:rPr>
              <a:t>DẶN DÒ VỀ NHÀ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6600" y="1828801"/>
            <a:ext cx="6705600" cy="1219199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0000FF"/>
                </a:solidFill>
              </a:rPr>
              <a:t>Đọc thành thạo </a:t>
            </a:r>
            <a:r>
              <a:rPr lang="en-US" sz="2800" i="1">
                <a:solidFill>
                  <a:srgbClr val="0000FF"/>
                </a:solidFill>
              </a:rPr>
              <a:t>Bài đọc nhạc số 1</a:t>
            </a:r>
            <a:endParaRPr lang="en-US" sz="280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0000FF"/>
                </a:solidFill>
              </a:rPr>
              <a:t>Tập chơi các bè của </a:t>
            </a:r>
            <a:r>
              <a:rPr lang="en-US" sz="2800" i="1">
                <a:solidFill>
                  <a:srgbClr val="0000FF"/>
                </a:solidFill>
              </a:rPr>
              <a:t>Bài hoà tấu số 1</a:t>
            </a:r>
            <a:endParaRPr lang="en-US" sz="280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72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9000" b="-5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09800" y="2015591"/>
            <a:ext cx="7696200" cy="2327809"/>
          </a:xfrm>
        </p:spPr>
        <p:txBody>
          <a:bodyPr/>
          <a:lstStyle/>
          <a:p>
            <a: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Bài 2</a:t>
            </a:r>
            <a:r>
              <a:rPr lang="en-US" sz="40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(Tiết</a:t>
            </a:r>
            <a:r>
              <a:rPr lang="vi-VN" sz="400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1</a:t>
            </a:r>
            <a:r>
              <a:rPr lang="en-US" sz="400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)</a:t>
            </a:r>
            <a:endParaRPr lang="en-US" sz="4000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vi-VN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Luyện đọc gam Đô trưởng theo mẫu; </a:t>
            </a:r>
            <a:r>
              <a:rPr lang="vi-VN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Bài đọc nhạc số 1</a:t>
            </a:r>
            <a:endParaRPr lang="en-US" sz="3200" b="1" i="1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</a:t>
            </a:r>
            <a:r>
              <a:rPr lang="en-US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vi-VN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Bài hoà tấu số 1</a:t>
            </a:r>
            <a:endParaRPr lang="en-US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D4A743-68B4-C235-2BA9-B0F2289AAA4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568116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451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6"/>
          <p:cNvSpPr txBox="1">
            <a:spLocks/>
          </p:cNvSpPr>
          <p:nvPr/>
        </p:nvSpPr>
        <p:spPr bwMode="auto">
          <a:xfrm>
            <a:off x="0" y="304800"/>
            <a:ext cx="12192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b="1" kern="0">
                <a:solidFill>
                  <a:srgbClr val="C00000"/>
                </a:solidFill>
                <a:cs typeface="Times New Roman" panose="02020603050405020304" pitchFamily="18" charset="0"/>
              </a:rPr>
              <a:t>I. </a:t>
            </a:r>
            <a:r>
              <a:rPr lang="en-US" b="1">
                <a:solidFill>
                  <a:srgbClr val="C00000"/>
                </a:solidFill>
                <a:cs typeface="Times New Roman" panose="02020603050405020304" pitchFamily="18" charset="0"/>
              </a:rPr>
              <a:t>Luyện đọc gam Đô trưởng theo mẫu; </a:t>
            </a:r>
            <a:r>
              <a:rPr lang="en-US" b="1" i="1">
                <a:solidFill>
                  <a:srgbClr val="C00000"/>
                </a:solidFill>
                <a:cs typeface="Times New Roman" panose="02020603050405020304" pitchFamily="18" charset="0"/>
              </a:rPr>
              <a:t>Bài đọc nhạc số 1</a:t>
            </a:r>
            <a:endParaRPr lang="en-US" b="1" kern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ker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b="1" kern="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6565458-8273-D091-7755-602F7C1442B5}"/>
              </a:ext>
            </a:extLst>
          </p:cNvPr>
          <p:cNvGrpSpPr/>
          <p:nvPr/>
        </p:nvGrpSpPr>
        <p:grpSpPr>
          <a:xfrm>
            <a:off x="1316666" y="1066800"/>
            <a:ext cx="9562624" cy="5365763"/>
            <a:chOff x="1316666" y="1066800"/>
            <a:chExt cx="9562624" cy="536576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545E3B9-187F-DF28-8F87-D290598477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84"/>
            <a:stretch/>
          </p:blipFill>
          <p:spPr>
            <a:xfrm>
              <a:off x="1316666" y="4648200"/>
              <a:ext cx="9562624" cy="178436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DE46F33-F34D-E80F-4971-9E77E03E5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4283" y="1066800"/>
              <a:ext cx="9383434" cy="36676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9422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1 Doc gam C theo mau 3-8">
            <a:hlinkClick r:id="" action="ppaction://media"/>
            <a:extLst>
              <a:ext uri="{FF2B5EF4-FFF2-40B4-BE49-F238E27FC236}">
                <a16:creationId xmlns:a16="http://schemas.microsoft.com/office/drawing/2014/main" id="{02F1A1B9-22E5-F589-5F81-C972AB7331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2800" y="1600200"/>
            <a:ext cx="105664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576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655379" y="4525422"/>
            <a:ext cx="2197076" cy="1474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US" sz="2400" b="1">
                <a:solidFill>
                  <a:srgbClr val="0000FF"/>
                </a:solidFill>
                <a:cs typeface="Times New Roman" panose="02020603050405020304" pitchFamily="18" charset="0"/>
              </a:rPr>
              <a:t>–</a:t>
            </a:r>
            <a:r>
              <a:rPr lang="en-US" sz="2400" b="1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400" b="1">
                <a:solidFill>
                  <a:srgbClr val="0000FF"/>
                </a:solidFill>
              </a:rPr>
              <a:t>Nhịp:</a:t>
            </a:r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US" sz="2400" b="1">
                <a:solidFill>
                  <a:srgbClr val="0000FF"/>
                </a:solidFill>
                <a:cs typeface="Times New Roman" panose="02020603050405020304" pitchFamily="18" charset="0"/>
              </a:rPr>
              <a:t>– </a:t>
            </a:r>
            <a:r>
              <a:rPr lang="en-US" sz="2400" b="1">
                <a:solidFill>
                  <a:srgbClr val="0000FF"/>
                </a:solidFill>
              </a:rPr>
              <a:t>Cao độ:</a:t>
            </a:r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US" sz="2400" b="1">
                <a:solidFill>
                  <a:srgbClr val="0000FF"/>
                </a:solidFill>
                <a:cs typeface="Times New Roman" panose="02020603050405020304" pitchFamily="18" charset="0"/>
              </a:rPr>
              <a:t>– </a:t>
            </a:r>
            <a:r>
              <a:rPr lang="en-US" sz="2400" b="1">
                <a:solidFill>
                  <a:srgbClr val="0000FF"/>
                </a:solidFill>
              </a:rPr>
              <a:t>Trường độ: </a:t>
            </a:r>
            <a:endParaRPr lang="vi-VN" sz="2400" b="1">
              <a:solidFill>
                <a:srgbClr val="0000FF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826524" y="4343400"/>
            <a:ext cx="8900914" cy="1634539"/>
            <a:chOff x="1780745" y="4550980"/>
            <a:chExt cx="8900914" cy="1634539"/>
          </a:xfrm>
        </p:grpSpPr>
        <p:grpSp>
          <p:nvGrpSpPr>
            <p:cNvPr id="12" name="Group 11"/>
            <p:cNvGrpSpPr/>
            <p:nvPr/>
          </p:nvGrpSpPr>
          <p:grpSpPr>
            <a:xfrm>
              <a:off x="1780745" y="4550980"/>
              <a:ext cx="356188" cy="730470"/>
              <a:chOff x="2161745" y="4419600"/>
              <a:chExt cx="356188" cy="730470"/>
            </a:xfrm>
          </p:grpSpPr>
          <p:sp>
            <p:nvSpPr>
              <p:cNvPr id="10" name="TextBox 9"/>
              <p:cNvSpPr txBox="1"/>
              <p:nvPr/>
            </p:nvSpPr>
            <p:spPr>
              <a:xfrm>
                <a:off x="2161745" y="4419600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C00000"/>
                    </a:solidFill>
                  </a:rPr>
                  <a:t>3</a:t>
                </a:r>
                <a:endParaRPr lang="vi-VN" sz="2400"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161745" y="4688405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C00000"/>
                    </a:solidFill>
                  </a:rPr>
                  <a:t>8</a:t>
                </a:r>
                <a:endParaRPr lang="vi-VN" sz="2400" b="1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2154621" y="5220755"/>
              <a:ext cx="361509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C00000"/>
                  </a:solidFill>
                </a:rPr>
                <a:t>Đô, Rê, Mi, Pha, Son, Si</a:t>
              </a:r>
              <a:endParaRPr lang="vi-VN" sz="2400" b="1">
                <a:solidFill>
                  <a:srgbClr val="C0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611821" y="5723854"/>
              <a:ext cx="806983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C00000"/>
                  </a:solidFill>
                </a:rPr>
                <a:t>Nốt đen chấm dôi, nốt đen, nốt móc đơn, nốt móc kép</a:t>
              </a:r>
              <a:endParaRPr lang="vi-VN" sz="2400" b="1">
                <a:solidFill>
                  <a:srgbClr val="C00000"/>
                </a:solidFill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/>
          <a:srcRect t="14660"/>
          <a:stretch/>
        </p:blipFill>
        <p:spPr>
          <a:xfrm>
            <a:off x="76200" y="4367050"/>
            <a:ext cx="1469717" cy="98159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 bwMode="auto">
          <a:xfrm>
            <a:off x="1988324" y="345485"/>
            <a:ext cx="1322147" cy="94991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9B5CDEE-1F8D-4EC8-A75E-885E868AAF0E}"/>
              </a:ext>
            </a:extLst>
          </p:cNvPr>
          <p:cNvSpPr txBox="1"/>
          <p:nvPr/>
        </p:nvSpPr>
        <p:spPr>
          <a:xfrm>
            <a:off x="1378724" y="6060440"/>
            <a:ext cx="6917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>
                <a:solidFill>
                  <a:srgbClr val="0000FF"/>
                </a:solidFill>
                <a:cs typeface="Times New Roman" panose="02020603050405020304" pitchFamily="18" charset="0"/>
              </a:rPr>
              <a:t>   </a:t>
            </a:r>
            <a:r>
              <a:rPr lang="en-US" sz="2400" b="1" i="1">
                <a:solidFill>
                  <a:srgbClr val="00B050"/>
                </a:solidFill>
                <a:cs typeface="Times New Roman" panose="02020603050405020304" pitchFamily="18" charset="0"/>
              </a:rPr>
              <a:t>*  </a:t>
            </a:r>
            <a:r>
              <a:rPr lang="en-US" sz="2400" i="1">
                <a:solidFill>
                  <a:srgbClr val="00B050"/>
                </a:solidFill>
              </a:rPr>
              <a:t>Bài đọc nhạc gồm 2 nét nhạc: 5 nhịp + 5 nhịp</a:t>
            </a:r>
            <a:endParaRPr lang="vi-VN" sz="2400" i="1">
              <a:solidFill>
                <a:srgbClr val="00B05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EE7DBB-7543-C788-9E39-68FDE7B069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16" t="24444" r="33750" b="41663"/>
          <a:stretch/>
        </p:blipFill>
        <p:spPr>
          <a:xfrm>
            <a:off x="648942" y="321718"/>
            <a:ext cx="10933458" cy="366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415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960438"/>
            <a:ext cx="12039600" cy="944562"/>
          </a:xfrm>
        </p:spPr>
        <p:txBody>
          <a:bodyPr/>
          <a:lstStyle/>
          <a:p>
            <a:r>
              <a:rPr lang="en-US" sz="3200" b="1" dirty="0" err="1">
                <a:solidFill>
                  <a:srgbClr val="0000FF"/>
                </a:solidFill>
              </a:rPr>
              <a:t>Luyện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tập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tiết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tấu</a:t>
            </a:r>
            <a:endParaRPr lang="en-US" sz="3200" b="1" dirty="0">
              <a:solidFill>
                <a:srgbClr val="0000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403DAB-7E8D-E30E-16CA-65FDEB2BC2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5151" y="3200400"/>
            <a:ext cx="7474649" cy="718566"/>
          </a:xfrm>
          <a:prstGeom prst="rect">
            <a:avLst/>
          </a:prstGeom>
        </p:spPr>
      </p:pic>
      <p:pic>
        <p:nvPicPr>
          <p:cNvPr id="4" name="AmHinhTietTau bai doc nhac 1 amThanh">
            <a:hlinkClick r:id="" action="ppaction://media"/>
            <a:extLst>
              <a:ext uri="{FF2B5EF4-FFF2-40B4-BE49-F238E27FC236}">
                <a16:creationId xmlns:a16="http://schemas.microsoft.com/office/drawing/2014/main" id="{07C662BE-5B46-C258-55F3-890792CE28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202935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58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55638"/>
            <a:ext cx="12192000" cy="944562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</a:rPr>
              <a:t>Nghe mẫu </a:t>
            </a:r>
            <a:endParaRPr lang="en-US" sz="3200" b="1" i="1" dirty="0">
              <a:solidFill>
                <a:srgbClr val="C00000"/>
              </a:solidFill>
            </a:endParaRPr>
          </a:p>
        </p:txBody>
      </p:sp>
      <p:pic>
        <p:nvPicPr>
          <p:cNvPr id="2" name="Bai doc nhac so 1 nghe mau">
            <a:hlinkClick r:id="" action="ppaction://media"/>
            <a:extLst>
              <a:ext uri="{FF2B5EF4-FFF2-40B4-BE49-F238E27FC236}">
                <a16:creationId xmlns:a16="http://schemas.microsoft.com/office/drawing/2014/main" id="{D399E731-2407-BF70-83FF-3368F26D0CC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" y="1371600"/>
            <a:ext cx="11584017" cy="491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562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905000" y="381000"/>
            <a:ext cx="8229600" cy="1143000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Đọc từng nét nhạc</a:t>
            </a:r>
            <a:endParaRPr lang="en-US" sz="36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05400" y="1752601"/>
            <a:ext cx="1741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Nét nhạc 1</a:t>
            </a:r>
            <a:endParaRPr lang="vi-VN" sz="2400" b="1">
              <a:solidFill>
                <a:srgbClr val="0000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05400" y="4034135"/>
            <a:ext cx="1741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Nét nhạc 2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787E0B-6826-66C4-D752-D233412A1FB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9337"/>
          <a:stretch/>
        </p:blipFill>
        <p:spPr>
          <a:xfrm>
            <a:off x="627887" y="2433466"/>
            <a:ext cx="10936226" cy="9955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82ECFE-F074-E135-E9AF-C90E68E0C54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8953"/>
          <a:stretch/>
        </p:blipFill>
        <p:spPr>
          <a:xfrm>
            <a:off x="627887" y="4724400"/>
            <a:ext cx="10936226" cy="1004933"/>
          </a:xfrm>
          <a:prstGeom prst="rect">
            <a:avLst/>
          </a:prstGeom>
        </p:spPr>
      </p:pic>
      <p:pic>
        <p:nvPicPr>
          <p:cNvPr id="9" name="Cau 1 Bai doc nhac so 1">
            <a:hlinkClick r:id="" action="ppaction://media"/>
            <a:extLst>
              <a:ext uri="{FF2B5EF4-FFF2-40B4-BE49-F238E27FC236}">
                <a16:creationId xmlns:a16="http://schemas.microsoft.com/office/drawing/2014/main" id="{F4363B71-4DB5-0167-F442-036A365DF3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48600" y="1807866"/>
            <a:ext cx="406400" cy="406400"/>
          </a:xfrm>
          <a:prstGeom prst="rect">
            <a:avLst/>
          </a:prstGeom>
        </p:spPr>
      </p:pic>
      <p:pic>
        <p:nvPicPr>
          <p:cNvPr id="10" name="Cau 2 Bai doc nhac so 1">
            <a:hlinkClick r:id="" action="ppaction://media"/>
            <a:extLst>
              <a:ext uri="{FF2B5EF4-FFF2-40B4-BE49-F238E27FC236}">
                <a16:creationId xmlns:a16="http://schemas.microsoft.com/office/drawing/2014/main" id="{85231C63-261F-96C8-CFC5-8CFB260CA55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48600" y="4050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569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ai Doc Nhac so 1 Edur">
            <a:hlinkClick r:id="" action="ppaction://media"/>
            <a:extLst>
              <a:ext uri="{FF2B5EF4-FFF2-40B4-BE49-F238E27FC236}">
                <a16:creationId xmlns:a16="http://schemas.microsoft.com/office/drawing/2014/main" id="{9D5EBA4A-2074-9195-AE10-669604C961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3200" y="1143000"/>
            <a:ext cx="11836400" cy="50292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B4A0957-8912-452F-9250-D0BD4CACD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04800"/>
            <a:ext cx="11963400" cy="1143000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Đọc nhạc hoàn chỉnh cả bài</a:t>
            </a:r>
            <a:endParaRPr lang="en-US" sz="36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862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9523</TotalTime>
  <Words>235</Words>
  <Application>Microsoft Office PowerPoint</Application>
  <PresentationFormat>Widescreen</PresentationFormat>
  <Paragraphs>45</Paragraphs>
  <Slides>16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Default Design</vt:lpstr>
      <vt:lpstr>Chủ đề 1 THIÊN NHIÊN TƯƠI ĐẸP</vt:lpstr>
      <vt:lpstr>PowerPoint Presentation</vt:lpstr>
      <vt:lpstr>PowerPoint Presentation</vt:lpstr>
      <vt:lpstr>PowerPoint Presentation</vt:lpstr>
      <vt:lpstr>PowerPoint Presentation</vt:lpstr>
      <vt:lpstr>Luyện tập tiết tấu</vt:lpstr>
      <vt:lpstr>Nghe mẫu </vt:lpstr>
      <vt:lpstr>Đọc từng nét nhạc</vt:lpstr>
      <vt:lpstr>Đọc nhạc hoàn chỉnh cả bài</vt:lpstr>
      <vt:lpstr>II. Bài hoà tấu số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 VỀ NHÀ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ASUS</cp:lastModifiedBy>
  <cp:revision>324</cp:revision>
  <dcterms:created xsi:type="dcterms:W3CDTF">2006-11-06T13:45:38Z</dcterms:created>
  <dcterms:modified xsi:type="dcterms:W3CDTF">2023-09-20T13:39:41Z</dcterms:modified>
</cp:coreProperties>
</file>