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8"/>
  </p:notesMasterIdLst>
  <p:sldIdLst>
    <p:sldId id="292" r:id="rId2"/>
    <p:sldId id="318" r:id="rId3"/>
    <p:sldId id="344" r:id="rId4"/>
    <p:sldId id="334" r:id="rId5"/>
    <p:sldId id="419" r:id="rId6"/>
    <p:sldId id="393" r:id="rId7"/>
    <p:sldId id="394" r:id="rId8"/>
    <p:sldId id="375" r:id="rId9"/>
    <p:sldId id="389" r:id="rId10"/>
    <p:sldId id="385" r:id="rId11"/>
    <p:sldId id="376" r:id="rId12"/>
    <p:sldId id="346" r:id="rId13"/>
    <p:sldId id="485" r:id="rId14"/>
    <p:sldId id="486" r:id="rId15"/>
    <p:sldId id="487" r:id="rId16"/>
    <p:sldId id="484" r:id="rId17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9900"/>
    <a:srgbClr val="CC00CC"/>
    <a:srgbClr val="FFF1B3"/>
    <a:srgbClr val="EDF6F7"/>
    <a:srgbClr val="C8FFFF"/>
    <a:srgbClr val="FF7043"/>
    <a:srgbClr val="FF00FF"/>
    <a:srgbClr val="FF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356" autoAdjust="0"/>
  </p:normalViewPr>
  <p:slideViewPr>
    <p:cSldViewPr>
      <p:cViewPr varScale="1">
        <p:scale>
          <a:sx n="68" d="100"/>
          <a:sy n="68" d="100"/>
        </p:scale>
        <p:origin x="616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7A44-B9E3-4839-A5C6-5F8A911FFAFC}" type="datetimeFigureOut">
              <a:rPr lang="en-US" smtClean="0"/>
              <a:pPr/>
              <a:t>9/28/2023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8F5B-8E1F-4947-81C1-D51EE90A86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C4A0E-AE95-454F-A2E2-71B23AF2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EE483-DD1C-4192-AD40-C8F21048B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4362E-EEC3-4576-BDFE-7739F93ED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DB6DB-3D4F-49D8-8FDB-612300820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0F44-ECC0-4664-BB81-4589E688E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B2E09-7A25-4679-9E62-65DB48CA2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0C62B-41F5-48A8-B539-C8361A264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130BA-9B41-4D5B-8CD7-263DBE816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3D9F9-6FA6-4913-AC9C-E88B45A2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EDE19-A640-4E92-93C1-021EA3118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95E3F-7D6A-4CA7-B93E-E99E08BA5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4FF-FCF3-423C-AF0D-CC2F270A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4EED5-014E-4B21-AF20-0FAAD83CE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440E-59E1-47FA-B69F-0F304E999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BE4AC-A57C-4D7A-8622-A771FD9A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35C7E76-F3A5-4018-853D-E449C6203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1.mp4"/><Relationship Id="rId1" Type="http://schemas.openxmlformats.org/officeDocument/2006/relationships/video" Target="NULL" TargetMode="Externa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6.wav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audio" Target="../media/media7.wav"/><Relationship Id="rId5" Type="http://schemas.microsoft.com/office/2007/relationships/media" Target="../media/media7.wav"/><Relationship Id="rId10" Type="http://schemas.openxmlformats.org/officeDocument/2006/relationships/image" Target="../media/image16.png"/><Relationship Id="rId4" Type="http://schemas.openxmlformats.org/officeDocument/2006/relationships/audio" Target="../media/media6.wav"/><Relationship Id="rId9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5000" b="-6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457200"/>
            <a:ext cx="7772400" cy="1470025"/>
          </a:xfrm>
        </p:spPr>
        <p:txBody>
          <a:bodyPr/>
          <a:lstStyle/>
          <a:p>
            <a:r>
              <a:rPr lang="en-US" sz="4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Chủ</a:t>
            </a:r>
            <a:r>
              <a:rPr 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đề</a:t>
            </a:r>
            <a: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</a:t>
            </a:r>
            <a:b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THIÊN NHIÊN TƯƠI ĐẸP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568116" cy="1752600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AB190598-6BD6-7A79-7B53-56444E90E2CC}"/>
              </a:ext>
            </a:extLst>
          </p:cNvPr>
          <p:cNvSpPr txBox="1">
            <a:spLocks/>
          </p:cNvSpPr>
          <p:nvPr/>
        </p:nvSpPr>
        <p:spPr bwMode="auto">
          <a:xfrm>
            <a:off x="2209800" y="2057400"/>
            <a:ext cx="77724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600" b="1" ker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 2</a:t>
            </a:r>
            <a:endParaRPr lang="en-US" sz="40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Subtitle 6">
            <a:extLst>
              <a:ext uri="{FF2B5EF4-FFF2-40B4-BE49-F238E27FC236}">
                <a16:creationId xmlns:a16="http://schemas.microsoft.com/office/drawing/2014/main" id="{CDC8949D-1BAA-3D72-B0F3-CB56CB1020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0" y="3042616"/>
            <a:ext cx="9982200" cy="2162908"/>
          </a:xfrm>
        </p:spPr>
        <p:txBody>
          <a:bodyPr/>
          <a:lstStyle/>
          <a:p>
            <a:pPr algn="just">
              <a:spcAft>
                <a:spcPts val="300"/>
              </a:spcAft>
            </a:pPr>
            <a:r>
              <a:rPr lang="en-US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vi-VN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Đọc nhạc: </a:t>
            </a:r>
            <a:r>
              <a:rPr lang="vi-VN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Luyện đọc gam Đô trưởng theo mẫu; </a:t>
            </a:r>
            <a:r>
              <a:rPr lang="vi-VN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Bài đọc nhạc số 1</a:t>
            </a:r>
            <a:endParaRPr lang="en-US" b="1" i="1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vi-VN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Nhạc cụ:</a:t>
            </a:r>
          </a:p>
          <a:p>
            <a:pPr algn="just">
              <a:spcAft>
                <a:spcPts val="300"/>
              </a:spcAft>
            </a:pPr>
            <a:r>
              <a:rPr lang="vi-VN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+ Thể hiện tiết tấu; ứng dụng đệm cho bài hát</a:t>
            </a:r>
          </a:p>
          <a:p>
            <a:pPr algn="just">
              <a:spcAft>
                <a:spcPts val="300"/>
              </a:spcAft>
            </a:pPr>
            <a:r>
              <a:rPr lang="vi-VN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+ </a:t>
            </a:r>
            <a:r>
              <a:rPr lang="vi-VN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Bài hoà tấu số 1</a:t>
            </a:r>
          </a:p>
          <a:p>
            <a:pPr algn="just">
              <a:spcAft>
                <a:spcPts val="300"/>
              </a:spcAft>
            </a:pPr>
            <a:endParaRPr lang="vi-VN" b="1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49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72000" y="681335"/>
            <a:ext cx="29718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BÈ ĐỆM HỢP ÂM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A38A8CB-2469-4235-B90B-417DFFFFF5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5" r="49540" b="50000"/>
          <a:stretch/>
        </p:blipFill>
        <p:spPr>
          <a:xfrm>
            <a:off x="2448992" y="4267200"/>
            <a:ext cx="2362200" cy="118753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4A9FD0A-1A59-420B-BEC9-1E95F3BE1063}"/>
              </a:ext>
            </a:extLst>
          </p:cNvPr>
          <p:cNvGrpSpPr/>
          <p:nvPr/>
        </p:nvGrpSpPr>
        <p:grpSpPr>
          <a:xfrm>
            <a:off x="3244660" y="4989576"/>
            <a:ext cx="1158240" cy="447685"/>
            <a:chOff x="9582912" y="5110951"/>
            <a:chExt cx="1158240" cy="3735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86B4D64-1953-4E9B-8151-45989A0F1D41}"/>
                </a:ext>
              </a:extLst>
            </p:cNvPr>
            <p:cNvSpPr txBox="1"/>
            <p:nvPr/>
          </p:nvSpPr>
          <p:spPr>
            <a:xfrm>
              <a:off x="10021824" y="5114020"/>
              <a:ext cx="295656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7D0F224-ABF2-4193-8A03-D1EA87344BFB}"/>
                </a:ext>
              </a:extLst>
            </p:cNvPr>
            <p:cNvSpPr txBox="1"/>
            <p:nvPr/>
          </p:nvSpPr>
          <p:spPr>
            <a:xfrm>
              <a:off x="9582912" y="5115203"/>
              <a:ext cx="292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9314631-13AC-4697-A970-C59364D54348}"/>
                </a:ext>
              </a:extLst>
            </p:cNvPr>
            <p:cNvSpPr txBox="1"/>
            <p:nvPr/>
          </p:nvSpPr>
          <p:spPr>
            <a:xfrm>
              <a:off x="10463780" y="5110951"/>
              <a:ext cx="277372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5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8C07F83-0652-4284-92A7-B26BDE0BBCF3}"/>
              </a:ext>
            </a:extLst>
          </p:cNvPr>
          <p:cNvSpPr txBox="1"/>
          <p:nvPr/>
        </p:nvSpPr>
        <p:spPr>
          <a:xfrm>
            <a:off x="2454342" y="5486400"/>
            <a:ext cx="242245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rgbClr val="008000"/>
                </a:solidFill>
              </a:rPr>
              <a:t>C</a:t>
            </a:r>
          </a:p>
          <a:p>
            <a:pPr algn="ctr"/>
            <a:r>
              <a:rPr lang="en-US" b="1">
                <a:solidFill>
                  <a:srgbClr val="0000FF"/>
                </a:solidFill>
              </a:rPr>
              <a:t>(Hợp âm Đô trưởng)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B9AD441-AE26-45B4-8297-DE8951D62A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5" r="49540" b="50000"/>
          <a:stretch/>
        </p:blipFill>
        <p:spPr>
          <a:xfrm>
            <a:off x="7261671" y="4268969"/>
            <a:ext cx="2362200" cy="118753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2239DA95-B134-4279-A302-E40BF86C370C}"/>
              </a:ext>
            </a:extLst>
          </p:cNvPr>
          <p:cNvGrpSpPr/>
          <p:nvPr/>
        </p:nvGrpSpPr>
        <p:grpSpPr>
          <a:xfrm>
            <a:off x="7405248" y="4991345"/>
            <a:ext cx="1158240" cy="447685"/>
            <a:chOff x="9582912" y="5110951"/>
            <a:chExt cx="1158240" cy="37358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F75C8EF-E0E3-404A-B2C9-B8AAA790D241}"/>
                </a:ext>
              </a:extLst>
            </p:cNvPr>
            <p:cNvSpPr txBox="1"/>
            <p:nvPr/>
          </p:nvSpPr>
          <p:spPr>
            <a:xfrm>
              <a:off x="10021824" y="5114020"/>
              <a:ext cx="295656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18F2F91-8EB2-4D17-BE62-220396D0EA36}"/>
                </a:ext>
              </a:extLst>
            </p:cNvPr>
            <p:cNvSpPr txBox="1"/>
            <p:nvPr/>
          </p:nvSpPr>
          <p:spPr>
            <a:xfrm>
              <a:off x="9582912" y="5115203"/>
              <a:ext cx="292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D53B77-D427-4EE9-8B88-E552E565D51A}"/>
                </a:ext>
              </a:extLst>
            </p:cNvPr>
            <p:cNvSpPr txBox="1"/>
            <p:nvPr/>
          </p:nvSpPr>
          <p:spPr>
            <a:xfrm>
              <a:off x="10463780" y="5110951"/>
              <a:ext cx="277372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5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49F2DD26-9897-4C58-98EE-8D6B9846E411}"/>
              </a:ext>
            </a:extLst>
          </p:cNvPr>
          <p:cNvSpPr txBox="1"/>
          <p:nvPr/>
        </p:nvSpPr>
        <p:spPr>
          <a:xfrm>
            <a:off x="7202901" y="5488169"/>
            <a:ext cx="255069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rgbClr val="008000"/>
                </a:solidFill>
              </a:rPr>
              <a:t>G</a:t>
            </a:r>
          </a:p>
          <a:p>
            <a:pPr algn="ctr"/>
            <a:r>
              <a:rPr lang="en-US" b="1">
                <a:solidFill>
                  <a:srgbClr val="0000FF"/>
                </a:solidFill>
              </a:rPr>
              <a:t>(Hợp âm Son trưởng)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B34A00-DF8C-3EBF-F0C0-31435AE400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125" t="38889" r="38125" b="50000"/>
          <a:stretch/>
        </p:blipFill>
        <p:spPr>
          <a:xfrm>
            <a:off x="1242060" y="1638312"/>
            <a:ext cx="9806940" cy="1257288"/>
          </a:xfrm>
          <a:prstGeom prst="rect">
            <a:avLst/>
          </a:prstGeom>
        </p:spPr>
      </p:pic>
      <p:pic>
        <p:nvPicPr>
          <p:cNvPr id="5" name="Be hoa am am thanh">
            <a:hlinkClick r:id="" action="ppaction://media"/>
            <a:extLst>
              <a:ext uri="{FF2B5EF4-FFF2-40B4-BE49-F238E27FC236}">
                <a16:creationId xmlns:a16="http://schemas.microsoft.com/office/drawing/2014/main" id="{B65BD325-672D-FF32-F939-E998BD6CA2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349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95799" y="762000"/>
            <a:ext cx="3200401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BÈ NHẠC CỤ GÕ </a:t>
            </a:r>
            <a:endParaRPr lang="vi-VN" sz="2400" b="1">
              <a:solidFill>
                <a:srgbClr val="0000FF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3F0227E-DE50-F9E7-B449-B0BA5C876223}"/>
              </a:ext>
            </a:extLst>
          </p:cNvPr>
          <p:cNvGrpSpPr/>
          <p:nvPr/>
        </p:nvGrpSpPr>
        <p:grpSpPr>
          <a:xfrm>
            <a:off x="483802" y="2438400"/>
            <a:ext cx="11327198" cy="3429000"/>
            <a:chOff x="483802" y="2438400"/>
            <a:chExt cx="11327198" cy="3429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E634E47-3708-81AF-9D1C-1B929A073E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6875" t="39999" r="33125" b="32223"/>
            <a:stretch/>
          </p:blipFill>
          <p:spPr>
            <a:xfrm>
              <a:off x="960120" y="2438400"/>
              <a:ext cx="10850880" cy="3390900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B266BB5-490D-A52E-A96D-3C0F9A3C647A}"/>
                </a:ext>
              </a:extLst>
            </p:cNvPr>
            <p:cNvGrpSpPr/>
            <p:nvPr/>
          </p:nvGrpSpPr>
          <p:grpSpPr>
            <a:xfrm>
              <a:off x="483802" y="2475950"/>
              <a:ext cx="666750" cy="1286425"/>
              <a:chOff x="636202" y="2475950"/>
              <a:chExt cx="666750" cy="1286425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F7DD5FA1-FDD6-B4B3-B6D3-BDC01B7FD8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62452">
                <a:off x="724975" y="2475950"/>
                <a:ext cx="489204" cy="640080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6634B514-1606-8C84-C714-F20873FCB7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36202" y="3095625"/>
                <a:ext cx="666750" cy="666750"/>
              </a:xfrm>
              <a:prstGeom prst="rect">
                <a:avLst/>
              </a:prstGeom>
            </p:spPr>
          </p:pic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F0F83AA-9D9E-9DD3-5918-3080BBA126D0}"/>
                </a:ext>
              </a:extLst>
            </p:cNvPr>
            <p:cNvGrpSpPr/>
            <p:nvPr/>
          </p:nvGrpSpPr>
          <p:grpSpPr>
            <a:xfrm>
              <a:off x="483802" y="4580975"/>
              <a:ext cx="666750" cy="1286425"/>
              <a:chOff x="636202" y="2475950"/>
              <a:chExt cx="666750" cy="1286425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8B74A7E6-168F-DF92-6CEF-9EC2604B24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62452">
                <a:off x="724975" y="2475950"/>
                <a:ext cx="489204" cy="64008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5245D2D5-CA63-34B4-A1ED-D76DFF40A1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36202" y="3095625"/>
                <a:ext cx="666750" cy="666750"/>
              </a:xfrm>
              <a:prstGeom prst="rect">
                <a:avLst/>
              </a:prstGeom>
            </p:spPr>
          </p:pic>
        </p:grpSp>
      </p:grpSp>
      <p:pic>
        <p:nvPicPr>
          <p:cNvPr id="16" name="Be nhac cu go">
            <a:hlinkClick r:id="" action="ppaction://media"/>
            <a:extLst>
              <a:ext uri="{FF2B5EF4-FFF2-40B4-BE49-F238E27FC236}">
                <a16:creationId xmlns:a16="http://schemas.microsoft.com/office/drawing/2014/main" id="{8F1E7CD3-4227-FB6E-511E-A874386B64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92799" y="162783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146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ai Hoa tau so 1">
            <a:hlinkClick r:id="" action="ppaction://media"/>
            <a:extLst>
              <a:ext uri="{FF2B5EF4-FFF2-40B4-BE49-F238E27FC236}">
                <a16:creationId xmlns:a16="http://schemas.microsoft.com/office/drawing/2014/main" id="{E7CEC3A2-CD53-D8FD-331D-B63DF56743A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2000" y="76200"/>
            <a:ext cx="10744200" cy="604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746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12192000" cy="609600"/>
          </a:xfrm>
        </p:spPr>
        <p:txBody>
          <a:bodyPr/>
          <a:lstStyle/>
          <a:p>
            <a:r>
              <a:rPr lang="en-US" sz="3200" b="1">
                <a:solidFill>
                  <a:srgbClr val="C00000"/>
                </a:solidFill>
              </a:rPr>
              <a:t>III. Trải nghiệm và khám phá:</a:t>
            </a:r>
            <a:br>
              <a:rPr lang="en-US" sz="3200" b="1">
                <a:solidFill>
                  <a:srgbClr val="C00000"/>
                </a:solidFill>
              </a:rPr>
            </a:br>
            <a:r>
              <a:rPr lang="en-US" sz="3200" b="1">
                <a:solidFill>
                  <a:srgbClr val="C00000"/>
                </a:solidFill>
              </a:rPr>
              <a:t>Vỗ tay theo 3 mẫu tiết tấu nhịp        </a:t>
            </a:r>
            <a:endParaRPr lang="en-US" sz="3200" b="1" dirty="0">
              <a:solidFill>
                <a:srgbClr val="C0000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CD3EC63-1FEC-4149-9459-BE32F065613E}"/>
              </a:ext>
            </a:extLst>
          </p:cNvPr>
          <p:cNvGrpSpPr/>
          <p:nvPr/>
        </p:nvGrpSpPr>
        <p:grpSpPr>
          <a:xfrm>
            <a:off x="9036508" y="403057"/>
            <a:ext cx="412292" cy="892343"/>
            <a:chOff x="7463558" y="4264433"/>
            <a:chExt cx="412292" cy="89234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33FD85A-F0EC-C704-3AAE-C7DBD52AE868}"/>
                </a:ext>
              </a:extLst>
            </p:cNvPr>
            <p:cNvSpPr txBox="1"/>
            <p:nvPr/>
          </p:nvSpPr>
          <p:spPr>
            <a:xfrm>
              <a:off x="7463558" y="426443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3</a:t>
              </a:r>
              <a:endParaRPr lang="en-US" sz="32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586789A-94F2-2DBF-B9F7-05A8D3B89B65}"/>
                </a:ext>
              </a:extLst>
            </p:cNvPr>
            <p:cNvSpPr txBox="1"/>
            <p:nvPr/>
          </p:nvSpPr>
          <p:spPr>
            <a:xfrm>
              <a:off x="7463558" y="4572001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8</a:t>
              </a:r>
              <a:endParaRPr lang="en-US" sz="32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FF232CC-8518-9180-7A3E-E4FE315B9780}"/>
              </a:ext>
            </a:extLst>
          </p:cNvPr>
          <p:cNvGrpSpPr/>
          <p:nvPr/>
        </p:nvGrpSpPr>
        <p:grpSpPr>
          <a:xfrm>
            <a:off x="955944" y="1423174"/>
            <a:ext cx="10280111" cy="4749026"/>
            <a:chOff x="955944" y="1301817"/>
            <a:chExt cx="10280111" cy="474902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4B27994-8E38-7D0A-0905-A920FA8C94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72939"/>
            <a:stretch/>
          </p:blipFill>
          <p:spPr>
            <a:xfrm>
              <a:off x="955944" y="1301817"/>
              <a:ext cx="10280111" cy="1565068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37585BC-3A8C-76F8-E8E5-1387D44933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2442" r="20431"/>
            <a:stretch/>
          </p:blipFill>
          <p:spPr>
            <a:xfrm>
              <a:off x="3097270" y="3180870"/>
              <a:ext cx="6008230" cy="28699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29035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8382000" cy="381000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</a:rPr>
              <a:t>Đáp án</a:t>
            </a:r>
            <a:endParaRPr lang="en-US" sz="2800" b="1" dirty="0">
              <a:solidFill>
                <a:srgbClr val="0000FF"/>
              </a:solidFill>
            </a:endParaRPr>
          </a:p>
        </p:txBody>
      </p:sp>
      <p:pic>
        <p:nvPicPr>
          <p:cNvPr id="4" name="CD1 Vo tay 3 mau TT Edit">
            <a:hlinkClick r:id="" action="ppaction://media"/>
            <a:extLst>
              <a:ext uri="{FF2B5EF4-FFF2-40B4-BE49-F238E27FC236}">
                <a16:creationId xmlns:a16="http://schemas.microsoft.com/office/drawing/2014/main" id="{81130498-9E74-048D-EFD7-8DFA9229F98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06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0133" y="990600"/>
            <a:ext cx="9211733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573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4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9079A7-A05E-FF3A-128E-31659C066C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709" y="168064"/>
            <a:ext cx="10786581" cy="668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5910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77174"/>
            <a:chOff x="0" y="0"/>
            <a:chExt cx="12192000" cy="687717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4" t="32903" r="23219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568" y="3181228"/>
              <a:ext cx="3200400" cy="3695946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10972800" cy="1143000"/>
          </a:xfrm>
        </p:spPr>
        <p:txBody>
          <a:bodyPr/>
          <a:lstStyle/>
          <a:p>
            <a:r>
              <a:rPr lang="en-US" sz="3600" b="1">
                <a:solidFill>
                  <a:srgbClr val="0000FF"/>
                </a:solidFill>
              </a:rPr>
              <a:t>DẶN DÒ VỀ NHÀ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905001"/>
            <a:ext cx="8915400" cy="259079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0000FF"/>
                </a:solidFill>
              </a:rPr>
              <a:t>Tập hát bài </a:t>
            </a:r>
            <a:r>
              <a:rPr lang="en-US" sz="2800" i="1">
                <a:solidFill>
                  <a:srgbClr val="0000FF"/>
                </a:solidFill>
              </a:rPr>
              <a:t>Khúc ca bốn mùa </a:t>
            </a:r>
            <a:r>
              <a:rPr lang="en-US" sz="2800">
                <a:solidFill>
                  <a:srgbClr val="0000FF"/>
                </a:solidFill>
              </a:rPr>
              <a:t>kết hợp gõ đệm bằng nhạc cụ gõ hoặc động tác ơ thể.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0000FF"/>
                </a:solidFill>
              </a:rPr>
              <a:t>Tập chơi các bè của </a:t>
            </a:r>
            <a:r>
              <a:rPr lang="en-US" sz="2800" i="1">
                <a:solidFill>
                  <a:srgbClr val="0000FF"/>
                </a:solidFill>
              </a:rPr>
              <a:t>Bài hoà tấu số 1</a:t>
            </a:r>
            <a:endParaRPr lang="en-US" sz="280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sz="2800">
              <a:solidFill>
                <a:srgbClr val="0000FF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279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9000" b="-5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720516" y="2015591"/>
            <a:ext cx="8185484" cy="3470809"/>
          </a:xfrm>
        </p:spPr>
        <p:txBody>
          <a:bodyPr/>
          <a:lstStyle/>
          <a:p>
            <a: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Bài 2</a:t>
            </a:r>
            <a:r>
              <a:rPr lang="en-US" sz="40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(Tiết</a:t>
            </a:r>
            <a:r>
              <a:rPr lang="vi-VN" sz="400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2)</a:t>
            </a:r>
            <a:endParaRPr lang="en-US" sz="4000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28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vi-VN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Thể hiện tiết tấu; ứng dụng đệm cho bài hát </a:t>
            </a:r>
            <a:r>
              <a:rPr lang="vi-VN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Khúc ca bốn mùa</a:t>
            </a:r>
            <a:endParaRPr lang="en-US" b="1" i="1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</a:t>
            </a:r>
            <a:r>
              <a:rPr lang="en-US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Ôn tập </a:t>
            </a:r>
            <a:r>
              <a:rPr lang="vi-VN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Bài hoà tấu số 1</a:t>
            </a:r>
            <a:endParaRPr lang="en-US" b="1" i="1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32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 TN&amp;KP: Vỗ tay theo 3 mẫu tiết tấu nhịp  </a:t>
            </a:r>
            <a:endParaRPr lang="en-US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D4A743-68B4-C235-2BA9-B0F2289AAA4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568116" cy="17526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D618E34-F7B5-BEF4-F5B3-7AC5BE3DA0E1}"/>
              </a:ext>
            </a:extLst>
          </p:cNvPr>
          <p:cNvGrpSpPr/>
          <p:nvPr/>
        </p:nvGrpSpPr>
        <p:grpSpPr>
          <a:xfrm>
            <a:off x="9753600" y="4213057"/>
            <a:ext cx="412292" cy="892343"/>
            <a:chOff x="7463558" y="4264433"/>
            <a:chExt cx="412292" cy="89234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65A3EA8-2D15-D4B1-C2BA-263B7B8881E3}"/>
                </a:ext>
              </a:extLst>
            </p:cNvPr>
            <p:cNvSpPr txBox="1"/>
            <p:nvPr/>
          </p:nvSpPr>
          <p:spPr>
            <a:xfrm>
              <a:off x="7463558" y="426443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3</a:t>
              </a:r>
              <a:endParaRPr lang="en-US" sz="32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ADAC348-7A5F-932B-F124-29AA935F69BF}"/>
                </a:ext>
              </a:extLst>
            </p:cNvPr>
            <p:cNvSpPr txBox="1"/>
            <p:nvPr/>
          </p:nvSpPr>
          <p:spPr>
            <a:xfrm>
              <a:off x="7463558" y="4572001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8</a:t>
              </a:r>
              <a:endParaRPr lang="en-US" sz="3200"/>
            </a:p>
          </p:txBody>
        </p:sp>
      </p:grpSp>
    </p:spTree>
    <p:extLst>
      <p:ext uri="{BB962C8B-B14F-4D97-AF65-F5344CB8AC3E}">
        <p14:creationId xmlns:p14="http://schemas.microsoft.com/office/powerpoint/2010/main" val="2661451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0" y="457200"/>
            <a:ext cx="1219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I. Thể hiện tiết tấu; ứng dụng đệm</a:t>
            </a:r>
          </a:p>
          <a:p>
            <a:r>
              <a:rPr lang="en-US" sz="32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cho bài hát </a:t>
            </a:r>
            <a:r>
              <a:rPr lang="en-US" sz="32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Khúc ca bốn mùa</a:t>
            </a:r>
            <a:endParaRPr lang="en-US" sz="3200" i="1" kern="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A080A75-111F-B1A7-70CE-3C0A1A5AC64F}"/>
              </a:ext>
            </a:extLst>
          </p:cNvPr>
          <p:cNvGrpSpPr/>
          <p:nvPr/>
        </p:nvGrpSpPr>
        <p:grpSpPr>
          <a:xfrm>
            <a:off x="1143000" y="2359794"/>
            <a:ext cx="10286701" cy="4041006"/>
            <a:chOff x="1143000" y="2207394"/>
            <a:chExt cx="10286701" cy="404100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4B879DB-53EA-3F38-6AFE-DA6597FA7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34000" y="2241885"/>
              <a:ext cx="1676400" cy="22352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C9D2010-1EE8-4200-E5C7-F507039389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" b="-1838"/>
            <a:stretch/>
          </p:blipFill>
          <p:spPr>
            <a:xfrm>
              <a:off x="8229301" y="2364796"/>
              <a:ext cx="3200400" cy="3883604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9B680BC-66EB-CB12-BE64-7BDC4E0763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43000" y="2207394"/>
              <a:ext cx="2821305" cy="30965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8302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1 Mau TT1">
            <a:hlinkClick r:id="" action="ppaction://media"/>
            <a:extLst>
              <a:ext uri="{FF2B5EF4-FFF2-40B4-BE49-F238E27FC236}">
                <a16:creationId xmlns:a16="http://schemas.microsoft.com/office/drawing/2014/main" id="{9FA0F78C-D9EE-71FD-AB60-F790701CCB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8531" y="381000"/>
            <a:ext cx="11060069" cy="577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52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D1 Mau TT2">
            <a:hlinkClick r:id="" action="ppaction://media"/>
            <a:extLst>
              <a:ext uri="{FF2B5EF4-FFF2-40B4-BE49-F238E27FC236}">
                <a16:creationId xmlns:a16="http://schemas.microsoft.com/office/drawing/2014/main" id="{9A91ADE8-335B-253A-2ACF-1091C39D07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3400" y="381000"/>
            <a:ext cx="11060069" cy="577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567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7C59667-16C3-4B90-98E2-93534A0A7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76200"/>
            <a:ext cx="9601200" cy="685801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Minh hoạ gõ đệm cho bài hát </a:t>
            </a:r>
            <a:r>
              <a:rPr lang="en-US" sz="2800" b="1" i="1">
                <a:solidFill>
                  <a:srgbClr val="0000FF"/>
                </a:solidFill>
                <a:cs typeface="Times New Roman" panose="02020603050405020304" pitchFamily="18" charset="0"/>
              </a:rPr>
              <a:t>Khúc ca bốn mùa</a:t>
            </a:r>
            <a:endParaRPr lang="en-US" sz="32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CD1 KhucCa 4 Mua go dem">
            <a:hlinkClick r:id="" action="ppaction://media"/>
            <a:extLst>
              <a:ext uri="{FF2B5EF4-FFF2-40B4-BE49-F238E27FC236}">
                <a16:creationId xmlns:a16="http://schemas.microsoft.com/office/drawing/2014/main" id="{1A61DD1A-16A0-B0A0-DF8E-1B56CF6BD1E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6300" y="762001"/>
            <a:ext cx="10439400" cy="587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626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A39CAF-8138-FA5A-FC93-33CDE60B32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600" y="152400"/>
            <a:ext cx="8686800" cy="1236909"/>
          </a:xfrm>
          <a:prstGeom prst="rect">
            <a:avLst/>
          </a:prstGeom>
        </p:spPr>
      </p:pic>
      <p:pic>
        <p:nvPicPr>
          <p:cNvPr id="5" name="CD1 Go dem Khuc Ca 4 Mua 1 lan">
            <a:hlinkClick r:id="" action="ppaction://media"/>
            <a:extLst>
              <a:ext uri="{FF2B5EF4-FFF2-40B4-BE49-F238E27FC236}">
                <a16:creationId xmlns:a16="http://schemas.microsoft.com/office/drawing/2014/main" id="{97892F17-9939-B31B-9453-B7B2E8DFBB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95400" y="1185862"/>
            <a:ext cx="9677400" cy="544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8727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10972800" cy="842656"/>
          </a:xfrm>
        </p:spPr>
        <p:txBody>
          <a:bodyPr/>
          <a:lstStyle/>
          <a:p>
            <a:r>
              <a:rPr lang="en-US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II. Ôn tập </a:t>
            </a:r>
            <a:r>
              <a:rPr lang="en-US" sz="3200" b="1" i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Bài hoà tấu số 1</a:t>
            </a:r>
            <a:endParaRPr lang="en-US" sz="3200" i="1" dirty="0">
              <a:solidFill>
                <a:srgbClr val="C00000"/>
              </a:solidFill>
              <a:latin typeface="+mn-lt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268A446-5ACE-D300-4819-1A6AF082A972}"/>
              </a:ext>
            </a:extLst>
          </p:cNvPr>
          <p:cNvGrpSpPr/>
          <p:nvPr/>
        </p:nvGrpSpPr>
        <p:grpSpPr>
          <a:xfrm>
            <a:off x="1123732" y="838200"/>
            <a:ext cx="9944536" cy="5494973"/>
            <a:chOff x="1123732" y="838200"/>
            <a:chExt cx="9944536" cy="549497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63C2CC1-71C6-47E3-6C52-FE387B884F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5806"/>
            <a:stretch/>
          </p:blipFill>
          <p:spPr>
            <a:xfrm>
              <a:off x="1123732" y="838200"/>
              <a:ext cx="9944536" cy="298621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25768B7-06D3-9C49-FF60-611CEDBFD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54442" y="4191000"/>
              <a:ext cx="9683115" cy="21421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2891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B8DFA7-6EA0-D2BD-39DD-C661139B8B6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9375" t="31111" r="33750" b="57626"/>
          <a:stretch/>
        </p:blipFill>
        <p:spPr>
          <a:xfrm>
            <a:off x="2018083" y="1693886"/>
            <a:ext cx="8572500" cy="11585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8165B9-05CE-FBBE-8AC2-B48FB766D0C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9375" t="43704" r="33750" b="45555"/>
          <a:stretch/>
        </p:blipFill>
        <p:spPr>
          <a:xfrm>
            <a:off x="2057400" y="3973033"/>
            <a:ext cx="8572500" cy="11049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8200" y="381000"/>
            <a:ext cx="2286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BÈ KÈN PHÍM  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1930" y="1976768"/>
            <a:ext cx="219075" cy="4667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1930" y="4305300"/>
            <a:ext cx="219075" cy="466725"/>
          </a:xfrm>
          <a:prstGeom prst="rect">
            <a:avLst/>
          </a:prstGeom>
        </p:spPr>
      </p:pic>
      <p:sp>
        <p:nvSpPr>
          <p:cNvPr id="32" name="Left Brace 31"/>
          <p:cNvSpPr/>
          <p:nvPr/>
        </p:nvSpPr>
        <p:spPr bwMode="auto">
          <a:xfrm>
            <a:off x="1094792" y="1693886"/>
            <a:ext cx="466725" cy="3154922"/>
          </a:xfrm>
          <a:prstGeom prst="leftBrace">
            <a:avLst>
              <a:gd name="adj1" fmla="val 8333"/>
              <a:gd name="adj2" fmla="val 51297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5531" y="3147522"/>
            <a:ext cx="219075" cy="466725"/>
          </a:xfrm>
          <a:prstGeom prst="rect">
            <a:avLst/>
          </a:prstGeom>
        </p:spPr>
      </p:pic>
      <p:sp>
        <p:nvSpPr>
          <p:cNvPr id="19" name="Oval 18"/>
          <p:cNvSpPr>
            <a:spLocks noChangeAspect="1"/>
          </p:cNvSpPr>
          <p:nvPr/>
        </p:nvSpPr>
        <p:spPr bwMode="auto">
          <a:xfrm>
            <a:off x="1468439" y="1848568"/>
            <a:ext cx="544328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1</a:t>
            </a:r>
            <a:endParaRPr kumimoji="0" lang="vi-VN" sz="20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41ED4F4A-9CD0-4FF7-9109-E1087B6583FC}"/>
              </a:ext>
            </a:extLst>
          </p:cNvPr>
          <p:cNvSpPr>
            <a:spLocks noChangeAspect="1"/>
          </p:cNvSpPr>
          <p:nvPr/>
        </p:nvSpPr>
        <p:spPr bwMode="auto">
          <a:xfrm>
            <a:off x="1468439" y="4157304"/>
            <a:ext cx="544328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2</a:t>
            </a:r>
            <a:endParaRPr kumimoji="0" lang="vi-VN" sz="20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4" name="Be ken phim cau 1">
            <a:hlinkClick r:id="" action="ppaction://media"/>
            <a:extLst>
              <a:ext uri="{FF2B5EF4-FFF2-40B4-BE49-F238E27FC236}">
                <a16:creationId xmlns:a16="http://schemas.microsoft.com/office/drawing/2014/main" id="{89DEFDBA-CADF-1DFB-10DF-DB4839A756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29969" y="1872776"/>
            <a:ext cx="406400" cy="406400"/>
          </a:xfrm>
          <a:prstGeom prst="rect">
            <a:avLst/>
          </a:prstGeom>
        </p:spPr>
      </p:pic>
      <p:pic>
        <p:nvPicPr>
          <p:cNvPr id="5" name="Be ken phim cau 1+2">
            <a:hlinkClick r:id="" action="ppaction://media"/>
            <a:extLst>
              <a:ext uri="{FF2B5EF4-FFF2-40B4-BE49-F238E27FC236}">
                <a16:creationId xmlns:a16="http://schemas.microsoft.com/office/drawing/2014/main" id="{C01814A7-CCDA-88F0-66A6-12A5C30E79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29969" y="3124200"/>
            <a:ext cx="406400" cy="406400"/>
          </a:xfrm>
          <a:prstGeom prst="rect">
            <a:avLst/>
          </a:prstGeom>
        </p:spPr>
      </p:pic>
      <p:pic>
        <p:nvPicPr>
          <p:cNvPr id="10" name="Be ken phim cau 2">
            <a:hlinkClick r:id="" action="ppaction://media"/>
            <a:extLst>
              <a:ext uri="{FF2B5EF4-FFF2-40B4-BE49-F238E27FC236}">
                <a16:creationId xmlns:a16="http://schemas.microsoft.com/office/drawing/2014/main" id="{7167E65A-7197-330E-A2C6-0D430D64C52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53006" y="422270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55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2" grpId="0" animBg="1"/>
      <p:bldP spid="38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9672</TotalTime>
  <Words>204</Words>
  <Application>Microsoft Office PowerPoint</Application>
  <PresentationFormat>Widescreen</PresentationFormat>
  <Paragraphs>38</Paragraphs>
  <Slides>16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Default Design</vt:lpstr>
      <vt:lpstr>Chủ đề 1 THIÊN NHIÊN TƯƠI ĐẸP</vt:lpstr>
      <vt:lpstr>PowerPoint Presentation</vt:lpstr>
      <vt:lpstr>PowerPoint Presentation</vt:lpstr>
      <vt:lpstr>PowerPoint Presentation</vt:lpstr>
      <vt:lpstr>PowerPoint Presentation</vt:lpstr>
      <vt:lpstr>Minh hoạ gõ đệm cho bài hát Khúc ca bốn mùa</vt:lpstr>
      <vt:lpstr>PowerPoint Presentation</vt:lpstr>
      <vt:lpstr>II. Ôn tập Bài hoà tấu số 1</vt:lpstr>
      <vt:lpstr>PowerPoint Presentation</vt:lpstr>
      <vt:lpstr>PowerPoint Presentation</vt:lpstr>
      <vt:lpstr>PowerPoint Presentation</vt:lpstr>
      <vt:lpstr>PowerPoint Presentation</vt:lpstr>
      <vt:lpstr>III. Trải nghiệm và khám phá: Vỗ tay theo 3 mẫu tiết tấu nhịp        </vt:lpstr>
      <vt:lpstr>Đáp án</vt:lpstr>
      <vt:lpstr>PowerPoint Presentation</vt:lpstr>
      <vt:lpstr>DẶN DÒ VỀ NHÀ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ASUS</cp:lastModifiedBy>
  <cp:revision>329</cp:revision>
  <dcterms:created xsi:type="dcterms:W3CDTF">2006-11-06T13:45:38Z</dcterms:created>
  <dcterms:modified xsi:type="dcterms:W3CDTF">2023-09-28T01:13:38Z</dcterms:modified>
</cp:coreProperties>
</file>