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4" r:id="rId2"/>
    <p:sldId id="295" r:id="rId3"/>
    <p:sldId id="257" r:id="rId4"/>
    <p:sldId id="276" r:id="rId5"/>
    <p:sldId id="258" r:id="rId6"/>
    <p:sldId id="297" r:id="rId7"/>
    <p:sldId id="273" r:id="rId8"/>
    <p:sldId id="298" r:id="rId9"/>
    <p:sldId id="299" r:id="rId10"/>
    <p:sldId id="260" r:id="rId11"/>
    <p:sldId id="300" r:id="rId12"/>
    <p:sldId id="277" r:id="rId13"/>
    <p:sldId id="294" r:id="rId14"/>
    <p:sldId id="262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649"/>
    <a:srgbClr val="ECF8FE"/>
    <a:srgbClr val="D3EFFD"/>
    <a:srgbClr val="C4E9FC"/>
    <a:srgbClr val="84D1F8"/>
    <a:srgbClr val="AAE0FA"/>
    <a:srgbClr val="F4A6C7"/>
    <a:srgbClr val="FBDFEB"/>
    <a:srgbClr val="76ABDC"/>
    <a:srgbClr val="C39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310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E4638-3800-4EA1-9090-2CD9B2C76F0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47670-85F4-4951-8719-5BFAF2299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75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slide" Target="slide1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slide" Target="slide10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slide" Target="slide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slide" Target="slide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slide" Target="slide9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slide" Target="slide8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41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028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9268" y="184760"/>
            <a:ext cx="8008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again and tick (</a:t>
            </a:r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706326"/>
              </p:ext>
            </p:extLst>
          </p:nvPr>
        </p:nvGraphicFramePr>
        <p:xfrm>
          <a:off x="200084" y="1295401"/>
          <a:ext cx="8829617" cy="47133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217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3527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447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Mi thinks they can recycle things in the bins.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2447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2. </a:t>
                      </a:r>
                      <a:r>
                        <a:rPr lang="en-US" sz="2400"/>
                        <a:t>At book fairs, students can exchange their old books.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2447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3. </a:t>
                      </a:r>
                      <a:r>
                        <a:rPr lang="en-US" sz="2400"/>
                        <a:t>Nam thinks students will save money if they go to school by bus.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2447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4. </a:t>
                      </a:r>
                      <a:r>
                        <a:rPr lang="en-US" sz="2400"/>
                        <a:t>Students can exchange their used uniforms at uniform fairs.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B2_36">
            <a:hlinkClick r:id="" action="ppaction://media"/>
            <a:extLst>
              <a:ext uri="{FF2B5EF4-FFF2-40B4-BE49-F238E27FC236}">
                <a16:creationId xmlns:a16="http://schemas.microsoft.com/office/drawing/2014/main" id="{E476DDD3-9CB5-410C-BF41-2D99D4C2C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8652" y="205542"/>
            <a:ext cx="487363" cy="487363"/>
          </a:xfrm>
          <a:prstGeom prst="rect">
            <a:avLst/>
          </a:prstGeom>
        </p:spPr>
      </p:pic>
      <p:sp>
        <p:nvSpPr>
          <p:cNvPr id="9" name="Rounded Rectangle 3">
            <a:hlinkClick r:id="rId7" action="ppaction://hlinksldjump"/>
            <a:extLst>
              <a:ext uri="{FF2B5EF4-FFF2-40B4-BE49-F238E27FC236}">
                <a16:creationId xmlns:a16="http://schemas.microsoft.com/office/drawing/2014/main" id="{2C1934BA-271E-4284-803B-0151A7C881ED}"/>
              </a:ext>
            </a:extLst>
          </p:cNvPr>
          <p:cNvSpPr/>
          <p:nvPr/>
        </p:nvSpPr>
        <p:spPr>
          <a:xfrm>
            <a:off x="3768079" y="6331386"/>
            <a:ext cx="1607842" cy="376540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Audio script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55F783-F63D-4E46-9A94-7778BA9F872D}"/>
              </a:ext>
            </a:extLst>
          </p:cNvPr>
          <p:cNvSpPr txBox="1"/>
          <p:nvPr/>
        </p:nvSpPr>
        <p:spPr>
          <a:xfrm>
            <a:off x="8366514" y="2253553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31D054-3092-4962-B249-711C980A0928}"/>
              </a:ext>
            </a:extLst>
          </p:cNvPr>
          <p:cNvSpPr txBox="1"/>
          <p:nvPr/>
        </p:nvSpPr>
        <p:spPr>
          <a:xfrm>
            <a:off x="7553714" y="3195662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979205-96BE-4AD4-AFF2-53155E8C0C6A}"/>
              </a:ext>
            </a:extLst>
          </p:cNvPr>
          <p:cNvSpPr txBox="1"/>
          <p:nvPr/>
        </p:nvSpPr>
        <p:spPr>
          <a:xfrm>
            <a:off x="8310676" y="4131134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DC7FB5-1014-436F-B454-ECF453C87054}"/>
              </a:ext>
            </a:extLst>
          </p:cNvPr>
          <p:cNvSpPr txBox="1"/>
          <p:nvPr/>
        </p:nvSpPr>
        <p:spPr>
          <a:xfrm>
            <a:off x="7553714" y="5174843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39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137455"/>
            <a:chOff x="0" y="0"/>
            <a:chExt cx="9144000" cy="61374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5139869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  <a:spcBef>
                  <a:spcPts val="600"/>
                </a:spcBef>
                <a:spcAft>
                  <a:spcPts val="1200"/>
                </a:spcAft>
              </a:pPr>
              <a:r>
                <a:rPr lang="en-US" sz="2600" b="0" i="0" dirty="0">
                  <a:solidFill>
                    <a:srgbClr val="333333"/>
                  </a:solidFill>
                  <a:effectLst/>
                  <a:latin typeface="Helvetica Neue"/>
                </a:rPr>
                <a:t>Mi: I'm Mi from class 6A. If I become the president of the Club, I'll first talk to my friends about putting a recycling bin in every classroom. We can reuse the things we have in these bins. Secondly, I'll </a:t>
              </a:r>
              <a:r>
                <a:rPr lang="en-US" sz="2600" b="0" i="0" dirty="0" err="1">
                  <a:solidFill>
                    <a:srgbClr val="333333"/>
                  </a:solidFill>
                  <a:effectLst/>
                  <a:latin typeface="Helvetica Neue"/>
                </a:rPr>
                <a:t>organise</a:t>
              </a:r>
              <a:r>
                <a:rPr lang="en-US" sz="2600" b="0" i="0" dirty="0">
                  <a:solidFill>
                    <a:srgbClr val="333333"/>
                  </a:solidFill>
                  <a:effectLst/>
                  <a:latin typeface="Helvetica Neue"/>
                </a:rPr>
                <a:t> some book fairs. Students can exchange their used books at these fairs.</a:t>
              </a:r>
            </a:p>
            <a:p>
              <a:pPr algn="just">
                <a:lnSpc>
                  <a:spcPct val="110000"/>
                </a:lnSpc>
                <a:spcBef>
                  <a:spcPts val="600"/>
                </a:spcBef>
                <a:spcAft>
                  <a:spcPts val="1200"/>
                </a:spcAft>
              </a:pPr>
              <a:r>
                <a:rPr lang="en-US" sz="2600" b="0" i="0" dirty="0">
                  <a:solidFill>
                    <a:srgbClr val="333333"/>
                  </a:solidFill>
                  <a:effectLst/>
                  <a:latin typeface="Helvetica Neue"/>
                </a:rPr>
                <a:t>Nam: I'm Nam from class 6E. If I become the president of the Club, I'll encourage students to go to school by bus. It'll be fun and help the environment. Next, I'll </a:t>
              </a:r>
              <a:r>
                <a:rPr lang="en-US" sz="2600" b="0" i="0" dirty="0" err="1">
                  <a:solidFill>
                    <a:srgbClr val="333333"/>
                  </a:solidFill>
                  <a:effectLst/>
                  <a:latin typeface="Helvetica Neue"/>
                </a:rPr>
                <a:t>organise</a:t>
              </a:r>
              <a:r>
                <a:rPr lang="en-US" sz="2600" b="0" i="0" dirty="0">
                  <a:solidFill>
                    <a:srgbClr val="333333"/>
                  </a:solidFill>
                  <a:effectLst/>
                  <a:latin typeface="Helvetica Neue"/>
                </a:rPr>
                <a:t> some uniform fairs. This is where students can exchange used uniforms with other students.</a:t>
              </a:r>
              <a:endParaRPr lang="en-US" sz="2600" i="0" dirty="0">
                <a:effectLst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7D81FC-37DB-4FB5-9734-64BA5B583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63" y="1"/>
              <a:ext cx="8726747" cy="8259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5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B2_36">
            <a:hlinkClick r:id="" action="ppaction://media"/>
            <a:extLst>
              <a:ext uri="{FF2B5EF4-FFF2-40B4-BE49-F238E27FC236}">
                <a16:creationId xmlns:a16="http://schemas.microsoft.com/office/drawing/2014/main" id="{C64B0C56-9D64-43A8-953B-587EFAE3BD7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49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6041" y="1294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9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73874"/>
            <a:ext cx="4954515" cy="1717040"/>
            <a:chOff x="2094743" y="1826837"/>
            <a:chExt cx="4954515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954515" cy="777611"/>
              <a:chOff x="2100847" y="1826837"/>
              <a:chExt cx="4954515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9932"/>
                <a:ext cx="4176100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Writing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9132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5274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5477" y="0"/>
            <a:ext cx="7903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Interview a classmate. Ask him/ her what two things he / she will do if he / she becomes the president of the 3Rs Club. Take notes below.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96341" y="1527464"/>
            <a:ext cx="535131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/>
              <a:t>Name  ___________________________ </a:t>
            </a:r>
          </a:p>
          <a:p>
            <a:pPr>
              <a:lnSpc>
                <a:spcPct val="120000"/>
              </a:lnSpc>
            </a:pPr>
            <a:r>
              <a:rPr lang="en-US" sz="2400"/>
              <a:t>Idea 1  ___________________________ </a:t>
            </a:r>
          </a:p>
          <a:p>
            <a:pPr>
              <a:lnSpc>
                <a:spcPct val="120000"/>
              </a:lnSpc>
            </a:pPr>
            <a:r>
              <a:rPr lang="en-US" sz="2400"/>
              <a:t>Idea 2  ___________________________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86" y="2836938"/>
            <a:ext cx="9003723" cy="40210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07403" y="3244334"/>
            <a:ext cx="289585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/>
              <a:t>Study Skill - Writing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915476" y="3720890"/>
            <a:ext cx="75427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/>
              <a:t>Giving explanations and / or examples is an important writing skill.</a:t>
            </a:r>
          </a:p>
          <a:p>
            <a:r>
              <a:rPr lang="en-US" sz="2400"/>
              <a:t>You should give explanations and / or examples to support your ideas.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476" y="5290550"/>
            <a:ext cx="1423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39090" y="5752215"/>
            <a:ext cx="7779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/>
              <a:t>Secondly, I’ll organise some book fairs. At these events students can exchange their used books.</a:t>
            </a:r>
          </a:p>
        </p:txBody>
      </p:sp>
    </p:spTree>
    <p:extLst>
      <p:ext uri="{BB962C8B-B14F-4D97-AF65-F5344CB8AC3E}">
        <p14:creationId xmlns:p14="http://schemas.microsoft.com/office/powerpoint/2010/main" val="3444834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" y="0"/>
            <a:ext cx="9144000" cy="11747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3236" y="0"/>
            <a:ext cx="745929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a paragraph about your classmate’s ideas in </a:t>
            </a:r>
            <a:r>
              <a:rPr lang="en-US" sz="26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Write about 50 words.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65117" y="2317177"/>
            <a:ext cx="7813767" cy="30757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76648" y="2849618"/>
            <a:ext cx="7574972" cy="1830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/>
              <a:t>My classmate is _________________. If _______ becomes the president of the 3Rs Club, ______ will do two things. Firstly, 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60649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7057"/>
            <a:ext cx="7964401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2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358131"/>
            <a:ext cx="4176100" cy="7329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355036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19" y="3844966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9" y="5485294"/>
            <a:ext cx="408794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882" y="5500368"/>
            <a:ext cx="375944" cy="3867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5062" y="3870485"/>
            <a:ext cx="4236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to two students talking about what they will do if they become the president of the 3Rs Club. Fill each blank with a word or a number.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9639" y="5473559"/>
            <a:ext cx="4102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again and tick (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38825" y="5473559"/>
            <a:ext cx="4005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a paragraph about your classmate’s ideas in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 Write about 50 words.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3046" y="3162375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Listening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45702" y="3160570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Writing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702" y="3887807"/>
            <a:ext cx="382842" cy="40514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016096" y="3876072"/>
            <a:ext cx="4044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Interview a classmate. Ask him/ her what two things he / she will do if he / she becomes the president of the 3Rs Club. Take notes below.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91485" y="561114"/>
            <a:ext cx="4954515" cy="1717040"/>
            <a:chOff x="2094743" y="1826837"/>
            <a:chExt cx="4954515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954515" cy="777611"/>
              <a:chOff x="2100847" y="1826837"/>
              <a:chExt cx="4954515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9932"/>
                <a:ext cx="4176100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Listening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179" y="2278153"/>
            <a:ext cx="5739642" cy="450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3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8300" cy="17768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7313" y="74839"/>
            <a:ext cx="797378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two students talking about what they will do if they become the president of the 3Rs Club. Fill each blank with a word or a number.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04" y="1652154"/>
            <a:ext cx="3539926" cy="39613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144" y="1851684"/>
            <a:ext cx="3475915" cy="38897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81991" y="5881255"/>
            <a:ext cx="2192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Mi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53860" y="5881255"/>
            <a:ext cx="2192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Nam</a:t>
            </a:r>
          </a:p>
        </p:txBody>
      </p:sp>
      <p:pic>
        <p:nvPicPr>
          <p:cNvPr id="2" name="B2_35">
            <a:hlinkClick r:id="" action="ppaction://media"/>
            <a:extLst>
              <a:ext uri="{FF2B5EF4-FFF2-40B4-BE49-F238E27FC236}">
                <a16:creationId xmlns:a16="http://schemas.microsoft.com/office/drawing/2014/main" id="{22444092-3FEA-44C1-9D19-78283EBBF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98656" y="9500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8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347023"/>
              </p:ext>
            </p:extLst>
          </p:nvPr>
        </p:nvGraphicFramePr>
        <p:xfrm>
          <a:off x="237259" y="381579"/>
          <a:ext cx="8669483" cy="5725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6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5427"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 anchor="ctr">
                    <a:solidFill>
                      <a:srgbClr val="F4A6C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tx1"/>
                          </a:solidFill>
                        </a:rPr>
                        <a:t>      </a:t>
                      </a:r>
                      <a:r>
                        <a:rPr lang="en-US" sz="4000">
                          <a:solidFill>
                            <a:schemeClr val="tx1"/>
                          </a:solidFill>
                        </a:rPr>
                        <a:t>Mi</a:t>
                      </a:r>
                    </a:p>
                  </a:txBody>
                  <a:tcPr anchor="ctr">
                    <a:solidFill>
                      <a:srgbClr val="FBD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427"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Class</a:t>
                      </a:r>
                    </a:p>
                  </a:txBody>
                  <a:tcPr anchor="ctr">
                    <a:solidFill>
                      <a:srgbClr val="F4A6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(1)</a:t>
                      </a:r>
                    </a:p>
                  </a:txBody>
                  <a:tcPr anchor="ctr">
                    <a:solidFill>
                      <a:srgbClr val="FBD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5427"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Ideal 1</a:t>
                      </a:r>
                    </a:p>
                  </a:txBody>
                  <a:tcPr anchor="ctr">
                    <a:solidFill>
                      <a:srgbClr val="F4A6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Putting a (2)                  bin in every classroom</a:t>
                      </a:r>
                    </a:p>
                  </a:txBody>
                  <a:tcPr anchor="ctr">
                    <a:solidFill>
                      <a:srgbClr val="FBD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9108"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Ideal 2</a:t>
                      </a:r>
                    </a:p>
                  </a:txBody>
                  <a:tcPr anchor="ctr">
                    <a:solidFill>
                      <a:srgbClr val="F4A6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Having (3)                 fairs</a:t>
                      </a:r>
                    </a:p>
                  </a:txBody>
                  <a:tcPr anchor="ctr">
                    <a:solidFill>
                      <a:srgbClr val="FBD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8344"/>
            <a:ext cx="1228723" cy="1375001"/>
          </a:xfrm>
          <a:prstGeom prst="rect">
            <a:avLst/>
          </a:prstGeom>
        </p:spPr>
      </p:pic>
      <p:sp>
        <p:nvSpPr>
          <p:cNvPr id="4" name="Rounded 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C6896CEA-FC22-4BA7-A977-C474AB21E78E}"/>
              </a:ext>
            </a:extLst>
          </p:cNvPr>
          <p:cNvSpPr/>
          <p:nvPr/>
        </p:nvSpPr>
        <p:spPr>
          <a:xfrm>
            <a:off x="3768079" y="6331386"/>
            <a:ext cx="1607842" cy="376540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Audio script</a:t>
            </a:r>
          </a:p>
        </p:txBody>
      </p:sp>
      <p:pic>
        <p:nvPicPr>
          <p:cNvPr id="5" name="B2_35">
            <a:hlinkClick r:id="" action="ppaction://media"/>
            <a:extLst>
              <a:ext uri="{FF2B5EF4-FFF2-40B4-BE49-F238E27FC236}">
                <a16:creationId xmlns:a16="http://schemas.microsoft.com/office/drawing/2014/main" id="{69E51A98-42EB-4D91-B1E2-420F40FFD8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336" end="27987.06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22688" y="866939"/>
            <a:ext cx="487363" cy="48736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EB9B50B-BD0B-44AC-B086-B9648187F52B}"/>
              </a:ext>
            </a:extLst>
          </p:cNvPr>
          <p:cNvCxnSpPr/>
          <p:nvPr/>
        </p:nvCxnSpPr>
        <p:spPr>
          <a:xfrm>
            <a:off x="3186545" y="2678545"/>
            <a:ext cx="11887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384161-C55C-4C6E-99EB-0244F91EC223}"/>
              </a:ext>
            </a:extLst>
          </p:cNvPr>
          <p:cNvCxnSpPr/>
          <p:nvPr/>
        </p:nvCxnSpPr>
        <p:spPr>
          <a:xfrm>
            <a:off x="4502865" y="4091708"/>
            <a:ext cx="11887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A0CE334-2F42-4ED8-90DB-572A538C299F}"/>
              </a:ext>
            </a:extLst>
          </p:cNvPr>
          <p:cNvCxnSpPr/>
          <p:nvPr/>
        </p:nvCxnSpPr>
        <p:spPr>
          <a:xfrm>
            <a:off x="4130639" y="5541817"/>
            <a:ext cx="11887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B5E52B1-70CF-43E4-B941-3F95392084BB}"/>
              </a:ext>
            </a:extLst>
          </p:cNvPr>
          <p:cNvSpPr txBox="1"/>
          <p:nvPr/>
        </p:nvSpPr>
        <p:spPr>
          <a:xfrm>
            <a:off x="3186545" y="2265636"/>
            <a:ext cx="54534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6A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A2028A-7D34-4E8C-94B1-4F736BA7B564}"/>
              </a:ext>
            </a:extLst>
          </p:cNvPr>
          <p:cNvSpPr txBox="1"/>
          <p:nvPr/>
        </p:nvSpPr>
        <p:spPr>
          <a:xfrm>
            <a:off x="4380614" y="3635654"/>
            <a:ext cx="137665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recycling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FDBCEC-E2AE-441F-8EBA-B1693929B777}"/>
              </a:ext>
            </a:extLst>
          </p:cNvPr>
          <p:cNvSpPr txBox="1"/>
          <p:nvPr/>
        </p:nvSpPr>
        <p:spPr>
          <a:xfrm>
            <a:off x="4303168" y="5124790"/>
            <a:ext cx="86433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392612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94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137455"/>
            <a:chOff x="0" y="0"/>
            <a:chExt cx="9144000" cy="61374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2909707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800" b="0" i="0" dirty="0">
                  <a:solidFill>
                    <a:srgbClr val="333333"/>
                  </a:solidFill>
                  <a:effectLst/>
                  <a:latin typeface="Helvetica Neue"/>
                </a:rPr>
                <a:t>Mi: I'm Mi from class 6A. If I become the president of the Club, I'll first talk to my friends about putting a recycling bin in every classroom. We can reuse the things we have in these bins. Secondly, I'll </a:t>
              </a:r>
              <a:r>
                <a:rPr lang="en-US" sz="2800" b="0" i="0" dirty="0" err="1">
                  <a:solidFill>
                    <a:srgbClr val="333333"/>
                  </a:solidFill>
                  <a:effectLst/>
                  <a:latin typeface="Helvetica Neue"/>
                </a:rPr>
                <a:t>organise</a:t>
              </a:r>
              <a:r>
                <a:rPr lang="en-US" sz="2800" b="0" i="0" dirty="0">
                  <a:solidFill>
                    <a:srgbClr val="333333"/>
                  </a:solidFill>
                  <a:effectLst/>
                  <a:latin typeface="Helvetica Neue"/>
                </a:rPr>
                <a:t> some book fairs. Students can exchange their used books at these fairs.</a:t>
              </a:r>
              <a:endParaRPr lang="en-US" sz="2800" i="0" dirty="0">
                <a:effectLst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7D81FC-37DB-4FB5-9734-64BA5B583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63" y="1"/>
              <a:ext cx="8726747" cy="8259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5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2_35">
            <a:hlinkClick r:id="" action="ppaction://media"/>
            <a:extLst>
              <a:ext uri="{FF2B5EF4-FFF2-40B4-BE49-F238E27FC236}">
                <a16:creationId xmlns:a16="http://schemas.microsoft.com/office/drawing/2014/main" id="{B377020B-E0AC-466E-B766-9E4B7106C69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336" end="27987.06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6041" y="1358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8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9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667369"/>
              </p:ext>
            </p:extLst>
          </p:nvPr>
        </p:nvGraphicFramePr>
        <p:xfrm>
          <a:off x="237259" y="353872"/>
          <a:ext cx="8669483" cy="5725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6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5427"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 anchor="ctr">
                    <a:solidFill>
                      <a:srgbClr val="84D1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tx1"/>
                          </a:solidFill>
                        </a:rPr>
                        <a:t>             </a:t>
                      </a:r>
                      <a:r>
                        <a:rPr lang="en-US" sz="4000">
                          <a:solidFill>
                            <a:schemeClr val="tx1"/>
                          </a:solidFill>
                        </a:rPr>
                        <a:t>Nam</a:t>
                      </a:r>
                    </a:p>
                  </a:txBody>
                  <a:tcPr anchor="ctr">
                    <a:solidFill>
                      <a:srgbClr val="C4E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427"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Class</a:t>
                      </a:r>
                    </a:p>
                  </a:txBody>
                  <a:tcPr anchor="ctr">
                    <a:solidFill>
                      <a:srgbClr val="84D1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(4) </a:t>
                      </a:r>
                    </a:p>
                  </a:txBody>
                  <a:tcPr anchor="ctr">
                    <a:solidFill>
                      <a:srgbClr val="C4E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5427"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Ideal 1</a:t>
                      </a:r>
                    </a:p>
                  </a:txBody>
                  <a:tcPr anchor="ctr">
                    <a:solidFill>
                      <a:srgbClr val="84D1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Encouraging students to use (5)</a:t>
                      </a:r>
                    </a:p>
                  </a:txBody>
                  <a:tcPr anchor="ctr">
                    <a:solidFill>
                      <a:srgbClr val="C4E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9108"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Ideal 2</a:t>
                      </a:r>
                    </a:p>
                  </a:txBody>
                  <a:tcPr anchor="ctr">
                    <a:solidFill>
                      <a:srgbClr val="84D1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Organising</a:t>
                      </a:r>
                      <a:r>
                        <a:rPr lang="en-US" sz="2800" dirty="0"/>
                        <a:t> (6)               fairs</a:t>
                      </a:r>
                    </a:p>
                  </a:txBody>
                  <a:tcPr anchor="ctr">
                    <a:solidFill>
                      <a:srgbClr val="C4E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8346"/>
            <a:ext cx="1228723" cy="1374999"/>
          </a:xfrm>
          <a:prstGeom prst="rect">
            <a:avLst/>
          </a:prstGeom>
        </p:spPr>
      </p:pic>
      <p:sp>
        <p:nvSpPr>
          <p:cNvPr id="5" name="Rounded 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FFC3E65-D35A-46FD-98C3-D05635D64A6C}"/>
              </a:ext>
            </a:extLst>
          </p:cNvPr>
          <p:cNvSpPr/>
          <p:nvPr/>
        </p:nvSpPr>
        <p:spPr>
          <a:xfrm>
            <a:off x="3768079" y="6331386"/>
            <a:ext cx="1607842" cy="376540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Audio script</a:t>
            </a:r>
          </a:p>
        </p:txBody>
      </p:sp>
      <p:pic>
        <p:nvPicPr>
          <p:cNvPr id="8" name="B2_35">
            <a:hlinkClick r:id="" action="ppaction://media"/>
            <a:extLst>
              <a:ext uri="{FF2B5EF4-FFF2-40B4-BE49-F238E27FC236}">
                <a16:creationId xmlns:a16="http://schemas.microsoft.com/office/drawing/2014/main" id="{3F551906-CD13-4E37-826E-FE89AFC0257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000" end="1790.06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64434" y="846818"/>
            <a:ext cx="487363" cy="48736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E596D85-BCC2-493F-A1E5-2A6AD0398C0B}"/>
              </a:ext>
            </a:extLst>
          </p:cNvPr>
          <p:cNvCxnSpPr/>
          <p:nvPr/>
        </p:nvCxnSpPr>
        <p:spPr>
          <a:xfrm>
            <a:off x="3186545" y="2678545"/>
            <a:ext cx="11887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37034B6-A293-4560-A33E-A61E599F1630}"/>
              </a:ext>
            </a:extLst>
          </p:cNvPr>
          <p:cNvSpPr txBox="1"/>
          <p:nvPr/>
        </p:nvSpPr>
        <p:spPr>
          <a:xfrm>
            <a:off x="3186545" y="2265636"/>
            <a:ext cx="5164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F16649"/>
                </a:solidFill>
              </a:rPr>
              <a:t>6E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785419-4F72-476E-85E5-1C189F14069E}"/>
              </a:ext>
            </a:extLst>
          </p:cNvPr>
          <p:cNvCxnSpPr/>
          <p:nvPr/>
        </p:nvCxnSpPr>
        <p:spPr>
          <a:xfrm>
            <a:off x="7342909" y="4045527"/>
            <a:ext cx="11887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4295C77-7EF6-41A0-9161-2BCBD5E194FB}"/>
              </a:ext>
            </a:extLst>
          </p:cNvPr>
          <p:cNvSpPr txBox="1"/>
          <p:nvPr/>
        </p:nvSpPr>
        <p:spPr>
          <a:xfrm>
            <a:off x="7342909" y="3641854"/>
            <a:ext cx="6639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F16649"/>
                </a:solidFill>
              </a:rPr>
              <a:t>bus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E35528-8130-48EE-AF8F-F78BAFA9F2C8}"/>
              </a:ext>
            </a:extLst>
          </p:cNvPr>
          <p:cNvCxnSpPr/>
          <p:nvPr/>
        </p:nvCxnSpPr>
        <p:spPr>
          <a:xfrm>
            <a:off x="4790797" y="5514109"/>
            <a:ext cx="11887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D08EF9C-861A-4D3B-AF4A-11242E33E62C}"/>
              </a:ext>
            </a:extLst>
          </p:cNvPr>
          <p:cNvSpPr txBox="1"/>
          <p:nvPr/>
        </p:nvSpPr>
        <p:spPr>
          <a:xfrm>
            <a:off x="4766852" y="5091963"/>
            <a:ext cx="126451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F16649"/>
                </a:solidFill>
              </a:rPr>
              <a:t>uniform</a:t>
            </a:r>
          </a:p>
        </p:txBody>
      </p:sp>
    </p:spTree>
    <p:extLst>
      <p:ext uri="{BB962C8B-B14F-4D97-AF65-F5344CB8AC3E}">
        <p14:creationId xmlns:p14="http://schemas.microsoft.com/office/powerpoint/2010/main" val="74464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50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137455"/>
            <a:chOff x="0" y="0"/>
            <a:chExt cx="9144000" cy="61374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2909707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800" b="0" i="0" dirty="0">
                  <a:solidFill>
                    <a:srgbClr val="333333"/>
                  </a:solidFill>
                  <a:effectLst/>
                  <a:latin typeface="Helvetica Neue"/>
                </a:rPr>
                <a:t>Nam: I'm Nam from class 6E. If I become the president of the Club, I'll encourage students to go to school by bus. It'll be fun and help the environment. Next, I'll </a:t>
              </a:r>
              <a:r>
                <a:rPr lang="en-US" sz="2800" b="0" i="0" dirty="0" err="1">
                  <a:solidFill>
                    <a:srgbClr val="333333"/>
                  </a:solidFill>
                  <a:effectLst/>
                  <a:latin typeface="Helvetica Neue"/>
                </a:rPr>
                <a:t>organise</a:t>
              </a:r>
              <a:r>
                <a:rPr lang="en-US" sz="2800" b="0" i="0" dirty="0">
                  <a:solidFill>
                    <a:srgbClr val="333333"/>
                  </a:solidFill>
                  <a:effectLst/>
                  <a:latin typeface="Helvetica Neue"/>
                </a:rPr>
                <a:t> some uniform fairs. This is where students can exchange used uniforms with other students.</a:t>
              </a:r>
              <a:endParaRPr lang="en-US" sz="2800" i="0" dirty="0">
                <a:effectLst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7D81FC-37DB-4FB5-9734-64BA5B583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63" y="1"/>
              <a:ext cx="8726747" cy="8259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5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2_35">
            <a:hlinkClick r:id="" action="ppaction://media"/>
            <a:extLst>
              <a:ext uri="{FF2B5EF4-FFF2-40B4-BE49-F238E27FC236}">
                <a16:creationId xmlns:a16="http://schemas.microsoft.com/office/drawing/2014/main" id="{D918EE25-D5E6-4CAF-A733-BE3C0CE46E0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000" end="1790.06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6041" y="1358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7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1890</TotalTime>
  <Words>629</Words>
  <Application>Microsoft Office PowerPoint</Application>
  <PresentationFormat>On-screen Show (4:3)</PresentationFormat>
  <Paragraphs>65</Paragraphs>
  <Slides>15</Slides>
  <Notes>0</Notes>
  <HiddenSlides>3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118</cp:revision>
  <dcterms:created xsi:type="dcterms:W3CDTF">2020-12-09T02:04:09Z</dcterms:created>
  <dcterms:modified xsi:type="dcterms:W3CDTF">2021-08-02T04:53:19Z</dcterms:modified>
</cp:coreProperties>
</file>