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4" r:id="rId2"/>
    <p:sldId id="287" r:id="rId3"/>
    <p:sldId id="257" r:id="rId4"/>
    <p:sldId id="268" r:id="rId5"/>
    <p:sldId id="258" r:id="rId6"/>
    <p:sldId id="272" r:id="rId7"/>
    <p:sldId id="261" r:id="rId8"/>
    <p:sldId id="270" r:id="rId9"/>
    <p:sldId id="262" r:id="rId10"/>
    <p:sldId id="288" r:id="rId11"/>
    <p:sldId id="27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04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D9EFFF"/>
    <a:srgbClr val="97D2FF"/>
    <a:srgbClr val="AFDDFF"/>
    <a:srgbClr val="4FB4FF"/>
    <a:srgbClr val="FFE89F"/>
    <a:srgbClr val="FFE07D"/>
    <a:srgbClr val="FFD13F"/>
    <a:srgbClr val="E1EFD9"/>
    <a:srgbClr val="F16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5501" autoAdjust="0"/>
  </p:normalViewPr>
  <p:slideViewPr>
    <p:cSldViewPr snapToGrid="0" showGuides="1">
      <p:cViewPr varScale="1">
        <p:scale>
          <a:sx n="83" d="100"/>
          <a:sy n="83" d="100"/>
        </p:scale>
        <p:origin x="1310" y="67"/>
      </p:cViewPr>
      <p:guideLst>
        <p:guide pos="2904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72D4D-1DF0-4B55-8ED7-A235E722108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787D6-32E8-44A1-BF86-92D8E2001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30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727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1.png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NULL" TargetMode="External"/><Relationship Id="rId7" Type="http://schemas.openxmlformats.org/officeDocument/2006/relationships/image" Target="../media/image1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93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168988"/>
            <a:ext cx="961782" cy="777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7047" y="948934"/>
            <a:ext cx="2819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84B1"/>
                </a:solidFill>
              </a:rPr>
              <a:t>Pronunciation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2325468" y="1866736"/>
            <a:ext cx="45692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/>
              <a:t>Falling tone in statements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85662" y="2682344"/>
            <a:ext cx="8533274" cy="2617021"/>
            <a:chOff x="-210529" y="1653644"/>
            <a:chExt cx="8533274" cy="2617021"/>
          </a:xfrm>
        </p:grpSpPr>
        <p:sp>
          <p:nvSpPr>
            <p:cNvPr id="8" name="Rectangle 7"/>
            <p:cNvSpPr/>
            <p:nvPr/>
          </p:nvSpPr>
          <p:spPr>
            <a:xfrm>
              <a:off x="-19021" y="2183305"/>
              <a:ext cx="7729076" cy="2087360"/>
            </a:xfrm>
            <a:prstGeom prst="rect">
              <a:avLst/>
            </a:prstGeom>
            <a:solidFill>
              <a:srgbClr val="FDE1D8"/>
            </a:solidFill>
            <a:ln>
              <a:solidFill>
                <a:srgbClr val="FDE1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0529" y="1653644"/>
              <a:ext cx="3007323" cy="769569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236497" y="2484702"/>
              <a:ext cx="808624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/>
                <a:t>Our voice often goes down at the end of a statement.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392407" y="2946367"/>
              <a:ext cx="1452257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600" b="1">
                  <a:solidFill>
                    <a:srgbClr val="0070C0"/>
                  </a:solidFill>
                </a:rPr>
                <a:t>Example: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70822" y="3398590"/>
              <a:ext cx="4651943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/>
                <a:t>We go to school every morning.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25" y="145360"/>
            <a:ext cx="3514980" cy="768902"/>
          </a:xfrm>
          <a:prstGeom prst="rect">
            <a:avLst/>
          </a:prstGeom>
        </p:spPr>
      </p:pic>
      <p:sp>
        <p:nvSpPr>
          <p:cNvPr id="14" name="Circular Arrow 13"/>
          <p:cNvSpPr/>
          <p:nvPr/>
        </p:nvSpPr>
        <p:spPr>
          <a:xfrm rot="2301645">
            <a:off x="5085525" y="4609335"/>
            <a:ext cx="332509" cy="469227"/>
          </a:xfrm>
          <a:prstGeom prst="circularArrow">
            <a:avLst>
              <a:gd name="adj1" fmla="val 12500"/>
              <a:gd name="adj2" fmla="val 3228692"/>
              <a:gd name="adj3" fmla="val 20457681"/>
              <a:gd name="adj4" fmla="val 13679742"/>
              <a:gd name="adj5" fmla="val 205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16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59"/>
          <a:stretch/>
        </p:blipFill>
        <p:spPr>
          <a:xfrm>
            <a:off x="5631872" y="3147776"/>
            <a:ext cx="2933699" cy="35571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469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2" y="80652"/>
            <a:ext cx="79209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Practise saying the statements in the following paragraph. Then listen and repeat.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7402" y="1861642"/>
            <a:ext cx="559339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dirty="0"/>
              <a:t>My robot is </a:t>
            </a:r>
            <a:r>
              <a:rPr lang="en-US" sz="2600" dirty="0" err="1"/>
              <a:t>Jimba</a:t>
            </a:r>
            <a:r>
              <a:rPr lang="en-US" sz="2600" dirty="0"/>
              <a:t>. It’s a home robot. It’s very helpful. It can do the housework. It can also water plants and pick fruit. It can work as a guard. I love my robot very much.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05245" y="1444335"/>
            <a:ext cx="8323118" cy="5278582"/>
          </a:xfrm>
          <a:prstGeom prst="roundRect">
            <a:avLst/>
          </a:prstGeom>
          <a:noFill/>
          <a:ln w="38100"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2_40">
            <a:hlinkClick r:id="" action="ppaction://media"/>
            <a:extLst>
              <a:ext uri="{FF2B5EF4-FFF2-40B4-BE49-F238E27FC236}">
                <a16:creationId xmlns:a16="http://schemas.microsoft.com/office/drawing/2014/main" id="{C42B364D-CCD2-4439-AEFD-27D8235ABC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00800" y="5248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1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50248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9765"/>
            <a:ext cx="7964401" cy="2959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69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454902"/>
            <a:ext cx="4176100" cy="913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" y="3915516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24" y="4783512"/>
            <a:ext cx="408794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" y="5751579"/>
            <a:ext cx="375944" cy="3978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790" y="4400215"/>
            <a:ext cx="379595" cy="3905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9568" y="3857907"/>
            <a:ext cx="4128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Match the verbs in column A to the words or phrases in column B. Then listen, check and repeat them.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7342" y="4816516"/>
            <a:ext cx="3876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Tell your partner the activities in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you can or can’t do now.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43465" y="4372873"/>
            <a:ext cx="3865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repeat the following sentences.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5396" y="3333417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Vocabulary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00327" y="3333417"/>
            <a:ext cx="2358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Pronunciation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194485" y="3786491"/>
            <a:ext cx="319728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/>
              <a:t>Falling tone in statements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693" y="5195796"/>
            <a:ext cx="383245" cy="36134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43465" y="5166037"/>
            <a:ext cx="3865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Practise saying the statements in the following paragraph. Then listen and repeat.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567" y="5716337"/>
            <a:ext cx="4128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Read the information about what V10, a robot, can or can’t do. Ask and answer questions.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70438" y="2362200"/>
            <a:ext cx="4403125" cy="1670347"/>
            <a:chOff x="2315573" y="1811975"/>
            <a:chExt cx="4403125" cy="1670347"/>
          </a:xfrm>
        </p:grpSpPr>
        <p:grpSp>
          <p:nvGrpSpPr>
            <p:cNvPr id="12" name="Group 11"/>
            <p:cNvGrpSpPr/>
            <p:nvPr/>
          </p:nvGrpSpPr>
          <p:grpSpPr>
            <a:xfrm>
              <a:off x="2315573" y="1811975"/>
              <a:ext cx="4403125" cy="820491"/>
              <a:chOff x="2321677" y="1811975"/>
              <a:chExt cx="4403125" cy="82049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9822" y="1811975"/>
                <a:ext cx="351498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1677" y="1854855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Vocabulary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3189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AFC5FA7D-E2AF-4AA1-A8BD-9CBD46BFF9A2}"/>
              </a:ext>
            </a:extLst>
          </p:cNvPr>
          <p:cNvGrpSpPr/>
          <p:nvPr/>
        </p:nvGrpSpPr>
        <p:grpSpPr>
          <a:xfrm>
            <a:off x="5259033" y="1887453"/>
            <a:ext cx="2092993" cy="4002318"/>
            <a:chOff x="5259033" y="1887453"/>
            <a:chExt cx="2092993" cy="4002318"/>
          </a:xfrm>
        </p:grpSpPr>
        <p:sp>
          <p:nvSpPr>
            <p:cNvPr id="79" name="Rounded Rectangle 19">
              <a:extLst>
                <a:ext uri="{FF2B5EF4-FFF2-40B4-BE49-F238E27FC236}">
                  <a16:creationId xmlns:a16="http://schemas.microsoft.com/office/drawing/2014/main" id="{42FCE7F4-0E23-406D-AB37-594935B8C281}"/>
                </a:ext>
              </a:extLst>
            </p:cNvPr>
            <p:cNvSpPr/>
            <p:nvPr/>
          </p:nvSpPr>
          <p:spPr>
            <a:xfrm>
              <a:off x="5264098" y="1887453"/>
              <a:ext cx="2087928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c.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chemeClr val="tx1"/>
                  </a:solidFill>
                </a:rPr>
                <a:t>our feelings</a:t>
              </a:r>
            </a:p>
          </p:txBody>
        </p:sp>
        <p:sp>
          <p:nvSpPr>
            <p:cNvPr id="80" name="Rounded Rectangle 20">
              <a:extLst>
                <a:ext uri="{FF2B5EF4-FFF2-40B4-BE49-F238E27FC236}">
                  <a16:creationId xmlns:a16="http://schemas.microsoft.com/office/drawing/2014/main" id="{BEDA650F-D3C0-42D8-8CBA-C092731B8649}"/>
                </a:ext>
              </a:extLst>
            </p:cNvPr>
            <p:cNvSpPr/>
            <p:nvPr/>
          </p:nvSpPr>
          <p:spPr>
            <a:xfrm>
              <a:off x="5259034" y="2753730"/>
              <a:ext cx="2092992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a.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chemeClr val="tx1"/>
                  </a:solidFill>
                </a:rPr>
                <a:t>fruit</a:t>
              </a:r>
            </a:p>
          </p:txBody>
        </p:sp>
        <p:sp>
          <p:nvSpPr>
            <p:cNvPr id="81" name="Rounded Rectangle 21">
              <a:extLst>
                <a:ext uri="{FF2B5EF4-FFF2-40B4-BE49-F238E27FC236}">
                  <a16:creationId xmlns:a16="http://schemas.microsoft.com/office/drawing/2014/main" id="{63C4DBE8-9785-40FB-977F-542AE262F062}"/>
                </a:ext>
              </a:extLst>
            </p:cNvPr>
            <p:cNvSpPr/>
            <p:nvPr/>
          </p:nvSpPr>
          <p:spPr>
            <a:xfrm>
              <a:off x="5259033" y="3620007"/>
              <a:ext cx="2087928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b.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chemeClr val="tx1"/>
                  </a:solidFill>
                </a:rPr>
                <a:t>the washing</a:t>
              </a:r>
            </a:p>
          </p:txBody>
        </p:sp>
        <p:sp>
          <p:nvSpPr>
            <p:cNvPr id="82" name="Rounded Rectangle 22">
              <a:extLst>
                <a:ext uri="{FF2B5EF4-FFF2-40B4-BE49-F238E27FC236}">
                  <a16:creationId xmlns:a16="http://schemas.microsoft.com/office/drawing/2014/main" id="{928A4852-A196-4741-8AA5-8BC641CD55F4}"/>
                </a:ext>
              </a:extLst>
            </p:cNvPr>
            <p:cNvSpPr/>
            <p:nvPr/>
          </p:nvSpPr>
          <p:spPr>
            <a:xfrm>
              <a:off x="5259034" y="4486284"/>
              <a:ext cx="2087927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e.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chemeClr val="tx1"/>
                  </a:solidFill>
                </a:rPr>
                <a:t>plants</a:t>
              </a:r>
            </a:p>
          </p:txBody>
        </p:sp>
        <p:sp>
          <p:nvSpPr>
            <p:cNvPr id="83" name="Rounded Rectangle 23">
              <a:extLst>
                <a:ext uri="{FF2B5EF4-FFF2-40B4-BE49-F238E27FC236}">
                  <a16:creationId xmlns:a16="http://schemas.microsoft.com/office/drawing/2014/main" id="{542351E3-B833-42DB-BA11-ED1347F1EA7C}"/>
                </a:ext>
              </a:extLst>
            </p:cNvPr>
            <p:cNvSpPr/>
            <p:nvPr/>
          </p:nvSpPr>
          <p:spPr>
            <a:xfrm>
              <a:off x="5259033" y="5352561"/>
              <a:ext cx="2087927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d.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chemeClr val="tx1"/>
                  </a:solidFill>
                </a:rPr>
                <a:t>as a guard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222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1978" y="31790"/>
            <a:ext cx="8011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verbs in column A to the words or phrases in column B. Then listen, check and repeat them.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82621" y="1258803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B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87D873-7EF0-42B1-A860-80B9720C08E7}"/>
              </a:ext>
            </a:extLst>
          </p:cNvPr>
          <p:cNvGrpSpPr/>
          <p:nvPr/>
        </p:nvGrpSpPr>
        <p:grpSpPr>
          <a:xfrm>
            <a:off x="1852660" y="1258803"/>
            <a:ext cx="2029478" cy="4630968"/>
            <a:chOff x="1723353" y="1471238"/>
            <a:chExt cx="2029478" cy="4630968"/>
          </a:xfrm>
        </p:grpSpPr>
        <p:sp>
          <p:nvSpPr>
            <p:cNvPr id="13" name="TextBox 12"/>
            <p:cNvSpPr txBox="1"/>
            <p:nvPr/>
          </p:nvSpPr>
          <p:spPr>
            <a:xfrm>
              <a:off x="2346941" y="1471238"/>
              <a:ext cx="777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/>
                <a:t>A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728418" y="2099888"/>
              <a:ext cx="2024413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723354" y="2966165"/>
              <a:ext cx="2024413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723353" y="3832442"/>
              <a:ext cx="2024413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723354" y="4698719"/>
              <a:ext cx="2024413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1723353" y="5564996"/>
              <a:ext cx="2024413" cy="537210"/>
            </a:xfrm>
            <a:prstGeom prst="roundRect">
              <a:avLst/>
            </a:prstGeom>
            <a:solidFill>
              <a:srgbClr val="A3E7FF"/>
            </a:solidFill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23353" y="2134822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063101" y="2140500"/>
              <a:ext cx="16205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understand</a:t>
              </a:r>
              <a:endParaRPr lang="en-US" sz="2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23353" y="3003653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063101" y="3009331"/>
              <a:ext cx="1044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pick</a:t>
              </a:r>
              <a:endParaRPr lang="en-US" sz="2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734783" y="3896579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074531" y="3902257"/>
              <a:ext cx="1044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</a:t>
              </a:r>
              <a:endParaRPr lang="en-US" sz="24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734783" y="4765410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074531" y="4771088"/>
              <a:ext cx="1044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water</a:t>
              </a:r>
              <a:endParaRPr lang="en-US" sz="24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734783" y="5634863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74531" y="5640541"/>
              <a:ext cx="1044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work</a:t>
              </a:r>
              <a:endParaRPr lang="en-US" sz="2400" dirty="0"/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5264098" y="1887453"/>
            <a:ext cx="2087928" cy="53721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70C0"/>
                </a:solidFill>
              </a:rPr>
              <a:t>a.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fruit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259034" y="2753730"/>
            <a:ext cx="2092992" cy="53721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70C0"/>
                </a:solidFill>
              </a:rPr>
              <a:t>b.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the washing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259033" y="3620007"/>
            <a:ext cx="2087928" cy="53721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70C0"/>
                </a:solidFill>
              </a:rPr>
              <a:t>c.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our feelings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259034" y="4486284"/>
            <a:ext cx="2087927" cy="53721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70C0"/>
                </a:solidFill>
              </a:rPr>
              <a:t>d.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as a guard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259033" y="5352561"/>
            <a:ext cx="2087927" cy="53721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70C0"/>
                </a:solidFill>
              </a:rPr>
              <a:t>e.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plants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3065919-1A0D-4C44-8D5B-F6ECA6DE4CE9}"/>
              </a:ext>
            </a:extLst>
          </p:cNvPr>
          <p:cNvCxnSpPr>
            <a:stCxn id="15" idx="3"/>
            <a:endCxn id="20" idx="1"/>
          </p:cNvCxnSpPr>
          <p:nvPr/>
        </p:nvCxnSpPr>
        <p:spPr>
          <a:xfrm>
            <a:off x="3882138" y="2156058"/>
            <a:ext cx="138196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52A737-5BB1-4C4A-8286-94FD63C3C35C}"/>
              </a:ext>
            </a:extLst>
          </p:cNvPr>
          <p:cNvCxnSpPr/>
          <p:nvPr/>
        </p:nvCxnSpPr>
        <p:spPr>
          <a:xfrm>
            <a:off x="3881020" y="3005804"/>
            <a:ext cx="138196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E5F54F0-C57C-4F06-9C29-D2CE3CCE9800}"/>
              </a:ext>
            </a:extLst>
          </p:cNvPr>
          <p:cNvCxnSpPr/>
          <p:nvPr/>
        </p:nvCxnSpPr>
        <p:spPr>
          <a:xfrm>
            <a:off x="3881020" y="3883258"/>
            <a:ext cx="138196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49D3EAC5-D9E6-4A74-8EC1-DFFD1AB9CA11}"/>
              </a:ext>
            </a:extLst>
          </p:cNvPr>
          <p:cNvCxnSpPr/>
          <p:nvPr/>
        </p:nvCxnSpPr>
        <p:spPr>
          <a:xfrm>
            <a:off x="3877073" y="4788422"/>
            <a:ext cx="138196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93C3921-C347-44E4-954B-C03CC226CECF}"/>
              </a:ext>
            </a:extLst>
          </p:cNvPr>
          <p:cNvCxnSpPr/>
          <p:nvPr/>
        </p:nvCxnSpPr>
        <p:spPr>
          <a:xfrm>
            <a:off x="3877073" y="5628931"/>
            <a:ext cx="138196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B2_38">
            <a:hlinkClick r:id="" action="ppaction://media"/>
            <a:extLst>
              <a:ext uri="{FF2B5EF4-FFF2-40B4-BE49-F238E27FC236}">
                <a16:creationId xmlns:a16="http://schemas.microsoft.com/office/drawing/2014/main" id="{9DFBA487-9AFB-48B0-894A-F8B69E8B3C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2797" y="4472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7407E-6 L -2.22222E-6 -0.12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63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-5.55556E-7 0.1263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615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85185E-6 L 0.00052 -0.252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96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-0.00034 0.1261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643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85185E-6 L -0.00018 0.1263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5956" fill="hold"/>
                                        <p:tgtEl>
                                          <p:spTgt spid="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9"/>
                </p:tgtEl>
              </p:cMediaNode>
            </p:audio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54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41983"/>
            <a:ext cx="7901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8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Tell your partner the activities in </a:t>
            </a:r>
            <a:r>
              <a:rPr lang="en-US" sz="2500" b="1" spc="-8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00" b="1" spc="-8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you can or can’t do now.</a:t>
            </a:r>
          </a:p>
        </p:txBody>
      </p:sp>
      <p:sp>
        <p:nvSpPr>
          <p:cNvPr id="2" name="Rectangle 1"/>
          <p:cNvSpPr/>
          <p:nvPr/>
        </p:nvSpPr>
        <p:spPr>
          <a:xfrm>
            <a:off x="827313" y="2059770"/>
            <a:ext cx="16313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642985" y="2795688"/>
            <a:ext cx="5786515" cy="1046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/>
              <a:t>I can pick fruit but I can’t understand your feelings. </a:t>
            </a:r>
          </a:p>
        </p:txBody>
      </p:sp>
      <p:sp>
        <p:nvSpPr>
          <p:cNvPr id="3" name="Action Button: Return 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F10D11D-C5A9-4AB6-9EFD-ECD2CCD16C6D}"/>
              </a:ext>
            </a:extLst>
          </p:cNvPr>
          <p:cNvSpPr/>
          <p:nvPr/>
        </p:nvSpPr>
        <p:spPr>
          <a:xfrm>
            <a:off x="4197927" y="6253018"/>
            <a:ext cx="748146" cy="470635"/>
          </a:xfrm>
          <a:prstGeom prst="actionButtonReturn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52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1033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6984" y="38533"/>
            <a:ext cx="7801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Read the information about what V10, a robot, can or can’t do. Ask and answer questions.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797227"/>
              </p:ext>
            </p:extLst>
          </p:nvPr>
        </p:nvGraphicFramePr>
        <p:xfrm>
          <a:off x="405244" y="1230745"/>
          <a:ext cx="8229600" cy="392314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559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1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9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0449">
                <a:tc>
                  <a:txBody>
                    <a:bodyPr/>
                    <a:lstStyle/>
                    <a:p>
                      <a:pPr algn="ctr"/>
                      <a:r>
                        <a:rPr lang="en-US" sz="2600" b="1"/>
                        <a:t>Skills of</a:t>
                      </a:r>
                      <a:r>
                        <a:rPr lang="en-US" sz="2600" b="1" baseline="0"/>
                        <a:t> V10</a:t>
                      </a:r>
                      <a:endParaRPr lang="en-US" sz="2600" b="1"/>
                    </a:p>
                  </a:txBody>
                  <a:tcPr anchor="ctr">
                    <a:solidFill>
                      <a:srgbClr val="97D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/>
                        <a:t>Can</a:t>
                      </a:r>
                    </a:p>
                  </a:txBody>
                  <a:tcPr anchor="ctr">
                    <a:solidFill>
                      <a:srgbClr val="97D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/>
                        <a:t>Can’t</a:t>
                      </a:r>
                    </a:p>
                  </a:txBody>
                  <a:tcPr anchor="ctr">
                    <a:solidFill>
                      <a:srgbClr val="97D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449">
                <a:tc>
                  <a:txBody>
                    <a:bodyPr/>
                    <a:lstStyle/>
                    <a:p>
                      <a:r>
                        <a:rPr lang="en-US" sz="2400"/>
                        <a:t>Repair a broken machine</a:t>
                      </a:r>
                    </a:p>
                  </a:txBody>
                  <a:tcPr>
                    <a:solidFill>
                      <a:srgbClr val="D9E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ym typeface="Wingdings 2" panose="05020102010507070707" pitchFamily="18" charset="2"/>
                        </a:rPr>
                        <a:t></a:t>
                      </a:r>
                      <a:endParaRPr lang="en-US" sz="24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449">
                <a:tc>
                  <a:txBody>
                    <a:bodyPr/>
                    <a:lstStyle/>
                    <a:p>
                      <a:r>
                        <a:rPr lang="en-US" sz="2400"/>
                        <a:t>Do the washing</a:t>
                      </a:r>
                    </a:p>
                  </a:txBody>
                  <a:tcPr>
                    <a:solidFill>
                      <a:srgbClr val="D9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ym typeface="Wingdings 2" panose="05020102010507070707" pitchFamily="18" charset="2"/>
                        </a:rPr>
                        <a:t></a:t>
                      </a:r>
                      <a:endParaRPr lang="en-US" sz="24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449">
                <a:tc>
                  <a:txBody>
                    <a:bodyPr/>
                    <a:lstStyle/>
                    <a:p>
                      <a:r>
                        <a:rPr lang="en-US" sz="2400"/>
                        <a:t>Work</a:t>
                      </a:r>
                      <a:r>
                        <a:rPr lang="en-US" sz="2400" baseline="0"/>
                        <a:t> as a guard</a:t>
                      </a:r>
                      <a:endParaRPr lang="en-US" sz="2400"/>
                    </a:p>
                  </a:txBody>
                  <a:tcPr>
                    <a:solidFill>
                      <a:srgbClr val="D9E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ym typeface="Wingdings 2" panose="05020102010507070707" pitchFamily="18" charset="2"/>
                        </a:rPr>
                        <a:t></a:t>
                      </a:r>
                      <a:endParaRPr lang="en-US" sz="24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449">
                <a:tc>
                  <a:txBody>
                    <a:bodyPr/>
                    <a:lstStyle/>
                    <a:p>
                      <a:r>
                        <a:rPr lang="en-US" sz="2400"/>
                        <a:t>Read our</a:t>
                      </a:r>
                      <a:r>
                        <a:rPr lang="en-US" sz="2400" baseline="0"/>
                        <a:t> moods</a:t>
                      </a:r>
                      <a:endParaRPr lang="en-US" sz="2400"/>
                    </a:p>
                  </a:txBody>
                  <a:tcPr>
                    <a:solidFill>
                      <a:srgbClr val="D9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ym typeface="Wingdings 2" panose="05020102010507070707" pitchFamily="18" charset="2"/>
                        </a:rPr>
                        <a:t></a:t>
                      </a:r>
                      <a:endParaRPr lang="en-US" sz="24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449">
                <a:tc>
                  <a:txBody>
                    <a:bodyPr/>
                    <a:lstStyle/>
                    <a:p>
                      <a:r>
                        <a:rPr lang="en-US" sz="2400"/>
                        <a:t>Water</a:t>
                      </a:r>
                      <a:r>
                        <a:rPr lang="en-US" sz="2400" baseline="0"/>
                        <a:t> plants</a:t>
                      </a:r>
                      <a:endParaRPr lang="en-US" sz="2400"/>
                    </a:p>
                  </a:txBody>
                  <a:tcPr>
                    <a:solidFill>
                      <a:srgbClr val="D9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ym typeface="Wingdings 2" panose="05020102010507070707" pitchFamily="18" charset="2"/>
                        </a:rPr>
                        <a:t></a:t>
                      </a:r>
                      <a:endParaRPr lang="en-US" sz="24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449">
                <a:tc>
                  <a:txBody>
                    <a:bodyPr/>
                    <a:lstStyle/>
                    <a:p>
                      <a:r>
                        <a:rPr lang="en-US" sz="2400"/>
                        <a:t>Understand what</a:t>
                      </a:r>
                      <a:r>
                        <a:rPr lang="en-US" sz="2400" baseline="0"/>
                        <a:t> we say</a:t>
                      </a:r>
                      <a:endParaRPr lang="en-US" sz="2400"/>
                    </a:p>
                  </a:txBody>
                  <a:tcPr>
                    <a:solidFill>
                      <a:srgbClr val="D9E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ym typeface="Wingdings 2" panose="05020102010507070707" pitchFamily="18" charset="2"/>
                        </a:rPr>
                        <a:t></a:t>
                      </a:r>
                      <a:endParaRPr lang="en-US" sz="24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80680" y="5345667"/>
            <a:ext cx="152759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</a:rPr>
              <a:t>Example: 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8278" y="5436025"/>
            <a:ext cx="4185248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i="1"/>
              <a:t>A:  </a:t>
            </a:r>
            <a:r>
              <a:rPr lang="en-US" sz="2600"/>
              <a:t>Can V10 do the washing?  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B:  </a:t>
            </a:r>
            <a:r>
              <a:rPr lang="en-US" sz="2600"/>
              <a:t>Yes, it can.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106337" y="2199677"/>
            <a:ext cx="4931326" cy="2458647"/>
            <a:chOff x="2051472" y="1811975"/>
            <a:chExt cx="4931326" cy="2458647"/>
          </a:xfrm>
        </p:grpSpPr>
        <p:grpSp>
          <p:nvGrpSpPr>
            <p:cNvPr id="12" name="Group 11"/>
            <p:cNvGrpSpPr/>
            <p:nvPr/>
          </p:nvGrpSpPr>
          <p:grpSpPr>
            <a:xfrm>
              <a:off x="2315573" y="1811975"/>
              <a:ext cx="4403125" cy="820491"/>
              <a:chOff x="2321677" y="1811975"/>
              <a:chExt cx="4403125" cy="82049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9822" y="1811975"/>
                <a:ext cx="351498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1677" y="1854855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Pronunciation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51472" y="3685847"/>
              <a:ext cx="49313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/>
                <a:t>Falling tone in statements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0000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210327"/>
            <a:ext cx="81538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following sentences.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6708" y="153469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538" y="1528221"/>
            <a:ext cx="560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 often water plants after school.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6708" y="217515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9500" y="291080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4330" y="2902156"/>
            <a:ext cx="644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 dad makes delicious meals at weekends.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176708" y="365518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1537" y="3646530"/>
            <a:ext cx="5603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WB2 is the strongest of all the robots.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6708" y="442597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1538" y="4425978"/>
            <a:ext cx="560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H8 is a home robot.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1538" y="2183806"/>
            <a:ext cx="560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Shifa can do many things like humans.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29" y="4116848"/>
            <a:ext cx="2866548" cy="29040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475" y="1210758"/>
            <a:ext cx="2695575" cy="3162300"/>
          </a:xfrm>
          <a:prstGeom prst="rect">
            <a:avLst/>
          </a:prstGeom>
        </p:spPr>
      </p:pic>
      <p:pic>
        <p:nvPicPr>
          <p:cNvPr id="4" name="B2_39">
            <a:hlinkClick r:id="" action="ppaction://media"/>
            <a:extLst>
              <a:ext uri="{FF2B5EF4-FFF2-40B4-BE49-F238E27FC236}">
                <a16:creationId xmlns:a16="http://schemas.microsoft.com/office/drawing/2014/main" id="{AF6212B3-3B3C-4EE8-A3D6-664E2FEDDD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49234" y="240871"/>
            <a:ext cx="487363" cy="487363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2E586B82-450F-4282-A98B-8283E753B24E}"/>
              </a:ext>
            </a:extLst>
          </p:cNvPr>
          <p:cNvSpPr/>
          <p:nvPr/>
        </p:nvSpPr>
        <p:spPr>
          <a:xfrm>
            <a:off x="4836880" y="1617888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5C4AFA22-587E-484D-AF3A-6BCBEF66B19D}"/>
              </a:ext>
            </a:extLst>
          </p:cNvPr>
          <p:cNvSpPr/>
          <p:nvPr/>
        </p:nvSpPr>
        <p:spPr>
          <a:xfrm rot="5400000">
            <a:off x="4897302" y="1682658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7B74691-6FF2-4371-ABD5-98577A326FD1}"/>
              </a:ext>
            </a:extLst>
          </p:cNvPr>
          <p:cNvGrpSpPr/>
          <p:nvPr/>
        </p:nvGrpSpPr>
        <p:grpSpPr>
          <a:xfrm rot="5400000">
            <a:off x="4887422" y="1667332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29" name="Minus Sign 28">
              <a:extLst>
                <a:ext uri="{FF2B5EF4-FFF2-40B4-BE49-F238E27FC236}">
                  <a16:creationId xmlns:a16="http://schemas.microsoft.com/office/drawing/2014/main" id="{424FE97D-085A-4504-9540-73DD3E2902D4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Minus Sign 29">
              <a:extLst>
                <a:ext uri="{FF2B5EF4-FFF2-40B4-BE49-F238E27FC236}">
                  <a16:creationId xmlns:a16="http://schemas.microsoft.com/office/drawing/2014/main" id="{DB7AD4C5-42DE-4DB6-AD89-E53736632327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41172BC5-5737-4381-A8A9-9F396E47B0FB}"/>
              </a:ext>
            </a:extLst>
          </p:cNvPr>
          <p:cNvSpPr/>
          <p:nvPr/>
        </p:nvSpPr>
        <p:spPr>
          <a:xfrm>
            <a:off x="5464953" y="2263942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2AA9CB8B-E7BD-46CC-880A-4FF844932BF4}"/>
              </a:ext>
            </a:extLst>
          </p:cNvPr>
          <p:cNvSpPr/>
          <p:nvPr/>
        </p:nvSpPr>
        <p:spPr>
          <a:xfrm rot="5400000">
            <a:off x="5525375" y="2328712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E4AD71C-FAA7-4170-AB2E-B225B3C2CDD0}"/>
              </a:ext>
            </a:extLst>
          </p:cNvPr>
          <p:cNvGrpSpPr/>
          <p:nvPr/>
        </p:nvGrpSpPr>
        <p:grpSpPr>
          <a:xfrm rot="5400000">
            <a:off x="5515495" y="2313386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34" name="Minus Sign 33">
              <a:extLst>
                <a:ext uri="{FF2B5EF4-FFF2-40B4-BE49-F238E27FC236}">
                  <a16:creationId xmlns:a16="http://schemas.microsoft.com/office/drawing/2014/main" id="{EA95B474-0B31-4C32-BEC7-F7B82DCC2D8E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Minus Sign 34">
              <a:extLst>
                <a:ext uri="{FF2B5EF4-FFF2-40B4-BE49-F238E27FC236}">
                  <a16:creationId xmlns:a16="http://schemas.microsoft.com/office/drawing/2014/main" id="{E454ABA1-397B-4CC8-A222-4B4D0623AD0E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2CE28DD8-AB58-4FB2-968C-4DF8FCE17B48}"/>
              </a:ext>
            </a:extLst>
          </p:cNvPr>
          <p:cNvSpPr/>
          <p:nvPr/>
        </p:nvSpPr>
        <p:spPr>
          <a:xfrm>
            <a:off x="6224613" y="2968755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72AD0A2D-A15A-4BD9-8CE1-E1E2B5F80F29}"/>
              </a:ext>
            </a:extLst>
          </p:cNvPr>
          <p:cNvSpPr/>
          <p:nvPr/>
        </p:nvSpPr>
        <p:spPr>
          <a:xfrm rot="5400000">
            <a:off x="6285035" y="3033525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7DCCC8B-73E0-4A02-8FA3-06CA225EF7B9}"/>
              </a:ext>
            </a:extLst>
          </p:cNvPr>
          <p:cNvGrpSpPr/>
          <p:nvPr/>
        </p:nvGrpSpPr>
        <p:grpSpPr>
          <a:xfrm rot="5400000">
            <a:off x="6275155" y="3018199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39" name="Minus Sign 38">
              <a:extLst>
                <a:ext uri="{FF2B5EF4-FFF2-40B4-BE49-F238E27FC236}">
                  <a16:creationId xmlns:a16="http://schemas.microsoft.com/office/drawing/2014/main" id="{2A7ABF94-E407-460D-A45F-A3D88AE1844F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Minus Sign 39">
              <a:extLst>
                <a:ext uri="{FF2B5EF4-FFF2-40B4-BE49-F238E27FC236}">
                  <a16:creationId xmlns:a16="http://schemas.microsoft.com/office/drawing/2014/main" id="{E112E874-628E-4D3D-B815-C2950E21149C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833A0C9B-AE47-4C01-8B8C-349B0DB4E8AB}"/>
              </a:ext>
            </a:extLst>
          </p:cNvPr>
          <p:cNvSpPr/>
          <p:nvPr/>
        </p:nvSpPr>
        <p:spPr>
          <a:xfrm>
            <a:off x="5485009" y="3750572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DD2AF036-ECB9-4B70-998C-23BA312BA7BE}"/>
              </a:ext>
            </a:extLst>
          </p:cNvPr>
          <p:cNvSpPr/>
          <p:nvPr/>
        </p:nvSpPr>
        <p:spPr>
          <a:xfrm rot="5400000">
            <a:off x="5545431" y="3815342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20394F5-D7FF-4FD1-ADA0-7017C24DD693}"/>
              </a:ext>
            </a:extLst>
          </p:cNvPr>
          <p:cNvGrpSpPr/>
          <p:nvPr/>
        </p:nvGrpSpPr>
        <p:grpSpPr>
          <a:xfrm rot="5400000">
            <a:off x="5535551" y="3800016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44" name="Minus Sign 43">
              <a:extLst>
                <a:ext uri="{FF2B5EF4-FFF2-40B4-BE49-F238E27FC236}">
                  <a16:creationId xmlns:a16="http://schemas.microsoft.com/office/drawing/2014/main" id="{F493E1C9-0E00-469E-9038-BF8B51E9EE0C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Minus Sign 44">
              <a:extLst>
                <a:ext uri="{FF2B5EF4-FFF2-40B4-BE49-F238E27FC236}">
                  <a16:creationId xmlns:a16="http://schemas.microsoft.com/office/drawing/2014/main" id="{0FBF0198-70DF-487F-873B-B0C82DE89C30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Oval 45">
            <a:extLst>
              <a:ext uri="{FF2B5EF4-FFF2-40B4-BE49-F238E27FC236}">
                <a16:creationId xmlns:a16="http://schemas.microsoft.com/office/drawing/2014/main" id="{FA37F103-B850-4887-8BD2-4F1471E251B9}"/>
              </a:ext>
            </a:extLst>
          </p:cNvPr>
          <p:cNvSpPr/>
          <p:nvPr/>
        </p:nvSpPr>
        <p:spPr>
          <a:xfrm>
            <a:off x="3250957" y="4526427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5FE96E90-33B5-41C5-BCB3-8FC52736ABA4}"/>
              </a:ext>
            </a:extLst>
          </p:cNvPr>
          <p:cNvSpPr/>
          <p:nvPr/>
        </p:nvSpPr>
        <p:spPr>
          <a:xfrm rot="5400000">
            <a:off x="3311379" y="4591197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CB0A20C-B169-4CFF-93A0-A52370BE604A}"/>
              </a:ext>
            </a:extLst>
          </p:cNvPr>
          <p:cNvGrpSpPr/>
          <p:nvPr/>
        </p:nvGrpSpPr>
        <p:grpSpPr>
          <a:xfrm rot="5400000">
            <a:off x="3301499" y="4575871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49" name="Minus Sign 48">
              <a:extLst>
                <a:ext uri="{FF2B5EF4-FFF2-40B4-BE49-F238E27FC236}">
                  <a16:creationId xmlns:a16="http://schemas.microsoft.com/office/drawing/2014/main" id="{05260E72-0D97-431B-B1CE-E4557BA46E96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Minus Sign 49">
              <a:extLst>
                <a:ext uri="{FF2B5EF4-FFF2-40B4-BE49-F238E27FC236}">
                  <a16:creationId xmlns:a16="http://schemas.microsoft.com/office/drawing/2014/main" id="{A7C9C805-60CC-4F07-92F7-967D92C990C2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" name="B2_39">
            <a:hlinkClick r:id="" action="ppaction://media"/>
            <a:extLst>
              <a:ext uri="{FF2B5EF4-FFF2-40B4-BE49-F238E27FC236}">
                <a16:creationId xmlns:a16="http://schemas.microsoft.com/office/drawing/2014/main" id="{A1448C03-E315-4BC9-A61B-937D671855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8900" end="29862.98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63994" y="-11583"/>
            <a:ext cx="487363" cy="487363"/>
          </a:xfrm>
          <a:prstGeom prst="rect">
            <a:avLst/>
          </a:prstGeom>
        </p:spPr>
      </p:pic>
      <p:pic>
        <p:nvPicPr>
          <p:cNvPr id="52" name="B2_39">
            <a:hlinkClick r:id="" action="ppaction://media"/>
            <a:extLst>
              <a:ext uri="{FF2B5EF4-FFF2-40B4-BE49-F238E27FC236}">
                <a16:creationId xmlns:a16="http://schemas.microsoft.com/office/drawing/2014/main" id="{75523A77-9FE3-48CD-B815-61E15E1C100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5200" end="22687.98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63993" y="590833"/>
            <a:ext cx="487363" cy="487363"/>
          </a:xfrm>
          <a:prstGeom prst="rect">
            <a:avLst/>
          </a:prstGeom>
        </p:spPr>
      </p:pic>
      <p:pic>
        <p:nvPicPr>
          <p:cNvPr id="53" name="B2_39">
            <a:hlinkClick r:id="" action="ppaction://media"/>
            <a:extLst>
              <a:ext uri="{FF2B5EF4-FFF2-40B4-BE49-F238E27FC236}">
                <a16:creationId xmlns:a16="http://schemas.microsoft.com/office/drawing/2014/main" id="{225CCA2C-6B52-4506-B68B-C49A86F422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2283" end="15966.98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63993" y="1263873"/>
            <a:ext cx="487363" cy="487363"/>
          </a:xfrm>
          <a:prstGeom prst="rect">
            <a:avLst/>
          </a:prstGeom>
        </p:spPr>
      </p:pic>
      <p:pic>
        <p:nvPicPr>
          <p:cNvPr id="54" name="B2_39">
            <a:hlinkClick r:id="" action="ppaction://media"/>
            <a:extLst>
              <a:ext uri="{FF2B5EF4-FFF2-40B4-BE49-F238E27FC236}">
                <a16:creationId xmlns:a16="http://schemas.microsoft.com/office/drawing/2014/main" id="{67780775-0EB6-4041-9F5F-4D76A43B7E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9300" end="7804.98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63993" y="1892208"/>
            <a:ext cx="487363" cy="487363"/>
          </a:xfrm>
          <a:prstGeom prst="rect">
            <a:avLst/>
          </a:prstGeom>
        </p:spPr>
      </p:pic>
      <p:pic>
        <p:nvPicPr>
          <p:cNvPr id="55" name="B2_39">
            <a:hlinkClick r:id="" action="ppaction://media"/>
            <a:extLst>
              <a:ext uri="{FF2B5EF4-FFF2-40B4-BE49-F238E27FC236}">
                <a16:creationId xmlns:a16="http://schemas.microsoft.com/office/drawing/2014/main" id="{B10E5A8B-7839-4C70-924E-0EE94E847E4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47300" end="1414.98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63993" y="2511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883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883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758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58"/>
                            </p:stCondLst>
                            <p:childTnLst>
                              <p:par>
                                <p:cTn id="3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396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396"/>
                            </p:stCondLst>
                            <p:childTnLst>
                              <p:par>
                                <p:cTn id="4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6541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41"/>
                            </p:stCondLst>
                            <p:childTnLst>
                              <p:par>
                                <p:cTn id="6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931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31"/>
                            </p:stCondLst>
                            <p:childTnLst>
                              <p:par>
                                <p:cTn id="7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  <p:bldLst>
      <p:bldP spid="27" grpId="0" animBg="1"/>
      <p:bldP spid="27" grpId="1" animBg="1"/>
      <p:bldP spid="32" grpId="0" animBg="1"/>
      <p:bldP spid="32" grpId="1" animBg="1"/>
      <p:bldP spid="37" grpId="0" animBg="1"/>
      <p:bldP spid="37" grpId="1" animBg="1"/>
      <p:bldP spid="42" grpId="0" animBg="1"/>
      <p:bldP spid="42" grpId="1" animBg="1"/>
      <p:bldP spid="47" grpId="0" animBg="1"/>
      <p:bldP spid="4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1831</TotalTime>
  <Words>418</Words>
  <Application>Microsoft Office PowerPoint</Application>
  <PresentationFormat>On-screen Show (4:3)</PresentationFormat>
  <Paragraphs>75</Paragraphs>
  <Slides>12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93</cp:revision>
  <dcterms:created xsi:type="dcterms:W3CDTF">2020-12-09T02:04:09Z</dcterms:created>
  <dcterms:modified xsi:type="dcterms:W3CDTF">2021-08-02T05:00:14Z</dcterms:modified>
</cp:coreProperties>
</file>