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71" r:id="rId2"/>
    <p:sldId id="256" r:id="rId3"/>
    <p:sldId id="275" r:id="rId4"/>
    <p:sldId id="340" r:id="rId5"/>
    <p:sldId id="354" r:id="rId6"/>
    <p:sldId id="279" r:id="rId7"/>
    <p:sldId id="355" r:id="rId8"/>
    <p:sldId id="281" r:id="rId9"/>
    <p:sldId id="347" r:id="rId10"/>
    <p:sldId id="342" r:id="rId11"/>
    <p:sldId id="349" r:id="rId12"/>
    <p:sldId id="356" r:id="rId13"/>
    <p:sldId id="344" r:id="rId14"/>
    <p:sldId id="345" r:id="rId15"/>
    <p:sldId id="346" r:id="rId16"/>
    <p:sldId id="357" r:id="rId17"/>
    <p:sldId id="314" r:id="rId18"/>
    <p:sldId id="330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801"/>
    <a:srgbClr val="008A80"/>
    <a:srgbClr val="F7941E"/>
    <a:srgbClr val="CC0000"/>
    <a:srgbClr val="00B2A5"/>
    <a:srgbClr val="00A9A5"/>
    <a:srgbClr val="FFDAAB"/>
    <a:srgbClr val="CBEAF0"/>
    <a:srgbClr val="48C0B6"/>
    <a:srgbClr val="FBB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D18ED9-64DC-40AC-BD80-9A915973AE71}" v="56" dt="2022-03-01T09:57:12.0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832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859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7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24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764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13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9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837C03-15B0-4F4A-8CD7-DE20B1C80534}"/>
              </a:ext>
            </a:extLst>
          </p:cNvPr>
          <p:cNvSpPr txBox="1"/>
          <p:nvPr/>
        </p:nvSpPr>
        <p:spPr>
          <a:xfrm>
            <a:off x="1009005" y="1387377"/>
            <a:ext cx="1084474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Listen again and tick T (True) or F (False) for </a:t>
            </a:r>
            <a:r>
              <a:rPr lang="en-US" sz="2400" b="1">
                <a:cs typeface="Arial" panose="020B0604020202020204" pitchFamily="34" charset="0"/>
              </a:rPr>
              <a:t>each </a:t>
            </a:r>
            <a:r>
              <a:rPr lang="en-US" sz="2400" b="1" smtClean="0">
                <a:cs typeface="Arial" panose="020B0604020202020204" pitchFamily="34" charset="0"/>
              </a:rPr>
              <a:t>sentence.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xmlns="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413399"/>
              </p:ext>
            </p:extLst>
          </p:nvPr>
        </p:nvGraphicFramePr>
        <p:xfrm>
          <a:off x="1117601" y="2442117"/>
          <a:ext cx="8873892" cy="3468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0487">
                  <a:extLst>
                    <a:ext uri="{9D8B030D-6E8A-4147-A177-3AD203B41FA5}">
                      <a16:colId xmlns:a16="http://schemas.microsoft.com/office/drawing/2014/main" xmlns="" val="301470689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24682128"/>
                    </a:ext>
                  </a:extLst>
                </a:gridCol>
                <a:gridCol w="959005">
                  <a:extLst>
                    <a:ext uri="{9D8B030D-6E8A-4147-A177-3AD203B41FA5}">
                      <a16:colId xmlns:a16="http://schemas.microsoft.com/office/drawing/2014/main" xmlns="" val="534501593"/>
                    </a:ext>
                  </a:extLst>
                </a:gridCol>
              </a:tblGrid>
              <a:tr h="517945">
                <a:tc>
                  <a:txBody>
                    <a:bodyPr/>
                    <a:lstStyle/>
                    <a:p>
                      <a:pPr algn="ctr"/>
                      <a:endParaRPr lang="en-GB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smtClean="0"/>
                        <a:t>T</a:t>
                      </a:r>
                      <a:endParaRPr lang="en-GB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smtClean="0"/>
                        <a:t>F</a:t>
                      </a:r>
                      <a:endParaRPr lang="en-GB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81985965"/>
                  </a:ext>
                </a:extLst>
              </a:tr>
              <a:tr h="590017">
                <a:tc>
                  <a:txBody>
                    <a:bodyPr/>
                    <a:lstStyle/>
                    <a:p>
                      <a:r>
                        <a:rPr lang="en-GB" sz="2000" smtClean="0"/>
                        <a:t>1. </a:t>
                      </a:r>
                      <a:r>
                        <a:rPr lang="en-US" sz="2000" smtClean="0"/>
                        <a:t>Mr Lam says we use energy for cooking, heating and lighting.</a:t>
                      </a:r>
                      <a:endParaRPr lang="en-GB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71999247"/>
                  </a:ext>
                </a:extLst>
              </a:tr>
              <a:tr h="590017">
                <a:tc>
                  <a:txBody>
                    <a:bodyPr/>
                    <a:lstStyle/>
                    <a:p>
                      <a:r>
                        <a:rPr lang="en-US" sz="2000" smtClean="0"/>
                        <a:t>2. Linh always turns oﬀ the lights when going out.</a:t>
                      </a:r>
                      <a:endParaRPr lang="en-GB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6454537"/>
                  </a:ext>
                </a:extLst>
              </a:tr>
              <a:tr h="590017">
                <a:tc>
                  <a:txBody>
                    <a:bodyPr/>
                    <a:lstStyle/>
                    <a:p>
                      <a:r>
                        <a:rPr lang="en-US" sz="2000" smtClean="0"/>
                        <a:t>3. Linh turns oﬀ electrical appliances when not using them.</a:t>
                      </a:r>
                      <a:endParaRPr lang="en-GB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7812844"/>
                  </a:ext>
                </a:extLst>
              </a:tr>
              <a:tr h="590017">
                <a:tc>
                  <a:txBody>
                    <a:bodyPr/>
                    <a:lstStyle/>
                    <a:p>
                      <a:r>
                        <a:rPr lang="en-US" sz="2000" smtClean="0"/>
                        <a:t>4. Minh uses low energy light bulbs at his house.</a:t>
                      </a:r>
                      <a:endParaRPr lang="en-GB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5149463"/>
                  </a:ext>
                </a:extLst>
              </a:tr>
              <a:tr h="590017">
                <a:tc>
                  <a:txBody>
                    <a:bodyPr/>
                    <a:lstStyle/>
                    <a:p>
                      <a:r>
                        <a:rPr lang="en-US" sz="2000" smtClean="0"/>
                        <a:t>5. Minh uses solar energy to cook meals.</a:t>
                      </a:r>
                      <a:endParaRPr lang="en-GB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3337314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3" name="07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13181" y="130409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702" y="2978834"/>
            <a:ext cx="497782" cy="4977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669" y="3565824"/>
            <a:ext cx="497782" cy="49778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399" y="4176239"/>
            <a:ext cx="497782" cy="49778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399" y="4769314"/>
            <a:ext cx="497782" cy="49778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669" y="5356980"/>
            <a:ext cx="497782" cy="49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6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5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837C03-15B0-4F4A-8CD7-DE20B1C80534}"/>
              </a:ext>
            </a:extLst>
          </p:cNvPr>
          <p:cNvSpPr txBox="1"/>
          <p:nvPr/>
        </p:nvSpPr>
        <p:spPr>
          <a:xfrm>
            <a:off x="1009005" y="1387377"/>
            <a:ext cx="1084474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Discuss: What is the most effective way to save energy?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xmlns="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xmlns="" id="{B0566489-67EC-B053-B821-E531D09FD1E2}"/>
              </a:ext>
            </a:extLst>
          </p:cNvPr>
          <p:cNvSpPr txBox="1"/>
          <p:nvPr/>
        </p:nvSpPr>
        <p:spPr>
          <a:xfrm>
            <a:off x="6034196" y="2657524"/>
            <a:ext cx="5808083" cy="1964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" indent="-107950">
              <a:lnSpc>
                <a:spcPct val="150000"/>
              </a:lnSpc>
            </a:pPr>
            <a:r>
              <a:rPr lang="vi-VN" sz="2800" b="1" i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en-US" sz="2800" b="1" i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.g.</a:t>
            </a:r>
            <a:r>
              <a:rPr lang="en-US" sz="2800" b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800" b="1" i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</a:t>
            </a:r>
            <a:r>
              <a:rPr lang="vi-VN" sz="2800" b="1" i="1" dirty="0" err="1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most</a:t>
            </a:r>
            <a:r>
              <a:rPr lang="vi-VN" sz="2800" b="1" i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800" b="1" i="1" dirty="0" err="1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effective</a:t>
            </a:r>
            <a:r>
              <a:rPr lang="vi-VN" sz="2800" b="1" i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800" b="1" i="1" dirty="0" err="1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way</a:t>
            </a:r>
            <a:r>
              <a:rPr lang="vi-VN" sz="2800" b="1" i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800" b="1" i="1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</a:t>
            </a:r>
            <a:r>
              <a:rPr lang="vi-VN" sz="2800" b="1" i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save</a:t>
            </a:r>
            <a:r>
              <a:rPr lang="en-GB" sz="2800" b="1" i="1" dirty="0">
                <a:solidFill>
                  <a:srgbClr val="F7941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800" b="1" i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energy </a:t>
            </a:r>
            <a:r>
              <a:rPr lang="vi-VN" sz="2800" b="1" i="1" dirty="0" err="1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</a:t>
            </a:r>
            <a:r>
              <a:rPr lang="vi-VN" sz="2800" b="1" i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800" b="1" i="1" err="1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only</a:t>
            </a:r>
            <a:r>
              <a:rPr lang="vi-VN" sz="2800" b="1" i="1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800" b="1" i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read</a:t>
            </a:r>
            <a:r>
              <a:rPr lang="en-GB" sz="2800" b="1" i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ing</a:t>
            </a:r>
            <a:r>
              <a:rPr lang="vi-VN" sz="2800" b="1" i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800" b="1" i="1" err="1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</a:t>
            </a:r>
            <a:r>
              <a:rPr lang="vi-VN" sz="2800" b="1" i="1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800" b="1" i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writ</a:t>
            </a:r>
            <a:r>
              <a:rPr lang="en-GB" sz="2800" b="1" i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ing</a:t>
            </a:r>
            <a:r>
              <a:rPr lang="vi-VN" sz="2800" b="1" i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800" b="1" i="1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</a:t>
            </a:r>
            <a:r>
              <a:rPr lang="vi-VN" sz="2800" b="1" i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daylight</a:t>
            </a:r>
            <a:r>
              <a:rPr lang="en-US" sz="2800" b="1" i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vi-VN" sz="3200" b="1" dirty="0">
              <a:solidFill>
                <a:srgbClr val="F7941E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409A2440-682E-4451-53DA-9B72DC5F02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69" y="1747471"/>
            <a:ext cx="5295827" cy="390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99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0546" y="1245460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36432" y="253265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LISTENING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70546" y="4147324"/>
            <a:ext cx="1883767" cy="67000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09797" y="1261400"/>
            <a:ext cx="6473888" cy="62319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Pass the chalk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209797" y="2140123"/>
            <a:ext cx="6473888" cy="144969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Work in pairs. Answer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Listen and circle the phrases </a:t>
            </a:r>
            <a:r>
              <a:rPr lang="en-US">
                <a:solidFill>
                  <a:schemeClr val="tx1"/>
                </a:solidFill>
              </a:rPr>
              <a:t>you </a:t>
            </a:r>
            <a:r>
              <a:rPr lang="en-US" smtClean="0">
                <a:solidFill>
                  <a:schemeClr val="tx1"/>
                </a:solidFill>
              </a:rPr>
              <a:t>hear.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3: Listen again and tick T (True) or F (</a:t>
            </a:r>
            <a:r>
              <a:rPr lang="en-US">
                <a:solidFill>
                  <a:schemeClr val="tx1"/>
                </a:solidFill>
              </a:rPr>
              <a:t>False</a:t>
            </a:r>
            <a:r>
              <a:rPr lang="en-US" smtClean="0">
                <a:solidFill>
                  <a:schemeClr val="tx1"/>
                </a:solidFill>
              </a:rPr>
              <a:t>).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4: Discuss: What is the most effective way to </a:t>
            </a:r>
            <a:r>
              <a:rPr lang="en-US">
                <a:solidFill>
                  <a:schemeClr val="tx1"/>
                </a:solidFill>
              </a:rPr>
              <a:t>save </a:t>
            </a:r>
            <a:r>
              <a:rPr lang="en-US" smtClean="0">
                <a:solidFill>
                  <a:schemeClr val="tx1"/>
                </a:solidFill>
              </a:rPr>
              <a:t>energy</a:t>
            </a:r>
            <a:r>
              <a:rPr lang="en-US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236463" y="3801292"/>
            <a:ext cx="6473888" cy="140226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5: Work in pairs. Read some ways to save energy at home. Choose three ways and write them in your notebook.</a:t>
            </a:r>
          </a:p>
          <a:p>
            <a:r>
              <a:rPr lang="en-US" dirty="0">
                <a:solidFill>
                  <a:schemeClr val="tx1"/>
                </a:solidFill>
              </a:rPr>
              <a:t>Task 6: Write a paragraph of about 70 words about how to save energy at home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4313" y="1572997"/>
            <a:ext cx="1257486" cy="95965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12430" y="2860352"/>
            <a:ext cx="1224002" cy="1286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913507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2449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6: </a:t>
            </a:r>
            <a:r>
              <a:rPr lang="en-US" sz="2000" b="1" dirty="0">
                <a:solidFill>
                  <a:schemeClr val="bg1"/>
                </a:solidFill>
              </a:rPr>
              <a:t>SKILLS 2</a:t>
            </a:r>
          </a:p>
        </p:txBody>
      </p:sp>
    </p:spTree>
    <p:extLst>
      <p:ext uri="{BB962C8B-B14F-4D97-AF65-F5344CB8AC3E}">
        <p14:creationId xmlns:p14="http://schemas.microsoft.com/office/powerpoint/2010/main" val="357990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9852" y="208434"/>
            <a:ext cx="609192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837C03-15B0-4F4A-8CD7-DE20B1C80534}"/>
              </a:ext>
            </a:extLst>
          </p:cNvPr>
          <p:cNvSpPr txBox="1"/>
          <p:nvPr/>
        </p:nvSpPr>
        <p:spPr>
          <a:xfrm>
            <a:off x="994832" y="1261609"/>
            <a:ext cx="1066247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Work in pairs. Read some ways to save energy at home. Choose three ways and write them in your notebook.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xmlns="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E15479D9-B8EE-4E17-9453-5CE41ABBB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1781" y="1962833"/>
            <a:ext cx="1986135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6E84F5A7-9545-6A67-E6EE-869A08C9E0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103" y="2528801"/>
            <a:ext cx="4280829" cy="38473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068" y="2612855"/>
            <a:ext cx="6985035" cy="256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3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837C03-15B0-4F4A-8CD7-DE20B1C80534}"/>
              </a:ext>
            </a:extLst>
          </p:cNvPr>
          <p:cNvSpPr txBox="1"/>
          <p:nvPr/>
        </p:nvSpPr>
        <p:spPr>
          <a:xfrm>
            <a:off x="1009005" y="1367162"/>
            <a:ext cx="979652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Write a paragraph of about 70 words about how you save energy at home.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xmlns="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6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xmlns="" id="{8839CF15-EDBA-D845-96A8-5B7ECE69210D}"/>
              </a:ext>
            </a:extLst>
          </p:cNvPr>
          <p:cNvSpPr txBox="1"/>
          <p:nvPr/>
        </p:nvSpPr>
        <p:spPr>
          <a:xfrm>
            <a:off x="852888" y="2256742"/>
            <a:ext cx="13885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400" b="1" i="1" smtClean="0">
                <a:solidFill>
                  <a:srgbClr val="008A8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Example:</a:t>
            </a:r>
          </a:p>
        </p:txBody>
      </p:sp>
      <p:sp>
        <p:nvSpPr>
          <p:cNvPr id="11" name="Hộp Văn bản 13">
            <a:extLst>
              <a:ext uri="{FF2B5EF4-FFF2-40B4-BE49-F238E27FC236}">
                <a16:creationId xmlns:a16="http://schemas.microsoft.com/office/drawing/2014/main" xmlns="" id="{8839CF15-EDBA-D845-96A8-5B7ECE69210D}"/>
              </a:ext>
            </a:extLst>
          </p:cNvPr>
          <p:cNvSpPr txBox="1"/>
          <p:nvPr/>
        </p:nvSpPr>
        <p:spPr>
          <a:xfrm>
            <a:off x="763678" y="2727068"/>
            <a:ext cx="10041854" cy="359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i="1" smtClean="0">
                <a:solidFill>
                  <a:srgbClr val="008A8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en-US" sz="2200" smtClean="0">
                <a:latin typeface="Calibri" panose="020F0502020204030204" pitchFamily="34" charset="0"/>
                <a:ea typeface="Times New Roman" panose="02020603050405020304" pitchFamily="18" charset="0"/>
              </a:rPr>
              <a:t>We </a:t>
            </a:r>
            <a:r>
              <a:rPr lang="en-US" sz="2200">
                <a:latin typeface="Calibri" panose="020F0502020204030204" pitchFamily="34" charset="0"/>
                <a:ea typeface="Times New Roman" panose="02020603050405020304" pitchFamily="18" charset="0"/>
              </a:rPr>
              <a:t>use a lot of energy at home and it costs us a lot. To save energy, we should try making more use of natural light instead of keeping the lights unnecessarily in the morning and </a:t>
            </a:r>
            <a:r>
              <a:rPr lang="en-US" sz="2200" smtClean="0">
                <a:latin typeface="Calibri" panose="020F0502020204030204" pitchFamily="34" charset="0"/>
                <a:ea typeface="Times New Roman" panose="02020603050405020304" pitchFamily="18" charset="0"/>
              </a:rPr>
              <a:t>afternoons</a:t>
            </a:r>
            <a:r>
              <a:rPr lang="en-US" sz="2200">
                <a:latin typeface="Calibri" panose="020F0502020204030204" pitchFamily="34" charset="0"/>
                <a:ea typeface="Times New Roman" panose="02020603050405020304" pitchFamily="18" charset="0"/>
              </a:rPr>
              <a:t>. Moreover, we should unplug your electrical gadgets when not in use. These devices consume at least 10% of electricity even when inactive. Therefore, unplug them to save electricity. Most importantly, installing solar panels can help you excessively. They are very economical and help in saving a lot of energy. This can help in getting cheap electricity and protect the environment.</a:t>
            </a:r>
            <a:endParaRPr lang="vi-VN" sz="2200" dirty="0"/>
          </a:p>
        </p:txBody>
      </p:sp>
    </p:spTree>
    <p:extLst>
      <p:ext uri="{BB962C8B-B14F-4D97-AF65-F5344CB8AC3E}">
        <p14:creationId xmlns:p14="http://schemas.microsoft.com/office/powerpoint/2010/main" val="397196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64A2296-3D88-4607-B5FA-2F9640DF5E3A}"/>
              </a:ext>
            </a:extLst>
          </p:cNvPr>
          <p:cNvSpPr txBox="1"/>
          <p:nvPr/>
        </p:nvSpPr>
        <p:spPr>
          <a:xfrm>
            <a:off x="801697" y="1597337"/>
            <a:ext cx="60968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smtClean="0">
                <a:solidFill>
                  <a:srgbClr val="00B2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PEER CHECK AND CROSS CHECK</a:t>
            </a:r>
            <a:endParaRPr lang="en-US" sz="3600" dirty="0">
              <a:solidFill>
                <a:srgbClr val="00B2A5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C6541A1-D28A-4781-933A-644B289541B7}"/>
              </a:ext>
            </a:extLst>
          </p:cNvPr>
          <p:cNvSpPr txBox="1"/>
          <p:nvPr/>
        </p:nvSpPr>
        <p:spPr>
          <a:xfrm>
            <a:off x="5817485" y="2706196"/>
            <a:ext cx="4940369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Students can: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go and see other’s work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give comments to each other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67" y="2639804"/>
            <a:ext cx="3326303" cy="332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6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0546" y="1245460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36432" y="253265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LISTENING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70546" y="4147324"/>
            <a:ext cx="1883767" cy="67000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09797" y="1261400"/>
            <a:ext cx="6473888" cy="62319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Pass the chalk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209797" y="2140123"/>
            <a:ext cx="6473888" cy="144969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Work in pairs. Answer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Listen and circle the phrases </a:t>
            </a:r>
            <a:r>
              <a:rPr lang="en-US">
                <a:solidFill>
                  <a:schemeClr val="tx1"/>
                </a:solidFill>
              </a:rPr>
              <a:t>you </a:t>
            </a:r>
            <a:r>
              <a:rPr lang="en-US" smtClean="0">
                <a:solidFill>
                  <a:schemeClr val="tx1"/>
                </a:solidFill>
              </a:rPr>
              <a:t>hear.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3: Listen again and tick T (True) or F (</a:t>
            </a:r>
            <a:r>
              <a:rPr lang="en-US">
                <a:solidFill>
                  <a:schemeClr val="tx1"/>
                </a:solidFill>
              </a:rPr>
              <a:t>False</a:t>
            </a:r>
            <a:r>
              <a:rPr lang="en-US" smtClean="0">
                <a:solidFill>
                  <a:schemeClr val="tx1"/>
                </a:solidFill>
              </a:rPr>
              <a:t>).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4: Discuss: What is the most effective way to </a:t>
            </a:r>
            <a:r>
              <a:rPr lang="en-US">
                <a:solidFill>
                  <a:schemeClr val="tx1"/>
                </a:solidFill>
              </a:rPr>
              <a:t>save </a:t>
            </a:r>
            <a:r>
              <a:rPr lang="en-US" smtClean="0">
                <a:solidFill>
                  <a:schemeClr val="tx1"/>
                </a:solidFill>
              </a:rPr>
              <a:t>energy</a:t>
            </a:r>
            <a:r>
              <a:rPr lang="en-US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236463" y="3801292"/>
            <a:ext cx="6473888" cy="140226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5: Work in pairs. Read some ways to save energy at home. Choose three ways and write them in your notebook.</a:t>
            </a:r>
          </a:p>
          <a:p>
            <a:r>
              <a:rPr lang="en-US" dirty="0">
                <a:solidFill>
                  <a:schemeClr val="tx1"/>
                </a:solidFill>
              </a:rPr>
              <a:t>Task 6: Write a paragraph of about 70 words about how to save energy at home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4313" y="1572997"/>
            <a:ext cx="1257486" cy="95965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12430" y="2860352"/>
            <a:ext cx="1224002" cy="1286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27" idx="0"/>
          </p:cNvCxnSpPr>
          <p:nvPr/>
        </p:nvCxnSpPr>
        <p:spPr>
          <a:xfrm>
            <a:off x="2454313" y="4482326"/>
            <a:ext cx="1257486" cy="105344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913507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2449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6: </a:t>
            </a:r>
            <a:r>
              <a:rPr lang="en-US" sz="2000" b="1" dirty="0">
                <a:solidFill>
                  <a:schemeClr val="bg1"/>
                </a:solidFill>
              </a:rPr>
              <a:t>SKILLS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736433" y="5535767"/>
            <a:ext cx="1950732" cy="662486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227574" y="5513291"/>
            <a:ext cx="6456111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03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4189" y="130961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2625C90-98A3-4878-9F0E-449447B45580}"/>
              </a:ext>
            </a:extLst>
          </p:cNvPr>
          <p:cNvSpPr txBox="1"/>
          <p:nvPr/>
        </p:nvSpPr>
        <p:spPr>
          <a:xfrm>
            <a:off x="827500" y="2070298"/>
            <a:ext cx="6838756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Calibri (Body)"/>
              </a:rPr>
              <a:t>In this lesson, we have learnt to:</a:t>
            </a:r>
          </a:p>
          <a:p>
            <a:pPr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smtClean="0">
                <a:latin typeface="Calibri (Body)"/>
              </a:rPr>
              <a:t>- use </a:t>
            </a:r>
            <a:r>
              <a:rPr lang="en-US" sz="2200" dirty="0">
                <a:latin typeface="Calibri (Body)"/>
              </a:rPr>
              <a:t>the lexical items related to the topic Energy sources</a:t>
            </a:r>
          </a:p>
          <a:p>
            <a:pPr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smtClean="0">
                <a:latin typeface="Calibri (Body)"/>
              </a:rPr>
              <a:t>- listen </a:t>
            </a:r>
            <a:r>
              <a:rPr lang="en-US" sz="2200" dirty="0">
                <a:latin typeface="Calibri (Body)"/>
              </a:rPr>
              <a:t>for main ideas and specific information about the topic how to save energy at home. </a:t>
            </a:r>
          </a:p>
          <a:p>
            <a:pPr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smtClean="0">
                <a:latin typeface="Calibri (Body)"/>
              </a:rPr>
              <a:t>- write </a:t>
            </a:r>
            <a:r>
              <a:rPr lang="en-US" sz="2200" dirty="0">
                <a:latin typeface="Calibri (Body)"/>
              </a:rPr>
              <a:t>a paragraph of about 70 words about how you save energy at home. </a:t>
            </a:r>
          </a:p>
        </p:txBody>
      </p:sp>
      <p:pic>
        <p:nvPicPr>
          <p:cNvPr id="10" name="Graphic 9" descr="Presentation with checklist with solid fill">
            <a:extLst>
              <a:ext uri="{FF2B5EF4-FFF2-40B4-BE49-F238E27FC236}">
                <a16:creationId xmlns:a16="http://schemas.microsoft.com/office/drawing/2014/main" xmlns="" id="{18334AD6-2727-4992-AC96-4CBD0907FB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93484" y="2039799"/>
            <a:ext cx="3677651" cy="367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16493" y="1454574"/>
            <a:ext cx="197239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8501" y="1424783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1286" y="132214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00" y="2278511"/>
            <a:ext cx="8872451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smtClean="0"/>
              <a:t>Prepare </a:t>
            </a:r>
            <a:r>
              <a:rPr lang="en-US" sz="2800"/>
              <a:t>for the next lesson: </a:t>
            </a:r>
            <a:r>
              <a:rPr lang="en-US" sz="2800" b="1">
                <a:solidFill>
                  <a:srgbClr val="FF9801"/>
                </a:solidFill>
              </a:rPr>
              <a:t>Looking back &amp; </a:t>
            </a:r>
            <a:r>
              <a:rPr lang="en-US" sz="2800" b="1" smtClean="0">
                <a:solidFill>
                  <a:srgbClr val="FF9801"/>
                </a:solidFill>
              </a:rPr>
              <a:t>Project</a:t>
            </a:r>
            <a:endParaRPr lang="en-US" sz="280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smtClean="0"/>
              <a:t>Rewrite </a:t>
            </a:r>
            <a:r>
              <a:rPr lang="en-US" sz="2800"/>
              <a:t>the passage on the notebook.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smtClean="0"/>
              <a:t>Do </a:t>
            </a:r>
            <a:r>
              <a:rPr lang="en-US" sz="2800"/>
              <a:t>exercise in the workbook.</a:t>
            </a: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958" y="3322581"/>
            <a:ext cx="3108857" cy="31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FE74F6D-24A3-2C42-ADA8-7FE227F95BC1}"/>
              </a:ext>
            </a:extLst>
          </p:cNvPr>
          <p:cNvSpPr/>
          <p:nvPr/>
        </p:nvSpPr>
        <p:spPr>
          <a:xfrm>
            <a:off x="2951748" y="599314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1600" b="1" dirty="0">
                <a:latin typeface="Calibri" panose="020F0502020204030204" pitchFamily="34" charset="0"/>
              </a:rPr>
              <a:t>Website: </a:t>
            </a:r>
            <a:r>
              <a:rPr lang="en-GB" sz="1600" b="1" i="1" dirty="0" err="1">
                <a:latin typeface="Calibri" panose="020F0502020204030204" pitchFamily="34" charset="0"/>
              </a:rPr>
              <a:t>hoclieu.vn</a:t>
            </a:r>
            <a:endParaRPr lang="en-GB" sz="1600" dirty="0"/>
          </a:p>
          <a:p>
            <a:pPr algn="ctr"/>
            <a:r>
              <a:rPr lang="en-GB" sz="1600" b="1" dirty="0" err="1">
                <a:latin typeface="Calibri" panose="020F0502020204030204" pitchFamily="34" charset="0"/>
              </a:rPr>
              <a:t>Fanpage</a:t>
            </a:r>
            <a:r>
              <a:rPr lang="en-GB" sz="1600" b="1" dirty="0">
                <a:latin typeface="Calibri" panose="020F0502020204030204" pitchFamily="34" charset="0"/>
              </a:rPr>
              <a:t>: </a:t>
            </a:r>
            <a:r>
              <a:rPr lang="en-GB" sz="1600" b="1" i="1" dirty="0" err="1">
                <a:latin typeface="Calibri" panose="020F0502020204030204" pitchFamily="34" charset="0"/>
              </a:rPr>
              <a:t>facebook.com</a:t>
            </a:r>
            <a:r>
              <a:rPr lang="en-GB" sz="1600" b="1" i="1" dirty="0">
                <a:latin typeface="Calibri" panose="020F0502020204030204" pitchFamily="34" charset="0"/>
              </a:rPr>
              <a:t>/</a:t>
            </a:r>
            <a:r>
              <a:rPr lang="en-GB" sz="1600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sz="1600" b="1" i="1">
                <a:latin typeface="Calibri" panose="020F0502020204030204" pitchFamily="34" charset="0"/>
              </a:rPr>
              <a:t>/</a:t>
            </a:r>
            <a:endParaRPr lang="en-GB" sz="1600"/>
          </a:p>
          <a:p>
            <a:pPr algn="ctr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420781" y="1670264"/>
            <a:ext cx="3619248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992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173552" y="1757476"/>
            <a:ext cx="2780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6: SKILLS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87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xmlns="" id="{594187E2-2149-B79F-9E11-21457014C8B9}"/>
              </a:ext>
            </a:extLst>
          </p:cNvPr>
          <p:cNvSpPr txBox="1"/>
          <p:nvPr/>
        </p:nvSpPr>
        <p:spPr>
          <a:xfrm>
            <a:off x="3372566" y="220866"/>
            <a:ext cx="6462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ENERGY SOURCES</a:t>
            </a: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xmlns="" id="{2E6E7A36-C330-BABC-4111-C5140F885817}"/>
              </a:ext>
            </a:extLst>
          </p:cNvPr>
          <p:cNvSpPr txBox="1"/>
          <p:nvPr/>
        </p:nvSpPr>
        <p:spPr>
          <a:xfrm>
            <a:off x="2084305" y="190029"/>
            <a:ext cx="985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5FCAABE6-2944-6B51-9F22-13C427A8A2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37" y="2947958"/>
            <a:ext cx="3767328" cy="294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36985" y="1728439"/>
            <a:ext cx="10915679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>
                <a:latin typeface="Calibri (Body)"/>
              </a:rPr>
              <a:t>By the end of the lesson, students will be able to:</a:t>
            </a:r>
          </a:p>
          <a:p>
            <a:pPr marR="0">
              <a:lnSpc>
                <a:spcPct val="150000"/>
              </a:lnSpc>
            </a:pPr>
            <a:r>
              <a:rPr lang="en-US" sz="2600" dirty="0">
                <a:latin typeface="Calibri (Body)"/>
              </a:rPr>
              <a:t>+ </a:t>
            </a:r>
            <a:r>
              <a:rPr lang="en-US" sz="2600" dirty="0" smtClean="0">
                <a:latin typeface="Calibri (Body)"/>
              </a:rPr>
              <a:t>Listening: listen </a:t>
            </a:r>
            <a:r>
              <a:rPr lang="en-US" sz="2600" dirty="0">
                <a:latin typeface="Calibri (Body)"/>
              </a:rPr>
              <a:t>for main ideas and specific information about the topic how to save energy at </a:t>
            </a:r>
            <a:r>
              <a:rPr lang="en-US" sz="2600" dirty="0" smtClean="0">
                <a:latin typeface="Calibri (Body)"/>
              </a:rPr>
              <a:t>home</a:t>
            </a:r>
            <a:endParaRPr lang="en-US" sz="2600" dirty="0">
              <a:latin typeface="Calibri (Body)"/>
            </a:endParaRPr>
          </a:p>
          <a:p>
            <a:pPr marR="0">
              <a:lnSpc>
                <a:spcPct val="150000"/>
              </a:lnSpc>
            </a:pPr>
            <a:r>
              <a:rPr lang="en-US" sz="2600" dirty="0">
                <a:latin typeface="Calibri (Body)"/>
              </a:rPr>
              <a:t>+ Writing: w</a:t>
            </a:r>
            <a:r>
              <a:rPr lang="en-US" sz="2600" dirty="0" smtClean="0">
                <a:latin typeface="Calibri (Body)"/>
              </a:rPr>
              <a:t>rite </a:t>
            </a:r>
            <a:r>
              <a:rPr lang="en-US" sz="2600" dirty="0">
                <a:latin typeface="Calibri (Body)"/>
              </a:rPr>
              <a:t>a paragraph of about 70 words about how you save energy at </a:t>
            </a:r>
            <a:r>
              <a:rPr lang="en-US" sz="2600" dirty="0" smtClean="0">
                <a:latin typeface="Calibri (Body)"/>
              </a:rPr>
              <a:t>home</a:t>
            </a:r>
            <a:endParaRPr lang="en-US" sz="2600" dirty="0"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0546" y="1245460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36432" y="253265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LISTENING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70546" y="4147324"/>
            <a:ext cx="1883767" cy="67000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09797" y="1261400"/>
            <a:ext cx="6473888" cy="62319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Pass the chalk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209797" y="2140123"/>
            <a:ext cx="6473888" cy="144969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Work in pairs. Answer the </a:t>
            </a:r>
            <a:r>
              <a:rPr lang="en-US" dirty="0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Listen and circle the phrases you </a:t>
            </a:r>
            <a:r>
              <a:rPr lang="en-US" dirty="0" smtClean="0">
                <a:solidFill>
                  <a:schemeClr val="tx1"/>
                </a:solidFill>
              </a:rPr>
              <a:t>hear.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3: Listen again and tick T (True) or F (False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4: Discuss: What is the most effective way to save </a:t>
            </a:r>
            <a:r>
              <a:rPr lang="en-US" dirty="0" smtClean="0">
                <a:solidFill>
                  <a:schemeClr val="tx1"/>
                </a:solidFill>
              </a:rPr>
              <a:t>energy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236463" y="3801292"/>
            <a:ext cx="6473888" cy="140226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5: Work in pairs. Read some ways to save energy at home. Choose three ways and write them in your notebook.</a:t>
            </a:r>
          </a:p>
          <a:p>
            <a:r>
              <a:rPr lang="en-US" dirty="0">
                <a:solidFill>
                  <a:schemeClr val="tx1"/>
                </a:solidFill>
              </a:rPr>
              <a:t>Task 6: Write a paragraph of about 70 words about how to save energy at home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4313" y="1572997"/>
            <a:ext cx="1257486" cy="95965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12430" y="2860352"/>
            <a:ext cx="1224002" cy="1286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27" idx="0"/>
          </p:cNvCxnSpPr>
          <p:nvPr/>
        </p:nvCxnSpPr>
        <p:spPr>
          <a:xfrm>
            <a:off x="2454313" y="4482326"/>
            <a:ext cx="1257486" cy="105344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913507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2449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6: </a:t>
            </a:r>
            <a:r>
              <a:rPr lang="en-US" sz="2000" b="1" dirty="0">
                <a:solidFill>
                  <a:schemeClr val="bg1"/>
                </a:solidFill>
              </a:rPr>
              <a:t>SKILLS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736433" y="5535767"/>
            <a:ext cx="1950732" cy="662486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227574" y="5513291"/>
            <a:ext cx="6456111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09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0546" y="1245460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09797" y="1261400"/>
            <a:ext cx="6473888" cy="62319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Pass the chalk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2913507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2449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6: </a:t>
            </a:r>
            <a:r>
              <a:rPr lang="en-US" sz="2000" b="1" dirty="0">
                <a:solidFill>
                  <a:schemeClr val="bg1"/>
                </a:solidFill>
              </a:rPr>
              <a:t>SKILLS 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67BA8B6-A54B-41FA-923E-275DD02489C0}"/>
              </a:ext>
            </a:extLst>
          </p:cNvPr>
          <p:cNvSpPr/>
          <p:nvPr/>
        </p:nvSpPr>
        <p:spPr>
          <a:xfrm>
            <a:off x="5651185" y="3162774"/>
            <a:ext cx="582784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 activate students’ prior knowledge and vocabulary related to </a:t>
            </a:r>
            <a:r>
              <a:rPr lang="en-US" sz="2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</a:t>
            </a:r>
            <a:r>
              <a:rPr lang="en-US" sz="24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lesson</a:t>
            </a:r>
            <a:endParaRPr lang="en-US" sz="3600" dirty="0"/>
          </a:p>
        </p:txBody>
      </p:sp>
      <p:pic>
        <p:nvPicPr>
          <p:cNvPr id="22" name="Hình ảnh 2">
            <a:extLst>
              <a:ext uri="{FF2B5EF4-FFF2-40B4-BE49-F238E27FC236}">
                <a16:creationId xmlns:a16="http://schemas.microsoft.com/office/drawing/2014/main" xmlns="" id="{25D120A6-35DC-8F95-D158-C2068B437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7" y="2307350"/>
            <a:ext cx="4548982" cy="454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6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xmlns="" id="{0F0B37F3-6AF6-99CF-6F63-510C704D38B9}"/>
              </a:ext>
            </a:extLst>
          </p:cNvPr>
          <p:cNvSpPr/>
          <p:nvPr/>
        </p:nvSpPr>
        <p:spPr>
          <a:xfrm>
            <a:off x="2369178" y="1376003"/>
            <a:ext cx="7209026" cy="923330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HOW TO </a:t>
            </a:r>
            <a:r>
              <a:rPr lang="en-US" sz="5400" b="1" cap="none" spc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SAVE </a:t>
            </a:r>
            <a:r>
              <a:rPr lang="en-US" sz="5400" b="1" cap="none" spc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ENERGY? </a:t>
            </a:r>
            <a:endParaRPr lang="vi-VN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cxnSp>
        <p:nvCxnSpPr>
          <p:cNvPr id="3" name="Đường nối Thẳng 2">
            <a:extLst>
              <a:ext uri="{FF2B5EF4-FFF2-40B4-BE49-F238E27FC236}">
                <a16:creationId xmlns:a16="http://schemas.microsoft.com/office/drawing/2014/main" xmlns="" id="{DD90C828-59CB-67FF-C9E1-B45ECCD26E0B}"/>
              </a:ext>
            </a:extLst>
          </p:cNvPr>
          <p:cNvCxnSpPr/>
          <p:nvPr/>
        </p:nvCxnSpPr>
        <p:spPr>
          <a:xfrm>
            <a:off x="5974078" y="3033375"/>
            <a:ext cx="0" cy="359664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xmlns="" id="{D1AFC505-DE1D-1770-191B-A2560FE9B0AA}"/>
              </a:ext>
            </a:extLst>
          </p:cNvPr>
          <p:cNvSpPr/>
          <p:nvPr/>
        </p:nvSpPr>
        <p:spPr>
          <a:xfrm>
            <a:off x="1650967" y="2505670"/>
            <a:ext cx="24689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TEAM A</a:t>
            </a:r>
            <a:endParaRPr lang="vi-VN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xmlns="" id="{A6C08DCE-5C1B-61E1-7790-8F9156F89F20}"/>
              </a:ext>
            </a:extLst>
          </p:cNvPr>
          <p:cNvSpPr/>
          <p:nvPr/>
        </p:nvSpPr>
        <p:spPr>
          <a:xfrm>
            <a:off x="7543767" y="2505670"/>
            <a:ext cx="24689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TEAM B</a:t>
            </a:r>
            <a:endParaRPr lang="vi-VN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0546" y="1245460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36432" y="253265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LISTENING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09797" y="1261400"/>
            <a:ext cx="6473888" cy="62319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Pass the chalk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209797" y="2140123"/>
            <a:ext cx="6473888" cy="144969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Work in pairs. Answer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questions.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Listen and circle the phrases </a:t>
            </a:r>
            <a:r>
              <a:rPr lang="en-US">
                <a:solidFill>
                  <a:schemeClr val="tx1"/>
                </a:solidFill>
              </a:rPr>
              <a:t>you </a:t>
            </a:r>
            <a:r>
              <a:rPr lang="en-US" smtClean="0">
                <a:solidFill>
                  <a:schemeClr val="tx1"/>
                </a:solidFill>
              </a:rPr>
              <a:t>hear.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3: Listen again and tick T (True) or F (</a:t>
            </a:r>
            <a:r>
              <a:rPr lang="en-US">
                <a:solidFill>
                  <a:schemeClr val="tx1"/>
                </a:solidFill>
              </a:rPr>
              <a:t>False</a:t>
            </a:r>
            <a:r>
              <a:rPr lang="en-US" smtClean="0">
                <a:solidFill>
                  <a:schemeClr val="tx1"/>
                </a:solidFill>
              </a:rPr>
              <a:t>).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4: Discuss: What is the most effective way to </a:t>
            </a:r>
            <a:r>
              <a:rPr lang="en-US">
                <a:solidFill>
                  <a:schemeClr val="tx1"/>
                </a:solidFill>
              </a:rPr>
              <a:t>save </a:t>
            </a:r>
            <a:r>
              <a:rPr lang="en-US" smtClean="0">
                <a:solidFill>
                  <a:schemeClr val="tx1"/>
                </a:solidFill>
              </a:rPr>
              <a:t>energy</a:t>
            </a:r>
            <a:r>
              <a:rPr lang="en-US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4313" y="1572997"/>
            <a:ext cx="1257486" cy="95965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913507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2449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6: </a:t>
            </a:r>
            <a:r>
              <a:rPr lang="en-US" sz="2000" b="1" dirty="0">
                <a:solidFill>
                  <a:schemeClr val="bg1"/>
                </a:solidFill>
              </a:rPr>
              <a:t>SKILLS 2</a:t>
            </a:r>
          </a:p>
        </p:txBody>
      </p:sp>
      <p:pic>
        <p:nvPicPr>
          <p:cNvPr id="19" name="Graphic 2" descr="Headphones with solid fill">
            <a:extLst>
              <a:ext uri="{FF2B5EF4-FFF2-40B4-BE49-F238E27FC236}">
                <a16:creationId xmlns:a16="http://schemas.microsoft.com/office/drawing/2014/main" xmlns="" id="{50C3AEFE-D548-A82C-B9A3-79F8F66A3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054602" y="4171007"/>
            <a:ext cx="1771650" cy="177165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7026079-7DE8-6748-0894-80935E0A8A1D}"/>
              </a:ext>
            </a:extLst>
          </p:cNvPr>
          <p:cNvSpPr/>
          <p:nvPr/>
        </p:nvSpPr>
        <p:spPr>
          <a:xfrm>
            <a:off x="5374490" y="4318108"/>
            <a:ext cx="5827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help Ss brainstorm the topic and prepare for the listening text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58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837C03-15B0-4F4A-8CD7-DE20B1C80534}"/>
              </a:ext>
            </a:extLst>
          </p:cNvPr>
          <p:cNvSpPr txBox="1"/>
          <p:nvPr/>
        </p:nvSpPr>
        <p:spPr>
          <a:xfrm>
            <a:off x="1004357" y="1373128"/>
            <a:ext cx="1039770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Work in pairs. Answer </a:t>
            </a:r>
            <a:r>
              <a:rPr lang="en-US" sz="2400" b="1">
                <a:cs typeface="Arial" panose="020B0604020202020204" pitchFamily="34" charset="0"/>
              </a:rPr>
              <a:t>the </a:t>
            </a:r>
            <a:r>
              <a:rPr lang="en-US" sz="2400" b="1" smtClean="0">
                <a:cs typeface="Arial" panose="020B0604020202020204" pitchFamily="34" charset="0"/>
              </a:rPr>
              <a:t>questions.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xmlns="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16" name="Picture 4" descr="Conversation - Free people icons">
            <a:extLst>
              <a:ext uri="{FF2B5EF4-FFF2-40B4-BE49-F238E27FC236}">
                <a16:creationId xmlns:a16="http://schemas.microsoft.com/office/drawing/2014/main" xmlns="" id="{78099567-692C-4586-83B3-4C60480C0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87" y="2352279"/>
            <a:ext cx="3362720" cy="336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r="2484" b="2718"/>
          <a:stretch/>
        </p:blipFill>
        <p:spPr>
          <a:xfrm>
            <a:off x="5381625" y="1734371"/>
            <a:ext cx="6172835" cy="489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837C03-15B0-4F4A-8CD7-DE20B1C80534}"/>
              </a:ext>
            </a:extLst>
          </p:cNvPr>
          <p:cNvSpPr txBox="1"/>
          <p:nvPr/>
        </p:nvSpPr>
        <p:spPr>
          <a:xfrm>
            <a:off x="1004358" y="1242247"/>
            <a:ext cx="996477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cs typeface="Arial" panose="020B0604020202020204" pitchFamily="34" charset="0"/>
              </a:rPr>
              <a:t>Mr Lam is discussing with </a:t>
            </a:r>
            <a:r>
              <a:rPr lang="en-US" sz="2400" b="1" smtClean="0">
                <a:cs typeface="Arial" panose="020B0604020202020204" pitchFamily="34" charset="0"/>
              </a:rPr>
              <a:t>his students </a:t>
            </a:r>
            <a:r>
              <a:rPr lang="en-US" sz="2400" b="1">
                <a:cs typeface="Arial" panose="020B0604020202020204" pitchFamily="34" charset="0"/>
              </a:rPr>
              <a:t>about how to </a:t>
            </a:r>
            <a:r>
              <a:rPr lang="en-US" sz="2400" b="1" smtClean="0">
                <a:cs typeface="Arial" panose="020B0604020202020204" pitchFamily="34" charset="0"/>
              </a:rPr>
              <a:t>save energy </a:t>
            </a:r>
            <a:r>
              <a:rPr lang="en-US" sz="2400" b="1">
                <a:cs typeface="Arial" panose="020B0604020202020204" pitchFamily="34" charset="0"/>
              </a:rPr>
              <a:t>at home. Listen </a:t>
            </a:r>
            <a:r>
              <a:rPr lang="en-US" sz="2400" b="1" dirty="0">
                <a:cs typeface="Arial" panose="020B0604020202020204" pitchFamily="34" charset="0"/>
              </a:rPr>
              <a:t>and circle the phrases </a:t>
            </a:r>
            <a:r>
              <a:rPr lang="en-US" sz="2400" b="1">
                <a:cs typeface="Arial" panose="020B0604020202020204" pitchFamily="34" charset="0"/>
              </a:rPr>
              <a:t>you </a:t>
            </a:r>
            <a:r>
              <a:rPr lang="en-US" sz="2400" b="1" smtClean="0">
                <a:cs typeface="Arial" panose="020B0604020202020204" pitchFamily="34" charset="0"/>
              </a:rPr>
              <a:t>hear.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xmlns="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96472" y="2374900"/>
            <a:ext cx="51108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FF9801"/>
                </a:solidFill>
              </a:rPr>
              <a:t>1. </a:t>
            </a:r>
            <a:r>
              <a:rPr lang="en-US" sz="2800"/>
              <a:t>save energy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FF9801"/>
                </a:solidFill>
              </a:rPr>
              <a:t>2. </a:t>
            </a:r>
            <a:r>
              <a:rPr lang="en-US" sz="2800"/>
              <a:t>turn oﬀ the lights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FF9801"/>
                </a:solidFill>
              </a:rPr>
              <a:t>3. </a:t>
            </a:r>
            <a:r>
              <a:rPr lang="en-US" sz="2800"/>
              <a:t>save money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FF9801"/>
                </a:solidFill>
              </a:rPr>
              <a:t>4. </a:t>
            </a:r>
            <a:r>
              <a:rPr lang="en-US" sz="2800"/>
              <a:t>use low energy light bulbs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FF9801"/>
                </a:solidFill>
              </a:rPr>
              <a:t>5. </a:t>
            </a:r>
            <a:r>
              <a:rPr lang="en-US" sz="2800"/>
              <a:t>produce electricity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FF9801"/>
                </a:solidFill>
              </a:rPr>
              <a:t>6. </a:t>
            </a:r>
            <a:r>
              <a:rPr lang="en-US" sz="2800"/>
              <a:t>use solar panels</a:t>
            </a:r>
            <a:endParaRPr lang="en-GB" sz="2800"/>
          </a:p>
        </p:txBody>
      </p:sp>
      <p:pic>
        <p:nvPicPr>
          <p:cNvPr id="2" name="07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73800" y="1657745"/>
            <a:ext cx="609600" cy="609600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2472658" y="2562610"/>
            <a:ext cx="452054" cy="4520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2472658" y="3202374"/>
            <a:ext cx="452054" cy="4520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2491709" y="4483486"/>
            <a:ext cx="452054" cy="4520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2491709" y="5763014"/>
            <a:ext cx="452054" cy="4520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88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777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2801</TotalTime>
  <Words>846</Words>
  <Application>Microsoft Office PowerPoint</Application>
  <PresentationFormat>Widescreen</PresentationFormat>
  <Paragraphs>130</Paragraphs>
  <Slides>19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Adobe Gothic Std B</vt:lpstr>
      <vt:lpstr>Arial</vt:lpstr>
      <vt:lpstr>Calibri</vt:lpstr>
      <vt:lpstr>Calibri (Body)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183</cp:revision>
  <dcterms:created xsi:type="dcterms:W3CDTF">2020-12-09T02:04:09Z</dcterms:created>
  <dcterms:modified xsi:type="dcterms:W3CDTF">2023-04-08T10:32:08Z</dcterms:modified>
</cp:coreProperties>
</file>