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72" r:id="rId2"/>
    <p:sldId id="373" r:id="rId3"/>
    <p:sldId id="374" r:id="rId4"/>
    <p:sldId id="279" r:id="rId5"/>
    <p:sldId id="364" r:id="rId6"/>
    <p:sldId id="365" r:id="rId7"/>
    <p:sldId id="366" r:id="rId8"/>
    <p:sldId id="367" r:id="rId9"/>
    <p:sldId id="368" r:id="rId10"/>
    <p:sldId id="281" r:id="rId11"/>
    <p:sldId id="348" r:id="rId12"/>
    <p:sldId id="342" r:id="rId13"/>
    <p:sldId id="375" r:id="rId14"/>
    <p:sldId id="344" r:id="rId15"/>
    <p:sldId id="314" r:id="rId16"/>
    <p:sldId id="330" r:id="rId17"/>
    <p:sldId id="3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D91"/>
    <a:srgbClr val="FF9801"/>
    <a:srgbClr val="00B2A5"/>
    <a:srgbClr val="008A80"/>
    <a:srgbClr val="00A9A5"/>
    <a:srgbClr val="FFDAAB"/>
    <a:srgbClr val="F7941E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160"/>
        <p:guide pos="37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54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95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24713" y="1297960"/>
            <a:ext cx="9964774" cy="4914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cs typeface="Arial" panose="020B0604020202020204" pitchFamily="34" charset="0"/>
              </a:rPr>
              <a:t>Work in pairs. Look at the picture and answer the following questions.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08332" y="1286844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117" y="117357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t="3533"/>
          <a:stretch/>
        </p:blipFill>
        <p:spPr>
          <a:xfrm>
            <a:off x="1230777" y="1789450"/>
            <a:ext cx="8921555" cy="372746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010939" y="5037645"/>
            <a:ext cx="10348724" cy="15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BEAF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buFont typeface="Arial" panose="020B0604020202020204" pitchFamily="34" charset="0"/>
              <a:buNone/>
            </a:pPr>
            <a:r>
              <a:rPr lang="en-US" sz="3600">
                <a:solidFill>
                  <a:schemeClr val="tx1"/>
                </a:solidFill>
                <a:sym typeface="+mn-ea"/>
              </a:rPr>
              <a:t>1. What can you see in the photos? </a:t>
            </a:r>
          </a:p>
          <a:p>
            <a:pPr indent="0">
              <a:buFont typeface="Arial" panose="020B0604020202020204" pitchFamily="34" charset="0"/>
              <a:buNone/>
            </a:pPr>
            <a:r>
              <a:rPr lang="en-US" sz="3600">
                <a:solidFill>
                  <a:schemeClr val="tx1"/>
                </a:solidFill>
                <a:sym typeface="+mn-ea"/>
              </a:rPr>
              <a:t>2. In which part of Viet Nam might the festival occur?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849791"/>
              </p:ext>
            </p:extLst>
          </p:nvPr>
        </p:nvGraphicFramePr>
        <p:xfrm>
          <a:off x="453979" y="2223283"/>
          <a:ext cx="11106242" cy="435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9207">
                  <a:extLst>
                    <a:ext uri="{9D8B030D-6E8A-4147-A177-3AD203B41FA5}">
                      <a16:colId xmlns:a16="http://schemas.microsoft.com/office/drawing/2014/main" val="1159260648"/>
                    </a:ext>
                  </a:extLst>
                </a:gridCol>
                <a:gridCol w="7807035">
                  <a:extLst>
                    <a:ext uri="{9D8B030D-6E8A-4147-A177-3AD203B41FA5}">
                      <a16:colId xmlns:a16="http://schemas.microsoft.com/office/drawing/2014/main" val="369855249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Ok Om Bok Festival</a:t>
                      </a:r>
                      <a:endParaRPr lang="en-GB" sz="32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633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smtClean="0"/>
                        <a:t>Purposes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smtClean="0"/>
                        <a:t>- to thank the Moon God</a:t>
                      </a:r>
                    </a:p>
                    <a:p>
                      <a:r>
                        <a:rPr lang="en-US" sz="3200" smtClean="0"/>
                        <a:t>- to mark the (1) ______ of the Khmer year</a:t>
                      </a:r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6993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smtClean="0"/>
                        <a:t>Time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smtClean="0"/>
                        <a:t>mid-October (lunar calendar)</a:t>
                      </a:r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047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smtClean="0"/>
                        <a:t>Offerings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 smtClean="0"/>
                        <a:t>(2) ___________ and fruits</a:t>
                      </a:r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461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3200" smtClean="0"/>
                        <a:t>Activities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smtClean="0"/>
                        <a:t>- singing and dancing</a:t>
                      </a:r>
                    </a:p>
                    <a:p>
                      <a:r>
                        <a:rPr lang="en-US" sz="3200" smtClean="0"/>
                        <a:t>- games and traditional (3) ______________</a:t>
                      </a:r>
                    </a:p>
                    <a:p>
                      <a:r>
                        <a:rPr lang="en-US" sz="3200" smtClean="0"/>
                        <a:t>- Ngo Boat (4) ______</a:t>
                      </a:r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09383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78877" y="1177190"/>
            <a:ext cx="1079395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Listen to part of the programme “Charming Viet Nam”. Fill in each blank with no more than TWO words.</a:t>
            </a:r>
          </a:p>
        </p:txBody>
      </p:sp>
      <p:sp>
        <p:nvSpPr>
          <p:cNvPr id="9" name="Rounded Rectangle 15"/>
          <p:cNvSpPr/>
          <p:nvPr/>
        </p:nvSpPr>
        <p:spPr>
          <a:xfrm>
            <a:off x="476272" y="129068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9057" y="118804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7" name="Rectangle 3"/>
          <p:cNvSpPr/>
          <p:nvPr/>
        </p:nvSpPr>
        <p:spPr>
          <a:xfrm>
            <a:off x="6708308" y="3265305"/>
            <a:ext cx="15302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smtClean="0">
                <a:solidFill>
                  <a:srgbClr val="F37D91"/>
                </a:solidFill>
              </a:rPr>
              <a:t>end</a:t>
            </a:r>
          </a:p>
        </p:txBody>
      </p:sp>
      <p:sp>
        <p:nvSpPr>
          <p:cNvPr id="11" name="Rectangle 3"/>
          <p:cNvSpPr/>
          <p:nvPr/>
        </p:nvSpPr>
        <p:spPr>
          <a:xfrm>
            <a:off x="4371372" y="4428183"/>
            <a:ext cx="22472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smtClean="0">
                <a:solidFill>
                  <a:srgbClr val="F37D91"/>
                </a:solidFill>
              </a:rPr>
              <a:t>young rice </a:t>
            </a:r>
          </a:p>
        </p:txBody>
      </p:sp>
      <p:sp>
        <p:nvSpPr>
          <p:cNvPr id="12" name="Rectangle 3"/>
          <p:cNvSpPr/>
          <p:nvPr/>
        </p:nvSpPr>
        <p:spPr>
          <a:xfrm>
            <a:off x="8310284" y="5478974"/>
            <a:ext cx="29542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smtClean="0">
                <a:solidFill>
                  <a:srgbClr val="F37D91"/>
                </a:solidFill>
              </a:rPr>
              <a:t>fashion shows </a:t>
            </a:r>
          </a:p>
        </p:txBody>
      </p:sp>
      <p:sp>
        <p:nvSpPr>
          <p:cNvPr id="14" name="Rectangle 3"/>
          <p:cNvSpPr/>
          <p:nvPr/>
        </p:nvSpPr>
        <p:spPr>
          <a:xfrm>
            <a:off x="6229122" y="5935592"/>
            <a:ext cx="1207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smtClean="0">
                <a:solidFill>
                  <a:srgbClr val="F37D91"/>
                </a:solidFill>
              </a:rPr>
              <a:t>Race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Track 3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82208" y="154198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49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7" grpId="1"/>
      <p:bldP spid="11" grpId="0"/>
      <p:bldP spid="11" grpId="1"/>
      <p:bldP spid="12" grpId="0"/>
      <p:bldP spid="12" grpId="1"/>
      <p:bldP spid="14" grpId="0"/>
      <p:bldP spid="1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98465" y="1174178"/>
            <a:ext cx="5824366" cy="4914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smtClean="0">
                <a:cs typeface="Arial" panose="020B0604020202020204" pitchFamily="34" charset="0"/>
              </a:rPr>
              <a:t>Listen </a:t>
            </a:r>
            <a:r>
              <a:rPr lang="en-US" sz="2600" b="1" dirty="0">
                <a:cs typeface="Arial" panose="020B0604020202020204" pitchFamily="34" charset="0"/>
              </a:rPr>
              <a:t>again </a:t>
            </a:r>
            <a:r>
              <a:rPr lang="en-US" sz="2600" b="1">
                <a:cs typeface="Arial" panose="020B0604020202020204" pitchFamily="34" charset="0"/>
              </a:rPr>
              <a:t>and </a:t>
            </a:r>
            <a:r>
              <a:rPr lang="en-US" sz="2600" b="1" smtClean="0">
                <a:cs typeface="Arial" panose="020B0604020202020204" pitchFamily="34" charset="0"/>
              </a:rPr>
              <a:t>tick </a:t>
            </a:r>
            <a:r>
              <a:rPr lang="en-US" sz="2600" b="1" dirty="0">
                <a:cs typeface="Arial" panose="020B0604020202020204" pitchFamily="34" charset="0"/>
              </a:rPr>
              <a:t>T (True) or F (False). </a:t>
            </a:r>
          </a:p>
        </p:txBody>
      </p:sp>
      <p:sp>
        <p:nvSpPr>
          <p:cNvPr id="9" name="Rounded Rectangle 15"/>
          <p:cNvSpPr/>
          <p:nvPr/>
        </p:nvSpPr>
        <p:spPr>
          <a:xfrm>
            <a:off x="495860" y="1178352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5" y="107571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8127150"/>
              </p:ext>
            </p:extLst>
          </p:nvPr>
        </p:nvGraphicFramePr>
        <p:xfrm>
          <a:off x="261816" y="2346241"/>
          <a:ext cx="11490568" cy="3870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72430">
                  <a:extLst>
                    <a:ext uri="{9D8B030D-6E8A-4147-A177-3AD203B41FA5}">
                      <a16:colId xmlns:a16="http://schemas.microsoft.com/office/drawing/2014/main" val="2796355671"/>
                    </a:ext>
                  </a:extLst>
                </a:gridCol>
                <a:gridCol w="747346">
                  <a:extLst>
                    <a:ext uri="{9D8B030D-6E8A-4147-A177-3AD203B41FA5}">
                      <a16:colId xmlns:a16="http://schemas.microsoft.com/office/drawing/2014/main" val="2840795758"/>
                    </a:ext>
                  </a:extLst>
                </a:gridCol>
                <a:gridCol w="770792">
                  <a:extLst>
                    <a:ext uri="{9D8B030D-6E8A-4147-A177-3AD203B41FA5}">
                      <a16:colId xmlns:a16="http://schemas.microsoft.com/office/drawing/2014/main" val="10901987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T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F</a:t>
                      </a:r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938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1.</a:t>
                      </a:r>
                      <a:r>
                        <a:rPr lang="en-US" sz="3200" smtClean="0"/>
                        <a:t> Ok Om Bok is the Moon Worshipping Festival.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2023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2.</a:t>
                      </a:r>
                      <a:r>
                        <a:rPr lang="en-US" sz="3200" smtClean="0"/>
                        <a:t> On the night of the festival, the elders talk about their wishes.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201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3.</a:t>
                      </a:r>
                      <a:r>
                        <a:rPr lang="en-US" sz="3200" smtClean="0"/>
                        <a:t> There are lantern contests at the festival.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9611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b="1" smtClean="0">
                          <a:solidFill>
                            <a:srgbClr val="FF9801"/>
                          </a:solidFill>
                        </a:rPr>
                        <a:t>4.</a:t>
                      </a:r>
                      <a:r>
                        <a:rPr lang="en-US" sz="3200" smtClean="0"/>
                        <a:t> Tourists should wear informal clothes when attending the worshipping ceremony.</a:t>
                      </a:r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693509"/>
                  </a:ext>
                </a:extLst>
              </a:tr>
            </a:tbl>
          </a:graphicData>
        </a:graphic>
      </p:graphicFrame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134" y="2821025"/>
            <a:ext cx="694288" cy="69428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8096" y="3587433"/>
            <a:ext cx="694288" cy="6942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134" y="4438825"/>
            <a:ext cx="694288" cy="69428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931" y="5300471"/>
            <a:ext cx="694288" cy="694288"/>
          </a:xfrm>
          <a:prstGeom prst="rect">
            <a:avLst/>
          </a:prstGeom>
        </p:spPr>
      </p:pic>
      <p:pic>
        <p:nvPicPr>
          <p:cNvPr id="2" name="Track 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22831" y="111512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032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89672" y="1108293"/>
            <a:ext cx="918493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Work in groups. Read the following pieces of advice for tourists at the Ok Om Bok Festival. Put them in the correct column.</a:t>
            </a:r>
          </a:p>
        </p:txBody>
      </p:sp>
      <p:sp>
        <p:nvSpPr>
          <p:cNvPr id="9" name="Rounded Rectangle 15"/>
          <p:cNvSpPr/>
          <p:nvPr/>
        </p:nvSpPr>
        <p:spPr>
          <a:xfrm>
            <a:off x="412269" y="1210933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5054" y="11082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graphicFrame>
        <p:nvGraphicFramePr>
          <p:cNvPr id="3" name="Table 2"/>
          <p:cNvGraphicFramePr/>
          <p:nvPr>
            <p:extLst>
              <p:ext uri="{D42A27DB-BD31-4B8C-83A1-F6EECF244321}">
                <p14:modId xmlns:p14="http://schemas.microsoft.com/office/powerpoint/2010/main" val="322221847"/>
              </p:ext>
            </p:extLst>
          </p:nvPr>
        </p:nvGraphicFramePr>
        <p:xfrm>
          <a:off x="6096000" y="2231842"/>
          <a:ext cx="5858510" cy="2421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9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9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407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/>
                        <a:t>Dos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/>
                        <a:t>Don’ts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14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/>
                        <a:t>f</a:t>
                      </a:r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6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33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angle 3"/>
          <p:cNvSpPr/>
          <p:nvPr/>
        </p:nvSpPr>
        <p:spPr>
          <a:xfrm>
            <a:off x="7348855" y="3523485"/>
            <a:ext cx="639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smtClean="0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6" name="Rectangle 3"/>
          <p:cNvSpPr/>
          <p:nvPr/>
        </p:nvSpPr>
        <p:spPr>
          <a:xfrm>
            <a:off x="7357647" y="4045585"/>
            <a:ext cx="639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smtClean="0">
                <a:solidFill>
                  <a:srgbClr val="C00000"/>
                </a:solidFill>
              </a:rPr>
              <a:t>d</a:t>
            </a:r>
          </a:p>
        </p:txBody>
      </p:sp>
      <p:sp>
        <p:nvSpPr>
          <p:cNvPr id="11" name="Rectangle 3"/>
          <p:cNvSpPr/>
          <p:nvPr/>
        </p:nvSpPr>
        <p:spPr>
          <a:xfrm>
            <a:off x="10285973" y="4045584"/>
            <a:ext cx="639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smtClean="0">
                <a:solidFill>
                  <a:srgbClr val="C00000"/>
                </a:solidFill>
              </a:rPr>
              <a:t>e</a:t>
            </a:r>
          </a:p>
        </p:txBody>
      </p:sp>
      <p:sp>
        <p:nvSpPr>
          <p:cNvPr id="12" name="Rectangle 3"/>
          <p:cNvSpPr/>
          <p:nvPr/>
        </p:nvSpPr>
        <p:spPr>
          <a:xfrm>
            <a:off x="10294765" y="3482881"/>
            <a:ext cx="639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b="1" smtClean="0">
                <a:solidFill>
                  <a:srgbClr val="C00000"/>
                </a:solidFill>
              </a:rPr>
              <a:t>c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3788" b="28984"/>
          <a:stretch/>
        </p:blipFill>
        <p:spPr>
          <a:xfrm>
            <a:off x="101708" y="1989589"/>
            <a:ext cx="5953017" cy="33327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2138" y="4813141"/>
            <a:ext cx="6282287" cy="150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07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7" grpId="2"/>
      <p:bldP spid="6" grpId="1"/>
      <p:bldP spid="6" grpId="2"/>
      <p:bldP spid="11" grpId="1"/>
      <p:bldP spid="11" grpId="2"/>
      <p:bldP spid="12" grpId="1"/>
      <p:bldP spid="12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54753" y="1185224"/>
            <a:ext cx="996477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Tom sent you an email. Read part of his email below.</a:t>
            </a:r>
          </a:p>
        </p:txBody>
      </p:sp>
      <p:sp>
        <p:nvSpPr>
          <p:cNvPr id="9" name="Rounded Rectangle 15"/>
          <p:cNvSpPr/>
          <p:nvPr/>
        </p:nvSpPr>
        <p:spPr>
          <a:xfrm>
            <a:off x="487067" y="1132473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9852" y="10298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91737" y="1733992"/>
            <a:ext cx="11230726" cy="157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CBEAF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buFont typeface="Arial" panose="020B0604020202020204" pitchFamily="34" charset="0"/>
              <a:buNone/>
            </a:pPr>
            <a:r>
              <a:rPr lang="en-US" sz="3200">
                <a:solidFill>
                  <a:schemeClr val="tx1"/>
                </a:solidFill>
                <a:sym typeface="+mn-ea"/>
              </a:rPr>
              <a:t>“… Guess what! My dad is taking me with him to Soc Trang Province. We will be there during the Ok Om Bok Festival. </a:t>
            </a:r>
            <a:r>
              <a:rPr lang="en-US" sz="3200" smtClean="0">
                <a:solidFill>
                  <a:schemeClr val="tx1"/>
                </a:solidFill>
                <a:sym typeface="+mn-ea"/>
              </a:rPr>
              <a:t>What </a:t>
            </a:r>
            <a:r>
              <a:rPr lang="en-US" sz="3200">
                <a:solidFill>
                  <a:schemeClr val="tx1"/>
                </a:solidFill>
                <a:sym typeface="+mn-ea"/>
              </a:rPr>
              <a:t>are some dos and don’ts at this festival? ...”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2" name="Round Single Corner Rectangle 1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3071" y="3833409"/>
            <a:ext cx="4000802" cy="181588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cs typeface="Arial" panose="020B0604020202020204" pitchFamily="34" charset="0"/>
              </a:rPr>
              <a:t>Write an email (80 - 100 words) to advise Tom about participating in the Ok Om Bok Festival.</a:t>
            </a:r>
            <a:endParaRPr lang="en-US" sz="28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539" t="3518" r="3879" b="2039"/>
          <a:stretch/>
        </p:blipFill>
        <p:spPr>
          <a:xfrm>
            <a:off x="5270818" y="3297819"/>
            <a:ext cx="5912997" cy="3560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149945" y="1331913"/>
            <a:ext cx="137344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82642" y="1891862"/>
            <a:ext cx="8773027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Calibri (Body)"/>
              </a:rPr>
              <a:t>In this lesson, we have learnt to:</a:t>
            </a: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ü"/>
            </a:pPr>
            <a:r>
              <a:rPr lang="en-US" sz="3200" smtClean="0">
                <a:latin typeface="Calibri (Body)"/>
                <a:sym typeface="+mn-ea"/>
              </a:rPr>
              <a:t>listen </a:t>
            </a:r>
            <a:r>
              <a:rPr lang="en-US" sz="3200" dirty="0">
                <a:latin typeface="Calibri (Body)"/>
                <a:sym typeface="+mn-ea"/>
              </a:rPr>
              <a:t>about a festival;</a:t>
            </a:r>
            <a:endParaRPr lang="en-US" sz="3200" dirty="0">
              <a:latin typeface="Calibri (Body)"/>
            </a:endParaRPr>
          </a:p>
          <a:p>
            <a:pPr marL="457200" marR="0" indent="-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charset="0"/>
              <a:buChar char="ü"/>
            </a:pPr>
            <a:r>
              <a:rPr lang="en-US" sz="3200">
                <a:latin typeface="Calibri (Body)"/>
                <a:sym typeface="+mn-ea"/>
              </a:rPr>
              <a:t>w</a:t>
            </a:r>
            <a:r>
              <a:rPr lang="en-US" sz="3200" smtClean="0">
                <a:latin typeface="Calibri (Body)"/>
                <a:sym typeface="+mn-ea"/>
              </a:rPr>
              <a:t>rite </a:t>
            </a:r>
            <a:r>
              <a:rPr lang="en-US" sz="3200" dirty="0">
                <a:latin typeface="Calibri (Body)"/>
                <a:sym typeface="+mn-ea"/>
              </a:rPr>
              <a:t>an email to give advice on participating in a traditional festival. </a:t>
            </a:r>
            <a:endParaRPr lang="en-US" sz="3200" dirty="0">
              <a:latin typeface="Calibri (Body)"/>
            </a:endParaRPr>
          </a:p>
        </p:txBody>
      </p:sp>
      <p:pic>
        <p:nvPicPr>
          <p:cNvPr id="10" name="Graphic 9" descr="Presentation with checklist with solid fil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415" y="2457491"/>
            <a:ext cx="2330929" cy="2330929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3571" y="202239"/>
            <a:ext cx="519210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295464"/>
            <a:ext cx="272746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178" y="2111603"/>
            <a:ext cx="10652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/>
              <a:t>Rewrite the passage on the notebook</a:t>
            </a:r>
            <a:r>
              <a:rPr lang="en-US" sz="360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/>
              <a:t>Prepare for Lesson 7 – Looking back &amp; project</a:t>
            </a:r>
            <a:r>
              <a:rPr lang="en-US" sz="3600" smtClean="0"/>
              <a:t>.</a:t>
            </a:r>
            <a:endParaRPr lang="en-US" sz="3600"/>
          </a:p>
        </p:txBody>
      </p:sp>
      <p:grpSp>
        <p:nvGrpSpPr>
          <p:cNvPr id="13" name="Group 12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3571" y="202239"/>
            <a:ext cx="519210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180" y="3837665"/>
            <a:ext cx="3020335" cy="3020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586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69942" y="1757476"/>
            <a:ext cx="3914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3: A CLOSER LOOK 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150250" y="88279"/>
            <a:ext cx="8871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 OUR CUSTOMS AND TRADITIONS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99101" y="121537"/>
            <a:ext cx="712319" cy="709214"/>
            <a:chOff x="2180974" y="148629"/>
            <a:chExt cx="712319" cy="709214"/>
          </a:xfrm>
        </p:grpSpPr>
        <p:sp>
          <p:nvSpPr>
            <p:cNvPr id="33" name="Oval 32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Chord 33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164944" y="95694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022836" y="1737257"/>
            <a:ext cx="4472574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6: SKILLS 2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842" y="1568861"/>
            <a:ext cx="964452" cy="916490"/>
          </a:xfrm>
          <a:prstGeom prst="rect">
            <a:avLst/>
          </a:prstGeom>
        </p:spPr>
      </p:pic>
      <p:sp>
        <p:nvSpPr>
          <p:cNvPr id="21" name="Rectangles 7"/>
          <p:cNvSpPr/>
          <p:nvPr/>
        </p:nvSpPr>
        <p:spPr>
          <a:xfrm>
            <a:off x="2379980" y="2477770"/>
            <a:ext cx="3427730" cy="4096385"/>
          </a:xfrm>
          <a:prstGeom prst="rect">
            <a:avLst/>
          </a:prstGeom>
          <a:ln w="31750" cmpd="sng">
            <a:solidFill>
              <a:srgbClr val="FF000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s 8"/>
          <p:cNvSpPr/>
          <p:nvPr/>
        </p:nvSpPr>
        <p:spPr>
          <a:xfrm>
            <a:off x="6228080" y="2488565"/>
            <a:ext cx="3427730" cy="4096385"/>
          </a:xfrm>
          <a:prstGeom prst="rect">
            <a:avLst/>
          </a:prstGeom>
          <a:ln w="31750" cmpd="sng"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1"/>
          <p:cNvSpPr txBox="1"/>
          <p:nvPr/>
        </p:nvSpPr>
        <p:spPr>
          <a:xfrm>
            <a:off x="2627630" y="5722620"/>
            <a:ext cx="2850515" cy="583565"/>
          </a:xfrm>
          <a:prstGeom prst="rect">
            <a:avLst/>
          </a:prstGeom>
          <a:gradFill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LISTENING</a:t>
            </a:r>
          </a:p>
        </p:txBody>
      </p:sp>
      <p:sp>
        <p:nvSpPr>
          <p:cNvPr id="30" name="Text Box 18"/>
          <p:cNvSpPr txBox="1"/>
          <p:nvPr/>
        </p:nvSpPr>
        <p:spPr>
          <a:xfrm>
            <a:off x="6527800" y="5679440"/>
            <a:ext cx="2850515" cy="583565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/>
              <a:t>WRITING</a:t>
            </a:r>
          </a:p>
        </p:txBody>
      </p:sp>
      <p:pic>
        <p:nvPicPr>
          <p:cNvPr id="38" name="Picture 37" descr="tải xuống (1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635" y="2667000"/>
            <a:ext cx="2844165" cy="28441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57" y="2866512"/>
            <a:ext cx="2720176" cy="272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512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4267389" y="408187"/>
            <a:ext cx="458953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</a:rPr>
              <a:t>    </a:t>
            </a:r>
            <a:r>
              <a:rPr lang="en-US" sz="2400" b="1" dirty="0">
                <a:solidFill>
                  <a:schemeClr val="bg1"/>
                </a:solidFill>
              </a:rPr>
              <a:t>LESSON 6: SKILLS 2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396" y="239791"/>
            <a:ext cx="964452" cy="91649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5992877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Guessing game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92877" y="2036681"/>
            <a:ext cx="5755112" cy="165468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>
                <a:solidFill>
                  <a:schemeClr val="tx1"/>
                </a:solidFill>
              </a:rPr>
              <a:t>1: Work in pairs. Look at the </a:t>
            </a:r>
            <a:r>
              <a:rPr lang="en-US" smtClean="0">
                <a:solidFill>
                  <a:schemeClr val="tx1"/>
                </a:solidFill>
              </a:rPr>
              <a:t>photos </a:t>
            </a:r>
            <a:r>
              <a:rPr lang="en-US">
                <a:solidFill>
                  <a:schemeClr val="tx1"/>
                </a:solidFill>
              </a:rPr>
              <a:t>and answer </a:t>
            </a:r>
            <a:r>
              <a:rPr lang="en-US" smtClean="0">
                <a:solidFill>
                  <a:schemeClr val="tx1"/>
                </a:solidFill>
              </a:rPr>
              <a:t>the questions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Task 2: Listen to part of the programme “Charming Viet Nam”. Fill in each </a:t>
            </a:r>
            <a:r>
              <a:rPr lang="en-US" smtClean="0">
                <a:solidFill>
                  <a:schemeClr val="tx1"/>
                </a:solidFill>
              </a:rPr>
              <a:t>blank. 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Task 3: Listen again and </a:t>
            </a:r>
            <a:r>
              <a:rPr lang="en-US" smtClean="0">
                <a:solidFill>
                  <a:schemeClr val="tx1"/>
                </a:solidFill>
              </a:rPr>
              <a:t>tick </a:t>
            </a:r>
            <a:r>
              <a:rPr lang="en-US">
                <a:solidFill>
                  <a:schemeClr val="tx1"/>
                </a:solidFill>
              </a:rPr>
              <a:t>T (True) or F (False</a:t>
            </a:r>
            <a:r>
              <a:rPr lang="en-US" smtClean="0">
                <a:solidFill>
                  <a:schemeClr val="tx1"/>
                </a:solidFill>
              </a:rPr>
              <a:t>). 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85074" y="5529089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3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5" y="1285675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442998" y="2694624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966875" y="431766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3478430" y="557084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cxnSpLocks/>
            <a:stCxn id="37" idx="3"/>
            <a:endCxn id="38" idx="0"/>
          </p:cNvCxnSpPr>
          <p:nvPr/>
        </p:nvCxnSpPr>
        <p:spPr>
          <a:xfrm>
            <a:off x="2802789" y="1591778"/>
            <a:ext cx="1558166" cy="110284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884832" y="3003428"/>
            <a:ext cx="1558166" cy="131423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2802789" y="4618384"/>
            <a:ext cx="1593598" cy="95246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985074" y="3875595"/>
            <a:ext cx="5743692" cy="143582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4: Work in groups. Read the </a:t>
            </a:r>
            <a:r>
              <a:rPr lang="en-US" smtClean="0">
                <a:solidFill>
                  <a:schemeClr val="tx1"/>
                </a:solidFill>
              </a:rPr>
              <a:t>pieces </a:t>
            </a:r>
            <a:r>
              <a:rPr lang="en-US">
                <a:solidFill>
                  <a:schemeClr val="tx1"/>
                </a:solidFill>
              </a:rPr>
              <a:t>of advice for tourists at the Ok Om Bok Festival. Put them in the correct </a:t>
            </a:r>
            <a:r>
              <a:rPr lang="en-US" smtClean="0">
                <a:solidFill>
                  <a:schemeClr val="tx1"/>
                </a:solidFill>
              </a:rPr>
              <a:t>column.</a:t>
            </a:r>
            <a:endParaRPr lang="en-US">
              <a:solidFill>
                <a:schemeClr val="tx1"/>
              </a:solidFill>
            </a:endParaRPr>
          </a:p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5: </a:t>
            </a:r>
            <a:r>
              <a:rPr lang="en-US">
                <a:solidFill>
                  <a:schemeClr val="tx1"/>
                </a:solidFill>
              </a:rPr>
              <a:t>Write an email </a:t>
            </a:r>
            <a:r>
              <a:rPr lang="en-US" smtClean="0">
                <a:solidFill>
                  <a:schemeClr val="tx1"/>
                </a:solidFill>
              </a:rPr>
              <a:t>to </a:t>
            </a:r>
            <a:r>
              <a:rPr lang="en-US">
                <a:solidFill>
                  <a:schemeClr val="tx1"/>
                </a:solidFill>
              </a:rPr>
              <a:t>advise Tom about participating in the Ok Om Bok Festival.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865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tet-holiday-vietnamese-lunar-new-year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1590" y="1096645"/>
            <a:ext cx="6943090" cy="4628515"/>
          </a:xfrm>
          <a:prstGeom prst="rect">
            <a:avLst/>
          </a:prstGeom>
        </p:spPr>
      </p:pic>
      <p:sp>
        <p:nvSpPr>
          <p:cNvPr id="4" name="Rectangle 18"/>
          <p:cNvSpPr/>
          <p:nvPr/>
        </p:nvSpPr>
        <p:spPr>
          <a:xfrm>
            <a:off x="2583644" y="5746220"/>
            <a:ext cx="7024712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LUNAR </a:t>
            </a:r>
            <a:r>
              <a:rPr lang="en-US" sz="3200" b="1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NEW </a:t>
            </a:r>
            <a:r>
              <a:rPr lang="en-US" sz="3200" b="1" smtClean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YEAR / </a:t>
            </a:r>
            <a:r>
              <a:rPr lang="en-US" sz="3200" b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TET HOLIDAY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/>
          <p:nvPr/>
        </p:nvSpPr>
        <p:spPr>
          <a:xfrm>
            <a:off x="1254613" y="5924208"/>
            <a:ext cx="100083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FULL </a:t>
            </a:r>
            <a:r>
              <a:rPr lang="en-US" sz="3200" b="1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MOON </a:t>
            </a:r>
            <a:r>
              <a:rPr lang="en-US" sz="3200" b="1" smtClean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FESTIVAL / MID-AUTUMN </a:t>
            </a:r>
            <a:r>
              <a:rPr lang="en-US" sz="3200" b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FESTIVAL</a:t>
            </a:r>
          </a:p>
        </p:txBody>
      </p:sp>
      <p:pic>
        <p:nvPicPr>
          <p:cNvPr id="6" name="Content Placeholder 5" descr="Mid-Autumn_Festival-beiji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8711" y="1056789"/>
            <a:ext cx="8115905" cy="470195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/>
          <p:nvPr/>
        </p:nvSpPr>
        <p:spPr>
          <a:xfrm>
            <a:off x="3279873" y="5795596"/>
            <a:ext cx="7156597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3200" b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HUNG KING TEMPLE FESTIVAL</a:t>
            </a:r>
          </a:p>
        </p:txBody>
      </p:sp>
      <p:pic>
        <p:nvPicPr>
          <p:cNvPr id="5" name="Content Placeholder 4" descr="hung-king-temple-festival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26105" y="1083310"/>
            <a:ext cx="6530975" cy="480314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/>
          <p:nvPr/>
        </p:nvSpPr>
        <p:spPr>
          <a:xfrm>
            <a:off x="3050222" y="5600016"/>
            <a:ext cx="591375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 b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BUDDHA’S BIRTHDAY</a:t>
            </a:r>
          </a:p>
        </p:txBody>
      </p:sp>
      <p:pic>
        <p:nvPicPr>
          <p:cNvPr id="6" name="Content Placeholder 5" descr="Buddhas-Birthday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54175" y="1253490"/>
            <a:ext cx="9097645" cy="448056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/>
          <p:nvPr/>
        </p:nvSpPr>
        <p:spPr>
          <a:xfrm>
            <a:off x="3910379" y="5730345"/>
            <a:ext cx="591375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 b="1" i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GIONG</a:t>
            </a:r>
            <a:r>
              <a:rPr lang="en-US" sz="4000" b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 FESTIVAL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92" y="1378918"/>
            <a:ext cx="6306416" cy="4351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/>
          <p:nvPr/>
        </p:nvSpPr>
        <p:spPr>
          <a:xfrm>
            <a:off x="3407654" y="5543550"/>
            <a:ext cx="591375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4000" b="1" dirty="0">
                <a:ln w="6600">
                  <a:solidFill>
                    <a:srgbClr val="F7941E"/>
                  </a:solidFill>
                  <a:prstDash val="solid"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alibri (Body)"/>
                <a:ea typeface="Times New Roman" panose="02020603050405020304" pitchFamily="18" charset="0"/>
              </a:rPr>
              <a:t>OK OM BOK FESTIVAL</a:t>
            </a:r>
          </a:p>
        </p:txBody>
      </p:sp>
      <p:pic>
        <p:nvPicPr>
          <p:cNvPr id="8" name="Content Placeholder 7" descr="ok-om-bok-festival-in-Mekong-Delta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69925" y="1344930"/>
            <a:ext cx="10675620" cy="430784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ound Single Corner Rectangle 1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</TotalTime>
  <Words>543</Words>
  <Application>Microsoft Office PowerPoint</Application>
  <PresentationFormat>Widescreen</PresentationFormat>
  <Paragraphs>111</Paragraphs>
  <Slides>17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Adobe Gothic Std B</vt:lpstr>
      <vt:lpstr>Calibri (Body)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208</cp:revision>
  <dcterms:created xsi:type="dcterms:W3CDTF">2020-12-09T02:04:00Z</dcterms:created>
  <dcterms:modified xsi:type="dcterms:W3CDTF">2023-06-19T04:33:04Z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44E1A507B5DA44D6B2BFA29E621DC6B6</vt:lpwstr>
  </property>
  <property fmtid="{D5CDD505-2E9C-101B-9397-08002B2CF9AE}" pid="3" name="KSOProductBuildVer">
    <vt:lpwstr>1033-11.2.0.11380</vt:lpwstr>
  </property>
</Properties>
</file>