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258" r:id="rId3"/>
    <p:sldId id="259" r:id="rId4"/>
    <p:sldId id="260" r:id="rId5"/>
    <p:sldId id="262" r:id="rId6"/>
    <p:sldId id="266" r:id="rId7"/>
    <p:sldId id="261" r:id="rId8"/>
    <p:sldId id="263" r:id="rId9"/>
    <p:sldId id="267" r:id="rId10"/>
    <p:sldId id="264" r:id="rId11"/>
    <p:sldId id="265" r:id="rId12"/>
    <p:sldId id="268" r:id="rId13"/>
    <p:sldId id="288" r:id="rId14"/>
    <p:sldId id="289" r:id="rId15"/>
    <p:sldId id="270" r:id="rId16"/>
    <p:sldId id="274" r:id="rId17"/>
    <p:sldId id="271" r:id="rId18"/>
    <p:sldId id="281" r:id="rId19"/>
    <p:sldId id="276" r:id="rId20"/>
    <p:sldId id="282" r:id="rId21"/>
    <p:sldId id="278" r:id="rId22"/>
    <p:sldId id="283" r:id="rId23"/>
    <p:sldId id="284" r:id="rId24"/>
    <p:sldId id="285" r:id="rId25"/>
    <p:sldId id="286" r:id="rId26"/>
    <p:sldId id="287" r:id="rId27"/>
    <p:sldId id="291" r:id="rId28"/>
    <p:sldId id="290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D5C83-FA5B-4804-82A1-A2728CD4CAE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8AFF1-7DDC-44F5-885E-02DB1065C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7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157A9-863C-4B47-83E4-B552BE5ACE0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637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157A9-863C-4B47-83E4-B552BE5ACE0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216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2159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157A9-863C-4B47-83E4-B552BE5ACE0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242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28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1A607-C613-4A94-88BE-41A04F946FB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99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1A607-C613-4A94-88BE-41A04F946FB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9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8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8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81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914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95400"/>
            <a:ext cx="8229600" cy="49831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4D7C-304A-4BE7-AB76-B33DAC2D682B}" type="datetime1">
              <a:rPr lang="en-US">
                <a:solidFill>
                  <a:srgbClr val="FFFFFF"/>
                </a:solidFill>
              </a:rPr>
              <a:pPr>
                <a:defRPr/>
              </a:pPr>
              <a:t>2/19/2024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39F35-C337-4ABF-9E33-D5A73589BA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77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 rot="-884877">
            <a:off x="7997294" y="4753112"/>
            <a:ext cx="912816" cy="1237712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642526" y="442364"/>
            <a:ext cx="6943343" cy="1237008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368195" y="562837"/>
            <a:ext cx="8379859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883375" y="911467"/>
            <a:ext cx="6426300" cy="52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1188175" y="2008467"/>
            <a:ext cx="6426300" cy="378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1pPr>
            <a:lvl2pPr marL="914400" lvl="1" indent="-368300" rtl="0">
              <a:spcBef>
                <a:spcPts val="1000"/>
              </a:spcBef>
              <a:spcAft>
                <a:spcPts val="0"/>
              </a:spcAft>
              <a:buSzPts val="2200"/>
              <a:buChar char="✗"/>
              <a:defRPr/>
            </a:lvl2pPr>
            <a:lvl3pPr marL="1371600" lvl="2" indent="-3683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ldNum" idx="12"/>
          </p:nvPr>
        </p:nvSpPr>
        <p:spPr>
          <a:xfrm>
            <a:off x="8404375" y="6257835"/>
            <a:ext cx="5487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3215362" y="494923"/>
            <a:ext cx="1377041" cy="89211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4695255" y="539412"/>
            <a:ext cx="263959" cy="41635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8371587" y="529829"/>
            <a:ext cx="290374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244743" y="5459148"/>
            <a:ext cx="746254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8578274" y="3943239"/>
            <a:ext cx="200902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4853897" y="6143069"/>
            <a:ext cx="851649" cy="20688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8526304" y="463034"/>
            <a:ext cx="132428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16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4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1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1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1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6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9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4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4DE0B-82ED-4929-A051-38E02260B53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174F5-E6CF-49BA-980A-02267AD6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0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1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1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58.svg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66.jpeg"/><Relationship Id="rId3" Type="http://schemas.openxmlformats.org/officeDocument/2006/relationships/image" Target="../media/image63.svg"/><Relationship Id="rId7" Type="http://schemas.openxmlformats.org/officeDocument/2006/relationships/image" Target="../media/image70.png"/><Relationship Id="rId12" Type="http://schemas.openxmlformats.org/officeDocument/2006/relationships/image" Target="../media/image75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5.svg"/><Relationship Id="rId10" Type="http://schemas.openxmlformats.org/officeDocument/2006/relationships/image" Target="../media/image73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Relationship Id="rId1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64" y="5662612"/>
            <a:ext cx="977900" cy="890588"/>
            <a:chOff x="914464" y="1391443"/>
            <a:chExt cx="977900" cy="890588"/>
          </a:xfrm>
        </p:grpSpPr>
        <p:grpSp>
          <p:nvGrpSpPr>
            <p:cNvPr id="39943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39944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9945" name="Picture 9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946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9950" name="Text Box 14"/>
          <p:cNvSpPr txBox="1">
            <a:spLocks noChangeArrowheads="1"/>
          </p:cNvSpPr>
          <p:nvPr/>
        </p:nvSpPr>
        <p:spPr bwMode="gray">
          <a:xfrm>
            <a:off x="1135084" y="2710468"/>
            <a:ext cx="3190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gray">
          <a:xfrm>
            <a:off x="2387178" y="4808630"/>
            <a:ext cx="314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gray">
          <a:xfrm>
            <a:off x="1167904" y="4862759"/>
            <a:ext cx="32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2622550" y="5758728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4" name="Picture 4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94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Oxygen </a:t>
            </a:r>
            <a:r>
              <a:rPr lang="en-US" dirty="0" err="1"/>
              <a:t>có</a:t>
            </a:r>
            <a:r>
              <a:rPr lang="en-US" dirty="0"/>
              <a:t> ở </a:t>
            </a:r>
            <a:r>
              <a:rPr lang="en-US" dirty="0" err="1"/>
              <a:t>đâu</a:t>
            </a:r>
            <a:r>
              <a:rPr lang="en-US" dirty="0"/>
              <a:t>?</a:t>
            </a:r>
          </a:p>
        </p:txBody>
      </p:sp>
      <p:pic>
        <p:nvPicPr>
          <p:cNvPr id="4" name="Picture 3" descr="Những hình ảnh bầu trời xanh, mây trắng đẹp và thư thá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4120"/>
            <a:ext cx="33528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Vai Trò Của Giun Đất Trong Canh Tác Nông Nghiệ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33528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Đến Nha Trang 'đi bộ' dưới đáy đại dương | Mytour.v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14120"/>
            <a:ext cx="32004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Bộ đồ du hành vũ trụ vĩ đại nhất lịch sử, nhưng ai cũng phải bất ngờ khi  biết nơi nó được chế tạ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4" y="3962400"/>
            <a:ext cx="308263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382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595378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54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3164" y="5898362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0555" y="3351174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586740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68983" y="336298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587475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5414" y="3351174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98" y="5867400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1160" y="3311659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752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902" y="3505200"/>
            <a:ext cx="853440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oxygen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…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743200"/>
            <a:ext cx="1115665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0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B608232-61D2-45CE-BC8F-1B0F6CC8A939}"/>
              </a:ext>
            </a:extLst>
          </p:cNvPr>
          <p:cNvSpPr/>
          <p:nvPr/>
        </p:nvSpPr>
        <p:spPr>
          <a:xfrm>
            <a:off x="0" y="5032487"/>
            <a:ext cx="9144000" cy="480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53EE3686-7F72-43AE-903F-8EEB1E97E879}"/>
              </a:ext>
            </a:extLst>
          </p:cNvPr>
          <p:cNvSpPr/>
          <p:nvPr/>
        </p:nvSpPr>
        <p:spPr>
          <a:xfrm flipH="1">
            <a:off x="990600" y="1981200"/>
            <a:ext cx="1296569" cy="1490308"/>
          </a:xfrm>
          <a:prstGeom prst="triangle">
            <a:avLst/>
          </a:prstGeom>
          <a:solidFill>
            <a:srgbClr val="217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4DB8D76D-8A49-48CB-A59A-0724FA312F64}"/>
              </a:ext>
            </a:extLst>
          </p:cNvPr>
          <p:cNvSpPr/>
          <p:nvPr/>
        </p:nvSpPr>
        <p:spPr>
          <a:xfrm flipH="1">
            <a:off x="609600" y="1981200"/>
            <a:ext cx="1296569" cy="1490308"/>
          </a:xfrm>
          <a:prstGeom prst="triangle">
            <a:avLst/>
          </a:prstGeom>
          <a:solidFill>
            <a:srgbClr val="5BB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xmlns="" id="{2B2D3FC1-4AA2-452F-96D4-A8CC95E2DFBF}"/>
              </a:ext>
            </a:extLst>
          </p:cNvPr>
          <p:cNvSpPr/>
          <p:nvPr/>
        </p:nvSpPr>
        <p:spPr>
          <a:xfrm flipH="1">
            <a:off x="0" y="1981200"/>
            <a:ext cx="1296569" cy="1490308"/>
          </a:xfrm>
          <a:prstGeom prst="triangle">
            <a:avLst/>
          </a:prstGeom>
          <a:solidFill>
            <a:srgbClr val="CF0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9D40B92-AC5C-46F7-A6EC-063C96D58683}"/>
              </a:ext>
            </a:extLst>
          </p:cNvPr>
          <p:cNvSpPr txBox="1"/>
          <p:nvPr/>
        </p:nvSpPr>
        <p:spPr>
          <a:xfrm>
            <a:off x="2362200" y="2209800"/>
            <a:ext cx="6553200" cy="1446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noProof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oxygen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29084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3" descr="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06" y="236702"/>
            <a:ext cx="580549" cy="6946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28600" y="152400"/>
            <a:ext cx="8060121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II.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Tính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chất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vật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lí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và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tầm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quan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trọng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của</a:t>
            </a:r>
            <a:r>
              <a:rPr lang="en-US" altLang="zh-CN" sz="32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oxygen</a:t>
            </a:r>
            <a:endParaRPr lang="zh-CN" altLang="en-US" sz="3200" dirty="0">
              <a:solidFill>
                <a:srgbClr val="336601"/>
              </a:solidFill>
              <a:latin typeface="Times New Roman" pitchFamily="18" charset="0"/>
              <a:ea typeface="微软雅黑" panose="020B0503020204020204" charset="-122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956" y="1171205"/>
            <a:ext cx="748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1.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Tính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chất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vật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lí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của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oxygen</a:t>
            </a:r>
            <a:endParaRPr lang="zh-CN" altLang="en-US" sz="2800" i="1" dirty="0">
              <a:solidFill>
                <a:srgbClr val="336601"/>
              </a:solidFill>
              <a:latin typeface="Times New Roman" pitchFamily="18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3E4CDDEA-CE7A-44E4-A7C2-D5FFA2B13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2637" y="4878624"/>
            <a:ext cx="1512168" cy="1637191"/>
          </a:xfrm>
          <a:prstGeom prst="rect">
            <a:avLst/>
          </a:prstGeom>
        </p:spPr>
      </p:pic>
      <p:sp>
        <p:nvSpPr>
          <p:cNvPr id="33" name="Cloud 32"/>
          <p:cNvSpPr/>
          <p:nvPr/>
        </p:nvSpPr>
        <p:spPr>
          <a:xfrm>
            <a:off x="4648200" y="685801"/>
            <a:ext cx="4302678" cy="4192823"/>
          </a:xfrm>
          <a:prstGeom prst="cloud">
            <a:avLst/>
          </a:prstGeom>
          <a:noFill/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oxygen,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oxygen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7407" y="1876097"/>
            <a:ext cx="1594247" cy="64638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439735" y="2230821"/>
            <a:ext cx="1594247" cy="64638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91643" y="3059424"/>
            <a:ext cx="1594247" cy="64638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085012" y="3709348"/>
            <a:ext cx="1877388" cy="786451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5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 animBg="1"/>
      <p:bldP spid="35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804040" y="268235"/>
            <a:ext cx="8035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II.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Tính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chất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vật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lí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và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tầm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quan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trọng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oxygen</a:t>
            </a:r>
            <a:endParaRPr lang="zh-CN" altLang="en-US" sz="2800" dirty="0">
              <a:solidFill>
                <a:srgbClr val="336601"/>
              </a:solidFill>
              <a:latin typeface="Times New Roman" pitchFamily="18" charset="0"/>
              <a:ea typeface="微软雅黑" panose="020B0503020204020204" charset="-122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1642" y="925146"/>
            <a:ext cx="748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1.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Tính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chất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vật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lí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của</a:t>
            </a:r>
            <a:r>
              <a:rPr lang="en-US" altLang="zh-CN" sz="2800" b="1" i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oxygen</a:t>
            </a:r>
            <a:endParaRPr lang="zh-CN" altLang="en-US" sz="2800" i="1" dirty="0">
              <a:solidFill>
                <a:srgbClr val="336601"/>
              </a:solidFill>
              <a:latin typeface="Times New Roman" pitchFamily="18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41" name="图片 3" descr="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06" y="236702"/>
            <a:ext cx="580549" cy="6946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3909" y="3534577"/>
            <a:ext cx="1669214" cy="622738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Oxygen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828800" y="1905001"/>
            <a:ext cx="3456596" cy="120081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-183</a:t>
            </a:r>
            <a:r>
              <a:rPr lang="en-US" sz="28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960" y="1044867"/>
            <a:ext cx="2662279" cy="223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ight Arrow 45"/>
          <p:cNvSpPr/>
          <p:nvPr/>
        </p:nvSpPr>
        <p:spPr>
          <a:xfrm>
            <a:off x="1905000" y="4419601"/>
            <a:ext cx="3388275" cy="120351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-218</a:t>
            </a:r>
            <a:r>
              <a:rPr lang="en-US" sz="28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961" y="3657600"/>
            <a:ext cx="2728022" cy="215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896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sục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47800"/>
            <a:ext cx="9220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01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1" descr="Máy tạo oxy sục bể cá SUNSUN CT-101">
            <a:extLst>
              <a:ext uri="{FF2B5EF4-FFF2-40B4-BE49-F238E27FC236}">
                <a16:creationId xmlns:a16="http://schemas.microsoft.com/office/drawing/2014/main" xmlns="" id="{A34CA611-C3F8-498E-B2B1-866EA2671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750" y="918785"/>
            <a:ext cx="4409216" cy="557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902DEDB-359D-42D7-94D4-C78D19233F99}"/>
              </a:ext>
            </a:extLst>
          </p:cNvPr>
          <p:cNvSpPr txBox="1"/>
          <p:nvPr/>
        </p:nvSpPr>
        <p:spPr>
          <a:xfrm>
            <a:off x="0" y="3530764"/>
            <a:ext cx="46500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DBE2E4"/>
                </a:highlight>
                <a:latin typeface="Montserrat" panose="00000500000000000000" pitchFamily="2" charset="-93"/>
                <a:ea typeface="Microsoft Sans Serif" panose="020B0604020202020204" pitchFamily="34" charset="0"/>
              </a:rPr>
              <a:t>S</a:t>
            </a:r>
            <a:r>
              <a:rPr lang="vi-V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highlight>
                  <a:srgbClr val="DBE2E4"/>
                </a:highlight>
                <a:latin typeface="Montserrat" panose="00000500000000000000" pitchFamily="2" charset="-93"/>
                <a:ea typeface="Microsoft Sans Serif" panose="020B0604020202020204" pitchFamily="34" charset="0"/>
              </a:rPr>
              <a:t>ục </a:t>
            </a:r>
            <a:r>
              <a:rPr lang="vi-V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highlight>
                  <a:srgbClr val="DBE2E4"/>
                </a:highlight>
                <a:latin typeface="Montserrat" panose="00000500000000000000" pitchFamily="2" charset="-93"/>
                <a:ea typeface="Microsoft Sans Serif" panose="020B0604020202020204" pitchFamily="34" charset="0"/>
              </a:rPr>
              <a:t>khí liên tục vào nước giúp cho oxygen tan nhiều hơn trong nước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DBE2E4"/>
                </a:highlight>
                <a:latin typeface="Montserrat" panose="00000500000000000000" pitchFamily="2" charset="-93"/>
                <a:ea typeface="Microsoft Sans Serif" panose="020B0604020202020204" pitchFamily="34" charset="0"/>
              </a:rPr>
              <a:t>, </a:t>
            </a:r>
            <a:r>
              <a:rPr lang="vi-VN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highlight>
                  <a:srgbClr val="DBE2E4"/>
                </a:highlight>
                <a:latin typeface="Montserrat" panose="00000500000000000000" pitchFamily="2" charset="-93"/>
                <a:ea typeface="Microsoft Sans Serif" panose="020B0604020202020204" pitchFamily="34" charset="0"/>
              </a:rPr>
              <a:t>từ đó cá có đủ oxygen để hô hấp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/>
              <a:highlight>
                <a:srgbClr val="DBE2E4"/>
              </a:highlight>
              <a:latin typeface="Montserrat" panose="00000500000000000000" pitchFamily="2" charset="-93"/>
              <a:ea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31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5334000" cy="22860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oxygen.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450" y="2816188"/>
            <a:ext cx="902755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oxygen</a:t>
            </a:r>
          </a:p>
          <a:p>
            <a:pPr marL="571500" indent="-571500"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oxygen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-183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-218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C.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oxygen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50" y="2022198"/>
            <a:ext cx="1115665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7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1" descr="image01219.jpg">
            <a:extLst>
              <a:ext uri="{FF2B5EF4-FFF2-40B4-BE49-F238E27FC236}">
                <a16:creationId xmlns:a16="http://schemas.microsoft.com/office/drawing/2014/main" xmlns="" id="{FB3176D3-1ACE-4447-9679-FD6810DB051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30000" contrast="-40000"/>
          </a:blip>
          <a:stretch>
            <a:fillRect/>
          </a:stretch>
        </p:blipFill>
        <p:spPr>
          <a:xfrm>
            <a:off x="156637" y="921704"/>
            <a:ext cx="4415363" cy="5200316"/>
          </a:xfrm>
          <a:prstGeom prst="rect">
            <a:avLst/>
          </a:prstGeom>
        </p:spPr>
      </p:pic>
      <p:pic>
        <p:nvPicPr>
          <p:cNvPr id="6" name="!!1" descr="vkk1392969187.jpg">
            <a:extLst>
              <a:ext uri="{FF2B5EF4-FFF2-40B4-BE49-F238E27FC236}">
                <a16:creationId xmlns:a16="http://schemas.microsoft.com/office/drawing/2014/main" xmlns="" id="{6532FF97-6FAE-4BE5-9C82-FE0AA3390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64" y="921704"/>
            <a:ext cx="4415363" cy="52003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FC3FD7-7BB5-4A8C-80D5-678A62D229D5}"/>
              </a:ext>
            </a:extLst>
          </p:cNvPr>
          <p:cNvSpPr txBox="1"/>
          <p:nvPr/>
        </p:nvSpPr>
        <p:spPr>
          <a:xfrm>
            <a:off x="2369086" y="2043676"/>
            <a:ext cx="45493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Tại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sao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nhà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leo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núi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phải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mang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bình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oxygen,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thợ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l</a:t>
            </a:r>
            <a:r>
              <a:rPr lang="en-US" sz="3200" dirty="0" err="1">
                <a:solidFill>
                  <a:schemeClr val="bg1"/>
                </a:solidFill>
                <a:highlight>
                  <a:srgbClr val="008080"/>
                </a:highlight>
                <a:latin typeface="Tw Cen MT" panose="020B0602020104020603" pitchFamily="34" charset="0"/>
              </a:rPr>
              <a:t>ặ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n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phải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mang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bình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dưỡng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khí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E2D922F-FCC7-4914-B75D-3508B5E7FBEC}"/>
              </a:ext>
            </a:extLst>
          </p:cNvPr>
          <p:cNvSpPr txBox="1"/>
          <p:nvPr/>
        </p:nvSpPr>
        <p:spPr>
          <a:xfrm>
            <a:off x="84871" y="921704"/>
            <a:ext cx="4549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Càng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lên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cao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không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khí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càng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giảm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E7ECF1"/>
              </a:highlight>
              <a:latin typeface="UTM Nyala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63D6B54-B49D-4227-9E18-8ECA5C7336E8}"/>
              </a:ext>
            </a:extLst>
          </p:cNvPr>
          <p:cNvSpPr txBox="1"/>
          <p:nvPr/>
        </p:nvSpPr>
        <p:spPr>
          <a:xfrm>
            <a:off x="4495465" y="4460732"/>
            <a:ext cx="45493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Oxygen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ít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tan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trong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nước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nên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càng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lặn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sâu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lượng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oxygen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càng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E7ECF1"/>
                </a:highlight>
                <a:latin typeface="UTM Nyala" panose="02040603050506020204" pitchFamily="18" charset="0"/>
              </a:rPr>
              <a:t>ít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E7ECF1"/>
              </a:highlight>
              <a:latin typeface="UTM Nyala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7D0A82D-3645-455F-B4FF-10F16D74AD0F}"/>
              </a:ext>
            </a:extLst>
          </p:cNvPr>
          <p:cNvSpPr txBox="1"/>
          <p:nvPr/>
        </p:nvSpPr>
        <p:spPr>
          <a:xfrm>
            <a:off x="2225553" y="2275719"/>
            <a:ext cx="49302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Bình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oxygen hay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bình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dưỡng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khí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giúp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cung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cấp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đủ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oxygen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cho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cơ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thể</a:t>
            </a:r>
            <a:endParaRPr lang="en-US" sz="3600" dirty="0">
              <a:solidFill>
                <a:schemeClr val="bg1"/>
              </a:solidFill>
              <a:highlight>
                <a:srgbClr val="008080"/>
              </a:highlight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5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228600"/>
            <a:ext cx="5486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oxygen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6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19200" y="5578250"/>
            <a:ext cx="944563" cy="867980"/>
            <a:chOff x="829725" y="2526421"/>
            <a:chExt cx="944563" cy="867980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0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Picture 13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2" name="Flowchart: Alternate Process 11"/>
          <p:cNvSpPr/>
          <p:nvPr/>
        </p:nvSpPr>
        <p:spPr>
          <a:xfrm>
            <a:off x="2402425" y="56662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3853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052" name="Picture 4" descr="D:\moi truo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9531"/>
            <a:ext cx="7848599" cy="466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70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!!1">
            <a:extLst>
              <a:ext uri="{FF2B5EF4-FFF2-40B4-BE49-F238E27FC236}">
                <a16:creationId xmlns:a16="http://schemas.microsoft.com/office/drawing/2014/main" xmlns="" id="{966D561A-68A9-469D-BA26-38AF9B42448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82537" y="1117979"/>
            <a:ext cx="4459158" cy="264223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AF2C5F2-24A8-4368-B364-2ACCBCB67189}"/>
              </a:ext>
            </a:extLst>
          </p:cNvPr>
          <p:cNvGrpSpPr/>
          <p:nvPr/>
        </p:nvGrpSpPr>
        <p:grpSpPr>
          <a:xfrm>
            <a:off x="2349066" y="252249"/>
            <a:ext cx="4035971" cy="715089"/>
            <a:chOff x="8501399" y="1870840"/>
            <a:chExt cx="993621" cy="715089"/>
          </a:xfrm>
          <a:solidFill>
            <a:srgbClr val="FFC000">
              <a:alpha val="66000"/>
            </a:srgbClr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0"/>
              <a:ext cx="939412" cy="64698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+mn-ea"/>
                  <a:cs typeface="+mn-cs"/>
                </a:rPr>
                <a:t>THẢO LUẬN NHÓM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endParaRPr>
            </a:p>
          </p:txBody>
        </p:sp>
      </p:grpSp>
      <p:pic>
        <p:nvPicPr>
          <p:cNvPr id="5122" name="Picture 2" descr="Hình ảnh bếp lửa trong bài thơ Bếp lửa của Bằng Việt bài 1 | My Aloha">
            <a:extLst>
              <a:ext uri="{FF2B5EF4-FFF2-40B4-BE49-F238E27FC236}">
                <a16:creationId xmlns:a16="http://schemas.microsoft.com/office/drawing/2014/main" xmlns="" id="{678A7E24-D67E-4225-8AA2-60710474D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51" y="3910853"/>
            <a:ext cx="3882083" cy="272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E18EC58-7EB2-40F9-8F3F-7F7955E37518}"/>
              </a:ext>
            </a:extLst>
          </p:cNvPr>
          <p:cNvSpPr txBox="1"/>
          <p:nvPr/>
        </p:nvSpPr>
        <p:spPr>
          <a:xfrm>
            <a:off x="4429459" y="4050203"/>
            <a:ext cx="44847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2.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Liệt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kê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nhiên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đun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cuộc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nhiên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oxygen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00DE116-107B-4361-BC49-5B5CF6F1C4F2}"/>
              </a:ext>
            </a:extLst>
          </p:cNvPr>
          <p:cNvSpPr txBox="1"/>
          <p:nvPr/>
        </p:nvSpPr>
        <p:spPr>
          <a:xfrm>
            <a:off x="4073789" y="1206568"/>
            <a:ext cx="46508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Nyala" panose="02040603050506020204" pitchFamily="18" charset="0"/>
              </a:rPr>
              <a:t>1. </a:t>
            </a:r>
            <a:r>
              <a:rPr lang="en-US" sz="2400" dirty="0" err="1">
                <a:latin typeface="UTM Nyala" panose="02040603050506020204" pitchFamily="18" charset="0"/>
              </a:rPr>
              <a:t>Em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có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thể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nín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thở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trong</a:t>
            </a:r>
            <a:r>
              <a:rPr lang="en-US" sz="2400" dirty="0">
                <a:latin typeface="UTM Nyala" panose="02040603050506020204" pitchFamily="18" charset="0"/>
              </a:rPr>
              <a:t> bao </a:t>
            </a:r>
            <a:r>
              <a:rPr lang="en-US" sz="2400" dirty="0" err="1">
                <a:latin typeface="UTM Nyala" panose="02040603050506020204" pitchFamily="18" charset="0"/>
              </a:rPr>
              <a:t>lâu</a:t>
            </a:r>
            <a:r>
              <a:rPr lang="en-US" sz="2400" dirty="0">
                <a:latin typeface="UTM Nyala" panose="02040603050506020204" pitchFamily="18" charset="0"/>
              </a:rPr>
              <a:t>, </a:t>
            </a:r>
            <a:r>
              <a:rPr lang="en-US" sz="2400" dirty="0" err="1">
                <a:latin typeface="UTM Nyala" panose="02040603050506020204" pitchFamily="18" charset="0"/>
              </a:rPr>
              <a:t>có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thể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ngưng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hô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hấp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được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không</a:t>
            </a:r>
            <a:r>
              <a:rPr lang="en-US" sz="2400" dirty="0">
                <a:latin typeface="UTM Nyala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Nyala" panose="02040603050506020204" pitchFamily="18" charset="0"/>
              </a:rPr>
              <a:t>Hãy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hình</a:t>
            </a:r>
            <a:r>
              <a:rPr lang="en-US" sz="2400" dirty="0">
                <a:latin typeface="UTM Nyala" panose="02040603050506020204" pitchFamily="18" charset="0"/>
              </a:rPr>
              <a:t> dung </a:t>
            </a:r>
            <a:r>
              <a:rPr lang="en-US" sz="2400" dirty="0" err="1">
                <a:latin typeface="UTM Nyala" panose="02040603050506020204" pitchFamily="18" charset="0"/>
              </a:rPr>
              <a:t>nếu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Trái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Đất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không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có</a:t>
            </a:r>
            <a:r>
              <a:rPr lang="en-US" sz="2400" dirty="0">
                <a:latin typeface="UTM Nyala" panose="02040603050506020204" pitchFamily="18" charset="0"/>
              </a:rPr>
              <a:t> oxygen </a:t>
            </a:r>
            <a:r>
              <a:rPr lang="en-US" sz="2400" dirty="0" err="1">
                <a:latin typeface="UTM Nyala" panose="02040603050506020204" pitchFamily="18" charset="0"/>
              </a:rPr>
              <a:t>thì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những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gì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sẽ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bị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>
                <a:latin typeface="UTM Nyala" panose="02040603050506020204" pitchFamily="18" charset="0"/>
              </a:rPr>
              <a:t>ảnh</a:t>
            </a:r>
            <a:r>
              <a:rPr lang="en-US" sz="2400" dirty="0">
                <a:latin typeface="UTM Nyala" panose="02040603050506020204" pitchFamily="18" charset="0"/>
              </a:rPr>
              <a:t> </a:t>
            </a:r>
            <a:r>
              <a:rPr lang="en-US" sz="2400" dirty="0" err="1" smtClean="0">
                <a:latin typeface="UTM Nyala" panose="02040603050506020204" pitchFamily="18" charset="0"/>
              </a:rPr>
              <a:t>hưởng</a:t>
            </a:r>
            <a:r>
              <a:rPr lang="en-US" sz="2400" dirty="0" smtClean="0">
                <a:latin typeface="UTM Nyala" panose="02040603050506020204" pitchFamily="18" charset="0"/>
              </a:rPr>
              <a:t>?</a:t>
            </a:r>
            <a:endParaRPr lang="en-US" sz="2400" dirty="0">
              <a:latin typeface="UTM Nyala" panose="02040603050506020204" pitchFamily="18" charset="0"/>
            </a:endParaRPr>
          </a:p>
        </p:txBody>
      </p:sp>
      <p:grpSp>
        <p:nvGrpSpPr>
          <p:cNvPr id="6" name="!!1">
            <a:extLst>
              <a:ext uri="{FF2B5EF4-FFF2-40B4-BE49-F238E27FC236}">
                <a16:creationId xmlns:a16="http://schemas.microsoft.com/office/drawing/2014/main" xmlns="" id="{A2EDE289-DA87-4126-9658-65258D229C52}"/>
              </a:ext>
            </a:extLst>
          </p:cNvPr>
          <p:cNvGrpSpPr/>
          <p:nvPr/>
        </p:nvGrpSpPr>
        <p:grpSpPr>
          <a:xfrm>
            <a:off x="7133125" y="161400"/>
            <a:ext cx="2008943" cy="1045168"/>
            <a:chOff x="9390201" y="184393"/>
            <a:chExt cx="2678590" cy="10451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D00E38-A415-45A8-8479-C31CE5D45681}"/>
                </a:ext>
              </a:extLst>
            </p:cNvPr>
            <p:cNvSpPr txBox="1"/>
            <p:nvPr/>
          </p:nvSpPr>
          <p:spPr>
            <a:xfrm>
              <a:off x="9814657" y="213898"/>
              <a:ext cx="2136017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Tầm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 Quan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Trọng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VN-Anastasia" panose="020B0606040200020203" pitchFamily="34" charset="0"/>
                <a:ea typeface="+mn-ea"/>
                <a:cs typeface="+mn-cs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226C0601-3526-4A38-A4FB-D2E935425DF3}"/>
                </a:ext>
              </a:extLst>
            </p:cNvPr>
            <p:cNvGrpSpPr/>
            <p:nvPr/>
          </p:nvGrpSpPr>
          <p:grpSpPr>
            <a:xfrm>
              <a:off x="9390201" y="184393"/>
              <a:ext cx="2678590" cy="1045168"/>
              <a:chOff x="5549005" y="1347162"/>
              <a:chExt cx="5896790" cy="4154512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11E8663A-F61C-4837-8245-3275F466185C}"/>
                  </a:ext>
                </a:extLst>
              </p:cNvPr>
              <p:cNvSpPr/>
              <p:nvPr/>
            </p:nvSpPr>
            <p:spPr>
              <a:xfrm>
                <a:off x="5550905" y="1392884"/>
                <a:ext cx="45719" cy="2478405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98402363-A3AF-49A5-A690-B81AF62D1132}"/>
                  </a:ext>
                </a:extLst>
              </p:cNvPr>
              <p:cNvSpPr/>
              <p:nvPr/>
            </p:nvSpPr>
            <p:spPr>
              <a:xfrm>
                <a:off x="11370971" y="1392883"/>
                <a:ext cx="45719" cy="248793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4079FFA0-9C17-472B-8B11-1E59DC6EF82E}"/>
                  </a:ext>
                </a:extLst>
              </p:cNvPr>
              <p:cNvSpPr/>
              <p:nvPr/>
            </p:nvSpPr>
            <p:spPr>
              <a:xfrm rot="16200000">
                <a:off x="6938574" y="-41247"/>
                <a:ext cx="45720" cy="282253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DDEBF737-2D5C-461B-82C4-666EA91E9FE6}"/>
                  </a:ext>
                </a:extLst>
              </p:cNvPr>
              <p:cNvSpPr/>
              <p:nvPr/>
            </p:nvSpPr>
            <p:spPr>
              <a:xfrm>
                <a:off x="5605709" y="1361122"/>
                <a:ext cx="5840086" cy="4140552"/>
              </a:xfrm>
              <a:prstGeom prst="rect">
                <a:avLst/>
              </a:prstGeom>
              <a:solidFill>
                <a:schemeClr val="accent6">
                  <a:lumMod val="75000"/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0DC1CC77-A1DB-4DC6-968D-BEE455A35302}"/>
                  </a:ext>
                </a:extLst>
              </p:cNvPr>
              <p:cNvSpPr/>
              <p:nvPr/>
            </p:nvSpPr>
            <p:spPr>
              <a:xfrm rot="16200000">
                <a:off x="8459988" y="946370"/>
                <a:ext cx="45719" cy="5867685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9A5DF983-8B32-4AFC-810A-83B3639182D8}"/>
                  </a:ext>
                </a:extLst>
              </p:cNvPr>
              <p:cNvSpPr/>
              <p:nvPr/>
            </p:nvSpPr>
            <p:spPr>
              <a:xfrm rot="16200000" flipH="1">
                <a:off x="10747111" y="773424"/>
                <a:ext cx="59659" cy="127070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0" name="AutoShape 2">
            <a:extLst>
              <a:ext uri="{FF2B5EF4-FFF2-40B4-BE49-F238E27FC236}">
                <a16:creationId xmlns:a16="http://schemas.microsoft.com/office/drawing/2014/main" xmlns="" id="{1F547D14-4D95-4AF6-993D-AF68928AC3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61943" y="6014395"/>
            <a:ext cx="103841" cy="13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343048"/>
      </p:ext>
    </p:extLst>
  </p:cSld>
  <p:clrMapOvr>
    <a:masterClrMapping/>
  </p:clrMapOvr>
  <p:transition spd="slow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6" presetClass="entr" presetSubtype="4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1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4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4" dur="1000"/>
                                            <p:tgtEl>
                                              <p:spTgt spid="5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6" presetClass="entr" presetSubtype="4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1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4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4" dur="1000"/>
                                            <p:tgtEl>
                                              <p:spTgt spid="5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BÌNH DƯỠNG KHÍ MINI SỬ DỤNG CHẤT KHÍ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3733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05375" y="260520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lặn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9" y="3505200"/>
            <a:ext cx="3680981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6" y="3505200"/>
            <a:ext cx="3775364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8030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7666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" name="Picture 2" descr="Bình khí thở cho lính cứu hoả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0" y="164344"/>
            <a:ext cx="386917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6400" y="2935805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0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90600" y="-25399"/>
            <a:ext cx="7543800" cy="10008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xygen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Oxygen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vi-V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ình ảnh bếp lửa trong bài thơ Bếp lửa của Bằng Việt bài 1 | My Alo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60" y="990601"/>
            <a:ext cx="2755710" cy="267274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Than đá được hình thành như thế nào? - Tìm hiểu - Hoa Xương Rồn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12125"/>
            <a:ext cx="2755710" cy="2733244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Thị trường dầu mỏ hồi phục nhanh hơn dự kiến, nửa mừng nửa 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3952159"/>
            <a:ext cx="2727896" cy="273324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Bếp gas đôi âm kính Sakura SG2665GB - Hàng chính hã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1" t="29897" r="60001" b="43356"/>
          <a:stretch/>
        </p:blipFill>
        <p:spPr bwMode="auto">
          <a:xfrm>
            <a:off x="4483292" y="3955190"/>
            <a:ext cx="2755709" cy="277561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990601" y="3745369"/>
            <a:ext cx="1117409" cy="500420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endParaRPr lang="vi-VN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93340" y="3717755"/>
            <a:ext cx="1265830" cy="500420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Than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endParaRPr lang="vi-VN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94611" y="6184983"/>
            <a:ext cx="1117409" cy="500420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endParaRPr lang="vi-VN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02441" y="6184982"/>
            <a:ext cx="1117409" cy="500420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gas</a:t>
            </a:r>
            <a:endParaRPr lang="vi-VN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6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ồi xổm ảnh hưởng khớp xương không BS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2" t="21776" r="50000"/>
          <a:stretch/>
        </p:blipFill>
        <p:spPr bwMode="auto">
          <a:xfrm>
            <a:off x="1295401" y="279400"/>
            <a:ext cx="2808453" cy="2749075"/>
          </a:xfrm>
          <a:prstGeom prst="flowChartAlternateProcess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1" descr="Kinh nghiệm chọn mua bếp ga dương tốt nhất hiện nay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279400"/>
            <a:ext cx="2828925" cy="2749075"/>
          </a:xfrm>
          <a:prstGeom prst="flowChartAlternateProcess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ầu đèn ở phố | Tin tức mới nhất 24h - Đọc Báo Lao Động online - Laodong.v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5" t="3644" r="1708" b="3644"/>
          <a:stretch/>
        </p:blipFill>
        <p:spPr bwMode="auto">
          <a:xfrm>
            <a:off x="3261817" y="3698026"/>
            <a:ext cx="2999521" cy="2838164"/>
          </a:xfrm>
          <a:prstGeom prst="flowChartAlternateProcess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699627" y="3066533"/>
            <a:ext cx="3929349" cy="552196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gas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endParaRPr lang="vi-V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5474038"/>
            <a:ext cx="2895600" cy="552196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thắp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endParaRPr lang="vi-V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3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7770" y="3733800"/>
            <a:ext cx="5486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oxygen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315" y="4572000"/>
            <a:ext cx="81534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Oxygen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….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5600"/>
            <a:ext cx="1115665" cy="993734"/>
          </a:xfrm>
          <a:prstGeom prst="rect">
            <a:avLst/>
          </a:prstGeom>
        </p:spPr>
      </p:pic>
      <p:sp>
        <p:nvSpPr>
          <p:cNvPr id="5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1524000" y="381000"/>
            <a:ext cx="5334000" cy="22860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oxygen.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40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ướng Dẫn Xử Lý Khi Xảy Ra Sự Cố Cháy Nổ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" t="3828" r="50102" b="16657"/>
          <a:stretch/>
        </p:blipFill>
        <p:spPr bwMode="auto">
          <a:xfrm>
            <a:off x="3317876" y="2002429"/>
            <a:ext cx="1330325" cy="26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ướng Dẫn Xử Lý Khi Xảy Ra Sự Cố Cháy Nổ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13910" b="19317"/>
          <a:stretch/>
        </p:blipFill>
        <p:spPr bwMode="auto">
          <a:xfrm>
            <a:off x="4544182" y="1773882"/>
            <a:ext cx="1105800" cy="287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ướng Dẫn Xử Lý Khi Xảy Ra Sự Cố Cháy Nổ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64"/>
          <a:stretch/>
        </p:blipFill>
        <p:spPr bwMode="auto">
          <a:xfrm>
            <a:off x="3162300" y="4652939"/>
            <a:ext cx="2857500" cy="60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108A2BF-F84D-4057-AB0F-F2BA63E828AF}"/>
              </a:ext>
            </a:extLst>
          </p:cNvPr>
          <p:cNvSpPr txBox="1"/>
          <p:nvPr/>
        </p:nvSpPr>
        <p:spPr>
          <a:xfrm>
            <a:off x="3581401" y="4799111"/>
            <a:ext cx="1981199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SVN-Abril Fatface" panose="02000503000000020003" pitchFamily="2" charset="0"/>
                <a:ea typeface="+mn-ea"/>
                <a:cs typeface="+mn-cs"/>
              </a:rPr>
              <a:t>Nhiên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VN-Abril Fatface" panose="02000503000000020003" pitchFamily="2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SVN-Abril Fatface" panose="02000503000000020003" pitchFamily="2" charset="0"/>
                <a:ea typeface="+mn-ea"/>
                <a:cs typeface="+mn-cs"/>
              </a:rPr>
              <a:t>Liệu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VN-Abril Fatface" panose="02000503000000020003" pitchFamily="2" charset="0"/>
              <a:ea typeface="+mn-ea"/>
              <a:cs typeface="+mn-cs"/>
            </a:endParaRPr>
          </a:p>
        </p:txBody>
      </p:sp>
      <p:sp>
        <p:nvSpPr>
          <p:cNvPr id="15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214009" y="304800"/>
            <a:ext cx="4724400" cy="200254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đám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0560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hí co2 không dùng để dập tắt đám cháy nào?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670" y="1538596"/>
            <a:ext cx="2440913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38596"/>
            <a:ext cx="2440912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3" t="4835" r="23391" b="470"/>
          <a:stretch/>
        </p:blipFill>
        <p:spPr bwMode="auto">
          <a:xfrm>
            <a:off x="2147010" y="3937000"/>
            <a:ext cx="2440912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25" y="3937000"/>
            <a:ext cx="2440913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921491" y="250179"/>
            <a:ext cx="5301018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endParaRPr lang="vi-V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0" y="6375400"/>
            <a:ext cx="56388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endParaRPr lang="vi-V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19800" y="6375401"/>
            <a:ext cx="3348132" cy="495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 rtlCol="0" anchor="t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li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oxygen</a:t>
            </a:r>
            <a:endParaRPr lang="vi-V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89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73636E-6 L 0.22986 -0.886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93" y="-443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81 -0.1161 L -0.34132 -0.8205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4" y="-35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804040" y="268235"/>
            <a:ext cx="7484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3200" b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III. </a:t>
            </a:r>
            <a:r>
              <a:rPr lang="en-US" altLang="zh-CN" sz="3200" b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Thành</a:t>
            </a:r>
            <a:r>
              <a:rPr lang="en-US" altLang="zh-CN" sz="3200" b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phần</a:t>
            </a:r>
            <a:r>
              <a:rPr lang="en-US" altLang="zh-CN" sz="3200" b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của</a:t>
            </a:r>
            <a:r>
              <a:rPr lang="en-US" altLang="zh-CN" sz="3200" b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không</a:t>
            </a:r>
            <a:r>
              <a:rPr lang="en-US" altLang="zh-CN" sz="3200" b="1" dirty="0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336601"/>
                </a:solidFill>
                <a:latin typeface="Times New Roman" pitchFamily="18" charset="0"/>
                <a:ea typeface="微软雅黑" panose="020B0503020204020204" charset="-122"/>
                <a:cs typeface="Times New Roman" pitchFamily="18" charset="0"/>
              </a:rPr>
              <a:t>khí</a:t>
            </a:r>
            <a:endParaRPr lang="zh-CN" altLang="en-US" sz="3200" dirty="0">
              <a:solidFill>
                <a:srgbClr val="336601"/>
              </a:solidFill>
              <a:latin typeface="Times New Roman" pitchFamily="18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32" name="图片 3" descr="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06" y="236702"/>
            <a:ext cx="580549" cy="69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827648"/>
            <a:ext cx="7322190" cy="49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1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576646" y="5847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6200" y="76200"/>
            <a:ext cx="16764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Video 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58111" y="4460291"/>
            <a:ext cx="7428689" cy="1938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arenR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Hình ảnh 4">
            <a:extLst>
              <a:ext uri="{FF2B5EF4-FFF2-40B4-BE49-F238E27FC236}">
                <a16:creationId xmlns="" xmlns:a16="http://schemas.microsoft.com/office/drawing/2014/main" id="{1248313C-9AC5-4464-9F17-2F2229DA14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09" y="4648200"/>
            <a:ext cx="1171619" cy="1563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09" y="1679021"/>
            <a:ext cx="7668638" cy="25293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84632" y="265841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84632" y="2394466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84632" y="2209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2727" y="1974491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2727" y="1679021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19400" y="2910682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3779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0338" y="5897563"/>
            <a:ext cx="905754" cy="808037"/>
            <a:chOff x="875796" y="3592999"/>
            <a:chExt cx="905754" cy="808037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7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17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426606" y="58337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17" name="Picture 3" descr="C:\Users\Public\Documents\khong k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7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3048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776" y="1100847"/>
            <a:ext cx="4033725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Quan </a:t>
            </a: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sát thí </a:t>
            </a:r>
            <a:r>
              <a:rPr lang="vi-V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nghiệm, </a:t>
            </a: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nếu úp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cốc</a:t>
            </a:r>
            <a:r>
              <a:rPr lang="vi-V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thuỷ tinh vào ngọn nến đang cháy thì ngọn nến có tiếp tục cháy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Giải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thích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?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776" y="3378740"/>
            <a:ext cx="3825003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6" y="5181600"/>
            <a:ext cx="4345303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44554" y="1100847"/>
            <a:ext cx="4199446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Nguyên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nhân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: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Khi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nến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cháy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lượng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oxygen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trong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cốc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thuỷ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tinh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giảm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dần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rồi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hết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,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khi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đó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nến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sẽ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tắt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đi</a:t>
            </a:r>
            <a:r>
              <a:rPr lang="en-US" altLang="en-US" sz="2000" dirty="0" smtClean="0">
                <a:latin typeface="Times New Roman" pitchFamily="18" charset="0"/>
                <a:ea typeface="等线" pitchFamily="2" charset="-122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71079" y="2558063"/>
            <a:ext cx="5581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00"/>
              </a:solidFill>
              <a:latin typeface="Times New Roman" pitchFamily="18" charset="0"/>
              <a:ea typeface="等线" pitchFamily="2" charset="-122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44554" y="3180075"/>
            <a:ext cx="4199446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(do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loãng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9091" y="5181600"/>
            <a:ext cx="422518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1/5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3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5" grpId="0" animBg="1"/>
      <p:bldP spid="20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Thí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nghiệm</a:t>
                </a:r>
                <a:r>
                  <a:rPr lang="en-US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buFontTx/>
                  <a:buChar char="-"/>
                </a:pPr>
                <a:r>
                  <a:rPr lang="en-US" b="1" i="1" dirty="0" err="1" smtClean="0"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i="1" dirty="0" err="1" smtClean="0">
                    <a:latin typeface="Times New Roman" pitchFamily="18" charset="0"/>
                    <a:cs typeface="Times New Roman" pitchFamily="18" charset="0"/>
                  </a:rPr>
                  <a:t>tiến</a:t>
                </a:r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i="1" dirty="0" err="1" smtClean="0">
                    <a:latin typeface="Times New Roman" pitchFamily="18" charset="0"/>
                    <a:cs typeface="Times New Roman" pitchFamily="18" charset="0"/>
                  </a:rPr>
                  <a:t>hành</a:t>
                </a:r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buFontTx/>
                  <a:buChar char="-"/>
                </a:pPr>
                <a:r>
                  <a:rPr lang="en-US" b="1" i="1" dirty="0" err="1" smtClean="0">
                    <a:latin typeface="Times New Roman" pitchFamily="18" charset="0"/>
                    <a:cs typeface="Times New Roman" pitchFamily="18" charset="0"/>
                  </a:rPr>
                  <a:t>Nhận</a:t>
                </a:r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i="1" dirty="0" err="1" smtClean="0">
                    <a:latin typeface="Times New Roman" pitchFamily="18" charset="0"/>
                    <a:cs typeface="Times New Roman" pitchFamily="18" charset="0"/>
                  </a:rPr>
                  <a:t>xét</a:t>
                </a:r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Oxygen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chiếm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khoảng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khí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15665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8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188" y="990217"/>
            <a:ext cx="6361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Shape 808"/>
          <p:cNvPicPr/>
          <p:nvPr/>
        </p:nvPicPr>
        <p:blipFill>
          <a:blip r:embed="rId2"/>
          <a:stretch/>
        </p:blipFill>
        <p:spPr>
          <a:xfrm>
            <a:off x="115048" y="2050197"/>
            <a:ext cx="4117318" cy="35145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5048" y="5626332"/>
            <a:ext cx="46570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 </a:t>
            </a:r>
            <a:r>
              <a:rPr lang="vi-VN" sz="2000" dirty="0">
                <a:solidFill>
                  <a:schemeClr val="tx2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tin dự báo thời tiết </a:t>
            </a:r>
            <a:r>
              <a:rPr lang="vi-VN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ề</a:t>
            </a:r>
            <a:r>
              <a:rPr lang="vi-VN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solidFill>
                  <a:schemeClr val="tx2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 ẩm không khí</a:t>
            </a:r>
            <a:endParaRPr lang="en-US" sz="20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08225" y="183742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rgbClr val="56E606"/>
              </a:buClr>
              <a:buSzPts val="1100"/>
              <a:tabLst>
                <a:tab pos="843915" algn="l"/>
              </a:tabLst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 </a:t>
            </a:r>
            <a:r>
              <a:rPr lang="vi-VN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 tin dự báo thời tiết thường có dự báo 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ề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 ẩm của không khí. 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ề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 </a:t>
            </a:r>
            <a:r>
              <a:rPr lang="vi-VN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 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</a:t>
            </a:r>
            <a:r>
              <a:rPr lang="en-US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ứ</a:t>
            </a:r>
            <a:r>
              <a:rPr lang="vi-VN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 trong không khí chứa chất gì? Chất đó được tạo ra từ đâu?</a:t>
            </a:r>
            <a:endParaRPr lang="en-US" sz="2400" u="none" strike="noStrike" spc="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3453" y="5056192"/>
            <a:ext cx="3366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ồ nước kỳ lạ quanh năm sôi sùng sục và bốc khói nghi ngú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48" y="2050197"/>
            <a:ext cx="3066851" cy="230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ình ảnh : Nước, sương mù, hơi nước, buổi sáng, làn sóng, Sự phản chiếu,  ngọn lửa, Nhật Bản, Hình thái đất, Fukuoka, Hiện tượng khí quyển, Bầu khí  quyển của trá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80" y="4239030"/>
            <a:ext cx="3030719" cy="246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ơi độc bốc lên từ đất khiến con người mắc bệnh | THÔNG TẮC CỐNG - HÚT BỂ  PHỐT GIÁ RẺ TẠI HÀ NỘ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45" y="2037030"/>
            <a:ext cx="2759393" cy="293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Mưa trên biển, hay hơi nước biển đang bốc lên tạo mây? | Flick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21" y="2029384"/>
            <a:ext cx="3033599" cy="294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473451" y="5933355"/>
            <a:ext cx="4406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8187329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00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C01D1D5-BAF0-46CC-B9C1-9E0363377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95" y="28898"/>
            <a:ext cx="4004844" cy="1280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221F3C-3DFF-4C56-8C3F-493A7871E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84" y="1309058"/>
            <a:ext cx="7676828" cy="55200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57026" y="6200"/>
            <a:ext cx="274320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Hình ảnh 4">
            <a:extLst>
              <a:ext uri="{FF2B5EF4-FFF2-40B4-BE49-F238E27FC236}">
                <a16:creationId xmlns="" xmlns:a16="http://schemas.microsoft.com/office/drawing/2014/main" id="{1248313C-9AC5-4464-9F17-2F2229DA149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3858" y="0"/>
            <a:ext cx="943168" cy="12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78% nitrogen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21% oxygen</a:t>
            </a: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carbon dioxide,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5665" cy="99373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1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54"/>
          <p:cNvSpPr>
            <a:spLocks noChangeArrowheads="1"/>
          </p:cNvSpPr>
          <p:nvPr/>
        </p:nvSpPr>
        <p:spPr bwMode="auto">
          <a:xfrm>
            <a:off x="2590800" y="5257800"/>
            <a:ext cx="3962400" cy="1219200"/>
          </a:xfrm>
          <a:prstGeom prst="rect">
            <a:avLst/>
          </a:prstGeom>
          <a:gradFill rotWithShape="1">
            <a:gsLst>
              <a:gs pos="4000">
                <a:srgbClr val="00B050"/>
              </a:gs>
              <a:gs pos="100000">
                <a:srgbClr val="92D05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 prst="cross"/>
          </a:sp3d>
        </p:spPr>
        <p:txBody>
          <a:bodyPr wrap="none" anchor="ctr">
            <a:flatTx/>
          </a:bodyPr>
          <a:lstStyle/>
          <a:p>
            <a:pPr algn="ctr"/>
            <a:endParaRPr lang="en-US" sz="3600">
              <a:cs typeface="Arial" charset="0"/>
            </a:endParaRPr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559" t="-51082" r="4724" b="2"/>
          <a:stretch/>
        </p:blipFill>
        <p:spPr bwMode="auto">
          <a:xfrm>
            <a:off x="169686" y="-685800"/>
            <a:ext cx="1506714" cy="183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2"/>
          <p:cNvGrpSpPr/>
          <p:nvPr/>
        </p:nvGrpSpPr>
        <p:grpSpPr>
          <a:xfrm>
            <a:off x="1447800" y="152400"/>
            <a:ext cx="5105400" cy="838200"/>
            <a:chOff x="1828800" y="152400"/>
            <a:chExt cx="5105400" cy="838200"/>
          </a:xfrm>
        </p:grpSpPr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1828800" y="152400"/>
              <a:ext cx="2424482" cy="253916"/>
            </a:xfrm>
            <a:prstGeom prst="rect">
              <a:avLst/>
            </a:prstGeom>
            <a:noFill/>
            <a:ln>
              <a:noFill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050" b="1" dirty="0">
                <a:solidFill>
                  <a:srgbClr val="F6A108"/>
                </a:solidFill>
              </a:endParaRPr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200400" y="467380"/>
              <a:ext cx="3733800" cy="523220"/>
            </a:xfrm>
            <a:prstGeom prst="rect">
              <a:avLst/>
            </a:prstGeom>
            <a:noFill/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>
                <a:spcBef>
                  <a:spcPct val="50000"/>
                </a:spcBef>
              </a:pPr>
              <a:endParaRPr lang="en-US" sz="2800" b="1" dirty="0">
                <a:solidFill>
                  <a:srgbClr val="F8AC24"/>
                </a:solidFill>
              </a:endParaRPr>
            </a:p>
          </p:txBody>
        </p:sp>
      </p:grpSp>
      <p:sp>
        <p:nvSpPr>
          <p:cNvPr id="13" name="Rectangle 54"/>
          <p:cNvSpPr>
            <a:spLocks noChangeArrowheads="1"/>
          </p:cNvSpPr>
          <p:nvPr/>
        </p:nvSpPr>
        <p:spPr bwMode="auto">
          <a:xfrm>
            <a:off x="1104900" y="1981200"/>
            <a:ext cx="7086600" cy="2667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algn="ctr"/>
            <a:endParaRPr lang="en-US" sz="2000">
              <a:solidFill>
                <a:srgbClr val="3333FF"/>
              </a:solidFill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304800" y="1152812"/>
            <a:ext cx="4876800" cy="5705188"/>
            <a:chOff x="457200" y="1152812"/>
            <a:chExt cx="4876800" cy="5705188"/>
          </a:xfrm>
        </p:grpSpPr>
        <p:grpSp>
          <p:nvGrpSpPr>
            <p:cNvPr id="4" name="Group 4"/>
            <p:cNvGrpSpPr/>
            <p:nvPr/>
          </p:nvGrpSpPr>
          <p:grpSpPr>
            <a:xfrm>
              <a:off x="3657600" y="1447800"/>
              <a:ext cx="1676400" cy="515938"/>
              <a:chOff x="3657600" y="1447800"/>
              <a:chExt cx="1676400" cy="515938"/>
            </a:xfrm>
          </p:grpSpPr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4343400" y="1447800"/>
                <a:ext cx="228600" cy="152400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 w="101600" prst="riblet"/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b="1"/>
              </a:p>
            </p:txBody>
          </p:sp>
          <p:grpSp>
            <p:nvGrpSpPr>
              <p:cNvPr id="5" name="Group 1"/>
              <p:cNvGrpSpPr/>
              <p:nvPr/>
            </p:nvGrpSpPr>
            <p:grpSpPr>
              <a:xfrm>
                <a:off x="3657600" y="1524000"/>
                <a:ext cx="1676400" cy="439738"/>
                <a:chOff x="3657600" y="1524000"/>
                <a:chExt cx="1676400" cy="439738"/>
              </a:xfrm>
            </p:grpSpPr>
            <p:sp>
              <p:nvSpPr>
                <p:cNvPr id="14" name="AutoShape 10"/>
                <p:cNvSpPr>
                  <a:spLocks noChangeArrowheads="1"/>
                </p:cNvSpPr>
                <p:nvPr/>
              </p:nvSpPr>
              <p:spPr bwMode="auto">
                <a:xfrm>
                  <a:off x="3657600" y="1524000"/>
                  <a:ext cx="1676400" cy="439738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CC990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16" name="AutoShape 11"/>
                <p:cNvSpPr>
                  <a:spLocks noChangeArrowheads="1"/>
                </p:cNvSpPr>
                <p:nvPr/>
              </p:nvSpPr>
              <p:spPr bwMode="auto">
                <a:xfrm>
                  <a:off x="3721100" y="1600200"/>
                  <a:ext cx="1536700" cy="341313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66"/>
                    </a:gs>
                    <a:gs pos="100000">
                      <a:srgbClr val="FFFFCC"/>
                    </a:gs>
                  </a:gsLst>
                  <a:lin ang="0" scaled="1"/>
                </a:gra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b="1"/>
                </a:p>
              </p:txBody>
            </p:sp>
          </p:grpSp>
        </p:grpSp>
        <p:sp>
          <p:nvSpPr>
            <p:cNvPr id="17" name="Rectangle 34"/>
            <p:cNvSpPr>
              <a:spLocks noChangeArrowheads="1"/>
            </p:cNvSpPr>
            <p:nvPr/>
          </p:nvSpPr>
          <p:spPr bwMode="auto">
            <a:xfrm>
              <a:off x="457200" y="1152812"/>
              <a:ext cx="457200" cy="5705188"/>
            </a:xfrm>
            <a:prstGeom prst="rect">
              <a:avLst/>
            </a:prstGeom>
            <a:gradFill rotWithShape="1">
              <a:gsLst>
                <a:gs pos="0">
                  <a:srgbClr val="704A40"/>
                </a:gs>
                <a:gs pos="50000">
                  <a:srgbClr val="734539"/>
                </a:gs>
                <a:gs pos="100000">
                  <a:srgbClr val="935D47"/>
                </a:gs>
              </a:gsLst>
              <a:lin ang="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b="1"/>
            </a:p>
          </p:txBody>
        </p:sp>
        <p:sp>
          <p:nvSpPr>
            <p:cNvPr id="18" name="Rectangle 35"/>
            <p:cNvSpPr>
              <a:spLocks noChangeArrowheads="1"/>
            </p:cNvSpPr>
            <p:nvPr/>
          </p:nvSpPr>
          <p:spPr bwMode="auto">
            <a:xfrm>
              <a:off x="914400" y="1233488"/>
              <a:ext cx="3657600" cy="228600"/>
            </a:xfrm>
            <a:prstGeom prst="rect">
              <a:avLst/>
            </a:prstGeom>
            <a:gradFill rotWithShape="1">
              <a:gsLst>
                <a:gs pos="0">
                  <a:srgbClr val="734539"/>
                </a:gs>
                <a:gs pos="50000">
                  <a:srgbClr val="704A40"/>
                </a:gs>
                <a:gs pos="100000">
                  <a:srgbClr val="935D47"/>
                </a:gs>
              </a:gsLst>
              <a:lin ang="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</p:grp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3505200" y="1614487"/>
            <a:ext cx="1612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657600" y="4953000"/>
            <a:ext cx="1676400" cy="439738"/>
            <a:chOff x="3962400" y="4953000"/>
            <a:chExt cx="1676400" cy="439738"/>
          </a:xfrm>
        </p:grpSpPr>
        <p:sp>
          <p:nvSpPr>
            <p:cNvPr id="20" name="AutoShape 40"/>
            <p:cNvSpPr>
              <a:spLocks noChangeArrowheads="1"/>
            </p:cNvSpPr>
            <p:nvPr/>
          </p:nvSpPr>
          <p:spPr bwMode="auto">
            <a:xfrm>
              <a:off x="3962400" y="4953000"/>
              <a:ext cx="1676400" cy="43973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  <p:sp>
          <p:nvSpPr>
            <p:cNvPr id="21" name="AutoShape 41"/>
            <p:cNvSpPr>
              <a:spLocks noChangeArrowheads="1"/>
            </p:cNvSpPr>
            <p:nvPr/>
          </p:nvSpPr>
          <p:spPr bwMode="auto">
            <a:xfrm>
              <a:off x="4025900" y="5029200"/>
              <a:ext cx="1536700" cy="3413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</p:grpSp>
      <p:sp>
        <p:nvSpPr>
          <p:cNvPr id="22" name="Text Box 42"/>
          <p:cNvSpPr txBox="1">
            <a:spLocks noChangeArrowheads="1"/>
          </p:cNvSpPr>
          <p:nvPr/>
        </p:nvSpPr>
        <p:spPr bwMode="auto">
          <a:xfrm>
            <a:off x="3721100" y="5029200"/>
            <a:ext cx="14267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CC3300"/>
                </a:solidFill>
              </a:rPr>
              <a:t>Đáp án</a:t>
            </a:r>
          </a:p>
        </p:txBody>
      </p:sp>
      <p:sp>
        <p:nvSpPr>
          <p:cNvPr id="70" name="AutoShape 12"/>
          <p:cNvSpPr>
            <a:spLocks noChangeArrowheads="1"/>
          </p:cNvSpPr>
          <p:nvPr/>
        </p:nvSpPr>
        <p:spPr bwMode="auto">
          <a:xfrm>
            <a:off x="2971800" y="5507106"/>
            <a:ext cx="3200400" cy="817494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</a:p>
        </p:txBody>
      </p:sp>
      <p:sp>
        <p:nvSpPr>
          <p:cNvPr id="71" name="Text Box 110"/>
          <p:cNvSpPr txBox="1">
            <a:spLocks noChangeArrowheads="1"/>
          </p:cNvSpPr>
          <p:nvPr/>
        </p:nvSpPr>
        <p:spPr bwMode="auto">
          <a:xfrm>
            <a:off x="1257300" y="2135448"/>
            <a:ext cx="6858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oxygen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A. 1/5            B. 1/4           C. 1/10           D. 1/20</a:t>
            </a:r>
          </a:p>
        </p:txBody>
      </p:sp>
      <p:sp>
        <p:nvSpPr>
          <p:cNvPr id="74" name="Heptagon 73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5" name="Heptagon 74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6" name="Heptagon 75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7" name="Heptagon 76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4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8" name="Heptagon 77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5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9" name="Heptagon 78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6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0" name="Heptagon 79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7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1" name="Heptagon 80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8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2" name="Heptagon 81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9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3" name="Heptagon 82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10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4" name="Heptagon 83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11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5" name="Heptagon 84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12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6" name="Heptagon 85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13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7" name="Heptagon 86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14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8" name="Heptagon 87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15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7613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419" y="4724400"/>
            <a:ext cx="2024062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10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F21D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accel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7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xit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1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1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10"/>
                            </p:stCondLst>
                            <p:childTnLst>
                              <p:par>
                                <p:cTn id="4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1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10"/>
                            </p:stCondLst>
                            <p:childTnLst>
                              <p:par>
                                <p:cTn id="4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1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10"/>
                            </p:stCondLst>
                            <p:childTnLst>
                              <p:par>
                                <p:cTn id="5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10"/>
                            </p:stCondLst>
                            <p:childTnLst>
                              <p:par>
                                <p:cTn id="5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10"/>
                            </p:stCondLst>
                            <p:childTnLst>
                              <p:par>
                                <p:cTn id="6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10"/>
                            </p:stCondLst>
                            <p:childTnLst>
                              <p:par>
                                <p:cTn id="6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10"/>
                            </p:stCondLst>
                            <p:childTnLst>
                              <p:par>
                                <p:cTn id="6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10"/>
                            </p:stCondLst>
                            <p:childTnLst>
                              <p:par>
                                <p:cTn id="6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510"/>
                            </p:stCondLst>
                            <p:childTnLst>
                              <p:par>
                                <p:cTn id="7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nhac dap an-roi s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0" grpId="0" animBg="1"/>
      <p:bldP spid="70" grpId="1" animBg="1"/>
      <p:bldP spid="71" grpId="0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54"/>
          <p:cNvSpPr>
            <a:spLocks noChangeArrowheads="1"/>
          </p:cNvSpPr>
          <p:nvPr/>
        </p:nvSpPr>
        <p:spPr bwMode="auto">
          <a:xfrm>
            <a:off x="2590800" y="5257800"/>
            <a:ext cx="3962400" cy="1219200"/>
          </a:xfrm>
          <a:prstGeom prst="rect">
            <a:avLst/>
          </a:prstGeom>
          <a:gradFill rotWithShape="1">
            <a:gsLst>
              <a:gs pos="4000">
                <a:srgbClr val="00B050"/>
              </a:gs>
              <a:gs pos="100000">
                <a:srgbClr val="92D05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 prst="cross"/>
          </a:sp3d>
        </p:spPr>
        <p:txBody>
          <a:bodyPr wrap="none" anchor="ctr">
            <a:flatTx/>
          </a:bodyPr>
          <a:lstStyle/>
          <a:p>
            <a:pPr algn="ctr"/>
            <a:endParaRPr lang="en-US" sz="3600">
              <a:cs typeface="Arial" charset="0"/>
            </a:endParaRPr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559" t="-51082" r="4724" b="2"/>
          <a:stretch/>
        </p:blipFill>
        <p:spPr bwMode="auto">
          <a:xfrm>
            <a:off x="169686" y="-685800"/>
            <a:ext cx="1506714" cy="183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2"/>
          <p:cNvGrpSpPr/>
          <p:nvPr/>
        </p:nvGrpSpPr>
        <p:grpSpPr>
          <a:xfrm>
            <a:off x="1447800" y="152400"/>
            <a:ext cx="5105400" cy="838200"/>
            <a:chOff x="1828800" y="152400"/>
            <a:chExt cx="5105400" cy="838200"/>
          </a:xfrm>
        </p:grpSpPr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1828800" y="152400"/>
              <a:ext cx="2424482" cy="253916"/>
            </a:xfrm>
            <a:prstGeom prst="rect">
              <a:avLst/>
            </a:prstGeom>
            <a:noFill/>
            <a:ln>
              <a:noFill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050" b="1" dirty="0">
                <a:solidFill>
                  <a:srgbClr val="F6A108"/>
                </a:solidFill>
              </a:endParaRPr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200400" y="467380"/>
              <a:ext cx="3733800" cy="523220"/>
            </a:xfrm>
            <a:prstGeom prst="rect">
              <a:avLst/>
            </a:prstGeom>
            <a:noFill/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>
                <a:spcBef>
                  <a:spcPct val="50000"/>
                </a:spcBef>
              </a:pPr>
              <a:endParaRPr lang="en-US" sz="2800" b="1" dirty="0">
                <a:solidFill>
                  <a:srgbClr val="F8AC24"/>
                </a:solidFill>
              </a:endParaRPr>
            </a:p>
          </p:txBody>
        </p:sp>
      </p:grpSp>
      <p:sp>
        <p:nvSpPr>
          <p:cNvPr id="13" name="Rectangle 54"/>
          <p:cNvSpPr>
            <a:spLocks noChangeArrowheads="1"/>
          </p:cNvSpPr>
          <p:nvPr/>
        </p:nvSpPr>
        <p:spPr bwMode="auto">
          <a:xfrm>
            <a:off x="1104900" y="1981200"/>
            <a:ext cx="7086600" cy="2667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algn="ctr"/>
            <a:endParaRPr lang="en-US" sz="2000">
              <a:solidFill>
                <a:srgbClr val="3333FF"/>
              </a:solidFill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304800" y="1152812"/>
            <a:ext cx="4876800" cy="5705188"/>
            <a:chOff x="457200" y="1152812"/>
            <a:chExt cx="4876800" cy="5705188"/>
          </a:xfrm>
        </p:grpSpPr>
        <p:grpSp>
          <p:nvGrpSpPr>
            <p:cNvPr id="4" name="Group 4"/>
            <p:cNvGrpSpPr/>
            <p:nvPr/>
          </p:nvGrpSpPr>
          <p:grpSpPr>
            <a:xfrm>
              <a:off x="3657600" y="1447800"/>
              <a:ext cx="1676400" cy="515938"/>
              <a:chOff x="3657600" y="1447800"/>
              <a:chExt cx="1676400" cy="515938"/>
            </a:xfrm>
          </p:grpSpPr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4343400" y="1447800"/>
                <a:ext cx="228600" cy="152400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 w="101600" prst="riblet"/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b="1"/>
              </a:p>
            </p:txBody>
          </p:sp>
          <p:grpSp>
            <p:nvGrpSpPr>
              <p:cNvPr id="5" name="Group 1"/>
              <p:cNvGrpSpPr/>
              <p:nvPr/>
            </p:nvGrpSpPr>
            <p:grpSpPr>
              <a:xfrm>
                <a:off x="3657600" y="1524000"/>
                <a:ext cx="1676400" cy="439738"/>
                <a:chOff x="3657600" y="1524000"/>
                <a:chExt cx="1676400" cy="439738"/>
              </a:xfrm>
            </p:grpSpPr>
            <p:sp>
              <p:nvSpPr>
                <p:cNvPr id="14" name="AutoShape 10"/>
                <p:cNvSpPr>
                  <a:spLocks noChangeArrowheads="1"/>
                </p:cNvSpPr>
                <p:nvPr/>
              </p:nvSpPr>
              <p:spPr bwMode="auto">
                <a:xfrm>
                  <a:off x="3657600" y="1524000"/>
                  <a:ext cx="1676400" cy="439738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CC990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16" name="AutoShape 11"/>
                <p:cNvSpPr>
                  <a:spLocks noChangeArrowheads="1"/>
                </p:cNvSpPr>
                <p:nvPr/>
              </p:nvSpPr>
              <p:spPr bwMode="auto">
                <a:xfrm>
                  <a:off x="3721100" y="1600200"/>
                  <a:ext cx="1536700" cy="341313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66"/>
                    </a:gs>
                    <a:gs pos="100000">
                      <a:srgbClr val="FFFFCC"/>
                    </a:gs>
                  </a:gsLst>
                  <a:lin ang="0" scaled="1"/>
                </a:gra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b="1"/>
                </a:p>
              </p:txBody>
            </p:sp>
          </p:grpSp>
        </p:grpSp>
        <p:sp>
          <p:nvSpPr>
            <p:cNvPr id="17" name="Rectangle 34"/>
            <p:cNvSpPr>
              <a:spLocks noChangeArrowheads="1"/>
            </p:cNvSpPr>
            <p:nvPr/>
          </p:nvSpPr>
          <p:spPr bwMode="auto">
            <a:xfrm>
              <a:off x="457200" y="1152812"/>
              <a:ext cx="457200" cy="5705188"/>
            </a:xfrm>
            <a:prstGeom prst="rect">
              <a:avLst/>
            </a:prstGeom>
            <a:gradFill rotWithShape="1">
              <a:gsLst>
                <a:gs pos="0">
                  <a:srgbClr val="704A40"/>
                </a:gs>
                <a:gs pos="50000">
                  <a:srgbClr val="734539"/>
                </a:gs>
                <a:gs pos="100000">
                  <a:srgbClr val="935D47"/>
                </a:gs>
              </a:gsLst>
              <a:lin ang="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b="1"/>
            </a:p>
          </p:txBody>
        </p:sp>
        <p:sp>
          <p:nvSpPr>
            <p:cNvPr id="18" name="Rectangle 35"/>
            <p:cNvSpPr>
              <a:spLocks noChangeArrowheads="1"/>
            </p:cNvSpPr>
            <p:nvPr/>
          </p:nvSpPr>
          <p:spPr bwMode="auto">
            <a:xfrm>
              <a:off x="914400" y="1233488"/>
              <a:ext cx="3657600" cy="228600"/>
            </a:xfrm>
            <a:prstGeom prst="rect">
              <a:avLst/>
            </a:prstGeom>
            <a:gradFill rotWithShape="1">
              <a:gsLst>
                <a:gs pos="0">
                  <a:srgbClr val="734539"/>
                </a:gs>
                <a:gs pos="50000">
                  <a:srgbClr val="704A40"/>
                </a:gs>
                <a:gs pos="100000">
                  <a:srgbClr val="935D47"/>
                </a:gs>
              </a:gsLst>
              <a:lin ang="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</p:grp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3505200" y="1614487"/>
            <a:ext cx="1612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657600" y="4953000"/>
            <a:ext cx="1676400" cy="439738"/>
            <a:chOff x="3962400" y="4953000"/>
            <a:chExt cx="1676400" cy="439738"/>
          </a:xfrm>
        </p:grpSpPr>
        <p:sp>
          <p:nvSpPr>
            <p:cNvPr id="20" name="AutoShape 40"/>
            <p:cNvSpPr>
              <a:spLocks noChangeArrowheads="1"/>
            </p:cNvSpPr>
            <p:nvPr/>
          </p:nvSpPr>
          <p:spPr bwMode="auto">
            <a:xfrm>
              <a:off x="3962400" y="4953000"/>
              <a:ext cx="1676400" cy="43973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  <p:sp>
          <p:nvSpPr>
            <p:cNvPr id="21" name="AutoShape 41"/>
            <p:cNvSpPr>
              <a:spLocks noChangeArrowheads="1"/>
            </p:cNvSpPr>
            <p:nvPr/>
          </p:nvSpPr>
          <p:spPr bwMode="auto">
            <a:xfrm>
              <a:off x="4025900" y="5029200"/>
              <a:ext cx="1536700" cy="3413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</p:grpSp>
      <p:sp>
        <p:nvSpPr>
          <p:cNvPr id="22" name="Text Box 42"/>
          <p:cNvSpPr txBox="1">
            <a:spLocks noChangeArrowheads="1"/>
          </p:cNvSpPr>
          <p:nvPr/>
        </p:nvSpPr>
        <p:spPr bwMode="auto">
          <a:xfrm>
            <a:off x="3721100" y="5029200"/>
            <a:ext cx="14267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CC3300"/>
                </a:solidFill>
              </a:rPr>
              <a:t>Đáp án</a:t>
            </a:r>
          </a:p>
        </p:txBody>
      </p:sp>
      <p:sp>
        <p:nvSpPr>
          <p:cNvPr id="70" name="AutoShape 12"/>
          <p:cNvSpPr>
            <a:spLocks noChangeArrowheads="1"/>
          </p:cNvSpPr>
          <p:nvPr/>
        </p:nvSpPr>
        <p:spPr bwMode="auto">
          <a:xfrm>
            <a:off x="2971800" y="5507106"/>
            <a:ext cx="3200400" cy="817494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</a:p>
        </p:txBody>
      </p:sp>
      <p:sp>
        <p:nvSpPr>
          <p:cNvPr id="71" name="Text Box 110"/>
          <p:cNvSpPr txBox="1">
            <a:spLocks noChangeArrowheads="1"/>
          </p:cNvSpPr>
          <p:nvPr/>
        </p:nvSpPr>
        <p:spPr bwMode="auto">
          <a:xfrm>
            <a:off x="1123950" y="2160538"/>
            <a:ext cx="71247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AutoNum type="alphaUcPeriod"/>
            </a:pP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4/5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4" name="Heptagon 73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5" name="Heptagon 74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6" name="Heptagon 75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7" name="Heptagon 76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4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8" name="Heptagon 77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5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9" name="Heptagon 78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6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0" name="Heptagon 79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7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1" name="Heptagon 80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8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2" name="Heptagon 81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9</a:t>
            </a:r>
            <a:endParaRPr 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3" name="Heptagon 82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10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4" name="Heptagon 83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11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5" name="Heptagon 84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12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6" name="Heptagon 85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13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7" name="Heptagon 86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14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8" name="Heptagon 87"/>
          <p:cNvSpPr/>
          <p:nvPr/>
        </p:nvSpPr>
        <p:spPr>
          <a:xfrm>
            <a:off x="993531" y="5046324"/>
            <a:ext cx="1371600" cy="1447800"/>
          </a:xfrm>
          <a:prstGeom prst="heptagon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15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7613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419" y="4724400"/>
            <a:ext cx="2024062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02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10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F21D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accel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7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xit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1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1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10"/>
                            </p:stCondLst>
                            <p:childTnLst>
                              <p:par>
                                <p:cTn id="4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1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10"/>
                            </p:stCondLst>
                            <p:childTnLst>
                              <p:par>
                                <p:cTn id="4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1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10"/>
                            </p:stCondLst>
                            <p:childTnLst>
                              <p:par>
                                <p:cTn id="5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10"/>
                            </p:stCondLst>
                            <p:childTnLst>
                              <p:par>
                                <p:cTn id="5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10"/>
                            </p:stCondLst>
                            <p:childTnLst>
                              <p:par>
                                <p:cTn id="6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10"/>
                            </p:stCondLst>
                            <p:childTnLst>
                              <p:par>
                                <p:cTn id="6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10"/>
                            </p:stCondLst>
                            <p:childTnLst>
                              <p:par>
                                <p:cTn id="6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10"/>
                            </p:stCondLst>
                            <p:childTnLst>
                              <p:par>
                                <p:cTn id="6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510"/>
                            </p:stCondLst>
                            <p:childTnLst>
                              <p:par>
                                <p:cTn id="7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nhac dap an-roi s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0" grpId="0" animBg="1"/>
      <p:bldP spid="70" grpId="1" animBg="1"/>
      <p:bldP spid="71" grpId="0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4590"/>
            <a:ext cx="6705600" cy="747409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14500" y="914400"/>
            <a:ext cx="7429500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14500" y="2610255"/>
            <a:ext cx="7419108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14500" y="4090481"/>
            <a:ext cx="7495310" cy="1219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07204" y="5616102"/>
            <a:ext cx="7495310" cy="121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4: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73" y="19455"/>
            <a:ext cx="1732577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1246258"/>
            <a:ext cx="1295400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5: 00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9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D0BB346-F9C8-4CEC-B522-ACB911FDDA41}"/>
              </a:ext>
            </a:extLst>
          </p:cNvPr>
          <p:cNvSpPr/>
          <p:nvPr/>
        </p:nvSpPr>
        <p:spPr>
          <a:xfrm>
            <a:off x="0" y="0"/>
            <a:ext cx="5241472" cy="68580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!!1">
            <a:extLst>
              <a:ext uri="{FF2B5EF4-FFF2-40B4-BE49-F238E27FC236}">
                <a16:creationId xmlns:a16="http://schemas.microsoft.com/office/drawing/2014/main" xmlns="" id="{74AFC589-63BB-4502-B7A8-02E4E8C64A9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569467" y="3010864"/>
            <a:ext cx="1380649" cy="14998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57D768-6D2B-4639-B0A2-57CD34A68E4D}"/>
              </a:ext>
            </a:extLst>
          </p:cNvPr>
          <p:cNvSpPr txBox="1"/>
          <p:nvPr/>
        </p:nvSpPr>
        <p:spPr>
          <a:xfrm>
            <a:off x="359227" y="2179867"/>
            <a:ext cx="385354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Oxygen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hô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hấp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cháy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59FBB6D-0228-4937-82C9-2BC495C765DE}"/>
              </a:ext>
            </a:extLst>
          </p:cNvPr>
          <p:cNvSpPr txBox="1"/>
          <p:nvPr/>
        </p:nvSpPr>
        <p:spPr>
          <a:xfrm>
            <a:off x="359227" y="3213370"/>
            <a:ext cx="3404507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Carbon dioxide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quang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hợp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3" name="!!1">
            <a:extLst>
              <a:ext uri="{FF2B5EF4-FFF2-40B4-BE49-F238E27FC236}">
                <a16:creationId xmlns:a16="http://schemas.microsoft.com/office/drawing/2014/main" xmlns="" id="{F69663F2-48B4-4D3C-916D-B68C9DEA09AC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569468" y="4813248"/>
            <a:ext cx="1380649" cy="144462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F034FCB-5612-402C-B658-7E0A1B7C7EA1}"/>
              </a:ext>
            </a:extLst>
          </p:cNvPr>
          <p:cNvSpPr txBox="1"/>
          <p:nvPr/>
        </p:nvSpPr>
        <p:spPr>
          <a:xfrm>
            <a:off x="348803" y="4189773"/>
            <a:ext cx="488224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Nitrogen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phần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dưỡng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vật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7" name="!!1">
            <a:extLst>
              <a:ext uri="{FF2B5EF4-FFF2-40B4-BE49-F238E27FC236}">
                <a16:creationId xmlns:a16="http://schemas.microsoft.com/office/drawing/2014/main" xmlns="" id="{1FCEC13F-6D8D-4A2D-B594-4564A4A6986E}"/>
              </a:ext>
            </a:extLst>
          </p:cNvPr>
          <p:cNvPicPr/>
          <p:nvPr/>
        </p:nvPicPr>
        <p:blipFill rotWithShape="1">
          <a:blip r:embed="rId4"/>
          <a:srcRect b="20197"/>
          <a:stretch/>
        </p:blipFill>
        <p:spPr>
          <a:xfrm>
            <a:off x="7383324" y="2916326"/>
            <a:ext cx="1559667" cy="1688946"/>
          </a:xfrm>
          <a:prstGeom prst="roundRect">
            <a:avLst>
              <a:gd name="adj" fmla="val 21179"/>
            </a:avLst>
          </a:prstGeom>
          <a:ln>
            <a:solidFill>
              <a:srgbClr val="4472C4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5F5F793-C64B-4F94-AC79-2260A9872A51}"/>
              </a:ext>
            </a:extLst>
          </p:cNvPr>
          <p:cNvSpPr txBox="1"/>
          <p:nvPr/>
        </p:nvSpPr>
        <p:spPr>
          <a:xfrm>
            <a:off x="218350" y="234762"/>
            <a:ext cx="4822644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khí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yếu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thiếu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phát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triển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2800" noProof="0" dirty="0" err="1">
                <a:latin typeface="UTM Nyala" panose="02040603050506020204" pitchFamily="18" charset="0"/>
              </a:rPr>
              <a:t>Đ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ất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01FC6E0-061C-40B6-83D2-2EC36BF22853}"/>
              </a:ext>
            </a:extLst>
          </p:cNvPr>
          <p:cNvSpPr txBox="1"/>
          <p:nvPr/>
        </p:nvSpPr>
        <p:spPr>
          <a:xfrm>
            <a:off x="5486401" y="12680"/>
            <a:ext cx="3456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   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UTM Nyala" panose="02040603050506020204" pitchFamily="18" charset="0"/>
              </a:rPr>
              <a:t>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m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hãy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nêu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Nyala" panose="02040603050506020204" pitchFamily="18" charset="0"/>
              </a:rPr>
              <a:t>v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ai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trò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UTM Nyala" panose="02040603050506020204" pitchFamily="18" charset="0"/>
              </a:rPr>
              <a:t>không</a:t>
            </a:r>
            <a:r>
              <a:rPr lang="en-US" sz="2400" dirty="0" smtClean="0">
                <a:solidFill>
                  <a:prstClr val="black"/>
                </a:solidFill>
                <a:latin typeface="UTM Nyala" panose="020406030505060202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UTM Nyala" panose="02040603050506020204" pitchFamily="18" charset="0"/>
              </a:rPr>
              <a:t>khí</a:t>
            </a:r>
            <a:r>
              <a:rPr lang="en-US" sz="2400" dirty="0" smtClean="0">
                <a:solidFill>
                  <a:prstClr val="black"/>
                </a:solidFill>
                <a:latin typeface="UTM Nyala" panose="02040603050506020204" pitchFamily="18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   </a:t>
            </a:r>
          </a:p>
        </p:txBody>
      </p:sp>
      <p:pic>
        <p:nvPicPr>
          <p:cNvPr id="20" name="Hình ảnh 4">
            <a:extLst>
              <a:ext uri="{FF2B5EF4-FFF2-40B4-BE49-F238E27FC236}">
                <a16:creationId xmlns:a16="http://schemas.microsoft.com/office/drawing/2014/main" xmlns="" id="{1248313C-9AC5-4464-9F17-2F2229DA149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03322" y="0"/>
            <a:ext cx="856470" cy="114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154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2" grpId="0" animBg="1"/>
      <p:bldP spid="34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5621337"/>
            <a:ext cx="867632" cy="855663"/>
            <a:chOff x="858430" y="4723358"/>
            <a:chExt cx="867632" cy="855663"/>
          </a:xfrm>
        </p:grpSpPr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7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21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001626" y="5681765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sp>
        <p:nvSpPr>
          <p:cNvPr id="11" name="AutoShape 2" descr="Liệu pháp oxy là gì? | Vinm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4" descr="Liệu pháp oxy là gì? | Vinm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99530"/>
            <a:ext cx="8302625" cy="44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371079" y="2558063"/>
            <a:ext cx="5581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00"/>
              </a:solidFill>
              <a:latin typeface="Times New Roman" pitchFamily="18" charset="0"/>
              <a:ea typeface="等线" pitchFamily="2" charset="-122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592767" y="343762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286" y="1287878"/>
            <a:ext cx="8741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Shape 827"/>
          <p:cNvPicPr/>
          <p:nvPr/>
        </p:nvPicPr>
        <p:blipFill>
          <a:blip r:embed="rId2"/>
          <a:stretch/>
        </p:blipFill>
        <p:spPr>
          <a:xfrm>
            <a:off x="60800" y="2204812"/>
            <a:ext cx="4371079" cy="3593076"/>
          </a:xfrm>
          <a:prstGeom prst="rect">
            <a:avLst/>
          </a:prstGeom>
        </p:spPr>
      </p:pic>
      <p:pic>
        <p:nvPicPr>
          <p:cNvPr id="15" name="Shape 831"/>
          <p:cNvPicPr/>
          <p:nvPr/>
        </p:nvPicPr>
        <p:blipFill>
          <a:blip r:embed="rId3"/>
          <a:stretch/>
        </p:blipFill>
        <p:spPr>
          <a:xfrm>
            <a:off x="4492679" y="2204812"/>
            <a:ext cx="4555787" cy="35930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5986988"/>
            <a:ext cx="4217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1999" y="5914031"/>
            <a:ext cx="4217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2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371079" y="2558063"/>
            <a:ext cx="5581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00"/>
              </a:solidFill>
              <a:latin typeface="Times New Roman" pitchFamily="18" charset="0"/>
              <a:ea typeface="等线" pitchFamily="2" charset="-122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592767" y="343762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9" y="881750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VGP News :. | Thủ tướng chỉ thị tăng cường kiểm soát ô nhiễm môi trường không  khí | BÁO ĐIỆN TỬ CHÍNH PHỦ NƯỚC CHXHCN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712747"/>
            <a:ext cx="5300450" cy="493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996149" y="1614798"/>
            <a:ext cx="3033551" cy="4243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tabLst>
                <a:tab pos="321310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mùi khó chịu.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tabLst>
                <a:tab pos="321310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 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4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ts val="1000"/>
              <a:tabLst>
                <a:tab pos="321310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mắt bị kích ứng, nhiễm các bệnh đường hô hấp.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Có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một số hiện tượng thời tiết cực đoan: sương mù giữa ban ngày, mưa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acid,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...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2707" y="405494"/>
            <a:ext cx="3811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8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sosceles Triangle 16">
            <a:extLst>
              <a:ext uri="{FF2B5EF4-FFF2-40B4-BE49-F238E27FC236}">
                <a16:creationId xmlns:a16="http://schemas.microsoft.com/office/drawing/2014/main" xmlns="" id="{C3B178F4-A807-4B69-BF5A-4EFD63772F24}"/>
              </a:ext>
            </a:extLst>
          </p:cNvPr>
          <p:cNvSpPr/>
          <p:nvPr/>
        </p:nvSpPr>
        <p:spPr>
          <a:xfrm rot="5400000" flipH="1">
            <a:off x="-680417" y="697336"/>
            <a:ext cx="3343336" cy="1984631"/>
          </a:xfrm>
          <a:custGeom>
            <a:avLst/>
            <a:gdLst>
              <a:gd name="connsiteX0" fmla="*/ 0 w 3988904"/>
              <a:gd name="connsiteY0" fmla="*/ 2955234 h 2955234"/>
              <a:gd name="connsiteX1" fmla="*/ 3988904 w 3988904"/>
              <a:gd name="connsiteY1" fmla="*/ 0 h 2955234"/>
              <a:gd name="connsiteX2" fmla="*/ 3988904 w 3988904"/>
              <a:gd name="connsiteY2" fmla="*/ 2955234 h 2955234"/>
              <a:gd name="connsiteX3" fmla="*/ 0 w 3988904"/>
              <a:gd name="connsiteY3" fmla="*/ 2955234 h 2955234"/>
              <a:gd name="connsiteX0" fmla="*/ 0 w 2650434"/>
              <a:gd name="connsiteY0" fmla="*/ 2968486 h 2968486"/>
              <a:gd name="connsiteX1" fmla="*/ 2650434 w 2650434"/>
              <a:gd name="connsiteY1" fmla="*/ 0 h 2968486"/>
              <a:gd name="connsiteX2" fmla="*/ 2650434 w 2650434"/>
              <a:gd name="connsiteY2" fmla="*/ 2955234 h 2968486"/>
              <a:gd name="connsiteX3" fmla="*/ 0 w 2650434"/>
              <a:gd name="connsiteY3" fmla="*/ 2968486 h 2968486"/>
              <a:gd name="connsiteX0" fmla="*/ 0 w 2690191"/>
              <a:gd name="connsiteY0" fmla="*/ 5565912 h 5565912"/>
              <a:gd name="connsiteX1" fmla="*/ 2690191 w 2690191"/>
              <a:gd name="connsiteY1" fmla="*/ 0 h 5565912"/>
              <a:gd name="connsiteX2" fmla="*/ 2650434 w 2690191"/>
              <a:gd name="connsiteY2" fmla="*/ 5552660 h 5565912"/>
              <a:gd name="connsiteX3" fmla="*/ 0 w 2690191"/>
              <a:gd name="connsiteY3" fmla="*/ 5565912 h 5565912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089177"/>
              <a:gd name="connsiteY0" fmla="*/ 5573017 h 5573017"/>
              <a:gd name="connsiteX1" fmla="*/ 3089177 w 3089177"/>
              <a:gd name="connsiteY1" fmla="*/ 0 h 5573017"/>
              <a:gd name="connsiteX2" fmla="*/ 3049420 w 3089177"/>
              <a:gd name="connsiteY2" fmla="*/ 5552660 h 5573017"/>
              <a:gd name="connsiteX3" fmla="*/ 0 w 3089177"/>
              <a:gd name="connsiteY3" fmla="*/ 5573017 h 5573017"/>
              <a:gd name="connsiteX0" fmla="*/ 0 w 3383091"/>
              <a:gd name="connsiteY0" fmla="*/ 5540360 h 5552660"/>
              <a:gd name="connsiteX1" fmla="*/ 3383091 w 3383091"/>
              <a:gd name="connsiteY1" fmla="*/ 0 h 5552660"/>
              <a:gd name="connsiteX2" fmla="*/ 3343334 w 3383091"/>
              <a:gd name="connsiteY2" fmla="*/ 5552660 h 5552660"/>
              <a:gd name="connsiteX3" fmla="*/ 0 w 3383091"/>
              <a:gd name="connsiteY3" fmla="*/ 5540360 h 5552660"/>
              <a:gd name="connsiteX0" fmla="*/ 0 w 3343334"/>
              <a:gd name="connsiteY0" fmla="*/ 2633875 h 2646175"/>
              <a:gd name="connsiteX1" fmla="*/ 3328662 w 3343334"/>
              <a:gd name="connsiteY1" fmla="*/ 0 h 2646175"/>
              <a:gd name="connsiteX2" fmla="*/ 3343334 w 3343334"/>
              <a:gd name="connsiteY2" fmla="*/ 2646175 h 2646175"/>
              <a:gd name="connsiteX3" fmla="*/ 0 w 3343334"/>
              <a:gd name="connsiteY3" fmla="*/ 2633875 h 2646175"/>
              <a:gd name="connsiteX0" fmla="*/ 0 w 3343334"/>
              <a:gd name="connsiteY0" fmla="*/ 2633875 h 2646175"/>
              <a:gd name="connsiteX1" fmla="*/ 3328662 w 3343334"/>
              <a:gd name="connsiteY1" fmla="*/ 0 h 2646175"/>
              <a:gd name="connsiteX2" fmla="*/ 3343334 w 3343334"/>
              <a:gd name="connsiteY2" fmla="*/ 2646175 h 2646175"/>
              <a:gd name="connsiteX3" fmla="*/ 0 w 3343334"/>
              <a:gd name="connsiteY3" fmla="*/ 2633875 h 2646175"/>
              <a:gd name="connsiteX0" fmla="*/ 0 w 3343334"/>
              <a:gd name="connsiteY0" fmla="*/ 2633875 h 2646175"/>
              <a:gd name="connsiteX1" fmla="*/ 3328662 w 3343334"/>
              <a:gd name="connsiteY1" fmla="*/ 0 h 2646175"/>
              <a:gd name="connsiteX2" fmla="*/ 3343334 w 3343334"/>
              <a:gd name="connsiteY2" fmla="*/ 2646175 h 2646175"/>
              <a:gd name="connsiteX3" fmla="*/ 0 w 3343334"/>
              <a:gd name="connsiteY3" fmla="*/ 2633875 h 264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3334" h="2646175">
                <a:moveTo>
                  <a:pt x="0" y="2633875"/>
                </a:moveTo>
                <a:cubicBezTo>
                  <a:pt x="3728278" y="1838744"/>
                  <a:pt x="41961" y="1095671"/>
                  <a:pt x="3328662" y="0"/>
                </a:cubicBezTo>
                <a:cubicBezTo>
                  <a:pt x="3333553" y="882058"/>
                  <a:pt x="3338443" y="1764117"/>
                  <a:pt x="3343334" y="2646175"/>
                </a:cubicBezTo>
                <a:lnTo>
                  <a:pt x="0" y="2633875"/>
                </a:lnTo>
                <a:close/>
              </a:path>
            </a:pathLst>
          </a:custGeom>
          <a:solidFill>
            <a:srgbClr val="8F9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Isosceles Triangle 16">
            <a:extLst>
              <a:ext uri="{FF2B5EF4-FFF2-40B4-BE49-F238E27FC236}">
                <a16:creationId xmlns:a16="http://schemas.microsoft.com/office/drawing/2014/main" xmlns="" id="{0DB81AC5-648D-4071-81CD-477C7F8AC612}"/>
              </a:ext>
            </a:extLst>
          </p:cNvPr>
          <p:cNvSpPr/>
          <p:nvPr/>
        </p:nvSpPr>
        <p:spPr>
          <a:xfrm rot="16200000" flipH="1">
            <a:off x="5097120" y="2821058"/>
            <a:ext cx="3949147" cy="4204253"/>
          </a:xfrm>
          <a:custGeom>
            <a:avLst/>
            <a:gdLst>
              <a:gd name="connsiteX0" fmla="*/ 0 w 3988904"/>
              <a:gd name="connsiteY0" fmla="*/ 2955234 h 2955234"/>
              <a:gd name="connsiteX1" fmla="*/ 3988904 w 3988904"/>
              <a:gd name="connsiteY1" fmla="*/ 0 h 2955234"/>
              <a:gd name="connsiteX2" fmla="*/ 3988904 w 3988904"/>
              <a:gd name="connsiteY2" fmla="*/ 2955234 h 2955234"/>
              <a:gd name="connsiteX3" fmla="*/ 0 w 3988904"/>
              <a:gd name="connsiteY3" fmla="*/ 2955234 h 2955234"/>
              <a:gd name="connsiteX0" fmla="*/ 0 w 2650434"/>
              <a:gd name="connsiteY0" fmla="*/ 2968486 h 2968486"/>
              <a:gd name="connsiteX1" fmla="*/ 2650434 w 2650434"/>
              <a:gd name="connsiteY1" fmla="*/ 0 h 2968486"/>
              <a:gd name="connsiteX2" fmla="*/ 2650434 w 2650434"/>
              <a:gd name="connsiteY2" fmla="*/ 2955234 h 2968486"/>
              <a:gd name="connsiteX3" fmla="*/ 0 w 2650434"/>
              <a:gd name="connsiteY3" fmla="*/ 2968486 h 2968486"/>
              <a:gd name="connsiteX0" fmla="*/ 0 w 2690191"/>
              <a:gd name="connsiteY0" fmla="*/ 5565912 h 5565912"/>
              <a:gd name="connsiteX1" fmla="*/ 2690191 w 2690191"/>
              <a:gd name="connsiteY1" fmla="*/ 0 h 5565912"/>
              <a:gd name="connsiteX2" fmla="*/ 2650434 w 2690191"/>
              <a:gd name="connsiteY2" fmla="*/ 5552660 h 5565912"/>
              <a:gd name="connsiteX3" fmla="*/ 0 w 2690191"/>
              <a:gd name="connsiteY3" fmla="*/ 5565912 h 5565912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9147" h="5605671">
                <a:moveTo>
                  <a:pt x="0" y="5605671"/>
                </a:moveTo>
                <a:cubicBezTo>
                  <a:pt x="3728278" y="4810540"/>
                  <a:pt x="2632765" y="1868557"/>
                  <a:pt x="3949147" y="0"/>
                </a:cubicBezTo>
                <a:lnTo>
                  <a:pt x="3909390" y="5552660"/>
                </a:lnTo>
                <a:lnTo>
                  <a:pt x="0" y="5605671"/>
                </a:lnTo>
                <a:close/>
              </a:path>
            </a:pathLst>
          </a:custGeom>
          <a:solidFill>
            <a:srgbClr val="8F9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sosceles Triangle 16">
            <a:extLst>
              <a:ext uri="{FF2B5EF4-FFF2-40B4-BE49-F238E27FC236}">
                <a16:creationId xmlns:a16="http://schemas.microsoft.com/office/drawing/2014/main" xmlns="" id="{5054459F-EAB7-46E5-9C99-195D9070FD24}"/>
              </a:ext>
            </a:extLst>
          </p:cNvPr>
          <p:cNvSpPr/>
          <p:nvPr/>
        </p:nvSpPr>
        <p:spPr>
          <a:xfrm flipH="1">
            <a:off x="-3906" y="5292347"/>
            <a:ext cx="4575906" cy="1576942"/>
          </a:xfrm>
          <a:custGeom>
            <a:avLst/>
            <a:gdLst>
              <a:gd name="connsiteX0" fmla="*/ 0 w 3988904"/>
              <a:gd name="connsiteY0" fmla="*/ 2955234 h 2955234"/>
              <a:gd name="connsiteX1" fmla="*/ 3988904 w 3988904"/>
              <a:gd name="connsiteY1" fmla="*/ 0 h 2955234"/>
              <a:gd name="connsiteX2" fmla="*/ 3988904 w 3988904"/>
              <a:gd name="connsiteY2" fmla="*/ 2955234 h 2955234"/>
              <a:gd name="connsiteX3" fmla="*/ 0 w 3988904"/>
              <a:gd name="connsiteY3" fmla="*/ 2955234 h 2955234"/>
              <a:gd name="connsiteX0" fmla="*/ 0 w 2650434"/>
              <a:gd name="connsiteY0" fmla="*/ 2968486 h 2968486"/>
              <a:gd name="connsiteX1" fmla="*/ 2650434 w 2650434"/>
              <a:gd name="connsiteY1" fmla="*/ 0 h 2968486"/>
              <a:gd name="connsiteX2" fmla="*/ 2650434 w 2650434"/>
              <a:gd name="connsiteY2" fmla="*/ 2955234 h 2968486"/>
              <a:gd name="connsiteX3" fmla="*/ 0 w 2650434"/>
              <a:gd name="connsiteY3" fmla="*/ 2968486 h 2968486"/>
              <a:gd name="connsiteX0" fmla="*/ 0 w 2690191"/>
              <a:gd name="connsiteY0" fmla="*/ 5565912 h 5565912"/>
              <a:gd name="connsiteX1" fmla="*/ 2690191 w 2690191"/>
              <a:gd name="connsiteY1" fmla="*/ 0 h 5565912"/>
              <a:gd name="connsiteX2" fmla="*/ 2650434 w 2690191"/>
              <a:gd name="connsiteY2" fmla="*/ 5552660 h 5565912"/>
              <a:gd name="connsiteX3" fmla="*/ 0 w 2690191"/>
              <a:gd name="connsiteY3" fmla="*/ 5565912 h 5565912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909390"/>
              <a:gd name="connsiteY0" fmla="*/ 5684149 h 5684149"/>
              <a:gd name="connsiteX1" fmla="*/ 3886696 w 3909390"/>
              <a:gd name="connsiteY1" fmla="*/ 0 h 5684149"/>
              <a:gd name="connsiteX2" fmla="*/ 3909390 w 3909390"/>
              <a:gd name="connsiteY2" fmla="*/ 5631138 h 5684149"/>
              <a:gd name="connsiteX3" fmla="*/ 0 w 3909390"/>
              <a:gd name="connsiteY3" fmla="*/ 5684149 h 5684149"/>
              <a:gd name="connsiteX0" fmla="*/ 0 w 3887799"/>
              <a:gd name="connsiteY0" fmla="*/ 5684149 h 5684149"/>
              <a:gd name="connsiteX1" fmla="*/ 3886696 w 3887799"/>
              <a:gd name="connsiteY1" fmla="*/ 0 h 5684149"/>
              <a:gd name="connsiteX2" fmla="*/ 3867757 w 3887799"/>
              <a:gd name="connsiteY2" fmla="*/ 5552663 h 5684149"/>
              <a:gd name="connsiteX3" fmla="*/ 0 w 3887799"/>
              <a:gd name="connsiteY3" fmla="*/ 5684149 h 5684149"/>
              <a:gd name="connsiteX0" fmla="*/ 0 w 3889121"/>
              <a:gd name="connsiteY0" fmla="*/ 5684149 h 5684149"/>
              <a:gd name="connsiteX1" fmla="*/ 3886696 w 3889121"/>
              <a:gd name="connsiteY1" fmla="*/ 0 h 5684149"/>
              <a:gd name="connsiteX2" fmla="*/ 3888575 w 3889121"/>
              <a:gd name="connsiteY2" fmla="*/ 5552663 h 5684149"/>
              <a:gd name="connsiteX3" fmla="*/ 0 w 3889121"/>
              <a:gd name="connsiteY3" fmla="*/ 5684149 h 568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9121" h="5684149">
                <a:moveTo>
                  <a:pt x="0" y="5684149"/>
                </a:moveTo>
                <a:cubicBezTo>
                  <a:pt x="3728278" y="4889018"/>
                  <a:pt x="2570314" y="1868557"/>
                  <a:pt x="3886696" y="0"/>
                </a:cubicBezTo>
                <a:cubicBezTo>
                  <a:pt x="3894261" y="1877046"/>
                  <a:pt x="3881010" y="3675617"/>
                  <a:pt x="3888575" y="5552663"/>
                </a:cubicBezTo>
                <a:lnTo>
                  <a:pt x="0" y="5684149"/>
                </a:lnTo>
                <a:close/>
              </a:path>
            </a:pathLst>
          </a:custGeom>
          <a:solidFill>
            <a:srgbClr val="8F9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Isosceles Triangle 16">
            <a:extLst>
              <a:ext uri="{FF2B5EF4-FFF2-40B4-BE49-F238E27FC236}">
                <a16:creationId xmlns:a16="http://schemas.microsoft.com/office/drawing/2014/main" xmlns="" id="{5524659D-FCA7-447B-B811-4C221608D6C8}"/>
              </a:ext>
            </a:extLst>
          </p:cNvPr>
          <p:cNvSpPr/>
          <p:nvPr/>
        </p:nvSpPr>
        <p:spPr>
          <a:xfrm flipV="1">
            <a:off x="7983556" y="0"/>
            <a:ext cx="1159896" cy="1576942"/>
          </a:xfrm>
          <a:custGeom>
            <a:avLst/>
            <a:gdLst>
              <a:gd name="connsiteX0" fmla="*/ 0 w 3988904"/>
              <a:gd name="connsiteY0" fmla="*/ 2955234 h 2955234"/>
              <a:gd name="connsiteX1" fmla="*/ 3988904 w 3988904"/>
              <a:gd name="connsiteY1" fmla="*/ 0 h 2955234"/>
              <a:gd name="connsiteX2" fmla="*/ 3988904 w 3988904"/>
              <a:gd name="connsiteY2" fmla="*/ 2955234 h 2955234"/>
              <a:gd name="connsiteX3" fmla="*/ 0 w 3988904"/>
              <a:gd name="connsiteY3" fmla="*/ 2955234 h 2955234"/>
              <a:gd name="connsiteX0" fmla="*/ 0 w 2650434"/>
              <a:gd name="connsiteY0" fmla="*/ 2968486 h 2968486"/>
              <a:gd name="connsiteX1" fmla="*/ 2650434 w 2650434"/>
              <a:gd name="connsiteY1" fmla="*/ 0 h 2968486"/>
              <a:gd name="connsiteX2" fmla="*/ 2650434 w 2650434"/>
              <a:gd name="connsiteY2" fmla="*/ 2955234 h 2968486"/>
              <a:gd name="connsiteX3" fmla="*/ 0 w 2650434"/>
              <a:gd name="connsiteY3" fmla="*/ 2968486 h 2968486"/>
              <a:gd name="connsiteX0" fmla="*/ 0 w 2690191"/>
              <a:gd name="connsiteY0" fmla="*/ 5565912 h 5565912"/>
              <a:gd name="connsiteX1" fmla="*/ 2690191 w 2690191"/>
              <a:gd name="connsiteY1" fmla="*/ 0 h 5565912"/>
              <a:gd name="connsiteX2" fmla="*/ 2650434 w 2690191"/>
              <a:gd name="connsiteY2" fmla="*/ 5552660 h 5565912"/>
              <a:gd name="connsiteX3" fmla="*/ 0 w 2690191"/>
              <a:gd name="connsiteY3" fmla="*/ 5565912 h 5565912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949147"/>
              <a:gd name="connsiteY0" fmla="*/ 5605671 h 5605671"/>
              <a:gd name="connsiteX1" fmla="*/ 3949147 w 3949147"/>
              <a:gd name="connsiteY1" fmla="*/ 0 h 5605671"/>
              <a:gd name="connsiteX2" fmla="*/ 3909390 w 3949147"/>
              <a:gd name="connsiteY2" fmla="*/ 5552660 h 5605671"/>
              <a:gd name="connsiteX3" fmla="*/ 0 w 3949147"/>
              <a:gd name="connsiteY3" fmla="*/ 5605671 h 5605671"/>
              <a:gd name="connsiteX0" fmla="*/ 0 w 3909390"/>
              <a:gd name="connsiteY0" fmla="*/ 5684149 h 5684149"/>
              <a:gd name="connsiteX1" fmla="*/ 3886696 w 3909390"/>
              <a:gd name="connsiteY1" fmla="*/ 0 h 5684149"/>
              <a:gd name="connsiteX2" fmla="*/ 3909390 w 3909390"/>
              <a:gd name="connsiteY2" fmla="*/ 5631138 h 5684149"/>
              <a:gd name="connsiteX3" fmla="*/ 0 w 3909390"/>
              <a:gd name="connsiteY3" fmla="*/ 5684149 h 5684149"/>
              <a:gd name="connsiteX0" fmla="*/ 0 w 3887799"/>
              <a:gd name="connsiteY0" fmla="*/ 5684149 h 5684149"/>
              <a:gd name="connsiteX1" fmla="*/ 3886696 w 3887799"/>
              <a:gd name="connsiteY1" fmla="*/ 0 h 5684149"/>
              <a:gd name="connsiteX2" fmla="*/ 3867757 w 3887799"/>
              <a:gd name="connsiteY2" fmla="*/ 5552663 h 5684149"/>
              <a:gd name="connsiteX3" fmla="*/ 0 w 3887799"/>
              <a:gd name="connsiteY3" fmla="*/ 5684149 h 5684149"/>
              <a:gd name="connsiteX0" fmla="*/ 0 w 3889121"/>
              <a:gd name="connsiteY0" fmla="*/ 5684149 h 5684149"/>
              <a:gd name="connsiteX1" fmla="*/ 3886696 w 3889121"/>
              <a:gd name="connsiteY1" fmla="*/ 0 h 5684149"/>
              <a:gd name="connsiteX2" fmla="*/ 3888575 w 3889121"/>
              <a:gd name="connsiteY2" fmla="*/ 5552663 h 5684149"/>
              <a:gd name="connsiteX3" fmla="*/ 0 w 3889121"/>
              <a:gd name="connsiteY3" fmla="*/ 5684149 h 5684149"/>
              <a:gd name="connsiteX0" fmla="*/ 0 w 3887123"/>
              <a:gd name="connsiteY0" fmla="*/ 5684149 h 5684149"/>
              <a:gd name="connsiteX1" fmla="*/ 3886696 w 3887123"/>
              <a:gd name="connsiteY1" fmla="*/ 0 h 5684149"/>
              <a:gd name="connsiteX2" fmla="*/ 3806490 w 3887123"/>
              <a:gd name="connsiteY2" fmla="*/ 5474185 h 5684149"/>
              <a:gd name="connsiteX3" fmla="*/ 0 w 3887123"/>
              <a:gd name="connsiteY3" fmla="*/ 5684149 h 5684149"/>
              <a:gd name="connsiteX0" fmla="*/ 0 w 3887123"/>
              <a:gd name="connsiteY0" fmla="*/ 5684149 h 5684149"/>
              <a:gd name="connsiteX1" fmla="*/ 3886696 w 3887123"/>
              <a:gd name="connsiteY1" fmla="*/ 0 h 5684149"/>
              <a:gd name="connsiteX2" fmla="*/ 3806491 w 3887123"/>
              <a:gd name="connsiteY2" fmla="*/ 5670376 h 5684149"/>
              <a:gd name="connsiteX3" fmla="*/ 0 w 3887123"/>
              <a:gd name="connsiteY3" fmla="*/ 5684149 h 5684149"/>
              <a:gd name="connsiteX0" fmla="*/ 0 w 3887284"/>
              <a:gd name="connsiteY0" fmla="*/ 5684149 h 5684149"/>
              <a:gd name="connsiteX1" fmla="*/ 3886696 w 3887284"/>
              <a:gd name="connsiteY1" fmla="*/ 0 h 5684149"/>
              <a:gd name="connsiteX2" fmla="*/ 3833851 w 3887284"/>
              <a:gd name="connsiteY2" fmla="*/ 5591902 h 5684149"/>
              <a:gd name="connsiteX3" fmla="*/ 0 w 3887284"/>
              <a:gd name="connsiteY3" fmla="*/ 5684149 h 568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7284" h="5684149">
                <a:moveTo>
                  <a:pt x="0" y="5684149"/>
                </a:moveTo>
                <a:cubicBezTo>
                  <a:pt x="3728278" y="4889018"/>
                  <a:pt x="2570314" y="1868557"/>
                  <a:pt x="3886696" y="0"/>
                </a:cubicBezTo>
                <a:cubicBezTo>
                  <a:pt x="3894261" y="1877046"/>
                  <a:pt x="3826286" y="3714856"/>
                  <a:pt x="3833851" y="5591902"/>
                </a:cubicBezTo>
                <a:lnTo>
                  <a:pt x="0" y="5684149"/>
                </a:lnTo>
                <a:close/>
              </a:path>
            </a:pathLst>
          </a:custGeom>
          <a:solidFill>
            <a:srgbClr val="8F9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8C1F09C-07F9-4988-9351-9EFF008FA97B}"/>
              </a:ext>
            </a:extLst>
          </p:cNvPr>
          <p:cNvGrpSpPr/>
          <p:nvPr/>
        </p:nvGrpSpPr>
        <p:grpSpPr>
          <a:xfrm>
            <a:off x="4237746" y="17984"/>
            <a:ext cx="1477255" cy="1558958"/>
            <a:chOff x="8970224" y="3572614"/>
            <a:chExt cx="2378705" cy="2274232"/>
          </a:xfrm>
        </p:grpSpPr>
        <p:sp>
          <p:nvSpPr>
            <p:cNvPr id="11" name="!!1">
              <a:extLst>
                <a:ext uri="{FF2B5EF4-FFF2-40B4-BE49-F238E27FC236}">
                  <a16:creationId xmlns:a16="http://schemas.microsoft.com/office/drawing/2014/main" xmlns="" id="{8CCDAC9E-6071-49EF-86B2-44C824B01668}"/>
                </a:ext>
              </a:extLst>
            </p:cNvPr>
            <p:cNvSpPr/>
            <p:nvPr/>
          </p:nvSpPr>
          <p:spPr>
            <a:xfrm>
              <a:off x="9172560" y="3572614"/>
              <a:ext cx="2176369" cy="2274232"/>
            </a:xfrm>
            <a:prstGeom prst="donut">
              <a:avLst>
                <a:gd name="adj" fmla="val 26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 rad="2286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21D2744-E881-4094-ADEF-757CE1231F94}"/>
                </a:ext>
              </a:extLst>
            </p:cNvPr>
            <p:cNvSpPr txBox="1"/>
            <p:nvPr/>
          </p:nvSpPr>
          <p:spPr>
            <a:xfrm>
              <a:off x="8970224" y="3956465"/>
              <a:ext cx="2378705" cy="1506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VN-Clementine" panose="020F0502020204030203" pitchFamily="34" charset="0"/>
                  <a:ea typeface="+mn-ea"/>
                  <a:cs typeface="+mn-cs"/>
                </a:rPr>
                <a:t>Ô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VN-Clementine" panose="020F0502020204030203" pitchFamily="34" charset="0"/>
                  <a:ea typeface="+mn-ea"/>
                  <a:cs typeface="+mn-cs"/>
                </a:rPr>
                <a:t>Nhiễm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VN-Clementine" panose="020F0502020204030203" pitchFamily="34" charset="0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VN-Clementine" panose="020F0502020204030203" pitchFamily="34" charset="0"/>
                  <a:ea typeface="+mn-ea"/>
                  <a:cs typeface="+mn-cs"/>
                </a:rPr>
                <a:t>Không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VN-Clementine" panose="020F0502020204030203" pitchFamily="34" charset="0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VN-Clementine" panose="020F0502020204030203" pitchFamily="34" charset="0"/>
                  <a:ea typeface="+mn-ea"/>
                  <a:cs typeface="+mn-cs"/>
                </a:rPr>
                <a:t>Khí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Clementine" panose="020F050202020403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5A70BA04-56E3-4629-93FF-0B18C888BFAB}"/>
              </a:ext>
            </a:extLst>
          </p:cNvPr>
          <p:cNvSpPr/>
          <p:nvPr/>
        </p:nvSpPr>
        <p:spPr>
          <a:xfrm>
            <a:off x="1450357" y="2381696"/>
            <a:ext cx="1573313" cy="209397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0A5F4E88-CA4F-4A92-B6F3-A444A12B48A1}"/>
              </a:ext>
            </a:extLst>
          </p:cNvPr>
          <p:cNvSpPr/>
          <p:nvPr/>
        </p:nvSpPr>
        <p:spPr>
          <a:xfrm>
            <a:off x="3785344" y="2382012"/>
            <a:ext cx="1573313" cy="2093976"/>
          </a:xfrm>
          <a:prstGeom prst="ellipse">
            <a:avLst/>
          </a:prstGeom>
          <a:solidFill>
            <a:srgbClr val="F574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1B446DA6-F4A0-40CD-BEDA-F97F512D67CD}"/>
              </a:ext>
            </a:extLst>
          </p:cNvPr>
          <p:cNvSpPr/>
          <p:nvPr/>
        </p:nvSpPr>
        <p:spPr>
          <a:xfrm>
            <a:off x="6120330" y="2382328"/>
            <a:ext cx="1573313" cy="20939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Graphic 41" descr="City">
            <a:extLst>
              <a:ext uri="{FF2B5EF4-FFF2-40B4-BE49-F238E27FC236}">
                <a16:creationId xmlns:a16="http://schemas.microsoft.com/office/drawing/2014/main" xmlns="" id="{DF8B1E75-6599-4E86-B7C0-A0BADD18DB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849608" y="2932725"/>
            <a:ext cx="886912" cy="1182549"/>
          </a:xfrm>
          <a:prstGeom prst="rect">
            <a:avLst/>
          </a:prstGeom>
        </p:spPr>
      </p:pic>
      <p:pic>
        <p:nvPicPr>
          <p:cNvPr id="43" name="Graphic 42" descr="Comment Heart Break">
            <a:extLst>
              <a:ext uri="{FF2B5EF4-FFF2-40B4-BE49-F238E27FC236}">
                <a16:creationId xmlns:a16="http://schemas.microsoft.com/office/drawing/2014/main" xmlns="" id="{CD16D7B8-DD8C-4152-B8E7-8A20561C05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063970" y="2820803"/>
            <a:ext cx="1109421" cy="1479228"/>
          </a:xfrm>
          <a:prstGeom prst="rect">
            <a:avLst/>
          </a:prstGeom>
        </p:spPr>
      </p:pic>
      <p:pic>
        <p:nvPicPr>
          <p:cNvPr id="44" name="Graphic 43" descr="Business Growth">
            <a:extLst>
              <a:ext uri="{FF2B5EF4-FFF2-40B4-BE49-F238E27FC236}">
                <a16:creationId xmlns:a16="http://schemas.microsoft.com/office/drawing/2014/main" xmlns="" id="{B9E320AC-BC76-44AE-B5C7-844BE39495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67096" y="2877765"/>
            <a:ext cx="868103" cy="115747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5C15DB4-5A91-42CB-9024-B4B02B8C9D3C}"/>
              </a:ext>
            </a:extLst>
          </p:cNvPr>
          <p:cNvGrpSpPr/>
          <p:nvPr/>
        </p:nvGrpSpPr>
        <p:grpSpPr>
          <a:xfrm>
            <a:off x="3761600" y="1366265"/>
            <a:ext cx="617017" cy="2741379"/>
            <a:chOff x="5015468" y="1366264"/>
            <a:chExt cx="822690" cy="274137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17856AB5-1D63-4868-855D-D94C78B5E956}"/>
                </a:ext>
              </a:extLst>
            </p:cNvPr>
            <p:cNvGrpSpPr/>
            <p:nvPr/>
          </p:nvGrpSpPr>
          <p:grpSpPr>
            <a:xfrm rot="729934">
              <a:off x="5084079" y="1366264"/>
              <a:ext cx="754079" cy="2741379"/>
              <a:chOff x="1228706" y="159659"/>
              <a:chExt cx="991316" cy="3439886"/>
            </a:xfrm>
            <a:solidFill>
              <a:schemeClr val="bg1">
                <a:lumMod val="85000"/>
              </a:schemeClr>
            </a:solidFill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5EF301E8-F1B8-40C6-A029-07A1B10BD733}"/>
                  </a:ext>
                </a:extLst>
              </p:cNvPr>
              <p:cNvSpPr/>
              <p:nvPr/>
            </p:nvSpPr>
            <p:spPr>
              <a:xfrm rot="1742295">
                <a:off x="1581393" y="594407"/>
                <a:ext cx="638629" cy="285931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27000" dist="50800" dir="2700000" sx="102000" sy="1020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F45C5B7D-6CDD-4B1D-AF13-2992AC90EE73}"/>
                  </a:ext>
                </a:extLst>
              </p:cNvPr>
              <p:cNvSpPr/>
              <p:nvPr/>
            </p:nvSpPr>
            <p:spPr>
              <a:xfrm rot="1789268">
                <a:off x="1228706" y="159659"/>
                <a:ext cx="957943" cy="34398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64DA70E3-C8D3-430F-8566-5C8C5BC813D9}"/>
                </a:ext>
              </a:extLst>
            </p:cNvPr>
            <p:cNvSpPr txBox="1"/>
            <p:nvPr/>
          </p:nvSpPr>
          <p:spPr>
            <a:xfrm rot="18633202">
              <a:off x="4232870" y="2382818"/>
              <a:ext cx="2344895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Tác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Hại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E328B54-9500-444B-AD87-405EAF265AEA}"/>
              </a:ext>
            </a:extLst>
          </p:cNvPr>
          <p:cNvGrpSpPr/>
          <p:nvPr/>
        </p:nvGrpSpPr>
        <p:grpSpPr>
          <a:xfrm>
            <a:off x="1220231" y="1408030"/>
            <a:ext cx="1077218" cy="2741379"/>
            <a:chOff x="1626976" y="1408029"/>
            <a:chExt cx="1436291" cy="274137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8F43D120-17CB-4BB4-A296-6F1325B3CBBC}"/>
                </a:ext>
              </a:extLst>
            </p:cNvPr>
            <p:cNvGrpSpPr/>
            <p:nvPr/>
          </p:nvGrpSpPr>
          <p:grpSpPr>
            <a:xfrm rot="729934">
              <a:off x="1941159" y="1408029"/>
              <a:ext cx="786100" cy="2741379"/>
              <a:chOff x="1186611" y="147053"/>
              <a:chExt cx="1033411" cy="3439886"/>
            </a:xfrm>
            <a:solidFill>
              <a:schemeClr val="bg1">
                <a:lumMod val="85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1C2D7279-989F-4EE9-B80A-13F0F33CE159}"/>
                  </a:ext>
                </a:extLst>
              </p:cNvPr>
              <p:cNvSpPr/>
              <p:nvPr/>
            </p:nvSpPr>
            <p:spPr>
              <a:xfrm rot="1742295">
                <a:off x="1581393" y="594407"/>
                <a:ext cx="638629" cy="285931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27000" dist="50800" dir="2700000" sx="102000" sy="1020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11E9C743-38AD-4468-9B36-CFF30A9DFE79}"/>
                  </a:ext>
                </a:extLst>
              </p:cNvPr>
              <p:cNvSpPr/>
              <p:nvPr/>
            </p:nvSpPr>
            <p:spPr>
              <a:xfrm rot="1789268">
                <a:off x="1186611" y="147053"/>
                <a:ext cx="957942" cy="34398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D04974E5-C250-4334-908D-A5A40F3B3C7F}"/>
                </a:ext>
              </a:extLst>
            </p:cNvPr>
            <p:cNvSpPr txBox="1"/>
            <p:nvPr/>
          </p:nvSpPr>
          <p:spPr>
            <a:xfrm rot="18665127">
              <a:off x="1172674" y="2054525"/>
              <a:ext cx="2344895" cy="1436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Nguyên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Nhân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9903991-0A1B-4D9E-8495-32D234264C2F}"/>
              </a:ext>
            </a:extLst>
          </p:cNvPr>
          <p:cNvGrpSpPr/>
          <p:nvPr/>
        </p:nvGrpSpPr>
        <p:grpSpPr>
          <a:xfrm>
            <a:off x="6105095" y="1366266"/>
            <a:ext cx="584775" cy="2741379"/>
            <a:chOff x="8140123" y="1366265"/>
            <a:chExt cx="779700" cy="274137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E0342532-BF00-4577-A296-FED5B46216EE}"/>
                </a:ext>
              </a:extLst>
            </p:cNvPr>
            <p:cNvGrpSpPr/>
            <p:nvPr/>
          </p:nvGrpSpPr>
          <p:grpSpPr>
            <a:xfrm rot="729934">
              <a:off x="8163485" y="1366265"/>
              <a:ext cx="754079" cy="2741379"/>
              <a:chOff x="1228706" y="159659"/>
              <a:chExt cx="991316" cy="3439886"/>
            </a:xfrm>
            <a:solidFill>
              <a:schemeClr val="bg1">
                <a:lumMod val="85000"/>
              </a:schemeClr>
            </a:solidFill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C3771CCD-DC4A-43A6-BC95-EB2986F735FF}"/>
                  </a:ext>
                </a:extLst>
              </p:cNvPr>
              <p:cNvSpPr/>
              <p:nvPr/>
            </p:nvSpPr>
            <p:spPr>
              <a:xfrm rot="1742295">
                <a:off x="1581393" y="594407"/>
                <a:ext cx="638629" cy="285931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27000" dist="50800" dir="2700000" sx="102000" sy="1020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5B7ED859-33DA-4C67-84F6-5C0AA1F1DD9B}"/>
                  </a:ext>
                </a:extLst>
              </p:cNvPr>
              <p:cNvSpPr/>
              <p:nvPr/>
            </p:nvSpPr>
            <p:spPr>
              <a:xfrm rot="1789268">
                <a:off x="1228706" y="159659"/>
                <a:ext cx="957943" cy="34398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82A9506F-BA78-4562-A155-AD3D32BE7E6C}"/>
                </a:ext>
              </a:extLst>
            </p:cNvPr>
            <p:cNvSpPr txBox="1"/>
            <p:nvPr/>
          </p:nvSpPr>
          <p:spPr>
            <a:xfrm rot="18633202">
              <a:off x="7357525" y="2382818"/>
              <a:ext cx="2344895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Bảo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vệ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392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4600" y="43190"/>
            <a:ext cx="24384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hought Bubble: Cloud 2">
            <a:extLst>
              <a:ext uri="{FF2B5EF4-FFF2-40B4-BE49-F238E27FC236}">
                <a16:creationId xmlns:a16="http://schemas.microsoft.com/office/drawing/2014/main" xmlns="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0" y="708179"/>
            <a:ext cx="4648200" cy="22860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hought Bubble: Cloud 2">
            <a:extLst>
              <a:ext uri="{FF2B5EF4-FFF2-40B4-BE49-F238E27FC236}">
                <a16:creationId xmlns:a16="http://schemas.microsoft.com/office/drawing/2014/main" xmlns="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0" y="3709539"/>
            <a:ext cx="4648200" cy="22860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199" y="1371599"/>
            <a:ext cx="4191001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Carbon monoxide, carbon dioxide, nitrogen dioxide, sulfur dioxide, ….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198" y="4267200"/>
            <a:ext cx="4191002" cy="16619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do con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63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0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179339"/>
            <a:ext cx="1905000" cy="52629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7.6,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do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Hình ảnh 4">
            <a:extLst>
              <a:ext uri="{FF2B5EF4-FFF2-40B4-BE49-F238E27FC236}">
                <a16:creationId xmlns:a16="http://schemas.microsoft.com/office/drawing/2014/main" xmlns="" id="{1248313C-9AC5-4464-9F17-2F2229DA14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009" y="20627"/>
            <a:ext cx="856470" cy="1142703"/>
          </a:xfrm>
          <a:prstGeom prst="rect">
            <a:avLst/>
          </a:prstGeom>
        </p:spPr>
      </p:pic>
      <p:pic>
        <p:nvPicPr>
          <p:cNvPr id="4" name="Shape 803">
            <a:extLst>
              <a:ext uri="{FF2B5EF4-FFF2-40B4-BE49-F238E27FC236}">
                <a16:creationId xmlns:a16="http://schemas.microsoft.com/office/drawing/2014/main" xmlns="" id="{71F9D278-C005-4D0B-BE87-2CD1E38088C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438401" y="1066800"/>
            <a:ext cx="6705600" cy="421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0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loud 53">
            <a:extLst>
              <a:ext uri="{FF2B5EF4-FFF2-40B4-BE49-F238E27FC236}">
                <a16:creationId xmlns:a16="http://schemas.microsoft.com/office/drawing/2014/main" xmlns="" id="{ABF141F5-812C-4658-98CB-895D5BB53901}"/>
              </a:ext>
            </a:extLst>
          </p:cNvPr>
          <p:cNvSpPr/>
          <p:nvPr/>
        </p:nvSpPr>
        <p:spPr>
          <a:xfrm>
            <a:off x="2634393" y="3731446"/>
            <a:ext cx="3101020" cy="183009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2018 w 43256"/>
              <a:gd name="connsiteY13" fmla="*/ 13470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6333 w 43256"/>
              <a:gd name="connsiteY12" fmla="*/ 13867 h 43219"/>
              <a:gd name="connsiteX13" fmla="*/ 32018 w 43256"/>
              <a:gd name="connsiteY13" fmla="*/ 13470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2234 w 43256"/>
              <a:gd name="connsiteY6" fmla="*/ 3317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6333 w 43256"/>
              <a:gd name="connsiteY12" fmla="*/ 13867 h 43219"/>
              <a:gd name="connsiteX13" fmla="*/ 32018 w 43256"/>
              <a:gd name="connsiteY13" fmla="*/ 13470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2234 w 43256"/>
              <a:gd name="connsiteY6" fmla="*/ 3317 h 43219"/>
              <a:gd name="connsiteX7" fmla="*/ 38354 w 43256"/>
              <a:gd name="connsiteY7" fmla="*/ 5435 h 43219"/>
              <a:gd name="connsiteX8" fmla="*/ 37852 w 43256"/>
              <a:gd name="connsiteY8" fmla="*/ 14883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6333 w 43256"/>
              <a:gd name="connsiteY12" fmla="*/ 13867 h 43219"/>
              <a:gd name="connsiteX13" fmla="*/ 32018 w 43256"/>
              <a:gd name="connsiteY13" fmla="*/ 13470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2234 w 43256"/>
              <a:gd name="connsiteY6" fmla="*/ 3317 h 43219"/>
              <a:gd name="connsiteX7" fmla="*/ 32724 w 43256"/>
              <a:gd name="connsiteY7" fmla="*/ 10695 h 43219"/>
              <a:gd name="connsiteX8" fmla="*/ 37852 w 43256"/>
              <a:gd name="connsiteY8" fmla="*/ 14883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6333 w 43256"/>
              <a:gd name="connsiteY12" fmla="*/ 13867 h 43219"/>
              <a:gd name="connsiteX13" fmla="*/ 32018 w 43256"/>
              <a:gd name="connsiteY13" fmla="*/ 13470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2165"/>
              <a:gd name="connsiteY0" fmla="*/ 14229 h 43219"/>
              <a:gd name="connsiteX1" fmla="*/ 5659 w 42165"/>
              <a:gd name="connsiteY1" fmla="*/ 6766 h 43219"/>
              <a:gd name="connsiteX2" fmla="*/ 14041 w 42165"/>
              <a:gd name="connsiteY2" fmla="*/ 5061 h 43219"/>
              <a:gd name="connsiteX3" fmla="*/ 22492 w 42165"/>
              <a:gd name="connsiteY3" fmla="*/ 3291 h 43219"/>
              <a:gd name="connsiteX4" fmla="*/ 25785 w 42165"/>
              <a:gd name="connsiteY4" fmla="*/ 59 h 43219"/>
              <a:gd name="connsiteX5" fmla="*/ 29869 w 42165"/>
              <a:gd name="connsiteY5" fmla="*/ 2340 h 43219"/>
              <a:gd name="connsiteX6" fmla="*/ 32234 w 42165"/>
              <a:gd name="connsiteY6" fmla="*/ 3317 h 43219"/>
              <a:gd name="connsiteX7" fmla="*/ 32724 w 42165"/>
              <a:gd name="connsiteY7" fmla="*/ 10695 h 43219"/>
              <a:gd name="connsiteX8" fmla="*/ 37852 w 42165"/>
              <a:gd name="connsiteY8" fmla="*/ 14883 h 43219"/>
              <a:gd name="connsiteX9" fmla="*/ 41854 w 42165"/>
              <a:gd name="connsiteY9" fmla="*/ 15319 h 43219"/>
              <a:gd name="connsiteX10" fmla="*/ 39674 w 42165"/>
              <a:gd name="connsiteY10" fmla="*/ 28441 h 43219"/>
              <a:gd name="connsiteX11" fmla="*/ 37440 w 42165"/>
              <a:gd name="connsiteY11" fmla="*/ 30063 h 43219"/>
              <a:gd name="connsiteX12" fmla="*/ 35431 w 42165"/>
              <a:gd name="connsiteY12" fmla="*/ 35960 h 43219"/>
              <a:gd name="connsiteX13" fmla="*/ 28591 w 42165"/>
              <a:gd name="connsiteY13" fmla="*/ 36674 h 43219"/>
              <a:gd name="connsiteX14" fmla="*/ 23703 w 42165"/>
              <a:gd name="connsiteY14" fmla="*/ 42965 h 43219"/>
              <a:gd name="connsiteX15" fmla="*/ 16516 w 42165"/>
              <a:gd name="connsiteY15" fmla="*/ 39125 h 43219"/>
              <a:gd name="connsiteX16" fmla="*/ 5840 w 42165"/>
              <a:gd name="connsiteY16" fmla="*/ 35331 h 43219"/>
              <a:gd name="connsiteX17" fmla="*/ 1146 w 42165"/>
              <a:gd name="connsiteY17" fmla="*/ 31109 h 43219"/>
              <a:gd name="connsiteX18" fmla="*/ 2149 w 42165"/>
              <a:gd name="connsiteY18" fmla="*/ 25410 h 43219"/>
              <a:gd name="connsiteX19" fmla="*/ 31 w 42165"/>
              <a:gd name="connsiteY19" fmla="*/ 19563 h 43219"/>
              <a:gd name="connsiteX20" fmla="*/ 3899 w 42165"/>
              <a:gd name="connsiteY20" fmla="*/ 14366 h 43219"/>
              <a:gd name="connsiteX21" fmla="*/ 3936 w 42165"/>
              <a:gd name="connsiteY21" fmla="*/ 14229 h 43219"/>
              <a:gd name="connsiteX0" fmla="*/ 4729 w 42165"/>
              <a:gd name="connsiteY0" fmla="*/ 26036 h 43219"/>
              <a:gd name="connsiteX1" fmla="*/ 2196 w 42165"/>
              <a:gd name="connsiteY1" fmla="*/ 25239 h 43219"/>
              <a:gd name="connsiteX2" fmla="*/ 6964 w 42165"/>
              <a:gd name="connsiteY2" fmla="*/ 34758 h 43219"/>
              <a:gd name="connsiteX3" fmla="*/ 5856 w 42165"/>
              <a:gd name="connsiteY3" fmla="*/ 35139 h 43219"/>
              <a:gd name="connsiteX4" fmla="*/ 16514 w 42165"/>
              <a:gd name="connsiteY4" fmla="*/ 38949 h 43219"/>
              <a:gd name="connsiteX5" fmla="*/ 15846 w 42165"/>
              <a:gd name="connsiteY5" fmla="*/ 37209 h 43219"/>
              <a:gd name="connsiteX6" fmla="*/ 28863 w 42165"/>
              <a:gd name="connsiteY6" fmla="*/ 34610 h 43219"/>
              <a:gd name="connsiteX7" fmla="*/ 28596 w 42165"/>
              <a:gd name="connsiteY7" fmla="*/ 36519 h 43219"/>
              <a:gd name="connsiteX8" fmla="*/ 34165 w 42165"/>
              <a:gd name="connsiteY8" fmla="*/ 22813 h 43219"/>
              <a:gd name="connsiteX9" fmla="*/ 37416 w 42165"/>
              <a:gd name="connsiteY9" fmla="*/ 29949 h 43219"/>
              <a:gd name="connsiteX10" fmla="*/ 41834 w 42165"/>
              <a:gd name="connsiteY10" fmla="*/ 15213 h 43219"/>
              <a:gd name="connsiteX11" fmla="*/ 40386 w 42165"/>
              <a:gd name="connsiteY11" fmla="*/ 17889 h 43219"/>
              <a:gd name="connsiteX12" fmla="*/ 36333 w 42165"/>
              <a:gd name="connsiteY12" fmla="*/ 13867 h 43219"/>
              <a:gd name="connsiteX13" fmla="*/ 32018 w 42165"/>
              <a:gd name="connsiteY13" fmla="*/ 13470 h 43219"/>
              <a:gd name="connsiteX14" fmla="*/ 29114 w 42165"/>
              <a:gd name="connsiteY14" fmla="*/ 3811 h 43219"/>
              <a:gd name="connsiteX15" fmla="*/ 29856 w 42165"/>
              <a:gd name="connsiteY15" fmla="*/ 2199 h 43219"/>
              <a:gd name="connsiteX16" fmla="*/ 22177 w 42165"/>
              <a:gd name="connsiteY16" fmla="*/ 4579 h 43219"/>
              <a:gd name="connsiteX17" fmla="*/ 22536 w 42165"/>
              <a:gd name="connsiteY17" fmla="*/ 3189 h 43219"/>
              <a:gd name="connsiteX18" fmla="*/ 14036 w 42165"/>
              <a:gd name="connsiteY18" fmla="*/ 5051 h 43219"/>
              <a:gd name="connsiteX19" fmla="*/ 15336 w 42165"/>
              <a:gd name="connsiteY19" fmla="*/ 6399 h 43219"/>
              <a:gd name="connsiteX20" fmla="*/ 4163 w 42165"/>
              <a:gd name="connsiteY20" fmla="*/ 15648 h 43219"/>
              <a:gd name="connsiteX21" fmla="*/ 3936 w 42165"/>
              <a:gd name="connsiteY21" fmla="*/ 14229 h 43219"/>
              <a:gd name="connsiteX0" fmla="*/ 3936 w 42165"/>
              <a:gd name="connsiteY0" fmla="*/ 14229 h 43219"/>
              <a:gd name="connsiteX1" fmla="*/ 5659 w 42165"/>
              <a:gd name="connsiteY1" fmla="*/ 6766 h 43219"/>
              <a:gd name="connsiteX2" fmla="*/ 14041 w 42165"/>
              <a:gd name="connsiteY2" fmla="*/ 5061 h 43219"/>
              <a:gd name="connsiteX3" fmla="*/ 22492 w 42165"/>
              <a:gd name="connsiteY3" fmla="*/ 3291 h 43219"/>
              <a:gd name="connsiteX4" fmla="*/ 25785 w 42165"/>
              <a:gd name="connsiteY4" fmla="*/ 59 h 43219"/>
              <a:gd name="connsiteX5" fmla="*/ 29869 w 42165"/>
              <a:gd name="connsiteY5" fmla="*/ 2340 h 43219"/>
              <a:gd name="connsiteX6" fmla="*/ 32234 w 42165"/>
              <a:gd name="connsiteY6" fmla="*/ 3317 h 43219"/>
              <a:gd name="connsiteX7" fmla="*/ 32724 w 42165"/>
              <a:gd name="connsiteY7" fmla="*/ 10695 h 43219"/>
              <a:gd name="connsiteX8" fmla="*/ 37852 w 42165"/>
              <a:gd name="connsiteY8" fmla="*/ 14883 h 43219"/>
              <a:gd name="connsiteX9" fmla="*/ 41854 w 42165"/>
              <a:gd name="connsiteY9" fmla="*/ 15319 h 43219"/>
              <a:gd name="connsiteX10" fmla="*/ 39674 w 42165"/>
              <a:gd name="connsiteY10" fmla="*/ 28441 h 43219"/>
              <a:gd name="connsiteX11" fmla="*/ 37440 w 42165"/>
              <a:gd name="connsiteY11" fmla="*/ 30063 h 43219"/>
              <a:gd name="connsiteX12" fmla="*/ 35431 w 42165"/>
              <a:gd name="connsiteY12" fmla="*/ 35960 h 43219"/>
              <a:gd name="connsiteX13" fmla="*/ 28591 w 42165"/>
              <a:gd name="connsiteY13" fmla="*/ 36674 h 43219"/>
              <a:gd name="connsiteX14" fmla="*/ 23703 w 42165"/>
              <a:gd name="connsiteY14" fmla="*/ 42965 h 43219"/>
              <a:gd name="connsiteX15" fmla="*/ 16516 w 42165"/>
              <a:gd name="connsiteY15" fmla="*/ 39125 h 43219"/>
              <a:gd name="connsiteX16" fmla="*/ 5840 w 42165"/>
              <a:gd name="connsiteY16" fmla="*/ 35331 h 43219"/>
              <a:gd name="connsiteX17" fmla="*/ 1146 w 42165"/>
              <a:gd name="connsiteY17" fmla="*/ 31109 h 43219"/>
              <a:gd name="connsiteX18" fmla="*/ 2149 w 42165"/>
              <a:gd name="connsiteY18" fmla="*/ 25410 h 43219"/>
              <a:gd name="connsiteX19" fmla="*/ 31 w 42165"/>
              <a:gd name="connsiteY19" fmla="*/ 19563 h 43219"/>
              <a:gd name="connsiteX20" fmla="*/ 3899 w 42165"/>
              <a:gd name="connsiteY20" fmla="*/ 14366 h 43219"/>
              <a:gd name="connsiteX21" fmla="*/ 3936 w 42165"/>
              <a:gd name="connsiteY21" fmla="*/ 14229 h 43219"/>
              <a:gd name="connsiteX0" fmla="*/ 4729 w 42165"/>
              <a:gd name="connsiteY0" fmla="*/ 26036 h 43219"/>
              <a:gd name="connsiteX1" fmla="*/ 2196 w 42165"/>
              <a:gd name="connsiteY1" fmla="*/ 25239 h 43219"/>
              <a:gd name="connsiteX2" fmla="*/ 6964 w 42165"/>
              <a:gd name="connsiteY2" fmla="*/ 34758 h 43219"/>
              <a:gd name="connsiteX3" fmla="*/ 5856 w 42165"/>
              <a:gd name="connsiteY3" fmla="*/ 35139 h 43219"/>
              <a:gd name="connsiteX4" fmla="*/ 16514 w 42165"/>
              <a:gd name="connsiteY4" fmla="*/ 38949 h 43219"/>
              <a:gd name="connsiteX5" fmla="*/ 15846 w 42165"/>
              <a:gd name="connsiteY5" fmla="*/ 37209 h 43219"/>
              <a:gd name="connsiteX6" fmla="*/ 28863 w 42165"/>
              <a:gd name="connsiteY6" fmla="*/ 34610 h 43219"/>
              <a:gd name="connsiteX7" fmla="*/ 28596 w 42165"/>
              <a:gd name="connsiteY7" fmla="*/ 36519 h 43219"/>
              <a:gd name="connsiteX8" fmla="*/ 34165 w 42165"/>
              <a:gd name="connsiteY8" fmla="*/ 22813 h 43219"/>
              <a:gd name="connsiteX9" fmla="*/ 37416 w 42165"/>
              <a:gd name="connsiteY9" fmla="*/ 29949 h 43219"/>
              <a:gd name="connsiteX10" fmla="*/ 37893 w 42165"/>
              <a:gd name="connsiteY10" fmla="*/ 23518 h 43219"/>
              <a:gd name="connsiteX11" fmla="*/ 40386 w 42165"/>
              <a:gd name="connsiteY11" fmla="*/ 17889 h 43219"/>
              <a:gd name="connsiteX12" fmla="*/ 36333 w 42165"/>
              <a:gd name="connsiteY12" fmla="*/ 13867 h 43219"/>
              <a:gd name="connsiteX13" fmla="*/ 32018 w 42165"/>
              <a:gd name="connsiteY13" fmla="*/ 13470 h 43219"/>
              <a:gd name="connsiteX14" fmla="*/ 29114 w 42165"/>
              <a:gd name="connsiteY14" fmla="*/ 3811 h 43219"/>
              <a:gd name="connsiteX15" fmla="*/ 29856 w 42165"/>
              <a:gd name="connsiteY15" fmla="*/ 2199 h 43219"/>
              <a:gd name="connsiteX16" fmla="*/ 22177 w 42165"/>
              <a:gd name="connsiteY16" fmla="*/ 4579 h 43219"/>
              <a:gd name="connsiteX17" fmla="*/ 22536 w 42165"/>
              <a:gd name="connsiteY17" fmla="*/ 3189 h 43219"/>
              <a:gd name="connsiteX18" fmla="*/ 14036 w 42165"/>
              <a:gd name="connsiteY18" fmla="*/ 5051 h 43219"/>
              <a:gd name="connsiteX19" fmla="*/ 15336 w 42165"/>
              <a:gd name="connsiteY19" fmla="*/ 6399 h 43219"/>
              <a:gd name="connsiteX20" fmla="*/ 4163 w 42165"/>
              <a:gd name="connsiteY20" fmla="*/ 15648 h 43219"/>
              <a:gd name="connsiteX21" fmla="*/ 3936 w 42165"/>
              <a:gd name="connsiteY21" fmla="*/ 14229 h 43219"/>
              <a:gd name="connsiteX0" fmla="*/ 3936 w 40462"/>
              <a:gd name="connsiteY0" fmla="*/ 14229 h 43219"/>
              <a:gd name="connsiteX1" fmla="*/ 5659 w 40462"/>
              <a:gd name="connsiteY1" fmla="*/ 6766 h 43219"/>
              <a:gd name="connsiteX2" fmla="*/ 14041 w 40462"/>
              <a:gd name="connsiteY2" fmla="*/ 5061 h 43219"/>
              <a:gd name="connsiteX3" fmla="*/ 22492 w 40462"/>
              <a:gd name="connsiteY3" fmla="*/ 3291 h 43219"/>
              <a:gd name="connsiteX4" fmla="*/ 25785 w 40462"/>
              <a:gd name="connsiteY4" fmla="*/ 59 h 43219"/>
              <a:gd name="connsiteX5" fmla="*/ 29869 w 40462"/>
              <a:gd name="connsiteY5" fmla="*/ 2340 h 43219"/>
              <a:gd name="connsiteX6" fmla="*/ 32234 w 40462"/>
              <a:gd name="connsiteY6" fmla="*/ 3317 h 43219"/>
              <a:gd name="connsiteX7" fmla="*/ 32724 w 40462"/>
              <a:gd name="connsiteY7" fmla="*/ 10695 h 43219"/>
              <a:gd name="connsiteX8" fmla="*/ 37852 w 40462"/>
              <a:gd name="connsiteY8" fmla="*/ 14883 h 43219"/>
              <a:gd name="connsiteX9" fmla="*/ 37350 w 40462"/>
              <a:gd name="connsiteY9" fmla="*/ 20579 h 43219"/>
              <a:gd name="connsiteX10" fmla="*/ 39674 w 40462"/>
              <a:gd name="connsiteY10" fmla="*/ 28441 h 43219"/>
              <a:gd name="connsiteX11" fmla="*/ 37440 w 40462"/>
              <a:gd name="connsiteY11" fmla="*/ 30063 h 43219"/>
              <a:gd name="connsiteX12" fmla="*/ 35431 w 40462"/>
              <a:gd name="connsiteY12" fmla="*/ 35960 h 43219"/>
              <a:gd name="connsiteX13" fmla="*/ 28591 w 40462"/>
              <a:gd name="connsiteY13" fmla="*/ 36674 h 43219"/>
              <a:gd name="connsiteX14" fmla="*/ 23703 w 40462"/>
              <a:gd name="connsiteY14" fmla="*/ 42965 h 43219"/>
              <a:gd name="connsiteX15" fmla="*/ 16516 w 40462"/>
              <a:gd name="connsiteY15" fmla="*/ 39125 h 43219"/>
              <a:gd name="connsiteX16" fmla="*/ 5840 w 40462"/>
              <a:gd name="connsiteY16" fmla="*/ 35331 h 43219"/>
              <a:gd name="connsiteX17" fmla="*/ 1146 w 40462"/>
              <a:gd name="connsiteY17" fmla="*/ 31109 h 43219"/>
              <a:gd name="connsiteX18" fmla="*/ 2149 w 40462"/>
              <a:gd name="connsiteY18" fmla="*/ 25410 h 43219"/>
              <a:gd name="connsiteX19" fmla="*/ 31 w 40462"/>
              <a:gd name="connsiteY19" fmla="*/ 19563 h 43219"/>
              <a:gd name="connsiteX20" fmla="*/ 3899 w 40462"/>
              <a:gd name="connsiteY20" fmla="*/ 14366 h 43219"/>
              <a:gd name="connsiteX21" fmla="*/ 3936 w 40462"/>
              <a:gd name="connsiteY21" fmla="*/ 14229 h 43219"/>
              <a:gd name="connsiteX0" fmla="*/ 4729 w 40462"/>
              <a:gd name="connsiteY0" fmla="*/ 26036 h 43219"/>
              <a:gd name="connsiteX1" fmla="*/ 2196 w 40462"/>
              <a:gd name="connsiteY1" fmla="*/ 25239 h 43219"/>
              <a:gd name="connsiteX2" fmla="*/ 6964 w 40462"/>
              <a:gd name="connsiteY2" fmla="*/ 34758 h 43219"/>
              <a:gd name="connsiteX3" fmla="*/ 5856 w 40462"/>
              <a:gd name="connsiteY3" fmla="*/ 35139 h 43219"/>
              <a:gd name="connsiteX4" fmla="*/ 16514 w 40462"/>
              <a:gd name="connsiteY4" fmla="*/ 38949 h 43219"/>
              <a:gd name="connsiteX5" fmla="*/ 15846 w 40462"/>
              <a:gd name="connsiteY5" fmla="*/ 37209 h 43219"/>
              <a:gd name="connsiteX6" fmla="*/ 28863 w 40462"/>
              <a:gd name="connsiteY6" fmla="*/ 34610 h 43219"/>
              <a:gd name="connsiteX7" fmla="*/ 28596 w 40462"/>
              <a:gd name="connsiteY7" fmla="*/ 36519 h 43219"/>
              <a:gd name="connsiteX8" fmla="*/ 34165 w 40462"/>
              <a:gd name="connsiteY8" fmla="*/ 22813 h 43219"/>
              <a:gd name="connsiteX9" fmla="*/ 37416 w 40462"/>
              <a:gd name="connsiteY9" fmla="*/ 29949 h 43219"/>
              <a:gd name="connsiteX10" fmla="*/ 37893 w 40462"/>
              <a:gd name="connsiteY10" fmla="*/ 23518 h 43219"/>
              <a:gd name="connsiteX11" fmla="*/ 40386 w 40462"/>
              <a:gd name="connsiteY11" fmla="*/ 17889 h 43219"/>
              <a:gd name="connsiteX12" fmla="*/ 36333 w 40462"/>
              <a:gd name="connsiteY12" fmla="*/ 13867 h 43219"/>
              <a:gd name="connsiteX13" fmla="*/ 32018 w 40462"/>
              <a:gd name="connsiteY13" fmla="*/ 13470 h 43219"/>
              <a:gd name="connsiteX14" fmla="*/ 29114 w 40462"/>
              <a:gd name="connsiteY14" fmla="*/ 3811 h 43219"/>
              <a:gd name="connsiteX15" fmla="*/ 29856 w 40462"/>
              <a:gd name="connsiteY15" fmla="*/ 2199 h 43219"/>
              <a:gd name="connsiteX16" fmla="*/ 22177 w 40462"/>
              <a:gd name="connsiteY16" fmla="*/ 4579 h 43219"/>
              <a:gd name="connsiteX17" fmla="*/ 22536 w 40462"/>
              <a:gd name="connsiteY17" fmla="*/ 3189 h 43219"/>
              <a:gd name="connsiteX18" fmla="*/ 14036 w 40462"/>
              <a:gd name="connsiteY18" fmla="*/ 5051 h 43219"/>
              <a:gd name="connsiteX19" fmla="*/ 15336 w 40462"/>
              <a:gd name="connsiteY19" fmla="*/ 6399 h 43219"/>
              <a:gd name="connsiteX20" fmla="*/ 4163 w 40462"/>
              <a:gd name="connsiteY20" fmla="*/ 15648 h 43219"/>
              <a:gd name="connsiteX21" fmla="*/ 3936 w 40462"/>
              <a:gd name="connsiteY21" fmla="*/ 14229 h 43219"/>
              <a:gd name="connsiteX0" fmla="*/ 3936 w 39714"/>
              <a:gd name="connsiteY0" fmla="*/ 14229 h 43219"/>
              <a:gd name="connsiteX1" fmla="*/ 5659 w 39714"/>
              <a:gd name="connsiteY1" fmla="*/ 6766 h 43219"/>
              <a:gd name="connsiteX2" fmla="*/ 14041 w 39714"/>
              <a:gd name="connsiteY2" fmla="*/ 5061 h 43219"/>
              <a:gd name="connsiteX3" fmla="*/ 22492 w 39714"/>
              <a:gd name="connsiteY3" fmla="*/ 3291 h 43219"/>
              <a:gd name="connsiteX4" fmla="*/ 25785 w 39714"/>
              <a:gd name="connsiteY4" fmla="*/ 59 h 43219"/>
              <a:gd name="connsiteX5" fmla="*/ 29869 w 39714"/>
              <a:gd name="connsiteY5" fmla="*/ 2340 h 43219"/>
              <a:gd name="connsiteX6" fmla="*/ 32234 w 39714"/>
              <a:gd name="connsiteY6" fmla="*/ 3317 h 43219"/>
              <a:gd name="connsiteX7" fmla="*/ 32724 w 39714"/>
              <a:gd name="connsiteY7" fmla="*/ 10695 h 43219"/>
              <a:gd name="connsiteX8" fmla="*/ 37852 w 39714"/>
              <a:gd name="connsiteY8" fmla="*/ 14883 h 43219"/>
              <a:gd name="connsiteX9" fmla="*/ 37350 w 39714"/>
              <a:gd name="connsiteY9" fmla="*/ 20579 h 43219"/>
              <a:gd name="connsiteX10" fmla="*/ 39674 w 39714"/>
              <a:gd name="connsiteY10" fmla="*/ 28441 h 43219"/>
              <a:gd name="connsiteX11" fmla="*/ 37440 w 39714"/>
              <a:gd name="connsiteY11" fmla="*/ 30063 h 43219"/>
              <a:gd name="connsiteX12" fmla="*/ 35431 w 39714"/>
              <a:gd name="connsiteY12" fmla="*/ 35960 h 43219"/>
              <a:gd name="connsiteX13" fmla="*/ 28591 w 39714"/>
              <a:gd name="connsiteY13" fmla="*/ 36674 h 43219"/>
              <a:gd name="connsiteX14" fmla="*/ 23703 w 39714"/>
              <a:gd name="connsiteY14" fmla="*/ 42965 h 43219"/>
              <a:gd name="connsiteX15" fmla="*/ 16516 w 39714"/>
              <a:gd name="connsiteY15" fmla="*/ 39125 h 43219"/>
              <a:gd name="connsiteX16" fmla="*/ 5840 w 39714"/>
              <a:gd name="connsiteY16" fmla="*/ 35331 h 43219"/>
              <a:gd name="connsiteX17" fmla="*/ 1146 w 39714"/>
              <a:gd name="connsiteY17" fmla="*/ 31109 h 43219"/>
              <a:gd name="connsiteX18" fmla="*/ 2149 w 39714"/>
              <a:gd name="connsiteY18" fmla="*/ 25410 h 43219"/>
              <a:gd name="connsiteX19" fmla="*/ 31 w 39714"/>
              <a:gd name="connsiteY19" fmla="*/ 19563 h 43219"/>
              <a:gd name="connsiteX20" fmla="*/ 3899 w 39714"/>
              <a:gd name="connsiteY20" fmla="*/ 14366 h 43219"/>
              <a:gd name="connsiteX21" fmla="*/ 3936 w 39714"/>
              <a:gd name="connsiteY21" fmla="*/ 14229 h 43219"/>
              <a:gd name="connsiteX0" fmla="*/ 4729 w 39714"/>
              <a:gd name="connsiteY0" fmla="*/ 26036 h 43219"/>
              <a:gd name="connsiteX1" fmla="*/ 2196 w 39714"/>
              <a:gd name="connsiteY1" fmla="*/ 25239 h 43219"/>
              <a:gd name="connsiteX2" fmla="*/ 6964 w 39714"/>
              <a:gd name="connsiteY2" fmla="*/ 34758 h 43219"/>
              <a:gd name="connsiteX3" fmla="*/ 5856 w 39714"/>
              <a:gd name="connsiteY3" fmla="*/ 35139 h 43219"/>
              <a:gd name="connsiteX4" fmla="*/ 16514 w 39714"/>
              <a:gd name="connsiteY4" fmla="*/ 38949 h 43219"/>
              <a:gd name="connsiteX5" fmla="*/ 15846 w 39714"/>
              <a:gd name="connsiteY5" fmla="*/ 37209 h 43219"/>
              <a:gd name="connsiteX6" fmla="*/ 28863 w 39714"/>
              <a:gd name="connsiteY6" fmla="*/ 34610 h 43219"/>
              <a:gd name="connsiteX7" fmla="*/ 28596 w 39714"/>
              <a:gd name="connsiteY7" fmla="*/ 36519 h 43219"/>
              <a:gd name="connsiteX8" fmla="*/ 34165 w 39714"/>
              <a:gd name="connsiteY8" fmla="*/ 22813 h 43219"/>
              <a:gd name="connsiteX9" fmla="*/ 37416 w 39714"/>
              <a:gd name="connsiteY9" fmla="*/ 29949 h 43219"/>
              <a:gd name="connsiteX10" fmla="*/ 37893 w 39714"/>
              <a:gd name="connsiteY10" fmla="*/ 23518 h 43219"/>
              <a:gd name="connsiteX11" fmla="*/ 33855 w 39714"/>
              <a:gd name="connsiteY11" fmla="*/ 20934 h 43219"/>
              <a:gd name="connsiteX12" fmla="*/ 36333 w 39714"/>
              <a:gd name="connsiteY12" fmla="*/ 13867 h 43219"/>
              <a:gd name="connsiteX13" fmla="*/ 32018 w 39714"/>
              <a:gd name="connsiteY13" fmla="*/ 13470 h 43219"/>
              <a:gd name="connsiteX14" fmla="*/ 29114 w 39714"/>
              <a:gd name="connsiteY14" fmla="*/ 3811 h 43219"/>
              <a:gd name="connsiteX15" fmla="*/ 29856 w 39714"/>
              <a:gd name="connsiteY15" fmla="*/ 2199 h 43219"/>
              <a:gd name="connsiteX16" fmla="*/ 22177 w 39714"/>
              <a:gd name="connsiteY16" fmla="*/ 4579 h 43219"/>
              <a:gd name="connsiteX17" fmla="*/ 22536 w 39714"/>
              <a:gd name="connsiteY17" fmla="*/ 3189 h 43219"/>
              <a:gd name="connsiteX18" fmla="*/ 14036 w 39714"/>
              <a:gd name="connsiteY18" fmla="*/ 5051 h 43219"/>
              <a:gd name="connsiteX19" fmla="*/ 15336 w 39714"/>
              <a:gd name="connsiteY19" fmla="*/ 6399 h 43219"/>
              <a:gd name="connsiteX20" fmla="*/ 4163 w 39714"/>
              <a:gd name="connsiteY20" fmla="*/ 15648 h 43219"/>
              <a:gd name="connsiteX21" fmla="*/ 3936 w 39714"/>
              <a:gd name="connsiteY21" fmla="*/ 14229 h 43219"/>
              <a:gd name="connsiteX0" fmla="*/ 3936 w 39714"/>
              <a:gd name="connsiteY0" fmla="*/ 14229 h 43219"/>
              <a:gd name="connsiteX1" fmla="*/ 5659 w 39714"/>
              <a:gd name="connsiteY1" fmla="*/ 6766 h 43219"/>
              <a:gd name="connsiteX2" fmla="*/ 14041 w 39714"/>
              <a:gd name="connsiteY2" fmla="*/ 5061 h 43219"/>
              <a:gd name="connsiteX3" fmla="*/ 22492 w 39714"/>
              <a:gd name="connsiteY3" fmla="*/ 3291 h 43219"/>
              <a:gd name="connsiteX4" fmla="*/ 25785 w 39714"/>
              <a:gd name="connsiteY4" fmla="*/ 59 h 43219"/>
              <a:gd name="connsiteX5" fmla="*/ 29869 w 39714"/>
              <a:gd name="connsiteY5" fmla="*/ 2340 h 43219"/>
              <a:gd name="connsiteX6" fmla="*/ 32234 w 39714"/>
              <a:gd name="connsiteY6" fmla="*/ 3317 h 43219"/>
              <a:gd name="connsiteX7" fmla="*/ 32724 w 39714"/>
              <a:gd name="connsiteY7" fmla="*/ 10695 h 43219"/>
              <a:gd name="connsiteX8" fmla="*/ 32898 w 39714"/>
              <a:gd name="connsiteY8" fmla="*/ 19866 h 43219"/>
              <a:gd name="connsiteX9" fmla="*/ 37350 w 39714"/>
              <a:gd name="connsiteY9" fmla="*/ 20579 h 43219"/>
              <a:gd name="connsiteX10" fmla="*/ 39674 w 39714"/>
              <a:gd name="connsiteY10" fmla="*/ 28441 h 43219"/>
              <a:gd name="connsiteX11" fmla="*/ 37440 w 39714"/>
              <a:gd name="connsiteY11" fmla="*/ 30063 h 43219"/>
              <a:gd name="connsiteX12" fmla="*/ 35431 w 39714"/>
              <a:gd name="connsiteY12" fmla="*/ 35960 h 43219"/>
              <a:gd name="connsiteX13" fmla="*/ 28591 w 39714"/>
              <a:gd name="connsiteY13" fmla="*/ 36674 h 43219"/>
              <a:gd name="connsiteX14" fmla="*/ 23703 w 39714"/>
              <a:gd name="connsiteY14" fmla="*/ 42965 h 43219"/>
              <a:gd name="connsiteX15" fmla="*/ 16516 w 39714"/>
              <a:gd name="connsiteY15" fmla="*/ 39125 h 43219"/>
              <a:gd name="connsiteX16" fmla="*/ 5840 w 39714"/>
              <a:gd name="connsiteY16" fmla="*/ 35331 h 43219"/>
              <a:gd name="connsiteX17" fmla="*/ 1146 w 39714"/>
              <a:gd name="connsiteY17" fmla="*/ 31109 h 43219"/>
              <a:gd name="connsiteX18" fmla="*/ 2149 w 39714"/>
              <a:gd name="connsiteY18" fmla="*/ 25410 h 43219"/>
              <a:gd name="connsiteX19" fmla="*/ 31 w 39714"/>
              <a:gd name="connsiteY19" fmla="*/ 19563 h 43219"/>
              <a:gd name="connsiteX20" fmla="*/ 3899 w 39714"/>
              <a:gd name="connsiteY20" fmla="*/ 14366 h 43219"/>
              <a:gd name="connsiteX21" fmla="*/ 3936 w 39714"/>
              <a:gd name="connsiteY21" fmla="*/ 14229 h 43219"/>
              <a:gd name="connsiteX0" fmla="*/ 4729 w 39714"/>
              <a:gd name="connsiteY0" fmla="*/ 26036 h 43219"/>
              <a:gd name="connsiteX1" fmla="*/ 2196 w 39714"/>
              <a:gd name="connsiteY1" fmla="*/ 25239 h 43219"/>
              <a:gd name="connsiteX2" fmla="*/ 6964 w 39714"/>
              <a:gd name="connsiteY2" fmla="*/ 34758 h 43219"/>
              <a:gd name="connsiteX3" fmla="*/ 5856 w 39714"/>
              <a:gd name="connsiteY3" fmla="*/ 35139 h 43219"/>
              <a:gd name="connsiteX4" fmla="*/ 16514 w 39714"/>
              <a:gd name="connsiteY4" fmla="*/ 38949 h 43219"/>
              <a:gd name="connsiteX5" fmla="*/ 15846 w 39714"/>
              <a:gd name="connsiteY5" fmla="*/ 37209 h 43219"/>
              <a:gd name="connsiteX6" fmla="*/ 28863 w 39714"/>
              <a:gd name="connsiteY6" fmla="*/ 34610 h 43219"/>
              <a:gd name="connsiteX7" fmla="*/ 28596 w 39714"/>
              <a:gd name="connsiteY7" fmla="*/ 36519 h 43219"/>
              <a:gd name="connsiteX8" fmla="*/ 34165 w 39714"/>
              <a:gd name="connsiteY8" fmla="*/ 22813 h 43219"/>
              <a:gd name="connsiteX9" fmla="*/ 37416 w 39714"/>
              <a:gd name="connsiteY9" fmla="*/ 29949 h 43219"/>
              <a:gd name="connsiteX10" fmla="*/ 37893 w 39714"/>
              <a:gd name="connsiteY10" fmla="*/ 23518 h 43219"/>
              <a:gd name="connsiteX11" fmla="*/ 33855 w 39714"/>
              <a:gd name="connsiteY11" fmla="*/ 20934 h 43219"/>
              <a:gd name="connsiteX12" fmla="*/ 36333 w 39714"/>
              <a:gd name="connsiteY12" fmla="*/ 13867 h 43219"/>
              <a:gd name="connsiteX13" fmla="*/ 32018 w 39714"/>
              <a:gd name="connsiteY13" fmla="*/ 13470 h 43219"/>
              <a:gd name="connsiteX14" fmla="*/ 29114 w 39714"/>
              <a:gd name="connsiteY14" fmla="*/ 3811 h 43219"/>
              <a:gd name="connsiteX15" fmla="*/ 29856 w 39714"/>
              <a:gd name="connsiteY15" fmla="*/ 2199 h 43219"/>
              <a:gd name="connsiteX16" fmla="*/ 22177 w 39714"/>
              <a:gd name="connsiteY16" fmla="*/ 4579 h 43219"/>
              <a:gd name="connsiteX17" fmla="*/ 22536 w 39714"/>
              <a:gd name="connsiteY17" fmla="*/ 3189 h 43219"/>
              <a:gd name="connsiteX18" fmla="*/ 14036 w 39714"/>
              <a:gd name="connsiteY18" fmla="*/ 5051 h 43219"/>
              <a:gd name="connsiteX19" fmla="*/ 15336 w 39714"/>
              <a:gd name="connsiteY19" fmla="*/ 6399 h 43219"/>
              <a:gd name="connsiteX20" fmla="*/ 4163 w 39714"/>
              <a:gd name="connsiteY20" fmla="*/ 15648 h 43219"/>
              <a:gd name="connsiteX21" fmla="*/ 3936 w 39714"/>
              <a:gd name="connsiteY21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714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1758" y="1925"/>
                  <a:pt x="32234" y="3317"/>
                </a:cubicBezTo>
                <a:cubicBezTo>
                  <a:pt x="32710" y="4710"/>
                  <a:pt x="32436" y="8519"/>
                  <a:pt x="32724" y="10695"/>
                </a:cubicBezTo>
                <a:cubicBezTo>
                  <a:pt x="34452" y="11337"/>
                  <a:pt x="32127" y="18219"/>
                  <a:pt x="32898" y="19866"/>
                </a:cubicBezTo>
                <a:cubicBezTo>
                  <a:pt x="33669" y="21513"/>
                  <a:pt x="37863" y="18950"/>
                  <a:pt x="37350" y="20579"/>
                </a:cubicBezTo>
                <a:cubicBezTo>
                  <a:pt x="38611" y="22813"/>
                  <a:pt x="39659" y="26860"/>
                  <a:pt x="39674" y="28441"/>
                </a:cubicBezTo>
                <a:cubicBezTo>
                  <a:pt x="39689" y="30022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39714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37893" y="23518"/>
                </a:moveTo>
                <a:cubicBezTo>
                  <a:pt x="37568" y="24550"/>
                  <a:pt x="34483" y="20206"/>
                  <a:pt x="33855" y="20934"/>
                </a:cubicBezTo>
                <a:moveTo>
                  <a:pt x="36333" y="13867"/>
                </a:moveTo>
                <a:cubicBezTo>
                  <a:pt x="36388" y="14284"/>
                  <a:pt x="32023" y="13046"/>
                  <a:pt x="32018" y="13470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5A70BA04-56E3-4629-93FF-0B18C888BFAB}"/>
              </a:ext>
            </a:extLst>
          </p:cNvPr>
          <p:cNvSpPr/>
          <p:nvPr/>
        </p:nvSpPr>
        <p:spPr>
          <a:xfrm>
            <a:off x="3660893" y="5591553"/>
            <a:ext cx="1573313" cy="10469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E328B54-9500-444B-AD87-405EAF265AEA}"/>
              </a:ext>
            </a:extLst>
          </p:cNvPr>
          <p:cNvGrpSpPr/>
          <p:nvPr/>
        </p:nvGrpSpPr>
        <p:grpSpPr>
          <a:xfrm rot="2892152">
            <a:off x="3942137" y="5079646"/>
            <a:ext cx="1077218" cy="2056034"/>
            <a:chOff x="1806512" y="1408029"/>
            <a:chExt cx="1077218" cy="274137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8F43D120-17CB-4BB4-A296-6F1325B3CBBC}"/>
                </a:ext>
              </a:extLst>
            </p:cNvPr>
            <p:cNvGrpSpPr/>
            <p:nvPr/>
          </p:nvGrpSpPr>
          <p:grpSpPr>
            <a:xfrm rot="729934">
              <a:off x="1941159" y="1408029"/>
              <a:ext cx="786100" cy="2741379"/>
              <a:chOff x="1186611" y="147053"/>
              <a:chExt cx="1033411" cy="3439886"/>
            </a:xfrm>
            <a:solidFill>
              <a:schemeClr val="bg1">
                <a:lumMod val="85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1C2D7279-989F-4EE9-B80A-13F0F33CE159}"/>
                  </a:ext>
                </a:extLst>
              </p:cNvPr>
              <p:cNvSpPr/>
              <p:nvPr/>
            </p:nvSpPr>
            <p:spPr>
              <a:xfrm rot="1742295">
                <a:off x="1581393" y="594407"/>
                <a:ext cx="638629" cy="285931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27000" dist="50800" dir="2700000" sx="102000" sy="1020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11E9C743-38AD-4468-9B36-CFF30A9DFE79}"/>
                  </a:ext>
                </a:extLst>
              </p:cNvPr>
              <p:cNvSpPr/>
              <p:nvPr/>
            </p:nvSpPr>
            <p:spPr>
              <a:xfrm rot="1789268">
                <a:off x="1186611" y="147053"/>
                <a:ext cx="957942" cy="34398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D04974E5-C250-4334-908D-A5A40F3B3C7F}"/>
                </a:ext>
              </a:extLst>
            </p:cNvPr>
            <p:cNvSpPr txBox="1"/>
            <p:nvPr/>
          </p:nvSpPr>
          <p:spPr>
            <a:xfrm rot="18665127">
              <a:off x="1172673" y="2234061"/>
              <a:ext cx="23448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Nguyên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Nyala" panose="02040603050506020204" pitchFamily="18" charset="0"/>
                  <a:ea typeface="+mn-ea"/>
                  <a:cs typeface="+mn-cs"/>
                </a:rPr>
                <a:t>Nhân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7" name="Graphic 6" descr="Group of women">
            <a:extLst>
              <a:ext uri="{FF2B5EF4-FFF2-40B4-BE49-F238E27FC236}">
                <a16:creationId xmlns:a16="http://schemas.microsoft.com/office/drawing/2014/main" xmlns="" id="{E61E8638-9BC9-4293-AF99-FF51AB2C6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16113" y="31329"/>
            <a:ext cx="685800" cy="914400"/>
          </a:xfrm>
          <a:prstGeom prst="rect">
            <a:avLst/>
          </a:prstGeom>
        </p:spPr>
      </p:pic>
      <p:pic>
        <p:nvPicPr>
          <p:cNvPr id="9" name="Graphic 8" descr="Earth Globe   Asia">
            <a:extLst>
              <a:ext uri="{FF2B5EF4-FFF2-40B4-BE49-F238E27FC236}">
                <a16:creationId xmlns:a16="http://schemas.microsoft.com/office/drawing/2014/main" xmlns="" id="{19C2F07F-6DB3-4AE5-8EBA-0F72F71241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975093" y="27112"/>
            <a:ext cx="6858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32CFE39-4B52-4773-A175-6D540E0984FE}"/>
              </a:ext>
            </a:extLst>
          </p:cNvPr>
          <p:cNvSpPr txBox="1"/>
          <p:nvPr/>
        </p:nvSpPr>
        <p:spPr>
          <a:xfrm>
            <a:off x="4607457" y="871424"/>
            <a:ext cx="949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Con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Người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81AAC6D7-3411-428A-843C-D1F71D3AD375}"/>
              </a:ext>
            </a:extLst>
          </p:cNvPr>
          <p:cNvSpPr txBox="1"/>
          <p:nvPr/>
        </p:nvSpPr>
        <p:spPr>
          <a:xfrm>
            <a:off x="2866436" y="922612"/>
            <a:ext cx="949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Tự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Nhiên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C5427A2-DCC1-43FE-A95C-E069B97DF2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173" t="28718" r="43687" b="28376"/>
          <a:stretch/>
        </p:blipFill>
        <p:spPr>
          <a:xfrm>
            <a:off x="2605469" y="1478790"/>
            <a:ext cx="694295" cy="9655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2F96634A-EDA3-46A6-836E-D0C25DAF645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678" t="24254" r="58002" b="39144"/>
          <a:stretch/>
        </p:blipFill>
        <p:spPr>
          <a:xfrm>
            <a:off x="2621162" y="2603878"/>
            <a:ext cx="694295" cy="110043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892034A-4617-4E33-B7BA-7294902B44A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115" t="24253" r="52681" b="26996"/>
          <a:stretch/>
        </p:blipFill>
        <p:spPr>
          <a:xfrm>
            <a:off x="3503878" y="1478791"/>
            <a:ext cx="624254" cy="10829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99B5D072-E28C-4DFD-B2A0-8567B017FCC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846" t="31624" r="35737" b="26512"/>
          <a:stretch/>
        </p:blipFill>
        <p:spPr>
          <a:xfrm>
            <a:off x="3503878" y="2603878"/>
            <a:ext cx="605183" cy="110043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3D6A833-3037-401E-877D-7733989FFB7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410" t="21368" r="48424" b="25812"/>
          <a:stretch/>
        </p:blipFill>
        <p:spPr>
          <a:xfrm>
            <a:off x="4422525" y="1478790"/>
            <a:ext cx="692758" cy="101021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D23BC445-443F-4B4A-97A0-86FD44F813A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554" t="30790" r="36258" b="27523"/>
          <a:stretch/>
        </p:blipFill>
        <p:spPr>
          <a:xfrm>
            <a:off x="5234206" y="1478791"/>
            <a:ext cx="692758" cy="98086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9A43D408-111D-4500-A50B-19DCE152EED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9388" t="29695" r="35237" b="25299"/>
          <a:stretch/>
        </p:blipFill>
        <p:spPr>
          <a:xfrm>
            <a:off x="4420987" y="2579990"/>
            <a:ext cx="694295" cy="1124327"/>
          </a:xfrm>
          <a:prstGeom prst="rect">
            <a:avLst/>
          </a:prstGeom>
        </p:spPr>
      </p:pic>
      <p:pic>
        <p:nvPicPr>
          <p:cNvPr id="1026" name="Picture 2" descr="Happy Farm Animals Vectors Illustration A vector illustration of a farm scene with different kinds of farm animals like horse, cow, pigs, sheeps, cat, dog, bird and chickens. pig piglet stock illustrations">
            <a:extLst>
              <a:ext uri="{FF2B5EF4-FFF2-40B4-BE49-F238E27FC236}">
                <a16:creationId xmlns:a16="http://schemas.microsoft.com/office/drawing/2014/main" xmlns="" id="{062FCDE0-0345-4C49-943A-18A864D08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592" y="2561692"/>
            <a:ext cx="712372" cy="114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5726558-95AC-40A9-9A1A-966BD3BEAAB1}"/>
              </a:ext>
            </a:extLst>
          </p:cNvPr>
          <p:cNvSpPr txBox="1"/>
          <p:nvPr/>
        </p:nvSpPr>
        <p:spPr>
          <a:xfrm>
            <a:off x="2975092" y="4138501"/>
            <a:ext cx="685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CO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EC69021-AB95-4321-A573-77D4B7AC684F}"/>
              </a:ext>
            </a:extLst>
          </p:cNvPr>
          <p:cNvSpPr txBox="1"/>
          <p:nvPr/>
        </p:nvSpPr>
        <p:spPr>
          <a:xfrm>
            <a:off x="3503878" y="4083484"/>
            <a:ext cx="742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CO</a:t>
            </a:r>
            <a:endParaRPr kumimoji="0" lang="en-US" sz="2000" b="1" i="0" u="none" strike="noStrike" kern="1200" cap="none" spc="0" normalizeH="0" baseline="-2500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F2218B1F-053E-4F6F-BC35-39F997C75A2B}"/>
              </a:ext>
            </a:extLst>
          </p:cNvPr>
          <p:cNvSpPr txBox="1"/>
          <p:nvPr/>
        </p:nvSpPr>
        <p:spPr>
          <a:xfrm>
            <a:off x="4116222" y="4574584"/>
            <a:ext cx="668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98F16A51-8A9A-4780-9B7C-57F9C4D52704}"/>
              </a:ext>
            </a:extLst>
          </p:cNvPr>
          <p:cNvSpPr txBox="1"/>
          <p:nvPr/>
        </p:nvSpPr>
        <p:spPr>
          <a:xfrm>
            <a:off x="4246143" y="3927870"/>
            <a:ext cx="1076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Khói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bụi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0D48A666-083C-4D9F-B312-8DCD3397E63E}"/>
              </a:ext>
            </a:extLst>
          </p:cNvPr>
          <p:cNvSpPr txBox="1"/>
          <p:nvPr/>
        </p:nvSpPr>
        <p:spPr>
          <a:xfrm>
            <a:off x="3488088" y="4835633"/>
            <a:ext cx="620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SO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EE23A2F-F29A-45F4-8CE7-C420B357FB3A}"/>
              </a:ext>
            </a:extLst>
          </p:cNvPr>
          <p:cNvSpPr txBox="1"/>
          <p:nvPr/>
        </p:nvSpPr>
        <p:spPr>
          <a:xfrm>
            <a:off x="4609409" y="4832662"/>
            <a:ext cx="792504" cy="40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NO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66" name="Shape 803">
            <a:extLst>
              <a:ext uri="{FF2B5EF4-FFF2-40B4-BE49-F238E27FC236}">
                <a16:creationId xmlns:a16="http://schemas.microsoft.com/office/drawing/2014/main" xmlns="" id="{71F9D278-C005-4D0B-BE87-2CD1E38088CF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4109061" y="0"/>
            <a:ext cx="5034939" cy="42895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1179339"/>
            <a:ext cx="1905000" cy="52629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7.6,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do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Hình ảnh 4">
            <a:extLst>
              <a:ext uri="{FF2B5EF4-FFF2-40B4-BE49-F238E27FC236}">
                <a16:creationId xmlns:a16="http://schemas.microsoft.com/office/drawing/2014/main" xmlns="" id="{1248313C-9AC5-4464-9F17-2F2229DA149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2410" y="20627"/>
            <a:ext cx="856470" cy="114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8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6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10" presetClass="exit" presetSubtype="0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25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2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2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0500"/>
                                </p:stCondLst>
                                <p:childTnLst>
                                  <p:par>
                                    <p:cTn id="32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4500"/>
                                </p:stCondLst>
                                <p:childTnLst>
                                  <p:par>
                                    <p:cTn id="3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0"/>
                                </p:stCondLst>
                                <p:childTnLst>
                                  <p:par>
                                    <p:cTn id="39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9000"/>
                                </p:stCondLst>
                                <p:childTnLst>
                                  <p:par>
                                    <p:cTn id="4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9500"/>
                                </p:stCondLst>
                                <p:childTnLst>
                                  <p:par>
                                    <p:cTn id="46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3500"/>
                                </p:stCondLst>
                                <p:childTnLst>
                                  <p:par>
                                    <p:cTn id="49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4000"/>
                                </p:stCondLst>
                                <p:childTnLst>
                                  <p:par>
                                    <p:cTn id="5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4500"/>
                                </p:stCondLst>
                                <p:childTnLst>
                                  <p:par>
                                    <p:cTn id="5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00"/>
                                </p:stCondLst>
                                <p:childTnLst>
                                  <p:par>
                                    <p:cTn id="63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4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29000"/>
                                </p:stCondLst>
                                <p:childTnLst>
                                  <p:par>
                                    <p:cTn id="6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29500"/>
                                </p:stCondLst>
                                <p:childTnLst>
                                  <p:par>
                                    <p:cTn id="70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71" dur="20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33500"/>
                                </p:stCondLst>
                                <p:childTnLst>
                                  <p:par>
                                    <p:cTn id="7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34000"/>
                                </p:stCondLst>
                                <p:childTnLst>
                                  <p:par>
                                    <p:cTn id="77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38000"/>
                                </p:stCondLst>
                                <p:childTnLst>
                                  <p:par>
                                    <p:cTn id="8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38500"/>
                                </p:stCondLst>
                                <p:childTnLst>
                                  <p:par>
                                    <p:cTn id="84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5" dur="2000" fill="hold"/>
                                            <p:tgtEl>
                                              <p:spTgt spid="102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42500"/>
                                </p:stCondLst>
                                <p:childTnLst>
                                  <p:par>
                                    <p:cTn id="87" presetID="2" presetClass="entr" presetSubtype="1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9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90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43000"/>
                                </p:stCondLst>
                                <p:childTnLst>
                                  <p:par>
                                    <p:cTn id="92" presetID="2" presetClass="entr" presetSubtype="1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94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95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43500"/>
                                </p:stCondLst>
                                <p:childTnLst>
                                  <p:par>
                                    <p:cTn id="97" presetID="2" presetClass="entr" presetSubtype="1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99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00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44100"/>
                                </p:stCondLst>
                                <p:childTnLst>
                                  <p:par>
                                    <p:cTn id="102" presetID="2" presetClass="entr" presetSubtype="1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04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0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44600"/>
                                </p:stCondLst>
                                <p:childTnLst>
                                  <p:par>
                                    <p:cTn id="107" presetID="2" presetClass="entr" presetSubtype="1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09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1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45100"/>
                                </p:stCondLst>
                                <p:childTnLst>
                                  <p:par>
                                    <p:cTn id="112" presetID="2" presetClass="entr" presetSubtype="1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4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15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48" grpId="0"/>
          <p:bldP spid="55" grpId="0"/>
          <p:bldP spid="56" grpId="0"/>
          <p:bldP spid="57" grpId="0"/>
          <p:bldP spid="58" grpId="0"/>
          <p:bldP spid="59" grpId="0"/>
          <p:bldP spid="6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6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10" presetClass="exit" presetSubtype="0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25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2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2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0500"/>
                                </p:stCondLst>
                                <p:childTnLst>
                                  <p:par>
                                    <p:cTn id="32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4500"/>
                                </p:stCondLst>
                                <p:childTnLst>
                                  <p:par>
                                    <p:cTn id="3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0"/>
                                </p:stCondLst>
                                <p:childTnLst>
                                  <p:par>
                                    <p:cTn id="39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9000"/>
                                </p:stCondLst>
                                <p:childTnLst>
                                  <p:par>
                                    <p:cTn id="4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9500"/>
                                </p:stCondLst>
                                <p:childTnLst>
                                  <p:par>
                                    <p:cTn id="46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3500"/>
                                </p:stCondLst>
                                <p:childTnLst>
                                  <p:par>
                                    <p:cTn id="49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4000"/>
                                </p:stCondLst>
                                <p:childTnLst>
                                  <p:par>
                                    <p:cTn id="5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4500"/>
                                </p:stCondLst>
                                <p:childTnLst>
                                  <p:par>
                                    <p:cTn id="5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00"/>
                                </p:stCondLst>
                                <p:childTnLst>
                                  <p:par>
                                    <p:cTn id="63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4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29000"/>
                                </p:stCondLst>
                                <p:childTnLst>
                                  <p:par>
                                    <p:cTn id="6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29500"/>
                                </p:stCondLst>
                                <p:childTnLst>
                                  <p:par>
                                    <p:cTn id="70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71" dur="20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33500"/>
                                </p:stCondLst>
                                <p:childTnLst>
                                  <p:par>
                                    <p:cTn id="7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34000"/>
                                </p:stCondLst>
                                <p:childTnLst>
                                  <p:par>
                                    <p:cTn id="77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38000"/>
                                </p:stCondLst>
                                <p:childTnLst>
                                  <p:par>
                                    <p:cTn id="8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38500"/>
                                </p:stCondLst>
                                <p:childTnLst>
                                  <p:par>
                                    <p:cTn id="84" presetID="6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5" dur="2000" fill="hold"/>
                                            <p:tgtEl>
                                              <p:spTgt spid="102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42500"/>
                                </p:stCondLst>
                                <p:childTnLst>
                                  <p:par>
                                    <p:cTn id="8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43000"/>
                                </p:stCondLst>
                                <p:childTnLst>
                                  <p:par>
                                    <p:cTn id="92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43500"/>
                                </p:stCondLst>
                                <p:childTnLst>
                                  <p:par>
                                    <p:cTn id="9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44100"/>
                                </p:stCondLst>
                                <p:childTnLst>
                                  <p:par>
                                    <p:cTn id="102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44600"/>
                                </p:stCondLst>
                                <p:childTnLst>
                                  <p:par>
                                    <p:cTn id="10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45100"/>
                                </p:stCondLst>
                                <p:childTnLst>
                                  <p:par>
                                    <p:cTn id="112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48" grpId="0"/>
          <p:bldP spid="55" grpId="0"/>
          <p:bldP spid="56" grpId="0"/>
          <p:bldP spid="57" grpId="0"/>
          <p:bldP spid="58" grpId="0"/>
          <p:bldP spid="59" grpId="0"/>
          <p:bldP spid="60" grpId="0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2">
            <a:extLst>
              <a:ext uri="{FF2B5EF4-FFF2-40B4-BE49-F238E27FC236}">
                <a16:creationId xmlns:a16="http://schemas.microsoft.com/office/drawing/2014/main" xmlns="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838200" y="457200"/>
            <a:ext cx="4648200" cy="22860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2844" y="3733801"/>
            <a:ext cx="4324755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khói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…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5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V. </a:t>
            </a:r>
            <a:r>
              <a:rPr lang="en-US" b="1" dirty="0" err="1" smtClean="0">
                <a:solidFill>
                  <a:srgbClr val="FF0000"/>
                </a:solidFill>
              </a:rPr>
              <a:t>Sự</a:t>
            </a:r>
            <a:r>
              <a:rPr lang="en-US" b="1" dirty="0" smtClean="0">
                <a:solidFill>
                  <a:srgbClr val="FF0000"/>
                </a:solidFill>
              </a:rPr>
              <a:t> ô </a:t>
            </a:r>
            <a:r>
              <a:rPr lang="en-US" b="1" dirty="0" err="1" smtClean="0">
                <a:solidFill>
                  <a:srgbClr val="FF0000"/>
                </a:solidFill>
              </a:rPr>
              <a:t>nhiễm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không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khí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/>
          <a:lstStyle/>
          <a:p>
            <a:pPr marL="514350" lvl="0" indent="-514350">
              <a:buAutoNum type="arabicPeriod"/>
            </a:pP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r>
              <a:rPr lang="en-US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b="1" kern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Tx/>
              <a:buChar char="-"/>
            </a:pP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</a:p>
          <a:p>
            <a:pPr lvl="0">
              <a:buFontTx/>
              <a:buChar char="-"/>
            </a:pP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do con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….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2698" y="3243"/>
            <a:ext cx="7620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rgbClr val="FF3300"/>
                </a:solidFill>
                <a:latin typeface=".VnCentury Schoolbook" pitchFamily="34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144265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ình ảnh hạn hán khốc liệt hoành hành ở Tây Nguyên">
            <a:extLst>
              <a:ext uri="{FF2B5EF4-FFF2-40B4-BE49-F238E27FC236}">
                <a16:creationId xmlns:a16="http://schemas.microsoft.com/office/drawing/2014/main" xmlns="" id="{49F3E5B2-5BB9-44BD-978A-85CBC341D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168" y="2853898"/>
            <a:ext cx="200155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 descr="Hiện tượng băng tan và tác động của nó đến Trái Đất như thế nào ?">
            <a:extLst>
              <a:ext uri="{FF2B5EF4-FFF2-40B4-BE49-F238E27FC236}">
                <a16:creationId xmlns:a16="http://schemas.microsoft.com/office/drawing/2014/main" xmlns="" id="{B191CDC3-FE9B-4B21-AD66-43F3617D8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817" y="2853898"/>
            <a:ext cx="180350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Sương mù bắt đầu gia tăng ở miền Trung | VTV.VN">
            <a:extLst>
              <a:ext uri="{FF2B5EF4-FFF2-40B4-BE49-F238E27FC236}">
                <a16:creationId xmlns:a16="http://schemas.microsoft.com/office/drawing/2014/main" xmlns="" id="{BFD433DC-3CF9-46C3-A2E1-59C43A416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33" y="4639246"/>
            <a:ext cx="1803503" cy="177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A5229E-4FA0-4FF4-AF4A-5FAD8E73E3FC}"/>
              </a:ext>
            </a:extLst>
          </p:cNvPr>
          <p:cNvSpPr txBox="1"/>
          <p:nvPr/>
        </p:nvSpPr>
        <p:spPr>
          <a:xfrm>
            <a:off x="4252421" y="6417412"/>
            <a:ext cx="2223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Môi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trường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xmlns="" id="{8BA06D17-64BA-4831-9168-C27E3137F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769" y="417253"/>
            <a:ext cx="1371600" cy="182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677127F4-1D41-43A5-BA69-460029C87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238" y="264853"/>
            <a:ext cx="16002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EC467D0-29C9-4841-8756-405DB05845AE}"/>
              </a:ext>
            </a:extLst>
          </p:cNvPr>
          <p:cNvSpPr txBox="1"/>
          <p:nvPr/>
        </p:nvSpPr>
        <p:spPr>
          <a:xfrm>
            <a:off x="6614809" y="89703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Sức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khỏe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hought Bubble: Cloud 2">
            <a:extLst>
              <a:ext uri="{FF2B5EF4-FFF2-40B4-BE49-F238E27FC236}">
                <a16:creationId xmlns:a16="http://schemas.microsoft.com/office/drawing/2014/main" xmlns="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318254" y="425139"/>
            <a:ext cx="4634746" cy="2428759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9410" y="3243"/>
            <a:ext cx="133643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hại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1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9410" y="3243"/>
            <a:ext cx="765941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hought Bubble: Cloud 2">
            <a:extLst>
              <a:ext uri="{FF2B5EF4-FFF2-40B4-BE49-F238E27FC236}">
                <a16:creationId xmlns:a16="http://schemas.microsoft.com/office/drawing/2014/main" xmlns="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32426" y="762000"/>
            <a:ext cx="4634746" cy="2428759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43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esktop\1279_cr_542fd7f92d1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90"/>
            <a:ext cx="9144000" cy="6773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Group 4"/>
          <p:cNvGrpSpPr/>
          <p:nvPr/>
        </p:nvGrpSpPr>
        <p:grpSpPr>
          <a:xfrm>
            <a:off x="457200" y="1447800"/>
            <a:ext cx="977900" cy="890588"/>
            <a:chOff x="914464" y="1391443"/>
            <a:chExt cx="977900" cy="890588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8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Picture 9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" name="Flowchart: Alternate Process 9"/>
          <p:cNvSpPr/>
          <p:nvPr/>
        </p:nvSpPr>
        <p:spPr>
          <a:xfrm>
            <a:off x="1555686" y="1543916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3782" y="2682650"/>
            <a:ext cx="944563" cy="867980"/>
            <a:chOff x="829725" y="2526421"/>
            <a:chExt cx="944563" cy="867980"/>
          </a:xfrm>
        </p:grpSpPr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4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5" name="Picture 13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Flowchart: Alternate Process 15"/>
          <p:cNvSpPr/>
          <p:nvPr/>
        </p:nvSpPr>
        <p:spPr>
          <a:xfrm>
            <a:off x="1817007" y="27706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200" y="4068763"/>
            <a:ext cx="905754" cy="808037"/>
            <a:chOff x="875796" y="3592999"/>
            <a:chExt cx="905754" cy="808037"/>
          </a:xfrm>
        </p:grpSpPr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20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Picture 17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2" name="Flowchart: Alternate Process 21"/>
          <p:cNvSpPr/>
          <p:nvPr/>
        </p:nvSpPr>
        <p:spPr>
          <a:xfrm>
            <a:off x="2726468" y="40049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55618" y="5257800"/>
            <a:ext cx="867632" cy="855663"/>
            <a:chOff x="858430" y="4723358"/>
            <a:chExt cx="867632" cy="855663"/>
          </a:xfrm>
        </p:grpSpPr>
        <p:grpSp>
          <p:nvGrpSpPr>
            <p:cNvPr id="24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26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7" name="Picture 21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8" name="Flowchart: Alternate Process 27"/>
          <p:cNvSpPr/>
          <p:nvPr/>
        </p:nvSpPr>
        <p:spPr>
          <a:xfrm>
            <a:off x="2742844" y="5318228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496" y="304800"/>
            <a:ext cx="2578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OXYGEN</a:t>
            </a:r>
            <a:endParaRPr lang="en-US" sz="5400" b="1" cap="none" spc="0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713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5840FC6-3940-4772-93A7-B0CBCAB277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07" t="21478" r="41996" b="27066"/>
          <a:stretch/>
        </p:blipFill>
        <p:spPr>
          <a:xfrm>
            <a:off x="3829986" y="3743010"/>
            <a:ext cx="2590800" cy="2976108"/>
          </a:xfrm>
          <a:prstGeom prst="rect">
            <a:avLst/>
          </a:prstGeom>
        </p:spPr>
      </p:pic>
      <p:pic>
        <p:nvPicPr>
          <p:cNvPr id="3" name="Picture 20">
            <a:extLst>
              <a:ext uri="{FF2B5EF4-FFF2-40B4-BE49-F238E27FC236}">
                <a16:creationId xmlns:a16="http://schemas.microsoft.com/office/drawing/2014/main" xmlns="" id="{00099674-F47A-4DAA-819A-33167C5E7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804" y="914399"/>
            <a:ext cx="553307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ổng Hợp Hình Ảnh Đẹp Về Bảo Vệ Môi Trường Đẹp Và Ý Nghĩa, 917 Hình Ảnh  Miễn Phí Của Bảo Vệ Môi Trường - How-yolo.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78"/>
            <a:ext cx="3581400" cy="455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69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381000" y="2133601"/>
            <a:ext cx="8610600" cy="44958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b="1" i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Tx/>
              <a:buChar char="-"/>
            </a:pP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Tx/>
              <a:buChar char="-"/>
            </a:pP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Tx/>
              <a:buChar char="-"/>
            </a:pP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Tx/>
              <a:buChar char="-"/>
            </a:pP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Tx/>
              <a:buChar char="-"/>
            </a:pP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0" y="0"/>
            <a:ext cx="7620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rgbClr val="FF3300"/>
                </a:solidFill>
                <a:latin typeface=".VnCentury Schoolbook" pitchFamily="34" charset="0"/>
                <a:sym typeface="Wingdings" pitchFamily="2" charset="2"/>
              </a:rPr>
              <a:t>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8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 smtClean="0"/>
              <a:t>Dặn</a:t>
            </a:r>
            <a:r>
              <a:rPr lang="en-US" dirty="0" smtClean="0"/>
              <a:t> </a:t>
            </a:r>
            <a:r>
              <a:rPr lang="en-US" dirty="0" err="1" smtClean="0"/>
              <a:t>dò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err="1" smtClean="0"/>
              <a:t>Học</a:t>
            </a:r>
            <a:r>
              <a:rPr lang="en-US" sz="3600" dirty="0" smtClean="0"/>
              <a:t> </a:t>
            </a:r>
            <a:r>
              <a:rPr lang="en-US" sz="3600" dirty="0" err="1"/>
              <a:t>bài</a:t>
            </a:r>
            <a:r>
              <a:rPr lang="en-US" sz="3600" dirty="0"/>
              <a:t> </a:t>
            </a:r>
            <a:r>
              <a:rPr lang="en-US" sz="3600" dirty="0" err="1"/>
              <a:t>cũ</a:t>
            </a:r>
            <a:r>
              <a:rPr lang="en-US" sz="3600" dirty="0"/>
              <a:t>.</a:t>
            </a:r>
          </a:p>
          <a:p>
            <a:r>
              <a:rPr lang="en-US" sz="3600" dirty="0" err="1" smtClean="0"/>
              <a:t>Lập</a:t>
            </a:r>
            <a:r>
              <a:rPr lang="en-US" sz="3600" dirty="0" smtClean="0"/>
              <a:t> </a:t>
            </a:r>
            <a:r>
              <a:rPr lang="en-US" sz="3600" dirty="0" err="1"/>
              <a:t>kế</a:t>
            </a:r>
            <a:r>
              <a:rPr lang="en-US" sz="3600" dirty="0"/>
              <a:t> </a:t>
            </a:r>
            <a:r>
              <a:rPr lang="en-US" sz="3600" dirty="0" err="1"/>
              <a:t>hoạch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công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mà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bảo</a:t>
            </a:r>
            <a:r>
              <a:rPr lang="en-US" sz="3600" dirty="0"/>
              <a:t> </a:t>
            </a:r>
            <a:r>
              <a:rPr lang="en-US" sz="3600" dirty="0" err="1"/>
              <a:t>vệ</a:t>
            </a:r>
            <a:r>
              <a:rPr lang="en-US" sz="3600" dirty="0"/>
              <a:t> </a:t>
            </a:r>
            <a:r>
              <a:rPr lang="en-US" sz="3600" dirty="0" err="1"/>
              <a:t>môi</a:t>
            </a:r>
            <a:r>
              <a:rPr lang="en-US" sz="3600" dirty="0"/>
              <a:t> </a:t>
            </a:r>
            <a:r>
              <a:rPr lang="en-US" sz="3600" dirty="0" err="1"/>
              <a:t>trường</a:t>
            </a:r>
            <a:r>
              <a:rPr lang="en-US" sz="3600" dirty="0"/>
              <a:t> </a:t>
            </a:r>
            <a:r>
              <a:rPr lang="en-US" sz="3600" dirty="0" err="1"/>
              <a:t>không</a:t>
            </a:r>
            <a:r>
              <a:rPr lang="en-US" sz="3600" dirty="0"/>
              <a:t> </a:t>
            </a:r>
            <a:r>
              <a:rPr lang="en-US" sz="3600" dirty="0" err="1"/>
              <a:t>khí</a:t>
            </a:r>
            <a:r>
              <a:rPr lang="en-US" sz="3600" dirty="0"/>
              <a:t>.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7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1" descr="image01219.jpg">
            <a:extLst>
              <a:ext uri="{FF2B5EF4-FFF2-40B4-BE49-F238E27FC236}">
                <a16:creationId xmlns:a16="http://schemas.microsoft.com/office/drawing/2014/main" xmlns="" id="{1F99CE5D-EC2E-462B-8009-F104B1FD73C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30000" contrast="-40000"/>
          </a:blip>
          <a:stretch>
            <a:fillRect/>
          </a:stretch>
        </p:blipFill>
        <p:spPr>
          <a:xfrm>
            <a:off x="156637" y="921704"/>
            <a:ext cx="4415363" cy="5200316"/>
          </a:xfrm>
          <a:prstGeom prst="rect">
            <a:avLst/>
          </a:prstGeom>
        </p:spPr>
      </p:pic>
      <p:pic>
        <p:nvPicPr>
          <p:cNvPr id="4" name="!!1" descr="vkk1392969187.jpg">
            <a:extLst>
              <a:ext uri="{FF2B5EF4-FFF2-40B4-BE49-F238E27FC236}">
                <a16:creationId xmlns:a16="http://schemas.microsoft.com/office/drawing/2014/main" xmlns="" id="{ED3013AB-A3AB-4196-BDA4-6967041B5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64" y="921704"/>
            <a:ext cx="4415363" cy="52003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8FA497D-666D-4E1A-8DF7-BA18E5590A5A}"/>
              </a:ext>
            </a:extLst>
          </p:cNvPr>
          <p:cNvSpPr txBox="1"/>
          <p:nvPr/>
        </p:nvSpPr>
        <p:spPr>
          <a:xfrm>
            <a:off x="2450818" y="2182858"/>
            <a:ext cx="45493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Tại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sao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nhà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leo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núi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phải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mang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bình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oxygen,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thợ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l</a:t>
            </a:r>
            <a:r>
              <a:rPr lang="en-US" sz="3200" dirty="0" err="1">
                <a:solidFill>
                  <a:schemeClr val="bg1"/>
                </a:solidFill>
                <a:highlight>
                  <a:srgbClr val="008080"/>
                </a:highlight>
                <a:latin typeface="Tw Cen MT" panose="020B0602020104020603" pitchFamily="34" charset="0"/>
              </a:rPr>
              <a:t>ặ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n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phải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mang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bình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dưỡng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khí</a:t>
            </a:r>
            <a:r>
              <a:rPr lang="en-US" sz="3600" dirty="0">
                <a:solidFill>
                  <a:schemeClr val="bg1"/>
                </a:solidFill>
                <a:highlight>
                  <a:srgbClr val="008080"/>
                </a:highlight>
                <a:latin typeface="UTM Nyala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019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11: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Oxygen.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03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B608232-61D2-45CE-BC8F-1B0F6CC8A939}"/>
              </a:ext>
            </a:extLst>
          </p:cNvPr>
          <p:cNvSpPr/>
          <p:nvPr/>
        </p:nvSpPr>
        <p:spPr>
          <a:xfrm>
            <a:off x="0" y="5032487"/>
            <a:ext cx="9144000" cy="480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53EE3686-7F72-43AE-903F-8EEB1E97E879}"/>
              </a:ext>
            </a:extLst>
          </p:cNvPr>
          <p:cNvSpPr/>
          <p:nvPr/>
        </p:nvSpPr>
        <p:spPr>
          <a:xfrm flipH="1">
            <a:off x="990600" y="1981200"/>
            <a:ext cx="1296569" cy="1490308"/>
          </a:xfrm>
          <a:prstGeom prst="triangle">
            <a:avLst/>
          </a:prstGeom>
          <a:solidFill>
            <a:srgbClr val="217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4DB8D76D-8A49-48CB-A59A-0724FA312F64}"/>
              </a:ext>
            </a:extLst>
          </p:cNvPr>
          <p:cNvSpPr/>
          <p:nvPr/>
        </p:nvSpPr>
        <p:spPr>
          <a:xfrm flipH="1">
            <a:off x="609600" y="1981200"/>
            <a:ext cx="1296569" cy="1490308"/>
          </a:xfrm>
          <a:prstGeom prst="triangle">
            <a:avLst/>
          </a:prstGeom>
          <a:solidFill>
            <a:srgbClr val="5BB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xmlns="" id="{2B2D3FC1-4AA2-452F-96D4-A8CC95E2DFBF}"/>
              </a:ext>
            </a:extLst>
          </p:cNvPr>
          <p:cNvSpPr/>
          <p:nvPr/>
        </p:nvSpPr>
        <p:spPr>
          <a:xfrm flipH="1">
            <a:off x="0" y="1981200"/>
            <a:ext cx="1296569" cy="1490308"/>
          </a:xfrm>
          <a:prstGeom prst="triangle">
            <a:avLst/>
          </a:prstGeom>
          <a:solidFill>
            <a:srgbClr val="CF0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9D40B92-AC5C-46F7-A6EC-063C96D58683}"/>
              </a:ext>
            </a:extLst>
          </p:cNvPr>
          <p:cNvSpPr txBox="1"/>
          <p:nvPr/>
        </p:nvSpPr>
        <p:spPr>
          <a:xfrm>
            <a:off x="2362200" y="2209800"/>
            <a:ext cx="65532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. Oxygen </a:t>
            </a:r>
            <a:r>
              <a:rPr lang="en-US" sz="48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kumimoji="0" lang="id-ID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9897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!!1">
            <a:extLst>
              <a:ext uri="{FF2B5EF4-FFF2-40B4-BE49-F238E27FC236}">
                <a16:creationId xmlns:a16="http://schemas.microsoft.com/office/drawing/2014/main" xmlns="" id="{2F55EC6E-53B8-4BC9-BA43-7B604408DE77}"/>
              </a:ext>
            </a:extLst>
          </p:cNvPr>
          <p:cNvGrpSpPr/>
          <p:nvPr/>
        </p:nvGrpSpPr>
        <p:grpSpPr>
          <a:xfrm>
            <a:off x="151270" y="58962"/>
            <a:ext cx="3302564" cy="902493"/>
            <a:chOff x="717509" y="1559515"/>
            <a:chExt cx="4403419" cy="9024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3F239A55-E81A-468F-B707-2C045ACDC6EC}"/>
                </a:ext>
              </a:extLst>
            </p:cNvPr>
            <p:cNvSpPr/>
            <p:nvPr/>
          </p:nvSpPr>
          <p:spPr>
            <a:xfrm>
              <a:off x="765128" y="1901449"/>
              <a:ext cx="2964181" cy="515526"/>
            </a:xfrm>
            <a:prstGeom prst="rect">
              <a:avLst/>
            </a:prstGeom>
            <a:solidFill>
              <a:srgbClr val="E7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D13AF59C-D43D-47F0-A568-38CA632560E6}"/>
                </a:ext>
              </a:extLst>
            </p:cNvPr>
            <p:cNvSpPr txBox="1"/>
            <p:nvPr/>
          </p:nvSpPr>
          <p:spPr>
            <a:xfrm>
              <a:off x="982529" y="1559515"/>
              <a:ext cx="413839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Tìm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Hiểu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VN-Anastasia" panose="020B0606040200020203" pitchFamily="34" charset="0"/>
                  <a:ea typeface="+mn-ea"/>
                  <a:cs typeface="+mn-cs"/>
                </a:rPr>
                <a:t> Chung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F3BA954-5D5B-430B-AD52-C9528C34190C}"/>
                </a:ext>
              </a:extLst>
            </p:cNvPr>
            <p:cNvGrpSpPr/>
            <p:nvPr/>
          </p:nvGrpSpPr>
          <p:grpSpPr>
            <a:xfrm>
              <a:off x="717509" y="1851308"/>
              <a:ext cx="2964181" cy="610700"/>
              <a:chOff x="264800" y="1834513"/>
              <a:chExt cx="3057520" cy="2734717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072F234D-1A59-4EB9-AC4A-719740955386}"/>
                  </a:ext>
                </a:extLst>
              </p:cNvPr>
              <p:cNvSpPr/>
              <p:nvPr/>
            </p:nvSpPr>
            <p:spPr>
              <a:xfrm>
                <a:off x="266700" y="1857374"/>
                <a:ext cx="45719" cy="2478405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14E52B33-9703-4540-80C9-302FADB444E9}"/>
                  </a:ext>
                </a:extLst>
              </p:cNvPr>
              <p:cNvSpPr/>
              <p:nvPr/>
            </p:nvSpPr>
            <p:spPr>
              <a:xfrm>
                <a:off x="3276600" y="1857375"/>
                <a:ext cx="45719" cy="2487930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0C68593D-EBA8-4B9B-BCB7-EED500BBDE11}"/>
                  </a:ext>
                </a:extLst>
              </p:cNvPr>
              <p:cNvSpPr/>
              <p:nvPr/>
            </p:nvSpPr>
            <p:spPr>
              <a:xfrm rot="16200000" flipH="1">
                <a:off x="278221" y="1846326"/>
                <a:ext cx="247396" cy="269491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DB3681FC-2F26-4986-8B26-706DE89F4394}"/>
                  </a:ext>
                </a:extLst>
              </p:cNvPr>
              <p:cNvSpPr/>
              <p:nvPr/>
            </p:nvSpPr>
            <p:spPr>
              <a:xfrm rot="16200000">
                <a:off x="2910390" y="1627315"/>
                <a:ext cx="204730" cy="619126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FE8117F-465A-493C-ADFB-48DE22E82AB5}"/>
                  </a:ext>
                </a:extLst>
              </p:cNvPr>
              <p:cNvSpPr/>
              <p:nvPr/>
            </p:nvSpPr>
            <p:spPr>
              <a:xfrm rot="16200000">
                <a:off x="1669864" y="2916775"/>
                <a:ext cx="247391" cy="3057520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026" name="!!1">
            <a:extLst>
              <a:ext uri="{FF2B5EF4-FFF2-40B4-BE49-F238E27FC236}">
                <a16:creationId xmlns:a16="http://schemas.microsoft.com/office/drawing/2014/main" xmlns="" id="{DF0833BD-FCAB-4EFA-99C4-5FD925176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489" y="3817694"/>
            <a:ext cx="4109875" cy="304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18070BC-75B3-49D0-A85C-0C427DBE7D32}"/>
              </a:ext>
            </a:extLst>
          </p:cNvPr>
          <p:cNvGrpSpPr/>
          <p:nvPr/>
        </p:nvGrpSpPr>
        <p:grpSpPr>
          <a:xfrm>
            <a:off x="5131398" y="58962"/>
            <a:ext cx="4370335" cy="4708308"/>
            <a:chOff x="6841864" y="58962"/>
            <a:chExt cx="5827113" cy="4708308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xmlns="" id="{E2064265-7372-49F4-BE74-AF8B31ECF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1864" y="58962"/>
              <a:ext cx="5827113" cy="4708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DC4C307-1B87-4A9D-8975-A9530AC00260}"/>
                </a:ext>
              </a:extLst>
            </p:cNvPr>
            <p:cNvSpPr txBox="1"/>
            <p:nvPr/>
          </p:nvSpPr>
          <p:spPr>
            <a:xfrm>
              <a:off x="7853084" y="1859340"/>
              <a:ext cx="36450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Oxygen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có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 ở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đâu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nhỉ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???</a:t>
              </a:r>
            </a:p>
            <a:p>
              <a:pPr algn="ctr"/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Tìm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dẫn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chứng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cụ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thể</a:t>
              </a:r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93"/>
                </a:rPr>
                <a:t>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4F30CD6-670D-4FC3-A6F5-101CA6A3C213}"/>
              </a:ext>
            </a:extLst>
          </p:cNvPr>
          <p:cNvSpPr txBox="1"/>
          <p:nvPr/>
        </p:nvSpPr>
        <p:spPr>
          <a:xfrm>
            <a:off x="2209573" y="5353391"/>
            <a:ext cx="3883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Oxygen </a:t>
            </a:r>
            <a:r>
              <a:rPr lang="en-US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có</a:t>
            </a:r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ở </a:t>
            </a:r>
            <a:r>
              <a:rPr lang="en-US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khắp</a:t>
            </a:r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nơi</a:t>
            </a:r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trên</a:t>
            </a:r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Trái</a:t>
            </a:r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Đất</a:t>
            </a:r>
            <a:endParaRPr lang="en-US" sz="2000" b="1" i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93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CE7B594-EFAE-421A-A989-4C548AFF9309}"/>
              </a:ext>
            </a:extLst>
          </p:cNvPr>
          <p:cNvSpPr txBox="1"/>
          <p:nvPr/>
        </p:nvSpPr>
        <p:spPr>
          <a:xfrm>
            <a:off x="793887" y="4206967"/>
            <a:ext cx="1771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Oxygen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có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trong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không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khí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93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9FA2808-C30F-4205-AB55-48D02EAB11B6}"/>
              </a:ext>
            </a:extLst>
          </p:cNvPr>
          <p:cNvSpPr txBox="1"/>
          <p:nvPr/>
        </p:nvSpPr>
        <p:spPr>
          <a:xfrm>
            <a:off x="2969381" y="4206967"/>
            <a:ext cx="177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Oxygen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có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trong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nước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93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A3BAFD8-1BF2-4FD1-8668-D251DCE3E9FB}"/>
              </a:ext>
            </a:extLst>
          </p:cNvPr>
          <p:cNvSpPr txBox="1"/>
          <p:nvPr/>
        </p:nvSpPr>
        <p:spPr>
          <a:xfrm>
            <a:off x="5144876" y="4102293"/>
            <a:ext cx="177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Oxygen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có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trong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đất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93"/>
              </a:rPr>
              <a:t>xốp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93"/>
            </a:endParaRPr>
          </a:p>
        </p:txBody>
      </p:sp>
      <p:pic>
        <p:nvPicPr>
          <p:cNvPr id="1032" name="!!1">
            <a:extLst>
              <a:ext uri="{FF2B5EF4-FFF2-40B4-BE49-F238E27FC236}">
                <a16:creationId xmlns:a16="http://schemas.microsoft.com/office/drawing/2014/main" xmlns="" id="{FCA29F63-E4C5-468F-BAFD-EE887C454DB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017" y="42599"/>
            <a:ext cx="2721983" cy="353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him, Đang Bay, Tự Do, Vịt, Bầu Trời, Động Vật">
            <a:extLst>
              <a:ext uri="{FF2B5EF4-FFF2-40B4-BE49-F238E27FC236}">
                <a16:creationId xmlns:a16="http://schemas.microsoft.com/office/drawing/2014/main" xmlns="" id="{998916BE-ECAB-481F-B757-273F89DA0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79" y="2106288"/>
            <a:ext cx="1925333" cy="171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ộng Vật, Hồ Cá, Thủy Sản, Màu Xanh">
            <a:extLst>
              <a:ext uri="{FF2B5EF4-FFF2-40B4-BE49-F238E27FC236}">
                <a16:creationId xmlns:a16="http://schemas.microsoft.com/office/drawing/2014/main" xmlns="" id="{980A09A4-871A-490A-8393-18A3C033E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630" y="2095877"/>
            <a:ext cx="1925333" cy="171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Soil Editable vector illustration of earthworms in garden soil earthworms stock illustrations">
            <a:extLst>
              <a:ext uri="{FF2B5EF4-FFF2-40B4-BE49-F238E27FC236}">
                <a16:creationId xmlns:a16="http://schemas.microsoft.com/office/drawing/2014/main" xmlns="" id="{FD8BBA64-2BCF-4BCF-A640-E794A0617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253" y="2095877"/>
            <a:ext cx="1892091" cy="171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him, Đang Bay, Tự Do, Vịt, Bầu Trời, Động Vật">
            <a:extLst>
              <a:ext uri="{FF2B5EF4-FFF2-40B4-BE49-F238E27FC236}">
                <a16:creationId xmlns:a16="http://schemas.microsoft.com/office/drawing/2014/main" xmlns="" id="{FD0B8E65-C046-46FB-9FDE-445508B20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29" y="127756"/>
            <a:ext cx="7316205" cy="650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396A0FA-E12B-47A3-B6B4-B5FCF766E47B}"/>
              </a:ext>
            </a:extLst>
          </p:cNvPr>
          <p:cNvSpPr txBox="1"/>
          <p:nvPr/>
        </p:nvSpPr>
        <p:spPr>
          <a:xfrm>
            <a:off x="2174809" y="4404391"/>
            <a:ext cx="4641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Chim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có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thể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bay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trên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trời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vì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độ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cao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đó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vẫn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có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-93"/>
              </a:rPr>
              <a:t> oxygen</a:t>
            </a:r>
          </a:p>
        </p:txBody>
      </p:sp>
      <p:pic>
        <p:nvPicPr>
          <p:cNvPr id="36" name="Picture 4" descr="Động Vật, Hồ Cá, Thủy Sản, Màu Xanh">
            <a:extLst>
              <a:ext uri="{FF2B5EF4-FFF2-40B4-BE49-F238E27FC236}">
                <a16:creationId xmlns:a16="http://schemas.microsoft.com/office/drawing/2014/main" xmlns="" id="{9F5357EF-9D04-4543-B5BE-4555786E3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5" y="252414"/>
            <a:ext cx="7147321" cy="635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7D7D2A4-5049-4D90-8CB8-8865868C1DD0}"/>
              </a:ext>
            </a:extLst>
          </p:cNvPr>
          <p:cNvSpPr txBox="1"/>
          <p:nvPr/>
        </p:nvSpPr>
        <p:spPr>
          <a:xfrm>
            <a:off x="3453834" y="750759"/>
            <a:ext cx="46415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-93"/>
              </a:rPr>
              <a:t>C</a:t>
            </a:r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-93"/>
              </a:rPr>
              <a:t>á sống được trong nước vì trong nước có một lượng oxygen hoà tan dù rất nhỏ</a:t>
            </a:r>
            <a:endParaRPr lang="en-US" sz="3200" b="1" dirty="0">
              <a:solidFill>
                <a:schemeClr val="bg1"/>
              </a:solidFill>
              <a:latin typeface="Montserrat" panose="00000500000000000000" pitchFamily="2" charset="-93"/>
            </a:endParaRPr>
          </a:p>
        </p:txBody>
      </p:sp>
      <p:pic>
        <p:nvPicPr>
          <p:cNvPr id="38" name="Picture 6" descr="Soil Editable vector illustration of earthworms in garden soil earthworms stock illustrations">
            <a:extLst>
              <a:ext uri="{FF2B5EF4-FFF2-40B4-BE49-F238E27FC236}">
                <a16:creationId xmlns:a16="http://schemas.microsoft.com/office/drawing/2014/main" xmlns="" id="{3220E5F0-F9B1-4ACE-8258-8FE3865F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48" y="324425"/>
            <a:ext cx="6755022" cy="610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5D50BB5-240B-45B9-B956-E31ED07D965F}"/>
              </a:ext>
            </a:extLst>
          </p:cNvPr>
          <p:cNvSpPr txBox="1"/>
          <p:nvPr/>
        </p:nvSpPr>
        <p:spPr>
          <a:xfrm>
            <a:off x="1903266" y="5159583"/>
            <a:ext cx="46415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Montserrat" panose="00000500000000000000" pitchFamily="2" charset="-93"/>
              </a:rPr>
              <a:t>G</a:t>
            </a:r>
            <a:r>
              <a:rPr lang="vi-VN" sz="2400" b="1" dirty="0">
                <a:solidFill>
                  <a:srgbClr val="C00000"/>
                </a:solidFill>
                <a:latin typeface="Montserrat" panose="00000500000000000000" pitchFamily="2" charset="-93"/>
              </a:rPr>
              <a:t>iun sống được trong lòng đất tơi xốp vì trong đất có chứa oxygen. </a:t>
            </a:r>
            <a:endParaRPr lang="en-US" sz="2400" b="1" dirty="0">
              <a:solidFill>
                <a:srgbClr val="C00000"/>
              </a:solidFill>
              <a:latin typeface="Montserrat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80151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5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250"/>
                            </p:stCondLst>
                            <p:childTnLst>
                              <p:par>
                                <p:cTn id="5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25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1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25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0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2" grpId="0"/>
      <p:bldP spid="32" grpId="0"/>
      <p:bldP spid="32" grpId="1"/>
      <p:bldP spid="35" grpId="0"/>
      <p:bldP spid="35" grpId="1"/>
      <p:bldP spid="37" grpId="0"/>
      <p:bldP spid="37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1962</Words>
  <Application>Microsoft Office PowerPoint</Application>
  <PresentationFormat>On-screen Show (4:3)</PresentationFormat>
  <Paragraphs>249</Paragraphs>
  <Slides>52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11: Oxygen. Không khí  </vt:lpstr>
      <vt:lpstr>PowerPoint Presentation</vt:lpstr>
      <vt:lpstr>PowerPoint Presentation</vt:lpstr>
      <vt:lpstr>Oxygen có ở đâu?</vt:lpstr>
      <vt:lpstr>PowerPoint Presentation</vt:lpstr>
      <vt:lpstr>PowerPoint Presentation</vt:lpstr>
      <vt:lpstr>PowerPoint Presentation</vt:lpstr>
      <vt:lpstr>PowerPoint Presentation</vt:lpstr>
      <vt:lpstr> Hãy giải thích vì sao trong những bể cá cảnh người ta phải dùng thêm máy sục không khí?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Thí nghiệm xác định thành phần phần trăm về thể tích của oxygen trong không khí</vt:lpstr>
      <vt:lpstr>PowerPoint Presentation</vt:lpstr>
      <vt:lpstr> III. Thành phần của không khí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Không khí và bảo vệ môi trường không khí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V. Sự ô nhiễm không khí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13</cp:revision>
  <dcterms:created xsi:type="dcterms:W3CDTF">2022-10-09T13:39:35Z</dcterms:created>
  <dcterms:modified xsi:type="dcterms:W3CDTF">2024-02-19T06:50:42Z</dcterms:modified>
</cp:coreProperties>
</file>