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30" r:id="rId2"/>
    <p:sldId id="331" r:id="rId3"/>
    <p:sldId id="332" r:id="rId4"/>
    <p:sldId id="297" r:id="rId5"/>
    <p:sldId id="350" r:id="rId6"/>
    <p:sldId id="334" r:id="rId7"/>
    <p:sldId id="337" r:id="rId8"/>
    <p:sldId id="338" r:id="rId9"/>
    <p:sldId id="339" r:id="rId10"/>
    <p:sldId id="336" r:id="rId11"/>
    <p:sldId id="351" r:id="rId12"/>
    <p:sldId id="352" r:id="rId13"/>
    <p:sldId id="299" r:id="rId14"/>
    <p:sldId id="340" r:id="rId15"/>
    <p:sldId id="341" r:id="rId16"/>
    <p:sldId id="343" r:id="rId17"/>
    <p:sldId id="344" r:id="rId18"/>
    <p:sldId id="300" r:id="rId19"/>
    <p:sldId id="345" r:id="rId20"/>
    <p:sldId id="346" r:id="rId21"/>
    <p:sldId id="347" r:id="rId22"/>
    <p:sldId id="348" r:id="rId23"/>
    <p:sldId id="349" r:id="rId24"/>
    <p:sldId id="353" r:id="rId25"/>
    <p:sldId id="316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  <p:sldId id="363" r:id="rId36"/>
    <p:sldId id="364" r:id="rId37"/>
    <p:sldId id="365" r:id="rId38"/>
    <p:sldId id="366" r:id="rId39"/>
    <p:sldId id="367" r:id="rId40"/>
    <p:sldId id="368" r:id="rId41"/>
    <p:sldId id="369" r:id="rId42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C8B"/>
    <a:srgbClr val="FF8203"/>
    <a:srgbClr val="FFC52F"/>
    <a:srgbClr val="FF7B65"/>
    <a:srgbClr val="8ACFEA"/>
    <a:srgbClr val="84AEF1"/>
    <a:srgbClr val="00B9F1"/>
    <a:srgbClr val="DBF0F9"/>
    <a:srgbClr val="9AD6ED"/>
    <a:srgbClr val="E2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6" autoAdjust="0"/>
    <p:restoredTop sz="96314" autoAdjust="0"/>
  </p:normalViewPr>
  <p:slideViewPr>
    <p:cSldViewPr snapToGrid="0" showGuides="1">
      <p:cViewPr>
        <p:scale>
          <a:sx n="54" d="100"/>
          <a:sy n="54" d="100"/>
        </p:scale>
        <p:origin x="-2002" y="-715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3DEDE-07B8-4FAC-9522-042787A7ACF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965A4-4F9B-42AD-97F6-5956B56DB1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45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13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138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138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65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138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079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959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06091-B64E-46A7-B1D7-CFE523FACE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6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8298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68023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6237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542867" y="542767"/>
            <a:ext cx="11106400" cy="5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9"/>
          <p:cNvSpPr/>
          <p:nvPr/>
        </p:nvSpPr>
        <p:spPr>
          <a:xfrm>
            <a:off x="1058933" y="104299"/>
            <a:ext cx="188800" cy="188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9"/>
          <p:cNvSpPr/>
          <p:nvPr/>
        </p:nvSpPr>
        <p:spPr>
          <a:xfrm>
            <a:off x="-187200" y="200273"/>
            <a:ext cx="14636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9"/>
          <p:cNvSpPr/>
          <p:nvPr/>
        </p:nvSpPr>
        <p:spPr>
          <a:xfrm>
            <a:off x="10772401" y="503501"/>
            <a:ext cx="1172400" cy="1172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9"/>
          <p:cNvSpPr/>
          <p:nvPr/>
        </p:nvSpPr>
        <p:spPr>
          <a:xfrm>
            <a:off x="928733" y="1223500"/>
            <a:ext cx="449200" cy="449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9"/>
          <p:cNvSpPr/>
          <p:nvPr/>
        </p:nvSpPr>
        <p:spPr>
          <a:xfrm>
            <a:off x="11899071" y="159175"/>
            <a:ext cx="390400" cy="390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9"/>
          <p:cNvSpPr/>
          <p:nvPr/>
        </p:nvSpPr>
        <p:spPr>
          <a:xfrm>
            <a:off x="10299129" y="1022811"/>
            <a:ext cx="284000" cy="284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9"/>
          <p:cNvSpPr/>
          <p:nvPr/>
        </p:nvSpPr>
        <p:spPr>
          <a:xfrm>
            <a:off x="11898583" y="602588"/>
            <a:ext cx="1252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9"/>
          <p:cNvSpPr/>
          <p:nvPr/>
        </p:nvSpPr>
        <p:spPr>
          <a:xfrm>
            <a:off x="704879" y="-166299"/>
            <a:ext cx="284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9"/>
          <p:cNvSpPr/>
          <p:nvPr/>
        </p:nvSpPr>
        <p:spPr>
          <a:xfrm>
            <a:off x="11103717" y="834817"/>
            <a:ext cx="509659" cy="509659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9"/>
          <p:cNvGrpSpPr/>
          <p:nvPr/>
        </p:nvGrpSpPr>
        <p:grpSpPr>
          <a:xfrm>
            <a:off x="205367" y="585206"/>
            <a:ext cx="678468" cy="638281"/>
            <a:chOff x="5972700" y="2330200"/>
            <a:chExt cx="411625" cy="387275"/>
          </a:xfrm>
        </p:grpSpPr>
        <p:sp>
          <p:nvSpPr>
            <p:cNvPr id="231" name="Google Shape;231;p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9"/>
          <p:cNvSpPr txBox="1">
            <a:spLocks noGrp="1"/>
          </p:cNvSpPr>
          <p:nvPr>
            <p:ph type="body" idx="1"/>
          </p:nvPr>
        </p:nvSpPr>
        <p:spPr>
          <a:xfrm>
            <a:off x="609600" y="5570279"/>
            <a:ext cx="109728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1333"/>
              </a:spcAft>
              <a:buSzPts val="1400"/>
              <a:buNone/>
              <a:defRPr sz="1867"/>
            </a:lvl1pPr>
          </a:lstStyle>
          <a:p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10293833" y="138500"/>
            <a:ext cx="835200" cy="835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5" name="Google Shape;235;p9"/>
          <p:cNvGrpSpPr/>
          <p:nvPr/>
        </p:nvGrpSpPr>
        <p:grpSpPr>
          <a:xfrm>
            <a:off x="10553895" y="305530"/>
            <a:ext cx="315843" cy="500583"/>
            <a:chOff x="6718575" y="2318625"/>
            <a:chExt cx="256950" cy="407375"/>
          </a:xfrm>
        </p:grpSpPr>
        <p:sp>
          <p:nvSpPr>
            <p:cNvPr id="236" name="Google Shape;236;p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4" name="Google Shape;244;p9"/>
          <p:cNvSpPr txBox="1">
            <a:spLocks noGrp="1"/>
          </p:cNvSpPr>
          <p:nvPr>
            <p:ph type="sldNum" idx="12"/>
          </p:nvPr>
        </p:nvSpPr>
        <p:spPr>
          <a:xfrm>
            <a:off x="10823979" y="573825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8382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6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3974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31213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0906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71487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76282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  <a:extLst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917558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0924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08114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5F6AD-1DCF-4F18-9BBA-2BC622BDF2FB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89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12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9.jpeg"/><Relationship Id="rId7" Type="http://schemas.openxmlformats.org/officeDocument/2006/relationships/image" Target="../media/image12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23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BEFA64D-6B1F-4354-A80F-B4051FDEBED1}"/>
              </a:ext>
            </a:extLst>
          </p:cNvPr>
          <p:cNvSpPr txBox="1"/>
          <p:nvPr/>
        </p:nvSpPr>
        <p:spPr>
          <a:xfrm>
            <a:off x="3376246" y="269668"/>
            <a:ext cx="8493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“NHANH NHƯ CHỚP”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7CA8BBFE-D641-4B78-8F13-83F7F0D25AF4}"/>
              </a:ext>
            </a:extLst>
          </p:cNvPr>
          <p:cNvGrpSpPr/>
          <p:nvPr/>
        </p:nvGrpSpPr>
        <p:grpSpPr>
          <a:xfrm>
            <a:off x="1286356" y="1687745"/>
            <a:ext cx="9965411" cy="4601624"/>
            <a:chOff x="1286356" y="1687745"/>
            <a:chExt cx="9965411" cy="4601624"/>
          </a:xfrm>
        </p:grpSpPr>
        <p:sp>
          <p:nvSpPr>
            <p:cNvPr id="19" name="Rectangle: Rounded Corners 8">
              <a:extLst>
                <a:ext uri="{FF2B5EF4-FFF2-40B4-BE49-F238E27FC236}">
                  <a16:creationId xmlns="" xmlns:a16="http://schemas.microsoft.com/office/drawing/2014/main" id="{EA1E2783-53F1-4575-B629-4D74D6A5C0D7}"/>
                </a:ext>
              </a:extLst>
            </p:cNvPr>
            <p:cNvSpPr/>
            <p:nvPr/>
          </p:nvSpPr>
          <p:spPr>
            <a:xfrm>
              <a:off x="1286356" y="1687745"/>
              <a:ext cx="9965411" cy="4601624"/>
            </a:xfrm>
            <a:prstGeom prst="roundRect">
              <a:avLst/>
            </a:prstGeom>
            <a:solidFill>
              <a:srgbClr val="F1FDFD">
                <a:alpha val="80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65A45E3D-E496-48C0-872E-2C08042AE285}"/>
                </a:ext>
              </a:extLst>
            </p:cNvPr>
            <p:cNvSpPr txBox="1"/>
            <p:nvPr/>
          </p:nvSpPr>
          <p:spPr>
            <a:xfrm>
              <a:off x="1673816" y="1870717"/>
              <a:ext cx="9190493" cy="40881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0215" algn="l"/>
                </a:tabLst>
              </a:pPr>
              <a:r>
                <a:rPr lang="en-US" sz="3600" b="1" u="sng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Luật</a:t>
              </a:r>
              <a:r>
                <a:rPr lang="en-US" sz="3600" b="1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3600" b="1" u="sng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chơi</a:t>
              </a:r>
              <a:r>
                <a:rPr lang="en-US" sz="3600" b="1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: </a:t>
              </a:r>
            </a:p>
            <a:p>
              <a:pPr marR="0" lv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0215" algn="l"/>
                </a:tabLst>
              </a:pP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+ Chia </a:t>
              </a:r>
              <a:r>
                <a:rPr lang="en-US" sz="2800" b="1" dirty="0" err="1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lớp</a:t>
              </a: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thành</a:t>
              </a: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4 </a:t>
              </a:r>
              <a:r>
                <a:rPr lang="en-US" sz="2800" b="1" dirty="0" err="1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đội</a:t>
              </a: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chơi</a:t>
              </a: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.</a:t>
              </a:r>
            </a:p>
            <a:p>
              <a:pPr marR="0" lv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0215" algn="l"/>
                </a:tabLst>
              </a:pPr>
              <a:r>
                <a:rPr lang="en-US" sz="2800" b="1" dirty="0">
                  <a:solidFill>
                    <a:srgbClr val="66220A"/>
                  </a:solidFill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+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Trong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thời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gian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1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phút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,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các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đội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chơi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hãy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liệt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kê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các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nhiên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liệu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được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sử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dụng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trong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cuộc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sống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hàng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ngày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mà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em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biết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(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sử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dụng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bảng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phụ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).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Kết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thúc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1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phút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,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đội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nào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viết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được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nhiều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nhất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và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đúng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nhất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sẽ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là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đội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chiến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thắng</a:t>
              </a:r>
              <a:r>
                <a:rPr lang="en-US" sz="2800" b="1" dirty="0">
                  <a:solidFill>
                    <a:srgbClr val="66220A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rPr>
                <a:t>.</a:t>
              </a:r>
              <a:endParaRPr lang="en-US" sz="1600" b="1" dirty="0">
                <a:solidFill>
                  <a:srgbClr val="66220A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E25A376-0C9B-43E0-A887-672F46B66BD3}"/>
              </a:ext>
            </a:extLst>
          </p:cNvPr>
          <p:cNvSpPr txBox="1"/>
          <p:nvPr/>
        </p:nvSpPr>
        <p:spPr>
          <a:xfrm>
            <a:off x="545123" y="489519"/>
            <a:ext cx="46748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B2C92"/>
                </a:solidFill>
                <a:effectLst/>
                <a:uLnTx/>
                <a:uFillTx/>
                <a:latin typeface="#9Slide03 Bebas Neue Bold" panose="020B0606020202050201" pitchFamily="34" charset="0"/>
              </a:rPr>
              <a:t>TRÒ CHƠI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2545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27B97C7-F532-4623-994A-34D9559E8FB1}"/>
              </a:ext>
            </a:extLst>
          </p:cNvPr>
          <p:cNvSpPr txBox="1"/>
          <p:nvPr/>
        </p:nvSpPr>
        <p:spPr>
          <a:xfrm>
            <a:off x="791308" y="1185617"/>
            <a:ext cx="1107830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Nhiên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liệu có thể tồn tại ở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thể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rắn (than đá, gỗ,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...)</a:t>
            </a:r>
            <a:endParaRPr lang="en-US" sz="2800" b="1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thể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lỏng (xăng, dầu hỏa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cồn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...)</a:t>
            </a:r>
            <a:endParaRPr lang="en-US" sz="2800" b="1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thể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khí (các loại khí đốt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:“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khí thiên nhiên, khí mỏ dầu, khí lò cốc, khí lò cao, khí than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b="1" i="0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Hầu </a:t>
            </a:r>
            <a:r>
              <a:rPr lang="nl-NL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 các loại nhiên liệu nhẹ hơn nước (trừ than đá) và không tan trong nước (trừ cồn).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800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 descr="NINA Irregular Verbs | Baamboozle">
            <a:extLst>
              <a:ext uri="{FF2B5EF4-FFF2-40B4-BE49-F238E27FC236}">
                <a16:creationId xmlns="" xmlns:a16="http://schemas.microsoft.com/office/drawing/2014/main" id="{E480FD22-C01D-44BA-BB9A-E72783696B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015" y="5065493"/>
            <a:ext cx="1950168" cy="219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Pentagon 24"/>
          <p:cNvSpPr/>
          <p:nvPr/>
        </p:nvSpPr>
        <p:spPr>
          <a:xfrm>
            <a:off x="211012" y="0"/>
            <a:ext cx="4308234" cy="703377"/>
          </a:xfrm>
          <a:prstGeom prst="homePlate">
            <a:avLst/>
          </a:prstGeom>
          <a:solidFill>
            <a:srgbClr val="FF9C8B"/>
          </a:solidFill>
          <a:ln>
            <a:solidFill>
              <a:srgbClr val="FF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68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B84777-FBE1-44D5-946A-49718ED6A3F6}"/>
              </a:ext>
            </a:extLst>
          </p:cNvPr>
          <p:cNvSpPr txBox="1"/>
          <p:nvPr/>
        </p:nvSpPr>
        <p:spPr>
          <a:xfrm>
            <a:off x="1247048" y="128588"/>
            <a:ext cx="1117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effectLst/>
                <a:latin typeface="Times New Roman" pitchFamily="18" charset="0"/>
                <a:cs typeface="Times New Roman" pitchFamily="18" charset="0"/>
              </a:rPr>
              <a:t>chúng</a:t>
            </a:r>
            <a:endParaRPr lang="en-US" sz="3200" b="1" i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B01E051-5316-4616-91D0-7B28A13FF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48" y="1143001"/>
            <a:ext cx="10944225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72960C4-B1A7-4417-884C-390ED105E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EB315E-E5A9-42B5-BB57-EAD44B441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47" y="1161702"/>
            <a:ext cx="10972800" cy="55105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C01F3DF-91F5-4152-B03F-661A3B266D6F}"/>
              </a:ext>
            </a:extLst>
          </p:cNvPr>
          <p:cNvSpPr txBox="1"/>
          <p:nvPr/>
        </p:nvSpPr>
        <p:spPr>
          <a:xfrm>
            <a:off x="1375171" y="-117105"/>
            <a:ext cx="922615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4600" b="1" i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0F5FF0-3EFF-4179-B723-207EBBC0FAAE}"/>
              </a:ext>
            </a:extLst>
          </p:cNvPr>
          <p:cNvSpPr txBox="1"/>
          <p:nvPr/>
        </p:nvSpPr>
        <p:spPr>
          <a:xfrm>
            <a:off x="1507628" y="665261"/>
            <a:ext cx="92261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2" descr="NINA Irregular Verbs | Baamboozle">
            <a:extLst>
              <a:ext uri="{FF2B5EF4-FFF2-40B4-BE49-F238E27FC236}">
                <a16:creationId xmlns="" xmlns:a16="http://schemas.microsoft.com/office/drawing/2014/main" id="{56B1DF58-6C9E-44A3-8D37-99DF760C5A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369" y="4817077"/>
            <a:ext cx="1950168" cy="219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7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C58EBC2-4366-405F-A187-67A5AFDB3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58" y="1404582"/>
            <a:ext cx="11317279" cy="53248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996750C-5434-47DD-870B-222B6976F8B6}"/>
              </a:ext>
            </a:extLst>
          </p:cNvPr>
          <p:cNvSpPr txBox="1"/>
          <p:nvPr/>
        </p:nvSpPr>
        <p:spPr>
          <a:xfrm>
            <a:off x="331107" y="-125576"/>
            <a:ext cx="922615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4600" b="1" i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7ADA0C-D0A1-4D53-A422-51744F3CB7EE}"/>
              </a:ext>
            </a:extLst>
          </p:cNvPr>
          <p:cNvSpPr txBox="1"/>
          <p:nvPr/>
        </p:nvSpPr>
        <p:spPr>
          <a:xfrm>
            <a:off x="562708" y="736198"/>
            <a:ext cx="101463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b="1" i="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000" b="1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0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000" b="1" i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317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4910728-A229-42A6-86BA-FEF703D8A8F9}"/>
              </a:ext>
            </a:extLst>
          </p:cNvPr>
          <p:cNvSpPr txBox="1"/>
          <p:nvPr/>
        </p:nvSpPr>
        <p:spPr>
          <a:xfrm>
            <a:off x="140677" y="115371"/>
            <a:ext cx="115525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600" b="1" i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79B1FA6-2B01-424F-AB78-37BBA319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494" y="1633118"/>
            <a:ext cx="3128963" cy="28224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21F3948-0D88-4D4D-B2BE-CDAD71401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644" y="1704867"/>
            <a:ext cx="3706219" cy="28224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78A57B4-CA71-4ADC-AB31-13CA4CFF8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30" y="1633118"/>
            <a:ext cx="3128963" cy="2822437"/>
          </a:xfrm>
          <a:prstGeom prst="rect">
            <a:avLst/>
          </a:prstGeom>
        </p:spPr>
      </p:pic>
      <p:sp>
        <p:nvSpPr>
          <p:cNvPr id="16" name="Rectangle: Rounded Corners 8">
            <a:extLst>
              <a:ext uri="{FF2B5EF4-FFF2-40B4-BE49-F238E27FC236}">
                <a16:creationId xmlns="" xmlns:a16="http://schemas.microsoft.com/office/drawing/2014/main" id="{3DD2B3C0-06BB-4837-8E33-AA1BDB050679}"/>
              </a:ext>
            </a:extLst>
          </p:cNvPr>
          <p:cNvSpPr/>
          <p:nvPr/>
        </p:nvSpPr>
        <p:spPr>
          <a:xfrm>
            <a:off x="2109129" y="5158377"/>
            <a:ext cx="8659689" cy="97639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 LIỆU HOÁ THẠCH </a:t>
            </a:r>
          </a:p>
        </p:txBody>
      </p:sp>
    </p:spTree>
    <p:extLst>
      <p:ext uri="{BB962C8B-B14F-4D97-AF65-F5344CB8AC3E}">
        <p14:creationId xmlns:p14="http://schemas.microsoft.com/office/powerpoint/2010/main" val="13347054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57FC085-98FC-408D-9FFC-B8BE980B8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633473"/>
            <a:ext cx="5500687" cy="56296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454F01-48C7-4533-8039-0FA9539D9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145" y="1773946"/>
            <a:ext cx="4210255" cy="331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56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8">
            <a:extLst>
              <a:ext uri="{FF2B5EF4-FFF2-40B4-BE49-F238E27FC236}">
                <a16:creationId xmlns="" xmlns:a16="http://schemas.microsoft.com/office/drawing/2014/main" id="{A5A7C3ED-C651-469F-9011-61329F3F3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76591"/>
              </p:ext>
            </p:extLst>
          </p:nvPr>
        </p:nvGraphicFramePr>
        <p:xfrm>
          <a:off x="647055" y="1465187"/>
          <a:ext cx="10897890" cy="288408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605579">
                  <a:extLst>
                    <a:ext uri="{9D8B030D-6E8A-4147-A177-3AD203B41FA5}">
                      <a16:colId xmlns="" xmlns:a16="http://schemas.microsoft.com/office/drawing/2014/main" val="1088690485"/>
                    </a:ext>
                  </a:extLst>
                </a:gridCol>
                <a:gridCol w="1503335">
                  <a:extLst>
                    <a:ext uri="{9D8B030D-6E8A-4147-A177-3AD203B41FA5}">
                      <a16:colId xmlns="" xmlns:a16="http://schemas.microsoft.com/office/drawing/2014/main" val="1940112884"/>
                    </a:ext>
                  </a:extLst>
                </a:gridCol>
                <a:gridCol w="1689315">
                  <a:extLst>
                    <a:ext uri="{9D8B030D-6E8A-4147-A177-3AD203B41FA5}">
                      <a16:colId xmlns="" xmlns:a16="http://schemas.microsoft.com/office/drawing/2014/main" val="4058587455"/>
                    </a:ext>
                  </a:extLst>
                </a:gridCol>
                <a:gridCol w="1503336">
                  <a:extLst>
                    <a:ext uri="{9D8B030D-6E8A-4147-A177-3AD203B41FA5}">
                      <a16:colId xmlns="" xmlns:a16="http://schemas.microsoft.com/office/drawing/2014/main" val="1118784624"/>
                    </a:ext>
                  </a:extLst>
                </a:gridCol>
                <a:gridCol w="1596325">
                  <a:extLst>
                    <a:ext uri="{9D8B030D-6E8A-4147-A177-3AD203B41FA5}">
                      <a16:colId xmlns="" xmlns:a16="http://schemas.microsoft.com/office/drawing/2014/main" val="534915097"/>
                    </a:ext>
                  </a:extLst>
                </a:gridCol>
              </a:tblGrid>
              <a:tr h="9613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800" dirty="0"/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/>
                        <a:t>Củi</a:t>
                      </a:r>
                      <a:endParaRPr lang="en-US" sz="2800" dirty="0"/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Than </a:t>
                      </a:r>
                      <a:r>
                        <a:rPr lang="en-US" sz="2800" dirty="0" err="1"/>
                        <a:t>đá</a:t>
                      </a:r>
                      <a:endParaRPr lang="en-US" sz="2800" dirty="0"/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/>
                        <a:t>Xăng</a:t>
                      </a:r>
                      <a:endParaRPr lang="en-US" sz="2800" dirty="0"/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Gas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19931110"/>
                  </a:ext>
                </a:extLst>
              </a:tr>
              <a:tr h="9613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Trạng</a:t>
                      </a:r>
                      <a:r>
                        <a:rPr lang="en-US" sz="2800" b="1" dirty="0">
                          <a:solidFill>
                            <a:srgbClr val="2C4967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thái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Rắn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Rắn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Lỏng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Khí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34741217"/>
                  </a:ext>
                </a:extLst>
              </a:tr>
              <a:tr h="9613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Khả</a:t>
                      </a:r>
                      <a:r>
                        <a:rPr lang="en-US" sz="2800" b="1" dirty="0">
                          <a:solidFill>
                            <a:srgbClr val="2C4967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năng</a:t>
                      </a:r>
                      <a:r>
                        <a:rPr lang="en-US" sz="2800" b="1" dirty="0">
                          <a:solidFill>
                            <a:srgbClr val="2C4967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cháy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 err="1">
                          <a:solidFill>
                            <a:srgbClr val="2C4967"/>
                          </a:solidFill>
                        </a:rPr>
                        <a:t>Có</a:t>
                      </a:r>
                      <a:endParaRPr lang="en-US" sz="2800" b="1" dirty="0">
                        <a:solidFill>
                          <a:srgbClr val="2C4967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2C4967"/>
                          </a:solidFill>
                          <a:effectLst/>
                          <a:uLnTx/>
                          <a:uFillTx/>
                        </a:rPr>
                        <a:t>Có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49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C4967"/>
                          </a:solidFill>
                          <a:effectLst/>
                          <a:uLnTx/>
                          <a:uFillTx/>
                        </a:rPr>
                        <a:t>Có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49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2C4967"/>
                          </a:solidFill>
                          <a:effectLst/>
                          <a:uLnTx/>
                          <a:uFillTx/>
                        </a:rPr>
                        <a:t>Có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49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370293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44729CD-758D-4F23-B279-38E82C6B7381}"/>
              </a:ext>
            </a:extLst>
          </p:cNvPr>
          <p:cNvSpPr txBox="1"/>
          <p:nvPr/>
        </p:nvSpPr>
        <p:spPr>
          <a:xfrm>
            <a:off x="1172623" y="4808038"/>
            <a:ext cx="73743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ính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BD8C570-297D-4591-947A-849C88E339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5648"/>
          <a:stretch/>
        </p:blipFill>
        <p:spPr>
          <a:xfrm>
            <a:off x="9192126" y="4349273"/>
            <a:ext cx="2563873" cy="23859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113C87E-AE6B-458E-8FF9-D19FA36C6CF7}"/>
              </a:ext>
            </a:extLst>
          </p:cNvPr>
          <p:cNvGrpSpPr/>
          <p:nvPr/>
        </p:nvGrpSpPr>
        <p:grpSpPr>
          <a:xfrm>
            <a:off x="1172624" y="315311"/>
            <a:ext cx="9923268" cy="747446"/>
            <a:chOff x="3121572" y="315310"/>
            <a:chExt cx="5864773" cy="1038098"/>
          </a:xfrm>
          <a:solidFill>
            <a:srgbClr val="FFC000"/>
          </a:solidFill>
        </p:grpSpPr>
        <p:sp>
          <p:nvSpPr>
            <p:cNvPr id="17" name="Rectangle: Rounded Corners 15">
              <a:extLst>
                <a:ext uri="{FF2B5EF4-FFF2-40B4-BE49-F238E27FC236}">
                  <a16:creationId xmlns="" xmlns:a16="http://schemas.microsoft.com/office/drawing/2014/main" id="{50F586CA-3949-46B5-8DF2-4151F64C3FBB}"/>
                </a:ext>
              </a:extLst>
            </p:cNvPr>
            <p:cNvSpPr/>
            <p:nvPr/>
          </p:nvSpPr>
          <p:spPr>
            <a:xfrm>
              <a:off x="3121572" y="315310"/>
              <a:ext cx="5864773" cy="927203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E93670D9-A563-4E3A-8B84-89F16228F5FD}"/>
                </a:ext>
              </a:extLst>
            </p:cNvPr>
            <p:cNvSpPr txBox="1"/>
            <p:nvPr/>
          </p:nvSpPr>
          <p:spPr>
            <a:xfrm>
              <a:off x="3347544" y="455745"/>
              <a:ext cx="5412828" cy="897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TÍNH CHẤT CỦA MỘT SỐ NHIÊN LIỆU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4A7ABBE-5C4B-47D1-9B3E-0AE3CB1DDFED}"/>
              </a:ext>
            </a:extLst>
          </p:cNvPr>
          <p:cNvGrpSpPr/>
          <p:nvPr/>
        </p:nvGrpSpPr>
        <p:grpSpPr>
          <a:xfrm>
            <a:off x="647055" y="1465185"/>
            <a:ext cx="4636145" cy="927201"/>
            <a:chOff x="647055" y="1465187"/>
            <a:chExt cx="4618628" cy="66315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92CF1344-DF8E-40CD-9387-58E0DA3BEFB1}"/>
                </a:ext>
              </a:extLst>
            </p:cNvPr>
            <p:cNvCxnSpPr/>
            <p:nvPr/>
          </p:nvCxnSpPr>
          <p:spPr>
            <a:xfrm>
              <a:off x="647055" y="1465187"/>
              <a:ext cx="4618628" cy="663158"/>
            </a:xfrm>
            <a:prstGeom prst="line">
              <a:avLst/>
            </a:prstGeom>
            <a:ln w="28575">
              <a:solidFill>
                <a:srgbClr val="2C4967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561E9313-F3BA-48CF-B40F-E443C8ECA302}"/>
                </a:ext>
              </a:extLst>
            </p:cNvPr>
            <p:cNvSpPr txBox="1"/>
            <p:nvPr/>
          </p:nvSpPr>
          <p:spPr>
            <a:xfrm rot="480078">
              <a:off x="3497809" y="1672004"/>
              <a:ext cx="1728389" cy="330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liệu</a:t>
              </a:r>
              <a:endPara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8554FDF-FB77-4C8C-9AD7-D52170C5B6CA}"/>
                </a:ext>
              </a:extLst>
            </p:cNvPr>
            <p:cNvSpPr txBox="1"/>
            <p:nvPr/>
          </p:nvSpPr>
          <p:spPr>
            <a:xfrm>
              <a:off x="796650" y="1793193"/>
              <a:ext cx="1728389" cy="330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US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điểm</a:t>
              </a:r>
              <a:endPara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8586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entagon 15"/>
          <p:cNvSpPr/>
          <p:nvPr/>
        </p:nvSpPr>
        <p:spPr>
          <a:xfrm>
            <a:off x="211012" y="0"/>
            <a:ext cx="11599798" cy="703377"/>
          </a:xfrm>
          <a:prstGeom prst="homePlate">
            <a:avLst/>
          </a:prstGeom>
          <a:solidFill>
            <a:srgbClr val="FF8203"/>
          </a:solidFill>
          <a:ln>
            <a:solidFill>
              <a:srgbClr val="FF8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8223978-4C80-4F63-BFB0-770F8247418E}"/>
              </a:ext>
            </a:extLst>
          </p:cNvPr>
          <p:cNvSpPr txBox="1"/>
          <p:nvPr/>
        </p:nvSpPr>
        <p:spPr>
          <a:xfrm>
            <a:off x="337125" y="920898"/>
            <a:ext cx="11101388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Cloud 1"/>
          <p:cNvSpPr/>
          <p:nvPr/>
        </p:nvSpPr>
        <p:spPr>
          <a:xfrm>
            <a:off x="7016262" y="1951892"/>
            <a:ext cx="4079630" cy="3780693"/>
          </a:xfrm>
          <a:prstGeom prst="cloud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gas,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than.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70A2228-7265-459D-8679-1D68BE950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838" y="2127738"/>
            <a:ext cx="10317015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95B1D8D-8748-47DE-ADD4-6B6B041B8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88" y="2152321"/>
            <a:ext cx="2133804" cy="25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20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uyện ngắn &quot;Bếp lửa&quot;: Ấm áp ngọn lửa tình yêu | BAN VĂN HỌC - NGHỆ THUẬT -  VOV6">
            <a:extLst>
              <a:ext uri="{FF2B5EF4-FFF2-40B4-BE49-F238E27FC236}">
                <a16:creationId xmlns="" xmlns:a16="http://schemas.microsoft.com/office/drawing/2014/main" id="{C7EB2FB3-2714-4228-92D8-5279FC74E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563698"/>
            <a:ext cx="3195638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C0164B9-57B4-4240-BB10-CEB566C10872}"/>
              </a:ext>
            </a:extLst>
          </p:cNvPr>
          <p:cNvSpPr txBox="1"/>
          <p:nvPr/>
        </p:nvSpPr>
        <p:spPr>
          <a:xfrm>
            <a:off x="300038" y="3352804"/>
            <a:ext cx="118919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l"/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dội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00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0" dirty="0" err="1">
                <a:effectLst/>
                <a:latin typeface="Times New Roman" pitchFamily="18" charset="0"/>
                <a:cs typeface="Times New Roman" pitchFamily="18" charset="0"/>
              </a:rPr>
              <a:t>cháy</a:t>
            </a:r>
            <a:endParaRPr lang="en-US" sz="400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4000" i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11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98B5084-5AC1-40E1-8C76-37E4F1D65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22" y="2204643"/>
            <a:ext cx="2848373" cy="25530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E25EC46-CC10-4CC0-AB66-85983D40A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241" y="2204643"/>
            <a:ext cx="2848373" cy="25530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CEB7F52-38EA-47F9-BAAB-654960FBA4EC}"/>
              </a:ext>
            </a:extLst>
          </p:cNvPr>
          <p:cNvSpPr txBox="1"/>
          <p:nvPr/>
        </p:nvSpPr>
        <p:spPr>
          <a:xfrm>
            <a:off x="7083438" y="2363757"/>
            <a:ext cx="48565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i="0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ngửi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endParaRPr lang="en-US" sz="3000" i="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1015" y="622965"/>
            <a:ext cx="119809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ngửi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28900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="" xmlns:a16="http://schemas.microsoft.com/office/drawing/2014/main" id="{49DF47FA-EAD3-41DC-A3A7-0DFFDBCEE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3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08577F-F3CD-4138-803D-E3A1C59C8E36}"/>
              </a:ext>
            </a:extLst>
          </p:cNvPr>
          <p:cNvSpPr txBox="1"/>
          <p:nvPr/>
        </p:nvSpPr>
        <p:spPr>
          <a:xfrm>
            <a:off x="668215" y="2063724"/>
            <a:ext cx="329418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“NHANH NHƯ CHỚP”</a:t>
            </a:r>
          </a:p>
        </p:txBody>
      </p:sp>
      <p:pic>
        <p:nvPicPr>
          <p:cNvPr id="5" name="y2mate.com - 1_minute_timer_dong_ho_dem_nguoc_1_phut_LFCPjkqibdM_360p">
            <a:hlinkClick r:id="" action="ppaction://media"/>
            <a:extLst>
              <a:ext uri="{FF2B5EF4-FFF2-40B4-BE49-F238E27FC236}">
                <a16:creationId xmlns="" xmlns:a16="http://schemas.microsoft.com/office/drawing/2014/main" id="{D2E0CFD8-8655-4947-95CB-600E2B6958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5556" y="1312516"/>
            <a:ext cx="7525276" cy="423296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9087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BEEEBC3-6E5E-4E5A-8AB1-283CC579B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896" y="3896614"/>
            <a:ext cx="2547380" cy="25740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EE91FE0-2526-4E90-A428-C6259E85DB92}"/>
              </a:ext>
            </a:extLst>
          </p:cNvPr>
          <p:cNvSpPr txBox="1"/>
          <p:nvPr/>
        </p:nvSpPr>
        <p:spPr>
          <a:xfrm>
            <a:off x="0" y="239158"/>
            <a:ext cx="12089226" cy="3435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Kể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tên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thường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dùng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trong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việc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đun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nấu</a:t>
            </a:r>
            <a:r>
              <a:rPr lang="en-US" sz="5000" b="1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5000" b="1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Nêu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cách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dùng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an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toàn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tiết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kiệm</a:t>
            </a:r>
            <a:r>
              <a:rPr lang="en-US" sz="50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E9D8D65-E7E0-4746-A459-3595EF3F4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160" y="4512633"/>
            <a:ext cx="1829293" cy="1716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C03B995-A508-45E4-BE3E-DB584B4D89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621" y="4439867"/>
            <a:ext cx="1829293" cy="17736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DF155707-D5AD-475B-8FD7-217478B08D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7962" y="4582070"/>
            <a:ext cx="1829293" cy="175485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49097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ntagon 7"/>
          <p:cNvSpPr/>
          <p:nvPr/>
        </p:nvSpPr>
        <p:spPr>
          <a:xfrm>
            <a:off x="211012" y="0"/>
            <a:ext cx="11599798" cy="703377"/>
          </a:xfrm>
          <a:prstGeom prst="homePlate">
            <a:avLst/>
          </a:prstGeom>
          <a:solidFill>
            <a:srgbClr val="FF8203"/>
          </a:solidFill>
          <a:ln>
            <a:solidFill>
              <a:srgbClr val="FF8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8223978-4C80-4F63-BFB0-770F8247418E}"/>
              </a:ext>
            </a:extLst>
          </p:cNvPr>
          <p:cNvSpPr txBox="1"/>
          <p:nvPr/>
        </p:nvSpPr>
        <p:spPr>
          <a:xfrm>
            <a:off x="210740" y="1213629"/>
            <a:ext cx="11770519" cy="260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en-US" sz="2800" dirty="0"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dùng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củi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, than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đá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xăng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gas)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hiệu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, 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toàn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:</a:t>
            </a:r>
            <a:endParaRPr lang="en-US" sz="2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+ Gas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rất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bắt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lửa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tra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rò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rỉ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gas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mùi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đặc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trưng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+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phát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ra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mùi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gas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mở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cửa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thoáng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rồi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dò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rò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bật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tắc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điện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hoặc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lửa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soi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chiếu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itchFamily="18" charset="0"/>
              </a:rPr>
              <a:t> .</a:t>
            </a:r>
            <a:endParaRPr lang="en-US" sz="2800" dirty="0"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01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3">
            <a:extLst>
              <a:ext uri="{FF2B5EF4-FFF2-40B4-BE49-F238E27FC236}">
                <a16:creationId xmlns="" xmlns:a16="http://schemas.microsoft.com/office/drawing/2014/main" id="{79418974-74EF-4F0F-91C8-505C63801303}"/>
              </a:ext>
            </a:extLst>
          </p:cNvPr>
          <p:cNvSpPr/>
          <p:nvPr/>
        </p:nvSpPr>
        <p:spPr>
          <a:xfrm>
            <a:off x="534145" y="257764"/>
            <a:ext cx="11194470" cy="97639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LỢI ÍCH CỦA VIỆC SỬ DỤNG NHIÊN LIỆU AN TOÀN, HIỆU QUẢ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B688FBC-EE8A-4EED-9D87-934C9F3B3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116" y="1570924"/>
            <a:ext cx="2630906" cy="2599026"/>
          </a:xfrm>
          <a:prstGeom prst="ellipse">
            <a:avLst/>
          </a:prstGeom>
          <a:ln w="63500" cap="rnd">
            <a:solidFill>
              <a:srgbClr val="F4960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DC20F31-F562-49C8-BD45-8D2E65A68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741" y="1411279"/>
            <a:ext cx="2630906" cy="2581550"/>
          </a:xfrm>
          <a:prstGeom prst="ellipse">
            <a:avLst/>
          </a:prstGeom>
          <a:ln w="63500" cap="rnd">
            <a:solidFill>
              <a:srgbClr val="EA739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2720F23-4320-4C86-9D82-3DEB527CB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503" y="1411279"/>
            <a:ext cx="2453836" cy="2558933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2218F59-64A0-4B8A-839C-497BBD39F9CA}"/>
              </a:ext>
            </a:extLst>
          </p:cNvPr>
          <p:cNvSpPr txBox="1"/>
          <p:nvPr/>
        </p:nvSpPr>
        <p:spPr>
          <a:xfrm>
            <a:off x="459487" y="4506716"/>
            <a:ext cx="39431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Tránh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cháy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nổ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gây</a:t>
            </a:r>
            <a:r>
              <a:rPr lang="en-US" sz="3000" b="1" dirty="0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nguy</a:t>
            </a:r>
            <a:r>
              <a:rPr lang="en-US" sz="3000" b="1" dirty="0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hiểm</a:t>
            </a:r>
            <a:r>
              <a:rPr lang="en-US" sz="3000" b="1" dirty="0"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đến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con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người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tài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sản</a:t>
            </a:r>
            <a:endParaRPr lang="en-US" sz="3000" b="1" dirty="0">
              <a:solidFill>
                <a:srgbClr val="2C496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E433471-F02C-4D07-8765-46DED7A66613}"/>
              </a:ext>
            </a:extLst>
          </p:cNvPr>
          <p:cNvSpPr txBox="1"/>
          <p:nvPr/>
        </p:nvSpPr>
        <p:spPr>
          <a:xfrm>
            <a:off x="4733571" y="4549958"/>
            <a:ext cx="28432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Giảm</a:t>
            </a:r>
            <a:r>
              <a:rPr lang="en-US" sz="3000" b="1" dirty="0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thiểu</a:t>
            </a:r>
            <a:endParaRPr lang="en-US" sz="3000" b="1" dirty="0">
              <a:solidFill>
                <a:srgbClr val="E61818"/>
              </a:solidFill>
              <a:effectLst/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algn="ctr"/>
            <a:r>
              <a:rPr lang="en-US" sz="3000" b="1" dirty="0"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ô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nhiễm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môi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trường</a:t>
            </a:r>
            <a:endParaRPr lang="en-US" sz="3000" b="1" dirty="0">
              <a:solidFill>
                <a:srgbClr val="2C496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B8A0497-682A-492C-8C44-CB02EB08D46E}"/>
              </a:ext>
            </a:extLst>
          </p:cNvPr>
          <p:cNvSpPr txBox="1"/>
          <p:nvPr/>
        </p:nvSpPr>
        <p:spPr>
          <a:xfrm>
            <a:off x="7967838" y="4168153"/>
            <a:ext cx="39431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Làm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cháy</a:t>
            </a:r>
            <a:r>
              <a:rPr lang="en-US" sz="3000" b="1" dirty="0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hoàn</a:t>
            </a:r>
            <a:r>
              <a:rPr lang="en-US" sz="3000" b="1" dirty="0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E61818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toàn</a:t>
            </a:r>
            <a:r>
              <a:rPr lang="en-US" sz="3000" b="1" dirty="0"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tận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dụng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lượng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do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quá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trình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cháy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tạo</a:t>
            </a:r>
            <a:r>
              <a:rPr lang="en-US" sz="30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ra</a:t>
            </a:r>
            <a:endParaRPr lang="en-US" sz="3000" b="1" dirty="0">
              <a:solidFill>
                <a:srgbClr val="2C496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423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hiên liệu hóa thạch">
            <a:hlinkClick r:id="" action="ppaction://media"/>
            <a:extLst>
              <a:ext uri="{FF2B5EF4-FFF2-40B4-BE49-F238E27FC236}">
                <a16:creationId xmlns="" xmlns:a16="http://schemas.microsoft.com/office/drawing/2014/main" id="{D99E9F38-9EF9-411B-A850-38A97C81410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373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36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9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 2"/>
          <p:cNvSpPr/>
          <p:nvPr/>
        </p:nvSpPr>
        <p:spPr>
          <a:xfrm>
            <a:off x="211012" y="0"/>
            <a:ext cx="11599798" cy="703377"/>
          </a:xfrm>
          <a:prstGeom prst="homePlate">
            <a:avLst/>
          </a:prstGeom>
          <a:solidFill>
            <a:srgbClr val="FF8203"/>
          </a:solidFill>
          <a:ln>
            <a:solidFill>
              <a:srgbClr val="FF8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B958B7-9430-4279-AD47-3410FD58CDF1}"/>
              </a:ext>
            </a:extLst>
          </p:cNvPr>
          <p:cNvSpPr txBox="1"/>
          <p:nvPr/>
        </p:nvSpPr>
        <p:spPr>
          <a:xfrm>
            <a:off x="211012" y="1192716"/>
            <a:ext cx="11101388" cy="1403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tabLst>
                <a:tab pos="540385" algn="l"/>
              </a:tabLst>
            </a:pP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thạch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ra ô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carbon dioxide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433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Nhiên Liệu Hoá Thạch - Nguồn Nhiên Liệu Quý Đang Đầu Độc Trái Đất">
            <a:hlinkClick r:id="" action="ppaction://media"/>
            <a:extLst>
              <a:ext uri="{FF2B5EF4-FFF2-40B4-BE49-F238E27FC236}">
                <a16:creationId xmlns="" xmlns:a16="http://schemas.microsoft.com/office/drawing/2014/main" id="{42BFC3FF-B0F0-4C77-B279-72E5E0C2919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37459" end="104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100380"/>
            <a:ext cx="12192000" cy="57576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0B3F959-9079-45E5-B03D-1CD23B1DFA90}"/>
              </a:ext>
            </a:extLst>
          </p:cNvPr>
          <p:cNvSpPr txBox="1"/>
          <p:nvPr/>
        </p:nvSpPr>
        <p:spPr>
          <a:xfrm>
            <a:off x="1514958" y="0"/>
            <a:ext cx="98298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nguồn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năng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tái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thay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nguồn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năng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thạch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6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8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69DD12A-EDAA-4558-B65B-E67DF366ACCF}"/>
              </a:ext>
            </a:extLst>
          </p:cNvPr>
          <p:cNvSpPr txBox="1"/>
          <p:nvPr/>
        </p:nvSpPr>
        <p:spPr>
          <a:xfrm>
            <a:off x="150019" y="0"/>
            <a:ext cx="1189196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6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lượng</a:t>
            </a:r>
            <a:endParaRPr lang="en-US" sz="4600" b="1" i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NINA Irregular Verbs | Baamboozle">
            <a:extLst>
              <a:ext uri="{FF2B5EF4-FFF2-40B4-BE49-F238E27FC236}">
                <a16:creationId xmlns="" xmlns:a16="http://schemas.microsoft.com/office/drawing/2014/main" id="{A02C1A05-BA92-46AD-8E16-DC94A563F1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427" y="2121391"/>
            <a:ext cx="1950168" cy="219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692" y="967154"/>
            <a:ext cx="11236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hiên liệu hóa thạch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 kiệt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 thủy điện, địa nhiệt, năng lượng mặt trời, năng lượng gió, năng lượng sinh học,….</a:t>
            </a:r>
            <a:endParaRPr lang="en-US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558705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3A71B68C-21F6-4309-A9FA-F5DBD8858628}"/>
              </a:ext>
            </a:extLst>
          </p:cNvPr>
          <p:cNvSpPr/>
          <p:nvPr/>
        </p:nvSpPr>
        <p:spPr>
          <a:xfrm>
            <a:off x="1071563" y="187908"/>
            <a:ext cx="9795412" cy="97639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 SỐ NGUỒN NĂNG LƯỢNG TÁI TẠO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13C02AF-1600-4111-BF4E-1032933B3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38" y="4237407"/>
            <a:ext cx="3783451" cy="1983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E77648E-CC09-490E-B04C-68AF27F36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385" y="1344437"/>
            <a:ext cx="3783451" cy="2084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5C5C10D-A13E-4E04-B9BD-03E097845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38" y="1344437"/>
            <a:ext cx="3783451" cy="20845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A7FC715-CF43-48DA-AA6B-D75E9F695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385" y="4237408"/>
            <a:ext cx="3783451" cy="1983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FF685DC-51B4-4741-864E-87C936104962}"/>
              </a:ext>
            </a:extLst>
          </p:cNvPr>
          <p:cNvSpPr txBox="1"/>
          <p:nvPr/>
        </p:nvSpPr>
        <p:spPr>
          <a:xfrm>
            <a:off x="881537" y="3595607"/>
            <a:ext cx="3473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2400" b="1" dirty="0">
              <a:solidFill>
                <a:srgbClr val="12723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F7AF57F-064B-4035-A7D7-A3D2511388E0}"/>
              </a:ext>
            </a:extLst>
          </p:cNvPr>
          <p:cNvSpPr txBox="1"/>
          <p:nvPr/>
        </p:nvSpPr>
        <p:spPr>
          <a:xfrm>
            <a:off x="6848385" y="3692439"/>
            <a:ext cx="3473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E429A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1E429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E429A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>
                <a:solidFill>
                  <a:srgbClr val="1E429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E429A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en-US" sz="2400" b="1" dirty="0">
              <a:solidFill>
                <a:srgbClr val="1E429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34439F2-13CC-4729-83A8-B14C87FADDD3}"/>
              </a:ext>
            </a:extLst>
          </p:cNvPr>
          <p:cNvSpPr txBox="1"/>
          <p:nvPr/>
        </p:nvSpPr>
        <p:spPr>
          <a:xfrm>
            <a:off x="835974" y="6339267"/>
            <a:ext cx="3473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127239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2400" b="1" dirty="0">
              <a:solidFill>
                <a:srgbClr val="12723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51A2137-E400-42D4-A624-8B53B701EA59}"/>
              </a:ext>
            </a:extLst>
          </p:cNvPr>
          <p:cNvSpPr txBox="1"/>
          <p:nvPr/>
        </p:nvSpPr>
        <p:spPr>
          <a:xfrm>
            <a:off x="7003366" y="6339267"/>
            <a:ext cx="3473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5741B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rgbClr val="45741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491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4BC7FFB3-5D6D-4BFD-BEB0-D3EF3067C952}"/>
              </a:ext>
            </a:extLst>
          </p:cNvPr>
          <p:cNvSpPr/>
          <p:nvPr/>
        </p:nvSpPr>
        <p:spPr>
          <a:xfrm>
            <a:off x="185739" y="413527"/>
            <a:ext cx="11630024" cy="97639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ƯU ĐIỂM CỦA NGUỒN NĂNG LƯỢNG TÁI TẠO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B7F8C46-693B-44E8-B40D-4720CC5B3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19" y="2112935"/>
            <a:ext cx="2286000" cy="228600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3004B95-5001-486C-9CED-7FC576DA0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112935"/>
            <a:ext cx="2286000" cy="228600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D127FF0-6ABF-4AE6-8BE2-DA78D8D4C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081" y="2112935"/>
            <a:ext cx="2286000" cy="228600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2C7B97E-6534-4E03-AA58-8556D790699C}"/>
              </a:ext>
            </a:extLst>
          </p:cNvPr>
          <p:cNvSpPr txBox="1"/>
          <p:nvPr/>
        </p:nvSpPr>
        <p:spPr>
          <a:xfrm>
            <a:off x="838846" y="4711485"/>
            <a:ext cx="2858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4A5B27B-F1D6-45E7-BE5E-EA52A5791ABF}"/>
              </a:ext>
            </a:extLst>
          </p:cNvPr>
          <p:cNvSpPr txBox="1"/>
          <p:nvPr/>
        </p:nvSpPr>
        <p:spPr>
          <a:xfrm>
            <a:off x="4666927" y="4635641"/>
            <a:ext cx="370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9C42303-77E9-476F-B7B1-88D77F756064}"/>
              </a:ext>
            </a:extLst>
          </p:cNvPr>
          <p:cNvSpPr txBox="1"/>
          <p:nvPr/>
        </p:nvSpPr>
        <p:spPr>
          <a:xfrm>
            <a:off x="8781081" y="4711483"/>
            <a:ext cx="2858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68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2D2BD41-EEA2-4249-AE9E-EB9FEA0B8F6A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F2E822-AEC1-4F07-BFD9-6188BEA40C7B}"/>
              </a:ext>
            </a:extLst>
          </p:cNvPr>
          <p:cNvSpPr txBox="1"/>
          <p:nvPr/>
        </p:nvSpPr>
        <p:spPr>
          <a:xfrm>
            <a:off x="1529930" y="2617685"/>
            <a:ext cx="991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F750A7BA-326D-4CB4-B4B5-EA26E81F6A01}"/>
              </a:ext>
            </a:extLst>
          </p:cNvPr>
          <p:cNvGrpSpPr/>
          <p:nvPr/>
        </p:nvGrpSpPr>
        <p:grpSpPr>
          <a:xfrm>
            <a:off x="2285999" y="346550"/>
            <a:ext cx="7947687" cy="2097910"/>
            <a:chOff x="4362450" y="346550"/>
            <a:chExt cx="4248150" cy="2097910"/>
          </a:xfrm>
        </p:grpSpPr>
        <p:sp>
          <p:nvSpPr>
            <p:cNvPr id="3" name="Arrow: Pentagon 2">
              <a:extLst>
                <a:ext uri="{FF2B5EF4-FFF2-40B4-BE49-F238E27FC236}">
                  <a16:creationId xmlns="" xmlns:a16="http://schemas.microsoft.com/office/drawing/2014/main" id="{664ABB25-6026-49D1-A90C-B4AB42032157}"/>
                </a:ext>
              </a:extLst>
            </p:cNvPr>
            <p:cNvSpPr/>
            <p:nvPr/>
          </p:nvSpPr>
          <p:spPr>
            <a:xfrm>
              <a:off x="4362450" y="346550"/>
              <a:ext cx="4248150" cy="1333500"/>
            </a:xfrm>
            <a:prstGeom prst="homePlate">
              <a:avLst/>
            </a:prstGeom>
            <a:solidFill>
              <a:srgbClr val="F3DE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9CD5ED05-29BE-4B77-B825-5CE814282C65}"/>
                </a:ext>
              </a:extLst>
            </p:cNvPr>
            <p:cNvSpPr txBox="1"/>
            <p:nvPr/>
          </p:nvSpPr>
          <p:spPr>
            <a:xfrm>
              <a:off x="4929187" y="505468"/>
              <a:ext cx="2847975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LUYỆN TẬP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6385EBB-6CCE-4E8D-92D1-5A76E8ACD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199" y="5307247"/>
            <a:ext cx="1192652" cy="1192652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07B0460-D1CD-4167-B77D-5EE359C2C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280" y="5307247"/>
            <a:ext cx="1192652" cy="1192652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48D79C5F-6B17-4886-99E8-0DBAC8843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361" y="5307247"/>
            <a:ext cx="1192652" cy="1192652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53944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63357E5F-983B-4C97-B95E-6309DD1B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1C039E13-1543-4C4F-AE26-903A75D3E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8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312F1C1-CE90-4F23-B72C-8161A7985704}"/>
              </a:ext>
            </a:extLst>
          </p:cNvPr>
          <p:cNvGrpSpPr/>
          <p:nvPr/>
        </p:nvGrpSpPr>
        <p:grpSpPr>
          <a:xfrm>
            <a:off x="3208149" y="484322"/>
            <a:ext cx="5889356" cy="5889356"/>
            <a:chOff x="3208149" y="484322"/>
            <a:chExt cx="5889356" cy="58893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1C72A207-5289-4C87-BF1B-BBD389B29069}"/>
                </a:ext>
              </a:extLst>
            </p:cNvPr>
            <p:cNvSpPr/>
            <p:nvPr/>
          </p:nvSpPr>
          <p:spPr>
            <a:xfrm>
              <a:off x="3208149" y="484322"/>
              <a:ext cx="5889356" cy="5889356"/>
            </a:xfrm>
            <a:prstGeom prst="ellipse">
              <a:avLst/>
            </a:prstGeom>
            <a:solidFill>
              <a:srgbClr val="2C4967">
                <a:alpha val="72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0CD6C292-ACF4-452E-A980-F63389895E21}"/>
                </a:ext>
              </a:extLst>
            </p:cNvPr>
            <p:cNvSpPr txBox="1"/>
            <p:nvPr/>
          </p:nvSpPr>
          <p:spPr>
            <a:xfrm>
              <a:off x="3709276" y="1646903"/>
              <a:ext cx="471375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5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29- BÀI 14:</a:t>
              </a:r>
              <a:endParaRPr lang="en-US" sz="5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7724C1B-989A-4CD9-89AF-427E41172F49}"/>
                </a:ext>
              </a:extLst>
            </p:cNvPr>
            <p:cNvSpPr txBox="1"/>
            <p:nvPr/>
          </p:nvSpPr>
          <p:spPr>
            <a:xfrm>
              <a:off x="3568595" y="2563239"/>
              <a:ext cx="5168462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MỘT SỐ NHIÊN LIỆU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81608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483B8A2-D55B-4EC7-807D-AD0291AE3D1A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3048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A. Bánh gai      		B. Giả cầy		C. Giò lụa      	D. Sữa chua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4897647-623E-4461-AD3F-8A726BFC98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E4D2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E4D2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6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469561" y="4923692"/>
            <a:ext cx="708609" cy="56809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39EF43-81AB-4C51-A2B5-D0E7BECA58B2}"/>
              </a:ext>
            </a:extLst>
          </p:cNvPr>
          <p:cNvSpPr txBox="1"/>
          <p:nvPr/>
        </p:nvSpPr>
        <p:spPr>
          <a:xfrm>
            <a:off x="747234" y="2248346"/>
            <a:ext cx="1069753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than </a:t>
            </a:r>
            <a:r>
              <a:rPr lang="en-US" sz="2800" b="1" dirty="0" err="1" smtClean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suất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A791D2E7-0FEA-4548-A738-DD527E5DF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216" y="5841208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AA0FF55-12F7-45A8-BEC4-0876824C1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1233" y="5841208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C23DFBB-8D14-44A3-867B-5C24E4A17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9199" y="5841208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93014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9D13BC1-0479-4C3A-AA27-7D0AB87A1957}"/>
              </a:ext>
            </a:extLst>
          </p:cNvPr>
          <p:cNvSpPr/>
          <p:nvPr/>
        </p:nvSpPr>
        <p:spPr>
          <a:xfrm>
            <a:off x="-22353" y="1120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A. Tất cả các phương án đưa ra			B. Sấy khô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C. Ướp muối						D. Ướp lạnh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4897647-623E-4461-AD3F-8A726BFC98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38491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756137" y="5671608"/>
            <a:ext cx="693437" cy="6049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BA7DAFF-74E0-438F-AD2F-E7FAADAC00D0}"/>
              </a:ext>
            </a:extLst>
          </p:cNvPr>
          <p:cNvSpPr txBox="1"/>
          <p:nvPr/>
        </p:nvSpPr>
        <p:spPr>
          <a:xfrm>
            <a:off x="1003514" y="2302097"/>
            <a:ext cx="928348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Cung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cấp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đủ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oxi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quá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trình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Tăng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tiếp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xúc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oxi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Điều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chỉnh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duy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trì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phù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Cả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3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BB142B1C-687D-48C1-8CB0-7C6EB0B3C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194" y="5777119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62C6507-C190-4F15-8188-087B32094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195" y="3883078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7B2A941-F8ED-4DA2-8F77-B1FBB31D9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8196" y="1873615"/>
            <a:ext cx="856963" cy="85696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00546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8A839D2-C67D-40A6-AA4F-2BFF1EE2171C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4897647-623E-4461-AD3F-8A726BFC98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2339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 3.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Loại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nào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sau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đây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có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năng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suất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tỏa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nhiệt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cao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,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dễ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cháy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hoàn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toàn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1346135" y="2218559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CE03A2C-D72D-4052-A17B-072953F82E8F}"/>
              </a:ext>
            </a:extLst>
          </p:cNvPr>
          <p:cNvSpPr txBox="1"/>
          <p:nvPr/>
        </p:nvSpPr>
        <p:spPr>
          <a:xfrm>
            <a:off x="1346135" y="2178820"/>
            <a:ext cx="6346556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60045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60045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60045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thạch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6FED779-521E-4D23-8C94-25A183488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112" y="4039351"/>
            <a:ext cx="1575158" cy="157515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342127A-AEF9-46F6-B6E5-A8D5CCC56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1" y="5150875"/>
            <a:ext cx="1575158" cy="157515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FD6E8EB-1A49-4E1D-9A50-2ED2F00B3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2" y="1736449"/>
            <a:ext cx="1575158" cy="157515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090791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567CBFB-0345-4B9A-9449-2E7FE962B8DB}"/>
              </a:ext>
            </a:extLst>
          </p:cNvPr>
          <p:cNvSpPr/>
          <p:nvPr/>
        </p:nvSpPr>
        <p:spPr>
          <a:xfrm>
            <a:off x="-4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839756" y="2344356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665EC920-495A-44C1-AD4A-79EE1431BA3E}"/>
              </a:ext>
            </a:extLst>
          </p:cNvPr>
          <p:cNvSpPr txBox="1">
            <a:spLocks/>
          </p:cNvSpPr>
          <p:nvPr/>
        </p:nvSpPr>
        <p:spPr>
          <a:xfrm rot="10800000" flipV="1">
            <a:off x="-5" y="17247"/>
            <a:ext cx="12191999" cy="1501587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0000"/>
              </a:lnSpc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rPr>
              <a:t> 4.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Để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sử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dụng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có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hiệu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quả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cần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phải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cung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cấp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không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khí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hoặc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oxi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70F7EE7-5371-4302-8824-926F8F938719}"/>
              </a:ext>
            </a:extLst>
          </p:cNvPr>
          <p:cNvSpPr txBox="1"/>
          <p:nvPr/>
        </p:nvSpPr>
        <p:spPr>
          <a:xfrm>
            <a:off x="1279462" y="2185997"/>
            <a:ext cx="6253566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Vừa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đủ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Thiếu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Dư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B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C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đúng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BFCA8C6-36F2-419C-95E3-241DE14FE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086" y="1870775"/>
            <a:ext cx="1575158" cy="157515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89A6B36-A483-411C-B414-A5B2648A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691" y="4262435"/>
            <a:ext cx="2424333" cy="2424333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51C0BF3-2E1C-4F3A-9FD5-39BC26259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533" y="1981592"/>
            <a:ext cx="1575158" cy="157515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82276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E7CC2A7-3A7D-49AB-93FC-6F2CB0936CCD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715080" y="2430804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64C98773-26D6-4DC6-9731-59AAD9FABCA9}"/>
              </a:ext>
            </a:extLst>
          </p:cNvPr>
          <p:cNvSpPr txBox="1">
            <a:spLocks/>
          </p:cNvSpPr>
          <p:nvPr/>
        </p:nvSpPr>
        <p:spPr>
          <a:xfrm>
            <a:off x="0" y="-11957"/>
            <a:ext cx="12192000" cy="1518249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 5.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Nhận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định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nào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sau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đây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là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đúng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khi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nói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về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ưu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điểm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của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nguồn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năng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lượng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tái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tạo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A7D0802-2409-4CDA-A062-79D4648A2F8E}"/>
              </a:ext>
            </a:extLst>
          </p:cNvPr>
          <p:cNvSpPr txBox="1"/>
          <p:nvPr/>
        </p:nvSpPr>
        <p:spPr>
          <a:xfrm>
            <a:off x="1034511" y="2245873"/>
            <a:ext cx="9783305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tái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Chỉ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hậu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đới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C80C009-2EF8-4A52-9F3D-5478BF10D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998" y="2582687"/>
            <a:ext cx="1159580" cy="115958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01F7FB9-F894-4536-8BDD-6A2EC8AC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4" y="5786679"/>
            <a:ext cx="769824" cy="769824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4041AF5-61A1-412C-B0D5-99FF783A9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645" y="2261881"/>
            <a:ext cx="1835986" cy="183598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7659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A0B018C-E6BA-4087-B3B6-43D3FC754220}"/>
              </a:ext>
            </a:extLst>
          </p:cNvPr>
          <p:cNvSpPr/>
          <p:nvPr/>
        </p:nvSpPr>
        <p:spPr>
          <a:xfrm>
            <a:off x="0" y="17822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589461" y="4036963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18191CDE-72DD-4512-8322-4BA0BCC19FB4}"/>
              </a:ext>
            </a:extLst>
          </p:cNvPr>
          <p:cNvSpPr txBox="1">
            <a:spLocks/>
          </p:cNvSpPr>
          <p:nvPr/>
        </p:nvSpPr>
        <p:spPr>
          <a:xfrm>
            <a:off x="17252" y="17822"/>
            <a:ext cx="12192000" cy="1923804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C63AFD4-7FC3-48FF-9B0C-3B1EE500C591}"/>
              </a:ext>
            </a:extLst>
          </p:cNvPr>
          <p:cNvSpPr txBox="1"/>
          <p:nvPr/>
        </p:nvSpPr>
        <p:spPr>
          <a:xfrm>
            <a:off x="961875" y="2266878"/>
            <a:ext cx="9761252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nhẹ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lỏng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sôi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thấp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lỏng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tiếp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xúc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khối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riêng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lỏng</a:t>
            </a:r>
            <a:r>
              <a:rPr lang="en-US" sz="2800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2C496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AA32839-009D-424E-A5A6-717422DE7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3796" y="2261880"/>
            <a:ext cx="1446519" cy="1446519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A82310C-E76F-4252-9D58-B50A99835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4268" y="5910601"/>
            <a:ext cx="769824" cy="769824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69A5916-DCED-4603-A129-BBFB5B795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7919" y="4218525"/>
            <a:ext cx="1119717" cy="1119717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738077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6A4895B-1591-46C1-9611-8A00A054BBB2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EB19CFA6-2505-4A88-9614-D5093F70CDF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05467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7.  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762561" y="2549588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69B96D-2E28-4D32-BCEC-BC6AAC3486AF}"/>
              </a:ext>
            </a:extLst>
          </p:cNvPr>
          <p:cNvSpPr txBox="1"/>
          <p:nvPr/>
        </p:nvSpPr>
        <p:spPr>
          <a:xfrm>
            <a:off x="1202267" y="1719622"/>
            <a:ext cx="6096000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AutoNum type="alphaUcPeriod"/>
              <a:tabLst>
                <a:tab pos="450215" algn="l"/>
              </a:tabLst>
            </a:pP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Củi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than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biogas.</a:t>
            </a: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Cồn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C. Biogas,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gas,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mỏ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dầu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Củi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, than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đá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sáp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226D721-BB8D-4FBC-9804-EAC34815A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958" y="1939282"/>
            <a:ext cx="1102576" cy="110257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3F65B910-3B91-4E4D-B19A-9BED7B0B7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574" y="4678250"/>
            <a:ext cx="1828226" cy="182822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8477A05-E1B5-4535-AEA4-5DBE269B7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79" y="2305645"/>
            <a:ext cx="1963559" cy="1963559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12224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62DE894-E2DB-4D5B-A5BF-220DECA9021F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873775" y="2071464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FD6F50D2-8D27-4AC9-85F5-B5CFBE659F2F}"/>
              </a:ext>
            </a:extLst>
          </p:cNvPr>
          <p:cNvSpPr txBox="1">
            <a:spLocks/>
          </p:cNvSpPr>
          <p:nvPr/>
        </p:nvSpPr>
        <p:spPr>
          <a:xfrm>
            <a:off x="0" y="-20240"/>
            <a:ext cx="12192000" cy="1291101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 8.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Nguồn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năng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lượng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có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thể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thay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thế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nguồn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năng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lượng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từ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hóa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thạch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EB10941-C28F-406C-B0A5-DACAC633BAF2}"/>
              </a:ext>
            </a:extLst>
          </p:cNvPr>
          <p:cNvSpPr txBox="1"/>
          <p:nvPr/>
        </p:nvSpPr>
        <p:spPr>
          <a:xfrm>
            <a:off x="1313481" y="1907870"/>
            <a:ext cx="7848600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mỏ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Củi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mỏ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E5E1430-EC49-476A-9833-F7DEA51A0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925" y="1910079"/>
            <a:ext cx="2081594" cy="2081594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BCD9D40-C34B-46AB-B631-6A907C7C8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579" y="4702743"/>
            <a:ext cx="1202488" cy="1202488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A0FE31C-7987-4CE1-8AB5-17F74D2FC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7520" y="5524279"/>
            <a:ext cx="761905" cy="761905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021348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BE646C-8F06-4065-9AFE-47BC4B4FD354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1033494" y="2342678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DA064D51-CD60-47D6-B448-B79E5BF9BC0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518249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30000"/>
              </a:lnSpc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 9.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Tính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chất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chung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của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FFF2EE5-0513-4B39-9B12-FB54551CC20F}"/>
              </a:ext>
            </a:extLst>
          </p:cNvPr>
          <p:cNvSpPr txBox="1"/>
          <p:nvPr/>
        </p:nvSpPr>
        <p:spPr>
          <a:xfrm>
            <a:off x="1473200" y="2046960"/>
            <a:ext cx="6096000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tỏa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dễ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hạ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thấp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a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nặng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hơn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5C229E4-C1A1-400B-8F14-9EE5424C9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925" y="1910079"/>
            <a:ext cx="1518249" cy="1518249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07212BD-A247-456F-AE58-872412520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067" y="4406363"/>
            <a:ext cx="1879821" cy="1879821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383A255-9DE1-42E5-8F07-E614480F0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230" y="5086244"/>
            <a:ext cx="1365356" cy="136535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597723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04DEFD-BD24-4A80-AFC1-1EB7512232CD}"/>
              </a:ext>
            </a:extLst>
          </p:cNvPr>
          <p:cNvSpPr/>
          <p:nvPr/>
        </p:nvSpPr>
        <p:spPr>
          <a:xfrm>
            <a:off x="0" y="1693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3114901-1769-47F4-8E4D-6EBAE3F4C86E}"/>
              </a:ext>
            </a:extLst>
          </p:cNvPr>
          <p:cNvSpPr/>
          <p:nvPr/>
        </p:nvSpPr>
        <p:spPr>
          <a:xfrm>
            <a:off x="596822" y="4019051"/>
            <a:ext cx="879412" cy="8794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FE7346DD-B7BC-4F43-9892-919BD506294C}"/>
              </a:ext>
            </a:extLst>
          </p:cNvPr>
          <p:cNvSpPr txBox="1">
            <a:spLocks/>
          </p:cNvSpPr>
          <p:nvPr/>
        </p:nvSpPr>
        <p:spPr>
          <a:xfrm>
            <a:off x="-3594" y="19782"/>
            <a:ext cx="12192000" cy="990778"/>
          </a:xfrm>
          <a:prstGeom prst="rect">
            <a:avLst/>
          </a:prstGeom>
          <a:solidFill>
            <a:srgbClr val="FFFF7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latin typeface="+mn-lt"/>
              </a:rPr>
              <a:t> 10.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Lợi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ích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của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việc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sử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dụng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nhiên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liệu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hiệu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quả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, an </a:t>
            </a:r>
            <a:r>
              <a:rPr lang="en-US" sz="3200" b="1" dirty="0" err="1">
                <a:solidFill>
                  <a:srgbClr val="2C4967"/>
                </a:solidFill>
                <a:latin typeface="+mn-lt"/>
              </a:rPr>
              <a:t>toàn</a:t>
            </a:r>
            <a:r>
              <a:rPr lang="en-US" sz="3200" b="1" dirty="0">
                <a:solidFill>
                  <a:srgbClr val="2C4967"/>
                </a:solidFill>
                <a:latin typeface="+mn-lt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710180F-215C-4749-9D9F-0FDF68BA31C8}"/>
              </a:ext>
            </a:extLst>
          </p:cNvPr>
          <p:cNvSpPr txBox="1"/>
          <p:nvPr/>
        </p:nvSpPr>
        <p:spPr>
          <a:xfrm>
            <a:off x="1029339" y="1279916"/>
            <a:ext cx="10126133" cy="341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nổ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thiểu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342900" algn="l"/>
                <a:tab pos="514350" algn="l"/>
              </a:tabLst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ra.</a:t>
            </a:r>
            <a:endParaRPr lang="en-US" sz="2800" b="1" dirty="0">
              <a:solidFill>
                <a:srgbClr val="2C4967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D.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Tất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phương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còn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2C4967"/>
                </a:solidFill>
                <a:effectLst/>
                <a:ea typeface="Arial" panose="020B0604020202020204" pitchFamily="34" charset="0"/>
              </a:rPr>
              <a:t>.</a:t>
            </a:r>
            <a:endParaRPr lang="en-US" sz="2800" b="1" dirty="0">
              <a:solidFill>
                <a:srgbClr val="2C4967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2BE6C88-407F-465B-B7F2-24C8FF12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885" y="5127573"/>
            <a:ext cx="1365356" cy="136535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0CCC070-14DF-486C-8F0E-9AABF91FE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410" y="5127573"/>
            <a:ext cx="1365356" cy="136535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2C91CC6-6A05-4E05-B51D-DA8963951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297" y="5127573"/>
            <a:ext cx="1365356" cy="136535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82331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211012" y="0"/>
            <a:ext cx="4308234" cy="703377"/>
          </a:xfrm>
          <a:prstGeom prst="homePlate">
            <a:avLst/>
          </a:prstGeom>
          <a:solidFill>
            <a:srgbClr val="FF9C8B"/>
          </a:solidFill>
          <a:ln>
            <a:solidFill>
              <a:srgbClr val="FF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7" y="1137743"/>
            <a:ext cx="2903296" cy="185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07831" y="3094887"/>
            <a:ext cx="20398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Gỗ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46" y="865676"/>
            <a:ext cx="2657475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828075" y="3094987"/>
            <a:ext cx="20398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Than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737" y="865676"/>
            <a:ext cx="3305175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743588" y="3094987"/>
            <a:ext cx="20398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mỏ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971" y="3778860"/>
            <a:ext cx="334327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827700" y="6115485"/>
            <a:ext cx="20398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đốt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724" y="3778860"/>
            <a:ext cx="324802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123966" y="6115484"/>
            <a:ext cx="20398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65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E7332C-77D3-41D7-A442-21402362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386" y="347662"/>
            <a:ext cx="5183386" cy="1325563"/>
          </a:xfr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371867-3139-4D3A-AB4A-3AACA7903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233" y="2183870"/>
            <a:ext cx="9389533" cy="3378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2C4967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rgbClr val="2C4967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Trong gia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đình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em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thường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sử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dụng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nguồn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nhiên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nào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để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đun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nấu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? Em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hãy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đề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xuất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biện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pháp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để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sử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dụng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nhiên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đó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một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cách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hiệu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vi-VN" b="1" dirty="0" err="1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quả</a:t>
            </a:r>
            <a:r>
              <a:rPr lang="vi-VN" b="1" dirty="0">
                <a:solidFill>
                  <a:srgbClr val="2C4967"/>
                </a:solidFill>
                <a:effectLst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2C496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7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4635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entagon 12"/>
          <p:cNvSpPr/>
          <p:nvPr/>
        </p:nvSpPr>
        <p:spPr>
          <a:xfrm>
            <a:off x="211012" y="0"/>
            <a:ext cx="4308234" cy="703377"/>
          </a:xfrm>
          <a:prstGeom prst="homePlate">
            <a:avLst/>
          </a:prstGeom>
          <a:solidFill>
            <a:srgbClr val="FF9C8B"/>
          </a:solidFill>
          <a:ln>
            <a:solidFill>
              <a:srgbClr val="FF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endParaRPr lang="en-US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CD6DAA0-583A-40EA-A6BB-73B922394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1" y="1170105"/>
            <a:ext cx="3114498" cy="2482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63D4B11-DAF9-4AE4-8E7F-9F710CDF9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12" y="3677030"/>
            <a:ext cx="324772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18D0CC3-92F8-457B-A78F-27C6D69D6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856" y="3946588"/>
            <a:ext cx="2865678" cy="27784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DD2C37-9F92-4B32-903D-C43BC663D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8088" y="1229541"/>
            <a:ext cx="2865678" cy="236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7F1854C-DA4E-46EE-BBFC-F8C9A69B8243}"/>
              </a:ext>
            </a:extLst>
          </p:cNvPr>
          <p:cNvSpPr txBox="1"/>
          <p:nvPr/>
        </p:nvSpPr>
        <p:spPr>
          <a:xfrm>
            <a:off x="7526215" y="3712562"/>
            <a:ext cx="42041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000" b="0" i="0" dirty="0">
                <a:solidFill>
                  <a:srgbClr val="002060"/>
                </a:solidFill>
                <a:effectLst/>
                <a:latin typeface="+mj-lt"/>
              </a:rPr>
              <a:t>Nhiên liệu là những chất cháy được và khi cháy tỏa nhiều nhiệt. </a:t>
            </a:r>
            <a:endParaRPr lang="en-US" sz="3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Cloud 1"/>
          <p:cNvSpPr/>
          <p:nvPr/>
        </p:nvSpPr>
        <p:spPr>
          <a:xfrm>
            <a:off x="7350369" y="1019909"/>
            <a:ext cx="4841631" cy="2250830"/>
          </a:xfrm>
          <a:prstGeom prst="cloud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2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2">
            <a:extLst>
              <a:ext uri="{FF2B5EF4-FFF2-40B4-BE49-F238E27FC236}">
                <a16:creationId xmlns="" xmlns:a16="http://schemas.microsoft.com/office/drawing/2014/main" id="{0901C803-1CCA-4E3E-BD3E-7BBA09D5C41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23979" y="5738251"/>
            <a:ext cx="731600" cy="5248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 smtClean="0">
                <a:ln>
                  <a:noFill/>
                </a:ln>
                <a:solidFill>
                  <a:srgbClr val="A6BCC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Lato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A6BCC9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Lato Light"/>
            </a:endParaRPr>
          </a:p>
        </p:txBody>
      </p:sp>
      <p:grpSp>
        <p:nvGrpSpPr>
          <p:cNvPr id="57" name="Group 45">
            <a:extLst>
              <a:ext uri="{FF2B5EF4-FFF2-40B4-BE49-F238E27FC236}">
                <a16:creationId xmlns="" xmlns:a16="http://schemas.microsoft.com/office/drawing/2014/main" id="{A5AFDE4D-4F78-4033-B662-CAF12A8E987F}"/>
              </a:ext>
            </a:extLst>
          </p:cNvPr>
          <p:cNvGrpSpPr>
            <a:grpSpLocks/>
          </p:cNvGrpSpPr>
          <p:nvPr/>
        </p:nvGrpSpPr>
        <p:grpSpPr bwMode="auto">
          <a:xfrm>
            <a:off x="8920992" y="4027696"/>
            <a:ext cx="2422464" cy="2827508"/>
            <a:chOff x="4548" y="1023"/>
            <a:chExt cx="1171" cy="1408"/>
          </a:xfrm>
        </p:grpSpPr>
        <p:grpSp>
          <p:nvGrpSpPr>
            <p:cNvPr id="58" name="Group 24">
              <a:extLst>
                <a:ext uri="{FF2B5EF4-FFF2-40B4-BE49-F238E27FC236}">
                  <a16:creationId xmlns="" xmlns:a16="http://schemas.microsoft.com/office/drawing/2014/main" id="{ADBF7F2D-E21B-4AB8-800C-57C1640DDB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8" y="1023"/>
              <a:ext cx="1020" cy="1052"/>
              <a:chOff x="204" y="2489"/>
              <a:chExt cx="1572" cy="1745"/>
            </a:xfrm>
          </p:grpSpPr>
          <p:pic>
            <p:nvPicPr>
              <p:cNvPr id="60" name="Picture 25">
                <a:extLst>
                  <a:ext uri="{FF2B5EF4-FFF2-40B4-BE49-F238E27FC236}">
                    <a16:creationId xmlns="" xmlns:a16="http://schemas.microsoft.com/office/drawing/2014/main" id="{A6E7D9A1-2415-4DFF-B347-1FF6A08BDC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" y="2489"/>
                <a:ext cx="1572" cy="174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61" name="Rectangle 26">
                <a:extLst>
                  <a:ext uri="{FF2B5EF4-FFF2-40B4-BE49-F238E27FC236}">
                    <a16:creationId xmlns="" xmlns:a16="http://schemas.microsoft.com/office/drawing/2014/main" id="{1B48C451-2402-4D52-8696-80380574A5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8" y="3411"/>
                <a:ext cx="358" cy="332"/>
              </a:xfrm>
              <a:prstGeom prst="rect">
                <a:avLst/>
              </a:prstGeom>
              <a:solidFill>
                <a:srgbClr val="BDBDC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4A5C65"/>
                  </a:solidFill>
                  <a:effectLst/>
                  <a:uLnTx/>
                  <a:uFillTx/>
                  <a:cs typeface="Times New Roman" pitchFamily="18" charset="0"/>
                </a:endParaRPr>
              </a:p>
            </p:txBody>
          </p:sp>
        </p:grpSp>
        <p:sp>
          <p:nvSpPr>
            <p:cNvPr id="59" name="Text Box 28">
              <a:extLst>
                <a:ext uri="{FF2B5EF4-FFF2-40B4-BE49-F238E27FC236}">
                  <a16:creationId xmlns="" xmlns:a16="http://schemas.microsoft.com/office/drawing/2014/main" id="{17CB5070-38B3-4555-ADA4-029EFE468A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2" y="2154"/>
              <a:ext cx="1077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  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Cồn</a:t>
              </a: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 90</a:t>
              </a:r>
              <a:r>
                <a:rPr kumimoji="0" lang="en-US" altLang="en-US" sz="3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62" name="Group 38">
            <a:extLst>
              <a:ext uri="{FF2B5EF4-FFF2-40B4-BE49-F238E27FC236}">
                <a16:creationId xmlns="" xmlns:a16="http://schemas.microsoft.com/office/drawing/2014/main" id="{32B4C863-D620-4CFF-AAF6-B6324BE0F58B}"/>
              </a:ext>
            </a:extLst>
          </p:cNvPr>
          <p:cNvGrpSpPr>
            <a:grpSpLocks/>
          </p:cNvGrpSpPr>
          <p:nvPr/>
        </p:nvGrpSpPr>
        <p:grpSpPr bwMode="auto">
          <a:xfrm>
            <a:off x="9199273" y="1246176"/>
            <a:ext cx="2335012" cy="2470054"/>
            <a:chOff x="3276" y="146"/>
            <a:chExt cx="1294" cy="1380"/>
          </a:xfrm>
        </p:grpSpPr>
        <p:pic>
          <p:nvPicPr>
            <p:cNvPr id="63" name="Picture 4" descr="250px-Coal_anthracite">
              <a:extLst>
                <a:ext uri="{FF2B5EF4-FFF2-40B4-BE49-F238E27FC236}">
                  <a16:creationId xmlns="" xmlns:a16="http://schemas.microsoft.com/office/drawing/2014/main" id="{D94E682D-5F86-4B54-82BF-3B9C96CEFB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" y="146"/>
              <a:ext cx="1294" cy="107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4" name="Text Box 31">
              <a:extLst>
                <a:ext uri="{FF2B5EF4-FFF2-40B4-BE49-F238E27FC236}">
                  <a16:creationId xmlns="" xmlns:a16="http://schemas.microsoft.com/office/drawing/2014/main" id="{D7250F2F-099D-407D-B9ED-255A206E1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" y="1216"/>
              <a:ext cx="972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Than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đá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65" name="Group 39">
            <a:extLst>
              <a:ext uri="{FF2B5EF4-FFF2-40B4-BE49-F238E27FC236}">
                <a16:creationId xmlns="" xmlns:a16="http://schemas.microsoft.com/office/drawing/2014/main" id="{70D3B621-CD85-4B1A-9957-A54650220489}"/>
              </a:ext>
            </a:extLst>
          </p:cNvPr>
          <p:cNvGrpSpPr>
            <a:grpSpLocks/>
          </p:cNvGrpSpPr>
          <p:nvPr/>
        </p:nvGrpSpPr>
        <p:grpSpPr bwMode="auto">
          <a:xfrm>
            <a:off x="6244273" y="1108037"/>
            <a:ext cx="2537047" cy="2885182"/>
            <a:chOff x="4426" y="88"/>
            <a:chExt cx="1296" cy="1026"/>
          </a:xfrm>
        </p:grpSpPr>
        <p:pic>
          <p:nvPicPr>
            <p:cNvPr id="66" name="Picture 6" descr="cui">
              <a:extLst>
                <a:ext uri="{FF2B5EF4-FFF2-40B4-BE49-F238E27FC236}">
                  <a16:creationId xmlns="" xmlns:a16="http://schemas.microsoft.com/office/drawing/2014/main" id="{92CF6057-1E66-4CBD-B6D6-15B08CA25A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6" y="88"/>
              <a:ext cx="1296" cy="82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7" name="Text Box 32">
              <a:extLst>
                <a:ext uri="{FF2B5EF4-FFF2-40B4-BE49-F238E27FC236}">
                  <a16:creationId xmlns="" xmlns:a16="http://schemas.microsoft.com/office/drawing/2014/main" id="{53C11655-561B-4E7E-BFB8-7167160B9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6" y="917"/>
              <a:ext cx="576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Củi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68" name="Group 41">
            <a:extLst>
              <a:ext uri="{FF2B5EF4-FFF2-40B4-BE49-F238E27FC236}">
                <a16:creationId xmlns="" xmlns:a16="http://schemas.microsoft.com/office/drawing/2014/main" id="{0EF0363C-DC70-4D80-AC4E-4DA43E1A86D4}"/>
              </a:ext>
            </a:extLst>
          </p:cNvPr>
          <p:cNvGrpSpPr>
            <a:grpSpLocks/>
          </p:cNvGrpSpPr>
          <p:nvPr/>
        </p:nvGrpSpPr>
        <p:grpSpPr bwMode="auto">
          <a:xfrm>
            <a:off x="466885" y="4138213"/>
            <a:ext cx="2422464" cy="2702388"/>
            <a:chOff x="1725" y="1965"/>
            <a:chExt cx="1587" cy="1548"/>
          </a:xfrm>
        </p:grpSpPr>
        <p:pic>
          <p:nvPicPr>
            <p:cNvPr id="69" name="Picture 13" descr="than to ong">
              <a:extLst>
                <a:ext uri="{FF2B5EF4-FFF2-40B4-BE49-F238E27FC236}">
                  <a16:creationId xmlns="" xmlns:a16="http://schemas.microsoft.com/office/drawing/2014/main" id="{4B4C8CFE-F308-4A9E-839D-29FD6FD9C5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5" y="1965"/>
              <a:ext cx="1587" cy="119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0" name="Text Box 33">
              <a:extLst>
                <a:ext uri="{FF2B5EF4-FFF2-40B4-BE49-F238E27FC236}">
                  <a16:creationId xmlns="" xmlns:a16="http://schemas.microsoft.com/office/drawing/2014/main" id="{59B49F65-7EFB-420C-8BEB-E2926DB139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5" y="3196"/>
              <a:ext cx="1587" cy="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Than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tổ</a:t>
              </a: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ong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71" name="Group 42">
            <a:extLst>
              <a:ext uri="{FF2B5EF4-FFF2-40B4-BE49-F238E27FC236}">
                <a16:creationId xmlns="" xmlns:a16="http://schemas.microsoft.com/office/drawing/2014/main" id="{8D97B74D-ED95-4568-BD74-47454851BA03}"/>
              </a:ext>
            </a:extLst>
          </p:cNvPr>
          <p:cNvGrpSpPr>
            <a:grpSpLocks/>
          </p:cNvGrpSpPr>
          <p:nvPr/>
        </p:nvGrpSpPr>
        <p:grpSpPr bwMode="auto">
          <a:xfrm>
            <a:off x="3587940" y="4469141"/>
            <a:ext cx="2226449" cy="2389367"/>
            <a:chOff x="3456" y="2100"/>
            <a:chExt cx="912" cy="1135"/>
          </a:xfrm>
        </p:grpSpPr>
        <p:pic>
          <p:nvPicPr>
            <p:cNvPr id="72" name="Picture 10" descr="ga chay">
              <a:extLst>
                <a:ext uri="{FF2B5EF4-FFF2-40B4-BE49-F238E27FC236}">
                  <a16:creationId xmlns="" xmlns:a16="http://schemas.microsoft.com/office/drawing/2014/main" id="{A456C1C1-B568-47A2-BF9F-F4E83ABEBE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100"/>
              <a:ext cx="912" cy="8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3" name="Text Box 34">
              <a:extLst>
                <a:ext uri="{FF2B5EF4-FFF2-40B4-BE49-F238E27FC236}">
                  <a16:creationId xmlns="" xmlns:a16="http://schemas.microsoft.com/office/drawing/2014/main" id="{2920A907-AABA-4E94-9002-6E720B3D30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6" y="2972"/>
              <a:ext cx="576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gas</a:t>
              </a:r>
            </a:p>
          </p:txBody>
        </p:sp>
      </p:grpSp>
      <p:grpSp>
        <p:nvGrpSpPr>
          <p:cNvPr id="74" name="Group 40">
            <a:extLst>
              <a:ext uri="{FF2B5EF4-FFF2-40B4-BE49-F238E27FC236}">
                <a16:creationId xmlns="" xmlns:a16="http://schemas.microsoft.com/office/drawing/2014/main" id="{FD55243D-4971-41A7-8698-89CDA7A10FC5}"/>
              </a:ext>
            </a:extLst>
          </p:cNvPr>
          <p:cNvGrpSpPr>
            <a:grpSpLocks/>
          </p:cNvGrpSpPr>
          <p:nvPr/>
        </p:nvGrpSpPr>
        <p:grpSpPr bwMode="auto">
          <a:xfrm>
            <a:off x="599785" y="1415506"/>
            <a:ext cx="2156663" cy="2526574"/>
            <a:chOff x="2199" y="1044"/>
            <a:chExt cx="897" cy="1188"/>
          </a:xfrm>
        </p:grpSpPr>
        <p:pic>
          <p:nvPicPr>
            <p:cNvPr id="75" name="Picture 5" descr="bep con kho">
              <a:extLst>
                <a:ext uri="{FF2B5EF4-FFF2-40B4-BE49-F238E27FC236}">
                  <a16:creationId xmlns="" xmlns:a16="http://schemas.microsoft.com/office/drawing/2014/main" id="{D7447091-B97C-4957-B0BE-F19C792FC6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9" y="1044"/>
              <a:ext cx="897" cy="9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6" name="Text Box 36">
              <a:extLst>
                <a:ext uri="{FF2B5EF4-FFF2-40B4-BE49-F238E27FC236}">
                  <a16:creationId xmlns="" xmlns:a16="http://schemas.microsoft.com/office/drawing/2014/main" id="{DE7BA23B-C069-437B-AE49-1DB72A381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0" y="1972"/>
              <a:ext cx="796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Cồn</a:t>
              </a: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khô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5F404413-189D-46AF-8EAD-DAFFA8FFA5DC}"/>
              </a:ext>
            </a:extLst>
          </p:cNvPr>
          <p:cNvGrpSpPr/>
          <p:nvPr/>
        </p:nvGrpSpPr>
        <p:grpSpPr>
          <a:xfrm>
            <a:off x="6251533" y="4256543"/>
            <a:ext cx="2315630" cy="2682094"/>
            <a:chOff x="7580381" y="4659059"/>
            <a:chExt cx="2315630" cy="2207050"/>
          </a:xfrm>
        </p:grpSpPr>
        <p:pic>
          <p:nvPicPr>
            <p:cNvPr id="78" name="Picture 3">
              <a:extLst>
                <a:ext uri="{FF2B5EF4-FFF2-40B4-BE49-F238E27FC236}">
                  <a16:creationId xmlns="" xmlns:a16="http://schemas.microsoft.com/office/drawing/2014/main" id="{12F31977-5583-47EF-B36F-6627ABAE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381" y="4659059"/>
              <a:ext cx="2082477" cy="159384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9" name="Text Box 30">
              <a:extLst>
                <a:ext uri="{FF2B5EF4-FFF2-40B4-BE49-F238E27FC236}">
                  <a16:creationId xmlns="" xmlns:a16="http://schemas.microsoft.com/office/drawing/2014/main" id="{56FA5275-32FB-4C73-AE3A-D5427131FB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1828" y="6410233"/>
              <a:ext cx="2054183" cy="455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Than </a:t>
              </a: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bùn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F3FE2ACE-FB70-46A2-9F2F-A72E693E5BFC}"/>
              </a:ext>
            </a:extLst>
          </p:cNvPr>
          <p:cNvGrpSpPr/>
          <p:nvPr/>
        </p:nvGrpSpPr>
        <p:grpSpPr>
          <a:xfrm>
            <a:off x="3411688" y="1152267"/>
            <a:ext cx="2382149" cy="2985946"/>
            <a:chOff x="5039865" y="2245707"/>
            <a:chExt cx="2010421" cy="2019211"/>
          </a:xfrm>
        </p:grpSpPr>
        <p:pic>
          <p:nvPicPr>
            <p:cNvPr id="81" name="Picture 80">
              <a:extLst>
                <a:ext uri="{FF2B5EF4-FFF2-40B4-BE49-F238E27FC236}">
                  <a16:creationId xmlns="" xmlns:a16="http://schemas.microsoft.com/office/drawing/2014/main" id="{633E18FC-B3C7-41B3-9808-C68165F24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9865" y="2245707"/>
              <a:ext cx="2010421" cy="15100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2" name="Text Box 30">
              <a:extLst>
                <a:ext uri="{FF2B5EF4-FFF2-40B4-BE49-F238E27FC236}">
                  <a16:creationId xmlns="" xmlns:a16="http://schemas.microsoft.com/office/drawing/2014/main" id="{3E53C953-8EE1-4E69-AC69-1549493E65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2691" y="3890283"/>
              <a:ext cx="1113043" cy="3746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Times New Roman" pitchFamily="18" charset="0"/>
                </a:rPr>
                <a:t>Xăng</a:t>
              </a:r>
              <a:endParaRPr kumimoji="0" lang="en-US" altLang="en-US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aphicFrame>
        <p:nvGraphicFramePr>
          <p:cNvPr id="83" name="Table 82">
            <a:extLst>
              <a:ext uri="{FF2B5EF4-FFF2-40B4-BE49-F238E27FC236}">
                <a16:creationId xmlns="" xmlns:a16="http://schemas.microsoft.com/office/drawing/2014/main" id="{D349238B-D7A1-4ABB-8CC7-051E221E0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409647"/>
              </p:ext>
            </p:extLst>
          </p:nvPr>
        </p:nvGraphicFramePr>
        <p:xfrm>
          <a:off x="1286204" y="245333"/>
          <a:ext cx="9618730" cy="626211"/>
        </p:xfrm>
        <a:graphic>
          <a:graphicData uri="http://schemas.openxmlformats.org/drawingml/2006/table">
            <a:tbl>
              <a:tblPr/>
              <a:tblGrid>
                <a:gridCol w="9618730">
                  <a:extLst>
                    <a:ext uri="{9D8B030D-6E8A-4147-A177-3AD203B41FA5}">
                      <a16:colId xmlns="" xmlns:a16="http://schemas.microsoft.com/office/drawing/2014/main" val="1303563640"/>
                    </a:ext>
                  </a:extLst>
                </a:gridCol>
              </a:tblGrid>
              <a:tr h="6262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4000" b="1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Nhiên</a:t>
                      </a:r>
                      <a:r>
                        <a:rPr lang="en-GB" sz="4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4000" b="1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liệu</a:t>
                      </a:r>
                      <a:r>
                        <a:rPr lang="en-GB" sz="4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40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tồn</a:t>
                      </a:r>
                      <a:r>
                        <a:rPr lang="en-GB" sz="4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tại</a:t>
                      </a:r>
                      <a:r>
                        <a:rPr lang="en-GB" sz="4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GB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GB" sz="4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GB" sz="4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GB" sz="4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?</a:t>
                      </a:r>
                      <a:endParaRPr lang="en-US" sz="4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97493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4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6">
            <a:extLst>
              <a:ext uri="{FF2B5EF4-FFF2-40B4-BE49-F238E27FC236}">
                <a16:creationId xmlns="" xmlns:a16="http://schemas.microsoft.com/office/drawing/2014/main" id="{7C0EB8D8-0AF8-4890-A740-47B0EAF58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412" y="3208050"/>
            <a:ext cx="13181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3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loại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E6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0" name="Line 47">
            <a:extLst>
              <a:ext uri="{FF2B5EF4-FFF2-40B4-BE49-F238E27FC236}">
                <a16:creationId xmlns="" xmlns:a16="http://schemas.microsoft.com/office/drawing/2014/main" id="{1439FD48-3C60-4216-8CF2-1E807FA95B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89050" y="1393825"/>
            <a:ext cx="770113" cy="21209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48">
            <a:extLst>
              <a:ext uri="{FF2B5EF4-FFF2-40B4-BE49-F238E27FC236}">
                <a16:creationId xmlns="" xmlns:a16="http://schemas.microsoft.com/office/drawing/2014/main" id="{031D0FE6-0571-41AB-B4EC-BBCD2975AF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87463" y="3505199"/>
            <a:ext cx="981841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49">
            <a:extLst>
              <a:ext uri="{FF2B5EF4-FFF2-40B4-BE49-F238E27FC236}">
                <a16:creationId xmlns="" xmlns:a16="http://schemas.microsoft.com/office/drawing/2014/main" id="{23E3275A-134D-45F6-B2DE-7E4BE85C99A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7462" y="3540125"/>
            <a:ext cx="994295" cy="21145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0">
            <a:extLst>
              <a:ext uri="{FF2B5EF4-FFF2-40B4-BE49-F238E27FC236}">
                <a16:creationId xmlns="" xmlns:a16="http://schemas.microsoft.com/office/drawing/2014/main" id="{C21EABAF-F4F3-4CF3-8D39-36DB743E7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163" y="1169128"/>
            <a:ext cx="27130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Nhiên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liệu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rắn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E6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4" name="Text Box 51">
            <a:extLst>
              <a:ext uri="{FF2B5EF4-FFF2-40B4-BE49-F238E27FC236}">
                <a16:creationId xmlns="" xmlns:a16="http://schemas.microsoft.com/office/drawing/2014/main" id="{D2C26E25-4DDB-4DF4-B914-2FD3A21B2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015" y="3208051"/>
            <a:ext cx="29579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Nhiên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liệu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lỏng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E6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5" name="Text Box 52">
            <a:extLst>
              <a:ext uri="{FF2B5EF4-FFF2-40B4-BE49-F238E27FC236}">
                <a16:creationId xmlns="" xmlns:a16="http://schemas.microsoft.com/office/drawing/2014/main" id="{6E7701AE-9740-4DEC-B644-8F36C4CF9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757" y="5401974"/>
            <a:ext cx="29102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Nhiên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liệu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E6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E6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grpSp>
        <p:nvGrpSpPr>
          <p:cNvPr id="16" name="Group 39">
            <a:extLst>
              <a:ext uri="{FF2B5EF4-FFF2-40B4-BE49-F238E27FC236}">
                <a16:creationId xmlns="" xmlns:a16="http://schemas.microsoft.com/office/drawing/2014/main" id="{714F5C46-C995-472E-8090-527F70D32D1C}"/>
              </a:ext>
            </a:extLst>
          </p:cNvPr>
          <p:cNvGrpSpPr>
            <a:grpSpLocks/>
          </p:cNvGrpSpPr>
          <p:nvPr/>
        </p:nvGrpSpPr>
        <p:grpSpPr bwMode="auto">
          <a:xfrm>
            <a:off x="4720849" y="637372"/>
            <a:ext cx="1452007" cy="1121971"/>
            <a:chOff x="4452" y="144"/>
            <a:chExt cx="1410" cy="825"/>
          </a:xfrm>
        </p:grpSpPr>
        <p:pic>
          <p:nvPicPr>
            <p:cNvPr id="17" name="Picture 6" descr="cui">
              <a:extLst>
                <a:ext uri="{FF2B5EF4-FFF2-40B4-BE49-F238E27FC236}">
                  <a16:creationId xmlns="" xmlns:a16="http://schemas.microsoft.com/office/drawing/2014/main" id="{D51956FD-EC18-4FCF-8155-570817F781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2" y="144"/>
              <a:ext cx="1296" cy="82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Text Box 32">
              <a:extLst>
                <a:ext uri="{FF2B5EF4-FFF2-40B4-BE49-F238E27FC236}">
                  <a16:creationId xmlns="" xmlns:a16="http://schemas.microsoft.com/office/drawing/2014/main" id="{9CCC99B3-2A40-48CE-8320-4EE5C72BE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6" y="720"/>
              <a:ext cx="57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Củi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="" xmlns:a16="http://schemas.microsoft.com/office/drawing/2014/main" id="{5338FDA8-5CC1-49DE-A695-5A1AB8DFC75E}"/>
              </a:ext>
            </a:extLst>
          </p:cNvPr>
          <p:cNvGrpSpPr>
            <a:grpSpLocks/>
          </p:cNvGrpSpPr>
          <p:nvPr/>
        </p:nvGrpSpPr>
        <p:grpSpPr bwMode="auto">
          <a:xfrm>
            <a:off x="9082840" y="652483"/>
            <a:ext cx="1400218" cy="1116530"/>
            <a:chOff x="2064" y="2064"/>
            <a:chExt cx="1248" cy="913"/>
          </a:xfrm>
        </p:grpSpPr>
        <p:pic>
          <p:nvPicPr>
            <p:cNvPr id="20" name="Picture 13" descr="than to ong">
              <a:extLst>
                <a:ext uri="{FF2B5EF4-FFF2-40B4-BE49-F238E27FC236}">
                  <a16:creationId xmlns="" xmlns:a16="http://schemas.microsoft.com/office/drawing/2014/main" id="{CEBD928C-2577-4B1D-B9A0-5C658C2E28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2064"/>
              <a:ext cx="1200" cy="91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1" name="Text Box 33">
              <a:extLst>
                <a:ext uri="{FF2B5EF4-FFF2-40B4-BE49-F238E27FC236}">
                  <a16:creationId xmlns="" xmlns:a16="http://schemas.microsoft.com/office/drawing/2014/main" id="{F6D084BA-F1F4-4B0D-8D0B-7DBDCBB0D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064"/>
              <a:ext cx="1107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Than 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tổ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 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ong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22" name="Group 40">
            <a:extLst>
              <a:ext uri="{FF2B5EF4-FFF2-40B4-BE49-F238E27FC236}">
                <a16:creationId xmlns="" xmlns:a16="http://schemas.microsoft.com/office/drawing/2014/main" id="{4CD6E331-21CB-403E-B792-9845E7504F7C}"/>
              </a:ext>
            </a:extLst>
          </p:cNvPr>
          <p:cNvGrpSpPr>
            <a:grpSpLocks/>
          </p:cNvGrpSpPr>
          <p:nvPr/>
        </p:nvGrpSpPr>
        <p:grpSpPr bwMode="auto">
          <a:xfrm>
            <a:off x="6285243" y="652483"/>
            <a:ext cx="1155426" cy="1093382"/>
            <a:chOff x="2199" y="1044"/>
            <a:chExt cx="897" cy="912"/>
          </a:xfrm>
        </p:grpSpPr>
        <p:pic>
          <p:nvPicPr>
            <p:cNvPr id="23" name="Picture 5" descr="bep con kho">
              <a:extLst>
                <a:ext uri="{FF2B5EF4-FFF2-40B4-BE49-F238E27FC236}">
                  <a16:creationId xmlns="" xmlns:a16="http://schemas.microsoft.com/office/drawing/2014/main" id="{8EE17EA2-A203-4532-B02E-37E350FA6D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9" y="1044"/>
              <a:ext cx="897" cy="9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4" name="Text Box 36">
              <a:extLst>
                <a:ext uri="{FF2B5EF4-FFF2-40B4-BE49-F238E27FC236}">
                  <a16:creationId xmlns="" xmlns:a16="http://schemas.microsoft.com/office/drawing/2014/main" id="{3B428634-9816-4E89-A659-B8DC54569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056"/>
              <a:ext cx="576" cy="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Cồn khô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6C0AFED-6B3B-461C-AADF-FA981C8E2BCD}"/>
              </a:ext>
            </a:extLst>
          </p:cNvPr>
          <p:cNvGrpSpPr/>
          <p:nvPr/>
        </p:nvGrpSpPr>
        <p:grpSpPr>
          <a:xfrm>
            <a:off x="7621969" y="652483"/>
            <a:ext cx="1350877" cy="1121894"/>
            <a:chOff x="7580381" y="4659059"/>
            <a:chExt cx="2082477" cy="1601505"/>
          </a:xfrm>
        </p:grpSpPr>
        <p:pic>
          <p:nvPicPr>
            <p:cNvPr id="26" name="Picture 3">
              <a:extLst>
                <a:ext uri="{FF2B5EF4-FFF2-40B4-BE49-F238E27FC236}">
                  <a16:creationId xmlns="" xmlns:a16="http://schemas.microsoft.com/office/drawing/2014/main" id="{B611AEA0-6327-4B7C-9BFE-15A5AFE1D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381" y="4659059"/>
              <a:ext cx="2082477" cy="159384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7" name="Text Box 30">
              <a:extLst>
                <a:ext uri="{FF2B5EF4-FFF2-40B4-BE49-F238E27FC236}">
                  <a16:creationId xmlns="" xmlns:a16="http://schemas.microsoft.com/office/drawing/2014/main" id="{20F96659-A817-439D-9498-2CF089130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61356" y="5777278"/>
              <a:ext cx="1805780" cy="483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Than 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bùn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28" name="Group 45">
            <a:extLst>
              <a:ext uri="{FF2B5EF4-FFF2-40B4-BE49-F238E27FC236}">
                <a16:creationId xmlns="" xmlns:a16="http://schemas.microsoft.com/office/drawing/2014/main" id="{970BEDB2-7B1E-4B85-A393-BD06C8C13C3A}"/>
              </a:ext>
            </a:extLst>
          </p:cNvPr>
          <p:cNvGrpSpPr>
            <a:grpSpLocks/>
          </p:cNvGrpSpPr>
          <p:nvPr/>
        </p:nvGrpSpPr>
        <p:grpSpPr bwMode="auto">
          <a:xfrm>
            <a:off x="7621969" y="2778813"/>
            <a:ext cx="1801813" cy="1563053"/>
            <a:chOff x="4548" y="1023"/>
            <a:chExt cx="1020" cy="1052"/>
          </a:xfrm>
        </p:grpSpPr>
        <p:grpSp>
          <p:nvGrpSpPr>
            <p:cNvPr id="29" name="Group 24">
              <a:extLst>
                <a:ext uri="{FF2B5EF4-FFF2-40B4-BE49-F238E27FC236}">
                  <a16:creationId xmlns="" xmlns:a16="http://schemas.microsoft.com/office/drawing/2014/main" id="{7C37B9E1-6902-4CCE-9F86-DD616C6974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8" y="1023"/>
              <a:ext cx="1020" cy="1052"/>
              <a:chOff x="204" y="2489"/>
              <a:chExt cx="1572" cy="1745"/>
            </a:xfrm>
          </p:grpSpPr>
          <p:pic>
            <p:nvPicPr>
              <p:cNvPr id="31" name="Picture 25">
                <a:extLst>
                  <a:ext uri="{FF2B5EF4-FFF2-40B4-BE49-F238E27FC236}">
                    <a16:creationId xmlns="" xmlns:a16="http://schemas.microsoft.com/office/drawing/2014/main" id="{F16E209F-B1C5-4C38-98C7-AC2CA0D0AF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" y="2489"/>
                <a:ext cx="1572" cy="174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2" name="Rectangle 26">
                <a:extLst>
                  <a:ext uri="{FF2B5EF4-FFF2-40B4-BE49-F238E27FC236}">
                    <a16:creationId xmlns="" xmlns:a16="http://schemas.microsoft.com/office/drawing/2014/main" id="{8C0B634A-B568-4386-8874-04A8DF21D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8" y="3411"/>
                <a:ext cx="358" cy="332"/>
              </a:xfrm>
              <a:prstGeom prst="rect">
                <a:avLst/>
              </a:prstGeom>
              <a:solidFill>
                <a:srgbClr val="BDBDC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4A5C65"/>
                  </a:solidFill>
                  <a:effectLst/>
                  <a:uLnTx/>
                  <a:uFillTx/>
                  <a:cs typeface="Times New Roman" pitchFamily="18" charset="0"/>
                </a:endParaRPr>
              </a:p>
            </p:txBody>
          </p:sp>
        </p:grpSp>
        <p:sp>
          <p:nvSpPr>
            <p:cNvPr id="30" name="Text Box 28">
              <a:extLst>
                <a:ext uri="{FF2B5EF4-FFF2-40B4-BE49-F238E27FC236}">
                  <a16:creationId xmlns="" xmlns:a16="http://schemas.microsoft.com/office/drawing/2014/main" id="{57E054BE-B6D2-4D28-B7BB-A78C5583DC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620"/>
              <a:ext cx="576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4572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   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Cồn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 90</a:t>
              </a:r>
              <a:r>
                <a:rPr kumimoji="0" lang="en-US" altLang="en-US" sz="1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DEA4A096-0E77-4338-A53C-6EC4CCE20EC8}"/>
              </a:ext>
            </a:extLst>
          </p:cNvPr>
          <p:cNvGrpSpPr/>
          <p:nvPr/>
        </p:nvGrpSpPr>
        <p:grpSpPr>
          <a:xfrm>
            <a:off x="5099182" y="2778813"/>
            <a:ext cx="2010421" cy="1510032"/>
            <a:chOff x="5075541" y="2321220"/>
            <a:chExt cx="2010421" cy="1510032"/>
          </a:xfrm>
        </p:grpSpPr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52245506-70F1-4289-874F-17435F45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5541" y="2321220"/>
              <a:ext cx="2010421" cy="15100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5" name="Text Box 30">
              <a:extLst>
                <a:ext uri="{FF2B5EF4-FFF2-40B4-BE49-F238E27FC236}">
                  <a16:creationId xmlns="" xmlns:a16="http://schemas.microsoft.com/office/drawing/2014/main" id="{6661B218-F24A-45E3-B0E0-3D0BD00D8C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46872" y="3048001"/>
              <a:ext cx="677778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A5C65"/>
                  </a:solidFill>
                  <a:effectLst/>
                  <a:uLnTx/>
                  <a:uFillTx/>
                  <a:cs typeface="Times New Roman" pitchFamily="18" charset="0"/>
                </a:rPr>
                <a:t>Xăng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A5C65"/>
                </a:solidFill>
                <a:effectLst/>
                <a:uLnTx/>
                <a:uFillTx/>
                <a:cs typeface="Times New Roman" pitchFamily="18" charset="0"/>
              </a:endParaRPr>
            </a:p>
          </p:txBody>
        </p:sp>
      </p:grpSp>
      <p:grpSp>
        <p:nvGrpSpPr>
          <p:cNvPr id="36" name="Group 42">
            <a:extLst>
              <a:ext uri="{FF2B5EF4-FFF2-40B4-BE49-F238E27FC236}">
                <a16:creationId xmlns="" xmlns:a16="http://schemas.microsoft.com/office/drawing/2014/main" id="{65C5BCD5-426D-4FCC-A6C7-14F6DBB61919}"/>
              </a:ext>
            </a:extLst>
          </p:cNvPr>
          <p:cNvGrpSpPr>
            <a:grpSpLocks/>
          </p:cNvGrpSpPr>
          <p:nvPr/>
        </p:nvGrpSpPr>
        <p:grpSpPr bwMode="auto">
          <a:xfrm>
            <a:off x="5033091" y="4775113"/>
            <a:ext cx="1905000" cy="1593850"/>
            <a:chOff x="3456" y="2100"/>
            <a:chExt cx="912" cy="843"/>
          </a:xfrm>
        </p:grpSpPr>
        <p:pic>
          <p:nvPicPr>
            <p:cNvPr id="37" name="Picture 10" descr="ga chay">
              <a:extLst>
                <a:ext uri="{FF2B5EF4-FFF2-40B4-BE49-F238E27FC236}">
                  <a16:creationId xmlns="" xmlns:a16="http://schemas.microsoft.com/office/drawing/2014/main" id="{F1D15CB7-0B5A-42FC-BC07-4C38592BC7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100"/>
              <a:ext cx="912" cy="8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8" name="Text Box 34">
              <a:extLst>
                <a:ext uri="{FF2B5EF4-FFF2-40B4-BE49-F238E27FC236}">
                  <a16:creationId xmlns="" xmlns:a16="http://schemas.microsoft.com/office/drawing/2014/main" id="{A023993A-192B-46A8-943D-440708F3D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2112"/>
              <a:ext cx="576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Times New Roman" pitchFamily="18" charset="0"/>
                </a:rPr>
                <a:t>gas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7311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4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4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D7E2B97-7F57-4299-8E16-DD4954E023B0}"/>
              </a:ext>
            </a:extLst>
          </p:cNvPr>
          <p:cNvSpPr txBox="1"/>
          <p:nvPr/>
        </p:nvSpPr>
        <p:spPr>
          <a:xfrm>
            <a:off x="3817145" y="50582"/>
            <a:ext cx="56861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D6C6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NHIÊN LIỆU LỎNG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D6C6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GỒM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D6C68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3C5978D-7421-49C7-A489-A77C6CE09EF7}"/>
              </a:ext>
            </a:extLst>
          </p:cNvPr>
          <p:cNvGrpSpPr/>
          <p:nvPr/>
        </p:nvGrpSpPr>
        <p:grpSpPr>
          <a:xfrm>
            <a:off x="2243933" y="722313"/>
            <a:ext cx="3146425" cy="2536550"/>
            <a:chOff x="2243933" y="722313"/>
            <a:chExt cx="3146425" cy="2536550"/>
          </a:xfrm>
        </p:grpSpPr>
        <p:pic>
          <p:nvPicPr>
            <p:cNvPr id="8" name="Picture 9">
              <a:extLst>
                <a:ext uri="{FF2B5EF4-FFF2-40B4-BE49-F238E27FC236}">
                  <a16:creationId xmlns="" xmlns:a16="http://schemas.microsoft.com/office/drawing/2014/main" id="{38AB014F-A5F5-498C-B0F1-AAC7CCD62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3933" y="722313"/>
              <a:ext cx="3146425" cy="25365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E935F49-DFA2-4A92-9F0B-D6D7D2FAE024}"/>
                </a:ext>
              </a:extLst>
            </p:cNvPr>
            <p:cNvSpPr txBox="1"/>
            <p:nvPr/>
          </p:nvSpPr>
          <p:spPr>
            <a:xfrm>
              <a:off x="2243933" y="722313"/>
              <a:ext cx="80182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RƯỢU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F34BAD5-E75A-46F2-B9AC-272550EBF89A}"/>
              </a:ext>
            </a:extLst>
          </p:cNvPr>
          <p:cNvGrpSpPr/>
          <p:nvPr/>
        </p:nvGrpSpPr>
        <p:grpSpPr>
          <a:xfrm>
            <a:off x="2172495" y="3752850"/>
            <a:ext cx="3217863" cy="2705100"/>
            <a:chOff x="2172495" y="3752850"/>
            <a:chExt cx="3217863" cy="2705100"/>
          </a:xfrm>
        </p:grpSpPr>
        <p:pic>
          <p:nvPicPr>
            <p:cNvPr id="11" name="Picture 1">
              <a:extLst>
                <a:ext uri="{FF2B5EF4-FFF2-40B4-BE49-F238E27FC236}">
                  <a16:creationId xmlns="" xmlns:a16="http://schemas.microsoft.com/office/drawing/2014/main" id="{06049D3F-2120-4D58-9EF2-66398EA5A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2495" y="3752850"/>
              <a:ext cx="3217863" cy="27051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1FBBCD0-7747-4767-866F-80D39D6057AB}"/>
                </a:ext>
              </a:extLst>
            </p:cNvPr>
            <p:cNvSpPr txBox="1"/>
            <p:nvPr/>
          </p:nvSpPr>
          <p:spPr>
            <a:xfrm>
              <a:off x="2243933" y="6000651"/>
              <a:ext cx="1394617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DẦU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HỎA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C37205F-B25B-4A7A-92BC-F2136EE3AB00}"/>
              </a:ext>
            </a:extLst>
          </p:cNvPr>
          <p:cNvGrpSpPr/>
          <p:nvPr/>
        </p:nvGrpSpPr>
        <p:grpSpPr>
          <a:xfrm>
            <a:off x="6800849" y="696913"/>
            <a:ext cx="2893221" cy="2605110"/>
            <a:chOff x="6800849" y="696913"/>
            <a:chExt cx="2893221" cy="2605110"/>
          </a:xfrm>
        </p:grpSpPr>
        <p:pic>
          <p:nvPicPr>
            <p:cNvPr id="14" name="Picture 4">
              <a:extLst>
                <a:ext uri="{FF2B5EF4-FFF2-40B4-BE49-F238E27FC236}">
                  <a16:creationId xmlns="" xmlns:a16="http://schemas.microsoft.com/office/drawing/2014/main" id="{2198B72D-37A6-4325-B8FA-09FB9B74C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0849" y="696913"/>
              <a:ext cx="2893221" cy="26051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7872B2EC-C418-4D09-B1DA-E1DC0D7FBBEA}"/>
                </a:ext>
              </a:extLst>
            </p:cNvPr>
            <p:cNvSpPr txBox="1"/>
            <p:nvPr/>
          </p:nvSpPr>
          <p:spPr>
            <a:xfrm>
              <a:off x="6826249" y="696913"/>
              <a:ext cx="750526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XĂNG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B4A0F04-3260-40D0-844E-3F226EF3CC3C}"/>
              </a:ext>
            </a:extLst>
          </p:cNvPr>
          <p:cNvGrpSpPr/>
          <p:nvPr/>
        </p:nvGrpSpPr>
        <p:grpSpPr>
          <a:xfrm>
            <a:off x="6730205" y="3768726"/>
            <a:ext cx="2963865" cy="2783630"/>
            <a:chOff x="6730205" y="3768726"/>
            <a:chExt cx="2963865" cy="2783630"/>
          </a:xfrm>
        </p:grpSpPr>
        <p:pic>
          <p:nvPicPr>
            <p:cNvPr id="17" name="Picture 10">
              <a:extLst>
                <a:ext uri="{FF2B5EF4-FFF2-40B4-BE49-F238E27FC236}">
                  <a16:creationId xmlns="" xmlns:a16="http://schemas.microsoft.com/office/drawing/2014/main" id="{795AA85C-4468-4A5A-A659-F706749D8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0205" y="3768726"/>
              <a:ext cx="2963865" cy="27836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C2955593-FAA8-41C4-9844-4B9028B563B2}"/>
                </a:ext>
              </a:extLst>
            </p:cNvPr>
            <p:cNvSpPr txBox="1"/>
            <p:nvPr/>
          </p:nvSpPr>
          <p:spPr>
            <a:xfrm>
              <a:off x="6730205" y="3768726"/>
              <a:ext cx="614271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CỒN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002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73AE8A1-86E5-4507-989B-2280FE99B1D2}"/>
              </a:ext>
            </a:extLst>
          </p:cNvPr>
          <p:cNvSpPr txBox="1"/>
          <p:nvPr/>
        </p:nvSpPr>
        <p:spPr>
          <a:xfrm>
            <a:off x="4102100" y="87744"/>
            <a:ext cx="39549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D6C6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NHIÊN LIỆU KHÍ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C99A0B4-F2C1-436B-8C62-81CDBE1DDB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50" y="1113631"/>
            <a:ext cx="2133600" cy="3335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 descr="hethonglocao_jpg">
            <a:extLst>
              <a:ext uri="{FF2B5EF4-FFF2-40B4-BE49-F238E27FC236}">
                <a16:creationId xmlns="" xmlns:a16="http://schemas.microsoft.com/office/drawing/2014/main" id="{740C8ABD-3C8A-4872-B311-1AA945F1E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78" y="1191418"/>
            <a:ext cx="4343400" cy="3257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A7B4A5-9BAC-40FA-9B58-63AB62524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374" y="4906311"/>
            <a:ext cx="1114265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Gồm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: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thiên nhiên,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mỏ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dầu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,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lò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cốc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,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lò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cao,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khí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4967"/>
                </a:solidFill>
                <a:effectLst/>
                <a:uLnTx/>
                <a:uFillTx/>
                <a:cs typeface="Times New Roman" pitchFamily="18" charset="0"/>
              </a:rPr>
              <a:t> than.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2C4967"/>
              </a:solidFill>
              <a:effectLst/>
              <a:uLnTx/>
              <a:uFillTx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143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儿童教育PPT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</TotalTime>
  <Words>1527</Words>
  <Application>Microsoft Office PowerPoint</Application>
  <PresentationFormat>Custom</PresentationFormat>
  <Paragraphs>177</Paragraphs>
  <Slides>41</Slides>
  <Notes>9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Hướng dẫn về nhà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Dell</cp:lastModifiedBy>
  <cp:revision>113</cp:revision>
  <dcterms:created xsi:type="dcterms:W3CDTF">2018-10-13T08:45:51Z</dcterms:created>
  <dcterms:modified xsi:type="dcterms:W3CDTF">2024-02-19T07:51:01Z</dcterms:modified>
</cp:coreProperties>
</file>