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76" r:id="rId5"/>
    <p:sldId id="263" r:id="rId6"/>
    <p:sldId id="310" r:id="rId7"/>
    <p:sldId id="311" r:id="rId8"/>
    <p:sldId id="264" r:id="rId9"/>
    <p:sldId id="261" r:id="rId10"/>
    <p:sldId id="265" r:id="rId11"/>
    <p:sldId id="259" r:id="rId12"/>
    <p:sldId id="26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309" r:id="rId31"/>
    <p:sldId id="308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7" r:id="rId40"/>
    <p:sldId id="312" r:id="rId41"/>
  </p:sldIdLst>
  <p:sldSz cx="12192000" cy="6858000"/>
  <p:notesSz cx="6858000" cy="9144000"/>
  <p:embeddedFontLst>
    <p:embeddedFont>
      <p:font typeface="Calibri" pitchFamily="34" charset="0"/>
      <p:regular r:id="rId42"/>
      <p:bold r:id="rId43"/>
      <p:italic r:id="rId44"/>
      <p:boldItalic r:id="rId45"/>
    </p:embeddedFont>
    <p:embeddedFont>
      <p:font typeface="Cambria Math" pitchFamily="18" charset="0"/>
      <p:regular r:id="rId46"/>
    </p:embeddedFont>
    <p:embeddedFont>
      <p:font typeface="Wingdings 2" pitchFamily="18" charset="2"/>
      <p:regular r:id="rId47"/>
    </p:embeddedFont>
    <p:embeddedFont>
      <p:font typeface="Arial Black" pitchFamily="34" charset="0"/>
      <p:bold r:id="rId48"/>
    </p:embeddedFont>
    <p:embeddedFont>
      <p:font typeface="Calibri Light" pitchFamily="34" charset="0"/>
      <p:regular r:id="rId49"/>
      <p:italic r:id="rId50"/>
    </p:embeddedFont>
  </p:embeddedFontLst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3DC"/>
    <a:srgbClr val="F8B2AE"/>
    <a:srgbClr val="AEDEDA"/>
    <a:srgbClr val="F69890"/>
    <a:srgbClr val="96C8C4"/>
    <a:srgbClr val="F37167"/>
    <a:srgbClr val="F9B3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>
        <p:scale>
          <a:sx n="60" d="100"/>
          <a:sy n="60" d="100"/>
        </p:scale>
        <p:origin x="-1550" y="-6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EE7F8D-3794-46B2-92CD-6E59BD83D5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C8134B9-5D68-4AD7-BF34-9C9C7D451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CC98268-BAA0-4517-85E4-48B1D23A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862970-E6B4-4771-8B8F-6B0CB787C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76C1DD3-14CF-4D05-81DE-5ED29F787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94855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2FD4AC-458D-446B-8D87-18876B096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DCC7C03-EE0E-474E-94CE-7B926AFDF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571D01-CC35-4650-9418-76DA8F136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78A6A3-488A-48E4-96E5-595B4D7A1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644973-13CB-4C78-97AF-3BD5138F6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5697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CD86C9F-2966-4C7B-8E19-5DDBF52D68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C36A932-8813-43E6-9577-7FEDC281D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868592-B0CD-4AD9-B1DB-11B7E57C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BB65F8-45D8-4C90-BDF0-2CAF71748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FEC769-CA1F-4C00-8DAD-AC765FC61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6850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F10A73-E9E4-4A52-8CDF-EEA87232F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2F12C14-9511-4F44-86D2-2F3C61AF2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2A1C29E-E1BC-4C87-BAB1-6379C8163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99511D-5447-4948-A513-146D3AC8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39EEA4-B461-47EA-B51D-00F0C8FF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0281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8B6A5F-046E-48FC-B159-D3DB7E64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0E70DB9-D516-4031-B381-EBDDA200B9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32D1881-36E9-4C2F-A13E-0BE764B5D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DC2B590-0FDF-415B-8673-F90CA2F46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7B589F-27AA-4C76-B4D6-5BB82B6BA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43286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0471F4-7A88-4CF8-9FA0-6E26BE8B3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A120025-CC5B-435C-8FF9-10CF7FFA0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0D02851-760C-43E6-BE5B-A04852702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CFA0F3A-E93D-4421-825D-41F15D98C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BB3F2EB-47F9-4AB2-A9C1-E33A1FD61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43EDEE8-3679-4BA0-867C-475AC1B87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8716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58DC2D-F57B-4569-B2E9-C1182F6F1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D0F4C0-8577-4AC5-A6AC-0BC0289E4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7B9F3C-1747-4560-8A3F-1E0830B22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A6E9160-BA3A-4757-989A-8009407B2E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8086377-B916-49AE-A945-AE236B735E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51AE736C-6A84-43B7-A938-8E181E2AF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ED343CE-A89E-481D-A7AA-E6D204508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A00929C-7C78-4EBA-B764-4363F0EF9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2734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976119-9B55-4856-A5A5-BA132F44A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67AF019-C877-46BC-91E9-BB54A3F4C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52AA137-6F64-4059-B267-6A857C801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8E4868E-7984-45CD-BC26-E3D5BEF49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1721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C01D95E-2ABC-4F92-9731-5059EF300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6A14776-FF20-49B0-8E5C-E34B60B4F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16ED742-71D1-4B1D-9905-DD73060E8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47452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1D0BEB-DAA5-422D-A40C-17ACCF633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400766-BD97-4845-98A0-20E041D59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C8D6B57-7896-4957-A94E-FA9640237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160FF93-FD89-474D-94D7-C46822DDC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A7C3058-7BB7-4993-AD0A-C4CF7B950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E048740-7AD2-4145-BA1E-2C9699C57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3332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404EBF-C86F-4B74-95D3-3B370E660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46E31D2-B13B-4ABF-9377-ED593CFBE0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614856-77B4-4056-9C97-AEF7B86AB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FD15135-C50E-4B72-897D-B7B9DF4FD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5989779-3398-44A8-BDE0-26D293EE6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6B397B-038A-4110-A3EE-F9FBF541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6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D7E43BB-32CD-49A6-8CCB-05C76C400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8F4B29-EDA1-4C29-9EA7-0DC8B778C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7B6311-47DF-40D4-840A-817610AAF8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D4ACE-733D-41B3-B081-B39C20AF3721}" type="datetimeFigureOut">
              <a:rPr lang="th-TH" smtClean="0"/>
              <a:t>19/02/67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B41156-6CFF-416D-82D2-62800298FF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4F11FE-3730-4AE4-B710-916A929BF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B5010-18E8-4E98-B1D3-CDB68338CC8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0502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gif"/><Relationship Id="rId18" Type="http://schemas.openxmlformats.org/officeDocument/2006/relationships/slide" Target="slide19.xml"/><Relationship Id="rId26" Type="http://schemas.openxmlformats.org/officeDocument/2006/relationships/image" Target="../media/image77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23.xml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gif"/><Relationship Id="rId25" Type="http://schemas.openxmlformats.org/officeDocument/2006/relationships/slide" Target="slide25.xml"/><Relationship Id="rId2" Type="http://schemas.openxmlformats.org/officeDocument/2006/relationships/audio" Target="../media/media1.wma"/><Relationship Id="rId16" Type="http://schemas.openxmlformats.org/officeDocument/2006/relationships/image" Target="../media/image71.png"/><Relationship Id="rId20" Type="http://schemas.openxmlformats.org/officeDocument/2006/relationships/image" Target="../media/image74.png"/><Relationship Id="rId29" Type="http://schemas.openxmlformats.org/officeDocument/2006/relationships/slide" Target="slide27.xml"/><Relationship Id="rId1" Type="http://schemas.microsoft.com/office/2007/relationships/media" Target="../media/media1.wma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6.png"/><Relationship Id="rId32" Type="http://schemas.openxmlformats.org/officeDocument/2006/relationships/image" Target="../media/image80.png"/><Relationship Id="rId5" Type="http://schemas.openxmlformats.org/officeDocument/2006/relationships/image" Target="../media/image60.png"/><Relationship Id="rId15" Type="http://schemas.openxmlformats.org/officeDocument/2006/relationships/image" Target="../media/image70.gif"/><Relationship Id="rId23" Type="http://schemas.openxmlformats.org/officeDocument/2006/relationships/slide" Target="slide24.xml"/><Relationship Id="rId28" Type="http://schemas.openxmlformats.org/officeDocument/2006/relationships/image" Target="../media/image78.png"/><Relationship Id="rId10" Type="http://schemas.openxmlformats.org/officeDocument/2006/relationships/image" Target="../media/image65.png"/><Relationship Id="rId19" Type="http://schemas.openxmlformats.org/officeDocument/2006/relationships/image" Target="../media/image73.png"/><Relationship Id="rId31" Type="http://schemas.openxmlformats.org/officeDocument/2006/relationships/slide" Target="slide28.xml"/><Relationship Id="rId4" Type="http://schemas.openxmlformats.org/officeDocument/2006/relationships/audio" Target="../media/audio3.wav"/><Relationship Id="rId9" Type="http://schemas.openxmlformats.org/officeDocument/2006/relationships/image" Target="../media/image64.png"/><Relationship Id="rId14" Type="http://schemas.openxmlformats.org/officeDocument/2006/relationships/image" Target="../media/image69.gif"/><Relationship Id="rId22" Type="http://schemas.openxmlformats.org/officeDocument/2006/relationships/image" Target="../media/image75.png"/><Relationship Id="rId27" Type="http://schemas.openxmlformats.org/officeDocument/2006/relationships/slide" Target="slide26.xml"/><Relationship Id="rId30" Type="http://schemas.openxmlformats.org/officeDocument/2006/relationships/image" Target="../media/image7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fif"/><Relationship Id="rId3" Type="http://schemas.openxmlformats.org/officeDocument/2006/relationships/audio" Target="../media/audio2.wav"/><Relationship Id="rId7" Type="http://schemas.openxmlformats.org/officeDocument/2006/relationships/image" Target="../media/image16.jfif"/><Relationship Id="rId12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g"/><Relationship Id="rId10" Type="http://schemas.openxmlformats.org/officeDocument/2006/relationships/image" Target="../media/image19.jfif"/><Relationship Id="rId4" Type="http://schemas.openxmlformats.org/officeDocument/2006/relationships/image" Target="../media/image13.jfif"/><Relationship Id="rId9" Type="http://schemas.openxmlformats.org/officeDocument/2006/relationships/image" Target="../media/image18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Title 1">
            <a:extLst>
              <a:ext uri="{FF2B5EF4-FFF2-40B4-BE49-F238E27FC236}">
                <a16:creationId xmlns:a16="http://schemas.microsoft.com/office/drawing/2014/main" xmlns="" id="{FF57B1D4-DAD7-40CF-B041-3A1D2C5938C4}"/>
              </a:ext>
            </a:extLst>
          </p:cNvPr>
          <p:cNvSpPr txBox="1">
            <a:spLocks/>
          </p:cNvSpPr>
          <p:nvPr/>
        </p:nvSpPr>
        <p:spPr>
          <a:xfrm>
            <a:off x="3093160" y="753598"/>
            <a:ext cx="8750845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6" name="Picture 4" descr="Nước cất pha tiêm 5 ml">
            <a:extLst>
              <a:ext uri="{FF2B5EF4-FFF2-40B4-BE49-F238E27FC236}">
                <a16:creationId xmlns:a16="http://schemas.microsoft.com/office/drawing/2014/main" xmlns="" id="{B5846950-5496-4E25-8455-CA0A6E7D3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6545" y="2079161"/>
            <a:ext cx="2833305" cy="37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" name="Picture 8" descr="bird seagull">
            <a:extLst>
              <a:ext uri="{FF2B5EF4-FFF2-40B4-BE49-F238E27FC236}">
                <a16:creationId xmlns:a16="http://schemas.microsoft.com/office/drawing/2014/main" xmlns="" id="{4B72B47F-8003-4CA6-9E63-33E059098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47" y="2805640"/>
            <a:ext cx="5571227" cy="375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8" name="Picture 10" descr="Hình Minh Họa Dấu Hỏi">
            <a:extLst>
              <a:ext uri="{FF2B5EF4-FFF2-40B4-BE49-F238E27FC236}">
                <a16:creationId xmlns:a16="http://schemas.microsoft.com/office/drawing/2014/main" xmlns="" id="{8B2858FE-9EE6-4D11-A268-85C7DD780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4" y="58323"/>
            <a:ext cx="2228441" cy="163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35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849E98A-AE91-45AE-BB4B-05BDBCBD3AA9}"/>
              </a:ext>
            </a:extLst>
          </p:cNvPr>
          <p:cNvSpPr txBox="1"/>
          <p:nvPr/>
        </p:nvSpPr>
        <p:spPr>
          <a:xfrm>
            <a:off x="383250" y="646591"/>
            <a:ext cx="1167376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32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I.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tinh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khiết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hỗn</a:t>
            </a:r>
            <a:r>
              <a:rPr lang="en-US" sz="32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en-US" sz="32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khiết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ra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1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duy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tính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.</a:t>
            </a:r>
            <a:endParaRPr lang="en-US" sz="24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vi-VN" sz="2400" dirty="0">
                <a:solidFill>
                  <a:srgbClr val="000000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en-US" sz="24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30480" marR="30480" algn="just">
              <a:lnSpc>
                <a:spcPct val="150000"/>
              </a:lnSpc>
            </a:pPr>
            <a:endParaRPr lang="en-US" sz="24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22" name="Picture 2" descr="Tại sao không nên uống nước được đun sôi lại nhiều lần?">
            <a:extLst>
              <a:ext uri="{FF2B5EF4-FFF2-40B4-BE49-F238E27FC236}">
                <a16:creationId xmlns:a16="http://schemas.microsoft.com/office/drawing/2014/main" xmlns="" id="{36BB74DD-BC9C-444C-A5B7-FBD7BDF18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3" y="2795289"/>
            <a:ext cx="2689274" cy="212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Sự thật về nước đá tinh khiết - VietNamNet">
            <a:extLst>
              <a:ext uri="{FF2B5EF4-FFF2-40B4-BE49-F238E27FC236}">
                <a16:creationId xmlns:a16="http://schemas.microsoft.com/office/drawing/2014/main" xmlns="" id="{5D2AD947-BB86-4F51-A627-8F3C84DF0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414" y="2795288"/>
            <a:ext cx="2689274" cy="212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BC4EFAB-D38A-405B-9AFE-98F5C29073EC}"/>
              </a:ext>
            </a:extLst>
          </p:cNvPr>
          <p:cNvSpPr txBox="1"/>
          <p:nvPr/>
        </p:nvSpPr>
        <p:spPr>
          <a:xfrm>
            <a:off x="383250" y="5173630"/>
            <a:ext cx="24410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khiết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sôi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ở 100</a:t>
            </a:r>
            <a:r>
              <a:rPr lang="en-US" sz="2200" baseline="300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DBEF70B-3B92-44B5-9370-76BC0E2D2EE5}"/>
              </a:ext>
            </a:extLst>
          </p:cNvPr>
          <p:cNvSpPr txBox="1"/>
          <p:nvPr/>
        </p:nvSpPr>
        <p:spPr>
          <a:xfrm>
            <a:off x="3172414" y="5173628"/>
            <a:ext cx="2837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khiết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>
                <a:solidFill>
                  <a:srgbClr val="00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nóng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chảy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ở 0</a:t>
            </a:r>
            <a:r>
              <a:rPr lang="en-US" sz="2200" baseline="300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6" descr="Oxy lỏng – Wikipedia tiếng Việt">
            <a:extLst>
              <a:ext uri="{FF2B5EF4-FFF2-40B4-BE49-F238E27FC236}">
                <a16:creationId xmlns:a16="http://schemas.microsoft.com/office/drawing/2014/main" xmlns="" id="{C94F33E0-2812-4F64-A310-CB93C2EB6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845" y="2795288"/>
            <a:ext cx="2822489" cy="212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F6612976-25F4-4AD8-A792-7D7CBA4C90AE}"/>
              </a:ext>
            </a:extLst>
          </p:cNvPr>
          <p:cNvSpPr txBox="1"/>
          <p:nvPr/>
        </p:nvSpPr>
        <p:spPr>
          <a:xfrm>
            <a:off x="6301432" y="5173629"/>
            <a:ext cx="2837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oxygen</a:t>
            </a:r>
          </a:p>
          <a:p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Hóa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lỏng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ở -183</a:t>
            </a:r>
            <a:r>
              <a:rPr lang="en-US" sz="2200" baseline="300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8" descr="Công Thức Hoá Học Của Nước Đá, Nước Đá Khô Có Công Thức Là Gì">
            <a:extLst>
              <a:ext uri="{FF2B5EF4-FFF2-40B4-BE49-F238E27FC236}">
                <a16:creationId xmlns:a16="http://schemas.microsoft.com/office/drawing/2014/main" xmlns="" id="{C975C98C-7A0C-458B-9BEC-49EF0FB40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743" y="2795289"/>
            <a:ext cx="2689274" cy="202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707832F-15E8-4EF9-B850-DE775FD79297}"/>
              </a:ext>
            </a:extLst>
          </p:cNvPr>
          <p:cNvSpPr txBox="1"/>
          <p:nvPr/>
        </p:nvSpPr>
        <p:spPr>
          <a:xfrm>
            <a:off x="9367743" y="5039142"/>
            <a:ext cx="28373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oxygen</a:t>
            </a:r>
          </a:p>
          <a:p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Hóa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rắn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ở - 218</a:t>
            </a:r>
            <a:r>
              <a:rPr lang="en-US" sz="2200" baseline="300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0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C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8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7" grpId="0"/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Picture 208">
            <a:extLst>
              <a:ext uri="{FF2B5EF4-FFF2-40B4-BE49-F238E27FC236}">
                <a16:creationId xmlns:a16="http://schemas.microsoft.com/office/drawing/2014/main" xmlns="" id="{21C9F6AC-1EEF-4B41-B842-513D2B9DE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028" y="455334"/>
            <a:ext cx="2225233" cy="1627773"/>
          </a:xfrm>
          <a:prstGeom prst="rect">
            <a:avLst/>
          </a:prstGeom>
        </p:spPr>
      </p:pic>
      <p:sp>
        <p:nvSpPr>
          <p:cNvPr id="210" name="Wave 209">
            <a:extLst>
              <a:ext uri="{FF2B5EF4-FFF2-40B4-BE49-F238E27FC236}">
                <a16:creationId xmlns:a16="http://schemas.microsoft.com/office/drawing/2014/main" xmlns="" id="{B5CBD0F1-4E54-45BB-B5DE-D59EC1AA0379}"/>
              </a:ext>
            </a:extLst>
          </p:cNvPr>
          <p:cNvSpPr/>
          <p:nvPr/>
        </p:nvSpPr>
        <p:spPr>
          <a:xfrm>
            <a:off x="3825893" y="-245660"/>
            <a:ext cx="7572575" cy="2467147"/>
          </a:xfrm>
          <a:prstGeom prst="wav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loãng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Wave 210">
            <a:extLst>
              <a:ext uri="{FF2B5EF4-FFF2-40B4-BE49-F238E27FC236}">
                <a16:creationId xmlns:a16="http://schemas.microsoft.com/office/drawing/2014/main" xmlns="" id="{16E4E3F1-8CF7-49D2-B0F1-B46F4692A40E}"/>
              </a:ext>
            </a:extLst>
          </p:cNvPr>
          <p:cNvSpPr/>
          <p:nvPr/>
        </p:nvSpPr>
        <p:spPr>
          <a:xfrm>
            <a:off x="3748292" y="2519742"/>
            <a:ext cx="7309590" cy="1542700"/>
          </a:xfrm>
          <a:prstGeom prst="wav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12" name="Flowchart: Alternate Process 211">
            <a:extLst>
              <a:ext uri="{FF2B5EF4-FFF2-40B4-BE49-F238E27FC236}">
                <a16:creationId xmlns:a16="http://schemas.microsoft.com/office/drawing/2014/main" xmlns="" id="{586A7262-2EB9-4D26-A58C-23FE50161164}"/>
              </a:ext>
            </a:extLst>
          </p:cNvPr>
          <p:cNvSpPr/>
          <p:nvPr/>
        </p:nvSpPr>
        <p:spPr>
          <a:xfrm>
            <a:off x="3691261" y="4981517"/>
            <a:ext cx="7444223" cy="1363185"/>
          </a:xfrm>
          <a:prstGeom prst="flowChartAlternateProcess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13" name="Arrow: Curved Left 7">
            <a:extLst>
              <a:ext uri="{FF2B5EF4-FFF2-40B4-BE49-F238E27FC236}">
                <a16:creationId xmlns:a16="http://schemas.microsoft.com/office/drawing/2014/main" xmlns="" id="{089DC3D3-D7BE-4439-BC0B-F2530DAEF485}"/>
              </a:ext>
            </a:extLst>
          </p:cNvPr>
          <p:cNvSpPr/>
          <p:nvPr/>
        </p:nvSpPr>
        <p:spPr>
          <a:xfrm>
            <a:off x="7713497" y="2083107"/>
            <a:ext cx="263661" cy="6488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4" name="Arrow: Curved Left 8">
            <a:extLst>
              <a:ext uri="{FF2B5EF4-FFF2-40B4-BE49-F238E27FC236}">
                <a16:creationId xmlns:a16="http://schemas.microsoft.com/office/drawing/2014/main" xmlns="" id="{408AE062-C3E7-401E-AE85-3875A9892D80}"/>
              </a:ext>
            </a:extLst>
          </p:cNvPr>
          <p:cNvSpPr/>
          <p:nvPr/>
        </p:nvSpPr>
        <p:spPr>
          <a:xfrm>
            <a:off x="7842523" y="3915652"/>
            <a:ext cx="381467" cy="106586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15" name="Picture 214">
            <a:extLst>
              <a:ext uri="{FF2B5EF4-FFF2-40B4-BE49-F238E27FC236}">
                <a16:creationId xmlns:a16="http://schemas.microsoft.com/office/drawing/2014/main" xmlns="" id="{43CC7EBD-4321-4067-AB15-265F1197D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67" y="3082698"/>
            <a:ext cx="3346994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 animBg="1"/>
      <p:bldP spid="212" grpId="0" animBg="1"/>
      <p:bldP spid="213" grpId="0" animBg="1"/>
      <p:bldP spid="2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FD7707CF-522F-482B-BBD7-B62C2F285239}"/>
              </a:ext>
            </a:extLst>
          </p:cNvPr>
          <p:cNvSpPr txBox="1"/>
          <p:nvPr/>
        </p:nvSpPr>
        <p:spPr>
          <a:xfrm>
            <a:off x="252248" y="255209"/>
            <a:ext cx="11776842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</a:pPr>
            <a:r>
              <a:rPr lang="en-US" sz="40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I.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tinh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khiết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hỗn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4000" dirty="0"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tinh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định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Ví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dụ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  + </a:t>
            </a: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cất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khí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oxygen, </a:t>
            </a:r>
            <a:r>
              <a:rPr lang="en-US" sz="3200" dirty="0" err="1" smtClean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muối</a:t>
            </a:r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ăn</a:t>
            </a:r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 smtClean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endParaRPr lang="en-US" sz="3200" dirty="0">
              <a:solidFill>
                <a:srgbClr val="00B05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 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ra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hay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trộn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lẫn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nhau.Tính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tùy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thuộc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hỗn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0480" marR="30480" algn="just">
              <a:lnSpc>
                <a:spcPct val="150000"/>
              </a:lnSpc>
            </a:pP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Ví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dụ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>
                <a:solidFill>
                  <a:srgbClr val="00B050"/>
                </a:solidFill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cam… </a:t>
            </a:r>
          </a:p>
          <a:p>
            <a:pPr marL="30480" marR="30480" algn="just">
              <a:lnSpc>
                <a:spcPct val="150000"/>
              </a:lnSpc>
            </a:pPr>
            <a:endParaRPr lang="en-US" sz="3200" dirty="0">
              <a:solidFill>
                <a:srgbClr val="00B05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24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1">
            <a:extLst>
              <a:ext uri="{FF2B5EF4-FFF2-40B4-BE49-F238E27FC236}">
                <a16:creationId xmlns:a16="http://schemas.microsoft.com/office/drawing/2014/main" xmlns="" id="{C2833199-ABEB-410A-A87A-F411A43FF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376" y="5495066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24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  <a:r>
              <a:rPr lang="en-US" altLang="en-US" sz="2400" b="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2400" b="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xmlns="" id="{D4D40FFD-6116-4BD5-85EB-C94BF6BFE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570" y="5322079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altLang="en-US" sz="24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altLang="en-US" sz="24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2400" b="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5">
            <a:extLst>
              <a:ext uri="{FF2B5EF4-FFF2-40B4-BE49-F238E27FC236}">
                <a16:creationId xmlns:a16="http://schemas.microsoft.com/office/drawing/2014/main" xmlns="" id="{E914C253-DB75-4F45-981F-6300826C4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8842" y="5403655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altLang="en-US" sz="2400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altLang="en-US" sz="2400" b="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reeform 72">
            <a:extLst>
              <a:ext uri="{FF2B5EF4-FFF2-40B4-BE49-F238E27FC236}">
                <a16:creationId xmlns:a16="http://schemas.microsoft.com/office/drawing/2014/main" xmlns="" id="{B32217DE-FD19-49AD-AE69-5370F9F5A0A0}"/>
              </a:ext>
            </a:extLst>
          </p:cNvPr>
          <p:cNvSpPr>
            <a:spLocks/>
          </p:cNvSpPr>
          <p:nvPr/>
        </p:nvSpPr>
        <p:spPr bwMode="auto">
          <a:xfrm>
            <a:off x="3691610" y="3540126"/>
            <a:ext cx="685800" cy="838200"/>
          </a:xfrm>
          <a:custGeom>
            <a:avLst/>
            <a:gdLst/>
            <a:ahLst/>
            <a:cxnLst>
              <a:cxn ang="0">
                <a:pos x="0" y="48"/>
              </a:cxn>
              <a:cxn ang="0">
                <a:pos x="0" y="528"/>
              </a:cxn>
              <a:cxn ang="0">
                <a:pos x="384" y="528"/>
              </a:cxn>
              <a:cxn ang="0">
                <a:pos x="384" y="48"/>
              </a:cxn>
              <a:cxn ang="0">
                <a:pos x="432" y="0"/>
              </a:cxn>
            </a:cxnLst>
            <a:rect l="0" t="0" r="r" b="b"/>
            <a:pathLst>
              <a:path w="432" h="528">
                <a:moveTo>
                  <a:pt x="0" y="48"/>
                </a:moveTo>
                <a:lnTo>
                  <a:pt x="0" y="528"/>
                </a:lnTo>
                <a:lnTo>
                  <a:pt x="384" y="528"/>
                </a:lnTo>
                <a:lnTo>
                  <a:pt x="384" y="48"/>
                </a:lnTo>
                <a:lnTo>
                  <a:pt x="432" y="0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73">
            <a:extLst>
              <a:ext uri="{FF2B5EF4-FFF2-40B4-BE49-F238E27FC236}">
                <a16:creationId xmlns:a16="http://schemas.microsoft.com/office/drawing/2014/main" xmlns="" id="{C62D7269-9F42-47EC-A773-50A29DC64D99}"/>
              </a:ext>
            </a:extLst>
          </p:cNvPr>
          <p:cNvGrpSpPr>
            <a:grpSpLocks/>
          </p:cNvGrpSpPr>
          <p:nvPr/>
        </p:nvGrpSpPr>
        <p:grpSpPr bwMode="auto">
          <a:xfrm>
            <a:off x="6489037" y="3590555"/>
            <a:ext cx="685800" cy="838200"/>
            <a:chOff x="3120" y="2256"/>
            <a:chExt cx="432" cy="528"/>
          </a:xfrm>
        </p:grpSpPr>
        <p:sp>
          <p:nvSpPr>
            <p:cNvPr id="10" name="Freeform 74">
              <a:extLst>
                <a:ext uri="{FF2B5EF4-FFF2-40B4-BE49-F238E27FC236}">
                  <a16:creationId xmlns:a16="http://schemas.microsoft.com/office/drawing/2014/main" xmlns="" id="{3667538B-8488-4198-843A-AAADAC57C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" y="2256"/>
              <a:ext cx="432" cy="528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0" y="528"/>
                </a:cxn>
                <a:cxn ang="0">
                  <a:pos x="384" y="528"/>
                </a:cxn>
                <a:cxn ang="0">
                  <a:pos x="384" y="48"/>
                </a:cxn>
                <a:cxn ang="0">
                  <a:pos x="432" y="0"/>
                </a:cxn>
              </a:cxnLst>
              <a:rect l="0" t="0" r="r" b="b"/>
              <a:pathLst>
                <a:path w="432" h="528">
                  <a:moveTo>
                    <a:pt x="0" y="48"/>
                  </a:moveTo>
                  <a:lnTo>
                    <a:pt x="0" y="528"/>
                  </a:lnTo>
                  <a:lnTo>
                    <a:pt x="384" y="528"/>
                  </a:lnTo>
                  <a:lnTo>
                    <a:pt x="384" y="48"/>
                  </a:lnTo>
                  <a:lnTo>
                    <a:pt x="432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75" descr="25%">
              <a:extLst>
                <a:ext uri="{FF2B5EF4-FFF2-40B4-BE49-F238E27FC236}">
                  <a16:creationId xmlns:a16="http://schemas.microsoft.com/office/drawing/2014/main" xmlns="" id="{0710AF15-DFB7-42BA-A93E-CE4BC692C0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448"/>
              <a:ext cx="378" cy="336"/>
            </a:xfrm>
            <a:prstGeom prst="rect">
              <a:avLst/>
            </a:prstGeom>
            <a:solidFill>
              <a:srgbClr val="EEF8A6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Rectangle 76" descr="25%">
            <a:extLst>
              <a:ext uri="{FF2B5EF4-FFF2-40B4-BE49-F238E27FC236}">
                <a16:creationId xmlns:a16="http://schemas.microsoft.com/office/drawing/2014/main" xmlns="" id="{2696620B-E3A0-4B6B-B45A-403740CBC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1610" y="3824288"/>
            <a:ext cx="600075" cy="533400"/>
          </a:xfrm>
          <a:prstGeom prst="rect">
            <a:avLst/>
          </a:prstGeom>
          <a:pattFill prst="pct25">
            <a:fgClr>
              <a:schemeClr val="accent1"/>
            </a:fgClr>
            <a:bgClr>
              <a:schemeClr val="bg1"/>
            </a:bgClr>
          </a:patt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Line 77">
            <a:extLst>
              <a:ext uri="{FF2B5EF4-FFF2-40B4-BE49-F238E27FC236}">
                <a16:creationId xmlns:a16="http://schemas.microsoft.com/office/drawing/2014/main" xmlns="" id="{30E15687-B54F-472F-87DA-83EEE4C4FCD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9794" y="4186238"/>
            <a:ext cx="685800" cy="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78">
            <a:extLst>
              <a:ext uri="{FF2B5EF4-FFF2-40B4-BE49-F238E27FC236}">
                <a16:creationId xmlns:a16="http://schemas.microsoft.com/office/drawing/2014/main" xmlns="" id="{514A4E7D-FCCF-48B1-955A-3F5734ADA8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77676" y="3349655"/>
            <a:ext cx="381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79">
            <a:extLst>
              <a:ext uri="{FF2B5EF4-FFF2-40B4-BE49-F238E27FC236}">
                <a16:creationId xmlns:a16="http://schemas.microsoft.com/office/drawing/2014/main" xmlns="" id="{F993D446-B744-4861-AF39-33348894378B}"/>
              </a:ext>
            </a:extLst>
          </p:cNvPr>
          <p:cNvGrpSpPr>
            <a:grpSpLocks/>
          </p:cNvGrpSpPr>
          <p:nvPr/>
        </p:nvGrpSpPr>
        <p:grpSpPr bwMode="auto">
          <a:xfrm>
            <a:off x="1918120" y="3894264"/>
            <a:ext cx="657225" cy="552450"/>
            <a:chOff x="864" y="2448"/>
            <a:chExt cx="414" cy="348"/>
          </a:xfrm>
        </p:grpSpPr>
        <p:sp>
          <p:nvSpPr>
            <p:cNvPr id="16" name="Arc 80">
              <a:extLst>
                <a:ext uri="{FF2B5EF4-FFF2-40B4-BE49-F238E27FC236}">
                  <a16:creationId xmlns:a16="http://schemas.microsoft.com/office/drawing/2014/main" xmlns="" id="{CB884C3E-F498-4F39-8E72-5439A7201B56}"/>
                </a:ext>
              </a:extLst>
            </p:cNvPr>
            <p:cNvSpPr>
              <a:spLocks/>
            </p:cNvSpPr>
            <p:nvPr/>
          </p:nvSpPr>
          <p:spPr bwMode="auto">
            <a:xfrm rot="8455164">
              <a:off x="864" y="2448"/>
              <a:ext cx="414" cy="348"/>
            </a:xfrm>
            <a:custGeom>
              <a:avLst/>
              <a:gdLst>
                <a:gd name="G0" fmla="+- 7036 0 0"/>
                <a:gd name="G1" fmla="+- 21600 0 0"/>
                <a:gd name="G2" fmla="+- 21600 0 0"/>
                <a:gd name="T0" fmla="*/ 0 w 28636"/>
                <a:gd name="T1" fmla="*/ 1178 h 25426"/>
                <a:gd name="T2" fmla="*/ 28294 w 28636"/>
                <a:gd name="T3" fmla="*/ 25426 h 25426"/>
                <a:gd name="T4" fmla="*/ 7036 w 28636"/>
                <a:gd name="T5" fmla="*/ 21600 h 25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636" h="25426" fill="none" extrusionOk="0">
                  <a:moveTo>
                    <a:pt x="0" y="1178"/>
                  </a:moveTo>
                  <a:cubicBezTo>
                    <a:pt x="2263" y="398"/>
                    <a:pt x="4641" y="-1"/>
                    <a:pt x="7036" y="0"/>
                  </a:cubicBezTo>
                  <a:cubicBezTo>
                    <a:pt x="18965" y="0"/>
                    <a:pt x="28636" y="9670"/>
                    <a:pt x="28636" y="21600"/>
                  </a:cubicBezTo>
                  <a:cubicBezTo>
                    <a:pt x="28636" y="22882"/>
                    <a:pt x="28521" y="24163"/>
                    <a:pt x="28294" y="25426"/>
                  </a:cubicBezTo>
                </a:path>
                <a:path w="28636" h="25426" stroke="0" extrusionOk="0">
                  <a:moveTo>
                    <a:pt x="0" y="1178"/>
                  </a:moveTo>
                  <a:cubicBezTo>
                    <a:pt x="2263" y="398"/>
                    <a:pt x="4641" y="-1"/>
                    <a:pt x="7036" y="0"/>
                  </a:cubicBezTo>
                  <a:cubicBezTo>
                    <a:pt x="18965" y="0"/>
                    <a:pt x="28636" y="9670"/>
                    <a:pt x="28636" y="21600"/>
                  </a:cubicBezTo>
                  <a:cubicBezTo>
                    <a:pt x="28636" y="22882"/>
                    <a:pt x="28521" y="24163"/>
                    <a:pt x="28294" y="25426"/>
                  </a:cubicBezTo>
                  <a:lnTo>
                    <a:pt x="7036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81">
              <a:extLst>
                <a:ext uri="{FF2B5EF4-FFF2-40B4-BE49-F238E27FC236}">
                  <a16:creationId xmlns:a16="http://schemas.microsoft.com/office/drawing/2014/main" xmlns="" id="{3532DBB0-70E7-41B2-BDFD-CEADC5CB6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640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Line 82">
              <a:extLst>
                <a:ext uri="{FF2B5EF4-FFF2-40B4-BE49-F238E27FC236}">
                  <a16:creationId xmlns:a16="http://schemas.microsoft.com/office/drawing/2014/main" xmlns="" id="{7A3FF60D-8AB8-4823-855C-74826B639F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700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83">
              <a:extLst>
                <a:ext uri="{FF2B5EF4-FFF2-40B4-BE49-F238E27FC236}">
                  <a16:creationId xmlns:a16="http://schemas.microsoft.com/office/drawing/2014/main" xmlns="" id="{B97BCC16-DB01-4225-9054-6C6FE4F22D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4" y="272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84">
              <a:extLst>
                <a:ext uri="{FF2B5EF4-FFF2-40B4-BE49-F238E27FC236}">
                  <a16:creationId xmlns:a16="http://schemas.microsoft.com/office/drawing/2014/main" xmlns="" id="{C2A3FBD7-6279-4DFF-9607-5C5CEB47A0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" y="274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Line 85">
              <a:extLst>
                <a:ext uri="{FF2B5EF4-FFF2-40B4-BE49-F238E27FC236}">
                  <a16:creationId xmlns:a16="http://schemas.microsoft.com/office/drawing/2014/main" xmlns="" id="{545023D1-7B7D-48C0-9956-2946A4E807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730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Line 86">
              <a:extLst>
                <a:ext uri="{FF2B5EF4-FFF2-40B4-BE49-F238E27FC236}">
                  <a16:creationId xmlns:a16="http://schemas.microsoft.com/office/drawing/2014/main" xmlns="" id="{91E9CCDB-1BC2-4563-ADFF-2642AFB450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4" y="2730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Line 87">
              <a:extLst>
                <a:ext uri="{FF2B5EF4-FFF2-40B4-BE49-F238E27FC236}">
                  <a16:creationId xmlns:a16="http://schemas.microsoft.com/office/drawing/2014/main" xmlns="" id="{9FA412F2-D86C-4DCE-A48B-D749DE0091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706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ine 88">
              <a:extLst>
                <a:ext uri="{FF2B5EF4-FFF2-40B4-BE49-F238E27FC236}">
                  <a16:creationId xmlns:a16="http://schemas.microsoft.com/office/drawing/2014/main" xmlns="" id="{A8A664F4-8A67-4F4F-A311-6A7119B027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0" y="2748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89">
              <a:extLst>
                <a:ext uri="{FF2B5EF4-FFF2-40B4-BE49-F238E27FC236}">
                  <a16:creationId xmlns:a16="http://schemas.microsoft.com/office/drawing/2014/main" xmlns="" id="{4511B62F-4177-494D-9DEE-BF82927174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0" y="272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90">
              <a:extLst>
                <a:ext uri="{FF2B5EF4-FFF2-40B4-BE49-F238E27FC236}">
                  <a16:creationId xmlns:a16="http://schemas.microsoft.com/office/drawing/2014/main" xmlns="" id="{7B9A282C-0B36-4257-8BDF-AABB3EDB7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0" y="271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Line 91">
              <a:extLst>
                <a:ext uri="{FF2B5EF4-FFF2-40B4-BE49-F238E27FC236}">
                  <a16:creationId xmlns:a16="http://schemas.microsoft.com/office/drawing/2014/main" xmlns="" id="{719D4B42-D9D6-418F-B8C1-AE42A37545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8" y="271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92">
              <a:extLst>
                <a:ext uri="{FF2B5EF4-FFF2-40B4-BE49-F238E27FC236}">
                  <a16:creationId xmlns:a16="http://schemas.microsoft.com/office/drawing/2014/main" xmlns="" id="{5C55057B-2796-4370-B1E8-4CFD736512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271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Line 93">
              <a:extLst>
                <a:ext uri="{FF2B5EF4-FFF2-40B4-BE49-F238E27FC236}">
                  <a16:creationId xmlns:a16="http://schemas.microsoft.com/office/drawing/2014/main" xmlns="" id="{C8FEDE55-BB73-4294-BCC0-5E6C52068C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268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94">
              <a:extLst>
                <a:ext uri="{FF2B5EF4-FFF2-40B4-BE49-F238E27FC236}">
                  <a16:creationId xmlns:a16="http://schemas.microsoft.com/office/drawing/2014/main" xmlns="" id="{7DF171E0-D242-4D43-9C75-6AA2833B61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736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95">
              <a:extLst>
                <a:ext uri="{FF2B5EF4-FFF2-40B4-BE49-F238E27FC236}">
                  <a16:creationId xmlns:a16="http://schemas.microsoft.com/office/drawing/2014/main" xmlns="" id="{0E30EB56-4E47-43F4-A03D-6DB6FDD8E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8" y="2670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Line 96">
              <a:extLst>
                <a:ext uri="{FF2B5EF4-FFF2-40B4-BE49-F238E27FC236}">
                  <a16:creationId xmlns:a16="http://schemas.microsoft.com/office/drawing/2014/main" xmlns="" id="{4A3667A9-DAC3-4BC2-8783-FD26A38EB5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66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Line 97">
              <a:extLst>
                <a:ext uri="{FF2B5EF4-FFF2-40B4-BE49-F238E27FC236}">
                  <a16:creationId xmlns:a16="http://schemas.microsoft.com/office/drawing/2014/main" xmlns="" id="{76C722C8-00FB-4E72-9709-FD474B7FBF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688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98">
              <a:extLst>
                <a:ext uri="{FF2B5EF4-FFF2-40B4-BE49-F238E27FC236}">
                  <a16:creationId xmlns:a16="http://schemas.microsoft.com/office/drawing/2014/main" xmlns="" id="{8B3ADD02-FDB4-4B2D-9813-2D12F1C23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0" y="2718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Line 99">
              <a:extLst>
                <a:ext uri="{FF2B5EF4-FFF2-40B4-BE49-F238E27FC236}">
                  <a16:creationId xmlns:a16="http://schemas.microsoft.com/office/drawing/2014/main" xmlns="" id="{0B7EF0BF-0C82-428D-A3ED-2A861F0503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8" y="269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Line 100">
              <a:extLst>
                <a:ext uri="{FF2B5EF4-FFF2-40B4-BE49-F238E27FC236}">
                  <a16:creationId xmlns:a16="http://schemas.microsoft.com/office/drawing/2014/main" xmlns="" id="{4C282F31-A96D-4214-A32A-3D9F3D826E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676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Line 101">
              <a:extLst>
                <a:ext uri="{FF2B5EF4-FFF2-40B4-BE49-F238E27FC236}">
                  <a16:creationId xmlns:a16="http://schemas.microsoft.com/office/drawing/2014/main" xmlns="" id="{54D02340-E9EC-4D44-9BC4-81173A9733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0" y="2718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102">
              <a:extLst>
                <a:ext uri="{FF2B5EF4-FFF2-40B4-BE49-F238E27FC236}">
                  <a16:creationId xmlns:a16="http://schemas.microsoft.com/office/drawing/2014/main" xmlns="" id="{5C7886AE-C9F3-4EA3-A1F1-5E41F62C52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6" y="2694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103">
              <a:extLst>
                <a:ext uri="{FF2B5EF4-FFF2-40B4-BE49-F238E27FC236}">
                  <a16:creationId xmlns:a16="http://schemas.microsoft.com/office/drawing/2014/main" xmlns="" id="{B29889AA-D760-4DCB-9E21-2E7F19F7FA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26" y="2682"/>
              <a:ext cx="6" cy="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Group 104">
            <a:extLst>
              <a:ext uri="{FF2B5EF4-FFF2-40B4-BE49-F238E27FC236}">
                <a16:creationId xmlns:a16="http://schemas.microsoft.com/office/drawing/2014/main" xmlns="" id="{7BEEA46E-401A-497C-9CB2-BE46871A390C}"/>
              </a:ext>
            </a:extLst>
          </p:cNvPr>
          <p:cNvGrpSpPr>
            <a:grpSpLocks/>
          </p:cNvGrpSpPr>
          <p:nvPr/>
        </p:nvGrpSpPr>
        <p:grpSpPr bwMode="auto">
          <a:xfrm>
            <a:off x="2433780" y="3400480"/>
            <a:ext cx="1255713" cy="609600"/>
            <a:chOff x="1104" y="900"/>
            <a:chExt cx="791" cy="384"/>
          </a:xfrm>
        </p:grpSpPr>
        <p:sp>
          <p:nvSpPr>
            <p:cNvPr id="41" name="Arc 105">
              <a:extLst>
                <a:ext uri="{FF2B5EF4-FFF2-40B4-BE49-F238E27FC236}">
                  <a16:creationId xmlns:a16="http://schemas.microsoft.com/office/drawing/2014/main" xmlns="" id="{CAEBA741-D3C0-44BB-9AA0-23A62522094D}"/>
                </a:ext>
              </a:extLst>
            </p:cNvPr>
            <p:cNvSpPr>
              <a:spLocks/>
            </p:cNvSpPr>
            <p:nvPr/>
          </p:nvSpPr>
          <p:spPr bwMode="auto">
            <a:xfrm rot="11316083" flipV="1">
              <a:off x="1104" y="900"/>
              <a:ext cx="769" cy="384"/>
            </a:xfrm>
            <a:custGeom>
              <a:avLst/>
              <a:gdLst>
                <a:gd name="G0" fmla="+- 4994 0 0"/>
                <a:gd name="G1" fmla="+- 21600 0 0"/>
                <a:gd name="G2" fmla="+- 21600 0 0"/>
                <a:gd name="T0" fmla="*/ 0 w 26594"/>
                <a:gd name="T1" fmla="*/ 585 h 21600"/>
                <a:gd name="T2" fmla="*/ 26594 w 26594"/>
                <a:gd name="T3" fmla="*/ 21600 h 21600"/>
                <a:gd name="T4" fmla="*/ 4994 w 265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594" h="21600" fill="none" extrusionOk="0">
                  <a:moveTo>
                    <a:pt x="0" y="585"/>
                  </a:moveTo>
                  <a:cubicBezTo>
                    <a:pt x="1636" y="196"/>
                    <a:pt x="3312" y="-1"/>
                    <a:pt x="4994" y="0"/>
                  </a:cubicBezTo>
                  <a:cubicBezTo>
                    <a:pt x="16923" y="0"/>
                    <a:pt x="26594" y="9670"/>
                    <a:pt x="26594" y="21600"/>
                  </a:cubicBezTo>
                </a:path>
                <a:path w="26594" h="21600" stroke="0" extrusionOk="0">
                  <a:moveTo>
                    <a:pt x="0" y="585"/>
                  </a:moveTo>
                  <a:cubicBezTo>
                    <a:pt x="1636" y="196"/>
                    <a:pt x="3312" y="-1"/>
                    <a:pt x="4994" y="0"/>
                  </a:cubicBezTo>
                  <a:cubicBezTo>
                    <a:pt x="16923" y="0"/>
                    <a:pt x="26594" y="9670"/>
                    <a:pt x="26594" y="21600"/>
                  </a:cubicBezTo>
                  <a:lnTo>
                    <a:pt x="4994" y="21600"/>
                  </a:lnTo>
                  <a:close/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Line 106">
              <a:extLst>
                <a:ext uri="{FF2B5EF4-FFF2-40B4-BE49-F238E27FC236}">
                  <a16:creationId xmlns:a16="http://schemas.microsoft.com/office/drawing/2014/main" xmlns="" id="{6F09D2A1-E342-4831-B626-B08BF177F2B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847" y="935"/>
              <a:ext cx="48" cy="4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Line 107">
              <a:extLst>
                <a:ext uri="{FF2B5EF4-FFF2-40B4-BE49-F238E27FC236}">
                  <a16:creationId xmlns:a16="http://schemas.microsoft.com/office/drawing/2014/main" xmlns="" id="{2AC8C423-74D5-40E6-906D-88AC1A7920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45" y="983"/>
              <a:ext cx="48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4" name="Group 108">
            <a:extLst>
              <a:ext uri="{FF2B5EF4-FFF2-40B4-BE49-F238E27FC236}">
                <a16:creationId xmlns:a16="http://schemas.microsoft.com/office/drawing/2014/main" xmlns="" id="{2B428BB1-6021-435E-B280-74500A03D3A2}"/>
              </a:ext>
            </a:extLst>
          </p:cNvPr>
          <p:cNvGrpSpPr>
            <a:grpSpLocks/>
          </p:cNvGrpSpPr>
          <p:nvPr/>
        </p:nvGrpSpPr>
        <p:grpSpPr bwMode="auto">
          <a:xfrm>
            <a:off x="3877348" y="3853336"/>
            <a:ext cx="304800" cy="228600"/>
            <a:chOff x="3072" y="1104"/>
            <a:chExt cx="432" cy="193"/>
          </a:xfrm>
        </p:grpSpPr>
        <p:sp>
          <p:nvSpPr>
            <p:cNvPr id="45" name="Arc 109">
              <a:extLst>
                <a:ext uri="{FF2B5EF4-FFF2-40B4-BE49-F238E27FC236}">
                  <a16:creationId xmlns:a16="http://schemas.microsoft.com/office/drawing/2014/main" xmlns="" id="{6628D834-2B3B-4BE6-8975-5087B39CFC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" y="1104"/>
              <a:ext cx="383" cy="193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1600 w 43200"/>
                <a:gd name="T1" fmla="*/ 0 h 43200"/>
                <a:gd name="T2" fmla="*/ 1643 w 43200"/>
                <a:gd name="T3" fmla="*/ 13337 h 43200"/>
                <a:gd name="T4" fmla="*/ 21600 w 43200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43200" fill="none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8764"/>
                    <a:pt x="558" y="15956"/>
                    <a:pt x="1642" y="13336"/>
                  </a:cubicBezTo>
                </a:path>
                <a:path w="43200" h="43200" stroke="0" extrusionOk="0">
                  <a:moveTo>
                    <a:pt x="21599" y="0"/>
                  </a:move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3529"/>
                    <a:pt x="33529" y="43200"/>
                    <a:pt x="21600" y="43200"/>
                  </a:cubicBezTo>
                  <a:cubicBezTo>
                    <a:pt x="9670" y="43200"/>
                    <a:pt x="0" y="33529"/>
                    <a:pt x="0" y="21600"/>
                  </a:cubicBezTo>
                  <a:cubicBezTo>
                    <a:pt x="-1" y="18764"/>
                    <a:pt x="558" y="15956"/>
                    <a:pt x="1642" y="13336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Line 110">
              <a:extLst>
                <a:ext uri="{FF2B5EF4-FFF2-40B4-BE49-F238E27FC236}">
                  <a16:creationId xmlns:a16="http://schemas.microsoft.com/office/drawing/2014/main" xmlns="" id="{2E3F1C59-02B7-4114-9099-C999A559B4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72" y="1176"/>
              <a:ext cx="47" cy="4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Line 111">
              <a:extLst>
                <a:ext uri="{FF2B5EF4-FFF2-40B4-BE49-F238E27FC236}">
                  <a16:creationId xmlns:a16="http://schemas.microsoft.com/office/drawing/2014/main" xmlns="" id="{5B1F1948-8AF7-4941-9166-E28DC0ADAB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9" y="1164"/>
              <a:ext cx="50" cy="4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vi-VN" sz="2800" i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 Box 113">
            <a:extLst>
              <a:ext uri="{FF2B5EF4-FFF2-40B4-BE49-F238E27FC236}">
                <a16:creationId xmlns:a16="http://schemas.microsoft.com/office/drawing/2014/main" xmlns="" id="{D53ABEB8-F34D-40A7-94CC-29035D97A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2708" y="4435656"/>
            <a:ext cx="14478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N­ước</a:t>
            </a:r>
            <a:endParaRPr lang="en-US" sz="2400" i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 Box 114">
            <a:extLst>
              <a:ext uri="{FF2B5EF4-FFF2-40B4-BE49-F238E27FC236}">
                <a16:creationId xmlns:a16="http://schemas.microsoft.com/office/drawing/2014/main" xmlns="" id="{DFF2B5B9-D687-476D-9B80-550C73710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6483" y="4446714"/>
            <a:ext cx="20574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i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0" name="Line 118">
            <a:extLst>
              <a:ext uri="{FF2B5EF4-FFF2-40B4-BE49-F238E27FC236}">
                <a16:creationId xmlns:a16="http://schemas.microsoft.com/office/drawing/2014/main" xmlns="" id="{6D84D30A-1B76-4858-AF91-BFC0B30CF0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0232" y="4892856"/>
            <a:ext cx="0" cy="533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119">
            <a:extLst>
              <a:ext uri="{FF2B5EF4-FFF2-40B4-BE49-F238E27FC236}">
                <a16:creationId xmlns:a16="http://schemas.microsoft.com/office/drawing/2014/main" xmlns="" id="{6A7C070E-233A-46B3-852B-5718C3B96A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91647" y="4864879"/>
            <a:ext cx="0" cy="5334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Line 120">
            <a:extLst>
              <a:ext uri="{FF2B5EF4-FFF2-40B4-BE49-F238E27FC236}">
                <a16:creationId xmlns:a16="http://schemas.microsoft.com/office/drawing/2014/main" xmlns="" id="{6D19DC45-F9D7-45A8-981B-0291028CE37E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7907" y="4876800"/>
            <a:ext cx="0" cy="609600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 type="stealth" w="sm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lang="vi-VN" sz="2800" i="1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xmlns="" id="{8A16AF9B-81BB-4D1F-898A-84EF338AF647}"/>
              </a:ext>
            </a:extLst>
          </p:cNvPr>
          <p:cNvSpPr txBox="1">
            <a:spLocks/>
          </p:cNvSpPr>
          <p:nvPr/>
        </p:nvSpPr>
        <p:spPr>
          <a:xfrm>
            <a:off x="4426738" y="135285"/>
            <a:ext cx="4344218" cy="4835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II. DUNG DỊCH:</a:t>
            </a:r>
          </a:p>
        </p:txBody>
      </p:sp>
      <p:sp>
        <p:nvSpPr>
          <p:cNvPr id="54" name="Flowchart: Card 53">
            <a:extLst>
              <a:ext uri="{FF2B5EF4-FFF2-40B4-BE49-F238E27FC236}">
                <a16:creationId xmlns:a16="http://schemas.microsoft.com/office/drawing/2014/main" xmlns="" id="{DF0929A8-0110-41E7-833D-EF917C895CC4}"/>
              </a:ext>
            </a:extLst>
          </p:cNvPr>
          <p:cNvSpPr/>
          <p:nvPr/>
        </p:nvSpPr>
        <p:spPr>
          <a:xfrm>
            <a:off x="2851570" y="715889"/>
            <a:ext cx="8005809" cy="1424978"/>
          </a:xfrm>
          <a:prstGeom prst="flowChartPunchedCard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Thí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Cho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5" name="Flowchart: Alternate Process 54">
            <a:extLst>
              <a:ext uri="{FF2B5EF4-FFF2-40B4-BE49-F238E27FC236}">
                <a16:creationId xmlns:a16="http://schemas.microsoft.com/office/drawing/2014/main" xmlns="" id="{65FCA4F3-371E-41D7-8CE3-F7D841FD4E1B}"/>
              </a:ext>
            </a:extLst>
          </p:cNvPr>
          <p:cNvSpPr/>
          <p:nvPr/>
        </p:nvSpPr>
        <p:spPr>
          <a:xfrm>
            <a:off x="1281376" y="679415"/>
            <a:ext cx="10634942" cy="217733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Nhận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xét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: 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Wingdings 2" panose="05020102010507070707" pitchFamily="18" charset="2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-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tan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trong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tạo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thành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.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-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chất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lỏng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đồng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nhất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(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không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phân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biệt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được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đâu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đường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,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đâu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).</a:t>
            </a:r>
          </a:p>
          <a:p>
            <a:pPr algn="ctr"/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8623C6E2-402E-4434-8FC0-FFC3CC7CEBBE}"/>
              </a:ext>
            </a:extLst>
          </p:cNvPr>
          <p:cNvSpPr txBox="1"/>
          <p:nvPr/>
        </p:nvSpPr>
        <p:spPr>
          <a:xfrm>
            <a:off x="949728" y="1211851"/>
            <a:ext cx="8909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=&gt; Dung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tan.</a:t>
            </a:r>
          </a:p>
        </p:txBody>
      </p:sp>
      <p:sp>
        <p:nvSpPr>
          <p:cNvPr id="56" name="Text Box 113">
            <a:extLst>
              <a:ext uri="{FF2B5EF4-FFF2-40B4-BE49-F238E27FC236}">
                <a16:creationId xmlns:a16="http://schemas.microsoft.com/office/drawing/2014/main" xmlns="" id="{69D4CA00-A60A-48F7-A6EC-DE6460AF7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0447" y="4378326"/>
            <a:ext cx="14478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400" i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endParaRPr lang="en-US" sz="2400" i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34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50" grpId="0" animBg="1"/>
      <p:bldP spid="51" grpId="0" animBg="1"/>
      <p:bldP spid="52" grpId="0" animBg="1"/>
      <p:bldP spid="54" grpId="0" animBg="1"/>
      <p:bldP spid="55" grpId="0" animBg="1"/>
      <p:bldP spid="55" grpId="1" animBg="1"/>
      <p:bldP spid="55" grpId="2" animBg="1"/>
      <p:bldP spid="5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c miệng bằng nước muối đúng cách giúp giảm viêm họng hiệu quả">
            <a:extLst>
              <a:ext uri="{FF2B5EF4-FFF2-40B4-BE49-F238E27FC236}">
                <a16:creationId xmlns:a16="http://schemas.microsoft.com/office/drawing/2014/main" xmlns="" id="{48579EEB-1EE8-4040-9A8D-14740FA27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193" y="1832612"/>
            <a:ext cx="3086373" cy="375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Vì Sao Trên Bàn Thờ Cúng Phật Không Thể Thiếu Ly Nước?">
            <a:extLst>
              <a:ext uri="{FF2B5EF4-FFF2-40B4-BE49-F238E27FC236}">
                <a16:creationId xmlns:a16="http://schemas.microsoft.com/office/drawing/2014/main" xmlns="" id="{06A1253D-7519-4E20-A594-71E7A0C3F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889" y="1951014"/>
            <a:ext cx="3086373" cy="387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5">
            <a:extLst>
              <a:ext uri="{FF2B5EF4-FFF2-40B4-BE49-F238E27FC236}">
                <a16:creationId xmlns:a16="http://schemas.microsoft.com/office/drawing/2014/main" xmlns="" id="{DBF6A3D3-CA01-4E20-9106-E20006C0F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7250" y="378683"/>
            <a:ext cx="9031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0" dirty="0" err="1">
                <a:latin typeface="Times New Roman" pitchFamily="18" charset="0"/>
                <a:cs typeface="Times New Roman" pitchFamily="18" charset="0"/>
              </a:rPr>
              <a:t>Muối</a:t>
            </a:r>
            <a:endParaRPr lang="en-US" altLang="en-US" sz="2400" b="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xmlns="" id="{97054A90-D911-47A8-A49C-8AB4B21F8B3B}"/>
              </a:ext>
            </a:extLst>
          </p:cNvPr>
          <p:cNvCxnSpPr>
            <a:cxnSpLocks/>
          </p:cNvCxnSpPr>
          <p:nvPr/>
        </p:nvCxnSpPr>
        <p:spPr>
          <a:xfrm>
            <a:off x="1613125" y="840348"/>
            <a:ext cx="666095" cy="1206816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25">
            <a:extLst>
              <a:ext uri="{FF2B5EF4-FFF2-40B4-BE49-F238E27FC236}">
                <a16:creationId xmlns:a16="http://schemas.microsoft.com/office/drawing/2014/main" xmlns="" id="{8D56A856-DD69-407B-945E-FF3038001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3567" y="5920876"/>
            <a:ext cx="23835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muối</a:t>
            </a:r>
            <a:endParaRPr lang="en-US" altLang="en-US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25">
            <a:extLst>
              <a:ext uri="{FF2B5EF4-FFF2-40B4-BE49-F238E27FC236}">
                <a16:creationId xmlns:a16="http://schemas.microsoft.com/office/drawing/2014/main" xmlns="" id="{4300A3F8-D837-4E40-AC58-9C4D7C51E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331" y="5828957"/>
            <a:ext cx="50379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muối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khuấy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endParaRPr lang="en-US" altLang="en-US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D73EE11F-BE7A-4D78-B165-FD1F32B2A4C2}"/>
              </a:ext>
            </a:extLst>
          </p:cNvPr>
          <p:cNvSpPr txBox="1">
            <a:spLocks/>
          </p:cNvSpPr>
          <p:nvPr/>
        </p:nvSpPr>
        <p:spPr>
          <a:xfrm>
            <a:off x="4756096" y="278509"/>
            <a:ext cx="4344218" cy="48353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II. DUNG DỊCH:</a:t>
            </a:r>
          </a:p>
        </p:txBody>
      </p:sp>
      <p:sp>
        <p:nvSpPr>
          <p:cNvPr id="11" name="Text Box 25">
            <a:extLst>
              <a:ext uri="{FF2B5EF4-FFF2-40B4-BE49-F238E27FC236}">
                <a16:creationId xmlns:a16="http://schemas.microsoft.com/office/drawing/2014/main" xmlns="" id="{F6ED64F9-7942-47F9-931E-BA2BF71D4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7045" y="668025"/>
            <a:ext cx="14704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tan</a:t>
            </a:r>
            <a:endParaRPr lang="en-US" altLang="en-US" sz="2400" b="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389F0AB6-54D1-4193-AE76-8D1C39BFC553}"/>
              </a:ext>
            </a:extLst>
          </p:cNvPr>
          <p:cNvCxnSpPr>
            <a:cxnSpLocks/>
          </p:cNvCxnSpPr>
          <p:nvPr/>
        </p:nvCxnSpPr>
        <p:spPr>
          <a:xfrm flipH="1">
            <a:off x="2738693" y="1129690"/>
            <a:ext cx="1310793" cy="1204077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5">
            <a:extLst>
              <a:ext uri="{FF2B5EF4-FFF2-40B4-BE49-F238E27FC236}">
                <a16:creationId xmlns:a16="http://schemas.microsoft.com/office/drawing/2014/main" xmlns="" id="{1ED6F2AA-B568-46D4-B41C-15ADD8025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2273" y="3835410"/>
            <a:ext cx="22060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altLang="en-US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endParaRPr lang="en-US" altLang="en-US" sz="2400" b="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6D684D1E-1738-4B70-9CDE-3996CDDD157F}"/>
              </a:ext>
            </a:extLst>
          </p:cNvPr>
          <p:cNvCxnSpPr>
            <a:cxnSpLocks/>
          </p:cNvCxnSpPr>
          <p:nvPr/>
        </p:nvCxnSpPr>
        <p:spPr>
          <a:xfrm flipH="1" flipV="1">
            <a:off x="3409286" y="3835410"/>
            <a:ext cx="905487" cy="10557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25">
            <a:extLst>
              <a:ext uri="{FF2B5EF4-FFF2-40B4-BE49-F238E27FC236}">
                <a16:creationId xmlns:a16="http://schemas.microsoft.com/office/drawing/2014/main" xmlns="" id="{252AD6EB-4468-4DB2-9017-301D8063A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33316" y="3710155"/>
            <a:ext cx="22060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altLang="en-US" sz="24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altLang="en-US" sz="2400" b="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8253DC0-EE95-493C-B4BC-24B867CD537F}"/>
              </a:ext>
            </a:extLst>
          </p:cNvPr>
          <p:cNvCxnSpPr>
            <a:cxnSpLocks/>
            <a:stCxn id="21" idx="1"/>
          </p:cNvCxnSpPr>
          <p:nvPr/>
        </p:nvCxnSpPr>
        <p:spPr>
          <a:xfrm flipH="1">
            <a:off x="8746435" y="3940988"/>
            <a:ext cx="1586881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xmlns="" id="{9BCB8ED5-6551-467C-AF9F-EAD8A13F02FC}"/>
              </a:ext>
            </a:extLst>
          </p:cNvPr>
          <p:cNvSpPr/>
          <p:nvPr/>
        </p:nvSpPr>
        <p:spPr>
          <a:xfrm>
            <a:off x="8142516" y="57023"/>
            <a:ext cx="4049484" cy="1410035"/>
          </a:xfrm>
          <a:prstGeom prst="cloudCallout">
            <a:avLst>
              <a:gd name="adj1" fmla="val -65853"/>
              <a:gd name="adj2" fmla="val 745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23A5DAB-AB1B-48A3-BBC1-26E29CA00271}"/>
              </a:ext>
            </a:extLst>
          </p:cNvPr>
          <p:cNvSpPr txBox="1"/>
          <p:nvPr/>
        </p:nvSpPr>
        <p:spPr>
          <a:xfrm>
            <a:off x="8790129" y="451355"/>
            <a:ext cx="30863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2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Em</a:t>
            </a:r>
            <a:r>
              <a:rPr kumimoji="0" lang="en-US" altLang="en-US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hãy</a:t>
            </a:r>
            <a:r>
              <a:rPr kumimoji="0" lang="en-US" altLang="en-US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chỉ</a:t>
            </a:r>
            <a:r>
              <a:rPr kumimoji="0" lang="en-US" altLang="en-US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ra dung </a:t>
            </a:r>
            <a:r>
              <a:rPr kumimoji="0" lang="en-US" altLang="en-US" sz="2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môi</a:t>
            </a:r>
            <a:r>
              <a:rPr kumimoji="0" lang="en-US" altLang="en-US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</a:p>
          <a:p>
            <a:r>
              <a:rPr kumimoji="0" lang="en-US" altLang="en-US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chất</a:t>
            </a:r>
            <a:r>
              <a:rPr kumimoji="0" lang="en-US" altLang="en-US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tan, dung </a:t>
            </a:r>
            <a:r>
              <a:rPr kumimoji="0" lang="en-US" altLang="en-US" sz="20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dịch</a:t>
            </a:r>
            <a:r>
              <a:rPr kumimoji="0" lang="en-US" altLang="en-US" sz="20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?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64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1" grpId="0"/>
      <p:bldP spid="18" grpId="0"/>
      <p:bldP spid="21" grpId="0"/>
      <p:bldP spid="17" grpId="0" animBg="1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2 cách làm giấm táo và giấm chuối trong vắt đơn giản tốt cho sức khoẻ">
            <a:extLst>
              <a:ext uri="{FF2B5EF4-FFF2-40B4-BE49-F238E27FC236}">
                <a16:creationId xmlns:a16="http://schemas.microsoft.com/office/drawing/2014/main" xmlns="" id="{8D173E37-0911-40E4-8DC9-012EF9B3C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93" y="2810660"/>
            <a:ext cx="2644502" cy="3042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5">
            <a:extLst>
              <a:ext uri="{FF2B5EF4-FFF2-40B4-BE49-F238E27FC236}">
                <a16:creationId xmlns:a16="http://schemas.microsoft.com/office/drawing/2014/main" xmlns="" id="{EF793F57-76B4-4C39-8AEA-02E6A3F0B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0321" y="6022515"/>
            <a:ext cx="23835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latin typeface="Times New Roman" pitchFamily="18" charset="0"/>
                <a:cs typeface="Times New Roman" pitchFamily="18" charset="0"/>
              </a:rPr>
              <a:t>ăn</a:t>
            </a:r>
            <a:endParaRPr lang="en-US" altLang="en-US" sz="2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5">
            <a:extLst>
              <a:ext uri="{FF2B5EF4-FFF2-40B4-BE49-F238E27FC236}">
                <a16:creationId xmlns:a16="http://schemas.microsoft.com/office/drawing/2014/main" xmlns="" id="{A8EC9B56-5F5E-4479-84DB-40EC35A34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2533" y="3856453"/>
            <a:ext cx="264450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altLang="en-US" sz="22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5">
            <a:extLst>
              <a:ext uri="{FF2B5EF4-FFF2-40B4-BE49-F238E27FC236}">
                <a16:creationId xmlns:a16="http://schemas.microsoft.com/office/drawing/2014/main" xmlns="" id="{AEEA20FC-FCB4-41B2-9248-D894CF7F3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5110" y="6273565"/>
            <a:ext cx="29467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alt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gas</a:t>
            </a:r>
            <a:endParaRPr lang="en-US" altLang="en-US" sz="2400" b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2" name="Picture 8" descr="Coca-Cola Mềm uống Nước - Coca Cola uống ảnh png tải về - Miễn phí trong  suốt Uống png Tải về.">
            <a:extLst>
              <a:ext uri="{FF2B5EF4-FFF2-40B4-BE49-F238E27FC236}">
                <a16:creationId xmlns:a16="http://schemas.microsoft.com/office/drawing/2014/main" xmlns="" id="{25040790-7A5B-441B-97CC-178887583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035" y="2566547"/>
            <a:ext cx="3335790" cy="345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25">
            <a:extLst>
              <a:ext uri="{FF2B5EF4-FFF2-40B4-BE49-F238E27FC236}">
                <a16:creationId xmlns:a16="http://schemas.microsoft.com/office/drawing/2014/main" xmlns="" id="{CDE6EAE5-4DD0-4576-A8DA-0C11DC07A5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6672" y="4515353"/>
            <a:ext cx="2852378" cy="93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tan: </a:t>
            </a:r>
            <a:r>
              <a:rPr lang="en-US" alt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acetic acid</a:t>
            </a:r>
            <a:endParaRPr lang="en-US" alt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alt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</a:t>
            </a:r>
            <a:r>
              <a:rPr lang="en-US" altLang="en-US" sz="2200" b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altLang="en-US" sz="22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Text Box 25">
            <a:extLst>
              <a:ext uri="{FF2B5EF4-FFF2-40B4-BE49-F238E27FC236}">
                <a16:creationId xmlns:a16="http://schemas.microsoft.com/office/drawing/2014/main" xmlns="" id="{078A344A-75A7-43F5-94CD-955C84ABA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2825" y="4306501"/>
            <a:ext cx="2852378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tan: </a:t>
            </a:r>
            <a:r>
              <a:rPr lang="en-US" alt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carbon dioxide, </a:t>
            </a:r>
            <a:r>
              <a:rPr lang="en-US" alt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alt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alt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en-US" sz="22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25">
            <a:extLst>
              <a:ext uri="{FF2B5EF4-FFF2-40B4-BE49-F238E27FC236}">
                <a16:creationId xmlns:a16="http://schemas.microsoft.com/office/drawing/2014/main" xmlns="" id="{14C42529-7C83-4107-9871-617936FE3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7498" y="3221081"/>
            <a:ext cx="264450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Dung </a:t>
            </a:r>
            <a:r>
              <a:rPr lang="en-US" altLang="en-US" sz="2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altLang="en-US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altLang="en-US" sz="2200" b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8FA02A7B-0472-4080-A044-3F067DC0E9E9}"/>
              </a:ext>
            </a:extLst>
          </p:cNvPr>
          <p:cNvSpPr/>
          <p:nvPr/>
        </p:nvSpPr>
        <p:spPr>
          <a:xfrm>
            <a:off x="1669576" y="-232012"/>
            <a:ext cx="8852848" cy="225547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C792F1D-13A6-4AA9-B3FC-663E5FCFC9C2}"/>
              </a:ext>
            </a:extLst>
          </p:cNvPr>
          <p:cNvSpPr txBox="1"/>
          <p:nvPr/>
        </p:nvSpPr>
        <p:spPr>
          <a:xfrm>
            <a:off x="2579427" y="227812"/>
            <a:ext cx="67829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	G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iấm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ăn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,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nước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giải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khát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có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gas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là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các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dung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dịch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.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Em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hãy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chỉ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ra dung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môi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và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chất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tan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trong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các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trường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hợp</a:t>
            </a:r>
            <a:r>
              <a:rPr kumimoji="0" lang="en-US" altLang="en-US" sz="2400" b="1" i="0" u="none" strike="noStrike" kern="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kumimoji="0" lang="en-US" altLang="en-US" sz="2400" b="1" i="0" u="none" strike="noStrike" kern="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đó</a:t>
            </a:r>
            <a:r>
              <a:rPr lang="en-US" altLang="en-US" sz="24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Wingdings 2" panose="05020102010507070707" pitchFamily="18" charset="2"/>
              </a:rPr>
              <a:t>?</a:t>
            </a:r>
            <a:endParaRPr kumimoji="0" lang="en-US" altLang="en-US" sz="2400" b="1" i="0" u="none" strike="noStrike" kern="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  <a:sym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13551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3" grpId="0"/>
      <p:bldP spid="14" grpId="0"/>
      <p:bldP spid="3" grpId="0" animBg="1"/>
      <p:bldP spid="3" grpId="1" animBg="1"/>
      <p:bldP spid="11" grpId="0"/>
      <p:bldP spid="11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xmlns="" id="{28EFEF66-0FEF-4434-BBAB-134AE1D62BB8}"/>
              </a:ext>
            </a:extLst>
          </p:cNvPr>
          <p:cNvSpPr/>
          <p:nvPr/>
        </p:nvSpPr>
        <p:spPr>
          <a:xfrm>
            <a:off x="1049036" y="122154"/>
            <a:ext cx="8585294" cy="1643676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514DEA2-6352-491E-B946-B54621035DC7}"/>
              </a:ext>
            </a:extLst>
          </p:cNvPr>
          <p:cNvSpPr txBox="1"/>
          <p:nvPr/>
        </p:nvSpPr>
        <p:spPr>
          <a:xfrm>
            <a:off x="1267819" y="2030753"/>
            <a:ext cx="100415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– 5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ml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inox,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nguội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nếm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7047A6D-3E34-43C3-98C6-5A823A236C9B}"/>
              </a:ext>
            </a:extLst>
          </p:cNvPr>
          <p:cNvSpPr txBox="1"/>
          <p:nvPr/>
        </p:nvSpPr>
        <p:spPr>
          <a:xfrm>
            <a:off x="1312697" y="3690170"/>
            <a:ext cx="4341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rắn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1AA26FD-FC5E-4B23-84E2-13D85AFF4C60}"/>
              </a:ext>
            </a:extLst>
          </p:cNvPr>
          <p:cNvSpPr txBox="1"/>
          <p:nvPr/>
        </p:nvSpPr>
        <p:spPr>
          <a:xfrm>
            <a:off x="1312697" y="5060055"/>
            <a:ext cx="9044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9224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Alternate Process 1">
            <a:extLst>
              <a:ext uri="{FF2B5EF4-FFF2-40B4-BE49-F238E27FC236}">
                <a16:creationId xmlns:a16="http://schemas.microsoft.com/office/drawing/2014/main" xmlns="" id="{76AA9978-F285-41A1-AE84-160AF358CE87}"/>
              </a:ext>
            </a:extLst>
          </p:cNvPr>
          <p:cNvSpPr/>
          <p:nvPr/>
        </p:nvSpPr>
        <p:spPr>
          <a:xfrm>
            <a:off x="911280" y="176390"/>
            <a:ext cx="11207932" cy="1608926"/>
          </a:xfrm>
          <a:prstGeom prst="flowChartAlternateProcess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THẢO LUẬN:</a:t>
            </a:r>
          </a:p>
          <a:p>
            <a:pPr marR="0" lvl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3200" b="1" kern="0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Chỉ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ra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loại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nước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nào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là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hỗn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hợp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đồng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nhất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không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đồng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 </a:t>
            </a:r>
            <a:r>
              <a:rPr lang="en-US" altLang="en-US" sz="32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nhất</a:t>
            </a:r>
            <a:r>
              <a:rPr lang="en-US" altLang="en-US" sz="3200" b="1" kern="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Wingdings 2" panose="05020102010507070707" pitchFamily="18" charset="2"/>
              </a:rPr>
              <a:t>?</a:t>
            </a: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Arial" panose="020B0604020202020204" pitchFamily="34" charset="0"/>
              <a:sym typeface="Wingdings 2" panose="05020102010507070707" pitchFamily="18" charset="2"/>
            </a:endParaRPr>
          </a:p>
          <a:p>
            <a:pPr algn="ctr"/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19721E-5412-4A7E-8FCF-7F3901F240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90" t="19338" r="6928" b="9846"/>
          <a:stretch/>
        </p:blipFill>
        <p:spPr>
          <a:xfrm>
            <a:off x="8461612" y="2269736"/>
            <a:ext cx="3349512" cy="35083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125E08E-441A-4F29-B665-5D4AEBAA05CA}"/>
              </a:ext>
            </a:extLst>
          </p:cNvPr>
          <p:cNvSpPr txBox="1"/>
          <p:nvPr/>
        </p:nvSpPr>
        <p:spPr>
          <a:xfrm>
            <a:off x="2316853" y="5955133"/>
            <a:ext cx="2129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E3F494-8296-4C4D-9590-D0E160B6591D}"/>
              </a:ext>
            </a:extLst>
          </p:cNvPr>
          <p:cNvSpPr txBox="1"/>
          <p:nvPr/>
        </p:nvSpPr>
        <p:spPr>
          <a:xfrm>
            <a:off x="8311661" y="6006451"/>
            <a:ext cx="1742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684796B-7140-430D-9B01-E707BAAFD3C2}"/>
              </a:ext>
            </a:extLst>
          </p:cNvPr>
          <p:cNvSpPr txBox="1"/>
          <p:nvPr/>
        </p:nvSpPr>
        <p:spPr>
          <a:xfrm>
            <a:off x="5454610" y="6024112"/>
            <a:ext cx="1462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C2C3F98-E910-4B9D-9C9B-AB2807F37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698" y="2173903"/>
            <a:ext cx="3048264" cy="3699979"/>
          </a:xfrm>
          <a:prstGeom prst="rect">
            <a:avLst/>
          </a:prstGeom>
        </p:spPr>
      </p:pic>
      <p:pic>
        <p:nvPicPr>
          <p:cNvPr id="10" name="Picture 4" descr="Nước Ép Cóc Chanh Dây - Sổ tay nội trợ Online">
            <a:extLst>
              <a:ext uri="{FF2B5EF4-FFF2-40B4-BE49-F238E27FC236}">
                <a16:creationId xmlns:a16="http://schemas.microsoft.com/office/drawing/2014/main" xmlns="" id="{45D5CA4F-D327-45A3-854E-400A5FD22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043" y="2269736"/>
            <a:ext cx="2990032" cy="339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43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xmlns="" id="{D3BD65DA-37BF-4DE8-AC12-B2C1FD97100C}"/>
              </a:ext>
            </a:extLst>
          </p:cNvPr>
          <p:cNvSpPr/>
          <p:nvPr/>
        </p:nvSpPr>
        <p:spPr>
          <a:xfrm>
            <a:off x="1018010" y="353364"/>
            <a:ext cx="11020592" cy="1112860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baseline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Chỉ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ra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loại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nước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nào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là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hỗn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hợp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đồng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nhất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?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không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đồng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 </a:t>
            </a:r>
            <a:r>
              <a:rPr lang="en-US" altLang="en-US" sz="2400" b="1" kern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nhất</a:t>
            </a:r>
            <a:r>
              <a:rPr lang="en-US" altLang="en-US" sz="24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Wingdings 2" panose="05020102010507070707" pitchFamily="18" charset="2"/>
              </a:rPr>
              <a:t>?</a:t>
            </a:r>
            <a:endParaRPr kumimoji="0" lang="en-US" alt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itchFamily="18" charset="0"/>
              <a:sym typeface="Wingdings 2" panose="05020102010507070707" pitchFamily="18" charset="2"/>
            </a:endParaRP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596E2C6-40F4-4B14-AF24-2134995E9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6348" y="2088107"/>
            <a:ext cx="3386353" cy="33319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C21ADA0-7B9B-43DA-917F-7B7E102F23C7}"/>
              </a:ext>
            </a:extLst>
          </p:cNvPr>
          <p:cNvSpPr txBox="1"/>
          <p:nvPr/>
        </p:nvSpPr>
        <p:spPr>
          <a:xfrm>
            <a:off x="1067977" y="5432689"/>
            <a:ext cx="2990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dầu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óa học 8 cách tách hỗn hợp nước và dầu ăn - YouTube">
            <a:extLst>
              <a:ext uri="{FF2B5EF4-FFF2-40B4-BE49-F238E27FC236}">
                <a16:creationId xmlns:a16="http://schemas.microsoft.com/office/drawing/2014/main" xmlns="" id="{C41890BA-87F6-4026-8AA0-66B2CC5BC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81" t="12851" b="30694"/>
          <a:stretch/>
        </p:blipFill>
        <p:spPr bwMode="auto">
          <a:xfrm>
            <a:off x="769355" y="2088107"/>
            <a:ext cx="3045319" cy="3303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15EEF3F-AECE-4D34-8EE7-5FBEA4B3D88D}"/>
              </a:ext>
            </a:extLst>
          </p:cNvPr>
          <p:cNvSpPr txBox="1"/>
          <p:nvPr/>
        </p:nvSpPr>
        <p:spPr>
          <a:xfrm>
            <a:off x="4427730" y="5744115"/>
            <a:ext cx="21851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cam </a:t>
            </a: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E47F07C-FDF5-4199-ACD0-73893AF3E950}"/>
              </a:ext>
            </a:extLst>
          </p:cNvPr>
          <p:cNvSpPr txBox="1"/>
          <p:nvPr/>
        </p:nvSpPr>
        <p:spPr>
          <a:xfrm>
            <a:off x="8666348" y="5648133"/>
            <a:ext cx="2990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 descr="Nước Ép Cóc Chanh Dây - Sổ tay nội trợ Online">
            <a:extLst>
              <a:ext uri="{FF2B5EF4-FFF2-40B4-BE49-F238E27FC236}">
                <a16:creationId xmlns:a16="http://schemas.microsoft.com/office/drawing/2014/main" xmlns="" id="{B5CBF5C8-6329-4CA4-B494-48E50A166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630" y="1992573"/>
            <a:ext cx="2990032" cy="367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70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ý thuyết phân biệt dung dịch, huyền phù, nhũ tương hóa 8">
            <a:extLst>
              <a:ext uri="{FF2B5EF4-FFF2-40B4-BE49-F238E27FC236}">
                <a16:creationId xmlns:a16="http://schemas.microsoft.com/office/drawing/2014/main" xmlns="" id="{A5C9D06D-F364-4DF2-98BF-1714FD368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448" y="1549021"/>
            <a:ext cx="5736609" cy="360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Bài 16. Hỗn hợp các chất - Hoc24">
            <a:extLst>
              <a:ext uri="{FF2B5EF4-FFF2-40B4-BE49-F238E27FC236}">
                <a16:creationId xmlns:a16="http://schemas.microsoft.com/office/drawing/2014/main" xmlns="" id="{A3141F79-DA9E-42FC-BB10-B446A1C8B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266" y="1549021"/>
            <a:ext cx="5971322" cy="360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10E60BA7-4F50-4F84-AD62-C1228958EC92}"/>
              </a:ext>
            </a:extLst>
          </p:cNvPr>
          <p:cNvSpPr txBox="1">
            <a:spLocks/>
          </p:cNvSpPr>
          <p:nvPr/>
        </p:nvSpPr>
        <p:spPr>
          <a:xfrm>
            <a:off x="1472445" y="370583"/>
            <a:ext cx="8266251" cy="4653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III. HUYỀN PHÙ VÀ NHŨ TƯƠNG: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80298A3-EB50-4A24-95B9-389DB7453D32}"/>
              </a:ext>
            </a:extLst>
          </p:cNvPr>
          <p:cNvSpPr txBox="1"/>
          <p:nvPr/>
        </p:nvSpPr>
        <p:spPr>
          <a:xfrm>
            <a:off x="1649622" y="5405059"/>
            <a:ext cx="7319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lửng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4" descr="Nước Ép Cóc Chanh Dây - Sổ tay nội trợ Online">
            <a:extLst>
              <a:ext uri="{FF2B5EF4-FFF2-40B4-BE49-F238E27FC236}">
                <a16:creationId xmlns:a16="http://schemas.microsoft.com/office/drawing/2014/main" xmlns="" id="{C14599B8-220F-425A-A0E9-AAC1AEA1A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718" y="1282352"/>
            <a:ext cx="2990032" cy="367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564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/>
          <p:cNvSpPr/>
          <p:nvPr/>
        </p:nvSpPr>
        <p:spPr>
          <a:xfrm>
            <a:off x="104592" y="1022525"/>
            <a:ext cx="11957441" cy="1400383"/>
          </a:xfrm>
          <a:prstGeom prst="rect">
            <a:avLst/>
          </a:prstGeom>
          <a:noFill/>
        </p:spPr>
        <p:txBody>
          <a:bodyPr wrap="none" lIns="0" tIns="0" rIns="0" bIns="45720">
            <a:spAutoFit/>
            <a:scene3d>
              <a:camera prst="orthographicFront"/>
              <a:lightRig rig="threePt" dir="t"/>
            </a:scene3d>
            <a:sp3d prstMaterial="dkEdge">
              <a:bevelB w="6350" h="38100" prst="relaxedInset"/>
            </a:sp3d>
          </a:bodyPr>
          <a:lstStyle/>
          <a:p>
            <a:pPr algn="ctr"/>
            <a:r>
              <a:rPr lang="en-US" sz="44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4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IV:</a:t>
            </a:r>
          </a:p>
          <a:p>
            <a:pPr algn="ctr"/>
            <a:r>
              <a:rPr lang="en-US" sz="4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HỖN HỢP – TÁCH CHẤT RA KHỎI HỖN HỢP</a:t>
            </a:r>
            <a:endParaRPr lang="en-US" sz="4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913089" y="4155484"/>
            <a:ext cx="10365851" cy="969496"/>
          </a:xfrm>
          <a:prstGeom prst="rect">
            <a:avLst/>
          </a:prstGeom>
          <a:noFill/>
        </p:spPr>
        <p:txBody>
          <a:bodyPr wrap="none" lIns="0" tIns="0" rIns="0" bIns="45720">
            <a:spAutoFit/>
            <a:scene3d>
              <a:camera prst="orthographicFront"/>
              <a:lightRig rig="threePt" dir="t"/>
            </a:scene3d>
            <a:sp3d prstMaterial="dkEdge">
              <a:bevelB w="6350" h="38100" prst="relaxedInset"/>
            </a:sp3d>
          </a:bodyPr>
          <a:lstStyle/>
          <a:p>
            <a:pPr algn="ctr"/>
            <a:r>
              <a:rPr lang="en-US" sz="60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16: HỖN HỢP CÁC CHẤT</a:t>
            </a:r>
            <a:endParaRPr lang="en-US" sz="6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4731245" y="3355384"/>
            <a:ext cx="2704138" cy="692497"/>
          </a:xfrm>
          <a:prstGeom prst="rect">
            <a:avLst/>
          </a:prstGeom>
          <a:noFill/>
        </p:spPr>
        <p:txBody>
          <a:bodyPr wrap="none" lIns="0" tIns="0" rIns="0" bIns="45720">
            <a:spAutoFit/>
            <a:scene3d>
              <a:camera prst="orthographicFront"/>
              <a:lightRig rig="threePt" dir="t"/>
            </a:scene3d>
            <a:sp3d prstMaterial="dkEdge">
              <a:bevelB w="6350" h="38100" prst="relaxedInset"/>
            </a:sp3d>
          </a:bodyPr>
          <a:lstStyle/>
          <a:p>
            <a:pPr algn="ctr"/>
            <a:r>
              <a:rPr lang="en-US" sz="4200" b="1" cap="none" spc="0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2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 37 + 38</a:t>
            </a:r>
            <a:endParaRPr lang="en-US" sz="42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31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75220A-16FC-4CC0-904D-97D7DE2CDD5B}"/>
              </a:ext>
            </a:extLst>
          </p:cNvPr>
          <p:cNvSpPr txBox="1">
            <a:spLocks/>
          </p:cNvSpPr>
          <p:nvPr/>
        </p:nvSpPr>
        <p:spPr>
          <a:xfrm>
            <a:off x="1281376" y="179514"/>
            <a:ext cx="8266251" cy="4653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III. HUYỀN PHÙ VÀ NHŨ TƯƠNG:</a:t>
            </a:r>
          </a:p>
        </p:txBody>
      </p:sp>
      <p:pic>
        <p:nvPicPr>
          <p:cNvPr id="1026" name="Picture 2" descr="Sông Hồng – Wikipedia tiếng Việt">
            <a:extLst>
              <a:ext uri="{FF2B5EF4-FFF2-40B4-BE49-F238E27FC236}">
                <a16:creationId xmlns:a16="http://schemas.microsoft.com/office/drawing/2014/main" xmlns="" id="{41267A4D-8208-45D5-A0D8-832762A68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70" y="1352471"/>
            <a:ext cx="3183571" cy="284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ướng dẫn uống bột sắn dây đúng cách để tốt cho sức khoẻ">
            <a:extLst>
              <a:ext uri="{FF2B5EF4-FFF2-40B4-BE49-F238E27FC236}">
                <a16:creationId xmlns:a16="http://schemas.microsoft.com/office/drawing/2014/main" xmlns="" id="{4133F8AF-AA59-41D4-8F12-FFE73C6C7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539" y="1229479"/>
            <a:ext cx="2844175" cy="299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Nước cam tại nhiều nước tăng giá vì dịch COVID-19 | Ăn sạch sống khỏe | PLO">
            <a:extLst>
              <a:ext uri="{FF2B5EF4-FFF2-40B4-BE49-F238E27FC236}">
                <a16:creationId xmlns:a16="http://schemas.microsoft.com/office/drawing/2014/main" xmlns="" id="{5FB34FE1-4EEB-4F6A-AB3E-87E144C4F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833" y="1261067"/>
            <a:ext cx="3183571" cy="309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6BFC5DF-AAFA-492C-BEA7-0F94AFBF575B}"/>
              </a:ext>
            </a:extLst>
          </p:cNvPr>
          <p:cNvSpPr txBox="1"/>
          <p:nvPr/>
        </p:nvSpPr>
        <p:spPr>
          <a:xfrm>
            <a:off x="1551408" y="638064"/>
            <a:ext cx="7319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lửng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30AF723-B1B1-4943-8675-BFE08A1AEF10}"/>
              </a:ext>
            </a:extLst>
          </p:cNvPr>
          <p:cNvSpPr txBox="1"/>
          <p:nvPr/>
        </p:nvSpPr>
        <p:spPr>
          <a:xfrm>
            <a:off x="1578228" y="4494408"/>
            <a:ext cx="3049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7D6B268-217B-4C60-96C3-F8F17A14B008}"/>
              </a:ext>
            </a:extLst>
          </p:cNvPr>
          <p:cNvSpPr txBox="1"/>
          <p:nvPr/>
        </p:nvSpPr>
        <p:spPr>
          <a:xfrm>
            <a:off x="5211224" y="4396604"/>
            <a:ext cx="26287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vitamin…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F218E38-C906-48C4-9A7B-1F18FD7ACDE6}"/>
              </a:ext>
            </a:extLst>
          </p:cNvPr>
          <p:cNvSpPr txBox="1"/>
          <p:nvPr/>
        </p:nvSpPr>
        <p:spPr>
          <a:xfrm>
            <a:off x="8713912" y="4507793"/>
            <a:ext cx="2169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74F3ECD-AA85-43D7-A2BC-07416EB99373}"/>
              </a:ext>
            </a:extLst>
          </p:cNvPr>
          <p:cNvSpPr txBox="1"/>
          <p:nvPr/>
        </p:nvSpPr>
        <p:spPr>
          <a:xfrm>
            <a:off x="1281376" y="5750061"/>
            <a:ext cx="69878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90189CEC-027F-4FCF-AC9A-CA6E8220EA11}"/>
              </a:ext>
            </a:extLst>
          </p:cNvPr>
          <p:cNvSpPr/>
          <p:nvPr/>
        </p:nvSpPr>
        <p:spPr>
          <a:xfrm>
            <a:off x="1197228" y="5772924"/>
            <a:ext cx="10848998" cy="7645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huyền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cát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ngũ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cốc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196818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6" grpId="0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03CB964-F5D1-4828-BE3E-4B36CD641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149" y="12802"/>
            <a:ext cx="2225233" cy="16277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3B2D63-85CF-4343-9D21-2CCB24F5537D}"/>
              </a:ext>
            </a:extLst>
          </p:cNvPr>
          <p:cNvSpPr txBox="1"/>
          <p:nvPr/>
        </p:nvSpPr>
        <p:spPr>
          <a:xfrm>
            <a:off x="3764188" y="-47388"/>
            <a:ext cx="7954718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F37553A-06D7-45DD-9006-AE07A2E7ABBE}"/>
              </a:ext>
            </a:extLst>
          </p:cNvPr>
          <p:cNvSpPr txBox="1"/>
          <p:nvPr/>
        </p:nvSpPr>
        <p:spPr>
          <a:xfrm>
            <a:off x="1338876" y="1840020"/>
            <a:ext cx="9749860" cy="390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Cho 1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thìa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– 3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Quan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2- 3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3011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AC0790E-9A53-44DF-9B14-93924C6B8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043" y="0"/>
            <a:ext cx="3678670" cy="24728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FB40A23-D416-428B-98ED-01A05CFA9C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54" r="14647" b="2913"/>
          <a:stretch/>
        </p:blipFill>
        <p:spPr>
          <a:xfrm>
            <a:off x="6389586" y="1"/>
            <a:ext cx="3427593" cy="24728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1A96D24-B7A5-478B-A4FA-2B82E692F83E}"/>
              </a:ext>
            </a:extLst>
          </p:cNvPr>
          <p:cNvSpPr txBox="1"/>
          <p:nvPr/>
        </p:nvSpPr>
        <p:spPr>
          <a:xfrm>
            <a:off x="6275516" y="2472830"/>
            <a:ext cx="4590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E6869F5-65B1-497D-9555-215EF5080FA1}"/>
              </a:ext>
            </a:extLst>
          </p:cNvPr>
          <p:cNvSpPr txBox="1"/>
          <p:nvPr/>
        </p:nvSpPr>
        <p:spPr>
          <a:xfrm>
            <a:off x="1415043" y="2472830"/>
            <a:ext cx="4056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5F1250F-0B8D-44F0-ABAB-CE7E6E9D2751}"/>
              </a:ext>
            </a:extLst>
          </p:cNvPr>
          <p:cNvSpPr txBox="1"/>
          <p:nvPr/>
        </p:nvSpPr>
        <p:spPr>
          <a:xfrm>
            <a:off x="1245380" y="2891411"/>
            <a:ext cx="98283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dung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Sau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xmlns="" id="{CDEE9571-EEC1-4617-AA45-EE740EBB96C6}"/>
              </a:ext>
            </a:extLst>
          </p:cNvPr>
          <p:cNvSpPr/>
          <p:nvPr/>
        </p:nvSpPr>
        <p:spPr>
          <a:xfrm>
            <a:off x="774154" y="4830403"/>
            <a:ext cx="10243525" cy="166050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Qua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xmlns="" id="{1B08E8F9-1FFC-4A43-B1E6-BC3C93033754}"/>
              </a:ext>
            </a:extLst>
          </p:cNvPr>
          <p:cNvSpPr/>
          <p:nvPr/>
        </p:nvSpPr>
        <p:spPr>
          <a:xfrm>
            <a:off x="774154" y="4830403"/>
            <a:ext cx="10243525" cy="1938992"/>
          </a:xfrm>
          <a:prstGeom prst="cloud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Tx/>
              <a:buChar char="-"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ctr">
              <a:buFontTx/>
              <a:buChar char="-"/>
            </a:pP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208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1D30FA3-A12C-4F0D-875A-A6C03F3F2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631" y="5038888"/>
            <a:ext cx="8907028" cy="12680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39BC27-B5F8-4D01-BA97-187D7938C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484" y="1488664"/>
            <a:ext cx="6901270" cy="32860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2458DE2-7AD9-4147-B36E-A98918266B37}"/>
              </a:ext>
            </a:extLst>
          </p:cNvPr>
          <p:cNvSpPr txBox="1"/>
          <p:nvPr/>
        </p:nvSpPr>
        <p:spPr>
          <a:xfrm>
            <a:off x="1212655" y="336589"/>
            <a:ext cx="9766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Khi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huyền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990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uyền Phù Là Gì - Nghĩa Của Từ Huyền Phù Trong Tiếng Việt">
            <a:extLst>
              <a:ext uri="{FF2B5EF4-FFF2-40B4-BE49-F238E27FC236}">
                <a16:creationId xmlns:a16="http://schemas.microsoft.com/office/drawing/2014/main" xmlns="" id="{B947DFDE-E376-490C-9906-88A227A89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556" y="945064"/>
            <a:ext cx="3103017" cy="462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ài 16. Hỗn hợp các chất - Hoc24">
            <a:extLst>
              <a:ext uri="{FF2B5EF4-FFF2-40B4-BE49-F238E27FC236}">
                <a16:creationId xmlns:a16="http://schemas.microsoft.com/office/drawing/2014/main" xmlns="" id="{3CC49591-E841-4212-A963-6415F677A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09" y="1105469"/>
            <a:ext cx="3450040" cy="422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12FEEEF0-BC79-4A77-8427-9073DD40EDF9}"/>
              </a:ext>
            </a:extLst>
          </p:cNvPr>
          <p:cNvSpPr txBox="1">
            <a:spLocks/>
          </p:cNvSpPr>
          <p:nvPr/>
        </p:nvSpPr>
        <p:spPr>
          <a:xfrm>
            <a:off x="3615143" y="315992"/>
            <a:ext cx="8266251" cy="4653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III. HUYỀN PHÙ VÀ NHŨ TƯƠNG: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F5F3E3-4E66-4F8D-82C8-99809C7C7326}"/>
              </a:ext>
            </a:extLst>
          </p:cNvPr>
          <p:cNvSpPr txBox="1"/>
          <p:nvPr/>
        </p:nvSpPr>
        <p:spPr>
          <a:xfrm>
            <a:off x="1937555" y="4891912"/>
            <a:ext cx="3103017" cy="584775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58C4EB9-EB63-4F7B-87E1-5DEAA5EC5C20}"/>
              </a:ext>
            </a:extLst>
          </p:cNvPr>
          <p:cNvSpPr txBox="1"/>
          <p:nvPr/>
        </p:nvSpPr>
        <p:spPr>
          <a:xfrm>
            <a:off x="1282823" y="6080343"/>
            <a:ext cx="8759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giọt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lửng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622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0D62134-36A4-475C-993A-93393CAEC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458" y="1549158"/>
            <a:ext cx="3974937" cy="30238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B3D0107-A45F-4031-AC3A-2B99A5D0E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7077" y="1528121"/>
            <a:ext cx="3743268" cy="31458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557FE49-CD93-4050-BBB0-C799C798CCCC}"/>
              </a:ext>
            </a:extLst>
          </p:cNvPr>
          <p:cNvSpPr txBox="1"/>
          <p:nvPr/>
        </p:nvSpPr>
        <p:spPr>
          <a:xfrm>
            <a:off x="1525870" y="767814"/>
            <a:ext cx="8759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giọt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lửng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A4DA99-9552-44C0-B665-8A17559F08C3}"/>
              </a:ext>
            </a:extLst>
          </p:cNvPr>
          <p:cNvSpPr txBox="1"/>
          <p:nvPr/>
        </p:nvSpPr>
        <p:spPr>
          <a:xfrm>
            <a:off x="1623106" y="4789023"/>
            <a:ext cx="4472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anose="02020603050405020304" pitchFamily="18" charset="0"/>
              </a:rPr>
              <a:t>Sữa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94498BC-D364-4AAE-875F-6AA2039EDCCA}"/>
              </a:ext>
            </a:extLst>
          </p:cNvPr>
          <p:cNvSpPr txBox="1"/>
          <p:nvPr/>
        </p:nvSpPr>
        <p:spPr>
          <a:xfrm>
            <a:off x="6851456" y="4841786"/>
            <a:ext cx="38088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anose="02020603050405020304" pitchFamily="18" charset="0"/>
              </a:rPr>
              <a:t>Hỗn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trộn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97D91395-219E-4FC6-8077-64302B3FCC63}"/>
              </a:ext>
            </a:extLst>
          </p:cNvPr>
          <p:cNvSpPr txBox="1">
            <a:spLocks/>
          </p:cNvSpPr>
          <p:nvPr/>
        </p:nvSpPr>
        <p:spPr>
          <a:xfrm>
            <a:off x="1281376" y="179514"/>
            <a:ext cx="8266251" cy="4653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III. HUYỀN PHÙ VÀ NHŨ TƯƠNG:</a:t>
            </a:r>
          </a:p>
        </p:txBody>
      </p:sp>
    </p:spTree>
    <p:extLst>
      <p:ext uri="{BB962C8B-B14F-4D97-AF65-F5344CB8AC3E}">
        <p14:creationId xmlns:p14="http://schemas.microsoft.com/office/powerpoint/2010/main" val="3898914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E121B93-6E8F-40B6-A164-CC38E42AD9D1}"/>
              </a:ext>
            </a:extLst>
          </p:cNvPr>
          <p:cNvSpPr txBox="1"/>
          <p:nvPr/>
        </p:nvSpPr>
        <p:spPr>
          <a:xfrm>
            <a:off x="3879376" y="174979"/>
            <a:ext cx="60937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IV. Sự hòa tan các chất</a:t>
            </a:r>
            <a:endParaRPr lang="vi-VN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F0BEA17-6F4E-4323-B9BF-CE062C9BD486}"/>
              </a:ext>
            </a:extLst>
          </p:cNvPr>
          <p:cNvSpPr txBox="1"/>
          <p:nvPr/>
        </p:nvSpPr>
        <p:spPr>
          <a:xfrm>
            <a:off x="1504666" y="859387"/>
            <a:ext cx="60937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1. Khả năng tan của các chất</a:t>
            </a:r>
            <a:endParaRPr lang="vi-VN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76AAA4-4E2C-4EB5-B5B5-088B93687D42}"/>
              </a:ext>
            </a:extLst>
          </p:cNvPr>
          <p:cNvSpPr txBox="1"/>
          <p:nvPr/>
        </p:nvSpPr>
        <p:spPr>
          <a:xfrm>
            <a:off x="1108881" y="1328254"/>
            <a:ext cx="110831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vi-VN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Các chất rắn, lỏng, khí đều có thể hòa tan trong nước để tạo thành dung dịch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ác chất khác nhau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cùng một dung môi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AB90263-9524-4D3E-9960-A80EE5BB4FDA}"/>
              </a:ext>
            </a:extLst>
          </p:cNvPr>
          <p:cNvSpPr txBox="1"/>
          <p:nvPr/>
        </p:nvSpPr>
        <p:spPr>
          <a:xfrm>
            <a:off x="1500689" y="2828237"/>
            <a:ext cx="404997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400" b="0" i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vi-VN" sz="2400" b="0" i="0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chất tan nhiều 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50000"/>
              </a:lnSpc>
            </a:pPr>
            <a:r>
              <a:rPr lang="en-US" sz="2400" b="0" i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400" b="0" i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vi-VN" sz="2400" b="0" i="0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chất tan ít và </a:t>
            </a:r>
            <a:endParaRPr lang="en-US" sz="2400" b="0" i="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50000"/>
              </a:lnSpc>
            </a:pPr>
            <a:r>
              <a:rPr lang="en-US" sz="2400" b="0" i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vi-VN" sz="2400" b="0" i="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vi-VN" sz="2400" b="0" i="0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chất không tan</a:t>
            </a:r>
            <a:r>
              <a:rPr lang="vi-VN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Đường tinh luyện là gì? | Vinmec">
            <a:extLst>
              <a:ext uri="{FF2B5EF4-FFF2-40B4-BE49-F238E27FC236}">
                <a16:creationId xmlns:a16="http://schemas.microsoft.com/office/drawing/2014/main" xmlns="" id="{8040A938-8BCD-4D37-9929-5AE692B856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946" y="2828237"/>
            <a:ext cx="1864626" cy="153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ông thức hóa học của đá vôi là gì ? tính chất, định nghĩa của đá vôi -  Xuân Mai Complex">
            <a:extLst>
              <a:ext uri="{FF2B5EF4-FFF2-40B4-BE49-F238E27FC236}">
                <a16:creationId xmlns:a16="http://schemas.microsoft.com/office/drawing/2014/main" xmlns="" id="{26A7608E-EFF1-4855-89C9-28F294577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6326" y="4367284"/>
            <a:ext cx="1864626" cy="174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04EA101-2F12-4756-BF9E-BDEAB731304C}"/>
              </a:ext>
            </a:extLst>
          </p:cNvPr>
          <p:cNvSpPr txBox="1"/>
          <p:nvPr/>
        </p:nvSpPr>
        <p:spPr>
          <a:xfrm>
            <a:off x="6159405" y="4581440"/>
            <a:ext cx="11737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228B761-520C-4C3E-B0CC-8392A1F95910}"/>
              </a:ext>
            </a:extLst>
          </p:cNvPr>
          <p:cNvSpPr txBox="1"/>
          <p:nvPr/>
        </p:nvSpPr>
        <p:spPr>
          <a:xfrm>
            <a:off x="9146275" y="6222906"/>
            <a:ext cx="11737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vôi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47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78846A8-4BAB-4E2C-9094-5D54F02AF036}"/>
              </a:ext>
            </a:extLst>
          </p:cNvPr>
          <p:cNvSpPr txBox="1"/>
          <p:nvPr/>
        </p:nvSpPr>
        <p:spPr>
          <a:xfrm>
            <a:off x="3879376" y="174979"/>
            <a:ext cx="60937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IV. Sự hòa tan các chất</a:t>
            </a:r>
            <a:endParaRPr lang="vi-VN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1 chén rượu gạo bao nhiêu calo? Tác hại kinh hoàng của rượu | Dây Ngũ Sắc  Tập Gym Đàn Hồi Full Body">
            <a:extLst>
              <a:ext uri="{FF2B5EF4-FFF2-40B4-BE49-F238E27FC236}">
                <a16:creationId xmlns:a16="http://schemas.microsoft.com/office/drawing/2014/main" xmlns="" id="{0869F09F-65B7-41B1-B759-33F21A861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70" y="1315516"/>
            <a:ext cx="3316406" cy="272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iấm ăn có công thức là gì? Cách tạo ra giấm ăn như thế nào?">
            <a:extLst>
              <a:ext uri="{FF2B5EF4-FFF2-40B4-BE49-F238E27FC236}">
                <a16:creationId xmlns:a16="http://schemas.microsoft.com/office/drawing/2014/main" xmlns="" id="{B8F857AF-A1D7-43FD-8D1F-0BBFFB35B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267" y="1315516"/>
            <a:ext cx="3125337" cy="279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ỗn hợp các chất | Kết nối tri thức">
            <a:extLst>
              <a:ext uri="{FF2B5EF4-FFF2-40B4-BE49-F238E27FC236}">
                <a16:creationId xmlns:a16="http://schemas.microsoft.com/office/drawing/2014/main" xmlns="" id="{72925438-00AB-4FB9-8663-05F0C828C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930" y="1315516"/>
            <a:ext cx="2705100" cy="279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192784-394B-4D6D-93FA-FF5794799E31}"/>
              </a:ext>
            </a:extLst>
          </p:cNvPr>
          <p:cNvSpPr txBox="1"/>
          <p:nvPr/>
        </p:nvSpPr>
        <p:spPr>
          <a:xfrm>
            <a:off x="1634319" y="4114444"/>
            <a:ext cx="117370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1EC446A-BE8A-4548-9AC1-6C0AF342E595}"/>
              </a:ext>
            </a:extLst>
          </p:cNvPr>
          <p:cNvSpPr txBox="1"/>
          <p:nvPr/>
        </p:nvSpPr>
        <p:spPr>
          <a:xfrm>
            <a:off x="5484125" y="4294816"/>
            <a:ext cx="19536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Giấm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DA29B84-09EB-4AE2-8FA0-DFC28AC3F5DC}"/>
              </a:ext>
            </a:extLst>
          </p:cNvPr>
          <p:cNvSpPr txBox="1"/>
          <p:nvPr/>
        </p:nvSpPr>
        <p:spPr>
          <a:xfrm>
            <a:off x="8923930" y="4294816"/>
            <a:ext cx="309974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ga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0A07B08-D48F-4C5E-B1B9-1E7B37A7641F}"/>
              </a:ext>
            </a:extLst>
          </p:cNvPr>
          <p:cNvSpPr txBox="1"/>
          <p:nvPr/>
        </p:nvSpPr>
        <p:spPr>
          <a:xfrm>
            <a:off x="1634319" y="5133174"/>
            <a:ext cx="90518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0" i="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- Rượu, giấm là các dung dịch mà chất tan là các chất lỏng.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82DE710-869C-40BF-922A-7C8DA87026DF}"/>
              </a:ext>
            </a:extLst>
          </p:cNvPr>
          <p:cNvSpPr txBox="1"/>
          <p:nvPr/>
        </p:nvSpPr>
        <p:spPr>
          <a:xfrm>
            <a:off x="1678604" y="5724912"/>
            <a:ext cx="99504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2400" b="0" i="0" dirty="0"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Khi mở chai nước ngọt, ta thấy các bọt khí sủi lên. Đó là carbon dioxide đã hòa tan khi nén vào nước ngọt, giờ mới thoát ra.</a:t>
            </a:r>
            <a:endParaRPr lang="en-US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72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1963071-24FD-4A2E-AD59-248D6CB88C61}"/>
              </a:ext>
            </a:extLst>
          </p:cNvPr>
          <p:cNvSpPr txBox="1"/>
          <p:nvPr/>
        </p:nvSpPr>
        <p:spPr>
          <a:xfrm>
            <a:off x="1746912" y="954419"/>
            <a:ext cx="7298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2. Ảnh hưởng của nhiệt độ đến sự hòa tan.</a:t>
            </a:r>
            <a:endParaRPr lang="vi-VN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92A72E-B150-4C62-ABEE-7E2B6AC03F7B}"/>
              </a:ext>
            </a:extLst>
          </p:cNvPr>
          <p:cNvSpPr txBox="1"/>
          <p:nvPr/>
        </p:nvSpPr>
        <p:spPr>
          <a:xfrm>
            <a:off x="2951328" y="256866"/>
            <a:ext cx="60937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IV. Sự hòa tan các chất</a:t>
            </a:r>
            <a:endParaRPr lang="vi-VN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92AEF71-6359-44E4-9B86-EFB99A16D592}"/>
              </a:ext>
            </a:extLst>
          </p:cNvPr>
          <p:cNvSpPr txBox="1"/>
          <p:nvPr/>
        </p:nvSpPr>
        <p:spPr>
          <a:xfrm>
            <a:off x="1003109" y="1553528"/>
            <a:ext cx="1085679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Thông thường, các chất rắn sẽ tan tốt hơn trong nước nóng, với các chất khí thì ngược lại.</a:t>
            </a:r>
          </a:p>
          <a:p>
            <a:pPr algn="just">
              <a:lnSpc>
                <a:spcPct val="150000"/>
              </a:lnSpc>
            </a:pPr>
            <a:r>
              <a:rPr lang="vi-VN" sz="2400" b="0" i="0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Ví dụ: Hòa tan đường trong nước nóng, thấy đường tan nhanh hơn nhiều so với khi hòa tan đường trong cốc nước lạnh.</a:t>
            </a:r>
          </a:p>
          <a:p>
            <a:pPr algn="just">
              <a:lnSpc>
                <a:spcPct val="150000"/>
              </a:lnSpc>
            </a:pPr>
            <a:r>
              <a:rPr lang="vi-VN" sz="2400" b="0" i="0" dirty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- Quá trình hòa tan một chất rắn sẽ xảy ra nhanh hơn nếu chất đó được khuấy, trộn hoặc nghiền thành hạt nhỏ mịn.</a:t>
            </a:r>
          </a:p>
        </p:txBody>
      </p:sp>
    </p:spTree>
    <p:extLst>
      <p:ext uri="{BB962C8B-B14F-4D97-AF65-F5344CB8AC3E}">
        <p14:creationId xmlns:p14="http://schemas.microsoft.com/office/powerpoint/2010/main" val="174842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737557D-0A75-435E-BE8B-EBF37B94F06F}"/>
              </a:ext>
            </a:extLst>
          </p:cNvPr>
          <p:cNvSpPr txBox="1"/>
          <p:nvPr/>
        </p:nvSpPr>
        <p:spPr>
          <a:xfrm>
            <a:off x="5052284" y="186707"/>
            <a:ext cx="20874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KẾT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6C7D877-8E89-4AB5-8524-866C81B0DF36}"/>
              </a:ext>
            </a:extLst>
          </p:cNvPr>
          <p:cNvGrpSpPr/>
          <p:nvPr/>
        </p:nvGrpSpPr>
        <p:grpSpPr>
          <a:xfrm>
            <a:off x="786650" y="448317"/>
            <a:ext cx="8943109" cy="6648817"/>
            <a:chOff x="124691" y="132983"/>
            <a:chExt cx="8943109" cy="6648817"/>
          </a:xfrm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xmlns="" id="{AE08E2CE-18EA-4269-8E43-377CD0D7C5CE}"/>
                </a:ext>
              </a:extLst>
            </p:cNvPr>
            <p:cNvSpPr/>
            <p:nvPr/>
          </p:nvSpPr>
          <p:spPr>
            <a:xfrm>
              <a:off x="124691" y="1674681"/>
              <a:ext cx="1447800" cy="1955107"/>
            </a:xfrm>
            <a:prstGeom prst="roundRect">
              <a:avLst/>
            </a:prstGeom>
            <a:ln w="3810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HỒN HỢP CÁC CHẤT</a:t>
              </a:r>
            </a:p>
          </p:txBody>
        </p:sp>
        <p:sp>
          <p:nvSpPr>
            <p:cNvPr id="26" name="Rounded Rectangle 6">
              <a:extLst>
                <a:ext uri="{FF2B5EF4-FFF2-40B4-BE49-F238E27FC236}">
                  <a16:creationId xmlns:a16="http://schemas.microsoft.com/office/drawing/2014/main" xmlns="" id="{E329DF26-1162-472A-A8C9-32C294219BA0}"/>
                </a:ext>
              </a:extLst>
            </p:cNvPr>
            <p:cNvSpPr/>
            <p:nvPr/>
          </p:nvSpPr>
          <p:spPr>
            <a:xfrm>
              <a:off x="2057400" y="132983"/>
              <a:ext cx="2057400" cy="1068589"/>
            </a:xfrm>
            <a:prstGeom prst="roundRect">
              <a:avLst/>
            </a:prstGeom>
            <a:ln w="381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tinh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khiết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Rounded Rectangle 16">
              <a:extLst>
                <a:ext uri="{FF2B5EF4-FFF2-40B4-BE49-F238E27FC236}">
                  <a16:creationId xmlns:a16="http://schemas.microsoft.com/office/drawing/2014/main" xmlns="" id="{DF6BF24C-9293-4A01-99F6-820C550B8B27}"/>
                </a:ext>
              </a:extLst>
            </p:cNvPr>
            <p:cNvSpPr/>
            <p:nvPr/>
          </p:nvSpPr>
          <p:spPr>
            <a:xfrm>
              <a:off x="4042064" y="2435995"/>
              <a:ext cx="1981200" cy="1374005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ounded Rectangle 20">
              <a:extLst>
                <a:ext uri="{FF2B5EF4-FFF2-40B4-BE49-F238E27FC236}">
                  <a16:creationId xmlns:a16="http://schemas.microsoft.com/office/drawing/2014/main" xmlns="" id="{B0157B36-FF93-47B8-AD70-134F9B47E8D2}"/>
                </a:ext>
              </a:extLst>
            </p:cNvPr>
            <p:cNvSpPr/>
            <p:nvPr/>
          </p:nvSpPr>
          <p:spPr>
            <a:xfrm>
              <a:off x="4267200" y="5646259"/>
              <a:ext cx="1905000" cy="1135541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đồng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nhất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ounded Rectangle 21">
              <a:extLst>
                <a:ext uri="{FF2B5EF4-FFF2-40B4-BE49-F238E27FC236}">
                  <a16:creationId xmlns:a16="http://schemas.microsoft.com/office/drawing/2014/main" xmlns="" id="{F1F3D074-57F0-48AB-A562-D683911F6AF8}"/>
                </a:ext>
              </a:extLst>
            </p:cNvPr>
            <p:cNvSpPr/>
            <p:nvPr/>
          </p:nvSpPr>
          <p:spPr>
            <a:xfrm>
              <a:off x="1991591" y="4114800"/>
              <a:ext cx="2057400" cy="1068589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Hỗn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xmlns="" id="{0C12106D-0787-457E-907D-BFBBF28FFE16}"/>
                </a:ext>
              </a:extLst>
            </p:cNvPr>
            <p:cNvCxnSpPr>
              <a:endCxn id="26" idx="1"/>
            </p:cNvCxnSpPr>
            <p:nvPr/>
          </p:nvCxnSpPr>
          <p:spPr>
            <a:xfrm>
              <a:off x="848591" y="667277"/>
              <a:ext cx="1208809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9">
              <a:extLst>
                <a:ext uri="{FF2B5EF4-FFF2-40B4-BE49-F238E27FC236}">
                  <a16:creationId xmlns:a16="http://schemas.microsoft.com/office/drawing/2014/main" xmlns="" id="{C4E5BDA8-0DEF-41F8-AAE4-35BFF490AC11}"/>
                </a:ext>
              </a:extLst>
            </p:cNvPr>
            <p:cNvSpPr/>
            <p:nvPr/>
          </p:nvSpPr>
          <p:spPr>
            <a:xfrm>
              <a:off x="7010400" y="1545904"/>
              <a:ext cx="2057400" cy="587696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Huyền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phù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ounded Rectangle 45">
              <a:extLst>
                <a:ext uri="{FF2B5EF4-FFF2-40B4-BE49-F238E27FC236}">
                  <a16:creationId xmlns:a16="http://schemas.microsoft.com/office/drawing/2014/main" xmlns="" id="{49DB85C0-1359-428B-8443-AAA03BE9993B}"/>
                </a:ext>
              </a:extLst>
            </p:cNvPr>
            <p:cNvSpPr/>
            <p:nvPr/>
          </p:nvSpPr>
          <p:spPr>
            <a:xfrm>
              <a:off x="7010400" y="4049551"/>
              <a:ext cx="2057400" cy="587696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Nhũ</a:t>
              </a:r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tương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EE68D269-8823-4743-9F32-74C18DCAACD7}"/>
                </a:ext>
              </a:extLst>
            </p:cNvPr>
            <p:cNvCxnSpPr>
              <a:endCxn id="25" idx="0"/>
            </p:cNvCxnSpPr>
            <p:nvPr/>
          </p:nvCxnSpPr>
          <p:spPr>
            <a:xfrm>
              <a:off x="848591" y="667278"/>
              <a:ext cx="0" cy="100740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4ABFA9CE-B342-43F3-BAFD-8B5EAC20B8B4}"/>
                </a:ext>
              </a:extLst>
            </p:cNvPr>
            <p:cNvCxnSpPr/>
            <p:nvPr/>
          </p:nvCxnSpPr>
          <p:spPr>
            <a:xfrm>
              <a:off x="838200" y="3629845"/>
              <a:ext cx="0" cy="100740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xmlns="" id="{1B908665-C2FD-41AF-942B-90A12E11DE28}"/>
                </a:ext>
              </a:extLst>
            </p:cNvPr>
            <p:cNvCxnSpPr/>
            <p:nvPr/>
          </p:nvCxnSpPr>
          <p:spPr>
            <a:xfrm>
              <a:off x="838200" y="4637247"/>
              <a:ext cx="1208809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8895D663-A9B8-43E4-8E10-C1566E7416CB}"/>
                </a:ext>
              </a:extLst>
            </p:cNvPr>
            <p:cNvCxnSpPr/>
            <p:nvPr/>
          </p:nvCxnSpPr>
          <p:spPr>
            <a:xfrm>
              <a:off x="4804064" y="1828799"/>
              <a:ext cx="0" cy="60719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63350A2A-C073-40BA-BC0D-BFCEF84CEB3B}"/>
                </a:ext>
              </a:extLst>
            </p:cNvPr>
            <p:cNvCxnSpPr/>
            <p:nvPr/>
          </p:nvCxnSpPr>
          <p:spPr>
            <a:xfrm>
              <a:off x="3020291" y="5183389"/>
              <a:ext cx="0" cy="100740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xmlns="" id="{50F964FB-9E64-427B-B59A-C66D9C765286}"/>
                </a:ext>
              </a:extLst>
            </p:cNvPr>
            <p:cNvCxnSpPr/>
            <p:nvPr/>
          </p:nvCxnSpPr>
          <p:spPr>
            <a:xfrm>
              <a:off x="3020291" y="3084397"/>
              <a:ext cx="1028700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xmlns="" id="{1A83F218-036C-4BA2-BB9D-3F8B0FAA859C}"/>
                </a:ext>
              </a:extLst>
            </p:cNvPr>
            <p:cNvCxnSpPr/>
            <p:nvPr/>
          </p:nvCxnSpPr>
          <p:spPr>
            <a:xfrm>
              <a:off x="3020291" y="6190791"/>
              <a:ext cx="1208809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48E8D991-4778-49A2-8DBD-1D0C8DA4B8A4}"/>
                </a:ext>
              </a:extLst>
            </p:cNvPr>
            <p:cNvCxnSpPr/>
            <p:nvPr/>
          </p:nvCxnSpPr>
          <p:spPr>
            <a:xfrm>
              <a:off x="3020291" y="3107397"/>
              <a:ext cx="0" cy="1007403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xmlns="" id="{8F879CAE-1A28-4E5C-8C70-5C5866362D99}"/>
                </a:ext>
              </a:extLst>
            </p:cNvPr>
            <p:cNvCxnSpPr/>
            <p:nvPr/>
          </p:nvCxnSpPr>
          <p:spPr>
            <a:xfrm>
              <a:off x="4800600" y="4417195"/>
              <a:ext cx="2209800" cy="10952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xmlns="" id="{DD6AC85E-4AA4-4DCE-8848-AD01E821E892}"/>
                </a:ext>
              </a:extLst>
            </p:cNvPr>
            <p:cNvCxnSpPr/>
            <p:nvPr/>
          </p:nvCxnSpPr>
          <p:spPr>
            <a:xfrm>
              <a:off x="4800600" y="3785623"/>
              <a:ext cx="0" cy="607195"/>
            </a:xfrm>
            <a:prstGeom prst="line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xmlns="" id="{D9D20ABB-F1FA-491A-B7B1-347D3CABD819}"/>
                </a:ext>
              </a:extLst>
            </p:cNvPr>
            <p:cNvCxnSpPr/>
            <p:nvPr/>
          </p:nvCxnSpPr>
          <p:spPr>
            <a:xfrm>
              <a:off x="4800600" y="1828799"/>
              <a:ext cx="2209800" cy="41565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1CDEC1AB-7AC3-4BE5-8DD3-17427B38A4A1}"/>
                </a:ext>
              </a:extLst>
            </p:cNvPr>
            <p:cNvSpPr txBox="1"/>
            <p:nvPr/>
          </p:nvSpPr>
          <p:spPr>
            <a:xfrm>
              <a:off x="4821382" y="1331893"/>
              <a:ext cx="22098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rắn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lỏng</a:t>
              </a:r>
              <a:endPara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11FBE238-7AF6-45FB-8743-23E23C54337E}"/>
                </a:ext>
              </a:extLst>
            </p:cNvPr>
            <p:cNvSpPr txBox="1"/>
            <p:nvPr/>
          </p:nvSpPr>
          <p:spPr>
            <a:xfrm>
              <a:off x="4856018" y="3940141"/>
              <a:ext cx="225136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lỏng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lỏng</a:t>
              </a:r>
              <a:endPara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xmlns="" id="{639AA1A5-CB2D-4F7A-99A9-D231CDFFA29A}"/>
                </a:ext>
              </a:extLst>
            </p:cNvPr>
            <p:cNvCxnSpPr/>
            <p:nvPr/>
          </p:nvCxnSpPr>
          <p:spPr>
            <a:xfrm>
              <a:off x="6172200" y="6190790"/>
              <a:ext cx="1028700" cy="1"/>
            </a:xfrm>
            <a:prstGeom prst="straightConnector1">
              <a:avLst/>
            </a:prstGeom>
            <a:ln w="3810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ounded Rectangle 72">
              <a:extLst>
                <a:ext uri="{FF2B5EF4-FFF2-40B4-BE49-F238E27FC236}">
                  <a16:creationId xmlns:a16="http://schemas.microsoft.com/office/drawing/2014/main" xmlns="" id="{3B7F1648-8AE3-46F7-A777-B63C8BD7B58C}"/>
                </a:ext>
              </a:extLst>
            </p:cNvPr>
            <p:cNvSpPr/>
            <p:nvPr/>
          </p:nvSpPr>
          <p:spPr>
            <a:xfrm>
              <a:off x="7239000" y="5896942"/>
              <a:ext cx="1828800" cy="587696"/>
            </a:xfrm>
            <a:prstGeom prst="roundRect">
              <a:avLst/>
            </a:prstGeom>
            <a:ln w="38100">
              <a:solidFill>
                <a:srgbClr val="7030A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Dung </a:t>
              </a:r>
              <a:r>
                <a:rPr lang="en-US" sz="2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dịch</a:t>
              </a:r>
              <a:endPara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868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Picture 12" descr="C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07" y="2449513"/>
            <a:ext cx="4857750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" name="Picture 11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07" y="3943350"/>
            <a:ext cx="6081713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10" descr="Co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232" y="4141788"/>
            <a:ext cx="2687638" cy="10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1" name="Picture 9" descr="Cov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357" y="3352800"/>
            <a:ext cx="2927350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2" name="Picture 8" descr="Cov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07" y="3943350"/>
            <a:ext cx="3549650" cy="72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3" name="Picture 7" descr="Cov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358" y="1056918"/>
            <a:ext cx="2616200" cy="10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6" descr="Cove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958" y="279043"/>
            <a:ext cx="3632200" cy="131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5" name="Picture 5" descr="Cove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133" y="1171218"/>
            <a:ext cx="2470150" cy="290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6" name="Picture 4" descr="Cove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282" y="3538538"/>
            <a:ext cx="4400550" cy="152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2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DA756F3B-BF55-4CCC-BFC2-1E9E7808E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775" y="988380"/>
            <a:ext cx="11615225" cy="5615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1: 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tinh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khiết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A.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khoáng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      B.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biển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		C. Sodium chloride.       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Gỗ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2: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Khi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bột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mì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khuấy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đều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ta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thu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được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A. Dung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dịch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           B.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Huyền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phù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		C. Dung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môi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		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Nhũ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tương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3: 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phân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biệt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tinh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khiết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dựa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Thể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    B.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Mùi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vị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	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Tính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     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Số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tạo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nên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4: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Cho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các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vật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thể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áo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sơ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mi,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bút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chì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đôi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giày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viên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kim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cương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Vật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thể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chỉ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chứa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duy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Áo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sơ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mi.              B.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Bút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chì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		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Viên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kim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cương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 	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Đôi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giày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5: 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nóng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A.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Muối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ăn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		B.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Nến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en-US" sz="2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Khí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carbon dioxide.    	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Dầu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ăn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xmlns="" id="{643ADB6E-747F-4FB7-89C8-F539420D8CE8}"/>
              </a:ext>
            </a:extLst>
          </p:cNvPr>
          <p:cNvSpPr/>
          <p:nvPr/>
        </p:nvSpPr>
        <p:spPr>
          <a:xfrm>
            <a:off x="3417309" y="253916"/>
            <a:ext cx="4812292" cy="734464"/>
          </a:xfrm>
          <a:prstGeom prst="roundRect">
            <a:avLst/>
          </a:prstGeom>
          <a:ln w="38100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0EB1B7FD-7CCF-4578-B2FC-7ED126C539BB}"/>
              </a:ext>
            </a:extLst>
          </p:cNvPr>
          <p:cNvSpPr/>
          <p:nvPr/>
        </p:nvSpPr>
        <p:spPr>
          <a:xfrm>
            <a:off x="6002216" y="1666573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BEB54E06-53C8-4909-845A-18EF375839B0}"/>
              </a:ext>
            </a:extLst>
          </p:cNvPr>
          <p:cNvSpPr/>
          <p:nvPr/>
        </p:nvSpPr>
        <p:spPr>
          <a:xfrm>
            <a:off x="3206294" y="2628314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C2370C3F-AD68-4369-BA31-8948366AAF8B}"/>
              </a:ext>
            </a:extLst>
          </p:cNvPr>
          <p:cNvSpPr/>
          <p:nvPr/>
        </p:nvSpPr>
        <p:spPr>
          <a:xfrm>
            <a:off x="9340948" y="3576424"/>
            <a:ext cx="422030" cy="4396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79E4E5D8-5AD8-43BB-AE33-6122D9030264}"/>
              </a:ext>
            </a:extLst>
          </p:cNvPr>
          <p:cNvSpPr/>
          <p:nvPr/>
        </p:nvSpPr>
        <p:spPr>
          <a:xfrm>
            <a:off x="6025662" y="5191427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0C140305-7AD6-47F4-AABC-F97EE80178D9}"/>
              </a:ext>
            </a:extLst>
          </p:cNvPr>
          <p:cNvSpPr/>
          <p:nvPr/>
        </p:nvSpPr>
        <p:spPr>
          <a:xfrm>
            <a:off x="576775" y="6142020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0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FF172C0-CC23-4256-89F4-C7B1C4E86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732" y="-75027"/>
            <a:ext cx="11760591" cy="6863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6: 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Muốn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hòa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muối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ăn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ta 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nên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sử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dụng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pháp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dưới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	A.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Vừa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muối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ăn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vừa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khuấy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đểu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               B.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Nghiền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nhỏ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muối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ăn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	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Đun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nóng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.                                                           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Bỏ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thêm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đá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lạnh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7: 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dung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dịch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chỉ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chứa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tan?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	A.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mắm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	B.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Sữa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	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chanh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  	  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8: 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xem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dung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dịch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	A.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muối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                            		 B.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	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bột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mì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khuấy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đều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     		 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rượu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9: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Hai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lỏng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hòa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nhưng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chịu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tác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động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chúng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lại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phân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tán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thì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gọi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	A.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tinh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khiết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	 B. Dung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dịch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en-US" sz="2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Nhũ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tương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    	 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Huyền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phù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alt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10: 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Khi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hòa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bột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đá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vôi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chỉ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này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phần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còn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lại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làm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cho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vôi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bị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đục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này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gọi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	A.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Huyền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phù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  	B. Dung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dịch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en-US" sz="2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Nhũ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tương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		D.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tan.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9B27CABA-ABA9-421D-AAFD-D8CEE57051BC}"/>
              </a:ext>
            </a:extLst>
          </p:cNvPr>
          <p:cNvSpPr/>
          <p:nvPr/>
        </p:nvSpPr>
        <p:spPr>
          <a:xfrm>
            <a:off x="8187397" y="1263747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9E097A70-1970-444E-9E2C-B3C0DE94B39C}"/>
              </a:ext>
            </a:extLst>
          </p:cNvPr>
          <p:cNvSpPr/>
          <p:nvPr/>
        </p:nvSpPr>
        <p:spPr>
          <a:xfrm>
            <a:off x="9521484" y="2262554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A6E7C5B9-ADCF-4939-A542-E38B12BDD42A}"/>
              </a:ext>
            </a:extLst>
          </p:cNvPr>
          <p:cNvSpPr/>
          <p:nvPr/>
        </p:nvSpPr>
        <p:spPr>
          <a:xfrm>
            <a:off x="1195753" y="3737318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9B20BDB1-BF48-4C6C-AA4C-54461BA23535}"/>
              </a:ext>
            </a:extLst>
          </p:cNvPr>
          <p:cNvSpPr/>
          <p:nvPr/>
        </p:nvSpPr>
        <p:spPr>
          <a:xfrm>
            <a:off x="6675121" y="5001064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62B68E97-1108-4BC3-85F4-EE8EF8DABC65}"/>
              </a:ext>
            </a:extLst>
          </p:cNvPr>
          <p:cNvSpPr/>
          <p:nvPr/>
        </p:nvSpPr>
        <p:spPr>
          <a:xfrm>
            <a:off x="1195753" y="6408563"/>
            <a:ext cx="422030" cy="3798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8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643D66A-8F9A-49EE-94C5-D62FD1CF62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5959" y="718263"/>
            <a:ext cx="7677150" cy="5325495"/>
          </a:xfrm>
          <a:prstGeom prst="rect">
            <a:avLst/>
          </a:prstGeom>
        </p:spPr>
      </p:pic>
      <p:pic>
        <p:nvPicPr>
          <p:cNvPr id="138" name="Picture 13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" y="948"/>
            <a:ext cx="12187269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71485"/>
            <a:ext cx="2639810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91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9" y="5085116"/>
            <a:ext cx="647700" cy="904875"/>
          </a:xfrm>
          <a:prstGeom prst="rect">
            <a:avLst/>
          </a:prstGeom>
        </p:spPr>
      </p:pic>
      <p:pic>
        <p:nvPicPr>
          <p:cNvPr id="159" name="Picture 15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139" name="mau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40" name="mau2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326" y="1090663"/>
            <a:ext cx="2633741" cy="2639810"/>
          </a:xfrm>
          <a:prstGeom prst="rect">
            <a:avLst/>
          </a:prstGeom>
        </p:spPr>
      </p:pic>
      <p:pic>
        <p:nvPicPr>
          <p:cNvPr id="141" name="mau3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378" y="738002"/>
            <a:ext cx="2639810" cy="2639810"/>
          </a:xfrm>
          <a:prstGeom prst="rect">
            <a:avLst/>
          </a:prstGeom>
        </p:spPr>
      </p:pic>
      <p:pic>
        <p:nvPicPr>
          <p:cNvPr id="142" name="mau4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43" name="mau5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92" y="3381011"/>
            <a:ext cx="2633741" cy="2639810"/>
          </a:xfrm>
          <a:prstGeom prst="rect">
            <a:avLst/>
          </a:prstGeom>
        </p:spPr>
      </p:pic>
      <p:pic>
        <p:nvPicPr>
          <p:cNvPr id="144" name="mau6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4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9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: Oxy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Oxy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endParaRPr lang="en-US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1" y="253860"/>
            <a:ext cx="10522857" cy="3942282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 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Khi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 ml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rượu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etylic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20 ml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đúng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etylic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			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rượu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etylic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tan,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endParaRPr lang="en-US" sz="32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34570" y="4196142"/>
            <a:ext cx="10522857" cy="1185920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 B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6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3241055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3: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Dung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dịch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hỗn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hợp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			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b="1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rắn</a:t>
            </a:r>
            <a:r>
              <a:rPr lang="en-US" sz="3200" b="1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noProof="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b="1" noProof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		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đồng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dung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môi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tan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3825894"/>
            <a:ext cx="10522857" cy="1234672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 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4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4: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huyền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phù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		B.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Sữa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C. Kem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dưỡng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da.		D. Mayonnaise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 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0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227943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5: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Chất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tương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sắn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 	 	B.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cam.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muối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sinh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	D. 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Kem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2832623"/>
            <a:ext cx="10522857" cy="2227943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 D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nip Diagonal Corner Rectangle 39"/>
          <p:cNvSpPr/>
          <p:nvPr/>
        </p:nvSpPr>
        <p:spPr>
          <a:xfrm>
            <a:off x="834572" y="410935"/>
            <a:ext cx="10522857" cy="2784390"/>
          </a:xfrm>
          <a:prstGeom prst="snip2DiagRect">
            <a:avLst/>
          </a:prstGeom>
          <a:solidFill>
            <a:srgbClr val="00206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6: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Đặc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điểm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sau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đây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tương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suốt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bị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phân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lớp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eriod"/>
              <a:tabLst/>
              <a:defRPr/>
            </a:pPr>
            <a:r>
              <a:rPr lang="en-US" sz="3200" b="1" baseline="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Snip Diagonal Corner Rectangle 49"/>
          <p:cNvSpPr/>
          <p:nvPr/>
        </p:nvSpPr>
        <p:spPr>
          <a:xfrm>
            <a:off x="829227" y="3522964"/>
            <a:ext cx="10522857" cy="1537602"/>
          </a:xfrm>
          <a:prstGeom prst="snip2DiagRect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: C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45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5388205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0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9A058F8-1B05-40B4-9F65-600E0822F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99" y="4480517"/>
            <a:ext cx="8303472" cy="1835055"/>
          </a:xfrm>
          <a:prstGeom prst="rect">
            <a:avLst/>
          </a:prstGeom>
        </p:spPr>
      </p:pic>
      <p:pic>
        <p:nvPicPr>
          <p:cNvPr id="1026" name="Picture 2" descr="Lốc 4 hộp sữa tiệt trùng socola Dutch Lady 180ml">
            <a:extLst>
              <a:ext uri="{FF2B5EF4-FFF2-40B4-BE49-F238E27FC236}">
                <a16:creationId xmlns:a16="http://schemas.microsoft.com/office/drawing/2014/main" xmlns="" id="{2557EC84-2BEA-4319-894D-6B7EF772C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50" y="1182268"/>
            <a:ext cx="4110125" cy="3082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0795B42-0842-498A-94F2-FC0D6DE34A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89" t="4172" r="14963" b="4212"/>
          <a:stretch/>
        </p:blipFill>
        <p:spPr>
          <a:xfrm>
            <a:off x="7268451" y="270673"/>
            <a:ext cx="2910052" cy="399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9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2248" y="220717"/>
            <a:ext cx="6668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xmlns="" id="{7E17A743-4C60-4BF7-9D35-BED90CFC9183}"/>
              </a:ext>
            </a:extLst>
          </p:cNvPr>
          <p:cNvSpPr txBox="1"/>
          <p:nvPr/>
        </p:nvSpPr>
        <p:spPr>
          <a:xfrm>
            <a:off x="1431354" y="2969072"/>
            <a:ext cx="1313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xmlns="" id="{FE55C431-1614-421F-BD7F-E4D3F1CD06DA}"/>
              </a:ext>
            </a:extLst>
          </p:cNvPr>
          <p:cNvSpPr txBox="1"/>
          <p:nvPr/>
        </p:nvSpPr>
        <p:spPr>
          <a:xfrm>
            <a:off x="3931129" y="2020632"/>
            <a:ext cx="2837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26" name="Arrow: Down 2">
            <a:extLst>
              <a:ext uri="{FF2B5EF4-FFF2-40B4-BE49-F238E27FC236}">
                <a16:creationId xmlns:a16="http://schemas.microsoft.com/office/drawing/2014/main" xmlns="" id="{B3053557-FE77-4E9B-830C-DC4A3D705057}"/>
              </a:ext>
            </a:extLst>
          </p:cNvPr>
          <p:cNvSpPr/>
          <p:nvPr/>
        </p:nvSpPr>
        <p:spPr>
          <a:xfrm rot="14767042">
            <a:off x="3017772" y="2446191"/>
            <a:ext cx="461939" cy="7436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" name="Arrow: Down 14">
            <a:extLst>
              <a:ext uri="{FF2B5EF4-FFF2-40B4-BE49-F238E27FC236}">
                <a16:creationId xmlns:a16="http://schemas.microsoft.com/office/drawing/2014/main" xmlns="" id="{8DF501CE-1787-40F9-A986-DDF81FDB1EF9}"/>
              </a:ext>
            </a:extLst>
          </p:cNvPr>
          <p:cNvSpPr/>
          <p:nvPr/>
        </p:nvSpPr>
        <p:spPr>
          <a:xfrm rot="17582407">
            <a:off x="3138631" y="3502106"/>
            <a:ext cx="461939" cy="8142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xmlns="" id="{358D8129-1058-4EF7-BD0A-3770FDDC82D2}"/>
              </a:ext>
            </a:extLst>
          </p:cNvPr>
          <p:cNvSpPr txBox="1"/>
          <p:nvPr/>
        </p:nvSpPr>
        <p:spPr>
          <a:xfrm>
            <a:off x="3931129" y="3914039"/>
            <a:ext cx="2837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5191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" grpId="0"/>
      <p:bldP spid="325" grpId="0"/>
      <p:bldP spid="326" grpId="0" animBg="1"/>
      <p:bldP spid="327" grpId="0" animBg="1"/>
      <p:bldP spid="32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8900" y="1346200"/>
            <a:ext cx="10071100" cy="34163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I –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17:</a:t>
            </a:r>
          </a:p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sgk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60)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26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r="25434"/>
          <a:stretch/>
        </p:blipFill>
        <p:spPr>
          <a:xfrm>
            <a:off x="210635" y="1980278"/>
            <a:ext cx="1723898" cy="23264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Content Placeholder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5" t="6041" r="14457" b="4455"/>
          <a:stretch/>
        </p:blipFill>
        <p:spPr>
          <a:xfrm>
            <a:off x="1941283" y="1976668"/>
            <a:ext cx="1721541" cy="23264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Picture 6" descr="Nước cam tại nhiều nước tăng giá vì dịch COVID-19 | Ăn sạch sống khỏe | PLO">
            <a:extLst>
              <a:ext uri="{FF2B5EF4-FFF2-40B4-BE49-F238E27FC236}">
                <a16:creationId xmlns:a16="http://schemas.microsoft.com/office/drawing/2014/main" xmlns="" id="{5FB34FE1-4EEB-4F6A-AB3E-87E144C4F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0" r="13051"/>
          <a:stretch/>
        </p:blipFill>
        <p:spPr bwMode="auto">
          <a:xfrm>
            <a:off x="5383278" y="4340414"/>
            <a:ext cx="1704975" cy="232649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9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7" r="4710"/>
          <a:stretch/>
        </p:blipFill>
        <p:spPr>
          <a:xfrm>
            <a:off x="3669101" y="1971891"/>
            <a:ext cx="1699715" cy="233488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3" r="11777"/>
          <a:stretch/>
        </p:blipFill>
        <p:spPr>
          <a:xfrm>
            <a:off x="5388704" y="2000430"/>
            <a:ext cx="1699549" cy="23399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Picture 10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73" r="23166"/>
          <a:stretch/>
        </p:blipFill>
        <p:spPr>
          <a:xfrm>
            <a:off x="1973598" y="4321232"/>
            <a:ext cx="1706001" cy="23144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Picture 102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6" r="7778" b="4666"/>
          <a:stretch/>
        </p:blipFill>
        <p:spPr>
          <a:xfrm>
            <a:off x="3708341" y="4340415"/>
            <a:ext cx="1674337" cy="22952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" name="Title 3"/>
          <p:cNvSpPr>
            <a:spLocks noGrp="1"/>
          </p:cNvSpPr>
          <p:nvPr>
            <p:ph type="title"/>
          </p:nvPr>
        </p:nvSpPr>
        <p:spPr>
          <a:xfrm>
            <a:off x="1255539" y="154927"/>
            <a:ext cx="4844596" cy="7017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 </a:t>
            </a:r>
            <a:r>
              <a:rPr lang="en-US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NHANH HƠN?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529877" y="1012091"/>
            <a:ext cx="3012141" cy="69924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CHẤT TINH KHIẾT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3770515" y="1027644"/>
            <a:ext cx="3012141" cy="69924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HỖN HỢP</a:t>
            </a:r>
            <a:endParaRPr 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107" name="Table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897467"/>
              </p:ext>
            </p:extLst>
          </p:nvPr>
        </p:nvGraphicFramePr>
        <p:xfrm>
          <a:off x="7570694" y="1796525"/>
          <a:ext cx="3657600" cy="4572169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3719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56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8371">
                <a:tc rowSpan="4">
                  <a:txBody>
                    <a:bodyPr/>
                    <a:lstStyle/>
                    <a:p>
                      <a:pPr algn="ctr"/>
                      <a:endParaRPr lang="en-US" sz="24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endParaRPr lang="en-US" sz="2400" b="0" cap="none" spc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400" b="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tinh</a:t>
                      </a:r>
                      <a:r>
                        <a:rPr lang="en-US" sz="24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khiết</a:t>
                      </a:r>
                      <a:endParaRPr lang="en-US" sz="24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Đường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911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Muối</a:t>
                      </a:r>
                      <a:r>
                        <a:rPr lang="en-US" sz="24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ăn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911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911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cất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9114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Hỗn</a:t>
                      </a:r>
                      <a:r>
                        <a:rPr lang="en-US" sz="24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hợp</a:t>
                      </a:r>
                      <a:endParaRPr lang="en-US" sz="2400" b="0" cap="none" spc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Muối</a:t>
                      </a:r>
                      <a:r>
                        <a:rPr lang="en-US" sz="24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Iốt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911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Hạt</a:t>
                      </a:r>
                      <a:r>
                        <a:rPr lang="en-US" sz="24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nêm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11276687"/>
                  </a:ext>
                </a:extLst>
              </a:tr>
              <a:tr h="56911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cap="none" spc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khoáng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14731473"/>
                  </a:ext>
                </a:extLst>
              </a:tr>
              <a:tr h="56911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cap="none" spc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Nước</a:t>
                      </a:r>
                      <a:r>
                        <a:rPr lang="en-US" sz="2400" b="0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cam</a:t>
                      </a:r>
                      <a:endParaRPr lang="en-US" sz="2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4519724"/>
                  </a:ext>
                </a:extLst>
              </a:tr>
            </a:tbl>
          </a:graphicData>
        </a:graphic>
      </p:graphicFrame>
      <p:cxnSp>
        <p:nvCxnSpPr>
          <p:cNvPr id="108" name="Straight Connector 107"/>
          <p:cNvCxnSpPr/>
          <p:nvPr/>
        </p:nvCxnSpPr>
        <p:spPr>
          <a:xfrm flipV="1">
            <a:off x="7556249" y="6350417"/>
            <a:ext cx="3672045" cy="13071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9" name="Picture 41" descr="dong-ho-ca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174" y="149721"/>
            <a:ext cx="1087438" cy="1447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0" name="WordArt 42" descr="Purple mesh"/>
          <p:cNvSpPr>
            <a:spLocks noChangeArrowheads="1" noChangeShapeType="1" noTextEdit="1"/>
          </p:cNvSpPr>
          <p:nvPr/>
        </p:nvSpPr>
        <p:spPr bwMode="auto">
          <a:xfrm>
            <a:off x="10221274" y="772021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111" name="WordArt 43" descr="Purple mesh"/>
          <p:cNvSpPr>
            <a:spLocks noChangeArrowheads="1" noChangeShapeType="1" noTextEdit="1"/>
          </p:cNvSpPr>
          <p:nvPr/>
        </p:nvSpPr>
        <p:spPr bwMode="auto">
          <a:xfrm>
            <a:off x="10227624" y="759321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12" name="WordArt 44" descr="Purple mesh"/>
          <p:cNvSpPr>
            <a:spLocks noChangeArrowheads="1" noChangeShapeType="1" noTextEdit="1"/>
          </p:cNvSpPr>
          <p:nvPr/>
        </p:nvSpPr>
        <p:spPr bwMode="auto">
          <a:xfrm>
            <a:off x="10222862" y="759321"/>
            <a:ext cx="481012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13" name="WordArt 45" descr="Purple mesh"/>
          <p:cNvSpPr>
            <a:spLocks noChangeArrowheads="1" noChangeShapeType="1" noTextEdit="1"/>
          </p:cNvSpPr>
          <p:nvPr/>
        </p:nvSpPr>
        <p:spPr bwMode="auto">
          <a:xfrm>
            <a:off x="10233974" y="754559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14" name="WordArt 46" descr="Purple mesh"/>
          <p:cNvSpPr>
            <a:spLocks noChangeArrowheads="1" noChangeShapeType="1" noTextEdit="1"/>
          </p:cNvSpPr>
          <p:nvPr/>
        </p:nvSpPr>
        <p:spPr bwMode="auto">
          <a:xfrm>
            <a:off x="10233974" y="759321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15" name="WordArt 47" descr="Purple mesh"/>
          <p:cNvSpPr>
            <a:spLocks noChangeArrowheads="1" noChangeShapeType="1" noTextEdit="1"/>
          </p:cNvSpPr>
          <p:nvPr/>
        </p:nvSpPr>
        <p:spPr bwMode="auto">
          <a:xfrm>
            <a:off x="10213337" y="756146"/>
            <a:ext cx="481012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16" name="WordArt 48" descr="Purple mesh"/>
          <p:cNvSpPr>
            <a:spLocks noChangeArrowheads="1" noChangeShapeType="1" noTextEdit="1"/>
          </p:cNvSpPr>
          <p:nvPr/>
        </p:nvSpPr>
        <p:spPr bwMode="auto">
          <a:xfrm>
            <a:off x="10224449" y="768846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117" name="WordArt 49" descr="Purple mesh"/>
          <p:cNvSpPr>
            <a:spLocks noChangeArrowheads="1" noChangeShapeType="1" noTextEdit="1"/>
          </p:cNvSpPr>
          <p:nvPr/>
        </p:nvSpPr>
        <p:spPr bwMode="auto">
          <a:xfrm>
            <a:off x="10230799" y="768846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118" name="WordArt 50" descr="Purple mesh"/>
          <p:cNvSpPr>
            <a:spLocks noChangeArrowheads="1" noChangeShapeType="1" noTextEdit="1"/>
          </p:cNvSpPr>
          <p:nvPr/>
        </p:nvSpPr>
        <p:spPr bwMode="auto">
          <a:xfrm>
            <a:off x="10213337" y="768846"/>
            <a:ext cx="481012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119" name="WordArt 51" descr="Purple mesh"/>
          <p:cNvSpPr>
            <a:spLocks noChangeArrowheads="1" noChangeShapeType="1" noTextEdit="1"/>
          </p:cNvSpPr>
          <p:nvPr/>
        </p:nvSpPr>
        <p:spPr bwMode="auto">
          <a:xfrm>
            <a:off x="10221274" y="759321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120" name="WordArt 52" descr="Purple mesh"/>
          <p:cNvSpPr>
            <a:spLocks noChangeArrowheads="1" noChangeShapeType="1" noTextEdit="1"/>
          </p:cNvSpPr>
          <p:nvPr/>
        </p:nvSpPr>
        <p:spPr bwMode="auto">
          <a:xfrm>
            <a:off x="10213337" y="762496"/>
            <a:ext cx="481012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10</a:t>
            </a:r>
          </a:p>
        </p:txBody>
      </p:sp>
      <p:pic>
        <p:nvPicPr>
          <p:cNvPr id="121" name="Picture 41" descr="dong-ho-ca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6986" y="175572"/>
            <a:ext cx="1087438" cy="14478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" name="WordArt 42" descr="Purple mesh"/>
          <p:cNvSpPr>
            <a:spLocks noChangeArrowheads="1" noChangeShapeType="1" noTextEdit="1"/>
          </p:cNvSpPr>
          <p:nvPr/>
        </p:nvSpPr>
        <p:spPr bwMode="auto">
          <a:xfrm>
            <a:off x="11259086" y="797872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123" name="WordArt 43" descr="Purple mesh"/>
          <p:cNvSpPr>
            <a:spLocks noChangeArrowheads="1" noChangeShapeType="1" noTextEdit="1"/>
          </p:cNvSpPr>
          <p:nvPr/>
        </p:nvSpPr>
        <p:spPr bwMode="auto">
          <a:xfrm>
            <a:off x="11265436" y="785172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124" name="WordArt 44" descr="Purple mesh"/>
          <p:cNvSpPr>
            <a:spLocks noChangeArrowheads="1" noChangeShapeType="1" noTextEdit="1"/>
          </p:cNvSpPr>
          <p:nvPr/>
        </p:nvSpPr>
        <p:spPr bwMode="auto">
          <a:xfrm>
            <a:off x="11260674" y="785172"/>
            <a:ext cx="481012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25" name="WordArt 45" descr="Purple mesh"/>
          <p:cNvSpPr>
            <a:spLocks noChangeArrowheads="1" noChangeShapeType="1" noTextEdit="1"/>
          </p:cNvSpPr>
          <p:nvPr/>
        </p:nvSpPr>
        <p:spPr bwMode="auto">
          <a:xfrm>
            <a:off x="11271786" y="780410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126" name="WordArt 46" descr="Purple mesh"/>
          <p:cNvSpPr>
            <a:spLocks noChangeArrowheads="1" noChangeShapeType="1" noTextEdit="1"/>
          </p:cNvSpPr>
          <p:nvPr/>
        </p:nvSpPr>
        <p:spPr bwMode="auto">
          <a:xfrm>
            <a:off x="11271786" y="785172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127" name="WordArt 47" descr="Purple mesh"/>
          <p:cNvSpPr>
            <a:spLocks noChangeArrowheads="1" noChangeShapeType="1" noTextEdit="1"/>
          </p:cNvSpPr>
          <p:nvPr/>
        </p:nvSpPr>
        <p:spPr bwMode="auto">
          <a:xfrm>
            <a:off x="11251149" y="781997"/>
            <a:ext cx="481012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128" name="WordArt 48" descr="Purple mesh"/>
          <p:cNvSpPr>
            <a:spLocks noChangeArrowheads="1" noChangeShapeType="1" noTextEdit="1"/>
          </p:cNvSpPr>
          <p:nvPr/>
        </p:nvSpPr>
        <p:spPr bwMode="auto">
          <a:xfrm>
            <a:off x="11262261" y="794697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6</a:t>
            </a:r>
          </a:p>
        </p:txBody>
      </p:sp>
      <p:sp>
        <p:nvSpPr>
          <p:cNvPr id="129" name="WordArt 49" descr="Purple mesh"/>
          <p:cNvSpPr>
            <a:spLocks noChangeArrowheads="1" noChangeShapeType="1" noTextEdit="1"/>
          </p:cNvSpPr>
          <p:nvPr/>
        </p:nvSpPr>
        <p:spPr bwMode="auto">
          <a:xfrm>
            <a:off x="11268611" y="794697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7</a:t>
            </a:r>
          </a:p>
        </p:txBody>
      </p:sp>
      <p:sp>
        <p:nvSpPr>
          <p:cNvPr id="130" name="WordArt 50" descr="Purple mesh"/>
          <p:cNvSpPr>
            <a:spLocks noChangeArrowheads="1" noChangeShapeType="1" noTextEdit="1"/>
          </p:cNvSpPr>
          <p:nvPr/>
        </p:nvSpPr>
        <p:spPr bwMode="auto">
          <a:xfrm>
            <a:off x="11251149" y="794697"/>
            <a:ext cx="481012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8</a:t>
            </a:r>
          </a:p>
        </p:txBody>
      </p:sp>
      <p:sp>
        <p:nvSpPr>
          <p:cNvPr id="131" name="WordArt 51" descr="Purple mesh"/>
          <p:cNvSpPr>
            <a:spLocks noChangeArrowheads="1" noChangeShapeType="1" noTextEdit="1"/>
          </p:cNvSpPr>
          <p:nvPr/>
        </p:nvSpPr>
        <p:spPr bwMode="auto">
          <a:xfrm>
            <a:off x="11259086" y="785172"/>
            <a:ext cx="481013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9</a:t>
            </a:r>
          </a:p>
        </p:txBody>
      </p:sp>
      <p:sp>
        <p:nvSpPr>
          <p:cNvPr id="132" name="WordArt 52" descr="Purple mesh"/>
          <p:cNvSpPr>
            <a:spLocks noChangeArrowheads="1" noChangeShapeType="1" noTextEdit="1"/>
          </p:cNvSpPr>
          <p:nvPr/>
        </p:nvSpPr>
        <p:spPr bwMode="auto">
          <a:xfrm>
            <a:off x="11251149" y="788347"/>
            <a:ext cx="481012" cy="5905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9050">
                <a:solidFill>
                  <a:srgbClr val="FF0066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blipFill dpi="0" rotWithShape="0">
                  <a:blip r:embed="rId12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410911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5E-6 -2.59259E-6 L -2.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5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5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7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500"/>
                            </p:stCondLst>
                            <p:childTnLst>
                              <p:par>
                                <p:cTn id="7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8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00"/>
                            </p:stCondLst>
                            <p:childTnLst>
                              <p:par>
                                <p:cTn id="89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9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500"/>
                            </p:stCondLst>
                            <p:childTnLst>
                              <p:par>
                                <p:cTn id="9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8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0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6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1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4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2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2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3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0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4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14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8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4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5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6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5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0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64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6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2" presetID="8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7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76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ad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2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0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2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0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45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2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</p:childTnLst>
        </p:cTn>
      </p:par>
    </p:tnLst>
    <p:bldLst>
      <p:bldP spid="10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16">
            <a:extLst>
              <a:ext uri="{FF2B5EF4-FFF2-40B4-BE49-F238E27FC236}">
                <a16:creationId xmlns:a16="http://schemas.microsoft.com/office/drawing/2014/main" xmlns="" id="{B82DB3C3-EC20-43B5-989F-C84425BE3E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07" t="11574" r="16654" b="15597"/>
          <a:stretch/>
        </p:blipFill>
        <p:spPr>
          <a:xfrm>
            <a:off x="382460" y="1577437"/>
            <a:ext cx="3663575" cy="2649164"/>
          </a:xfrm>
          <a:prstGeom prst="rect">
            <a:avLst/>
          </a:prstGeom>
        </p:spPr>
      </p:pic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7E17A743-4C60-4BF7-9D35-BED90CFC9183}"/>
              </a:ext>
            </a:extLst>
          </p:cNvPr>
          <p:cNvSpPr txBox="1"/>
          <p:nvPr/>
        </p:nvSpPr>
        <p:spPr>
          <a:xfrm>
            <a:off x="1431354" y="4434915"/>
            <a:ext cx="11721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FE55C431-1614-421F-BD7F-E4D3F1CD06DA}"/>
              </a:ext>
            </a:extLst>
          </p:cNvPr>
          <p:cNvSpPr txBox="1"/>
          <p:nvPr/>
        </p:nvSpPr>
        <p:spPr>
          <a:xfrm>
            <a:off x="4148839" y="5466296"/>
            <a:ext cx="283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20" name="Picture 2" descr="Tản mạn chuyện ngày xưa: Những chiếc muỗng bạc">
            <a:extLst>
              <a:ext uri="{FF2B5EF4-FFF2-40B4-BE49-F238E27FC236}">
                <a16:creationId xmlns:a16="http://schemas.microsoft.com/office/drawing/2014/main" xmlns="" id="{1762878C-D14A-4866-BA56-FD173105F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737" y="1608753"/>
            <a:ext cx="3630444" cy="274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B2C30E25-97D7-4EF0-8714-D1F83C87BBB1}"/>
              </a:ext>
            </a:extLst>
          </p:cNvPr>
          <p:cNvSpPr txBox="1"/>
          <p:nvPr/>
        </p:nvSpPr>
        <p:spPr>
          <a:xfrm>
            <a:off x="9310392" y="4711025"/>
            <a:ext cx="19656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anose="02020603050405020304" pitchFamily="18" charset="0"/>
              </a:rPr>
              <a:t>Bình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</a:t>
            </a:r>
          </a:p>
        </p:txBody>
      </p:sp>
      <p:pic>
        <p:nvPicPr>
          <p:cNvPr id="122" name="Picture 4" descr="BÌNH KHÍ OXY Y TẾ MINI CÔNG TY TNHH SAL">
            <a:extLst>
              <a:ext uri="{FF2B5EF4-FFF2-40B4-BE49-F238E27FC236}">
                <a16:creationId xmlns:a16="http://schemas.microsoft.com/office/drawing/2014/main" xmlns="" id="{9C1328AC-6B41-4658-A30D-D7058A5884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2174" y="1504509"/>
            <a:ext cx="2385402" cy="312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66F0A40E-A48C-42B3-B300-A6283FEC238A}"/>
              </a:ext>
            </a:extLst>
          </p:cNvPr>
          <p:cNvSpPr txBox="1"/>
          <p:nvPr/>
        </p:nvSpPr>
        <p:spPr>
          <a:xfrm>
            <a:off x="5839746" y="4487276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anose="02020603050405020304" pitchFamily="18" charset="0"/>
              </a:rPr>
              <a:t>Thìa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Arrow: Down 2">
            <a:extLst>
              <a:ext uri="{FF2B5EF4-FFF2-40B4-BE49-F238E27FC236}">
                <a16:creationId xmlns:a16="http://schemas.microsoft.com/office/drawing/2014/main" xmlns="" id="{B3053557-FE77-4E9B-830C-DC4A3D705057}"/>
              </a:ext>
            </a:extLst>
          </p:cNvPr>
          <p:cNvSpPr/>
          <p:nvPr/>
        </p:nvSpPr>
        <p:spPr>
          <a:xfrm>
            <a:off x="5062247" y="4697453"/>
            <a:ext cx="461939" cy="7436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Arrow: Down 14">
            <a:extLst>
              <a:ext uri="{FF2B5EF4-FFF2-40B4-BE49-F238E27FC236}">
                <a16:creationId xmlns:a16="http://schemas.microsoft.com/office/drawing/2014/main" xmlns="" id="{8DF501CE-1787-40F9-A986-DDF81FDB1EF9}"/>
              </a:ext>
            </a:extLst>
          </p:cNvPr>
          <p:cNvSpPr/>
          <p:nvPr/>
        </p:nvSpPr>
        <p:spPr>
          <a:xfrm rot="16200000">
            <a:off x="7162352" y="5350709"/>
            <a:ext cx="461939" cy="8142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358D8129-1058-4EF7-BD0A-3770FDDC82D2}"/>
              </a:ext>
            </a:extLst>
          </p:cNvPr>
          <p:cNvSpPr txBox="1"/>
          <p:nvPr/>
        </p:nvSpPr>
        <p:spPr>
          <a:xfrm>
            <a:off x="8228202" y="5466296"/>
            <a:ext cx="2837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52248" y="220717"/>
            <a:ext cx="6668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72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19" grpId="0"/>
      <p:bldP spid="121" grpId="0"/>
      <p:bldP spid="123" grpId="0"/>
      <p:bldP spid="124" grpId="0" animBg="1"/>
      <p:bldP spid="125" grpId="0" animBg="1"/>
      <p:bldP spid="1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2" descr="Vùng Nước Gần Núi Xanh">
            <a:extLst>
              <a:ext uri="{FF2B5EF4-FFF2-40B4-BE49-F238E27FC236}">
                <a16:creationId xmlns:a16="http://schemas.microsoft.com/office/drawing/2014/main" xmlns="" id="{2E4DFC83-6A82-4BF0-AA48-BE17572F6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6" t="27838" r="6455"/>
          <a:stretch/>
        </p:blipFill>
        <p:spPr bwMode="auto">
          <a:xfrm>
            <a:off x="7823119" y="988737"/>
            <a:ext cx="2826644" cy="26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xmlns="" id="{3819DE93-211F-4769-A12B-D2501C973C98}"/>
              </a:ext>
            </a:extLst>
          </p:cNvPr>
          <p:cNvSpPr txBox="1"/>
          <p:nvPr/>
        </p:nvSpPr>
        <p:spPr>
          <a:xfrm>
            <a:off x="8356522" y="3796477"/>
            <a:ext cx="13147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biển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8C38724B-9CF5-40A6-927F-ACCE2437E597}"/>
              </a:ext>
            </a:extLst>
          </p:cNvPr>
          <p:cNvSpPr txBox="1"/>
          <p:nvPr/>
        </p:nvSpPr>
        <p:spPr>
          <a:xfrm>
            <a:off x="6891056" y="5155384"/>
            <a:ext cx="14654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1" name="Picture 4" descr="Cốc Nước - quatangcuocsong">
            <a:extLst>
              <a:ext uri="{FF2B5EF4-FFF2-40B4-BE49-F238E27FC236}">
                <a16:creationId xmlns:a16="http://schemas.microsoft.com/office/drawing/2014/main" xmlns="" id="{2A0BE334-E82F-40EC-A6D3-AFEC31851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824" y="880910"/>
            <a:ext cx="1809106" cy="244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BEA998E7-604E-4E65-8A74-14C1834BD019}"/>
              </a:ext>
            </a:extLst>
          </p:cNvPr>
          <p:cNvSpPr txBox="1"/>
          <p:nvPr/>
        </p:nvSpPr>
        <p:spPr>
          <a:xfrm>
            <a:off x="756713" y="3308805"/>
            <a:ext cx="15552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đường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24A72A4E-E69A-4BF8-B705-3F0CDB0956F4}"/>
              </a:ext>
            </a:extLst>
          </p:cNvPr>
          <p:cNvSpPr txBox="1"/>
          <p:nvPr/>
        </p:nvSpPr>
        <p:spPr>
          <a:xfrm>
            <a:off x="122666" y="1659916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xmlns="" id="{2C07BECA-4D24-45A7-BE49-C63796513B6B}"/>
              </a:ext>
            </a:extLst>
          </p:cNvPr>
          <p:cNvSpPr txBox="1"/>
          <p:nvPr/>
        </p:nvSpPr>
        <p:spPr>
          <a:xfrm>
            <a:off x="2415445" y="1259806"/>
            <a:ext cx="9380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5" name="Picture 6" descr="Hình ảnh ly nước cam vàng - PNG">
            <a:extLst>
              <a:ext uri="{FF2B5EF4-FFF2-40B4-BE49-F238E27FC236}">
                <a16:creationId xmlns:a16="http://schemas.microsoft.com/office/drawing/2014/main" xmlns="" id="{F724E0FF-4512-4FCC-8845-58EE48340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973" y="1052487"/>
            <a:ext cx="1792478" cy="2348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F47B23A8-4A0B-43AF-8AB9-35C8E69F78A7}"/>
              </a:ext>
            </a:extLst>
          </p:cNvPr>
          <p:cNvSpPr txBox="1"/>
          <p:nvPr/>
        </p:nvSpPr>
        <p:spPr>
          <a:xfrm>
            <a:off x="4991456" y="3471052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cam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40C3888B-1A4E-4AA9-A926-590B5F716A88}"/>
              </a:ext>
            </a:extLst>
          </p:cNvPr>
          <p:cNvSpPr txBox="1"/>
          <p:nvPr/>
        </p:nvSpPr>
        <p:spPr>
          <a:xfrm>
            <a:off x="3947387" y="1575797"/>
            <a:ext cx="894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97F5A6AE-FF28-47B2-9E8D-D17902302D9A}"/>
              </a:ext>
            </a:extLst>
          </p:cNvPr>
          <p:cNvSpPr txBox="1"/>
          <p:nvPr/>
        </p:nvSpPr>
        <p:spPr>
          <a:xfrm>
            <a:off x="6277096" y="1397578"/>
            <a:ext cx="9444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xmlns="" id="{23436724-4E51-43C4-9C2D-8C21E25B70F5}"/>
              </a:ext>
            </a:extLst>
          </p:cNvPr>
          <p:cNvSpPr txBox="1"/>
          <p:nvPr/>
        </p:nvSpPr>
        <p:spPr>
          <a:xfrm>
            <a:off x="6270065" y="2353095"/>
            <a:ext cx="1185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Tinh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69CC5131-8711-4003-932D-0EDFF9D36290}"/>
              </a:ext>
            </a:extLst>
          </p:cNvPr>
          <p:cNvSpPr txBox="1"/>
          <p:nvPr/>
        </p:nvSpPr>
        <p:spPr>
          <a:xfrm>
            <a:off x="10774655" y="1529630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7C77F45D-5B43-4028-B0D6-5C7473C780DC}"/>
              </a:ext>
            </a:extLst>
          </p:cNvPr>
          <p:cNvSpPr txBox="1"/>
          <p:nvPr/>
        </p:nvSpPr>
        <p:spPr>
          <a:xfrm>
            <a:off x="10773982" y="2748041"/>
            <a:ext cx="782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Muối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2" name="Picture 10" descr="Ô nhiễm môi trường không khí là gì? Làm sao để có không khí trong lành?">
            <a:extLst>
              <a:ext uri="{FF2B5EF4-FFF2-40B4-BE49-F238E27FC236}">
                <a16:creationId xmlns:a16="http://schemas.microsoft.com/office/drawing/2014/main" xmlns="" id="{0D29AAF7-E933-4CBB-A59C-10A296E57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164" y="3853329"/>
            <a:ext cx="3388025" cy="270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xmlns="" id="{E7718560-B876-4A82-A9ED-B024E7D00432}"/>
              </a:ext>
            </a:extLst>
          </p:cNvPr>
          <p:cNvSpPr txBox="1"/>
          <p:nvPr/>
        </p:nvSpPr>
        <p:spPr>
          <a:xfrm>
            <a:off x="812458" y="5270334"/>
            <a:ext cx="1345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khí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4" name="Arrow: Right 6">
            <a:extLst>
              <a:ext uri="{FF2B5EF4-FFF2-40B4-BE49-F238E27FC236}">
                <a16:creationId xmlns:a16="http://schemas.microsoft.com/office/drawing/2014/main" xmlns="" id="{82BD437E-38EE-455E-BA1B-7B58F7B7B095}"/>
              </a:ext>
            </a:extLst>
          </p:cNvPr>
          <p:cNvSpPr/>
          <p:nvPr/>
        </p:nvSpPr>
        <p:spPr>
          <a:xfrm>
            <a:off x="5724190" y="5206262"/>
            <a:ext cx="1047672" cy="461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xmlns="" id="{76B0ACA4-C105-456F-B9AD-D9E11F05A5D4}"/>
              </a:ext>
            </a:extLst>
          </p:cNvPr>
          <p:cNvSpPr txBox="1"/>
          <p:nvPr/>
        </p:nvSpPr>
        <p:spPr>
          <a:xfrm>
            <a:off x="9751953" y="5054890"/>
            <a:ext cx="2826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Arrow: Right 24">
            <a:extLst>
              <a:ext uri="{FF2B5EF4-FFF2-40B4-BE49-F238E27FC236}">
                <a16:creationId xmlns:a16="http://schemas.microsoft.com/office/drawing/2014/main" xmlns="" id="{EF19B2D7-502B-41A7-A94D-09C22FA1F852}"/>
              </a:ext>
            </a:extLst>
          </p:cNvPr>
          <p:cNvSpPr/>
          <p:nvPr/>
        </p:nvSpPr>
        <p:spPr>
          <a:xfrm>
            <a:off x="8585086" y="5186161"/>
            <a:ext cx="938303" cy="4001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55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0" grpId="0"/>
      <p:bldP spid="122" grpId="0"/>
      <p:bldP spid="123" grpId="0"/>
      <p:bldP spid="124" grpId="0"/>
      <p:bldP spid="126" grpId="0"/>
      <p:bldP spid="127" grpId="0"/>
      <p:bldP spid="128" grpId="0"/>
      <p:bldP spid="129" grpId="0"/>
      <p:bldP spid="130" grpId="0"/>
      <p:bldP spid="131" grpId="0"/>
      <p:bldP spid="133" grpId="0"/>
      <p:bldP spid="134" grpId="0" animBg="1"/>
      <p:bldP spid="135" grpId="0"/>
      <p:bldP spid="1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Box 158"/>
          <p:cNvSpPr txBox="1"/>
          <p:nvPr/>
        </p:nvSpPr>
        <p:spPr>
          <a:xfrm>
            <a:off x="252248" y="220717"/>
            <a:ext cx="66688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khiết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0" name="Table 9">
            <a:extLst>
              <a:ext uri="{FF2B5EF4-FFF2-40B4-BE49-F238E27FC236}">
                <a16:creationId xmlns:a16="http://schemas.microsoft.com/office/drawing/2014/main" xmlns="" id="{4A07C067-A0CF-466D-92F8-024BF14B7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034047"/>
              </p:ext>
            </p:extLst>
          </p:nvPr>
        </p:nvGraphicFramePr>
        <p:xfrm>
          <a:off x="965213" y="1650998"/>
          <a:ext cx="10261599" cy="28346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39788">
                  <a:extLst>
                    <a:ext uri="{9D8B030D-6E8A-4147-A177-3AD203B41FA5}">
                      <a16:colId xmlns:a16="http://schemas.microsoft.com/office/drawing/2014/main" xmlns="" val="2588044020"/>
                    </a:ext>
                  </a:extLst>
                </a:gridCol>
                <a:gridCol w="3934287">
                  <a:extLst>
                    <a:ext uri="{9D8B030D-6E8A-4147-A177-3AD203B41FA5}">
                      <a16:colId xmlns:a16="http://schemas.microsoft.com/office/drawing/2014/main" xmlns="" val="2114028816"/>
                    </a:ext>
                  </a:extLst>
                </a:gridCol>
                <a:gridCol w="3987524">
                  <a:extLst>
                    <a:ext uri="{9D8B030D-6E8A-4147-A177-3AD203B41FA5}">
                      <a16:colId xmlns:a16="http://schemas.microsoft.com/office/drawing/2014/main" xmlns="" val="32462032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Chất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tinh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khiết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Hỗn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hợp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627"/>
                  </a:ext>
                </a:extLst>
              </a:tr>
              <a:tr h="34444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Ví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dụ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Nước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cất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muối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đường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Nước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cam,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nước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khoáng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muối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iốt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hạt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nêm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953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Thành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</a:rPr>
                        <a:t>phần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0282801"/>
                  </a:ext>
                </a:extLst>
              </a:tr>
            </a:tbl>
          </a:graphicData>
        </a:graphic>
      </p:graphicFrame>
      <p:graphicFrame>
        <p:nvGraphicFramePr>
          <p:cNvPr id="161" name="Table 9">
            <a:extLst>
              <a:ext uri="{FF2B5EF4-FFF2-40B4-BE49-F238E27FC236}">
                <a16:creationId xmlns:a16="http://schemas.microsoft.com/office/drawing/2014/main" xmlns="" id="{4A07C067-A0CF-466D-92F8-024BF14B7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984974"/>
              </p:ext>
            </p:extLst>
          </p:nvPr>
        </p:nvGraphicFramePr>
        <p:xfrm>
          <a:off x="968186" y="3669900"/>
          <a:ext cx="10261599" cy="146304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339788">
                  <a:extLst>
                    <a:ext uri="{9D8B030D-6E8A-4147-A177-3AD203B41FA5}">
                      <a16:colId xmlns:a16="http://schemas.microsoft.com/office/drawing/2014/main" xmlns="" val="2588044020"/>
                    </a:ext>
                  </a:extLst>
                </a:gridCol>
                <a:gridCol w="3934287">
                  <a:extLst>
                    <a:ext uri="{9D8B030D-6E8A-4147-A177-3AD203B41FA5}">
                      <a16:colId xmlns:a16="http://schemas.microsoft.com/office/drawing/2014/main" xmlns="" val="2114028816"/>
                    </a:ext>
                  </a:extLst>
                </a:gridCol>
                <a:gridCol w="3987524">
                  <a:extLst>
                    <a:ext uri="{9D8B030D-6E8A-4147-A177-3AD203B41FA5}">
                      <a16:colId xmlns:a16="http://schemas.microsoft.com/office/drawing/2014/main" xmlns="" val="32462032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phần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Chỉ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một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Có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hai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trở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102828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Tính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endParaRPr lang="en-US" sz="28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1266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41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135">
            <a:extLst>
              <a:ext uri="{FF2B5EF4-FFF2-40B4-BE49-F238E27FC236}">
                <a16:creationId xmlns:a16="http://schemas.microsoft.com/office/drawing/2014/main" xmlns="" id="{21C9F6AC-1EEF-4B41-B842-513D2B9DE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028" y="455334"/>
            <a:ext cx="2225233" cy="1627773"/>
          </a:xfrm>
          <a:prstGeom prst="rect">
            <a:avLst/>
          </a:prstGeom>
        </p:spPr>
      </p:pic>
      <p:sp>
        <p:nvSpPr>
          <p:cNvPr id="137" name="Wave 136">
            <a:extLst>
              <a:ext uri="{FF2B5EF4-FFF2-40B4-BE49-F238E27FC236}">
                <a16:creationId xmlns:a16="http://schemas.microsoft.com/office/drawing/2014/main" xmlns="" id="{B5CBD0F1-4E54-45BB-B5DE-D59EC1AA0379}"/>
              </a:ext>
            </a:extLst>
          </p:cNvPr>
          <p:cNvSpPr/>
          <p:nvPr/>
        </p:nvSpPr>
        <p:spPr>
          <a:xfrm>
            <a:off x="4162097" y="232012"/>
            <a:ext cx="6369270" cy="1851095"/>
          </a:xfrm>
          <a:prstGeom prst="wav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oxygen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ctr"/>
            <a:endParaRPr lang="en-US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Wave 137">
                <a:extLst>
                  <a:ext uri="{FF2B5EF4-FFF2-40B4-BE49-F238E27FC236}">
                    <a16:creationId xmlns:a16="http://schemas.microsoft.com/office/drawing/2014/main" xmlns="" id="{16E4E3F1-8CF7-49D2-B0F1-B46F4692A40E}"/>
                  </a:ext>
                </a:extLst>
              </p:cNvPr>
              <p:cNvSpPr/>
              <p:nvPr/>
            </p:nvSpPr>
            <p:spPr>
              <a:xfrm>
                <a:off x="3748292" y="2519742"/>
                <a:ext cx="7309590" cy="1542700"/>
              </a:xfrm>
              <a:prstGeom prst="wav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Nước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sôi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100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𝑪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nóng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chảy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0</a:t>
                </a:r>
                <a:r>
                  <a:rPr lang="en-US" sz="2400" b="1" dirty="0">
                    <a:solidFill>
                      <a:srgbClr val="00206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Oxygen: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hóa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lỏng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-183</a:t>
                </a:r>
                <a:r>
                  <a:rPr lang="en-US" sz="2400" b="1" dirty="0">
                    <a:solidFill>
                      <a:srgbClr val="00206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𝑪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,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hóa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rắn</a:t>
                </a:r>
                <a:r>
                  <a:rPr lang="en-US" sz="24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-218</a:t>
                </a:r>
                <a:r>
                  <a:rPr lang="en-US" sz="2400" b="1" dirty="0">
                    <a:solidFill>
                      <a:srgbClr val="002060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𝑪</m:t>
                    </m:r>
                  </m:oMath>
                </a14:m>
                <a:endParaRPr lang="en-US" sz="24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8" name="Wave 13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6E4E3F1-8CF7-49D2-B0F1-B46F4692A4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8292" y="2519742"/>
                <a:ext cx="7309590" cy="1542700"/>
              </a:xfrm>
              <a:prstGeom prst="wave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9" name="Flowchart: Alternate Process 138">
            <a:extLst>
              <a:ext uri="{FF2B5EF4-FFF2-40B4-BE49-F238E27FC236}">
                <a16:creationId xmlns:a16="http://schemas.microsoft.com/office/drawing/2014/main" xmlns="" id="{586A7262-2EB9-4D26-A58C-23FE50161164}"/>
              </a:ext>
            </a:extLst>
          </p:cNvPr>
          <p:cNvSpPr/>
          <p:nvPr/>
        </p:nvSpPr>
        <p:spPr>
          <a:xfrm>
            <a:off x="3691261" y="4981517"/>
            <a:ext cx="7444223" cy="1363185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khiết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0" name="Arrow: Curved Left 7">
            <a:extLst>
              <a:ext uri="{FF2B5EF4-FFF2-40B4-BE49-F238E27FC236}">
                <a16:creationId xmlns:a16="http://schemas.microsoft.com/office/drawing/2014/main" xmlns="" id="{089DC3D3-D7BE-4439-BC0B-F2530DAEF485}"/>
              </a:ext>
            </a:extLst>
          </p:cNvPr>
          <p:cNvSpPr/>
          <p:nvPr/>
        </p:nvSpPr>
        <p:spPr>
          <a:xfrm>
            <a:off x="7713497" y="2083107"/>
            <a:ext cx="263661" cy="648873"/>
          </a:xfrm>
          <a:prstGeom prst="curvedLef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1" name="Arrow: Curved Left 8">
            <a:extLst>
              <a:ext uri="{FF2B5EF4-FFF2-40B4-BE49-F238E27FC236}">
                <a16:creationId xmlns:a16="http://schemas.microsoft.com/office/drawing/2014/main" xmlns="" id="{408AE062-C3E7-401E-AE85-3875A9892D80}"/>
              </a:ext>
            </a:extLst>
          </p:cNvPr>
          <p:cNvSpPr/>
          <p:nvPr/>
        </p:nvSpPr>
        <p:spPr>
          <a:xfrm>
            <a:off x="7842523" y="3915652"/>
            <a:ext cx="381467" cy="1065865"/>
          </a:xfrm>
          <a:prstGeom prst="curvedLef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xmlns="" id="{43CC7EBD-4321-4067-AB15-265F1197D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267" y="3082698"/>
            <a:ext cx="3346994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84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39" grpId="0" animBg="1"/>
      <p:bldP spid="140" grpId="0" animBg="1"/>
      <p:bldP spid="1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PowerPointHub-Valentin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37167"/>
      </a:accent1>
      <a:accent2>
        <a:srgbClr val="F8B2AE"/>
      </a:accent2>
      <a:accent3>
        <a:srgbClr val="96C8C4"/>
      </a:accent3>
      <a:accent4>
        <a:srgbClr val="AEDEDA"/>
      </a:accent4>
      <a:accent5>
        <a:srgbClr val="F69890"/>
      </a:accent5>
      <a:accent6>
        <a:srgbClr val="FDE3DC"/>
      </a:accent6>
      <a:hlink>
        <a:srgbClr val="FF6213"/>
      </a:hlink>
      <a:folHlink>
        <a:srgbClr val="96C8C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1627</Words>
  <Application>Microsoft Office PowerPoint</Application>
  <PresentationFormat>Custom</PresentationFormat>
  <Paragraphs>283</Paragraphs>
  <Slides>40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Calibri</vt:lpstr>
      <vt:lpstr>Cambria Math</vt:lpstr>
      <vt:lpstr>Wingdings 2</vt:lpstr>
      <vt:lpstr>Arial Black</vt:lpstr>
      <vt:lpstr>Times New Roman</vt:lpstr>
      <vt:lpstr>Cordia New</vt:lpstr>
      <vt:lpstr>Angsana New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AI NHANH HƠN?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อัญฌิรา ผลนิมิตรสกุล</dc:creator>
  <cp:lastModifiedBy>Dell</cp:lastModifiedBy>
  <cp:revision>34</cp:revision>
  <dcterms:created xsi:type="dcterms:W3CDTF">2021-02-06T03:46:02Z</dcterms:created>
  <dcterms:modified xsi:type="dcterms:W3CDTF">2024-02-19T08:31:35Z</dcterms:modified>
</cp:coreProperties>
</file>