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sldIdLst>
    <p:sldId id="256" r:id="rId2"/>
    <p:sldId id="281" r:id="rId3"/>
    <p:sldId id="257"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 id="279" r:id="rId25"/>
  </p:sldIdLst>
  <p:sldSz cx="9144000" cy="6858000" type="screen4x3"/>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506D7B-8C34-46E2-8454-9F5E8DB44A20}" type="datetimeFigureOut">
              <a:rPr lang="en-US" smtClean="0"/>
              <a:t>6/29/2022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59551E-B9DA-4CB1-BF44-D1EA95271EA9}" type="slidenum">
              <a:rPr lang="en-US" smtClean="0"/>
              <a:t>‹#›</a:t>
            </a:fld>
            <a:endParaRPr lang="en-US"/>
          </a:p>
        </p:txBody>
      </p:sp>
    </p:spTree>
    <p:extLst>
      <p:ext uri="{BB962C8B-B14F-4D97-AF65-F5344CB8AC3E}">
        <p14:creationId xmlns:p14="http://schemas.microsoft.com/office/powerpoint/2010/main" val="3218011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6610A-5807-47E9-85B6-F6FE36DCC417}" type="slidenum">
              <a:rPr lang="en-US" smtClean="0"/>
              <a:pPr/>
              <a:t>2</a:t>
            </a:fld>
            <a:endParaRPr lang="en-US"/>
          </a:p>
        </p:txBody>
      </p:sp>
    </p:spTree>
    <p:extLst>
      <p:ext uri="{BB962C8B-B14F-4D97-AF65-F5344CB8AC3E}">
        <p14:creationId xmlns:p14="http://schemas.microsoft.com/office/powerpoint/2010/main" val="4143951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6610A-5807-47E9-85B6-F6FE36DCC417}" type="slidenum">
              <a:rPr lang="en-US" smtClean="0"/>
              <a:pPr/>
              <a:t>22</a:t>
            </a:fld>
            <a:endParaRPr lang="en-US"/>
          </a:p>
        </p:txBody>
      </p:sp>
    </p:spTree>
    <p:extLst>
      <p:ext uri="{BB962C8B-B14F-4D97-AF65-F5344CB8AC3E}">
        <p14:creationId xmlns:p14="http://schemas.microsoft.com/office/powerpoint/2010/main" val="2713541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F30369D-7B04-4030-B75C-043B342868ED}" type="slidenum">
              <a:rPr lang="en-US" smtClean="0"/>
              <a:pPr fontAlgn="base">
                <a:spcBef>
                  <a:spcPct val="0"/>
                </a:spcBef>
                <a:spcAft>
                  <a:spcPct val="0"/>
                </a:spcAft>
                <a:defRPr/>
              </a:pPr>
              <a:t>24</a:t>
            </a:fld>
            <a:endParaRPr lang="en-US" smtClean="0"/>
          </a:p>
        </p:txBody>
      </p:sp>
      <p:sp>
        <p:nvSpPr>
          <p:cNvPr id="307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07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vi-VN" smtClean="0">
              <a:latin typeface="Calibri" pitchFamily="34" charset="0"/>
            </a:endParaRPr>
          </a:p>
        </p:txBody>
      </p:sp>
    </p:spTree>
    <p:extLst>
      <p:ext uri="{BB962C8B-B14F-4D97-AF65-F5344CB8AC3E}">
        <p14:creationId xmlns:p14="http://schemas.microsoft.com/office/powerpoint/2010/main" val="2204589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129124806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187101454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3667582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387031967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282778013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286863325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295E5-85A8-41C3-8A3B-9CBAC72B7021}" type="datetimeFigureOut">
              <a:rPr lang="en-US" smtClean="0"/>
              <a:pPr/>
              <a:t>6/29/2022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145501614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295E5-85A8-41C3-8A3B-9CBAC72B7021}" type="datetimeFigureOut">
              <a:rPr lang="en-US" smtClean="0"/>
              <a:pPr/>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295E5-85A8-41C3-8A3B-9CBAC72B7021}" type="datetimeFigureOut">
              <a:rPr lang="en-US" smtClean="0"/>
              <a:pPr/>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177464563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122570545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extLst>
      <p:ext uri="{BB962C8B-B14F-4D97-AF65-F5344CB8AC3E}">
        <p14:creationId xmlns:p14="http://schemas.microsoft.com/office/powerpoint/2010/main" val="420801511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0295E5-85A8-41C3-8A3B-9CBAC72B7021}" type="datetimeFigureOut">
              <a:rPr lang="en-US" smtClean="0"/>
              <a:pPr/>
              <a:t>6/29/2022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0295E5-85A8-41C3-8A3B-9CBAC72B7021}" type="datetimeFigureOut">
              <a:rPr lang="en-US" smtClean="0"/>
              <a:pPr/>
              <a:t>6/29/2022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0295E5-85A8-41C3-8A3B-9CBAC72B7021}" type="datetimeFigureOut">
              <a:rPr lang="en-US" smtClean="0"/>
              <a:pPr/>
              <a:t>6/29/2022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0295E5-85A8-41C3-8A3B-9CBAC72B7021}" type="datetimeFigureOut">
              <a:rPr lang="en-US" smtClean="0"/>
              <a:pPr/>
              <a:t>6/29/2022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AAE6B3-9067-4755-9A92-E766FB54CA1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0295E5-85A8-41C3-8A3B-9CBAC72B7021}" type="datetimeFigureOut">
              <a:rPr lang="en-US" smtClean="0"/>
              <a:pPr/>
              <a:t>6/29/2022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AAE6B3-9067-4755-9A92-E766FB54CA1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86" r:id="rId2"/>
    <p:sldLayoutId id="2147483684" r:id="rId3"/>
    <p:sldLayoutId id="2147483674" r:id="rId4"/>
    <p:sldLayoutId id="2147483693" r:id="rId5"/>
    <p:sldLayoutId id="2147483675" r:id="rId6"/>
    <p:sldLayoutId id="2147483676" r:id="rId7"/>
    <p:sldLayoutId id="2147483677" r:id="rId8"/>
    <p:sldLayoutId id="2147483678" r:id="rId9"/>
    <p:sldLayoutId id="2147483679" r:id="rId10"/>
    <p:sldLayoutId id="2147483692" r:id="rId11"/>
    <p:sldLayoutId id="2147483691" r:id="rId12"/>
    <p:sldLayoutId id="2147483690" r:id="rId13"/>
    <p:sldLayoutId id="2147483689" r:id="rId14"/>
    <p:sldLayoutId id="2147483688" r:id="rId15"/>
    <p:sldLayoutId id="2147483687" r:id="rId16"/>
    <p:sldLayoutId id="2147483685" r:id="rId17"/>
    <p:sldLayoutId id="2147483680" r:id="rId18"/>
    <p:sldLayoutId id="2147483681" r:id="rId19"/>
    <p:sldLayoutId id="2147483682" r:id="rId20"/>
    <p:sldLayoutId id="2147483683"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20.gif"/><Relationship Id="rId5" Type="http://schemas.openxmlformats.org/officeDocument/2006/relationships/image" Target="../media/image19.gif"/><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10.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609600" y="685800"/>
            <a:ext cx="7772400" cy="1470025"/>
          </a:xfrm>
        </p:spPr>
        <p:txBody>
          <a:bodyPr>
            <a:normAutofit fontScale="90000"/>
          </a:bodyPr>
          <a:lstStyle/>
          <a:p>
            <a:r>
              <a:rPr lang="vi-VN" sz="4000" b="1" dirty="0" smtClean="0"/>
              <a:t>CHƯƠNG II </a:t>
            </a:r>
            <a:r>
              <a:rPr lang="en-US" sz="4000" b="1" dirty="0" smtClean="0"/>
              <a:t/>
            </a:r>
            <a:br>
              <a:rPr lang="en-US" sz="4000" b="1" dirty="0" smtClean="0"/>
            </a:br>
            <a:r>
              <a:rPr lang="vi-VN" sz="4000" b="1" dirty="0" smtClean="0"/>
              <a:t>PHÂN TỬ</a:t>
            </a:r>
            <a:r>
              <a:rPr lang="en-US" sz="4000" b="1" dirty="0" smtClean="0"/>
              <a:t/>
            </a:r>
            <a:br>
              <a:rPr lang="en-US" sz="4000" b="1" dirty="0" smtClean="0"/>
            </a:br>
            <a:r>
              <a:rPr lang="vi-VN" sz="4000" b="1" dirty="0" smtClean="0"/>
              <a:t> LIÊN KẾT HÓA HỌC</a:t>
            </a:r>
            <a:endParaRPr lang="en-US" sz="4000" b="1" dirty="0"/>
          </a:p>
        </p:txBody>
      </p:sp>
      <p:sp>
        <p:nvSpPr>
          <p:cNvPr id="4" name="TextBox 3"/>
          <p:cNvSpPr txBox="1"/>
          <p:nvPr/>
        </p:nvSpPr>
        <p:spPr>
          <a:xfrm>
            <a:off x="914400" y="2590800"/>
            <a:ext cx="7620000" cy="1938992"/>
          </a:xfrm>
          <a:prstGeom prst="rect">
            <a:avLst/>
          </a:prstGeom>
          <a:noFill/>
        </p:spPr>
        <p:txBody>
          <a:bodyPr wrap="square" rtlCol="0">
            <a:spAutoFit/>
          </a:bodyPr>
          <a:lstStyle/>
          <a:p>
            <a:pPr algn="ctr"/>
            <a:r>
              <a:rPr lang="vi-VN" sz="4000" b="1" dirty="0" smtClean="0">
                <a:solidFill>
                  <a:srgbClr val="FF0000"/>
                </a:solidFill>
                <a:latin typeface="+mj-lt"/>
              </a:rPr>
              <a:t>BÀI 5</a:t>
            </a:r>
          </a:p>
          <a:p>
            <a:pPr algn="ctr"/>
            <a:r>
              <a:rPr lang="vi-VN" sz="4000" b="1" dirty="0" smtClean="0">
                <a:solidFill>
                  <a:srgbClr val="FF0000"/>
                </a:solidFill>
                <a:latin typeface="+mj-lt"/>
              </a:rPr>
              <a:t>PHÂN TỬ - ĐƠN CHẤT – HỢP CHẤT</a:t>
            </a:r>
            <a:endParaRPr lang="en-US" sz="4000" b="1"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1676400"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vi-VN" sz="2800" b="1" dirty="0" smtClean="0">
                <a:solidFill>
                  <a:srgbClr val="FF0000"/>
                </a:solidFill>
                <a:latin typeface="+mj-lt"/>
              </a:rPr>
              <a:t>Kết luận</a:t>
            </a:r>
            <a:endParaRPr lang="en-US" sz="2800" b="1" dirty="0">
              <a:solidFill>
                <a:srgbClr val="FF0000"/>
              </a:solidFill>
              <a:latin typeface="+mj-lt"/>
            </a:endParaRPr>
          </a:p>
        </p:txBody>
      </p:sp>
      <p:sp>
        <p:nvSpPr>
          <p:cNvPr id="20481" name="Rectangle 1"/>
          <p:cNvSpPr>
            <a:spLocks noChangeArrowheads="1"/>
          </p:cNvSpPr>
          <p:nvPr/>
        </p:nvSpPr>
        <p:spPr bwMode="auto">
          <a:xfrm>
            <a:off x="457200" y="838200"/>
            <a:ext cx="8153400" cy="563231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1. </a:t>
            </a:r>
            <a:r>
              <a:rPr kumimoji="0" lang="en-US"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Đơn</a:t>
            </a:r>
            <a:r>
              <a:rPr kumimoji="0" lang="en-US" sz="24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chất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Đơn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chất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là</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những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chất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được</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tạo</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nên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từ</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một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nguyên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tố</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hoá</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học</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dụ</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Đồng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(Cu),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oxygen (O),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helium (He), …  </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loại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Kim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loại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sắt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đồng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nhôm</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+Phi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kim</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sulfur, carbon,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oxygen,…</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hiếm</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helium,…</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en-US"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Hợp</a:t>
            </a: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chất</a:t>
            </a: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Hợp</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chất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là</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những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chất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được</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tạo</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nên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từ</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hai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nguyên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tố</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hoá</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học</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trở</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lên</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dụ</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Muối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ăn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(Na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và</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Cl</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carbon dioxide (C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và</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O), glucose (C, H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và</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O),…</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loại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Hợp</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chất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vô</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cơ</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muối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ăn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carbon dioxide,…</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Hợp</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chất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hữu</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cơ</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glucose, protein,…</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p:txBody>
      </p:sp>
      <p:sp>
        <p:nvSpPr>
          <p:cNvPr id="3" name="Rectangle 2"/>
          <p:cNvSpPr/>
          <p:nvPr/>
        </p:nvSpPr>
        <p:spPr>
          <a:xfrm>
            <a:off x="2057400" y="458688"/>
            <a:ext cx="3613490" cy="461665"/>
          </a:xfrm>
          <a:prstGeom prst="rect">
            <a:avLst/>
          </a:prstGeom>
        </p:spPr>
        <p:txBody>
          <a:bodyPr wrap="none">
            <a:spAutoFit/>
          </a:bodyPr>
          <a:lstStyle/>
          <a:p>
            <a:r>
              <a:rPr lang="vi-VN" sz="2400" b="1" dirty="0">
                <a:solidFill>
                  <a:srgbClr val="0070C0"/>
                </a:solidFill>
              </a:rPr>
              <a:t>I. Đơn chất và hợp chất</a:t>
            </a:r>
            <a:endParaRPr lang="en-US" sz="24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0481"/>
                                        </p:tgtEl>
                                        <p:attrNameLst>
                                          <p:attrName>style.visibility</p:attrName>
                                        </p:attrNameLst>
                                      </p:cBhvr>
                                      <p:to>
                                        <p:strVal val="visible"/>
                                      </p:to>
                                    </p:set>
                                    <p:animEffect transition="in" filter="wipe(down)">
                                      <p:cBhvr>
                                        <p:cTn id="13" dur="500"/>
                                        <p:tgtEl>
                                          <p:spTgt spid="204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48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extBox 1"/>
          <p:cNvSpPr txBox="1"/>
          <p:nvPr/>
        </p:nvSpPr>
        <p:spPr>
          <a:xfrm>
            <a:off x="533400" y="838200"/>
            <a:ext cx="2362200" cy="553998"/>
          </a:xfrm>
          <a:prstGeom prst="rect">
            <a:avLst/>
          </a:prstGeom>
          <a:noFill/>
        </p:spPr>
        <p:txBody>
          <a:bodyPr wrap="square" rtlCol="0">
            <a:spAutoFit/>
          </a:bodyPr>
          <a:lstStyle/>
          <a:p>
            <a:r>
              <a:rPr lang="vi-VN" sz="3000" b="1" dirty="0" smtClean="0">
                <a:latin typeface="+mj-lt"/>
              </a:rPr>
              <a:t>II. Phân tử</a:t>
            </a:r>
            <a:endParaRPr lang="en-US" sz="3000" b="1" dirty="0">
              <a:latin typeface="+mj-lt"/>
            </a:endParaRPr>
          </a:p>
        </p:txBody>
      </p:sp>
      <p:sp>
        <p:nvSpPr>
          <p:cNvPr id="4" name="Cloud Callout 3"/>
          <p:cNvSpPr/>
          <p:nvPr/>
        </p:nvSpPr>
        <p:spPr>
          <a:xfrm>
            <a:off x="2590800" y="0"/>
            <a:ext cx="2667000" cy="1905000"/>
          </a:xfrm>
          <a:prstGeom prst="cloud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sz="2800" b="1" dirty="0" smtClean="0">
                <a:solidFill>
                  <a:srgbClr val="C00000"/>
                </a:solidFill>
                <a:latin typeface="Times New Roman" pitchFamily="18" charset="0"/>
                <a:cs typeface="Times New Roman" pitchFamily="18" charset="0"/>
              </a:rPr>
              <a:t>Phân tử là gì?</a:t>
            </a:r>
            <a:endParaRPr lang="en-US" sz="2800" b="1" dirty="0">
              <a:solidFill>
                <a:srgbClr val="C00000"/>
              </a:solidFill>
              <a:latin typeface="Times New Roman" pitchFamily="18" charset="0"/>
              <a:cs typeface="Times New Roman" pitchFamily="18" charset="0"/>
            </a:endParaRPr>
          </a:p>
        </p:txBody>
      </p:sp>
      <p:sp>
        <p:nvSpPr>
          <p:cNvPr id="5" name="TextBox 4"/>
          <p:cNvSpPr txBox="1"/>
          <p:nvPr/>
        </p:nvSpPr>
        <p:spPr>
          <a:xfrm>
            <a:off x="762000" y="1600200"/>
            <a:ext cx="4267200" cy="523220"/>
          </a:xfrm>
          <a:prstGeom prst="rect">
            <a:avLst/>
          </a:prstGeom>
          <a:noFill/>
        </p:spPr>
        <p:txBody>
          <a:bodyPr wrap="square" rtlCol="0">
            <a:spAutoFit/>
          </a:bodyPr>
          <a:lstStyle/>
          <a:p>
            <a:r>
              <a:rPr lang="vi-VN" sz="2800" b="1" i="1" dirty="0" smtClean="0">
                <a:latin typeface="Times New Roman" pitchFamily="18" charset="0"/>
                <a:cs typeface="Times New Roman" pitchFamily="18" charset="0"/>
              </a:rPr>
              <a:t>1. Khái niệm</a:t>
            </a:r>
            <a:endParaRPr lang="en-US" sz="2800" b="1" i="1" dirty="0">
              <a:latin typeface="Times New Roman" pitchFamily="18" charset="0"/>
              <a:cs typeface="Times New Roman" pitchFamily="18" charset="0"/>
            </a:endParaRPr>
          </a:p>
        </p:txBody>
      </p:sp>
      <p:sp>
        <p:nvSpPr>
          <p:cNvPr id="22529" name="Rectangle 1"/>
          <p:cNvSpPr>
            <a:spLocks noChangeArrowheads="1"/>
          </p:cNvSpPr>
          <p:nvPr/>
        </p:nvSpPr>
        <p:spPr bwMode="auto">
          <a:xfrm>
            <a:off x="914400" y="2286000"/>
            <a:ext cx="7772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de-DE" sz="2400" b="0"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Phân tử là hạt đại diện cho chất, gồm một số nguyên tử liên kết với nhau và thể hiện đầy đủ tính chất hoá học của chất</a:t>
            </a:r>
            <a:endParaRPr kumimoji="0" lang="de-DE"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4"/>
                                        </p:tgtEl>
                                        <p:attrNameLst>
                                          <p:attrName>ppt_x</p:attrName>
                                        </p:attrNameLst>
                                      </p:cBhvr>
                                      <p:tavLst>
                                        <p:tav tm="0">
                                          <p:val>
                                            <p:strVal val="ppt_x"/>
                                          </p:val>
                                        </p:tav>
                                        <p:tav tm="100000">
                                          <p:val>
                                            <p:strVal val="ppt_x"/>
                                          </p:val>
                                        </p:tav>
                                      </p:tavLst>
                                    </p:anim>
                                    <p:anim calcmode="lin" valueType="num">
                                      <p:cBhvr additive="base">
                                        <p:cTn id="17" dur="500"/>
                                        <p:tgtEl>
                                          <p:spTgt spid="4"/>
                                        </p:tgtEl>
                                        <p:attrNameLst>
                                          <p:attrName>ppt_y</p:attrName>
                                        </p:attrNameLst>
                                      </p:cBhvr>
                                      <p:tavLst>
                                        <p:tav tm="0">
                                          <p:val>
                                            <p:strVal val="ppt_y"/>
                                          </p:val>
                                        </p:tav>
                                        <p:tav tm="100000">
                                          <p:val>
                                            <p:strVal val="1+ppt_h/2"/>
                                          </p:val>
                                        </p:tav>
                                      </p:tavLst>
                                    </p:anim>
                                    <p:set>
                                      <p:cBhvr>
                                        <p:cTn id="18" dur="1" fill="hold">
                                          <p:stCondLst>
                                            <p:cond delay="499"/>
                                          </p:stCondLst>
                                        </p:cTn>
                                        <p:tgtEl>
                                          <p:spTgt spid="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22529"/>
                                        </p:tgtEl>
                                        <p:attrNameLst>
                                          <p:attrName>style.visibility</p:attrName>
                                        </p:attrNameLst>
                                      </p:cBhvr>
                                      <p:to>
                                        <p:strVal val="visible"/>
                                      </p:to>
                                    </p:set>
                                    <p:animEffect transition="in" filter="wipe(down)">
                                      <p:cBhvr>
                                        <p:cTn id="28" dur="500"/>
                                        <p:tgtEl>
                                          <p:spTgt spid="225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4" grpId="1" animBg="1"/>
      <p:bldP spid="5" grpId="0"/>
      <p:bldP spid="225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3553" name="Rectangle 1"/>
          <p:cNvSpPr>
            <a:spLocks noChangeArrowheads="1"/>
          </p:cNvSpPr>
          <p:nvPr/>
        </p:nvSpPr>
        <p:spPr bwMode="auto">
          <a:xfrm>
            <a:off x="609600" y="304800"/>
            <a:ext cx="8077200" cy="156966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lang="vi-VN" sz="2400" b="1" dirty="0" err="1" smtClean="0">
                <a:solidFill>
                  <a:srgbClr val="FF0000"/>
                </a:solidFill>
                <a:latin typeface="+mj-lt"/>
                <a:ea typeface="Calibri" pitchFamily="34" charset="0"/>
                <a:cs typeface="Times New Roman" pitchFamily="18" charset="0"/>
              </a:rPr>
              <a:t>T</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hảo</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luận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cặp</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đôi</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quan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sát</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hình</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ảnh</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5.3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cho</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biết</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mô</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hình</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nào</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biểu</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diễn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phân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tử</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đơn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chất</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mô</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hình</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nào</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biểu</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diễn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phân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tử</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hợp</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chất</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Giải</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thích</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Từ</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đó</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nhận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xét</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sự</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khác</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nhau</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về</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phân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tử</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đơn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chất</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và</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phân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tử</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hợp</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chất</a:t>
            </a:r>
            <a:endParaRPr kumimoji="0" lang="en-US" sz="2400" b="1" i="0" u="none" strike="noStrike" cap="none" normalizeH="0" baseline="0" dirty="0" smtClean="0">
              <a:ln>
                <a:noFill/>
              </a:ln>
              <a:solidFill>
                <a:srgbClr val="FF0000"/>
              </a:solidFill>
              <a:effectLst/>
              <a:latin typeface="+mj-lt"/>
              <a:cs typeface="Arial" pitchFamily="34" charset="0"/>
            </a:endParaRPr>
          </a:p>
        </p:txBody>
      </p:sp>
      <p:pic>
        <p:nvPicPr>
          <p:cNvPr id="23554" name="Picture 2"/>
          <p:cNvPicPr>
            <a:picLocks noChangeAspect="1" noChangeArrowheads="1"/>
          </p:cNvPicPr>
          <p:nvPr/>
        </p:nvPicPr>
        <p:blipFill>
          <a:blip r:embed="rId3" cstate="print"/>
          <a:srcRect/>
          <a:stretch>
            <a:fillRect/>
          </a:stretch>
        </p:blipFill>
        <p:spPr bwMode="auto">
          <a:xfrm>
            <a:off x="762000" y="2209800"/>
            <a:ext cx="8250493" cy="37338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553"/>
                                        </p:tgtEl>
                                        <p:attrNameLst>
                                          <p:attrName>style.visibility</p:attrName>
                                        </p:attrNameLst>
                                      </p:cBhvr>
                                      <p:to>
                                        <p:strVal val="visible"/>
                                      </p:to>
                                    </p:set>
                                    <p:animEffect transition="in" filter="wipe(down)">
                                      <p:cBhvr>
                                        <p:cTn id="7" dur="500"/>
                                        <p:tgtEl>
                                          <p:spTgt spid="235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554"/>
                                        </p:tgtEl>
                                        <p:attrNameLst>
                                          <p:attrName>style.visibility</p:attrName>
                                        </p:attrNameLst>
                                      </p:cBhvr>
                                      <p:to>
                                        <p:strVal val="visible"/>
                                      </p:to>
                                    </p:set>
                                    <p:animEffect transition="in" filter="wipe(down)">
                                      <p:cBhvr>
                                        <p:cTn id="12"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extBox 1"/>
          <p:cNvSpPr txBox="1"/>
          <p:nvPr/>
        </p:nvSpPr>
        <p:spPr>
          <a:xfrm>
            <a:off x="609600" y="533400"/>
            <a:ext cx="3886200" cy="523220"/>
          </a:xfrm>
          <a:prstGeom prst="rect">
            <a:avLst/>
          </a:prstGeom>
          <a:noFill/>
        </p:spPr>
        <p:txBody>
          <a:bodyPr wrap="square" rtlCol="0">
            <a:spAutoFit/>
          </a:bodyPr>
          <a:lstStyle/>
          <a:p>
            <a:r>
              <a:rPr lang="vi-VN" sz="2800" b="1" i="1" dirty="0" smtClean="0">
                <a:latin typeface="Times New Roman" pitchFamily="18" charset="0"/>
                <a:cs typeface="Times New Roman" pitchFamily="18" charset="0"/>
              </a:rPr>
              <a:t>2. Khối lượng phân tử</a:t>
            </a:r>
            <a:endParaRPr lang="en-US" sz="2800" b="1" i="1" dirty="0">
              <a:latin typeface="Times New Roman" pitchFamily="18" charset="0"/>
              <a:cs typeface="Times New Roman" pitchFamily="18" charset="0"/>
            </a:endParaRPr>
          </a:p>
        </p:txBody>
      </p:sp>
      <p:sp>
        <p:nvSpPr>
          <p:cNvPr id="24577" name="Rectangle 1"/>
          <p:cNvSpPr>
            <a:spLocks noChangeArrowheads="1"/>
          </p:cNvSpPr>
          <p:nvPr/>
        </p:nvSpPr>
        <p:spPr bwMode="auto">
          <a:xfrm>
            <a:off x="1219200" y="1905000"/>
            <a:ext cx="6262612" cy="46166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vi-VN" sz="2400" b="1" dirty="0" err="1" smtClean="0">
                <a:solidFill>
                  <a:srgbClr val="FF0000"/>
                </a:solidFill>
                <a:latin typeface="+mj-lt"/>
                <a:ea typeface="Calibri" pitchFamily="34" charset="0"/>
                <a:cs typeface="Times New Roman" pitchFamily="18" charset="0"/>
              </a:rPr>
              <a:t>T</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hảo</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luận</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nhóm</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4 HS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để</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trả</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lời</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mục</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 </a:t>
            </a:r>
            <a:r>
              <a:rPr kumimoji="0" lang="en-US" sz="2400" b="1" i="0" u="none" strike="noStrike" cap="none" normalizeH="0" baseline="0" dirty="0" err="1" smtClean="0">
                <a:ln>
                  <a:noFill/>
                </a:ln>
                <a:solidFill>
                  <a:srgbClr val="FF0000"/>
                </a:solidFill>
                <a:effectLst/>
                <a:latin typeface="+mj-lt"/>
                <a:ea typeface="Calibri" pitchFamily="34" charset="0"/>
                <a:cs typeface="Times New Roman" pitchFamily="18" charset="0"/>
              </a:rPr>
              <a:t>trang</a:t>
            </a:r>
            <a:r>
              <a:rPr kumimoji="0" lang="en-US" sz="2400" b="1" i="0" u="none" strike="noStrike" cap="none" normalizeH="0" baseline="0" dirty="0" smtClean="0">
                <a:ln>
                  <a:noFill/>
                </a:ln>
                <a:solidFill>
                  <a:srgbClr val="FF0000"/>
                </a:solidFill>
                <a:effectLst/>
                <a:latin typeface="+mj-lt"/>
                <a:ea typeface="Calibri" pitchFamily="34" charset="0"/>
                <a:cs typeface="Times New Roman" pitchFamily="18" charset="0"/>
              </a:rPr>
              <a:t> 35</a:t>
            </a:r>
            <a:r>
              <a:rPr kumimoji="0" lang="en-US" sz="1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838200" y="2438400"/>
            <a:ext cx="8001000" cy="120032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vi-VN" sz="2400" dirty="0" smtClean="0"/>
              <a:t>Sử dụng giá trị khối lượng nguyên tử của một số nguyên tố trong bảng tuần hoàn để tính khối lượng phân tử của các chất được biểu diễn trong Hình 5.3a và Hình 5.3b.</a:t>
            </a:r>
            <a:endParaRPr lang="en-US" sz="2400" dirty="0"/>
          </a:p>
        </p:txBody>
      </p:sp>
      <p:pic>
        <p:nvPicPr>
          <p:cNvPr id="5" name="Picture 3"/>
          <p:cNvPicPr>
            <a:picLocks noChangeAspect="1" noChangeArrowheads="1"/>
          </p:cNvPicPr>
          <p:nvPr/>
        </p:nvPicPr>
        <p:blipFill>
          <a:blip r:embed="rId3" cstate="print"/>
          <a:srcRect/>
          <a:stretch>
            <a:fillRect/>
          </a:stretch>
        </p:blipFill>
        <p:spPr bwMode="auto">
          <a:xfrm>
            <a:off x="533400" y="2133600"/>
            <a:ext cx="564444" cy="381000"/>
          </a:xfrm>
          <a:prstGeom prst="rect">
            <a:avLst/>
          </a:prstGeom>
          <a:noFill/>
          <a:ln w="9525">
            <a:noFill/>
            <a:miter lim="800000"/>
            <a:headEnd/>
            <a:tailEnd/>
          </a:ln>
          <a:effectLst/>
        </p:spPr>
      </p:pic>
      <p:pic>
        <p:nvPicPr>
          <p:cNvPr id="6" name="Picture 2"/>
          <p:cNvPicPr>
            <a:picLocks noChangeAspect="1" noChangeArrowheads="1"/>
          </p:cNvPicPr>
          <p:nvPr/>
        </p:nvPicPr>
        <p:blipFill>
          <a:blip r:embed="rId4" cstate="print"/>
          <a:srcRect r="32113" b="27340"/>
          <a:stretch>
            <a:fillRect/>
          </a:stretch>
        </p:blipFill>
        <p:spPr bwMode="auto">
          <a:xfrm>
            <a:off x="1524000" y="3657600"/>
            <a:ext cx="5820697" cy="2819400"/>
          </a:xfrm>
          <a:prstGeom prst="rect">
            <a:avLst/>
          </a:prstGeom>
          <a:noFill/>
          <a:ln w="9525">
            <a:noFill/>
            <a:miter lim="800000"/>
            <a:headEnd/>
            <a:tailEnd/>
          </a:ln>
          <a:effectLst/>
        </p:spPr>
      </p:pic>
      <p:sp>
        <p:nvSpPr>
          <p:cNvPr id="24578" name="Rectangle 2"/>
          <p:cNvSpPr>
            <a:spLocks noChangeArrowheads="1"/>
          </p:cNvSpPr>
          <p:nvPr/>
        </p:nvSpPr>
        <p:spPr bwMode="auto">
          <a:xfrm>
            <a:off x="1066800" y="1066800"/>
            <a:ext cx="7772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lượng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được</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tính</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theo</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đơn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vị</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amu</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bẳng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tổng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lượng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của</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các</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nguyên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có</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trong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578"/>
                                        </p:tgtEl>
                                        <p:attrNameLst>
                                          <p:attrName>style.visibility</p:attrName>
                                        </p:attrNameLst>
                                      </p:cBhvr>
                                      <p:to>
                                        <p:strVal val="visible"/>
                                      </p:to>
                                    </p:set>
                                    <p:animEffect transition="in" filter="wipe(down)">
                                      <p:cBhvr>
                                        <p:cTn id="12" dur="500"/>
                                        <p:tgtEl>
                                          <p:spTgt spid="2457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577"/>
                                        </p:tgtEl>
                                        <p:attrNameLst>
                                          <p:attrName>style.visibility</p:attrName>
                                        </p:attrNameLst>
                                      </p:cBhvr>
                                      <p:to>
                                        <p:strVal val="visible"/>
                                      </p:to>
                                    </p:set>
                                    <p:animEffect transition="in" filter="wipe(down)">
                                      <p:cBhvr>
                                        <p:cTn id="17" dur="500"/>
                                        <p:tgtEl>
                                          <p:spTgt spid="2457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1" nodeType="clickEffect">
                                  <p:stCondLst>
                                    <p:cond delay="0"/>
                                  </p:stCondLst>
                                  <p:childTnLst>
                                    <p:anim calcmode="lin" valueType="num">
                                      <p:cBhvr additive="base">
                                        <p:cTn id="21" dur="500"/>
                                        <p:tgtEl>
                                          <p:spTgt spid="24577"/>
                                        </p:tgtEl>
                                        <p:attrNameLst>
                                          <p:attrName>ppt_x</p:attrName>
                                        </p:attrNameLst>
                                      </p:cBhvr>
                                      <p:tavLst>
                                        <p:tav tm="0">
                                          <p:val>
                                            <p:strVal val="ppt_x"/>
                                          </p:val>
                                        </p:tav>
                                        <p:tav tm="100000">
                                          <p:val>
                                            <p:strVal val="ppt_x"/>
                                          </p:val>
                                        </p:tav>
                                      </p:tavLst>
                                    </p:anim>
                                    <p:anim calcmode="lin" valueType="num">
                                      <p:cBhvr additive="base">
                                        <p:cTn id="22" dur="500"/>
                                        <p:tgtEl>
                                          <p:spTgt spid="24577"/>
                                        </p:tgtEl>
                                        <p:attrNameLst>
                                          <p:attrName>ppt_y</p:attrName>
                                        </p:attrNameLst>
                                      </p:cBhvr>
                                      <p:tavLst>
                                        <p:tav tm="0">
                                          <p:val>
                                            <p:strVal val="ppt_y"/>
                                          </p:val>
                                        </p:tav>
                                        <p:tav tm="100000">
                                          <p:val>
                                            <p:strVal val="1+ppt_h/2"/>
                                          </p:val>
                                        </p:tav>
                                      </p:tavLst>
                                    </p:anim>
                                    <p:set>
                                      <p:cBhvr>
                                        <p:cTn id="23" dur="1" fill="hold">
                                          <p:stCondLst>
                                            <p:cond delay="499"/>
                                          </p:stCondLst>
                                        </p:cTn>
                                        <p:tgtEl>
                                          <p:spTgt spid="2457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down)">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577" grpId="0" animBg="1"/>
      <p:bldP spid="24577" grpId="1" animBg="1"/>
      <p:bldP spid="4" grpId="0" animBg="1"/>
      <p:bldP spid="2457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extBox 1"/>
          <p:cNvSpPr txBox="1"/>
          <p:nvPr/>
        </p:nvSpPr>
        <p:spPr>
          <a:xfrm>
            <a:off x="685800" y="838200"/>
            <a:ext cx="3886200" cy="523220"/>
          </a:xfrm>
          <a:prstGeom prst="rect">
            <a:avLst/>
          </a:prstGeom>
          <a:noFill/>
        </p:spPr>
        <p:txBody>
          <a:bodyPr wrap="square" rtlCol="0">
            <a:spAutoFit/>
          </a:bodyPr>
          <a:lstStyle/>
          <a:p>
            <a:r>
              <a:rPr lang="vi-VN" sz="2800" b="1" i="1" dirty="0" smtClean="0">
                <a:latin typeface="Times New Roman" pitchFamily="18" charset="0"/>
                <a:cs typeface="Times New Roman" pitchFamily="18" charset="0"/>
              </a:rPr>
              <a:t>2. Khối lượng phân tử</a:t>
            </a:r>
            <a:endParaRPr lang="en-US" sz="2800" b="1" i="1" dirty="0">
              <a:latin typeface="Times New Roman" pitchFamily="18" charset="0"/>
              <a:cs typeface="Times New Roman" pitchFamily="18" charset="0"/>
            </a:endParaRPr>
          </a:p>
        </p:txBody>
      </p:sp>
      <p:sp>
        <p:nvSpPr>
          <p:cNvPr id="3" name="Rectangle 2"/>
          <p:cNvSpPr>
            <a:spLocks noChangeArrowheads="1"/>
          </p:cNvSpPr>
          <p:nvPr/>
        </p:nvSpPr>
        <p:spPr bwMode="auto">
          <a:xfrm>
            <a:off x="990600" y="1447800"/>
            <a:ext cx="7772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2">
                    <a:lumMod val="75000"/>
                  </a:schemeClr>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lượng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được</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tính</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theo</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đơn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vị</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amu</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bẳng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tổng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lượng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của</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các</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nguyên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có</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trong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p:txBody>
      </p:sp>
      <p:sp>
        <p:nvSpPr>
          <p:cNvPr id="25601" name="Rectangle 1"/>
          <p:cNvSpPr>
            <a:spLocks noChangeArrowheads="1"/>
          </p:cNvSpPr>
          <p:nvPr/>
        </p:nvSpPr>
        <p:spPr bwMode="auto">
          <a:xfrm>
            <a:off x="1066800" y="2438400"/>
            <a:ext cx="7543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Ví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dụ</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lượng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của</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nitrogen: 2</a:t>
            </a:r>
            <a:r>
              <a:rPr kumimoji="0" lang="en-US" sz="2400" b="1"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14 </a:t>
            </a:r>
            <a:r>
              <a:rPr kumimoji="0" lang="en-US" sz="2400" b="1"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28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amu</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Khối</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lượng</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phân</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tử</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của</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methane: 12 </a:t>
            </a:r>
            <a:r>
              <a:rPr kumimoji="0" lang="en-US" sz="2400" b="1"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4</a:t>
            </a:r>
            <a:r>
              <a:rPr kumimoji="0" lang="en-US" sz="2400" b="1"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1 </a:t>
            </a:r>
            <a:r>
              <a:rPr kumimoji="0" lang="en-US" sz="2400" b="1"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 16 (</a:t>
            </a:r>
            <a:r>
              <a:rPr kumimoji="0" lang="en-US" sz="2400" b="0" i="0" u="none" strike="noStrike" cap="none" normalizeH="0" baseline="0" dirty="0" err="1" smtClean="0">
                <a:ln>
                  <a:noFill/>
                </a:ln>
                <a:solidFill>
                  <a:schemeClr val="tx2">
                    <a:lumMod val="75000"/>
                  </a:schemeClr>
                </a:solidFill>
                <a:effectLst/>
                <a:latin typeface="Times New Roman" pitchFamily="18" charset="0"/>
                <a:ea typeface="Calibri" pitchFamily="34" charset="0"/>
                <a:cs typeface="Times New Roman" pitchFamily="18" charset="0"/>
              </a:rPr>
              <a:t>amu</a:t>
            </a:r>
            <a:r>
              <a:rPr kumimoji="0" lang="en-US" sz="2400" b="0"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a:t>
            </a:r>
            <a:r>
              <a:rPr kumimoji="0" lang="en-US" sz="2400" b="0" i="0" u="none" strike="noStrike" cap="none" normalizeH="0" baseline="0" dirty="0" smtClean="0">
                <a:ln>
                  <a:noFill/>
                </a:ln>
                <a:solidFill>
                  <a:schemeClr val="tx2">
                    <a:lumMod val="75000"/>
                  </a:schemeClr>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601">
                                            <p:txEl>
                                              <p:pRg st="0" end="0"/>
                                            </p:txEl>
                                          </p:spTgt>
                                        </p:tgtEl>
                                        <p:attrNameLst>
                                          <p:attrName>style.visibility</p:attrName>
                                        </p:attrNameLst>
                                      </p:cBhvr>
                                      <p:to>
                                        <p:strVal val="visible"/>
                                      </p:to>
                                    </p:set>
                                    <p:animEffect transition="in" filter="wipe(down)">
                                      <p:cBhvr>
                                        <p:cTn id="7" dur="500"/>
                                        <p:tgtEl>
                                          <p:spTgt spid="25601">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5601">
                                            <p:txEl>
                                              <p:pRg st="1" end="1"/>
                                            </p:txEl>
                                          </p:spTgt>
                                        </p:tgtEl>
                                        <p:attrNameLst>
                                          <p:attrName>style.visibility</p:attrName>
                                        </p:attrNameLst>
                                      </p:cBhvr>
                                      <p:to>
                                        <p:strVal val="visible"/>
                                      </p:to>
                                    </p:set>
                                    <p:animEffect transition="in" filter="wipe(down)">
                                      <p:cBhvr>
                                        <p:cTn id="10" dur="500"/>
                                        <p:tgtEl>
                                          <p:spTgt spid="25601">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25601">
                                            <p:txEl>
                                              <p:pRg st="2" end="2"/>
                                            </p:txEl>
                                          </p:spTgt>
                                        </p:tgtEl>
                                        <p:attrNameLst>
                                          <p:attrName>style.visibility</p:attrName>
                                        </p:attrNameLst>
                                      </p:cBhvr>
                                      <p:to>
                                        <p:strVal val="visible"/>
                                      </p:to>
                                    </p:set>
                                    <p:animEffect transition="in" filter="wipe(down)">
                                      <p:cBhvr>
                                        <p:cTn id="13" dur="500"/>
                                        <p:tgtEl>
                                          <p:spTgt spid="2560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latin typeface="Times New Roman" panose="02020603050405020304" pitchFamily="18" charset="0"/>
                <a:cs typeface="Times New Roman" panose="02020603050405020304" pitchFamily="18" charset="0"/>
              </a:rPr>
              <a:t>III/ LUYỆN TẬP</a:t>
            </a:r>
            <a:endParaRPr lang="en-US" b="1" dirty="0">
              <a:solidFill>
                <a:srgbClr val="FF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5917372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609600" y="1295397"/>
          <a:ext cx="8153400" cy="5181606"/>
        </p:xfrm>
        <a:graphic>
          <a:graphicData uri="http://schemas.openxmlformats.org/drawingml/2006/table">
            <a:tbl>
              <a:tblPr firstRow="1" firstCol="1" bandRow="1">
                <a:tableStyleId>{5C22544A-7EE6-4342-B048-85BDC9FD1C3A}</a:tableStyleId>
              </a:tblPr>
              <a:tblGrid>
                <a:gridCol w="2717509">
                  <a:extLst>
                    <a:ext uri="{9D8B030D-6E8A-4147-A177-3AD203B41FA5}">
                      <a16:colId xmlns:a16="http://schemas.microsoft.com/office/drawing/2014/main" val="20000"/>
                    </a:ext>
                  </a:extLst>
                </a:gridCol>
                <a:gridCol w="1359191">
                  <a:extLst>
                    <a:ext uri="{9D8B030D-6E8A-4147-A177-3AD203B41FA5}">
                      <a16:colId xmlns:a16="http://schemas.microsoft.com/office/drawing/2014/main" val="20001"/>
                    </a:ext>
                  </a:extLst>
                </a:gridCol>
                <a:gridCol w="1359191">
                  <a:extLst>
                    <a:ext uri="{9D8B030D-6E8A-4147-A177-3AD203B41FA5}">
                      <a16:colId xmlns:a16="http://schemas.microsoft.com/office/drawing/2014/main" val="20002"/>
                    </a:ext>
                  </a:extLst>
                </a:gridCol>
                <a:gridCol w="2717509">
                  <a:extLst>
                    <a:ext uri="{9D8B030D-6E8A-4147-A177-3AD203B41FA5}">
                      <a16:colId xmlns:a16="http://schemas.microsoft.com/office/drawing/2014/main" val="20003"/>
                    </a:ext>
                  </a:extLst>
                </a:gridCol>
              </a:tblGrid>
              <a:tr h="575734">
                <a:tc rowSpan="2">
                  <a:txBody>
                    <a:bodyPr/>
                    <a:lstStyle/>
                    <a:p>
                      <a:pPr marL="0" marR="0" algn="ctr">
                        <a:lnSpc>
                          <a:spcPct val="107000"/>
                        </a:lnSpc>
                        <a:spcBef>
                          <a:spcPts val="600"/>
                        </a:spcBef>
                        <a:spcAft>
                          <a:spcPts val="600"/>
                        </a:spcAft>
                      </a:pPr>
                      <a:r>
                        <a:rPr lang="en-US" sz="1400" dirty="0" err="1">
                          <a:effectLst/>
                        </a:rPr>
                        <a:t>Chất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marL="0" marR="0" algn="ctr">
                        <a:lnSpc>
                          <a:spcPct val="107000"/>
                        </a:lnSpc>
                        <a:spcBef>
                          <a:spcPts val="600"/>
                        </a:spcBef>
                        <a:spcAft>
                          <a:spcPts val="600"/>
                        </a:spcAft>
                      </a:pPr>
                      <a:r>
                        <a:rPr lang="en-US" sz="1400">
                          <a:effectLst/>
                        </a:rPr>
                        <a:t>Chất nguyên chất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rowSpan="2">
                  <a:txBody>
                    <a:bodyPr/>
                    <a:lstStyle/>
                    <a:p>
                      <a:pPr marL="0" marR="0" indent="457200" algn="ctr">
                        <a:lnSpc>
                          <a:spcPct val="107000"/>
                        </a:lnSpc>
                        <a:spcBef>
                          <a:spcPts val="600"/>
                        </a:spcBef>
                        <a:spcAft>
                          <a:spcPts val="600"/>
                        </a:spcAft>
                      </a:pPr>
                      <a:r>
                        <a:rPr lang="en-US" sz="1400">
                          <a:effectLst/>
                        </a:rPr>
                        <a:t>Hỗn hợp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75734">
                <a:tc vMerge="1">
                  <a:txBody>
                    <a:bodyPr/>
                    <a:lstStyle/>
                    <a:p>
                      <a:endParaRPr lang="en-US"/>
                    </a:p>
                  </a:txBody>
                  <a:tcPr/>
                </a:tc>
                <a:tc>
                  <a:txBody>
                    <a:bodyPr/>
                    <a:lstStyle/>
                    <a:p>
                      <a:pPr marL="0" marR="0" algn="ctr">
                        <a:lnSpc>
                          <a:spcPct val="107000"/>
                        </a:lnSpc>
                        <a:spcBef>
                          <a:spcPts val="600"/>
                        </a:spcBef>
                        <a:spcAft>
                          <a:spcPts val="600"/>
                        </a:spcAft>
                      </a:pPr>
                      <a:r>
                        <a:rPr lang="en-US" sz="1400" dirty="0" err="1">
                          <a:effectLst/>
                        </a:rPr>
                        <a:t>Đơn</a:t>
                      </a:r>
                      <a:r>
                        <a:rPr lang="en-US" sz="1400" dirty="0">
                          <a:effectLst/>
                        </a:rPr>
                        <a:t> </a:t>
                      </a:r>
                      <a:r>
                        <a:rPr lang="en-US" sz="1400" dirty="0" err="1">
                          <a:effectLst/>
                        </a:rPr>
                        <a:t>chất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en-US" sz="1400">
                          <a:effectLst/>
                        </a:rPr>
                        <a:t>Hợp chất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10001"/>
                  </a:ext>
                </a:extLst>
              </a:tr>
              <a:tr h="575734">
                <a:tc>
                  <a:txBody>
                    <a:bodyPr/>
                    <a:lstStyle/>
                    <a:p>
                      <a:pPr marL="0" marR="0" algn="ctr">
                        <a:lnSpc>
                          <a:spcPct val="107000"/>
                        </a:lnSpc>
                        <a:spcBef>
                          <a:spcPts val="600"/>
                        </a:spcBef>
                        <a:spcAft>
                          <a:spcPts val="600"/>
                        </a:spcAft>
                      </a:pPr>
                      <a:r>
                        <a:rPr lang="en-US" sz="1400">
                          <a:effectLst/>
                        </a:rPr>
                        <a:t>Nước cất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75734">
                <a:tc>
                  <a:txBody>
                    <a:bodyPr/>
                    <a:lstStyle/>
                    <a:p>
                      <a:pPr marL="0" marR="0" algn="ctr">
                        <a:lnSpc>
                          <a:spcPct val="107000"/>
                        </a:lnSpc>
                        <a:spcBef>
                          <a:spcPts val="600"/>
                        </a:spcBef>
                        <a:spcAft>
                          <a:spcPts val="600"/>
                        </a:spcAft>
                      </a:pPr>
                      <a:r>
                        <a:rPr lang="en-US" sz="1400">
                          <a:effectLst/>
                        </a:rPr>
                        <a:t>Nước đường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75734">
                <a:tc>
                  <a:txBody>
                    <a:bodyPr/>
                    <a:lstStyle/>
                    <a:p>
                      <a:pPr marL="0" marR="0" algn="ctr">
                        <a:lnSpc>
                          <a:spcPct val="107000"/>
                        </a:lnSpc>
                        <a:spcBef>
                          <a:spcPts val="600"/>
                        </a:spcBef>
                        <a:spcAft>
                          <a:spcPts val="600"/>
                        </a:spcAft>
                      </a:pPr>
                      <a:r>
                        <a:rPr lang="en-US" sz="1400">
                          <a:effectLst/>
                        </a:rPr>
                        <a:t>Iron (Sắt)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75734">
                <a:tc>
                  <a:txBody>
                    <a:bodyPr/>
                    <a:lstStyle/>
                    <a:p>
                      <a:pPr marL="0" marR="0" algn="ctr">
                        <a:lnSpc>
                          <a:spcPct val="107000"/>
                        </a:lnSpc>
                        <a:spcBef>
                          <a:spcPts val="600"/>
                        </a:spcBef>
                        <a:spcAft>
                          <a:spcPts val="600"/>
                        </a:spcAft>
                      </a:pPr>
                      <a:r>
                        <a:rPr lang="en-US" sz="1400">
                          <a:effectLst/>
                        </a:rPr>
                        <a:t>Không khí</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575734">
                <a:tc>
                  <a:txBody>
                    <a:bodyPr/>
                    <a:lstStyle/>
                    <a:p>
                      <a:pPr marL="0" marR="0" algn="ctr">
                        <a:lnSpc>
                          <a:spcPct val="107000"/>
                        </a:lnSpc>
                        <a:spcBef>
                          <a:spcPts val="600"/>
                        </a:spcBef>
                        <a:spcAft>
                          <a:spcPts val="600"/>
                        </a:spcAft>
                      </a:pPr>
                      <a:r>
                        <a:rPr lang="en-US" sz="1400">
                          <a:effectLst/>
                        </a:rPr>
                        <a:t>Aluminium (Nhôm)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en-US"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575734">
                <a:tc>
                  <a:txBody>
                    <a:bodyPr/>
                    <a:lstStyle/>
                    <a:p>
                      <a:pPr marL="0" marR="0" algn="ctr">
                        <a:lnSpc>
                          <a:spcPct val="107000"/>
                        </a:lnSpc>
                        <a:spcBef>
                          <a:spcPts val="600"/>
                        </a:spcBef>
                        <a:spcAft>
                          <a:spcPts val="600"/>
                        </a:spcAft>
                      </a:pPr>
                      <a:r>
                        <a:rPr lang="en-US" sz="1400">
                          <a:effectLst/>
                        </a:rPr>
                        <a:t>Nước cam</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575734">
                <a:tc>
                  <a:txBody>
                    <a:bodyPr/>
                    <a:lstStyle/>
                    <a:p>
                      <a:pPr marL="0" marR="0" algn="ctr">
                        <a:lnSpc>
                          <a:spcPct val="107000"/>
                        </a:lnSpc>
                        <a:spcBef>
                          <a:spcPts val="600"/>
                        </a:spcBef>
                        <a:spcAft>
                          <a:spcPts val="600"/>
                        </a:spcAft>
                      </a:pPr>
                      <a:r>
                        <a:rPr lang="en-US" sz="1400">
                          <a:effectLst/>
                        </a:rPr>
                        <a:t>Nước biển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600"/>
                        </a:spcAft>
                      </a:pPr>
                      <a:r>
                        <a:rPr lang="vi-VN" sz="14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bl>
          </a:graphicData>
        </a:graphic>
      </p:graphicFrame>
      <p:sp>
        <p:nvSpPr>
          <p:cNvPr id="5" name="Rectangle 1"/>
          <p:cNvSpPr>
            <a:spLocks noChangeArrowheads="1"/>
          </p:cNvSpPr>
          <p:nvPr/>
        </p:nvSpPr>
        <p:spPr bwMode="auto">
          <a:xfrm>
            <a:off x="762000" y="304800"/>
            <a:ext cx="584666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2</a:t>
            </a:r>
            <a:endParaRPr kumimoji="0" 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Câu</a:t>
            </a:r>
            <a:r>
              <a:rPr kumimoji="0" lang="en-US" sz="2400" b="1"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1: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Đánh</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dấu</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r>
              <a:rPr kumimoji="0" lang="en-US" sz="2400" b="0" i="0" u="none" strike="noStrike" cap="none" normalizeH="0" baseline="0" dirty="0" smtClean="0">
                <a:ln>
                  <a:noFill/>
                </a:ln>
                <a:solidFill>
                  <a:srgbClr val="FF0000"/>
                </a:solidFill>
                <a:effectLst/>
                <a:latin typeface="Calibri" panose="020F0502020204030204" pitchFamily="34" charset="0"/>
                <a:ea typeface="Arial" panose="020B0604020202020204" pitchFamily="34" charset="0"/>
                <a:cs typeface="Times New Roman" panose="02020603050405020304" pitchFamily="18" charset="0"/>
              </a:rPr>
              <a:t>X</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vào</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ô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trống</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sao</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cho</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hợp</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 </a:t>
            </a:r>
            <a:r>
              <a:rPr kumimoji="0" lang="en-US" sz="2400" b="0" i="0" u="none" strike="noStrike" cap="none" normalizeH="0" baseline="0" dirty="0" err="1"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lí</a:t>
            </a:r>
            <a:r>
              <a:rPr kumimoji="0" lang="en-US" sz="2400" b="0" i="0" u="none" strike="noStrike" cap="none" normalizeH="0" baseline="0" dirty="0" smtClean="0">
                <a:ln>
                  <a:noFill/>
                </a:ln>
                <a:solidFill>
                  <a:schemeClr val="tx1"/>
                </a:solidFill>
                <a:effectLst/>
                <a:latin typeface="Calibri" panose="020F0502020204030204" pitchFamily="34" charset="0"/>
                <a:ea typeface="Arial" panose="020B0604020202020204" pitchFamily="34" charset="0"/>
                <a:cs typeface="Times New Roman" panose="02020603050405020304" pitchFamily="18" charset="0"/>
              </a:rPr>
              <a:t>:</a:t>
            </a:r>
            <a:endParaRPr kumimoji="0" lang="en-US" sz="2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endParaRPr>
          </a:p>
        </p:txBody>
      </p:sp>
      <p:sp>
        <p:nvSpPr>
          <p:cNvPr id="6" name="Rectangle 5"/>
          <p:cNvSpPr/>
          <p:nvPr/>
        </p:nvSpPr>
        <p:spPr>
          <a:xfrm>
            <a:off x="3886200" y="2514600"/>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7" name="Rectangle 6"/>
          <p:cNvSpPr/>
          <p:nvPr/>
        </p:nvSpPr>
        <p:spPr>
          <a:xfrm>
            <a:off x="5334000" y="3200400"/>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8" name="Rectangle 7"/>
          <p:cNvSpPr/>
          <p:nvPr/>
        </p:nvSpPr>
        <p:spPr>
          <a:xfrm>
            <a:off x="7010400" y="3200400"/>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9" name="Rectangle 8"/>
          <p:cNvSpPr/>
          <p:nvPr/>
        </p:nvSpPr>
        <p:spPr>
          <a:xfrm>
            <a:off x="3886200" y="3708737"/>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10" name="Rectangle 9"/>
          <p:cNvSpPr/>
          <p:nvPr/>
        </p:nvSpPr>
        <p:spPr>
          <a:xfrm>
            <a:off x="5181554" y="4267200"/>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11" name="Rectangle 10"/>
          <p:cNvSpPr/>
          <p:nvPr/>
        </p:nvSpPr>
        <p:spPr>
          <a:xfrm>
            <a:off x="7086738" y="4267200"/>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12" name="Rectangle 11"/>
          <p:cNvSpPr/>
          <p:nvPr/>
        </p:nvSpPr>
        <p:spPr>
          <a:xfrm>
            <a:off x="3886200" y="4865806"/>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13" name="Rectangle 12"/>
          <p:cNvSpPr/>
          <p:nvPr/>
        </p:nvSpPr>
        <p:spPr>
          <a:xfrm>
            <a:off x="5118146" y="5410200"/>
            <a:ext cx="304892" cy="369332"/>
          </a:xfrm>
          <a:prstGeom prst="rect">
            <a:avLst/>
          </a:prstGeom>
        </p:spPr>
        <p:txBody>
          <a:bodyPr wrap="none">
            <a:spAutoFit/>
          </a:bodyPr>
          <a:lstStyle/>
          <a:p>
            <a:r>
              <a:rPr lang="en-US" dirty="0" smtClean="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14" name="Rectangle 13"/>
          <p:cNvSpPr/>
          <p:nvPr/>
        </p:nvSpPr>
        <p:spPr>
          <a:xfrm>
            <a:off x="7061292" y="5410200"/>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15" name="Rectangle 14"/>
          <p:cNvSpPr/>
          <p:nvPr/>
        </p:nvSpPr>
        <p:spPr>
          <a:xfrm>
            <a:off x="5130938" y="5900003"/>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
        <p:nvSpPr>
          <p:cNvPr id="16" name="Rectangle 15"/>
          <p:cNvSpPr/>
          <p:nvPr/>
        </p:nvSpPr>
        <p:spPr>
          <a:xfrm>
            <a:off x="7061292" y="5932269"/>
            <a:ext cx="304892" cy="369332"/>
          </a:xfrm>
          <a:prstGeom prst="rect">
            <a:avLst/>
          </a:prstGeom>
        </p:spPr>
        <p:txBody>
          <a:bodyPr wrap="none">
            <a:spAutoFit/>
          </a:bodyPr>
          <a:lstStyle/>
          <a:p>
            <a:r>
              <a:rPr lang="en-US" dirty="0">
                <a:solidFill>
                  <a:srgbClr val="FF0000"/>
                </a:solidFill>
                <a:latin typeface="Calibri" panose="020F0502020204030204" pitchFamily="34" charset="0"/>
                <a:ea typeface="Arial" panose="020B0604020202020204" pitchFamily="34" charset="0"/>
                <a:cs typeface="Times New Roman" panose="02020603050405020304" pitchFamily="18" charset="0"/>
              </a:rPr>
              <a:t>X</a:t>
            </a:r>
            <a:endParaRPr lang="en-US" dirty="0"/>
          </a:p>
        </p:txBody>
      </p:sp>
    </p:spTree>
    <p:extLst>
      <p:ext uri="{BB962C8B-B14F-4D97-AF65-F5344CB8AC3E}">
        <p14:creationId xmlns:p14="http://schemas.microsoft.com/office/powerpoint/2010/main" val="257650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eaLnBrk="0" fontAlgn="base" hangingPunct="0">
              <a:spcAft>
                <a:spcPct val="0"/>
              </a:spcAft>
            </a:pPr>
            <a:endParaRPr lang="en-US" sz="2400" dirty="0"/>
          </a:p>
        </p:txBody>
      </p:sp>
      <p:sp>
        <p:nvSpPr>
          <p:cNvPr id="3" name="Content Placeholder 2"/>
          <p:cNvSpPr>
            <a:spLocks noGrp="1"/>
          </p:cNvSpPr>
          <p:nvPr>
            <p:ph idx="1"/>
          </p:nvPr>
        </p:nvSpPr>
        <p:spPr/>
        <p:txBody>
          <a:bodyPr>
            <a:normAutofit/>
          </a:bodyPr>
          <a:lstStyle/>
          <a:p>
            <a:pPr marL="0" indent="0">
              <a:buNone/>
            </a:pPr>
            <a:r>
              <a:rPr lang="en-US" sz="2400" b="1" dirty="0" err="1">
                <a:latin typeface="Calibri" panose="020F0502020204030204" pitchFamily="34" charset="0"/>
                <a:ea typeface="Calibri" panose="020F0502020204030204" pitchFamily="34" charset="0"/>
                <a:cs typeface="Times New Roman" panose="02020603050405020304" pitchFamily="18" charset="0"/>
              </a:rPr>
              <a:t>Câu</a:t>
            </a:r>
            <a:r>
              <a:rPr lang="en-US" sz="2400" b="1" dirty="0">
                <a:latin typeface="Calibri" panose="020F0502020204030204" pitchFamily="34" charset="0"/>
                <a:ea typeface="Calibri" panose="020F0502020204030204" pitchFamily="34" charset="0"/>
                <a:cs typeface="Times New Roman" panose="02020603050405020304" pitchFamily="18" charset="0"/>
              </a:rPr>
              <a:t> </a:t>
            </a:r>
            <a:r>
              <a:rPr lang="en-US" sz="2400" b="1" dirty="0" smtClean="0">
                <a:latin typeface="Calibri" panose="020F0502020204030204" pitchFamily="34" charset="0"/>
                <a:ea typeface="Calibri" panose="020F0502020204030204" pitchFamily="34" charset="0"/>
                <a:cs typeface="Times New Roman" panose="02020603050405020304" pitchFamily="18" charset="0"/>
              </a:rPr>
              <a:t>2:</a:t>
            </a:r>
            <a:r>
              <a:rPr lang="en-US" sz="24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C</a:t>
            </a:r>
            <a:r>
              <a:rPr lang="en-US"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ho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biết</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đâu</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là</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đơn</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chất</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đâu</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là</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hợp</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chất</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Giải</a:t>
            </a:r>
            <a:r>
              <a:rPr lang="en-US"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thích</a:t>
            </a:r>
            <a:r>
              <a:rPr lang="en-US"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và</a:t>
            </a:r>
            <a:r>
              <a:rPr lang="en-US"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Tính</a:t>
            </a:r>
            <a:r>
              <a:rPr lang="en-US" sz="2400"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khối</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lượng</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phân</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tử</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của</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các</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chất</a:t>
            </a:r>
            <a:r>
              <a:rPr lang="en-US" sz="2400"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400" dirty="0" err="1"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sau</a:t>
            </a:r>
            <a:r>
              <a:rPr lang="en-US" sz="2400" dirty="0">
                <a:solidFill>
                  <a:srgbClr val="FF0000"/>
                </a:solidFill>
              </a:rPr>
              <a:t/>
            </a:r>
            <a:br>
              <a:rPr lang="en-US" sz="2400" dirty="0">
                <a:solidFill>
                  <a:srgbClr val="FF0000"/>
                </a:solidFill>
              </a:rPr>
            </a:br>
            <a:r>
              <a:rPr lang="en-US" sz="2400" dirty="0" smtClean="0">
                <a:solidFill>
                  <a:srgbClr val="FF0000"/>
                </a:solidFill>
              </a:rPr>
              <a:t>a/</a:t>
            </a:r>
            <a:r>
              <a:rPr lang="en-US" sz="2400" dirty="0" smtClean="0">
                <a:latin typeface="Arial" panose="020B0604020202020204" pitchFamily="34" charset="0"/>
                <a:ea typeface="Calibri" panose="020F0502020204030204" pitchFamily="34" charset="0"/>
              </a:rPr>
              <a:t>Copper </a:t>
            </a:r>
            <a:r>
              <a:rPr lang="en-US" sz="2400" dirty="0">
                <a:latin typeface="Arial" panose="020B0604020202020204" pitchFamily="34" charset="0"/>
                <a:ea typeface="Calibri" panose="020F0502020204030204" pitchFamily="34" charset="0"/>
              </a:rPr>
              <a:t>sulfate </a:t>
            </a:r>
            <a:r>
              <a:rPr lang="en-US" sz="2400" dirty="0" err="1">
                <a:latin typeface="Arial" panose="020B0604020202020204" pitchFamily="34" charset="0"/>
                <a:ea typeface="Calibri" panose="020F0502020204030204" pitchFamily="34" charset="0"/>
              </a:rPr>
              <a:t>biết</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mỗi</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phân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gồm</a:t>
            </a:r>
            <a:r>
              <a:rPr lang="en-US" sz="2400" dirty="0">
                <a:latin typeface="Arial" panose="020B0604020202020204" pitchFamily="34" charset="0"/>
                <a:ea typeface="Calibri" panose="020F0502020204030204" pitchFamily="34" charset="0"/>
              </a:rPr>
              <a:t> 1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Cu, 1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S </a:t>
            </a:r>
            <a:r>
              <a:rPr lang="en-US" sz="2400" dirty="0" err="1">
                <a:latin typeface="Arial" panose="020B0604020202020204" pitchFamily="34" charset="0"/>
                <a:ea typeface="Calibri" panose="020F0502020204030204" pitchFamily="34" charset="0"/>
              </a:rPr>
              <a:t>và</a:t>
            </a:r>
            <a:r>
              <a:rPr lang="en-US" sz="2400" dirty="0">
                <a:latin typeface="Arial" panose="020B0604020202020204" pitchFamily="34" charset="0"/>
                <a:ea typeface="Calibri" panose="020F0502020204030204" pitchFamily="34" charset="0"/>
              </a:rPr>
              <a:t> 4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O</a:t>
            </a:r>
            <a:r>
              <a:rPr lang="en-US" sz="2400" dirty="0">
                <a:latin typeface="Arial" panose="020B0604020202020204" pitchFamily="34" charset="0"/>
              </a:rPr>
              <a:t/>
            </a:r>
            <a:br>
              <a:rPr lang="en-US" sz="2400" dirty="0">
                <a:latin typeface="Arial" panose="020B0604020202020204" pitchFamily="34" charset="0"/>
              </a:rPr>
            </a:br>
            <a:r>
              <a:rPr lang="en-US" sz="2400" dirty="0" smtClean="0">
                <a:latin typeface="Arial" panose="020B0604020202020204" pitchFamily="34" charset="0"/>
              </a:rPr>
              <a:t>b/</a:t>
            </a:r>
            <a:r>
              <a:rPr lang="en-US" sz="2400" dirty="0" smtClean="0">
                <a:latin typeface="Arial" panose="020B0604020202020204" pitchFamily="34" charset="0"/>
                <a:ea typeface="Calibri" panose="020F0502020204030204" pitchFamily="34" charset="0"/>
              </a:rPr>
              <a:t>Oxygen </a:t>
            </a:r>
            <a:r>
              <a:rPr lang="en-US" sz="2400" dirty="0" err="1">
                <a:latin typeface="Arial" panose="020B0604020202020204" pitchFamily="34" charset="0"/>
                <a:ea typeface="Calibri" panose="020F0502020204030204" pitchFamily="34" charset="0"/>
              </a:rPr>
              <a:t>biết</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mỗi</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phân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gồm</a:t>
            </a:r>
            <a:r>
              <a:rPr lang="en-US" sz="2400" dirty="0">
                <a:latin typeface="Arial" panose="020B0604020202020204" pitchFamily="34" charset="0"/>
                <a:ea typeface="Calibri" panose="020F0502020204030204" pitchFamily="34" charset="0"/>
              </a:rPr>
              <a:t> 2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O</a:t>
            </a:r>
            <a:r>
              <a:rPr lang="en-US" sz="2400" dirty="0">
                <a:latin typeface="Arial" panose="020B0604020202020204" pitchFamily="34" charset="0"/>
              </a:rPr>
              <a:t/>
            </a:r>
            <a:br>
              <a:rPr lang="en-US" sz="2400" dirty="0">
                <a:latin typeface="Arial" panose="020B0604020202020204" pitchFamily="34" charset="0"/>
              </a:rPr>
            </a:br>
            <a:r>
              <a:rPr lang="en-US" sz="2400" dirty="0" smtClean="0">
                <a:latin typeface="Arial" panose="020B0604020202020204" pitchFamily="34" charset="0"/>
              </a:rPr>
              <a:t>c/</a:t>
            </a:r>
            <a:r>
              <a:rPr lang="en-US" sz="2400" dirty="0" err="1" smtClean="0">
                <a:latin typeface="Arial" panose="020B0604020202020204" pitchFamily="34" charset="0"/>
                <a:ea typeface="Calibri" panose="020F0502020204030204" pitchFamily="34" charset="0"/>
              </a:rPr>
              <a:t>Muối</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ăn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biết</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mỗi</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phân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gồm</a:t>
            </a:r>
            <a:r>
              <a:rPr lang="en-US" sz="2400" dirty="0" smtClean="0">
                <a:latin typeface="Arial" panose="020B0604020202020204" pitchFamily="34" charset="0"/>
                <a:ea typeface="Calibri" panose="020F0502020204030204" pitchFamily="34" charset="0"/>
              </a:rPr>
              <a:t> 1 </a:t>
            </a:r>
            <a:r>
              <a:rPr lang="en-US" sz="2400" dirty="0" err="1" smtClean="0">
                <a:latin typeface="Arial" panose="020B0604020202020204" pitchFamily="34" charset="0"/>
                <a:ea typeface="Calibri" panose="020F0502020204030204" pitchFamily="34" charset="0"/>
              </a:rPr>
              <a:t>nguyên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Na </a:t>
            </a:r>
            <a:r>
              <a:rPr lang="en-US" sz="2400" dirty="0" err="1" smtClean="0">
                <a:latin typeface="Arial" panose="020B0604020202020204" pitchFamily="34" charset="0"/>
                <a:ea typeface="Calibri" panose="020F0502020204030204" pitchFamily="34" charset="0"/>
              </a:rPr>
              <a:t>và</a:t>
            </a:r>
            <a:r>
              <a:rPr lang="en-US" sz="2400" dirty="0" smtClean="0">
                <a:latin typeface="Arial" panose="020B0604020202020204" pitchFamily="34" charset="0"/>
                <a:ea typeface="Calibri" panose="020F0502020204030204" pitchFamily="34" charset="0"/>
              </a:rPr>
              <a:t> 1 </a:t>
            </a:r>
            <a:r>
              <a:rPr lang="en-US" sz="2400" dirty="0" err="1" smtClean="0">
                <a:latin typeface="Arial" panose="020B0604020202020204" pitchFamily="34" charset="0"/>
                <a:ea typeface="Calibri" panose="020F0502020204030204" pitchFamily="34" charset="0"/>
              </a:rPr>
              <a:t>nguyên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Cl</a:t>
            </a:r>
            <a:r>
              <a:rPr lang="en-US" sz="2400" dirty="0" smtClean="0">
                <a:latin typeface="Arial" panose="020B0604020202020204" pitchFamily="34" charset="0"/>
                <a:ea typeface="Calibri" panose="020F0502020204030204" pitchFamily="34" charset="0"/>
              </a:rPr>
              <a:t> </a:t>
            </a:r>
            <a:r>
              <a:rPr lang="en-US" sz="2400" dirty="0" smtClean="0">
                <a:latin typeface="Arial" panose="020B0604020202020204" pitchFamily="34" charset="0"/>
              </a:rPr>
              <a:t/>
            </a:r>
            <a:br>
              <a:rPr lang="en-US" sz="2400" dirty="0" smtClean="0">
                <a:latin typeface="Arial" panose="020B0604020202020204" pitchFamily="34" charset="0"/>
              </a:rPr>
            </a:br>
            <a:r>
              <a:rPr lang="en-US" sz="2400" dirty="0" smtClean="0">
                <a:latin typeface="Arial" panose="020B0604020202020204" pitchFamily="34" charset="0"/>
              </a:rPr>
              <a:t>d/</a:t>
            </a:r>
            <a:r>
              <a:rPr lang="en-US" sz="2400" dirty="0" err="1" smtClean="0">
                <a:latin typeface="Arial" panose="020B0604020202020204" pitchFamily="34" charset="0"/>
                <a:ea typeface="Calibri" panose="020F0502020204030204" pitchFamily="34" charset="0"/>
              </a:rPr>
              <a:t>Khí</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amoniac</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biết</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mỗi</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phân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gồm</a:t>
            </a:r>
            <a:r>
              <a:rPr lang="en-US" sz="2400" dirty="0" smtClean="0">
                <a:latin typeface="Arial" panose="020B0604020202020204" pitchFamily="34" charset="0"/>
                <a:ea typeface="Calibri" panose="020F0502020204030204" pitchFamily="34" charset="0"/>
              </a:rPr>
              <a:t> 1 </a:t>
            </a:r>
            <a:r>
              <a:rPr lang="en-US" sz="2400" dirty="0" err="1" smtClean="0">
                <a:latin typeface="Arial" panose="020B0604020202020204" pitchFamily="34" charset="0"/>
                <a:ea typeface="Calibri" panose="020F0502020204030204" pitchFamily="34" charset="0"/>
              </a:rPr>
              <a:t>nguyên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N </a:t>
            </a:r>
            <a:r>
              <a:rPr lang="en-US" sz="2400" dirty="0" err="1" smtClean="0">
                <a:latin typeface="Arial" panose="020B0604020202020204" pitchFamily="34" charset="0"/>
                <a:ea typeface="Calibri" panose="020F0502020204030204" pitchFamily="34" charset="0"/>
              </a:rPr>
              <a:t>và</a:t>
            </a:r>
            <a:r>
              <a:rPr lang="en-US" sz="2400" dirty="0" smtClean="0">
                <a:latin typeface="Arial" panose="020B0604020202020204" pitchFamily="34" charset="0"/>
                <a:ea typeface="Calibri" panose="020F0502020204030204" pitchFamily="34" charset="0"/>
              </a:rPr>
              <a:t> 3 </a:t>
            </a:r>
            <a:r>
              <a:rPr lang="en-US" sz="2400" dirty="0" err="1" smtClean="0">
                <a:latin typeface="Arial" panose="020B0604020202020204" pitchFamily="34" charset="0"/>
                <a:ea typeface="Calibri" panose="020F0502020204030204" pitchFamily="34" charset="0"/>
              </a:rPr>
              <a:t>nguyên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H</a:t>
            </a:r>
            <a:r>
              <a:rPr lang="en-US" sz="2400" dirty="0" smtClean="0">
                <a:latin typeface="Arial" panose="020B0604020202020204" pitchFamily="34" charset="0"/>
              </a:rPr>
              <a:t/>
            </a:r>
            <a:br>
              <a:rPr lang="en-US" sz="2400" dirty="0" smtClean="0">
                <a:latin typeface="Arial" panose="020B0604020202020204" pitchFamily="34" charset="0"/>
              </a:rPr>
            </a:br>
            <a:r>
              <a:rPr lang="en-US" sz="2400" dirty="0" smtClean="0">
                <a:latin typeface="Arial" panose="020B0604020202020204" pitchFamily="34" charset="0"/>
              </a:rPr>
              <a:t>b/</a:t>
            </a:r>
            <a:r>
              <a:rPr lang="en-US" sz="2400" dirty="0" smtClean="0">
                <a:latin typeface="Arial" panose="020B0604020202020204" pitchFamily="34" charset="0"/>
                <a:ea typeface="Calibri" panose="020F0502020204030204" pitchFamily="34" charset="0"/>
              </a:rPr>
              <a:t>Bromine: </a:t>
            </a:r>
            <a:r>
              <a:rPr lang="en-US" sz="2400" dirty="0" err="1" smtClean="0">
                <a:latin typeface="Arial" panose="020B0604020202020204" pitchFamily="34" charset="0"/>
                <a:ea typeface="Calibri" panose="020F0502020204030204" pitchFamily="34" charset="0"/>
              </a:rPr>
              <a:t>biết</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mỗi</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phân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gồm</a:t>
            </a:r>
            <a:r>
              <a:rPr lang="en-US" sz="2400" dirty="0" smtClean="0">
                <a:latin typeface="Arial" panose="020B0604020202020204" pitchFamily="34" charset="0"/>
                <a:ea typeface="Calibri" panose="020F0502020204030204" pitchFamily="34" charset="0"/>
              </a:rPr>
              <a:t> 2 </a:t>
            </a:r>
            <a:r>
              <a:rPr lang="en-US" sz="2400" dirty="0" err="1" smtClean="0">
                <a:latin typeface="Arial" panose="020B0604020202020204" pitchFamily="34" charset="0"/>
                <a:ea typeface="Calibri" panose="020F0502020204030204" pitchFamily="34" charset="0"/>
              </a:rPr>
              <a:t>nguyên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tử</a:t>
            </a:r>
            <a:r>
              <a:rPr lang="en-US" sz="2400" dirty="0" smtClean="0">
                <a:latin typeface="Arial" panose="020B0604020202020204" pitchFamily="34" charset="0"/>
                <a:ea typeface="Calibri" panose="020F0502020204030204" pitchFamily="34" charset="0"/>
              </a:rPr>
              <a:t> Br</a:t>
            </a:r>
            <a:r>
              <a:rPr lang="en-US" sz="2400" dirty="0" smtClean="0">
                <a:latin typeface="Arial" panose="020B0604020202020204" pitchFamily="34" charset="0"/>
              </a:rPr>
              <a:t/>
            </a:r>
            <a:br>
              <a:rPr lang="en-US" sz="2400" dirty="0" smtClean="0">
                <a:latin typeface="Arial" panose="020B0604020202020204" pitchFamily="34" charset="0"/>
              </a:rPr>
            </a:br>
            <a:endParaRPr lang="en-US" sz="2400" dirty="0"/>
          </a:p>
        </p:txBody>
      </p:sp>
    </p:spTree>
    <p:extLst>
      <p:ext uri="{BB962C8B-B14F-4D97-AF65-F5344CB8AC3E}">
        <p14:creationId xmlns:p14="http://schemas.microsoft.com/office/powerpoint/2010/main" val="295531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700" y="1277102"/>
            <a:ext cx="8229600" cy="1143000"/>
          </a:xfrm>
        </p:spPr>
        <p:txBody>
          <a:bodyPr>
            <a:noAutofit/>
          </a:bodyPr>
          <a:lstStyle/>
          <a:p>
            <a:pPr algn="l"/>
            <a:r>
              <a:rPr lang="en-US" sz="2400" dirty="0">
                <a:solidFill>
                  <a:srgbClr val="FF0000"/>
                </a:solidFill>
              </a:rPr>
              <a:t>a</a:t>
            </a:r>
            <a:r>
              <a:rPr lang="en-US" sz="2400" dirty="0" smtClean="0">
                <a:solidFill>
                  <a:srgbClr val="FF0000"/>
                </a:solidFill>
              </a:rPr>
              <a:t>/ </a:t>
            </a:r>
            <a:r>
              <a:rPr lang="en-US" sz="2400" dirty="0" smtClean="0">
                <a:latin typeface="Arial" panose="020B0604020202020204" pitchFamily="34" charset="0"/>
                <a:ea typeface="Calibri" panose="020F0502020204030204" pitchFamily="34" charset="0"/>
              </a:rPr>
              <a:t>Copper </a:t>
            </a:r>
            <a:r>
              <a:rPr lang="en-US" sz="2400" dirty="0">
                <a:latin typeface="Arial" panose="020B0604020202020204" pitchFamily="34" charset="0"/>
                <a:ea typeface="Calibri" panose="020F0502020204030204" pitchFamily="34" charset="0"/>
              </a:rPr>
              <a:t>sulfate </a:t>
            </a:r>
            <a:r>
              <a:rPr lang="en-US" sz="2400" dirty="0" err="1">
                <a:latin typeface="Arial" panose="020B0604020202020204" pitchFamily="34" charset="0"/>
                <a:ea typeface="Calibri" panose="020F0502020204030204" pitchFamily="34" charset="0"/>
              </a:rPr>
              <a:t>biết</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mỗi</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phân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gồm</a:t>
            </a:r>
            <a:r>
              <a:rPr lang="en-US" sz="2400" dirty="0">
                <a:latin typeface="Arial" panose="020B0604020202020204" pitchFamily="34" charset="0"/>
                <a:ea typeface="Calibri" panose="020F0502020204030204" pitchFamily="34" charset="0"/>
              </a:rPr>
              <a:t> 1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Cu, 1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S </a:t>
            </a:r>
            <a:r>
              <a:rPr lang="en-US" sz="2400" dirty="0" err="1">
                <a:latin typeface="Arial" panose="020B0604020202020204" pitchFamily="34" charset="0"/>
                <a:ea typeface="Calibri" panose="020F0502020204030204" pitchFamily="34" charset="0"/>
              </a:rPr>
              <a:t>và</a:t>
            </a:r>
            <a:r>
              <a:rPr lang="en-US" sz="2400" dirty="0">
                <a:latin typeface="Arial" panose="020B0604020202020204" pitchFamily="34" charset="0"/>
                <a:ea typeface="Calibri" panose="020F0502020204030204" pitchFamily="34" charset="0"/>
              </a:rPr>
              <a:t> 4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smtClean="0">
                <a:latin typeface="Arial" panose="020B0604020202020204" pitchFamily="34" charset="0"/>
                <a:ea typeface="Calibri" panose="020F0502020204030204" pitchFamily="34" charset="0"/>
              </a:rPr>
              <a:t>O</a:t>
            </a:r>
            <a:br>
              <a:rPr lang="en-US" sz="2400" dirty="0" smtClean="0">
                <a:latin typeface="Arial" panose="020B0604020202020204" pitchFamily="34" charset="0"/>
                <a:ea typeface="Calibri" panose="020F0502020204030204" pitchFamily="34" charset="0"/>
              </a:rPr>
            </a:br>
            <a:r>
              <a:rPr lang="en-US" sz="2400" dirty="0">
                <a:solidFill>
                  <a:srgbClr val="FF0000"/>
                </a:solidFill>
                <a:latin typeface="Arial" panose="020B0604020202020204" pitchFamily="34" charset="0"/>
              </a:rPr>
              <a:t>b</a:t>
            </a:r>
            <a:r>
              <a:rPr lang="en-US" sz="2400" dirty="0" smtClean="0">
                <a:solidFill>
                  <a:srgbClr val="FF0000"/>
                </a:solidFill>
                <a:latin typeface="Arial" panose="020B0604020202020204" pitchFamily="34" charset="0"/>
              </a:rPr>
              <a:t>/ </a:t>
            </a:r>
            <a:r>
              <a:rPr lang="en-US" sz="2400" dirty="0" smtClean="0">
                <a:latin typeface="Arial" panose="020B0604020202020204" pitchFamily="34" charset="0"/>
                <a:ea typeface="Calibri" panose="020F0502020204030204" pitchFamily="34" charset="0"/>
              </a:rPr>
              <a:t>Oxygen </a:t>
            </a:r>
            <a:r>
              <a:rPr lang="en-US" sz="2400" dirty="0" err="1">
                <a:latin typeface="Arial" panose="020B0604020202020204" pitchFamily="34" charset="0"/>
                <a:ea typeface="Calibri" panose="020F0502020204030204" pitchFamily="34" charset="0"/>
              </a:rPr>
              <a:t>biết</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mỗi</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phân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gồm</a:t>
            </a:r>
            <a:r>
              <a:rPr lang="en-US" sz="2400" dirty="0">
                <a:latin typeface="Arial" panose="020B0604020202020204" pitchFamily="34" charset="0"/>
                <a:ea typeface="Calibri" panose="020F0502020204030204" pitchFamily="34" charset="0"/>
              </a:rPr>
              <a:t> 2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smtClean="0">
                <a:latin typeface="Arial" panose="020B0604020202020204" pitchFamily="34" charset="0"/>
                <a:ea typeface="Calibri" panose="020F0502020204030204" pitchFamily="34" charset="0"/>
              </a:rPr>
              <a:t>O</a:t>
            </a:r>
            <a:br>
              <a:rPr lang="en-US" sz="2400" dirty="0" smtClean="0">
                <a:latin typeface="Arial" panose="020B0604020202020204" pitchFamily="34" charset="0"/>
                <a:ea typeface="Calibri" panose="020F0502020204030204" pitchFamily="34" charset="0"/>
              </a:rPr>
            </a:br>
            <a:r>
              <a:rPr lang="en-US" sz="2400" dirty="0">
                <a:latin typeface="Arial" panose="020B0604020202020204" pitchFamily="34" charset="0"/>
              </a:rPr>
              <a:t>c/</a:t>
            </a:r>
            <a:r>
              <a:rPr lang="en-US" sz="2400" dirty="0" err="1">
                <a:latin typeface="Arial" panose="020B0604020202020204" pitchFamily="34" charset="0"/>
                <a:ea typeface="Calibri" panose="020F0502020204030204" pitchFamily="34" charset="0"/>
              </a:rPr>
              <a:t>Muối</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ăn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biết</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mỗi</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phân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gồm</a:t>
            </a:r>
            <a:r>
              <a:rPr lang="en-US" sz="2400" dirty="0">
                <a:latin typeface="Arial" panose="020B0604020202020204" pitchFamily="34" charset="0"/>
                <a:ea typeface="Calibri" panose="020F0502020204030204" pitchFamily="34" charset="0"/>
              </a:rPr>
              <a:t> 1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Na </a:t>
            </a:r>
            <a:r>
              <a:rPr lang="en-US" sz="2400" dirty="0" err="1">
                <a:latin typeface="Arial" panose="020B0604020202020204" pitchFamily="34" charset="0"/>
                <a:ea typeface="Calibri" panose="020F0502020204030204" pitchFamily="34" charset="0"/>
              </a:rPr>
              <a:t>và</a:t>
            </a:r>
            <a:r>
              <a:rPr lang="en-US" sz="2400" dirty="0">
                <a:latin typeface="Arial" panose="020B0604020202020204" pitchFamily="34" charset="0"/>
                <a:ea typeface="Calibri" panose="020F0502020204030204" pitchFamily="34" charset="0"/>
              </a:rPr>
              <a:t> 1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tử</a:t>
            </a:r>
            <a:r>
              <a:rPr lang="en-US" sz="2400" dirty="0">
                <a:latin typeface="Arial" panose="020B0604020202020204" pitchFamily="34" charset="0"/>
                <a:ea typeface="Calibri" panose="020F0502020204030204" pitchFamily="34" charset="0"/>
              </a:rPr>
              <a:t> </a:t>
            </a:r>
            <a:r>
              <a:rPr lang="en-US" sz="2400" dirty="0" err="1">
                <a:latin typeface="Arial" panose="020B0604020202020204" pitchFamily="34" charset="0"/>
                <a:ea typeface="Calibri" panose="020F0502020204030204" pitchFamily="34" charset="0"/>
              </a:rPr>
              <a:t>Cl</a:t>
            </a:r>
            <a:r>
              <a:rPr lang="en-US" sz="2400" dirty="0">
                <a:latin typeface="Arial" panose="020B0604020202020204" pitchFamily="34" charset="0"/>
                <a:ea typeface="Calibri" panose="020F0502020204030204" pitchFamily="34" charset="0"/>
              </a:rPr>
              <a:t> </a:t>
            </a:r>
            <a:r>
              <a:rPr lang="en-US" sz="2400" dirty="0">
                <a:latin typeface="Arial" panose="020B0604020202020204" pitchFamily="34" charset="0"/>
              </a:rPr>
              <a:t/>
            </a:r>
            <a:br>
              <a:rPr lang="en-US" sz="2400" dirty="0">
                <a:latin typeface="Arial" panose="020B0604020202020204" pitchFamily="34" charset="0"/>
              </a:rPr>
            </a:br>
            <a:r>
              <a:rPr lang="en-US" sz="2400" dirty="0">
                <a:latin typeface="Arial" panose="020B0604020202020204" pitchFamily="34" charset="0"/>
              </a:rPr>
              <a:t/>
            </a:r>
            <a:br>
              <a:rPr lang="en-US" sz="2400" dirty="0">
                <a:latin typeface="Arial" panose="020B0604020202020204" pitchFamily="34" charset="0"/>
              </a:rPr>
            </a:br>
            <a:r>
              <a:rPr lang="en-US" sz="2400" dirty="0">
                <a:latin typeface="Arial" panose="020B0604020202020204" pitchFamily="34" charset="0"/>
              </a:rPr>
              <a:t/>
            </a:r>
            <a:br>
              <a:rPr lang="en-US" sz="2400" dirty="0">
                <a:latin typeface="Arial" panose="020B0604020202020204" pitchFamily="34" charset="0"/>
              </a:rPr>
            </a:br>
            <a:endParaRPr lang="en-US" sz="2400" dirty="0"/>
          </a:p>
        </p:txBody>
      </p:sp>
      <p:sp>
        <p:nvSpPr>
          <p:cNvPr id="3" name="Content Placeholder 2"/>
          <p:cNvSpPr>
            <a:spLocks noGrp="1"/>
          </p:cNvSpPr>
          <p:nvPr>
            <p:ph idx="1"/>
          </p:nvPr>
        </p:nvSpPr>
        <p:spPr>
          <a:xfrm>
            <a:off x="469900" y="2667000"/>
            <a:ext cx="8229600" cy="4525963"/>
          </a:xfrm>
        </p:spPr>
        <p:txBody>
          <a:bodyPr>
            <a:normAutofit/>
          </a:bodyPr>
          <a:lstStyle/>
          <a:p>
            <a:pPr marL="0" indent="0">
              <a:buNone/>
            </a:pPr>
            <a:r>
              <a:rPr lang="en-US" sz="2400" dirty="0" smtClean="0">
                <a:solidFill>
                  <a:srgbClr val="002060"/>
                </a:solidFill>
              </a:rPr>
              <a:t>a/</a:t>
            </a:r>
            <a:r>
              <a:rPr lang="en-US" sz="2400" dirty="0">
                <a:solidFill>
                  <a:srgbClr val="002060"/>
                </a:solidFill>
                <a:latin typeface="Arial" panose="020B0604020202020204" pitchFamily="34" charset="0"/>
                <a:ea typeface="Calibri" panose="020F0502020204030204" pitchFamily="34" charset="0"/>
              </a:rPr>
              <a:t> Copper sulfate </a:t>
            </a:r>
            <a:r>
              <a:rPr lang="en-US" sz="2400" dirty="0" smtClean="0">
                <a:solidFill>
                  <a:srgbClr val="002060"/>
                </a:solidFill>
                <a:latin typeface="Arial" panose="020B0604020202020204" pitchFamily="34" charset="0"/>
                <a:ea typeface="Calibri" panose="020F0502020204030204" pitchFamily="34" charset="0"/>
              </a:rPr>
              <a:t>:</a:t>
            </a:r>
            <a:r>
              <a:rPr lang="en-US" sz="2400" dirty="0" err="1" smtClean="0">
                <a:solidFill>
                  <a:srgbClr val="002060"/>
                </a:solidFill>
              </a:rPr>
              <a:t>Hợp</a:t>
            </a:r>
            <a:r>
              <a:rPr lang="en-US" sz="2400" dirty="0" smtClean="0">
                <a:solidFill>
                  <a:srgbClr val="002060"/>
                </a:solidFill>
              </a:rPr>
              <a:t> </a:t>
            </a:r>
            <a:r>
              <a:rPr lang="en-US" sz="2400" dirty="0" err="1" smtClean="0">
                <a:solidFill>
                  <a:srgbClr val="002060"/>
                </a:solidFill>
              </a:rPr>
              <a:t>chất</a:t>
            </a:r>
            <a:r>
              <a:rPr lang="en-US" sz="2400" dirty="0" smtClean="0">
                <a:solidFill>
                  <a:srgbClr val="002060"/>
                </a:solidFill>
              </a:rPr>
              <a:t> </a:t>
            </a:r>
            <a:r>
              <a:rPr lang="en-US" sz="2400" dirty="0" err="1" smtClean="0">
                <a:solidFill>
                  <a:srgbClr val="002060"/>
                </a:solidFill>
              </a:rPr>
              <a:t>vì</a:t>
            </a:r>
            <a:r>
              <a:rPr lang="en-US" sz="2400" dirty="0" smtClean="0">
                <a:solidFill>
                  <a:srgbClr val="002060"/>
                </a:solidFill>
              </a:rPr>
              <a:t> </a:t>
            </a:r>
            <a:r>
              <a:rPr lang="en-US" sz="2400" dirty="0" err="1" smtClean="0">
                <a:solidFill>
                  <a:srgbClr val="002060"/>
                </a:solidFill>
              </a:rPr>
              <a:t>tạo</a:t>
            </a:r>
            <a:r>
              <a:rPr lang="en-US" sz="2400" dirty="0" smtClean="0">
                <a:solidFill>
                  <a:srgbClr val="002060"/>
                </a:solidFill>
              </a:rPr>
              <a:t> 3 </a:t>
            </a:r>
            <a:r>
              <a:rPr lang="en-US" sz="2400" dirty="0" err="1" smtClean="0">
                <a:solidFill>
                  <a:srgbClr val="002060"/>
                </a:solidFill>
              </a:rPr>
              <a:t>nguyên</a:t>
            </a:r>
            <a:r>
              <a:rPr lang="en-US" sz="2400" dirty="0" smtClean="0">
                <a:solidFill>
                  <a:srgbClr val="002060"/>
                </a:solidFill>
              </a:rPr>
              <a:t> </a:t>
            </a:r>
            <a:r>
              <a:rPr lang="en-US" sz="2400" dirty="0" err="1" smtClean="0">
                <a:solidFill>
                  <a:srgbClr val="002060"/>
                </a:solidFill>
              </a:rPr>
              <a:t>tố</a:t>
            </a:r>
            <a:r>
              <a:rPr lang="en-US" sz="2400" dirty="0" smtClean="0">
                <a:solidFill>
                  <a:srgbClr val="002060"/>
                </a:solidFill>
              </a:rPr>
              <a:t> </a:t>
            </a:r>
            <a:r>
              <a:rPr lang="en-US" sz="2400" dirty="0" err="1" smtClean="0">
                <a:solidFill>
                  <a:srgbClr val="002060"/>
                </a:solidFill>
              </a:rPr>
              <a:t>là</a:t>
            </a:r>
            <a:r>
              <a:rPr lang="en-US" sz="2400" dirty="0" smtClean="0">
                <a:solidFill>
                  <a:srgbClr val="002060"/>
                </a:solidFill>
              </a:rPr>
              <a:t> Cu ( copper), S ( sulfur) </a:t>
            </a:r>
            <a:r>
              <a:rPr lang="en-US" sz="2400" dirty="0" err="1" smtClean="0">
                <a:solidFill>
                  <a:srgbClr val="002060"/>
                </a:solidFill>
              </a:rPr>
              <a:t>và</a:t>
            </a:r>
            <a:r>
              <a:rPr lang="en-US" sz="2400" dirty="0" smtClean="0">
                <a:solidFill>
                  <a:srgbClr val="002060"/>
                </a:solidFill>
              </a:rPr>
              <a:t> oxygen</a:t>
            </a:r>
          </a:p>
          <a:p>
            <a:pPr marL="0" indent="0">
              <a:buNone/>
            </a:pPr>
            <a:r>
              <a:rPr lang="en-US" sz="2400" dirty="0" smtClean="0">
                <a:solidFill>
                  <a:srgbClr val="002060"/>
                </a:solidFill>
              </a:rPr>
              <a:t>PTK = Cu + S + 4 O = 64 + 32 + 4. 16 = 160 </a:t>
            </a:r>
            <a:r>
              <a:rPr lang="en-US" sz="2400" dirty="0" err="1" smtClean="0">
                <a:solidFill>
                  <a:srgbClr val="002060"/>
                </a:solidFill>
              </a:rPr>
              <a:t>amu</a:t>
            </a:r>
            <a:r>
              <a:rPr lang="en-US" sz="2400" dirty="0" smtClean="0">
                <a:solidFill>
                  <a:srgbClr val="002060"/>
                </a:solidFill>
              </a:rPr>
              <a:t> </a:t>
            </a:r>
            <a:endParaRPr lang="en-US" sz="2400" dirty="0">
              <a:solidFill>
                <a:srgbClr val="002060"/>
              </a:solidFill>
            </a:endParaRPr>
          </a:p>
        </p:txBody>
      </p:sp>
      <p:sp>
        <p:nvSpPr>
          <p:cNvPr id="4" name="Rectangle 3"/>
          <p:cNvSpPr/>
          <p:nvPr/>
        </p:nvSpPr>
        <p:spPr>
          <a:xfrm>
            <a:off x="520700" y="4075196"/>
            <a:ext cx="7239000" cy="1200329"/>
          </a:xfrm>
          <a:prstGeom prst="rect">
            <a:avLst/>
          </a:prstGeom>
        </p:spPr>
        <p:txBody>
          <a:bodyPr wrap="square">
            <a:spAutoFit/>
          </a:bodyPr>
          <a:lstStyle/>
          <a:p>
            <a:r>
              <a:rPr lang="en-US" sz="2400" dirty="0">
                <a:solidFill>
                  <a:srgbClr val="FF0000"/>
                </a:solidFill>
                <a:latin typeface="Arial" panose="020B0604020202020204" pitchFamily="34" charset="0"/>
              </a:rPr>
              <a:t>b/ </a:t>
            </a:r>
            <a:r>
              <a:rPr lang="en-US" sz="2400" dirty="0" smtClean="0">
                <a:latin typeface="Arial" panose="020B0604020202020204" pitchFamily="34" charset="0"/>
                <a:ea typeface="Calibri" panose="020F0502020204030204" pitchFamily="34" charset="0"/>
              </a:rPr>
              <a:t>Oxygen: </a:t>
            </a:r>
            <a:r>
              <a:rPr lang="en-US" sz="2400" dirty="0" err="1" smtClean="0">
                <a:latin typeface="Arial" panose="020B0604020202020204" pitchFamily="34" charset="0"/>
                <a:ea typeface="Calibri" panose="020F0502020204030204" pitchFamily="34" charset="0"/>
              </a:rPr>
              <a:t>đơn</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chất</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tạo</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bởi</a:t>
            </a:r>
            <a:r>
              <a:rPr lang="en-US" sz="2400" dirty="0" smtClean="0">
                <a:latin typeface="Arial" panose="020B0604020202020204" pitchFamily="34" charset="0"/>
                <a:ea typeface="Calibri" panose="020F0502020204030204" pitchFamily="34" charset="0"/>
              </a:rPr>
              <a:t> 1 </a:t>
            </a:r>
            <a:r>
              <a:rPr lang="en-US" sz="2400" dirty="0" err="1">
                <a:latin typeface="Arial" panose="020B0604020202020204" pitchFamily="34" charset="0"/>
                <a:ea typeface="Calibri" panose="020F0502020204030204" pitchFamily="34" charset="0"/>
              </a:rPr>
              <a:t>nguyên</a:t>
            </a:r>
            <a:r>
              <a:rPr lang="en-US" sz="2400" dirty="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tố</a:t>
            </a:r>
            <a:r>
              <a:rPr lang="en-US" sz="2400" dirty="0" smtClean="0">
                <a:latin typeface="Arial" panose="020B0604020202020204" pitchFamily="34" charset="0"/>
                <a:ea typeface="Calibri" panose="020F0502020204030204" pitchFamily="34" charset="0"/>
              </a:rPr>
              <a:t> </a:t>
            </a:r>
            <a:r>
              <a:rPr lang="en-US" sz="2400" dirty="0" err="1" smtClean="0">
                <a:latin typeface="Arial" panose="020B0604020202020204" pitchFamily="34" charset="0"/>
                <a:ea typeface="Calibri" panose="020F0502020204030204" pitchFamily="34" charset="0"/>
              </a:rPr>
              <a:t>là</a:t>
            </a:r>
            <a:r>
              <a:rPr lang="en-US" sz="2400" dirty="0" smtClean="0">
                <a:latin typeface="Arial" panose="020B0604020202020204" pitchFamily="34" charset="0"/>
                <a:ea typeface="Calibri" panose="020F0502020204030204" pitchFamily="34" charset="0"/>
              </a:rPr>
              <a:t> O</a:t>
            </a:r>
          </a:p>
          <a:p>
            <a:r>
              <a:rPr lang="en-US" sz="2400" dirty="0" smtClean="0">
                <a:latin typeface="Arial" panose="020B0604020202020204" pitchFamily="34" charset="0"/>
              </a:rPr>
              <a:t>PTK = 2 . O = 16.2 =32 </a:t>
            </a:r>
            <a:r>
              <a:rPr lang="en-US" sz="2400" dirty="0" err="1" smtClean="0">
                <a:latin typeface="Arial" panose="020B0604020202020204" pitchFamily="34" charset="0"/>
              </a:rPr>
              <a:t>amu</a:t>
            </a:r>
            <a:r>
              <a:rPr lang="en-US" sz="2400" dirty="0">
                <a:latin typeface="Arial" panose="020B0604020202020204" pitchFamily="34" charset="0"/>
              </a:rPr>
              <a:t/>
            </a:r>
            <a:br>
              <a:rPr lang="en-US" sz="2400" dirty="0">
                <a:latin typeface="Arial" panose="020B0604020202020204" pitchFamily="34" charset="0"/>
              </a:rPr>
            </a:br>
            <a:endParaRPr lang="en-US" sz="2400" dirty="0"/>
          </a:p>
        </p:txBody>
      </p:sp>
      <p:sp>
        <p:nvSpPr>
          <p:cNvPr id="5" name="Rectangle 4"/>
          <p:cNvSpPr/>
          <p:nvPr/>
        </p:nvSpPr>
        <p:spPr>
          <a:xfrm>
            <a:off x="457200" y="5358516"/>
            <a:ext cx="8686800" cy="1200329"/>
          </a:xfrm>
          <a:prstGeom prst="rect">
            <a:avLst/>
          </a:prstGeom>
        </p:spPr>
        <p:txBody>
          <a:bodyPr wrap="square">
            <a:spAutoFit/>
          </a:bodyPr>
          <a:lstStyle/>
          <a:p>
            <a:r>
              <a:rPr lang="en-US" sz="2400" dirty="0">
                <a:solidFill>
                  <a:srgbClr val="002060"/>
                </a:solidFill>
                <a:latin typeface="Arial" panose="020B0604020202020204" pitchFamily="34" charset="0"/>
              </a:rPr>
              <a:t>c/</a:t>
            </a:r>
            <a:r>
              <a:rPr lang="en-US" sz="2400" dirty="0" err="1">
                <a:solidFill>
                  <a:srgbClr val="002060"/>
                </a:solidFill>
                <a:latin typeface="Arial" panose="020B0604020202020204" pitchFamily="34" charset="0"/>
                <a:ea typeface="Calibri" panose="020F0502020204030204" pitchFamily="34" charset="0"/>
              </a:rPr>
              <a:t>Muối</a:t>
            </a:r>
            <a:r>
              <a:rPr lang="en-US" sz="2400" dirty="0">
                <a:solidFill>
                  <a:srgbClr val="002060"/>
                </a:solidFill>
                <a:latin typeface="Arial" panose="020B0604020202020204" pitchFamily="34" charset="0"/>
                <a:ea typeface="Calibri" panose="020F0502020204030204" pitchFamily="34" charset="0"/>
              </a:rPr>
              <a:t> </a:t>
            </a:r>
            <a:r>
              <a:rPr lang="en-US" sz="2400" dirty="0" err="1" smtClean="0">
                <a:solidFill>
                  <a:srgbClr val="002060"/>
                </a:solidFill>
                <a:latin typeface="Arial" panose="020B0604020202020204" pitchFamily="34" charset="0"/>
                <a:ea typeface="Calibri" panose="020F0502020204030204" pitchFamily="34" charset="0"/>
              </a:rPr>
              <a:t>ăn</a:t>
            </a:r>
            <a:r>
              <a:rPr lang="en-US" sz="2400" dirty="0" smtClean="0">
                <a:solidFill>
                  <a:srgbClr val="002060"/>
                </a:solidFill>
                <a:latin typeface="Arial" panose="020B0604020202020204" pitchFamily="34" charset="0"/>
                <a:ea typeface="Calibri" panose="020F0502020204030204" pitchFamily="34" charset="0"/>
              </a:rPr>
              <a:t> : </a:t>
            </a:r>
            <a:r>
              <a:rPr lang="en-US" sz="2400" dirty="0" err="1" smtClean="0">
                <a:solidFill>
                  <a:srgbClr val="002060"/>
                </a:solidFill>
                <a:latin typeface="Arial" panose="020B0604020202020204" pitchFamily="34" charset="0"/>
                <a:ea typeface="Calibri" panose="020F0502020204030204" pitchFamily="34" charset="0"/>
              </a:rPr>
              <a:t>hợp</a:t>
            </a:r>
            <a:r>
              <a:rPr lang="en-US" sz="2400" dirty="0" smtClean="0">
                <a:solidFill>
                  <a:srgbClr val="002060"/>
                </a:solidFill>
                <a:latin typeface="Arial" panose="020B0604020202020204" pitchFamily="34" charset="0"/>
                <a:ea typeface="Calibri" panose="020F0502020204030204" pitchFamily="34" charset="0"/>
              </a:rPr>
              <a:t> </a:t>
            </a:r>
            <a:r>
              <a:rPr lang="en-US" sz="2400" dirty="0" err="1" smtClean="0">
                <a:solidFill>
                  <a:srgbClr val="002060"/>
                </a:solidFill>
                <a:latin typeface="Arial" panose="020B0604020202020204" pitchFamily="34" charset="0"/>
                <a:ea typeface="Calibri" panose="020F0502020204030204" pitchFamily="34" charset="0"/>
              </a:rPr>
              <a:t>chất</a:t>
            </a:r>
            <a:r>
              <a:rPr lang="en-US" sz="2400" dirty="0" smtClean="0">
                <a:solidFill>
                  <a:srgbClr val="002060"/>
                </a:solidFill>
                <a:latin typeface="Arial" panose="020B0604020202020204" pitchFamily="34" charset="0"/>
                <a:ea typeface="Calibri" panose="020F0502020204030204" pitchFamily="34" charset="0"/>
              </a:rPr>
              <a:t> </a:t>
            </a:r>
            <a:r>
              <a:rPr lang="en-US" sz="2400" dirty="0" err="1" smtClean="0">
                <a:solidFill>
                  <a:srgbClr val="002060"/>
                </a:solidFill>
                <a:latin typeface="Arial" panose="020B0604020202020204" pitchFamily="34" charset="0"/>
                <a:ea typeface="Calibri" panose="020F0502020204030204" pitchFamily="34" charset="0"/>
              </a:rPr>
              <a:t>vì</a:t>
            </a:r>
            <a:r>
              <a:rPr lang="en-US" sz="2400" dirty="0" smtClean="0">
                <a:solidFill>
                  <a:srgbClr val="002060"/>
                </a:solidFill>
                <a:latin typeface="Arial" panose="020B0604020202020204" pitchFamily="34" charset="0"/>
                <a:ea typeface="Calibri" panose="020F0502020204030204" pitchFamily="34" charset="0"/>
              </a:rPr>
              <a:t> </a:t>
            </a:r>
            <a:r>
              <a:rPr lang="en-US" sz="2400" dirty="0" err="1" smtClean="0">
                <a:solidFill>
                  <a:srgbClr val="002060"/>
                </a:solidFill>
                <a:latin typeface="Arial" panose="020B0604020202020204" pitchFamily="34" charset="0"/>
                <a:ea typeface="Calibri" panose="020F0502020204030204" pitchFamily="34" charset="0"/>
              </a:rPr>
              <a:t>tạo</a:t>
            </a:r>
            <a:r>
              <a:rPr lang="en-US" sz="2400" dirty="0" smtClean="0">
                <a:solidFill>
                  <a:srgbClr val="002060"/>
                </a:solidFill>
                <a:latin typeface="Arial" panose="020B0604020202020204" pitchFamily="34" charset="0"/>
                <a:ea typeface="Calibri" panose="020F0502020204030204" pitchFamily="34" charset="0"/>
              </a:rPr>
              <a:t> </a:t>
            </a:r>
            <a:r>
              <a:rPr lang="en-US" sz="2400" dirty="0" err="1" smtClean="0">
                <a:solidFill>
                  <a:srgbClr val="002060"/>
                </a:solidFill>
                <a:latin typeface="Arial" panose="020B0604020202020204" pitchFamily="34" charset="0"/>
                <a:ea typeface="Calibri" panose="020F0502020204030204" pitchFamily="34" charset="0"/>
              </a:rPr>
              <a:t>bởi</a:t>
            </a:r>
            <a:r>
              <a:rPr lang="en-US" sz="2400" dirty="0" smtClean="0">
                <a:solidFill>
                  <a:srgbClr val="002060"/>
                </a:solidFill>
                <a:latin typeface="Arial" panose="020B0604020202020204" pitchFamily="34" charset="0"/>
                <a:ea typeface="Calibri" panose="020F0502020204030204" pitchFamily="34" charset="0"/>
              </a:rPr>
              <a:t> 2 </a:t>
            </a:r>
            <a:r>
              <a:rPr lang="en-US" sz="2400" dirty="0" err="1" smtClean="0">
                <a:solidFill>
                  <a:srgbClr val="002060"/>
                </a:solidFill>
                <a:latin typeface="Arial" panose="020B0604020202020204" pitchFamily="34" charset="0"/>
                <a:ea typeface="Calibri" panose="020F0502020204030204" pitchFamily="34" charset="0"/>
              </a:rPr>
              <a:t>nguyên</a:t>
            </a:r>
            <a:r>
              <a:rPr lang="en-US" sz="2400" dirty="0" smtClean="0">
                <a:solidFill>
                  <a:srgbClr val="002060"/>
                </a:solidFill>
                <a:latin typeface="Arial" panose="020B0604020202020204" pitchFamily="34" charset="0"/>
                <a:ea typeface="Calibri" panose="020F0502020204030204" pitchFamily="34" charset="0"/>
              </a:rPr>
              <a:t> </a:t>
            </a:r>
            <a:r>
              <a:rPr lang="en-US" sz="2400" dirty="0" err="1" smtClean="0">
                <a:solidFill>
                  <a:srgbClr val="002060"/>
                </a:solidFill>
                <a:latin typeface="Arial" panose="020B0604020202020204" pitchFamily="34" charset="0"/>
                <a:ea typeface="Calibri" panose="020F0502020204030204" pitchFamily="34" charset="0"/>
              </a:rPr>
              <a:t>tố</a:t>
            </a:r>
            <a:r>
              <a:rPr lang="en-US" sz="2400" dirty="0" smtClean="0">
                <a:solidFill>
                  <a:srgbClr val="002060"/>
                </a:solidFill>
                <a:latin typeface="Arial" panose="020B0604020202020204" pitchFamily="34" charset="0"/>
                <a:ea typeface="Calibri" panose="020F0502020204030204" pitchFamily="34" charset="0"/>
              </a:rPr>
              <a:t>   </a:t>
            </a:r>
            <a:r>
              <a:rPr lang="en-US" sz="2400" dirty="0" err="1">
                <a:solidFill>
                  <a:srgbClr val="002060"/>
                </a:solidFill>
                <a:latin typeface="Arial" panose="020B0604020202020204" pitchFamily="34" charset="0"/>
                <a:ea typeface="Calibri" panose="020F0502020204030204" pitchFamily="34" charset="0"/>
              </a:rPr>
              <a:t>gồm</a:t>
            </a:r>
            <a:r>
              <a:rPr lang="en-US" sz="2400" dirty="0">
                <a:solidFill>
                  <a:srgbClr val="002060"/>
                </a:solidFill>
                <a:latin typeface="Arial" panose="020B0604020202020204" pitchFamily="34" charset="0"/>
                <a:ea typeface="Calibri" panose="020F0502020204030204" pitchFamily="34" charset="0"/>
              </a:rPr>
              <a:t> </a:t>
            </a:r>
            <a:r>
              <a:rPr lang="en-US" sz="2400" dirty="0" smtClean="0">
                <a:solidFill>
                  <a:srgbClr val="002060"/>
                </a:solidFill>
                <a:latin typeface="Arial" panose="020B0604020202020204" pitchFamily="34" charset="0"/>
                <a:ea typeface="Calibri" panose="020F0502020204030204" pitchFamily="34" charset="0"/>
              </a:rPr>
              <a:t> Na( sodium) </a:t>
            </a:r>
            <a:r>
              <a:rPr lang="en-US" sz="2400" dirty="0" err="1">
                <a:solidFill>
                  <a:srgbClr val="002060"/>
                </a:solidFill>
                <a:latin typeface="Arial" panose="020B0604020202020204" pitchFamily="34" charset="0"/>
                <a:ea typeface="Calibri" panose="020F0502020204030204" pitchFamily="34" charset="0"/>
              </a:rPr>
              <a:t>và</a:t>
            </a:r>
            <a:r>
              <a:rPr lang="en-US" sz="2400" dirty="0">
                <a:solidFill>
                  <a:srgbClr val="002060"/>
                </a:solidFill>
                <a:latin typeface="Arial" panose="020B0604020202020204" pitchFamily="34" charset="0"/>
                <a:ea typeface="Calibri" panose="020F0502020204030204" pitchFamily="34" charset="0"/>
              </a:rPr>
              <a:t> </a:t>
            </a:r>
            <a:r>
              <a:rPr lang="en-US" sz="2400" dirty="0" err="1" smtClean="0">
                <a:solidFill>
                  <a:srgbClr val="002060"/>
                </a:solidFill>
                <a:latin typeface="Arial" panose="020B0604020202020204" pitchFamily="34" charset="0"/>
                <a:ea typeface="Calibri" panose="020F0502020204030204" pitchFamily="34" charset="0"/>
              </a:rPr>
              <a:t>Cl</a:t>
            </a:r>
            <a:r>
              <a:rPr lang="en-US" sz="2400" dirty="0" smtClean="0">
                <a:solidFill>
                  <a:srgbClr val="002060"/>
                </a:solidFill>
                <a:latin typeface="Arial" panose="020B0604020202020204" pitchFamily="34" charset="0"/>
                <a:ea typeface="Calibri" panose="020F0502020204030204" pitchFamily="34" charset="0"/>
              </a:rPr>
              <a:t> ( chlorine)</a:t>
            </a:r>
          </a:p>
          <a:p>
            <a:r>
              <a:rPr lang="en-US" sz="2400" dirty="0" smtClean="0">
                <a:solidFill>
                  <a:srgbClr val="002060"/>
                </a:solidFill>
                <a:latin typeface="Arial" panose="020B0604020202020204" pitchFamily="34" charset="0"/>
                <a:ea typeface="Calibri" panose="020F0502020204030204" pitchFamily="34" charset="0"/>
              </a:rPr>
              <a:t>PTK = Na + </a:t>
            </a:r>
            <a:r>
              <a:rPr lang="en-US" sz="2400" dirty="0" err="1" smtClean="0">
                <a:solidFill>
                  <a:srgbClr val="002060"/>
                </a:solidFill>
                <a:latin typeface="Arial" panose="020B0604020202020204" pitchFamily="34" charset="0"/>
                <a:ea typeface="Calibri" panose="020F0502020204030204" pitchFamily="34" charset="0"/>
              </a:rPr>
              <a:t>Cl</a:t>
            </a:r>
            <a:r>
              <a:rPr lang="en-US" sz="2400" dirty="0" smtClean="0">
                <a:solidFill>
                  <a:srgbClr val="002060"/>
                </a:solidFill>
                <a:latin typeface="Arial" panose="020B0604020202020204" pitchFamily="34" charset="0"/>
                <a:ea typeface="Calibri" panose="020F0502020204030204" pitchFamily="34" charset="0"/>
              </a:rPr>
              <a:t> = 23 + 35,5 = 58,5 </a:t>
            </a:r>
            <a:r>
              <a:rPr lang="en-US" sz="2400" dirty="0" err="1" smtClean="0">
                <a:solidFill>
                  <a:srgbClr val="002060"/>
                </a:solidFill>
                <a:latin typeface="Arial" panose="020B0604020202020204" pitchFamily="34" charset="0"/>
                <a:ea typeface="Calibri" panose="020F0502020204030204" pitchFamily="34" charset="0"/>
              </a:rPr>
              <a:t>amu</a:t>
            </a:r>
            <a:r>
              <a:rPr lang="en-US" sz="2400" dirty="0" smtClean="0">
                <a:solidFill>
                  <a:srgbClr val="002060"/>
                </a:solidFill>
                <a:latin typeface="Arial" panose="020B0604020202020204" pitchFamily="34" charset="0"/>
                <a:ea typeface="Calibri" panose="020F0502020204030204" pitchFamily="34" charset="0"/>
              </a:rPr>
              <a:t>  </a:t>
            </a:r>
            <a:endParaRPr lang="en-US" sz="2400" dirty="0">
              <a:solidFill>
                <a:srgbClr val="002060"/>
              </a:solidFill>
            </a:endParaRPr>
          </a:p>
        </p:txBody>
      </p:sp>
    </p:spTree>
    <p:extLst>
      <p:ext uri="{BB962C8B-B14F-4D97-AF65-F5344CB8AC3E}">
        <p14:creationId xmlns:p14="http://schemas.microsoft.com/office/powerpoint/2010/main" val="29894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2438400"/>
          </a:xfrm>
        </p:spPr>
        <p:txBody>
          <a:bodyPr>
            <a:noAutofit/>
          </a:bodyPr>
          <a:lstStyle/>
          <a:p>
            <a:pPr algn="l"/>
            <a:r>
              <a:rPr lang="en-US" sz="3200" dirty="0">
                <a:latin typeface="Arial" panose="020B0604020202020204" pitchFamily="34" charset="0"/>
              </a:rPr>
              <a:t>d</a:t>
            </a:r>
            <a:r>
              <a:rPr lang="en-US" sz="3200" dirty="0" smtClean="0">
                <a:latin typeface="Arial" panose="020B0604020202020204" pitchFamily="34" charset="0"/>
              </a:rPr>
              <a:t>/ </a:t>
            </a:r>
            <a:r>
              <a:rPr lang="en-US" sz="3200" dirty="0" err="1" smtClean="0">
                <a:latin typeface="Arial" panose="020B0604020202020204" pitchFamily="34" charset="0"/>
                <a:ea typeface="Calibri" panose="020F0502020204030204" pitchFamily="34" charset="0"/>
              </a:rPr>
              <a:t>Khí</a:t>
            </a:r>
            <a:r>
              <a:rPr lang="en-US" sz="3200" dirty="0" smtClean="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amoniac</a:t>
            </a:r>
            <a:r>
              <a:rPr lang="en-US" sz="3200" dirty="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biết</a:t>
            </a:r>
            <a:r>
              <a:rPr lang="en-US" sz="3200" dirty="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mỗi</a:t>
            </a:r>
            <a:r>
              <a:rPr lang="en-US" sz="3200" dirty="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phân</a:t>
            </a:r>
            <a:r>
              <a:rPr lang="en-US" sz="3200" dirty="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tử</a:t>
            </a:r>
            <a:r>
              <a:rPr lang="en-US" sz="3200" dirty="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gồm</a:t>
            </a:r>
            <a:r>
              <a:rPr lang="en-US" sz="3200" dirty="0">
                <a:latin typeface="Arial" panose="020B0604020202020204" pitchFamily="34" charset="0"/>
                <a:ea typeface="Calibri" panose="020F0502020204030204" pitchFamily="34" charset="0"/>
              </a:rPr>
              <a:t> 1 </a:t>
            </a:r>
            <a:r>
              <a:rPr lang="en-US" sz="3200" dirty="0" err="1">
                <a:latin typeface="Arial" panose="020B0604020202020204" pitchFamily="34" charset="0"/>
                <a:ea typeface="Calibri" panose="020F0502020204030204" pitchFamily="34" charset="0"/>
              </a:rPr>
              <a:t>nguyên</a:t>
            </a:r>
            <a:r>
              <a:rPr lang="en-US" sz="3200" dirty="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tử</a:t>
            </a:r>
            <a:r>
              <a:rPr lang="en-US" sz="3200" dirty="0">
                <a:latin typeface="Arial" panose="020B0604020202020204" pitchFamily="34" charset="0"/>
                <a:ea typeface="Calibri" panose="020F0502020204030204" pitchFamily="34" charset="0"/>
              </a:rPr>
              <a:t> N </a:t>
            </a:r>
            <a:r>
              <a:rPr lang="en-US" sz="3200" dirty="0" err="1">
                <a:latin typeface="Arial" panose="020B0604020202020204" pitchFamily="34" charset="0"/>
                <a:ea typeface="Calibri" panose="020F0502020204030204" pitchFamily="34" charset="0"/>
              </a:rPr>
              <a:t>và</a:t>
            </a:r>
            <a:r>
              <a:rPr lang="en-US" sz="3200" dirty="0">
                <a:latin typeface="Arial" panose="020B0604020202020204" pitchFamily="34" charset="0"/>
                <a:ea typeface="Calibri" panose="020F0502020204030204" pitchFamily="34" charset="0"/>
              </a:rPr>
              <a:t> 3 </a:t>
            </a:r>
            <a:r>
              <a:rPr lang="en-US" sz="3200" dirty="0" err="1">
                <a:latin typeface="Arial" panose="020B0604020202020204" pitchFamily="34" charset="0"/>
                <a:ea typeface="Calibri" panose="020F0502020204030204" pitchFamily="34" charset="0"/>
              </a:rPr>
              <a:t>nguyên</a:t>
            </a:r>
            <a:r>
              <a:rPr lang="en-US" sz="3200" dirty="0">
                <a:latin typeface="Arial" panose="020B0604020202020204" pitchFamily="34" charset="0"/>
                <a:ea typeface="Calibri" panose="020F0502020204030204" pitchFamily="34" charset="0"/>
              </a:rPr>
              <a:t> </a:t>
            </a:r>
            <a:r>
              <a:rPr lang="en-US" sz="3200" dirty="0" err="1">
                <a:latin typeface="Arial" panose="020B0604020202020204" pitchFamily="34" charset="0"/>
                <a:ea typeface="Calibri" panose="020F0502020204030204" pitchFamily="34" charset="0"/>
              </a:rPr>
              <a:t>tử</a:t>
            </a:r>
            <a:r>
              <a:rPr lang="en-US" sz="3200" dirty="0">
                <a:latin typeface="Arial" panose="020B0604020202020204" pitchFamily="34" charset="0"/>
                <a:ea typeface="Calibri" panose="020F0502020204030204" pitchFamily="34" charset="0"/>
              </a:rPr>
              <a:t> H</a:t>
            </a:r>
            <a:r>
              <a:rPr lang="en-US" sz="3200" dirty="0">
                <a:latin typeface="Arial" panose="020B0604020202020204" pitchFamily="34" charset="0"/>
              </a:rPr>
              <a:t/>
            </a:r>
            <a:br>
              <a:rPr lang="en-US" sz="3200" dirty="0">
                <a:latin typeface="Arial" panose="020B0604020202020204" pitchFamily="34" charset="0"/>
              </a:rPr>
            </a:br>
            <a:r>
              <a:rPr lang="en-US" sz="3200" dirty="0" smtClean="0">
                <a:latin typeface="Arial" panose="020B0604020202020204" pitchFamily="34" charset="0"/>
              </a:rPr>
              <a:t>e/ </a:t>
            </a:r>
            <a:r>
              <a:rPr lang="en-US" sz="3200" dirty="0" smtClean="0">
                <a:latin typeface="Arial" panose="020B0604020202020204" pitchFamily="34" charset="0"/>
                <a:ea typeface="Calibri" panose="020F0502020204030204" pitchFamily="34" charset="0"/>
              </a:rPr>
              <a:t>Bromine: </a:t>
            </a:r>
            <a:r>
              <a:rPr lang="en-US" sz="3200" dirty="0" err="1" smtClean="0">
                <a:latin typeface="Arial" panose="020B0604020202020204" pitchFamily="34" charset="0"/>
                <a:ea typeface="Calibri" panose="020F0502020204030204" pitchFamily="34" charset="0"/>
              </a:rPr>
              <a:t>biết</a:t>
            </a:r>
            <a:r>
              <a:rPr lang="en-US" sz="3200" dirty="0" smtClean="0">
                <a:latin typeface="Arial" panose="020B0604020202020204" pitchFamily="34" charset="0"/>
                <a:ea typeface="Calibri" panose="020F0502020204030204" pitchFamily="34" charset="0"/>
              </a:rPr>
              <a:t> </a:t>
            </a:r>
            <a:r>
              <a:rPr lang="en-US" sz="3200" dirty="0" err="1" smtClean="0">
                <a:latin typeface="Arial" panose="020B0604020202020204" pitchFamily="34" charset="0"/>
                <a:ea typeface="Calibri" panose="020F0502020204030204" pitchFamily="34" charset="0"/>
              </a:rPr>
              <a:t>mỗi</a:t>
            </a:r>
            <a:r>
              <a:rPr lang="en-US" sz="3200" dirty="0" smtClean="0">
                <a:latin typeface="Arial" panose="020B0604020202020204" pitchFamily="34" charset="0"/>
                <a:ea typeface="Calibri" panose="020F0502020204030204" pitchFamily="34" charset="0"/>
              </a:rPr>
              <a:t> </a:t>
            </a:r>
            <a:r>
              <a:rPr lang="en-US" sz="3200" dirty="0" err="1" smtClean="0">
                <a:latin typeface="Arial" panose="020B0604020202020204" pitchFamily="34" charset="0"/>
                <a:ea typeface="Calibri" panose="020F0502020204030204" pitchFamily="34" charset="0"/>
              </a:rPr>
              <a:t>phân</a:t>
            </a:r>
            <a:r>
              <a:rPr lang="en-US" sz="3200" dirty="0" smtClean="0">
                <a:latin typeface="Arial" panose="020B0604020202020204" pitchFamily="34" charset="0"/>
                <a:ea typeface="Calibri" panose="020F0502020204030204" pitchFamily="34" charset="0"/>
              </a:rPr>
              <a:t> </a:t>
            </a:r>
            <a:r>
              <a:rPr lang="en-US" sz="3200" dirty="0" err="1" smtClean="0">
                <a:latin typeface="Arial" panose="020B0604020202020204" pitchFamily="34" charset="0"/>
                <a:ea typeface="Calibri" panose="020F0502020204030204" pitchFamily="34" charset="0"/>
              </a:rPr>
              <a:t>tử</a:t>
            </a:r>
            <a:r>
              <a:rPr lang="en-US" sz="3200" dirty="0" smtClean="0">
                <a:latin typeface="Arial" panose="020B0604020202020204" pitchFamily="34" charset="0"/>
                <a:ea typeface="Calibri" panose="020F0502020204030204" pitchFamily="34" charset="0"/>
              </a:rPr>
              <a:t> </a:t>
            </a:r>
            <a:r>
              <a:rPr lang="en-US" sz="3200" dirty="0" err="1" smtClean="0">
                <a:latin typeface="Arial" panose="020B0604020202020204" pitchFamily="34" charset="0"/>
                <a:ea typeface="Calibri" panose="020F0502020204030204" pitchFamily="34" charset="0"/>
              </a:rPr>
              <a:t>gồm</a:t>
            </a:r>
            <a:r>
              <a:rPr lang="en-US" sz="3200" dirty="0" smtClean="0">
                <a:latin typeface="Arial" panose="020B0604020202020204" pitchFamily="34" charset="0"/>
                <a:ea typeface="Calibri" panose="020F0502020204030204" pitchFamily="34" charset="0"/>
              </a:rPr>
              <a:t> 2 </a:t>
            </a:r>
            <a:r>
              <a:rPr lang="en-US" sz="3200" dirty="0" err="1" smtClean="0">
                <a:latin typeface="Arial" panose="020B0604020202020204" pitchFamily="34" charset="0"/>
                <a:ea typeface="Calibri" panose="020F0502020204030204" pitchFamily="34" charset="0"/>
              </a:rPr>
              <a:t>nguyên</a:t>
            </a:r>
            <a:r>
              <a:rPr lang="en-US" sz="3200" dirty="0" smtClean="0">
                <a:latin typeface="Arial" panose="020B0604020202020204" pitchFamily="34" charset="0"/>
                <a:ea typeface="Calibri" panose="020F0502020204030204" pitchFamily="34" charset="0"/>
              </a:rPr>
              <a:t> </a:t>
            </a:r>
            <a:r>
              <a:rPr lang="en-US" sz="3200" dirty="0" err="1" smtClean="0">
                <a:latin typeface="Arial" panose="020B0604020202020204" pitchFamily="34" charset="0"/>
                <a:ea typeface="Calibri" panose="020F0502020204030204" pitchFamily="34" charset="0"/>
              </a:rPr>
              <a:t>tử</a:t>
            </a:r>
            <a:r>
              <a:rPr lang="en-US" sz="3200" dirty="0" smtClean="0">
                <a:latin typeface="Arial" panose="020B0604020202020204" pitchFamily="34" charset="0"/>
                <a:ea typeface="Calibri" panose="020F0502020204030204" pitchFamily="34" charset="0"/>
              </a:rPr>
              <a:t> Br</a:t>
            </a:r>
            <a:r>
              <a:rPr lang="en-US" sz="3200" dirty="0" smtClean="0">
                <a:latin typeface="Arial" panose="020B0604020202020204" pitchFamily="34" charset="0"/>
              </a:rPr>
              <a:t/>
            </a:r>
            <a:br>
              <a:rPr lang="en-US" sz="3200" dirty="0" smtClean="0">
                <a:latin typeface="Arial" panose="020B0604020202020204" pitchFamily="34" charset="0"/>
              </a:rPr>
            </a:br>
            <a:r>
              <a:rPr lang="en-US" sz="3200" dirty="0"/>
              <a:t/>
            </a:r>
            <a:br>
              <a:rPr lang="en-US" sz="3200" dirty="0"/>
            </a:br>
            <a:endParaRPr lang="en-US" sz="3200" dirty="0"/>
          </a:p>
        </p:txBody>
      </p:sp>
      <p:sp>
        <p:nvSpPr>
          <p:cNvPr id="3" name="Content Placeholder 2"/>
          <p:cNvSpPr>
            <a:spLocks noGrp="1"/>
          </p:cNvSpPr>
          <p:nvPr>
            <p:ph idx="1"/>
          </p:nvPr>
        </p:nvSpPr>
        <p:spPr>
          <a:xfrm>
            <a:off x="457200" y="2667000"/>
            <a:ext cx="8229600" cy="1905000"/>
          </a:xfrm>
        </p:spPr>
        <p:txBody>
          <a:bodyPr>
            <a:normAutofit fontScale="92500" lnSpcReduction="20000"/>
          </a:bodyPr>
          <a:lstStyle/>
          <a:p>
            <a:pPr marL="0" indent="0">
              <a:buNone/>
            </a:pPr>
            <a:r>
              <a:rPr lang="en-US" dirty="0" smtClean="0">
                <a:solidFill>
                  <a:srgbClr val="0070C0"/>
                </a:solidFill>
                <a:latin typeface="Arial" panose="020B0604020202020204" pitchFamily="34" charset="0"/>
                <a:ea typeface="Calibri" panose="020F0502020204030204" pitchFamily="34" charset="0"/>
              </a:rPr>
              <a:t>d/ </a:t>
            </a:r>
            <a:r>
              <a:rPr lang="en-US" dirty="0" err="1" smtClean="0">
                <a:solidFill>
                  <a:srgbClr val="0070C0"/>
                </a:solidFill>
                <a:latin typeface="Arial" panose="020B0604020202020204" pitchFamily="34" charset="0"/>
                <a:ea typeface="Calibri" panose="020F0502020204030204" pitchFamily="34" charset="0"/>
              </a:rPr>
              <a:t>Khí</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amoniac</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hợp</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chất</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vì</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tạo</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bởi</a:t>
            </a:r>
            <a:r>
              <a:rPr lang="en-US" dirty="0" smtClean="0">
                <a:solidFill>
                  <a:srgbClr val="0070C0"/>
                </a:solidFill>
                <a:latin typeface="Arial" panose="020B0604020202020204" pitchFamily="34" charset="0"/>
                <a:ea typeface="Calibri" panose="020F0502020204030204" pitchFamily="34" charset="0"/>
              </a:rPr>
              <a:t> 2 </a:t>
            </a:r>
            <a:r>
              <a:rPr lang="en-US" dirty="0" err="1" smtClean="0">
                <a:solidFill>
                  <a:srgbClr val="0070C0"/>
                </a:solidFill>
                <a:latin typeface="Arial" panose="020B0604020202020204" pitchFamily="34" charset="0"/>
                <a:ea typeface="Calibri" panose="020F0502020204030204" pitchFamily="34" charset="0"/>
              </a:rPr>
              <a:t>nguyên</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tố</a:t>
            </a:r>
            <a:r>
              <a:rPr lang="en-US" dirty="0" smtClean="0">
                <a:solidFill>
                  <a:srgbClr val="0070C0"/>
                </a:solidFill>
                <a:latin typeface="Arial" panose="020B0604020202020204" pitchFamily="34" charset="0"/>
                <a:ea typeface="Calibri" panose="020F0502020204030204" pitchFamily="34" charset="0"/>
              </a:rPr>
              <a:t> </a:t>
            </a:r>
            <a:r>
              <a:rPr lang="en-US" dirty="0" err="1" smtClean="0">
                <a:solidFill>
                  <a:srgbClr val="0070C0"/>
                </a:solidFill>
                <a:latin typeface="Arial" panose="020B0604020202020204" pitchFamily="34" charset="0"/>
                <a:ea typeface="Calibri" panose="020F0502020204030204" pitchFamily="34" charset="0"/>
              </a:rPr>
              <a:t>là</a:t>
            </a:r>
            <a:r>
              <a:rPr lang="en-US" dirty="0" smtClean="0">
                <a:solidFill>
                  <a:srgbClr val="0070C0"/>
                </a:solidFill>
                <a:latin typeface="Arial" panose="020B0604020202020204" pitchFamily="34" charset="0"/>
                <a:ea typeface="Calibri" panose="020F0502020204030204" pitchFamily="34" charset="0"/>
              </a:rPr>
              <a:t> N </a:t>
            </a:r>
            <a:r>
              <a:rPr lang="en-US" dirty="0" err="1">
                <a:solidFill>
                  <a:srgbClr val="0070C0"/>
                </a:solidFill>
                <a:latin typeface="Arial" panose="020B0604020202020204" pitchFamily="34" charset="0"/>
                <a:ea typeface="Calibri" panose="020F0502020204030204" pitchFamily="34" charset="0"/>
              </a:rPr>
              <a:t>và</a:t>
            </a:r>
            <a:r>
              <a:rPr lang="en-US" dirty="0">
                <a:solidFill>
                  <a:srgbClr val="0070C0"/>
                </a:solidFill>
                <a:latin typeface="Arial" panose="020B0604020202020204" pitchFamily="34" charset="0"/>
                <a:ea typeface="Calibri" panose="020F0502020204030204" pitchFamily="34" charset="0"/>
              </a:rPr>
              <a:t> </a:t>
            </a:r>
            <a:r>
              <a:rPr lang="en-US" dirty="0" smtClean="0">
                <a:solidFill>
                  <a:srgbClr val="0070C0"/>
                </a:solidFill>
                <a:latin typeface="Arial" panose="020B0604020202020204" pitchFamily="34" charset="0"/>
                <a:ea typeface="Calibri" panose="020F0502020204030204" pitchFamily="34" charset="0"/>
              </a:rPr>
              <a:t>H</a:t>
            </a:r>
          </a:p>
          <a:p>
            <a:pPr marL="0" indent="0">
              <a:buNone/>
            </a:pPr>
            <a:endParaRPr lang="en-US" dirty="0" smtClean="0">
              <a:solidFill>
                <a:srgbClr val="0070C0"/>
              </a:solidFill>
              <a:latin typeface="Arial" panose="020B0604020202020204" pitchFamily="34" charset="0"/>
            </a:endParaRPr>
          </a:p>
          <a:p>
            <a:pPr marL="0" indent="0">
              <a:buNone/>
            </a:pPr>
            <a:r>
              <a:rPr lang="en-US" dirty="0" smtClean="0">
                <a:solidFill>
                  <a:srgbClr val="0070C0"/>
                </a:solidFill>
                <a:latin typeface="Arial" panose="020B0604020202020204" pitchFamily="34" charset="0"/>
              </a:rPr>
              <a:t>PTK = N + 3H = 14 + 3.1 =17amu</a:t>
            </a:r>
          </a:p>
        </p:txBody>
      </p:sp>
      <p:sp>
        <p:nvSpPr>
          <p:cNvPr id="4" name="Rectangle 3"/>
          <p:cNvSpPr/>
          <p:nvPr/>
        </p:nvSpPr>
        <p:spPr>
          <a:xfrm>
            <a:off x="342900" y="4539175"/>
            <a:ext cx="8648700" cy="2062103"/>
          </a:xfrm>
          <a:prstGeom prst="rect">
            <a:avLst/>
          </a:prstGeom>
        </p:spPr>
        <p:txBody>
          <a:bodyPr wrap="square">
            <a:spAutoFit/>
          </a:bodyPr>
          <a:lstStyle/>
          <a:p>
            <a:r>
              <a:rPr lang="en-US" sz="3200" dirty="0" smtClean="0">
                <a:solidFill>
                  <a:srgbClr val="0070C0"/>
                </a:solidFill>
                <a:latin typeface="Arial" panose="020B0604020202020204" pitchFamily="34" charset="0"/>
                <a:ea typeface="Calibri" panose="020F0502020204030204" pitchFamily="34" charset="0"/>
              </a:rPr>
              <a:t>e/ Bromine</a:t>
            </a:r>
            <a:r>
              <a:rPr lang="en-US" sz="3200" dirty="0">
                <a:solidFill>
                  <a:srgbClr val="0070C0"/>
                </a:solidFill>
                <a:latin typeface="Arial" panose="020B0604020202020204" pitchFamily="34" charset="0"/>
                <a:ea typeface="Calibri" panose="020F0502020204030204" pitchFamily="34" charset="0"/>
              </a:rPr>
              <a:t>: </a:t>
            </a:r>
            <a:r>
              <a:rPr lang="en-US" sz="3200" dirty="0" err="1">
                <a:solidFill>
                  <a:srgbClr val="0070C0"/>
                </a:solidFill>
                <a:latin typeface="Arial" panose="020B0604020202020204" pitchFamily="34" charset="0"/>
                <a:ea typeface="Calibri" panose="020F0502020204030204" pitchFamily="34" charset="0"/>
              </a:rPr>
              <a:t>đơn</a:t>
            </a:r>
            <a:r>
              <a:rPr lang="en-US" sz="3200" dirty="0">
                <a:solidFill>
                  <a:srgbClr val="0070C0"/>
                </a:solidFill>
                <a:latin typeface="Arial" panose="020B0604020202020204" pitchFamily="34" charset="0"/>
                <a:ea typeface="Calibri" panose="020F0502020204030204" pitchFamily="34" charset="0"/>
              </a:rPr>
              <a:t> </a:t>
            </a:r>
            <a:r>
              <a:rPr lang="en-US" sz="3200" dirty="0" err="1">
                <a:solidFill>
                  <a:srgbClr val="0070C0"/>
                </a:solidFill>
                <a:latin typeface="Arial" panose="020B0604020202020204" pitchFamily="34" charset="0"/>
                <a:ea typeface="Calibri" panose="020F0502020204030204" pitchFamily="34" charset="0"/>
              </a:rPr>
              <a:t>chất</a:t>
            </a:r>
            <a:r>
              <a:rPr lang="en-US" sz="3200" dirty="0">
                <a:solidFill>
                  <a:srgbClr val="0070C0"/>
                </a:solidFill>
                <a:latin typeface="Arial" panose="020B0604020202020204" pitchFamily="34" charset="0"/>
                <a:ea typeface="Calibri" panose="020F0502020204030204" pitchFamily="34" charset="0"/>
              </a:rPr>
              <a:t> </a:t>
            </a:r>
            <a:r>
              <a:rPr lang="en-US" sz="3200" dirty="0" err="1">
                <a:solidFill>
                  <a:srgbClr val="0070C0"/>
                </a:solidFill>
                <a:latin typeface="Arial" panose="020B0604020202020204" pitchFamily="34" charset="0"/>
                <a:ea typeface="Calibri" panose="020F0502020204030204" pitchFamily="34" charset="0"/>
              </a:rPr>
              <a:t>vì</a:t>
            </a:r>
            <a:r>
              <a:rPr lang="en-US" sz="3200" dirty="0">
                <a:solidFill>
                  <a:srgbClr val="0070C0"/>
                </a:solidFill>
                <a:latin typeface="Arial" panose="020B0604020202020204" pitchFamily="34" charset="0"/>
                <a:ea typeface="Calibri" panose="020F0502020204030204" pitchFamily="34" charset="0"/>
              </a:rPr>
              <a:t> </a:t>
            </a:r>
            <a:r>
              <a:rPr lang="en-US" sz="3200" dirty="0" err="1">
                <a:solidFill>
                  <a:srgbClr val="0070C0"/>
                </a:solidFill>
                <a:latin typeface="Arial" panose="020B0604020202020204" pitchFamily="34" charset="0"/>
                <a:ea typeface="Calibri" panose="020F0502020204030204" pitchFamily="34" charset="0"/>
              </a:rPr>
              <a:t>tạo</a:t>
            </a:r>
            <a:r>
              <a:rPr lang="en-US" sz="3200" dirty="0">
                <a:solidFill>
                  <a:srgbClr val="0070C0"/>
                </a:solidFill>
                <a:latin typeface="Arial" panose="020B0604020202020204" pitchFamily="34" charset="0"/>
                <a:ea typeface="Calibri" panose="020F0502020204030204" pitchFamily="34" charset="0"/>
              </a:rPr>
              <a:t> </a:t>
            </a:r>
            <a:r>
              <a:rPr lang="en-US" sz="3200" dirty="0" err="1">
                <a:solidFill>
                  <a:srgbClr val="0070C0"/>
                </a:solidFill>
                <a:latin typeface="Arial" panose="020B0604020202020204" pitchFamily="34" charset="0"/>
                <a:ea typeface="Calibri" panose="020F0502020204030204" pitchFamily="34" charset="0"/>
              </a:rPr>
              <a:t>bởi</a:t>
            </a:r>
            <a:r>
              <a:rPr lang="en-US" sz="3200" dirty="0">
                <a:solidFill>
                  <a:srgbClr val="0070C0"/>
                </a:solidFill>
                <a:latin typeface="Arial" panose="020B0604020202020204" pitchFamily="34" charset="0"/>
                <a:ea typeface="Calibri" panose="020F0502020204030204" pitchFamily="34" charset="0"/>
              </a:rPr>
              <a:t> 1 </a:t>
            </a:r>
            <a:r>
              <a:rPr lang="en-US" sz="3200" dirty="0" err="1">
                <a:solidFill>
                  <a:srgbClr val="0070C0"/>
                </a:solidFill>
                <a:latin typeface="Arial" panose="020B0604020202020204" pitchFamily="34" charset="0"/>
                <a:ea typeface="Calibri" panose="020F0502020204030204" pitchFamily="34" charset="0"/>
              </a:rPr>
              <a:t>nguyên</a:t>
            </a:r>
            <a:r>
              <a:rPr lang="en-US" sz="3200" dirty="0">
                <a:solidFill>
                  <a:srgbClr val="0070C0"/>
                </a:solidFill>
                <a:latin typeface="Arial" panose="020B0604020202020204" pitchFamily="34" charset="0"/>
                <a:ea typeface="Calibri" panose="020F0502020204030204" pitchFamily="34" charset="0"/>
              </a:rPr>
              <a:t> </a:t>
            </a:r>
            <a:r>
              <a:rPr lang="en-US" sz="3200" dirty="0" err="1">
                <a:solidFill>
                  <a:srgbClr val="0070C0"/>
                </a:solidFill>
                <a:latin typeface="Arial" panose="020B0604020202020204" pitchFamily="34" charset="0"/>
                <a:ea typeface="Calibri" panose="020F0502020204030204" pitchFamily="34" charset="0"/>
              </a:rPr>
              <a:t>tố</a:t>
            </a:r>
            <a:r>
              <a:rPr lang="en-US" sz="3200" dirty="0">
                <a:solidFill>
                  <a:srgbClr val="0070C0"/>
                </a:solidFill>
                <a:latin typeface="Arial" panose="020B0604020202020204" pitchFamily="34" charset="0"/>
                <a:ea typeface="Calibri" panose="020F0502020204030204" pitchFamily="34" charset="0"/>
              </a:rPr>
              <a:t> Br</a:t>
            </a:r>
            <a:r>
              <a:rPr lang="en-US" sz="3200" dirty="0">
                <a:solidFill>
                  <a:srgbClr val="0070C0"/>
                </a:solidFill>
                <a:latin typeface="Arial" panose="020B0604020202020204" pitchFamily="34" charset="0"/>
              </a:rPr>
              <a:t/>
            </a:r>
            <a:br>
              <a:rPr lang="en-US" sz="3200" dirty="0">
                <a:solidFill>
                  <a:srgbClr val="0070C0"/>
                </a:solidFill>
                <a:latin typeface="Arial" panose="020B0604020202020204" pitchFamily="34" charset="0"/>
              </a:rPr>
            </a:br>
            <a:endParaRPr lang="en-US" sz="3200" dirty="0" smtClean="0">
              <a:solidFill>
                <a:srgbClr val="0070C0"/>
              </a:solidFill>
              <a:latin typeface="Arial" panose="020B0604020202020204" pitchFamily="34" charset="0"/>
            </a:endParaRPr>
          </a:p>
          <a:p>
            <a:r>
              <a:rPr lang="en-US" sz="3200" dirty="0">
                <a:solidFill>
                  <a:srgbClr val="0070C0"/>
                </a:solidFill>
                <a:latin typeface="Arial" panose="020B0604020202020204" pitchFamily="34" charset="0"/>
              </a:rPr>
              <a:t> </a:t>
            </a:r>
            <a:r>
              <a:rPr lang="en-US" sz="3200" dirty="0" smtClean="0">
                <a:solidFill>
                  <a:srgbClr val="0070C0"/>
                </a:solidFill>
                <a:latin typeface="Arial" panose="020B0604020202020204" pitchFamily="34" charset="0"/>
              </a:rPr>
              <a:t>PTK </a:t>
            </a:r>
            <a:r>
              <a:rPr lang="en-US" sz="3200" dirty="0">
                <a:solidFill>
                  <a:srgbClr val="0070C0"/>
                </a:solidFill>
                <a:latin typeface="Arial" panose="020B0604020202020204" pitchFamily="34" charset="0"/>
              </a:rPr>
              <a:t>= 2 Br = 2.80 = 160 </a:t>
            </a:r>
            <a:r>
              <a:rPr lang="en-US" sz="3200" dirty="0" err="1">
                <a:solidFill>
                  <a:srgbClr val="0070C0"/>
                </a:solidFill>
                <a:latin typeface="Arial" panose="020B0604020202020204" pitchFamily="34" charset="0"/>
              </a:rPr>
              <a:t>amu</a:t>
            </a:r>
            <a:r>
              <a:rPr lang="en-US" sz="3200" dirty="0">
                <a:solidFill>
                  <a:srgbClr val="0070C0"/>
                </a:solidFill>
                <a:latin typeface="Arial" panose="020B0604020202020204" pitchFamily="34" charset="0"/>
              </a:rPr>
              <a:t/>
            </a:r>
            <a:br>
              <a:rPr lang="en-US" sz="3200" dirty="0">
                <a:solidFill>
                  <a:srgbClr val="0070C0"/>
                </a:solidFill>
                <a:latin typeface="Arial" panose="020B0604020202020204" pitchFamily="34" charset="0"/>
              </a:rPr>
            </a:br>
            <a:endParaRPr lang="en-US" sz="3200" dirty="0">
              <a:solidFill>
                <a:srgbClr val="0070C0"/>
              </a:solidFill>
            </a:endParaRPr>
          </a:p>
        </p:txBody>
      </p:sp>
    </p:spTree>
    <p:extLst>
      <p:ext uri="{BB962C8B-B14F-4D97-AF65-F5344CB8AC3E}">
        <p14:creationId xmlns:p14="http://schemas.microsoft.com/office/powerpoint/2010/main" val="4209055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subTitle" idx="1"/>
          </p:nvPr>
        </p:nvSpPr>
        <p:spPr>
          <a:xfrm>
            <a:off x="152400" y="685800"/>
            <a:ext cx="8610600" cy="4495800"/>
          </a:xfrm>
        </p:spPr>
        <p:txBody>
          <a:bodyPr>
            <a:noAutofit/>
          </a:bodyPr>
          <a:lstStyle/>
          <a:p>
            <a:pPr marL="609600" indent="-609600" algn="l"/>
            <a:r>
              <a:rPr lang="en-US" dirty="0" err="1" smtClean="0">
                <a:solidFill>
                  <a:srgbClr val="C00000"/>
                </a:solidFill>
                <a:latin typeface="Times New Roman" pitchFamily="18" charset="0"/>
                <a:cs typeface="Times New Roman" pitchFamily="18" charset="0"/>
              </a:rPr>
              <a:t>Câu</a:t>
            </a:r>
            <a:r>
              <a:rPr lang="en-US" dirty="0" smtClean="0">
                <a:solidFill>
                  <a:srgbClr val="C00000"/>
                </a:solidFill>
                <a:latin typeface="Times New Roman" pitchFamily="18" charset="0"/>
                <a:cs typeface="Times New Roman" pitchFamily="18" charset="0"/>
              </a:rPr>
              <a:t> 5: </a:t>
            </a:r>
            <a:r>
              <a:rPr lang="en-US" dirty="0" err="1" smtClean="0">
                <a:solidFill>
                  <a:schemeClr val="tx1">
                    <a:lumMod val="95000"/>
                    <a:lumOff val="5000"/>
                  </a:schemeClr>
                </a:solidFill>
                <a:latin typeface="Times New Roman" pitchFamily="18" charset="0"/>
                <a:cs typeface="Times New Roman" pitchFamily="18" charset="0"/>
              </a:rPr>
              <a:t>Trong</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số</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các</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dưới</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đây</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hãy</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chỉ</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ra</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và</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giải</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thích</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nào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là</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đơn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nào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là</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hợp</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a:solidFill>
                  <a:schemeClr val="tx1">
                    <a:lumMod val="95000"/>
                    <a:lumOff val="5000"/>
                  </a:schemeClr>
                </a:solidFill>
                <a:latin typeface="Times New Roman" pitchFamily="18" charset="0"/>
                <a:cs typeface="Times New Roman" pitchFamily="18" charset="0"/>
              </a:rPr>
              <a:t>?</a:t>
            </a:r>
            <a:endParaRPr lang="en-US" dirty="0" smtClean="0">
              <a:solidFill>
                <a:schemeClr val="tx1">
                  <a:lumMod val="95000"/>
                  <a:lumOff val="5000"/>
                </a:schemeClr>
              </a:solidFill>
              <a:latin typeface="Times New Roman" pitchFamily="18" charset="0"/>
              <a:cs typeface="Times New Roman" pitchFamily="18" charset="0"/>
            </a:endParaRPr>
          </a:p>
          <a:p>
            <a:pPr marL="609600" indent="-609600" algn="l">
              <a:buFont typeface="Wingdings" pitchFamily="2" charset="2"/>
              <a:buAutoNum type="alphaLcPeriod"/>
            </a:pPr>
            <a:r>
              <a:rPr lang="en-US" dirty="0" err="1" smtClean="0">
                <a:solidFill>
                  <a:schemeClr val="tx1">
                    <a:lumMod val="95000"/>
                    <a:lumOff val="5000"/>
                  </a:schemeClr>
                </a:solidFill>
                <a:latin typeface="Times New Roman" pitchFamily="18" charset="0"/>
                <a:cs typeface="Times New Roman" pitchFamily="18" charset="0"/>
              </a:rPr>
              <a:t>Khí</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amoniac</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N &amp; H.</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Phosphorus </a:t>
            </a:r>
            <a:r>
              <a:rPr lang="en-US" dirty="0" err="1" smtClean="0">
                <a:solidFill>
                  <a:schemeClr val="tx1">
                    <a:lumMod val="95000"/>
                    <a:lumOff val="5000"/>
                  </a:schemeClr>
                </a:solidFill>
                <a:latin typeface="Times New Roman" pitchFamily="18" charset="0"/>
                <a:cs typeface="Times New Roman" pitchFamily="18" charset="0"/>
              </a:rPr>
              <a:t>đỏ</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P.</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Acid </a:t>
            </a:r>
            <a:r>
              <a:rPr lang="en-US" dirty="0" err="1" smtClean="0">
                <a:solidFill>
                  <a:schemeClr val="tx1">
                    <a:lumMod val="95000"/>
                    <a:lumOff val="5000"/>
                  </a:schemeClr>
                </a:solidFill>
                <a:latin typeface="Times New Roman" pitchFamily="18" charset="0"/>
                <a:cs typeface="Times New Roman" pitchFamily="18" charset="0"/>
              </a:rPr>
              <a:t>chlohiđric</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H&amp; Cl.</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Calcium </a:t>
            </a:r>
            <a:r>
              <a:rPr lang="en-US" dirty="0" err="1" smtClean="0">
                <a:solidFill>
                  <a:schemeClr val="tx1">
                    <a:lumMod val="95000"/>
                    <a:lumOff val="5000"/>
                  </a:schemeClr>
                </a:solidFill>
                <a:latin typeface="Times New Roman" pitchFamily="18" charset="0"/>
                <a:cs typeface="Times New Roman" pitchFamily="18" charset="0"/>
              </a:rPr>
              <a:t>carbonat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Ca, C, O.</a:t>
            </a:r>
          </a:p>
          <a:p>
            <a:pPr marL="609600" indent="-609600" algn="l">
              <a:buFont typeface="Wingdings" pitchFamily="2" charset="2"/>
              <a:buAutoNum type="alphaLcPeriod"/>
            </a:pPr>
            <a:r>
              <a:rPr lang="en-US" dirty="0" err="1" smtClean="0">
                <a:solidFill>
                  <a:schemeClr val="tx1">
                    <a:lumMod val="95000"/>
                    <a:lumOff val="5000"/>
                  </a:schemeClr>
                </a:solidFill>
                <a:latin typeface="Times New Roman" pitchFamily="18" charset="0"/>
                <a:cs typeface="Times New Roman" pitchFamily="18" charset="0"/>
              </a:rPr>
              <a:t>Glucozo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C, H, O.</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Kim</a:t>
            </a:r>
            <a:r>
              <a:rPr lang="en-US" sz="2800" dirty="0" smtClean="0">
                <a:solidFill>
                  <a:schemeClr val="tx1">
                    <a:lumMod val="95000"/>
                    <a:lumOff val="5000"/>
                  </a:schemeClr>
                </a:solidFill>
                <a:latin typeface="Times New Roman" pitchFamily="18" charset="0"/>
                <a:cs typeface="Times New Roman" pitchFamily="18" charset="0"/>
              </a:rPr>
              <a:t> </a:t>
            </a:r>
            <a:r>
              <a:rPr lang="en-US" sz="2800" dirty="0" err="1" smtClean="0">
                <a:solidFill>
                  <a:schemeClr val="tx1">
                    <a:lumMod val="95000"/>
                    <a:lumOff val="5000"/>
                  </a:schemeClr>
                </a:solidFill>
                <a:latin typeface="Times New Roman" pitchFamily="18" charset="0"/>
                <a:cs typeface="Times New Roman" pitchFamily="18" charset="0"/>
              </a:rPr>
              <a:t>loại</a:t>
            </a:r>
            <a:r>
              <a:rPr lang="en-US" sz="2800" dirty="0">
                <a:solidFill>
                  <a:schemeClr val="tx1">
                    <a:lumMod val="95000"/>
                    <a:lumOff val="5000"/>
                  </a:schemeClr>
                </a:solidFill>
                <a:latin typeface="Times New Roman" pitchFamily="18" charset="0"/>
                <a:cs typeface="Times New Roman" pitchFamily="18" charset="0"/>
              </a:rPr>
              <a:t> </a:t>
            </a:r>
            <a:r>
              <a:rPr lang="vi-VN" sz="2800" b="1" dirty="0" smtClean="0">
                <a:latin typeface="Times New Roman" panose="02020603050405020304" pitchFamily="18" charset="0"/>
                <a:cs typeface="Times New Roman" panose="02020603050405020304" pitchFamily="18" charset="0"/>
              </a:rPr>
              <a:t>Magnesium</a:t>
            </a:r>
            <a:r>
              <a:rPr lang="en-US" sz="2800" dirty="0" smtClean="0">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Mg.</a:t>
            </a:r>
          </a:p>
        </p:txBody>
      </p:sp>
      <p:sp>
        <p:nvSpPr>
          <p:cNvPr id="58376" name="Text Box 8"/>
          <p:cNvSpPr txBox="1">
            <a:spLocks noChangeArrowheads="1"/>
          </p:cNvSpPr>
          <p:nvPr/>
        </p:nvSpPr>
        <p:spPr bwMode="auto">
          <a:xfrm>
            <a:off x="7236216" y="2297186"/>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77" name="Text Box 9"/>
          <p:cNvSpPr txBox="1">
            <a:spLocks noChangeArrowheads="1"/>
          </p:cNvSpPr>
          <p:nvPr/>
        </p:nvSpPr>
        <p:spPr bwMode="auto">
          <a:xfrm>
            <a:off x="7236216" y="2873047"/>
            <a:ext cx="1981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Đơn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78" name="Text Box 10"/>
          <p:cNvSpPr txBox="1">
            <a:spLocks noChangeArrowheads="1"/>
          </p:cNvSpPr>
          <p:nvPr/>
        </p:nvSpPr>
        <p:spPr bwMode="auto">
          <a:xfrm>
            <a:off x="7315200" y="5130732"/>
            <a:ext cx="1981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Đơn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79" name="Text Box 11"/>
          <p:cNvSpPr txBox="1">
            <a:spLocks noChangeArrowheads="1"/>
          </p:cNvSpPr>
          <p:nvPr/>
        </p:nvSpPr>
        <p:spPr bwMode="auto">
          <a:xfrm>
            <a:off x="7248916" y="3416747"/>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81" name="Text Box 13"/>
          <p:cNvSpPr txBox="1">
            <a:spLocks noChangeArrowheads="1"/>
          </p:cNvSpPr>
          <p:nvPr/>
        </p:nvSpPr>
        <p:spPr bwMode="auto">
          <a:xfrm>
            <a:off x="7302500" y="4004122"/>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82" name="Text Box 14"/>
          <p:cNvSpPr txBox="1">
            <a:spLocks noChangeArrowheads="1"/>
          </p:cNvSpPr>
          <p:nvPr/>
        </p:nvSpPr>
        <p:spPr bwMode="auto">
          <a:xfrm>
            <a:off x="7315200" y="4559636"/>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1741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2261BA-D98C-45AF-9A49-6DEF98261DFA}" type="slidenum">
              <a:rPr lang="en-US" smtClean="0">
                <a:latin typeface="Times New Roman" pitchFamily="18" charset="0"/>
                <a:cs typeface="Times New Roman" pitchFamily="18" charset="0"/>
              </a:rPr>
              <a:pPr eaLnBrk="1" hangingPunct="1"/>
              <a:t>2</a:t>
            </a:fld>
            <a:endParaRPr lang="en-US" smtClean="0">
              <a:latin typeface="Times New Roman" pitchFamily="18" charset="0"/>
              <a:cs typeface="Times New Roman" pitchFamily="18" charset="0"/>
            </a:endParaRPr>
          </a:p>
        </p:txBody>
      </p:sp>
    </p:spTree>
    <p:extLst>
      <p:ext uri="{BB962C8B-B14F-4D97-AF65-F5344CB8AC3E}">
        <p14:creationId xmlns:p14="http://schemas.microsoft.com/office/powerpoint/2010/main" val="35283808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8376"/>
                                        </p:tgtEl>
                                        <p:attrNameLst>
                                          <p:attrName>style.visibility</p:attrName>
                                        </p:attrNameLst>
                                      </p:cBhvr>
                                      <p:to>
                                        <p:strVal val="visible"/>
                                      </p:to>
                                    </p:set>
                                    <p:animEffect transition="in" filter="blinds(horizontal)">
                                      <p:cBhvr>
                                        <p:cTn id="7" dur="500"/>
                                        <p:tgtEl>
                                          <p:spTgt spid="583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8377"/>
                                        </p:tgtEl>
                                        <p:attrNameLst>
                                          <p:attrName>style.visibility</p:attrName>
                                        </p:attrNameLst>
                                      </p:cBhvr>
                                      <p:to>
                                        <p:strVal val="visible"/>
                                      </p:to>
                                    </p:set>
                                    <p:animEffect transition="in" filter="blinds(horizontal)">
                                      <p:cBhvr>
                                        <p:cTn id="12" dur="500"/>
                                        <p:tgtEl>
                                          <p:spTgt spid="5837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8379">
                                            <p:txEl>
                                              <p:pRg st="0" end="0"/>
                                            </p:txEl>
                                          </p:spTgt>
                                        </p:tgtEl>
                                        <p:attrNameLst>
                                          <p:attrName>style.visibility</p:attrName>
                                        </p:attrNameLst>
                                      </p:cBhvr>
                                      <p:to>
                                        <p:strVal val="visible"/>
                                      </p:to>
                                    </p:set>
                                    <p:animEffect transition="in" filter="blinds(horizontal)">
                                      <p:cBhvr>
                                        <p:cTn id="17" dur="500"/>
                                        <p:tgtEl>
                                          <p:spTgt spid="5837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8381">
                                            <p:txEl>
                                              <p:pRg st="0" end="0"/>
                                            </p:txEl>
                                          </p:spTgt>
                                        </p:tgtEl>
                                        <p:attrNameLst>
                                          <p:attrName>style.visibility</p:attrName>
                                        </p:attrNameLst>
                                      </p:cBhvr>
                                      <p:to>
                                        <p:strVal val="visible"/>
                                      </p:to>
                                    </p:set>
                                    <p:animEffect transition="in" filter="blinds(horizontal)">
                                      <p:cBhvr>
                                        <p:cTn id="22" dur="500"/>
                                        <p:tgtEl>
                                          <p:spTgt spid="58381">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8382"/>
                                        </p:tgtEl>
                                        <p:attrNameLst>
                                          <p:attrName>style.visibility</p:attrName>
                                        </p:attrNameLst>
                                      </p:cBhvr>
                                      <p:to>
                                        <p:strVal val="visible"/>
                                      </p:to>
                                    </p:set>
                                    <p:animEffect transition="in" filter="blinds(horizontal)">
                                      <p:cBhvr>
                                        <p:cTn id="27" dur="500"/>
                                        <p:tgtEl>
                                          <p:spTgt spid="5838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8378"/>
                                        </p:tgtEl>
                                        <p:attrNameLst>
                                          <p:attrName>style.visibility</p:attrName>
                                        </p:attrNameLst>
                                      </p:cBhvr>
                                      <p:to>
                                        <p:strVal val="visible"/>
                                      </p:to>
                                    </p:set>
                                    <p:animEffect transition="in" filter="blinds(horizontal)">
                                      <p:cBhvr>
                                        <p:cTn id="32" dur="500"/>
                                        <p:tgtEl>
                                          <p:spTgt spid="58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6" grpId="0"/>
      <p:bldP spid="58377" grpId="0"/>
      <p:bldP spid="58378" grpId="0"/>
      <p:bldP spid="5838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Text Box 5"/>
          <p:cNvSpPr txBox="1">
            <a:spLocks noChangeArrowheads="1"/>
          </p:cNvSpPr>
          <p:nvPr/>
        </p:nvSpPr>
        <p:spPr bwMode="auto">
          <a:xfrm>
            <a:off x="3733800" y="533400"/>
            <a:ext cx="1143000" cy="466725"/>
          </a:xfrm>
          <a:prstGeom prst="rect">
            <a:avLst/>
          </a:prstGeom>
          <a:solidFill>
            <a:srgbClr val="FFFFCC"/>
          </a:solidFill>
          <a:ln w="9525">
            <a:solidFill>
              <a:srgbClr val="0000FF"/>
            </a:solidFill>
            <a:miter lim="800000"/>
            <a:headEnd/>
            <a:tailEnd/>
          </a:ln>
          <a:effectLst/>
          <a:scene3d>
            <a:camera prst="orthographicFront"/>
            <a:lightRig rig="threePt" dir="t"/>
          </a:scene3d>
          <a:sp3d>
            <a:bevelT/>
          </a:sp3d>
        </p:spPr>
        <p:txBody>
          <a:bodyPr>
            <a:spAutoFit/>
          </a:bodyPr>
          <a:lstStyle/>
          <a:p>
            <a:pPr fontAlgn="auto">
              <a:spcBef>
                <a:spcPct val="50000"/>
              </a:spcBef>
              <a:spcAft>
                <a:spcPts val="0"/>
              </a:spcAft>
              <a:defRPr/>
            </a:pPr>
            <a:r>
              <a:rPr lang="en-US" sz="2400" b="1">
                <a:solidFill>
                  <a:srgbClr val="0000FF"/>
                </a:solidFill>
                <a:latin typeface="Times New Roman" pitchFamily="18" charset="0"/>
                <a:cs typeface="Times New Roman" pitchFamily="18" charset="0"/>
              </a:rPr>
              <a:t>CHẤT</a:t>
            </a:r>
          </a:p>
        </p:txBody>
      </p:sp>
      <p:sp>
        <p:nvSpPr>
          <p:cNvPr id="19462" name="Text Box 6"/>
          <p:cNvSpPr txBox="1">
            <a:spLocks noChangeArrowheads="1"/>
          </p:cNvSpPr>
          <p:nvPr/>
        </p:nvSpPr>
        <p:spPr bwMode="auto">
          <a:xfrm>
            <a:off x="1490663" y="2209800"/>
            <a:ext cx="2057400" cy="466725"/>
          </a:xfrm>
          <a:prstGeom prst="rect">
            <a:avLst/>
          </a:prstGeom>
          <a:solidFill>
            <a:srgbClr val="FFFFCC"/>
          </a:solidFill>
          <a:ln w="9525">
            <a:solidFill>
              <a:srgbClr val="0000FF"/>
            </a:solidFill>
            <a:miter lim="800000"/>
            <a:headEnd/>
            <a:tailEnd/>
          </a:ln>
          <a:effectLst/>
          <a:scene3d>
            <a:camera prst="orthographicFront"/>
            <a:lightRig rig="threePt" dir="t"/>
          </a:scene3d>
          <a:sp3d>
            <a:bevelT/>
          </a:sp3d>
        </p:spPr>
        <p:txBody>
          <a:bodyPr>
            <a:spAutoFit/>
          </a:bodyPr>
          <a:lstStyle/>
          <a:p>
            <a:pPr fontAlgn="auto">
              <a:spcBef>
                <a:spcPct val="50000"/>
              </a:spcBef>
              <a:spcAft>
                <a:spcPts val="0"/>
              </a:spcAft>
              <a:defRPr/>
            </a:pPr>
            <a:r>
              <a:rPr lang="en-US" sz="2400" b="1">
                <a:solidFill>
                  <a:srgbClr val="0000FF"/>
                </a:solidFill>
                <a:latin typeface="Times New Roman" pitchFamily="18" charset="0"/>
                <a:cs typeface="Times New Roman" pitchFamily="18" charset="0"/>
              </a:rPr>
              <a:t>ĐƠN CHẤT</a:t>
            </a:r>
          </a:p>
        </p:txBody>
      </p:sp>
      <p:sp>
        <p:nvSpPr>
          <p:cNvPr id="19463" name="Text Box 7"/>
          <p:cNvSpPr txBox="1">
            <a:spLocks noChangeArrowheads="1"/>
          </p:cNvSpPr>
          <p:nvPr/>
        </p:nvSpPr>
        <p:spPr bwMode="auto">
          <a:xfrm>
            <a:off x="4953000" y="2133600"/>
            <a:ext cx="2057400" cy="466725"/>
          </a:xfrm>
          <a:prstGeom prst="rect">
            <a:avLst/>
          </a:prstGeom>
          <a:solidFill>
            <a:srgbClr val="FFFFCC"/>
          </a:solidFill>
          <a:ln w="9525">
            <a:solidFill>
              <a:srgbClr val="0000FF"/>
            </a:solidFill>
            <a:miter lim="800000"/>
            <a:headEnd/>
            <a:tailEnd/>
          </a:ln>
          <a:effectLst/>
          <a:scene3d>
            <a:camera prst="orthographicFront"/>
            <a:lightRig rig="threePt" dir="t"/>
          </a:scene3d>
          <a:sp3d>
            <a:bevelT/>
          </a:sp3d>
        </p:spPr>
        <p:txBody>
          <a:bodyPr>
            <a:spAutoFit/>
          </a:bodyPr>
          <a:lstStyle/>
          <a:p>
            <a:pPr fontAlgn="auto">
              <a:spcBef>
                <a:spcPct val="50000"/>
              </a:spcBef>
              <a:spcAft>
                <a:spcPts val="0"/>
              </a:spcAft>
              <a:defRPr/>
            </a:pPr>
            <a:r>
              <a:rPr lang="en-US" sz="2400" b="1">
                <a:solidFill>
                  <a:srgbClr val="0000FF"/>
                </a:solidFill>
                <a:latin typeface="Times New Roman" pitchFamily="18" charset="0"/>
                <a:cs typeface="Times New Roman" pitchFamily="18" charset="0"/>
              </a:rPr>
              <a:t>HỢP CHẤT</a:t>
            </a:r>
          </a:p>
        </p:txBody>
      </p:sp>
      <p:sp>
        <p:nvSpPr>
          <p:cNvPr id="19464" name="Text Box 8"/>
          <p:cNvSpPr txBox="1">
            <a:spLocks noChangeArrowheads="1"/>
          </p:cNvSpPr>
          <p:nvPr/>
        </p:nvSpPr>
        <p:spPr bwMode="auto">
          <a:xfrm>
            <a:off x="1338263" y="3505200"/>
            <a:ext cx="1066800" cy="831850"/>
          </a:xfrm>
          <a:prstGeom prst="rect">
            <a:avLst/>
          </a:prstGeom>
          <a:solidFill>
            <a:srgbClr val="FFFFCC"/>
          </a:solidFill>
          <a:ln w="9525">
            <a:solidFill>
              <a:srgbClr val="0000FF"/>
            </a:solidFill>
            <a:miter lim="800000"/>
            <a:headEnd/>
            <a:tailEnd/>
          </a:ln>
          <a:effectLst/>
          <a:scene3d>
            <a:camera prst="orthographicFront"/>
            <a:lightRig rig="threePt" dir="t"/>
          </a:scene3d>
          <a:sp3d>
            <a:bevelT/>
          </a:sp3d>
        </p:spPr>
        <p:txBody>
          <a:bodyPr>
            <a:spAutoFit/>
          </a:bodyPr>
          <a:lstStyle/>
          <a:p>
            <a:pPr fontAlgn="auto">
              <a:spcBef>
                <a:spcPct val="50000"/>
              </a:spcBef>
              <a:spcAft>
                <a:spcPts val="0"/>
              </a:spcAft>
              <a:defRPr/>
            </a:pPr>
            <a:r>
              <a:rPr lang="en-US" sz="2400" b="1">
                <a:solidFill>
                  <a:srgbClr val="0000FF"/>
                </a:solidFill>
                <a:latin typeface="Times New Roman" pitchFamily="18" charset="0"/>
                <a:cs typeface="Times New Roman" pitchFamily="18" charset="0"/>
              </a:rPr>
              <a:t>KIM LOẠI </a:t>
            </a:r>
          </a:p>
        </p:txBody>
      </p:sp>
      <p:sp>
        <p:nvSpPr>
          <p:cNvPr id="19465" name="Text Box 9"/>
          <p:cNvSpPr txBox="1">
            <a:spLocks noChangeArrowheads="1"/>
          </p:cNvSpPr>
          <p:nvPr/>
        </p:nvSpPr>
        <p:spPr bwMode="auto">
          <a:xfrm>
            <a:off x="2633663" y="3505200"/>
            <a:ext cx="1066800" cy="831850"/>
          </a:xfrm>
          <a:prstGeom prst="rect">
            <a:avLst/>
          </a:prstGeom>
          <a:solidFill>
            <a:srgbClr val="FFFFCC"/>
          </a:solidFill>
          <a:ln w="9525">
            <a:solidFill>
              <a:srgbClr val="0000FF"/>
            </a:solidFill>
            <a:miter lim="800000"/>
            <a:headEnd/>
            <a:tailEnd/>
          </a:ln>
          <a:effectLst/>
          <a:scene3d>
            <a:camera prst="orthographicFront"/>
            <a:lightRig rig="threePt" dir="t"/>
          </a:scene3d>
          <a:sp3d>
            <a:bevelT/>
          </a:sp3d>
        </p:spPr>
        <p:txBody>
          <a:bodyPr>
            <a:spAutoFit/>
          </a:bodyPr>
          <a:lstStyle/>
          <a:p>
            <a:pPr fontAlgn="auto">
              <a:spcBef>
                <a:spcPct val="50000"/>
              </a:spcBef>
              <a:spcAft>
                <a:spcPts val="0"/>
              </a:spcAft>
              <a:defRPr/>
            </a:pPr>
            <a:r>
              <a:rPr lang="en-US" sz="2400" b="1">
                <a:solidFill>
                  <a:srgbClr val="0000FF"/>
                </a:solidFill>
                <a:latin typeface="Times New Roman" pitchFamily="18" charset="0"/>
                <a:cs typeface="Times New Roman" pitchFamily="18" charset="0"/>
              </a:rPr>
              <a:t>PHI KIM</a:t>
            </a:r>
          </a:p>
        </p:txBody>
      </p:sp>
      <p:sp>
        <p:nvSpPr>
          <p:cNvPr id="19466" name="Text Box 10"/>
          <p:cNvSpPr txBox="1">
            <a:spLocks noChangeArrowheads="1"/>
          </p:cNvSpPr>
          <p:nvPr/>
        </p:nvSpPr>
        <p:spPr bwMode="auto">
          <a:xfrm>
            <a:off x="4419600" y="3581400"/>
            <a:ext cx="1143000" cy="1562100"/>
          </a:xfrm>
          <a:prstGeom prst="rect">
            <a:avLst/>
          </a:prstGeom>
          <a:solidFill>
            <a:srgbClr val="FFFFCC"/>
          </a:solidFill>
          <a:ln w="9525">
            <a:solidFill>
              <a:srgbClr val="0000FF"/>
            </a:solidFill>
            <a:miter lim="800000"/>
            <a:headEnd/>
            <a:tailEnd/>
          </a:ln>
          <a:effectLst/>
          <a:scene3d>
            <a:camera prst="orthographicFront"/>
            <a:lightRig rig="threePt" dir="t"/>
          </a:scene3d>
          <a:sp3d>
            <a:bevelT/>
          </a:sp3d>
        </p:spPr>
        <p:txBody>
          <a:bodyPr>
            <a:spAutoFit/>
          </a:bodyPr>
          <a:lstStyle/>
          <a:p>
            <a:pPr algn="ctr" fontAlgn="auto">
              <a:spcBef>
                <a:spcPct val="50000"/>
              </a:spcBef>
              <a:spcAft>
                <a:spcPts val="0"/>
              </a:spcAft>
              <a:defRPr/>
            </a:pPr>
            <a:r>
              <a:rPr lang="en-US" sz="2400" b="1">
                <a:solidFill>
                  <a:srgbClr val="0000FF"/>
                </a:solidFill>
                <a:latin typeface="Times New Roman" pitchFamily="18" charset="0"/>
                <a:cs typeface="Times New Roman" pitchFamily="18" charset="0"/>
              </a:rPr>
              <a:t>HỢP CHẤT VÔ   CƠ</a:t>
            </a:r>
          </a:p>
        </p:txBody>
      </p:sp>
      <p:sp>
        <p:nvSpPr>
          <p:cNvPr id="19467" name="Text Box 11"/>
          <p:cNvSpPr txBox="1">
            <a:spLocks noChangeArrowheads="1"/>
          </p:cNvSpPr>
          <p:nvPr/>
        </p:nvSpPr>
        <p:spPr bwMode="auto">
          <a:xfrm>
            <a:off x="6400800" y="3505200"/>
            <a:ext cx="1219200" cy="1562100"/>
          </a:xfrm>
          <a:prstGeom prst="rect">
            <a:avLst/>
          </a:prstGeom>
          <a:solidFill>
            <a:srgbClr val="FFFFCC"/>
          </a:solidFill>
          <a:ln w="9525">
            <a:solidFill>
              <a:srgbClr val="0000FF"/>
            </a:solidFill>
            <a:miter lim="800000"/>
            <a:headEnd/>
            <a:tailEnd/>
          </a:ln>
          <a:effectLst/>
          <a:scene3d>
            <a:camera prst="orthographicFront"/>
            <a:lightRig rig="threePt" dir="t"/>
          </a:scene3d>
          <a:sp3d>
            <a:bevelT/>
          </a:sp3d>
        </p:spPr>
        <p:txBody>
          <a:bodyPr>
            <a:spAutoFit/>
          </a:bodyPr>
          <a:lstStyle/>
          <a:p>
            <a:pPr algn="ctr" fontAlgn="auto">
              <a:spcBef>
                <a:spcPct val="50000"/>
              </a:spcBef>
              <a:spcAft>
                <a:spcPts val="0"/>
              </a:spcAft>
              <a:defRPr/>
            </a:pPr>
            <a:r>
              <a:rPr lang="en-US" sz="2400" b="1">
                <a:solidFill>
                  <a:srgbClr val="0000FF"/>
                </a:solidFill>
                <a:latin typeface="Times New Roman" pitchFamily="18" charset="0"/>
                <a:cs typeface="Times New Roman" pitchFamily="18" charset="0"/>
              </a:rPr>
              <a:t>HỢP CHẤT HỮU CƠ</a:t>
            </a:r>
          </a:p>
        </p:txBody>
      </p:sp>
      <p:sp>
        <p:nvSpPr>
          <p:cNvPr id="19468" name="Line 12"/>
          <p:cNvSpPr>
            <a:spLocks noChangeShapeType="1"/>
          </p:cNvSpPr>
          <p:nvPr/>
        </p:nvSpPr>
        <p:spPr bwMode="auto">
          <a:xfrm flipH="1">
            <a:off x="2438400" y="1066800"/>
            <a:ext cx="1752600" cy="990600"/>
          </a:xfrm>
          <a:prstGeom prst="line">
            <a:avLst/>
          </a:prstGeom>
          <a:noFill/>
          <a:ln w="57150" cmpd="thinThick">
            <a:solidFill>
              <a:srgbClr val="FFFFCC"/>
            </a:solidFill>
            <a:round/>
            <a:headEnd/>
            <a:tailEnd type="triangle" w="med" len="med"/>
          </a:ln>
          <a:effectLst/>
          <a:scene3d>
            <a:camera prst="orthographicFront"/>
            <a:lightRig rig="threePt" dir="t"/>
          </a:scene3d>
          <a:sp3d>
            <a:bevelT/>
          </a:sp3d>
        </p:spPr>
        <p:txBody>
          <a:bodyPr/>
          <a:lstStyle/>
          <a:p>
            <a:pPr fontAlgn="auto">
              <a:spcBef>
                <a:spcPts val="0"/>
              </a:spcBef>
              <a:spcAft>
                <a:spcPts val="0"/>
              </a:spcAft>
              <a:defRPr/>
            </a:pPr>
            <a:endParaRPr lang="en-US">
              <a:latin typeface="Times New Roman" pitchFamily="18" charset="0"/>
              <a:cs typeface="Times New Roman" pitchFamily="18" charset="0"/>
            </a:endParaRPr>
          </a:p>
        </p:txBody>
      </p:sp>
      <p:sp>
        <p:nvSpPr>
          <p:cNvPr id="19469" name="Line 13"/>
          <p:cNvSpPr>
            <a:spLocks noChangeShapeType="1"/>
          </p:cNvSpPr>
          <p:nvPr/>
        </p:nvSpPr>
        <p:spPr bwMode="auto">
          <a:xfrm>
            <a:off x="4191000" y="1085850"/>
            <a:ext cx="1676400" cy="895350"/>
          </a:xfrm>
          <a:prstGeom prst="line">
            <a:avLst/>
          </a:prstGeom>
          <a:noFill/>
          <a:ln w="57150" cmpd="thinThick">
            <a:solidFill>
              <a:srgbClr val="FFFFCC"/>
            </a:solidFill>
            <a:round/>
            <a:headEnd/>
            <a:tailEnd type="triangle" w="med" len="med"/>
          </a:ln>
          <a:effectLst/>
          <a:scene3d>
            <a:camera prst="orthographicFront"/>
            <a:lightRig rig="threePt" dir="t"/>
          </a:scene3d>
          <a:sp3d>
            <a:bevelT/>
          </a:sp3d>
        </p:spPr>
        <p:txBody>
          <a:bodyPr/>
          <a:lstStyle/>
          <a:p>
            <a:pPr fontAlgn="auto">
              <a:spcBef>
                <a:spcPts val="0"/>
              </a:spcBef>
              <a:spcAft>
                <a:spcPts val="0"/>
              </a:spcAft>
              <a:defRPr/>
            </a:pPr>
            <a:endParaRPr lang="en-US">
              <a:latin typeface="Times New Roman" pitchFamily="18" charset="0"/>
              <a:cs typeface="Times New Roman" pitchFamily="18" charset="0"/>
            </a:endParaRPr>
          </a:p>
        </p:txBody>
      </p:sp>
      <p:sp>
        <p:nvSpPr>
          <p:cNvPr id="19470" name="Line 14"/>
          <p:cNvSpPr>
            <a:spLocks noChangeShapeType="1"/>
          </p:cNvSpPr>
          <p:nvPr/>
        </p:nvSpPr>
        <p:spPr bwMode="auto">
          <a:xfrm flipH="1">
            <a:off x="1871663" y="2743200"/>
            <a:ext cx="533400" cy="685800"/>
          </a:xfrm>
          <a:prstGeom prst="line">
            <a:avLst/>
          </a:prstGeom>
          <a:noFill/>
          <a:ln w="57150" cmpd="thickThin">
            <a:solidFill>
              <a:srgbClr val="FFFFCC"/>
            </a:solidFill>
            <a:round/>
            <a:headEnd/>
            <a:tailEnd type="triangle" w="med" len="med"/>
          </a:ln>
          <a:effectLst/>
          <a:scene3d>
            <a:camera prst="orthographicFront"/>
            <a:lightRig rig="threePt" dir="t"/>
          </a:scene3d>
          <a:sp3d>
            <a:bevelT/>
          </a:sp3d>
        </p:spPr>
        <p:txBody>
          <a:bodyPr/>
          <a:lstStyle/>
          <a:p>
            <a:pPr fontAlgn="auto">
              <a:spcBef>
                <a:spcPts val="0"/>
              </a:spcBef>
              <a:spcAft>
                <a:spcPts val="0"/>
              </a:spcAft>
              <a:defRPr/>
            </a:pPr>
            <a:endParaRPr lang="en-US">
              <a:latin typeface="Times New Roman" pitchFamily="18" charset="0"/>
              <a:cs typeface="Times New Roman" pitchFamily="18" charset="0"/>
            </a:endParaRPr>
          </a:p>
        </p:txBody>
      </p:sp>
      <p:sp>
        <p:nvSpPr>
          <p:cNvPr id="19471" name="Line 15"/>
          <p:cNvSpPr>
            <a:spLocks noChangeShapeType="1"/>
          </p:cNvSpPr>
          <p:nvPr/>
        </p:nvSpPr>
        <p:spPr bwMode="auto">
          <a:xfrm>
            <a:off x="2405063" y="2743200"/>
            <a:ext cx="533400" cy="685800"/>
          </a:xfrm>
          <a:prstGeom prst="line">
            <a:avLst/>
          </a:prstGeom>
          <a:noFill/>
          <a:ln w="57150" cmpd="thickThin">
            <a:solidFill>
              <a:srgbClr val="FFFFCC"/>
            </a:solidFill>
            <a:round/>
            <a:headEnd/>
            <a:tailEnd type="triangle" w="med" len="med"/>
          </a:ln>
          <a:effectLst/>
          <a:scene3d>
            <a:camera prst="orthographicFront"/>
            <a:lightRig rig="threePt" dir="t"/>
          </a:scene3d>
          <a:sp3d>
            <a:bevelT/>
          </a:sp3d>
        </p:spPr>
        <p:txBody>
          <a:bodyPr/>
          <a:lstStyle/>
          <a:p>
            <a:pPr fontAlgn="auto">
              <a:spcBef>
                <a:spcPts val="0"/>
              </a:spcBef>
              <a:spcAft>
                <a:spcPts val="0"/>
              </a:spcAft>
              <a:defRPr/>
            </a:pPr>
            <a:endParaRPr lang="en-US">
              <a:latin typeface="Times New Roman" pitchFamily="18" charset="0"/>
              <a:cs typeface="Times New Roman" pitchFamily="18" charset="0"/>
            </a:endParaRPr>
          </a:p>
        </p:txBody>
      </p:sp>
      <p:sp>
        <p:nvSpPr>
          <p:cNvPr id="19472" name="Line 16"/>
          <p:cNvSpPr>
            <a:spLocks noChangeShapeType="1"/>
          </p:cNvSpPr>
          <p:nvPr/>
        </p:nvSpPr>
        <p:spPr bwMode="auto">
          <a:xfrm flipH="1">
            <a:off x="5257800" y="2667000"/>
            <a:ext cx="685800" cy="762000"/>
          </a:xfrm>
          <a:prstGeom prst="line">
            <a:avLst/>
          </a:prstGeom>
          <a:noFill/>
          <a:ln w="57150" cmpd="thickThin">
            <a:solidFill>
              <a:srgbClr val="FFFFCC"/>
            </a:solidFill>
            <a:round/>
            <a:headEnd/>
            <a:tailEnd type="triangle" w="med" len="med"/>
          </a:ln>
          <a:effectLst/>
          <a:scene3d>
            <a:camera prst="orthographicFront"/>
            <a:lightRig rig="threePt" dir="t"/>
          </a:scene3d>
          <a:sp3d>
            <a:bevelT/>
          </a:sp3d>
        </p:spPr>
        <p:txBody>
          <a:bodyPr/>
          <a:lstStyle/>
          <a:p>
            <a:pPr fontAlgn="auto">
              <a:spcBef>
                <a:spcPts val="0"/>
              </a:spcBef>
              <a:spcAft>
                <a:spcPts val="0"/>
              </a:spcAft>
              <a:defRPr/>
            </a:pPr>
            <a:endParaRPr lang="en-US">
              <a:latin typeface="Times New Roman" pitchFamily="18" charset="0"/>
              <a:cs typeface="Times New Roman" pitchFamily="18" charset="0"/>
            </a:endParaRPr>
          </a:p>
        </p:txBody>
      </p:sp>
      <p:sp>
        <p:nvSpPr>
          <p:cNvPr id="19473" name="Line 17"/>
          <p:cNvSpPr>
            <a:spLocks noChangeShapeType="1"/>
          </p:cNvSpPr>
          <p:nvPr/>
        </p:nvSpPr>
        <p:spPr bwMode="auto">
          <a:xfrm>
            <a:off x="6019800" y="2667000"/>
            <a:ext cx="762000" cy="762000"/>
          </a:xfrm>
          <a:prstGeom prst="line">
            <a:avLst/>
          </a:prstGeom>
          <a:noFill/>
          <a:ln w="57150" cmpd="thinThick">
            <a:solidFill>
              <a:srgbClr val="FFFFCC"/>
            </a:solidFill>
            <a:round/>
            <a:headEnd/>
            <a:tailEnd type="triangle" w="med" len="med"/>
          </a:ln>
          <a:effectLst/>
          <a:scene3d>
            <a:camera prst="orthographicFront"/>
            <a:lightRig rig="threePt" dir="t"/>
          </a:scene3d>
          <a:sp3d>
            <a:bevelT/>
          </a:sp3d>
        </p:spPr>
        <p:txBody>
          <a:bodyPr/>
          <a:lstStyle/>
          <a:p>
            <a:pPr fontAlgn="auto">
              <a:spcBef>
                <a:spcPts val="0"/>
              </a:spcBef>
              <a:spcAft>
                <a:spcPts val="0"/>
              </a:spcAft>
              <a:defRPr/>
            </a:pPr>
            <a:endParaRPr lang="en-US">
              <a:latin typeface="Times New Roman" pitchFamily="18" charset="0"/>
              <a:cs typeface="Times New Roman" pitchFamily="18" charset="0"/>
            </a:endParaRPr>
          </a:p>
        </p:txBody>
      </p:sp>
      <p:sp>
        <p:nvSpPr>
          <p:cNvPr id="19474" name="Text Box 18"/>
          <p:cNvSpPr txBox="1">
            <a:spLocks noChangeArrowheads="1"/>
          </p:cNvSpPr>
          <p:nvPr/>
        </p:nvSpPr>
        <p:spPr bwMode="auto">
          <a:xfrm>
            <a:off x="685800" y="5486400"/>
            <a:ext cx="7848600" cy="1077218"/>
          </a:xfrm>
          <a:prstGeom prst="rect">
            <a:avLst/>
          </a:prstGeom>
          <a:solidFill>
            <a:schemeClr val="accent3"/>
          </a:solidFill>
          <a:ln w="9525">
            <a:solidFill>
              <a:srgbClr val="0000FF"/>
            </a:solidFill>
            <a:miter lim="800000"/>
            <a:headEnd/>
            <a:tailEnd/>
          </a:ln>
          <a:effectLst/>
          <a:scene3d>
            <a:camera prst="orthographicFront"/>
            <a:lightRig rig="threePt" dir="t"/>
          </a:scene3d>
          <a:sp3d>
            <a:bevelT/>
          </a:sp3d>
        </p:spPr>
        <p:txBody>
          <a:bodyPr wrap="square">
            <a:spAutoFit/>
          </a:bodyPr>
          <a:lstStyle/>
          <a:p>
            <a:pPr algn="ctr" fontAlgn="auto">
              <a:spcBef>
                <a:spcPct val="50000"/>
              </a:spcBef>
              <a:spcAft>
                <a:spcPts val="0"/>
              </a:spcAft>
              <a:defRPr/>
            </a:pPr>
            <a:r>
              <a:rPr lang="en-US" sz="3200" b="1" dirty="0">
                <a:solidFill>
                  <a:srgbClr val="FF0000"/>
                </a:solidFill>
                <a:latin typeface="Times New Roman" pitchFamily="18" charset="0"/>
                <a:cs typeface="Times New Roman" pitchFamily="18" charset="0"/>
              </a:rPr>
              <a:t>Điền cụm từ thích hợp vào các ô số trong sơ đồ  thể hiện sự phân loại chất ở trên .</a:t>
            </a:r>
          </a:p>
        </p:txBody>
      </p:sp>
      <p:sp>
        <p:nvSpPr>
          <p:cNvPr id="19475" name="AutoShape 19"/>
          <p:cNvSpPr>
            <a:spLocks noChangeArrowheads="1"/>
          </p:cNvSpPr>
          <p:nvPr/>
        </p:nvSpPr>
        <p:spPr bwMode="auto">
          <a:xfrm>
            <a:off x="1490663" y="2070100"/>
            <a:ext cx="2057400" cy="609600"/>
          </a:xfrm>
          <a:prstGeom prst="roundRect">
            <a:avLst>
              <a:gd name="adj" fmla="val 16667"/>
            </a:avLst>
          </a:prstGeom>
          <a:solidFill>
            <a:srgbClr val="FF0000"/>
          </a:solidFill>
          <a:ln w="9525">
            <a:solidFill>
              <a:srgbClr val="0000FF"/>
            </a:solidFill>
            <a:round/>
            <a:headEnd/>
            <a:tailEnd/>
          </a:ln>
          <a:effectLst/>
          <a:scene3d>
            <a:camera prst="orthographicFront"/>
            <a:lightRig rig="threePt" dir="t"/>
          </a:scene3d>
          <a:sp3d>
            <a:bevelT/>
          </a:sp3d>
        </p:spPr>
        <p:txBody>
          <a:bodyPr wrap="none" anchor="ctr"/>
          <a:lstStyle/>
          <a:p>
            <a:pPr algn="ctr" fontAlgn="auto">
              <a:spcBef>
                <a:spcPts val="0"/>
              </a:spcBef>
              <a:spcAft>
                <a:spcPts val="0"/>
              </a:spcAft>
              <a:defRPr/>
            </a:pPr>
            <a:r>
              <a:rPr lang="en-US" sz="2400" b="1" dirty="0">
                <a:solidFill>
                  <a:schemeClr val="bg1"/>
                </a:solidFill>
                <a:latin typeface="Times New Roman" pitchFamily="18" charset="0"/>
                <a:cs typeface="Times New Roman" pitchFamily="18" charset="0"/>
              </a:rPr>
              <a:t>1</a:t>
            </a:r>
          </a:p>
        </p:txBody>
      </p:sp>
      <p:sp>
        <p:nvSpPr>
          <p:cNvPr id="19476" name="AutoShape 20"/>
          <p:cNvSpPr>
            <a:spLocks noChangeArrowheads="1"/>
          </p:cNvSpPr>
          <p:nvPr/>
        </p:nvSpPr>
        <p:spPr bwMode="auto">
          <a:xfrm>
            <a:off x="4953000" y="2057400"/>
            <a:ext cx="2057400" cy="609600"/>
          </a:xfrm>
          <a:prstGeom prst="roundRect">
            <a:avLst>
              <a:gd name="adj" fmla="val 16667"/>
            </a:avLst>
          </a:prstGeom>
          <a:solidFill>
            <a:srgbClr val="FF0000"/>
          </a:solidFill>
          <a:ln w="9525">
            <a:solidFill>
              <a:srgbClr val="0000FF"/>
            </a:solidFill>
            <a:round/>
            <a:headEnd/>
            <a:tailEnd/>
          </a:ln>
          <a:effectLst/>
          <a:scene3d>
            <a:camera prst="orthographicFront"/>
            <a:lightRig rig="threePt" dir="t"/>
          </a:scene3d>
          <a:sp3d>
            <a:bevelT/>
          </a:sp3d>
        </p:spPr>
        <p:txBody>
          <a:bodyPr wrap="none" anchor="ctr"/>
          <a:lstStyle/>
          <a:p>
            <a:pPr algn="ctr" fontAlgn="auto">
              <a:spcBef>
                <a:spcPts val="0"/>
              </a:spcBef>
              <a:spcAft>
                <a:spcPts val="0"/>
              </a:spcAft>
              <a:defRPr/>
            </a:pPr>
            <a:r>
              <a:rPr lang="en-US" sz="2400" b="1">
                <a:solidFill>
                  <a:schemeClr val="bg1"/>
                </a:solidFill>
                <a:latin typeface="Times New Roman" pitchFamily="18" charset="0"/>
                <a:cs typeface="Times New Roman" pitchFamily="18" charset="0"/>
              </a:rPr>
              <a:t>2</a:t>
            </a:r>
            <a:r>
              <a:rPr lang="en-US" sz="2400" b="1">
                <a:solidFill>
                  <a:srgbClr val="FF0000"/>
                </a:solidFill>
                <a:latin typeface="Times New Roman" pitchFamily="18" charset="0"/>
                <a:cs typeface="Times New Roman" pitchFamily="18" charset="0"/>
              </a:rPr>
              <a:t>1</a:t>
            </a:r>
          </a:p>
        </p:txBody>
      </p:sp>
      <p:sp>
        <p:nvSpPr>
          <p:cNvPr id="19477" name="AutoShape 21"/>
          <p:cNvSpPr>
            <a:spLocks noChangeArrowheads="1"/>
          </p:cNvSpPr>
          <p:nvPr/>
        </p:nvSpPr>
        <p:spPr bwMode="auto">
          <a:xfrm>
            <a:off x="1262063" y="3490913"/>
            <a:ext cx="1219200" cy="914400"/>
          </a:xfrm>
          <a:prstGeom prst="roundRect">
            <a:avLst>
              <a:gd name="adj" fmla="val 16667"/>
            </a:avLst>
          </a:prstGeom>
          <a:solidFill>
            <a:srgbClr val="00FF00"/>
          </a:solidFill>
          <a:ln w="9525">
            <a:solidFill>
              <a:srgbClr val="0000FF"/>
            </a:solidFill>
            <a:round/>
            <a:headEnd/>
            <a:tailEnd/>
          </a:ln>
          <a:effectLst/>
          <a:scene3d>
            <a:camera prst="orthographicFront"/>
            <a:lightRig rig="threePt" dir="t"/>
          </a:scene3d>
          <a:sp3d>
            <a:bevelT/>
          </a:sp3d>
        </p:spPr>
        <p:txBody>
          <a:bodyPr wrap="none" anchor="ctr"/>
          <a:lstStyle/>
          <a:p>
            <a:pPr algn="ctr" fontAlgn="auto">
              <a:spcBef>
                <a:spcPts val="0"/>
              </a:spcBef>
              <a:spcAft>
                <a:spcPts val="0"/>
              </a:spcAft>
              <a:defRPr/>
            </a:pPr>
            <a:r>
              <a:rPr lang="en-US" sz="2400" b="1">
                <a:solidFill>
                  <a:srgbClr val="FF0000"/>
                </a:solidFill>
                <a:latin typeface="Times New Roman" pitchFamily="18" charset="0"/>
                <a:cs typeface="Times New Roman" pitchFamily="18" charset="0"/>
              </a:rPr>
              <a:t>3</a:t>
            </a:r>
          </a:p>
        </p:txBody>
      </p:sp>
      <p:sp>
        <p:nvSpPr>
          <p:cNvPr id="19478" name="AutoShape 22"/>
          <p:cNvSpPr>
            <a:spLocks noChangeArrowheads="1"/>
          </p:cNvSpPr>
          <p:nvPr/>
        </p:nvSpPr>
        <p:spPr bwMode="auto">
          <a:xfrm>
            <a:off x="2590800" y="3429000"/>
            <a:ext cx="1219200" cy="914400"/>
          </a:xfrm>
          <a:prstGeom prst="roundRect">
            <a:avLst>
              <a:gd name="adj" fmla="val 16667"/>
            </a:avLst>
          </a:prstGeom>
          <a:solidFill>
            <a:srgbClr val="00FF00"/>
          </a:solidFill>
          <a:ln w="9525">
            <a:solidFill>
              <a:srgbClr val="0000FF"/>
            </a:solidFill>
            <a:round/>
            <a:headEnd/>
            <a:tailEnd/>
          </a:ln>
          <a:effectLst/>
          <a:scene3d>
            <a:camera prst="orthographicFront"/>
            <a:lightRig rig="threePt" dir="t"/>
          </a:scene3d>
          <a:sp3d>
            <a:bevelT/>
          </a:sp3d>
        </p:spPr>
        <p:txBody>
          <a:bodyPr wrap="none" anchor="ctr"/>
          <a:lstStyle/>
          <a:p>
            <a:pPr algn="ctr" fontAlgn="auto">
              <a:spcBef>
                <a:spcPts val="0"/>
              </a:spcBef>
              <a:spcAft>
                <a:spcPts val="0"/>
              </a:spcAft>
              <a:defRPr/>
            </a:pPr>
            <a:r>
              <a:rPr lang="en-US" sz="2400" b="1">
                <a:solidFill>
                  <a:srgbClr val="FF0000"/>
                </a:solidFill>
                <a:latin typeface="Times New Roman" pitchFamily="18" charset="0"/>
                <a:cs typeface="Times New Roman" pitchFamily="18" charset="0"/>
              </a:rPr>
              <a:t>4</a:t>
            </a:r>
          </a:p>
        </p:txBody>
      </p:sp>
      <p:sp>
        <p:nvSpPr>
          <p:cNvPr id="19479" name="AutoShape 23"/>
          <p:cNvSpPr>
            <a:spLocks noChangeArrowheads="1"/>
          </p:cNvSpPr>
          <p:nvPr/>
        </p:nvSpPr>
        <p:spPr bwMode="auto">
          <a:xfrm>
            <a:off x="4343400" y="3505200"/>
            <a:ext cx="1219200" cy="1752600"/>
          </a:xfrm>
          <a:prstGeom prst="roundRect">
            <a:avLst>
              <a:gd name="adj" fmla="val 16667"/>
            </a:avLst>
          </a:prstGeom>
          <a:solidFill>
            <a:srgbClr val="00FF00"/>
          </a:solidFill>
          <a:ln w="9525">
            <a:solidFill>
              <a:srgbClr val="0000FF"/>
            </a:solidFill>
            <a:round/>
            <a:headEnd/>
            <a:tailEnd/>
          </a:ln>
          <a:effectLst/>
          <a:scene3d>
            <a:camera prst="orthographicFront"/>
            <a:lightRig rig="threePt" dir="t"/>
          </a:scene3d>
          <a:sp3d>
            <a:bevelT/>
          </a:sp3d>
        </p:spPr>
        <p:txBody>
          <a:bodyPr wrap="none" anchor="ctr"/>
          <a:lstStyle/>
          <a:p>
            <a:pPr algn="ctr" fontAlgn="auto">
              <a:spcBef>
                <a:spcPts val="0"/>
              </a:spcBef>
              <a:spcAft>
                <a:spcPts val="0"/>
              </a:spcAft>
              <a:defRPr/>
            </a:pPr>
            <a:r>
              <a:rPr lang="en-US" sz="2400" b="1">
                <a:solidFill>
                  <a:srgbClr val="FF0000"/>
                </a:solidFill>
                <a:latin typeface="Times New Roman" pitchFamily="18" charset="0"/>
                <a:cs typeface="Times New Roman" pitchFamily="18" charset="0"/>
              </a:rPr>
              <a:t>5</a:t>
            </a:r>
          </a:p>
        </p:txBody>
      </p:sp>
      <p:sp>
        <p:nvSpPr>
          <p:cNvPr id="19480" name="AutoShape 24"/>
          <p:cNvSpPr>
            <a:spLocks noChangeArrowheads="1"/>
          </p:cNvSpPr>
          <p:nvPr/>
        </p:nvSpPr>
        <p:spPr bwMode="auto">
          <a:xfrm>
            <a:off x="6434138" y="3429000"/>
            <a:ext cx="1219200" cy="1752600"/>
          </a:xfrm>
          <a:prstGeom prst="roundRect">
            <a:avLst>
              <a:gd name="adj" fmla="val 16667"/>
            </a:avLst>
          </a:prstGeom>
          <a:solidFill>
            <a:srgbClr val="00FF00"/>
          </a:solidFill>
          <a:ln w="9525">
            <a:solidFill>
              <a:srgbClr val="0000FF"/>
            </a:solidFill>
            <a:round/>
            <a:headEnd/>
            <a:tailEnd/>
          </a:ln>
          <a:effectLst/>
          <a:scene3d>
            <a:camera prst="orthographicFront"/>
            <a:lightRig rig="threePt" dir="t"/>
          </a:scene3d>
          <a:sp3d>
            <a:bevelT/>
          </a:sp3d>
        </p:spPr>
        <p:txBody>
          <a:bodyPr wrap="none" anchor="ctr"/>
          <a:lstStyle/>
          <a:p>
            <a:pPr algn="ctr" fontAlgn="auto">
              <a:spcBef>
                <a:spcPts val="0"/>
              </a:spcBef>
              <a:spcAft>
                <a:spcPts val="0"/>
              </a:spcAft>
              <a:defRPr/>
            </a:pPr>
            <a:r>
              <a:rPr lang="en-US" sz="2400" b="1">
                <a:solidFill>
                  <a:srgbClr val="FF0000"/>
                </a:solidFill>
                <a:latin typeface="Times New Roman" pitchFamily="18" charset="0"/>
                <a:cs typeface="Times New Roman" pitchFamily="18" charset="0"/>
              </a:rPr>
              <a:t>6</a:t>
            </a:r>
          </a:p>
        </p:txBody>
      </p:sp>
    </p:spTree>
    <p:extLst>
      <p:ext uri="{BB962C8B-B14F-4D97-AF65-F5344CB8AC3E}">
        <p14:creationId xmlns:p14="http://schemas.microsoft.com/office/powerpoint/2010/main" val="5440715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xit" presetSubtype="12" fill="hold" nodeType="clickEffect">
                                  <p:stCondLst>
                                    <p:cond delay="0"/>
                                  </p:stCondLst>
                                  <p:childTnLst>
                                    <p:animEffect transition="out" filter="strips(downLeft)">
                                      <p:cBhvr>
                                        <p:cTn id="6" dur="500"/>
                                        <p:tgtEl>
                                          <p:spTgt spid="19475"/>
                                        </p:tgtEl>
                                      </p:cBhvr>
                                    </p:animEffect>
                                    <p:set>
                                      <p:cBhvr>
                                        <p:cTn id="7" dur="1" fill="hold">
                                          <p:stCondLst>
                                            <p:cond delay="499"/>
                                          </p:stCondLst>
                                        </p:cTn>
                                        <p:tgtEl>
                                          <p:spTgt spid="19475"/>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xit" presetSubtype="12" fill="hold" nodeType="clickEffect">
                                  <p:stCondLst>
                                    <p:cond delay="0"/>
                                  </p:stCondLst>
                                  <p:childTnLst>
                                    <p:animEffect transition="out" filter="strips(downLeft)">
                                      <p:cBhvr>
                                        <p:cTn id="11" dur="500"/>
                                        <p:tgtEl>
                                          <p:spTgt spid="19476"/>
                                        </p:tgtEl>
                                      </p:cBhvr>
                                    </p:animEffect>
                                    <p:set>
                                      <p:cBhvr>
                                        <p:cTn id="12" dur="1" fill="hold">
                                          <p:stCondLst>
                                            <p:cond delay="499"/>
                                          </p:stCondLst>
                                        </p:cTn>
                                        <p:tgtEl>
                                          <p:spTgt spid="19476"/>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xit" presetSubtype="12" fill="hold" nodeType="clickEffect">
                                  <p:stCondLst>
                                    <p:cond delay="0"/>
                                  </p:stCondLst>
                                  <p:childTnLst>
                                    <p:animEffect transition="out" filter="strips(downLeft)">
                                      <p:cBhvr>
                                        <p:cTn id="16" dur="500"/>
                                        <p:tgtEl>
                                          <p:spTgt spid="19477"/>
                                        </p:tgtEl>
                                      </p:cBhvr>
                                    </p:animEffect>
                                    <p:set>
                                      <p:cBhvr>
                                        <p:cTn id="17" dur="1" fill="hold">
                                          <p:stCondLst>
                                            <p:cond delay="499"/>
                                          </p:stCondLst>
                                        </p:cTn>
                                        <p:tgtEl>
                                          <p:spTgt spid="19477"/>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xit" presetSubtype="12" fill="hold" nodeType="clickEffect">
                                  <p:stCondLst>
                                    <p:cond delay="0"/>
                                  </p:stCondLst>
                                  <p:childTnLst>
                                    <p:animEffect transition="out" filter="strips(downLeft)">
                                      <p:cBhvr>
                                        <p:cTn id="21" dur="500"/>
                                        <p:tgtEl>
                                          <p:spTgt spid="19478"/>
                                        </p:tgtEl>
                                      </p:cBhvr>
                                    </p:animEffect>
                                    <p:set>
                                      <p:cBhvr>
                                        <p:cTn id="22" dur="1" fill="hold">
                                          <p:stCondLst>
                                            <p:cond delay="499"/>
                                          </p:stCondLst>
                                        </p:cTn>
                                        <p:tgtEl>
                                          <p:spTgt spid="19478"/>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xit" presetSubtype="12" fill="hold" nodeType="clickEffect">
                                  <p:stCondLst>
                                    <p:cond delay="0"/>
                                  </p:stCondLst>
                                  <p:childTnLst>
                                    <p:animEffect transition="out" filter="strips(downLeft)">
                                      <p:cBhvr>
                                        <p:cTn id="26" dur="500"/>
                                        <p:tgtEl>
                                          <p:spTgt spid="19479"/>
                                        </p:tgtEl>
                                      </p:cBhvr>
                                    </p:animEffect>
                                    <p:set>
                                      <p:cBhvr>
                                        <p:cTn id="27" dur="1" fill="hold">
                                          <p:stCondLst>
                                            <p:cond delay="499"/>
                                          </p:stCondLst>
                                        </p:cTn>
                                        <p:tgtEl>
                                          <p:spTgt spid="19479"/>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xit" presetSubtype="12" fill="hold" nodeType="clickEffect">
                                  <p:stCondLst>
                                    <p:cond delay="0"/>
                                  </p:stCondLst>
                                  <p:childTnLst>
                                    <p:animEffect transition="out" filter="strips(downLeft)">
                                      <p:cBhvr>
                                        <p:cTn id="31" dur="500"/>
                                        <p:tgtEl>
                                          <p:spTgt spid="19480"/>
                                        </p:tgtEl>
                                      </p:cBhvr>
                                    </p:animEffect>
                                    <p:set>
                                      <p:cBhvr>
                                        <p:cTn id="32" dur="1" fill="hold">
                                          <p:stCondLst>
                                            <p:cond delay="499"/>
                                          </p:stCondLst>
                                        </p:cTn>
                                        <p:tgtEl>
                                          <p:spTgt spid="194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228600" y="0"/>
            <a:ext cx="8686800" cy="6858000"/>
          </a:xfrm>
        </p:spPr>
        <p:txBody>
          <a:bodyPr/>
          <a:lstStyle/>
          <a:p>
            <a:pPr marL="857250" lvl="2" indent="0" defTabSz="119063">
              <a:buFontTx/>
              <a:buNone/>
            </a:pPr>
            <a:r>
              <a:rPr lang="en-US" sz="3200" b="1" dirty="0" err="1" smtClean="0">
                <a:solidFill>
                  <a:srgbClr val="FF0066"/>
                </a:solidFill>
                <a:latin typeface="Times New Roman" pitchFamily="18" charset="0"/>
              </a:rPr>
              <a:t>Câu</a:t>
            </a:r>
            <a:r>
              <a:rPr lang="en-US" sz="3200" b="1" dirty="0" smtClean="0">
                <a:solidFill>
                  <a:srgbClr val="FF0066"/>
                </a:solidFill>
                <a:latin typeface="Times New Roman" pitchFamily="18" charset="0"/>
              </a:rPr>
              <a:t> </a:t>
            </a:r>
            <a:r>
              <a:rPr lang="en-US" sz="3200" b="1" dirty="0">
                <a:solidFill>
                  <a:srgbClr val="FF0066"/>
                </a:solidFill>
                <a:latin typeface="Times New Roman" pitchFamily="18" charset="0"/>
              </a:rPr>
              <a:t>4</a:t>
            </a:r>
            <a:r>
              <a:rPr lang="en-US" sz="3200" b="1" dirty="0" smtClean="0">
                <a:solidFill>
                  <a:srgbClr val="FF0066"/>
                </a:solidFill>
                <a:latin typeface="Times New Roman" pitchFamily="18" charset="0"/>
              </a:rPr>
              <a:t>: </a:t>
            </a:r>
            <a:r>
              <a:rPr lang="en-US" sz="3200" b="1" dirty="0" err="1" smtClean="0">
                <a:latin typeface="Times New Roman" pitchFamily="18" charset="0"/>
              </a:rPr>
              <a:t>Hãy</a:t>
            </a:r>
            <a:r>
              <a:rPr lang="en-US" sz="3200" b="1" dirty="0" smtClean="0">
                <a:latin typeface="Times New Roman" pitchFamily="18" charset="0"/>
              </a:rPr>
              <a:t> </a:t>
            </a:r>
            <a:r>
              <a:rPr lang="en-US" sz="3200" b="1" dirty="0" err="1" smtClean="0">
                <a:latin typeface="Times New Roman" pitchFamily="18" charset="0"/>
              </a:rPr>
              <a:t>chọn</a:t>
            </a:r>
            <a:r>
              <a:rPr lang="en-US" sz="3200" b="1" dirty="0" smtClean="0">
                <a:latin typeface="Times New Roman" pitchFamily="18" charset="0"/>
              </a:rPr>
              <a:t> </a:t>
            </a:r>
            <a:r>
              <a:rPr lang="en-US" sz="3200" b="1" dirty="0" err="1" smtClean="0">
                <a:latin typeface="Times New Roman" pitchFamily="18" charset="0"/>
              </a:rPr>
              <a:t>câu</a:t>
            </a:r>
            <a:r>
              <a:rPr lang="en-US" sz="3200" b="1" dirty="0" smtClean="0">
                <a:latin typeface="Times New Roman" pitchFamily="18" charset="0"/>
              </a:rPr>
              <a:t> </a:t>
            </a:r>
            <a:r>
              <a:rPr lang="en-US" sz="3200" b="1" dirty="0" err="1" smtClean="0">
                <a:latin typeface="Times New Roman" pitchFamily="18" charset="0"/>
              </a:rPr>
              <a:t>đúng</a:t>
            </a:r>
            <a:r>
              <a:rPr lang="en-US" sz="3200" b="1" dirty="0" smtClean="0">
                <a:latin typeface="Times New Roman" pitchFamily="18" charset="0"/>
              </a:rPr>
              <a:t> </a:t>
            </a:r>
            <a:r>
              <a:rPr lang="en-US" sz="3200" b="1" dirty="0" err="1" smtClean="0">
                <a:latin typeface="Times New Roman" pitchFamily="18" charset="0"/>
              </a:rPr>
              <a:t>trong</a:t>
            </a:r>
            <a:r>
              <a:rPr lang="en-US" sz="3200" b="1" dirty="0" smtClean="0">
                <a:latin typeface="Times New Roman" pitchFamily="18" charset="0"/>
              </a:rPr>
              <a:t> </a:t>
            </a:r>
            <a:r>
              <a:rPr lang="en-US" sz="3200" b="1" dirty="0" err="1" smtClean="0">
                <a:latin typeface="Times New Roman" pitchFamily="18" charset="0"/>
              </a:rPr>
              <a:t>các</a:t>
            </a:r>
            <a:r>
              <a:rPr lang="en-US" sz="3200" b="1" dirty="0" smtClean="0">
                <a:latin typeface="Times New Roman" pitchFamily="18" charset="0"/>
              </a:rPr>
              <a:t> </a:t>
            </a:r>
            <a:r>
              <a:rPr lang="en-US" sz="3200" b="1" dirty="0" err="1" smtClean="0">
                <a:latin typeface="Times New Roman" pitchFamily="18" charset="0"/>
              </a:rPr>
              <a:t>câu</a:t>
            </a:r>
            <a:r>
              <a:rPr lang="en-US" sz="3200" b="1" dirty="0" smtClean="0">
                <a:latin typeface="Times New Roman" pitchFamily="18" charset="0"/>
              </a:rPr>
              <a:t> </a:t>
            </a:r>
            <a:r>
              <a:rPr lang="en-US" sz="3200" b="1" dirty="0" err="1" smtClean="0">
                <a:latin typeface="Times New Roman" pitchFamily="18" charset="0"/>
              </a:rPr>
              <a:t>sau</a:t>
            </a:r>
            <a:r>
              <a:rPr lang="en-US" sz="3200" b="1" dirty="0" smtClean="0">
                <a:latin typeface="Times New Roman" pitchFamily="18" charset="0"/>
              </a:rPr>
              <a:t>:</a:t>
            </a:r>
          </a:p>
          <a:p>
            <a:pPr marL="857250" lvl="2" indent="0" defTabSz="119063">
              <a:buFontTx/>
              <a:buNone/>
            </a:pPr>
            <a:r>
              <a:rPr lang="en-US" sz="3200" b="1" dirty="0" smtClean="0">
                <a:solidFill>
                  <a:srgbClr val="FF0066"/>
                </a:solidFill>
                <a:latin typeface="Times New Roman" pitchFamily="18" charset="0"/>
              </a:rPr>
              <a:t>a- </a:t>
            </a:r>
            <a:r>
              <a:rPr lang="en-US" sz="3200" b="1" dirty="0" err="1" smtClean="0">
                <a:solidFill>
                  <a:srgbClr val="0000FF"/>
                </a:solidFill>
                <a:latin typeface="Times New Roman" pitchFamily="18" charset="0"/>
              </a:rPr>
              <a:t>Đơn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chất</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là</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những</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chất</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tạo</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nên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từ</a:t>
            </a:r>
            <a:r>
              <a:rPr lang="en-US" sz="3200" b="1" dirty="0" smtClean="0">
                <a:solidFill>
                  <a:srgbClr val="0000FF"/>
                </a:solidFill>
                <a:latin typeface="Times New Roman" pitchFamily="18" charset="0"/>
              </a:rPr>
              <a:t> 2 </a:t>
            </a:r>
            <a:r>
              <a:rPr lang="en-US" sz="3200" b="1" dirty="0" err="1" smtClean="0">
                <a:solidFill>
                  <a:srgbClr val="0000FF"/>
                </a:solidFill>
                <a:latin typeface="Times New Roman" pitchFamily="18" charset="0"/>
              </a:rPr>
              <a:t>nguyên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tố</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hoá</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học</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trở</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lên</a:t>
            </a:r>
            <a:r>
              <a:rPr lang="en-US" sz="3200" b="1" dirty="0" smtClean="0">
                <a:solidFill>
                  <a:srgbClr val="0000FF"/>
                </a:solidFill>
                <a:latin typeface="Times New Roman" pitchFamily="18" charset="0"/>
              </a:rPr>
              <a:t>.</a:t>
            </a:r>
          </a:p>
          <a:p>
            <a:pPr marL="857250" lvl="2" indent="0" defTabSz="119063">
              <a:buFontTx/>
              <a:buNone/>
            </a:pPr>
            <a:endParaRPr lang="en-US" sz="3200" b="1" dirty="0" smtClean="0">
              <a:solidFill>
                <a:srgbClr val="0000FF"/>
              </a:solidFill>
              <a:latin typeface="Times New Roman" pitchFamily="18" charset="0"/>
            </a:endParaRPr>
          </a:p>
          <a:p>
            <a:pPr marL="857250" lvl="2" indent="0" defTabSz="119063">
              <a:buFontTx/>
              <a:buNone/>
            </a:pPr>
            <a:r>
              <a:rPr lang="en-US" sz="3200" b="1" dirty="0" smtClean="0">
                <a:solidFill>
                  <a:srgbClr val="FF0066"/>
                </a:solidFill>
                <a:latin typeface="Times New Roman" pitchFamily="18" charset="0"/>
              </a:rPr>
              <a:t>b-</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Hợp</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chất</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là</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những</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chất</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tạo</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nên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từ</a:t>
            </a:r>
            <a:r>
              <a:rPr lang="en-US" sz="3200" b="1" dirty="0" smtClean="0">
                <a:solidFill>
                  <a:srgbClr val="0000FF"/>
                </a:solidFill>
                <a:latin typeface="Times New Roman" pitchFamily="18" charset="0"/>
              </a:rPr>
              <a:t> 1 </a:t>
            </a:r>
            <a:r>
              <a:rPr lang="en-US" sz="3200" b="1" dirty="0" err="1" smtClean="0">
                <a:solidFill>
                  <a:srgbClr val="0000FF"/>
                </a:solidFill>
                <a:latin typeface="Times New Roman" pitchFamily="18" charset="0"/>
              </a:rPr>
              <a:t>nguyên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tố</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hoá</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học</a:t>
            </a:r>
            <a:endParaRPr lang="en-US" sz="3200" b="1" dirty="0" smtClean="0">
              <a:solidFill>
                <a:srgbClr val="0000FF"/>
              </a:solidFill>
              <a:latin typeface="Times New Roman" pitchFamily="18" charset="0"/>
            </a:endParaRPr>
          </a:p>
          <a:p>
            <a:pPr marL="857250" lvl="2" indent="0" defTabSz="119063">
              <a:buFontTx/>
              <a:buNone/>
            </a:pPr>
            <a:endParaRPr lang="en-US" sz="3200" b="1" dirty="0" smtClean="0">
              <a:solidFill>
                <a:srgbClr val="0000FF"/>
              </a:solidFill>
              <a:latin typeface="Times New Roman" pitchFamily="18" charset="0"/>
            </a:endParaRPr>
          </a:p>
          <a:p>
            <a:pPr marL="857250" lvl="2" indent="0" defTabSz="119063">
              <a:buFontTx/>
              <a:buNone/>
            </a:pPr>
            <a:r>
              <a:rPr lang="en-US" sz="3200" b="1" dirty="0" smtClean="0">
                <a:solidFill>
                  <a:srgbClr val="FF0066"/>
                </a:solidFill>
                <a:latin typeface="Times New Roman" pitchFamily="18" charset="0"/>
              </a:rPr>
              <a:t>c-</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Đơn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chất</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là</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những</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chất</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tạo</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nên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từ</a:t>
            </a:r>
            <a:r>
              <a:rPr lang="en-US" sz="3200" b="1" dirty="0" smtClean="0">
                <a:solidFill>
                  <a:srgbClr val="0000FF"/>
                </a:solidFill>
                <a:latin typeface="Times New Roman" pitchFamily="18" charset="0"/>
              </a:rPr>
              <a:t> 1 </a:t>
            </a:r>
            <a:r>
              <a:rPr lang="en-US" sz="3200" b="1" dirty="0" err="1" smtClean="0">
                <a:solidFill>
                  <a:srgbClr val="0000FF"/>
                </a:solidFill>
                <a:latin typeface="Times New Roman" pitchFamily="18" charset="0"/>
              </a:rPr>
              <a:t>nguyên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tố</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hoá</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học</a:t>
            </a:r>
            <a:endParaRPr lang="en-US" sz="3200" b="1" dirty="0" smtClean="0">
              <a:solidFill>
                <a:srgbClr val="0000FF"/>
              </a:solidFill>
              <a:latin typeface="Times New Roman" pitchFamily="18" charset="0"/>
            </a:endParaRPr>
          </a:p>
          <a:p>
            <a:pPr marL="857250" lvl="2" indent="0" defTabSz="119063">
              <a:buFontTx/>
              <a:buNone/>
            </a:pPr>
            <a:endParaRPr lang="en-US" sz="3200" b="1" dirty="0" smtClean="0">
              <a:solidFill>
                <a:srgbClr val="0000FF"/>
              </a:solidFill>
              <a:latin typeface="Times New Roman" pitchFamily="18" charset="0"/>
            </a:endParaRPr>
          </a:p>
          <a:p>
            <a:pPr marL="857250" lvl="2" indent="0" defTabSz="119063">
              <a:buFontTx/>
              <a:buNone/>
            </a:pPr>
            <a:r>
              <a:rPr lang="en-US" sz="3200" b="1" dirty="0" smtClean="0">
                <a:solidFill>
                  <a:srgbClr val="FF0066"/>
                </a:solidFill>
                <a:latin typeface="Times New Roman" pitchFamily="18" charset="0"/>
              </a:rPr>
              <a:t>d- </a:t>
            </a:r>
            <a:r>
              <a:rPr lang="en-US" sz="3200" b="1" dirty="0" err="1" smtClean="0">
                <a:solidFill>
                  <a:srgbClr val="0000FF"/>
                </a:solidFill>
                <a:latin typeface="Times New Roman" pitchFamily="18" charset="0"/>
              </a:rPr>
              <a:t>Cả</a:t>
            </a:r>
            <a:r>
              <a:rPr lang="en-US" sz="3200" b="1" dirty="0" smtClean="0">
                <a:solidFill>
                  <a:srgbClr val="0000FF"/>
                </a:solidFill>
                <a:latin typeface="Times New Roman" pitchFamily="18" charset="0"/>
              </a:rPr>
              <a:t> 3 ý </a:t>
            </a:r>
            <a:r>
              <a:rPr lang="en-US" sz="3200" b="1" dirty="0" err="1" smtClean="0">
                <a:solidFill>
                  <a:srgbClr val="0000FF"/>
                </a:solidFill>
                <a:latin typeface="Times New Roman" pitchFamily="18" charset="0"/>
              </a:rPr>
              <a:t>trên</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đều</a:t>
            </a:r>
            <a:r>
              <a:rPr lang="en-US" sz="3200" b="1" dirty="0" smtClean="0">
                <a:solidFill>
                  <a:srgbClr val="0000FF"/>
                </a:solidFill>
                <a:latin typeface="Times New Roman" pitchFamily="18" charset="0"/>
              </a:rPr>
              <a:t> </a:t>
            </a:r>
            <a:r>
              <a:rPr lang="en-US" sz="3200" b="1" dirty="0" err="1" smtClean="0">
                <a:solidFill>
                  <a:srgbClr val="0000FF"/>
                </a:solidFill>
                <a:latin typeface="Times New Roman" pitchFamily="18" charset="0"/>
              </a:rPr>
              <a:t>đúng</a:t>
            </a:r>
            <a:r>
              <a:rPr lang="en-US" sz="3200" b="1" dirty="0" smtClean="0">
                <a:solidFill>
                  <a:srgbClr val="0000FF"/>
                </a:solidFill>
                <a:latin typeface="Times New Roman" pitchFamily="18" charset="0"/>
              </a:rPr>
              <a:t>.</a:t>
            </a:r>
          </a:p>
        </p:txBody>
      </p:sp>
      <p:sp>
        <p:nvSpPr>
          <p:cNvPr id="20485" name="Oval 5"/>
          <p:cNvSpPr>
            <a:spLocks noChangeArrowheads="1"/>
          </p:cNvSpPr>
          <p:nvPr/>
        </p:nvSpPr>
        <p:spPr bwMode="auto">
          <a:xfrm>
            <a:off x="838200" y="4343400"/>
            <a:ext cx="685800" cy="685800"/>
          </a:xfrm>
          <a:prstGeom prst="ellipse">
            <a:avLst/>
          </a:prstGeom>
          <a:solidFill>
            <a:schemeClr val="bg1"/>
          </a:solidFill>
          <a:ln w="9525">
            <a:solidFill>
              <a:schemeClr val="tx1"/>
            </a:solidFill>
            <a:round/>
            <a:headEnd/>
            <a:tailEnd/>
          </a:ln>
          <a:effectLst>
            <a:prstShdw prst="shdw17" dist="17961" dir="2700000">
              <a:schemeClr val="tx1">
                <a:gamma/>
                <a:shade val="60000"/>
                <a:invGamma/>
              </a:schemeClr>
            </a:prstShdw>
          </a:effectLst>
        </p:spPr>
        <p:txBody>
          <a:bodyPr wrap="none" anchor="ctr"/>
          <a:lstStyle/>
          <a:p>
            <a:pPr>
              <a:defRPr/>
            </a:pPr>
            <a:r>
              <a:rPr lang="en-US" sz="3200" b="1"/>
              <a:t> </a:t>
            </a:r>
            <a:r>
              <a:rPr lang="en-US" sz="3600" b="1"/>
              <a:t>c</a:t>
            </a:r>
          </a:p>
        </p:txBody>
      </p:sp>
    </p:spTree>
    <p:extLst>
      <p:ext uri="{BB962C8B-B14F-4D97-AF65-F5344CB8AC3E}">
        <p14:creationId xmlns:p14="http://schemas.microsoft.com/office/powerpoint/2010/main" val="10786203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5">
                                            <p:bg/>
                                          </p:spTgt>
                                        </p:tgtEl>
                                        <p:attrNameLst>
                                          <p:attrName>style.visibility</p:attrName>
                                        </p:attrNameLst>
                                      </p:cBhvr>
                                      <p:to>
                                        <p:strVal val="visible"/>
                                      </p:to>
                                    </p:set>
                                    <p:animEffect transition="in" filter="blinds(horizontal)">
                                      <p:cBhvr>
                                        <p:cTn id="7" dur="500"/>
                                        <p:tgtEl>
                                          <p:spTgt spid="20485">
                                            <p:bg/>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0485">
                                            <p:txEl>
                                              <p:pRg st="0" end="0"/>
                                            </p:txEl>
                                          </p:spTgt>
                                        </p:tgtEl>
                                        <p:attrNameLst>
                                          <p:attrName>style.visibility</p:attrName>
                                        </p:attrNameLst>
                                      </p:cBhvr>
                                      <p:to>
                                        <p:strVal val="visible"/>
                                      </p:to>
                                    </p:set>
                                    <p:animEffect transition="in" filter="blinds(horizontal)">
                                      <p:cBhvr>
                                        <p:cTn id="10" dur="500"/>
                                        <p:tgtEl>
                                          <p:spTgt spid="2048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subTitle" idx="1"/>
          </p:nvPr>
        </p:nvSpPr>
        <p:spPr>
          <a:xfrm>
            <a:off x="152400" y="685800"/>
            <a:ext cx="8610600" cy="4495800"/>
          </a:xfrm>
        </p:spPr>
        <p:txBody>
          <a:bodyPr>
            <a:noAutofit/>
          </a:bodyPr>
          <a:lstStyle/>
          <a:p>
            <a:pPr marL="609600" indent="-609600" algn="l"/>
            <a:r>
              <a:rPr lang="en-US" dirty="0" err="1" smtClean="0">
                <a:solidFill>
                  <a:srgbClr val="C00000"/>
                </a:solidFill>
                <a:latin typeface="Times New Roman" pitchFamily="18" charset="0"/>
                <a:cs typeface="Times New Roman" pitchFamily="18" charset="0"/>
              </a:rPr>
              <a:t>Câu</a:t>
            </a:r>
            <a:r>
              <a:rPr lang="en-US" dirty="0" smtClean="0">
                <a:solidFill>
                  <a:srgbClr val="C00000"/>
                </a:solidFill>
                <a:latin typeface="Times New Roman" pitchFamily="18" charset="0"/>
                <a:cs typeface="Times New Roman" pitchFamily="18" charset="0"/>
              </a:rPr>
              <a:t> 5: </a:t>
            </a:r>
            <a:r>
              <a:rPr lang="en-US" dirty="0" err="1" smtClean="0">
                <a:solidFill>
                  <a:schemeClr val="tx1">
                    <a:lumMod val="95000"/>
                    <a:lumOff val="5000"/>
                  </a:schemeClr>
                </a:solidFill>
                <a:latin typeface="Times New Roman" pitchFamily="18" charset="0"/>
                <a:cs typeface="Times New Roman" pitchFamily="18" charset="0"/>
              </a:rPr>
              <a:t>Trong</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số</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các</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dưới</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đây</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hãy</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chỉ</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ra</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và</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giải</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thích</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nào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là</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đơn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 </a:t>
            </a:r>
            <a:r>
              <a:rPr lang="en-US" dirty="0" err="1" smtClean="0">
                <a:solidFill>
                  <a:schemeClr val="tx1">
                    <a:lumMod val="95000"/>
                    <a:lumOff val="5000"/>
                  </a:schemeClr>
                </a:solidFill>
                <a:latin typeface="Times New Roman" pitchFamily="18" charset="0"/>
                <a:cs typeface="Times New Roman" pitchFamily="18" charset="0"/>
              </a:rPr>
              <a:t>chất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nào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là</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hợp</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chất</a:t>
            </a:r>
            <a:r>
              <a:rPr lang="en-US" dirty="0">
                <a:solidFill>
                  <a:schemeClr val="tx1">
                    <a:lumMod val="95000"/>
                    <a:lumOff val="5000"/>
                  </a:schemeClr>
                </a:solidFill>
                <a:latin typeface="Times New Roman" pitchFamily="18" charset="0"/>
                <a:cs typeface="Times New Roman" pitchFamily="18" charset="0"/>
              </a:rPr>
              <a:t>?</a:t>
            </a:r>
            <a:endParaRPr lang="en-US" dirty="0" smtClean="0">
              <a:solidFill>
                <a:schemeClr val="tx1">
                  <a:lumMod val="95000"/>
                  <a:lumOff val="5000"/>
                </a:schemeClr>
              </a:solidFill>
              <a:latin typeface="Times New Roman" pitchFamily="18" charset="0"/>
              <a:cs typeface="Times New Roman" pitchFamily="18" charset="0"/>
            </a:endParaRPr>
          </a:p>
          <a:p>
            <a:pPr marL="609600" indent="-609600" algn="l">
              <a:buFont typeface="Wingdings" pitchFamily="2" charset="2"/>
              <a:buAutoNum type="alphaLcPeriod"/>
            </a:pPr>
            <a:r>
              <a:rPr lang="en-US" dirty="0" err="1" smtClean="0">
                <a:solidFill>
                  <a:schemeClr val="tx1">
                    <a:lumMod val="95000"/>
                    <a:lumOff val="5000"/>
                  </a:schemeClr>
                </a:solidFill>
                <a:latin typeface="Times New Roman" pitchFamily="18" charset="0"/>
                <a:cs typeface="Times New Roman" pitchFamily="18" charset="0"/>
              </a:rPr>
              <a:t>Khí</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amoniac</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N &amp; H.</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Phosphorus </a:t>
            </a:r>
            <a:r>
              <a:rPr lang="en-US" dirty="0" err="1" smtClean="0">
                <a:solidFill>
                  <a:schemeClr val="tx1">
                    <a:lumMod val="95000"/>
                    <a:lumOff val="5000"/>
                  </a:schemeClr>
                </a:solidFill>
                <a:latin typeface="Times New Roman" pitchFamily="18" charset="0"/>
                <a:cs typeface="Times New Roman" pitchFamily="18" charset="0"/>
              </a:rPr>
              <a:t>đỏ</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P.</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Acid </a:t>
            </a:r>
            <a:r>
              <a:rPr lang="en-US" dirty="0" err="1" smtClean="0">
                <a:solidFill>
                  <a:schemeClr val="tx1">
                    <a:lumMod val="95000"/>
                    <a:lumOff val="5000"/>
                  </a:schemeClr>
                </a:solidFill>
                <a:latin typeface="Times New Roman" pitchFamily="18" charset="0"/>
                <a:cs typeface="Times New Roman" pitchFamily="18" charset="0"/>
              </a:rPr>
              <a:t>chlohiđric</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H&amp; Cl.</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Calcium </a:t>
            </a:r>
            <a:r>
              <a:rPr lang="en-US" dirty="0" err="1" smtClean="0">
                <a:solidFill>
                  <a:schemeClr val="tx1">
                    <a:lumMod val="95000"/>
                    <a:lumOff val="5000"/>
                  </a:schemeClr>
                </a:solidFill>
                <a:latin typeface="Times New Roman" pitchFamily="18" charset="0"/>
                <a:cs typeface="Times New Roman" pitchFamily="18" charset="0"/>
              </a:rPr>
              <a:t>carbonat</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Ca, C, O.</a:t>
            </a:r>
          </a:p>
          <a:p>
            <a:pPr marL="609600" indent="-609600" algn="l">
              <a:buFont typeface="Wingdings" pitchFamily="2" charset="2"/>
              <a:buAutoNum type="alphaLcPeriod"/>
            </a:pPr>
            <a:r>
              <a:rPr lang="en-US" dirty="0" err="1" smtClean="0">
                <a:solidFill>
                  <a:schemeClr val="tx1">
                    <a:lumMod val="95000"/>
                    <a:lumOff val="5000"/>
                  </a:schemeClr>
                </a:solidFill>
                <a:latin typeface="Times New Roman" pitchFamily="18" charset="0"/>
                <a:cs typeface="Times New Roman" pitchFamily="18" charset="0"/>
              </a:rPr>
              <a:t>Glucozo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C, H, O.</a:t>
            </a:r>
          </a:p>
          <a:p>
            <a:pPr marL="609600" indent="-609600" algn="l">
              <a:buFont typeface="Wingdings" pitchFamily="2" charset="2"/>
              <a:buAutoNum type="alphaLcPeriod"/>
            </a:pPr>
            <a:r>
              <a:rPr lang="en-US" dirty="0" smtClean="0">
                <a:solidFill>
                  <a:schemeClr val="tx1">
                    <a:lumMod val="95000"/>
                    <a:lumOff val="5000"/>
                  </a:schemeClr>
                </a:solidFill>
                <a:latin typeface="Times New Roman" pitchFamily="18" charset="0"/>
                <a:cs typeface="Times New Roman" pitchFamily="18" charset="0"/>
              </a:rPr>
              <a:t>Kim</a:t>
            </a:r>
            <a:r>
              <a:rPr lang="en-US" sz="2800" dirty="0" smtClean="0">
                <a:solidFill>
                  <a:schemeClr val="tx1">
                    <a:lumMod val="95000"/>
                    <a:lumOff val="5000"/>
                  </a:schemeClr>
                </a:solidFill>
                <a:latin typeface="Times New Roman" pitchFamily="18" charset="0"/>
                <a:cs typeface="Times New Roman" pitchFamily="18" charset="0"/>
              </a:rPr>
              <a:t> </a:t>
            </a:r>
            <a:r>
              <a:rPr lang="en-US" sz="2800" dirty="0" err="1" smtClean="0">
                <a:solidFill>
                  <a:schemeClr val="tx1">
                    <a:lumMod val="95000"/>
                    <a:lumOff val="5000"/>
                  </a:schemeClr>
                </a:solidFill>
                <a:latin typeface="Times New Roman" pitchFamily="18" charset="0"/>
                <a:cs typeface="Times New Roman" pitchFamily="18" charset="0"/>
              </a:rPr>
              <a:t>loại</a:t>
            </a:r>
            <a:r>
              <a:rPr lang="en-US" sz="2800" dirty="0">
                <a:solidFill>
                  <a:schemeClr val="tx1">
                    <a:lumMod val="95000"/>
                    <a:lumOff val="5000"/>
                  </a:schemeClr>
                </a:solidFill>
                <a:latin typeface="Times New Roman" pitchFamily="18" charset="0"/>
                <a:cs typeface="Times New Roman" pitchFamily="18" charset="0"/>
              </a:rPr>
              <a:t> </a:t>
            </a:r>
            <a:r>
              <a:rPr lang="vi-VN" sz="2800" b="1" dirty="0" smtClean="0">
                <a:latin typeface="Times New Roman" panose="02020603050405020304" pitchFamily="18" charset="0"/>
                <a:cs typeface="Times New Roman" panose="02020603050405020304" pitchFamily="18" charset="0"/>
              </a:rPr>
              <a:t>Magnesium</a:t>
            </a:r>
            <a:r>
              <a:rPr lang="en-US" sz="2800" dirty="0" smtClean="0">
                <a:latin typeface="Times New Roman" panose="02020603050405020304" pitchFamily="18" charset="0"/>
                <a:cs typeface="Times New Roman" panose="02020603050405020304" pitchFamily="18" charset="0"/>
              </a:rPr>
              <a:t> </a:t>
            </a:r>
            <a:r>
              <a:rPr lang="en-US" dirty="0" err="1" smtClean="0">
                <a:solidFill>
                  <a:schemeClr val="tx1">
                    <a:lumMod val="95000"/>
                    <a:lumOff val="5000"/>
                  </a:schemeClr>
                </a:solidFill>
                <a:latin typeface="Times New Roman" pitchFamily="18" charset="0"/>
                <a:cs typeface="Times New Roman" pitchFamily="18" charset="0"/>
              </a:rPr>
              <a:t>tạo</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nên</a:t>
            </a:r>
            <a:r>
              <a:rPr lang="en-US" dirty="0" smtClean="0">
                <a:solidFill>
                  <a:schemeClr val="tx1">
                    <a:lumMod val="95000"/>
                    <a:lumOff val="5000"/>
                  </a:schemeClr>
                </a:solidFill>
                <a:latin typeface="Times New Roman" pitchFamily="18" charset="0"/>
                <a:cs typeface="Times New Roman" pitchFamily="18" charset="0"/>
              </a:rPr>
              <a:t> </a:t>
            </a:r>
            <a:r>
              <a:rPr lang="en-US" dirty="0" err="1" smtClean="0">
                <a:solidFill>
                  <a:schemeClr val="tx1">
                    <a:lumMod val="95000"/>
                    <a:lumOff val="5000"/>
                  </a:schemeClr>
                </a:solidFill>
                <a:latin typeface="Times New Roman" pitchFamily="18" charset="0"/>
                <a:cs typeface="Times New Roman" pitchFamily="18" charset="0"/>
              </a:rPr>
              <a:t>từ</a:t>
            </a:r>
            <a:r>
              <a:rPr lang="en-US" dirty="0" smtClean="0">
                <a:solidFill>
                  <a:schemeClr val="tx1">
                    <a:lumMod val="95000"/>
                    <a:lumOff val="5000"/>
                  </a:schemeClr>
                </a:solidFill>
                <a:latin typeface="Times New Roman" pitchFamily="18" charset="0"/>
                <a:cs typeface="Times New Roman" pitchFamily="18" charset="0"/>
              </a:rPr>
              <a:t> Mg.</a:t>
            </a:r>
          </a:p>
        </p:txBody>
      </p:sp>
      <p:sp>
        <p:nvSpPr>
          <p:cNvPr id="58376" name="Text Box 8"/>
          <p:cNvSpPr txBox="1">
            <a:spLocks noChangeArrowheads="1"/>
          </p:cNvSpPr>
          <p:nvPr/>
        </p:nvSpPr>
        <p:spPr bwMode="auto">
          <a:xfrm>
            <a:off x="7236216" y="2297186"/>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77" name="Text Box 9"/>
          <p:cNvSpPr txBox="1">
            <a:spLocks noChangeArrowheads="1"/>
          </p:cNvSpPr>
          <p:nvPr/>
        </p:nvSpPr>
        <p:spPr bwMode="auto">
          <a:xfrm>
            <a:off x="7236216" y="2873047"/>
            <a:ext cx="1981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Đơn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78" name="Text Box 10"/>
          <p:cNvSpPr txBox="1">
            <a:spLocks noChangeArrowheads="1"/>
          </p:cNvSpPr>
          <p:nvPr/>
        </p:nvSpPr>
        <p:spPr bwMode="auto">
          <a:xfrm>
            <a:off x="7315200" y="5130732"/>
            <a:ext cx="1981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Đơn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79" name="Text Box 11"/>
          <p:cNvSpPr txBox="1">
            <a:spLocks noChangeArrowheads="1"/>
          </p:cNvSpPr>
          <p:nvPr/>
        </p:nvSpPr>
        <p:spPr bwMode="auto">
          <a:xfrm>
            <a:off x="7248916" y="3416747"/>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81" name="Text Box 13"/>
          <p:cNvSpPr txBox="1">
            <a:spLocks noChangeArrowheads="1"/>
          </p:cNvSpPr>
          <p:nvPr/>
        </p:nvSpPr>
        <p:spPr bwMode="auto">
          <a:xfrm>
            <a:off x="7302500" y="4004122"/>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58382" name="Text Box 14"/>
          <p:cNvSpPr txBox="1">
            <a:spLocks noChangeArrowheads="1"/>
          </p:cNvSpPr>
          <p:nvPr/>
        </p:nvSpPr>
        <p:spPr bwMode="auto">
          <a:xfrm>
            <a:off x="7315200" y="4559636"/>
            <a:ext cx="1828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dirty="0" err="1">
                <a:solidFill>
                  <a:srgbClr val="FF0000"/>
                </a:solidFill>
                <a:latin typeface="Times New Roman" pitchFamily="18" charset="0"/>
                <a:cs typeface="Times New Roman" pitchFamily="18" charset="0"/>
              </a:rPr>
              <a:t>Hợp</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endParaRPr lang="en-US" sz="2400" dirty="0">
              <a:solidFill>
                <a:srgbClr val="FF0000"/>
              </a:solidFill>
              <a:latin typeface="Times New Roman" pitchFamily="18" charset="0"/>
              <a:cs typeface="Times New Roman" pitchFamily="18" charset="0"/>
            </a:endParaRPr>
          </a:p>
        </p:txBody>
      </p:sp>
      <p:sp>
        <p:nvSpPr>
          <p:cNvPr id="17417"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72261BA-D98C-45AF-9A49-6DEF98261DFA}" type="slidenum">
              <a:rPr lang="en-US" smtClean="0">
                <a:latin typeface="Times New Roman" pitchFamily="18" charset="0"/>
                <a:cs typeface="Times New Roman" pitchFamily="18" charset="0"/>
              </a:rPr>
              <a:pPr eaLnBrk="1" hangingPunct="1"/>
              <a:t>22</a:t>
            </a:fld>
            <a:endParaRPr lang="en-US" smtClean="0">
              <a:latin typeface="Times New Roman" pitchFamily="18" charset="0"/>
              <a:cs typeface="Times New Roman" pitchFamily="18" charset="0"/>
            </a:endParaRPr>
          </a:p>
        </p:txBody>
      </p:sp>
    </p:spTree>
    <p:extLst>
      <p:ext uri="{BB962C8B-B14F-4D97-AF65-F5344CB8AC3E}">
        <p14:creationId xmlns:p14="http://schemas.microsoft.com/office/powerpoint/2010/main" val="21069821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8376"/>
                                        </p:tgtEl>
                                        <p:attrNameLst>
                                          <p:attrName>style.visibility</p:attrName>
                                        </p:attrNameLst>
                                      </p:cBhvr>
                                      <p:to>
                                        <p:strVal val="visible"/>
                                      </p:to>
                                    </p:set>
                                    <p:animEffect transition="in" filter="blinds(horizontal)">
                                      <p:cBhvr>
                                        <p:cTn id="7" dur="500"/>
                                        <p:tgtEl>
                                          <p:spTgt spid="583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8377"/>
                                        </p:tgtEl>
                                        <p:attrNameLst>
                                          <p:attrName>style.visibility</p:attrName>
                                        </p:attrNameLst>
                                      </p:cBhvr>
                                      <p:to>
                                        <p:strVal val="visible"/>
                                      </p:to>
                                    </p:set>
                                    <p:animEffect transition="in" filter="blinds(horizontal)">
                                      <p:cBhvr>
                                        <p:cTn id="12" dur="500"/>
                                        <p:tgtEl>
                                          <p:spTgt spid="5837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8379">
                                            <p:txEl>
                                              <p:pRg st="0" end="0"/>
                                            </p:txEl>
                                          </p:spTgt>
                                        </p:tgtEl>
                                        <p:attrNameLst>
                                          <p:attrName>style.visibility</p:attrName>
                                        </p:attrNameLst>
                                      </p:cBhvr>
                                      <p:to>
                                        <p:strVal val="visible"/>
                                      </p:to>
                                    </p:set>
                                    <p:animEffect transition="in" filter="blinds(horizontal)">
                                      <p:cBhvr>
                                        <p:cTn id="17" dur="500"/>
                                        <p:tgtEl>
                                          <p:spTgt spid="5837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8381">
                                            <p:txEl>
                                              <p:pRg st="0" end="0"/>
                                            </p:txEl>
                                          </p:spTgt>
                                        </p:tgtEl>
                                        <p:attrNameLst>
                                          <p:attrName>style.visibility</p:attrName>
                                        </p:attrNameLst>
                                      </p:cBhvr>
                                      <p:to>
                                        <p:strVal val="visible"/>
                                      </p:to>
                                    </p:set>
                                    <p:animEffect transition="in" filter="blinds(horizontal)">
                                      <p:cBhvr>
                                        <p:cTn id="22" dur="500"/>
                                        <p:tgtEl>
                                          <p:spTgt spid="58381">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8382"/>
                                        </p:tgtEl>
                                        <p:attrNameLst>
                                          <p:attrName>style.visibility</p:attrName>
                                        </p:attrNameLst>
                                      </p:cBhvr>
                                      <p:to>
                                        <p:strVal val="visible"/>
                                      </p:to>
                                    </p:set>
                                    <p:animEffect transition="in" filter="blinds(horizontal)">
                                      <p:cBhvr>
                                        <p:cTn id="27" dur="500"/>
                                        <p:tgtEl>
                                          <p:spTgt spid="5838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8378"/>
                                        </p:tgtEl>
                                        <p:attrNameLst>
                                          <p:attrName>style.visibility</p:attrName>
                                        </p:attrNameLst>
                                      </p:cBhvr>
                                      <p:to>
                                        <p:strVal val="visible"/>
                                      </p:to>
                                    </p:set>
                                    <p:animEffect transition="in" filter="blinds(horizontal)">
                                      <p:cBhvr>
                                        <p:cTn id="32" dur="500"/>
                                        <p:tgtEl>
                                          <p:spTgt spid="58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6" grpId="0"/>
      <p:bldP spid="58377" grpId="0"/>
      <p:bldP spid="58378" grpId="0"/>
      <p:bldP spid="5838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81000"/>
            <a:ext cx="7772400" cy="1470025"/>
          </a:xfrm>
        </p:spPr>
        <p:txBody>
          <a:bodyPr/>
          <a:lstStyle/>
          <a:p>
            <a:r>
              <a:rPr lang="en-US" dirty="0" smtClean="0"/>
              <a:t>VẬN DỤNG</a:t>
            </a:r>
            <a:endParaRPr lang="en-US" dirty="0"/>
          </a:p>
        </p:txBody>
      </p:sp>
      <p:sp>
        <p:nvSpPr>
          <p:cNvPr id="3" name="Subtitle 2"/>
          <p:cNvSpPr>
            <a:spLocks noGrp="1"/>
          </p:cNvSpPr>
          <p:nvPr>
            <p:ph type="subTitle" idx="1"/>
          </p:nvPr>
        </p:nvSpPr>
        <p:spPr>
          <a:xfrm>
            <a:off x="571500" y="1676400"/>
            <a:ext cx="8305800" cy="3699803"/>
          </a:xfrm>
        </p:spPr>
        <p:txBody>
          <a:bodyPr>
            <a:normAutofit fontScale="92500" lnSpcReduction="10000"/>
          </a:bodyPr>
          <a:lstStyle/>
          <a:p>
            <a:r>
              <a:rPr lang="en-US" b="1" dirty="0" smtClean="0">
                <a:solidFill>
                  <a:srgbClr val="0070C0"/>
                </a:solidFill>
              </a:rPr>
              <a:t>VỀ NHÀ HOÀN THÀNH </a:t>
            </a:r>
          </a:p>
          <a:p>
            <a:r>
              <a:rPr lang="en-US" b="1" dirty="0">
                <a:solidFill>
                  <a:srgbClr val="0070C0"/>
                </a:solidFill>
              </a:rPr>
              <a:t> </a:t>
            </a:r>
            <a:r>
              <a:rPr lang="en-US" b="1" dirty="0" smtClean="0">
                <a:solidFill>
                  <a:srgbClr val="0070C0"/>
                </a:solidFill>
              </a:rPr>
              <a:t>PHIẾU </a:t>
            </a:r>
            <a:r>
              <a:rPr lang="en-US" b="1" dirty="0">
                <a:solidFill>
                  <a:srgbClr val="0070C0"/>
                </a:solidFill>
              </a:rPr>
              <a:t>HỌC TẬP SỐ 3</a:t>
            </a:r>
            <a:endParaRPr lang="en-US" dirty="0">
              <a:solidFill>
                <a:srgbClr val="0070C0"/>
              </a:solidFill>
            </a:endParaRPr>
          </a:p>
          <a:p>
            <a:r>
              <a:rPr lang="en-US" b="1" dirty="0" err="1">
                <a:solidFill>
                  <a:srgbClr val="0070C0"/>
                </a:solidFill>
              </a:rPr>
              <a:t>Câu</a:t>
            </a:r>
            <a:r>
              <a:rPr lang="en-US" b="1" dirty="0">
                <a:solidFill>
                  <a:srgbClr val="0070C0"/>
                </a:solidFill>
              </a:rPr>
              <a:t> 1:</a:t>
            </a:r>
            <a:r>
              <a:rPr lang="en-US" dirty="0">
                <a:solidFill>
                  <a:srgbClr val="0070C0"/>
                </a:solidFill>
              </a:rPr>
              <a:t> </a:t>
            </a:r>
            <a:r>
              <a:rPr lang="en-US" dirty="0" err="1">
                <a:solidFill>
                  <a:srgbClr val="0070C0"/>
                </a:solidFill>
              </a:rPr>
              <a:t>Em</a:t>
            </a:r>
            <a:r>
              <a:rPr lang="en-US" dirty="0">
                <a:solidFill>
                  <a:srgbClr val="0070C0"/>
                </a:solidFill>
              </a:rPr>
              <a:t> </a:t>
            </a:r>
            <a:r>
              <a:rPr lang="en-US" dirty="0" err="1">
                <a:solidFill>
                  <a:srgbClr val="0070C0"/>
                </a:solidFill>
              </a:rPr>
              <a:t>hãy</a:t>
            </a:r>
            <a:r>
              <a:rPr lang="en-US" dirty="0">
                <a:solidFill>
                  <a:srgbClr val="0070C0"/>
                </a:solidFill>
              </a:rPr>
              <a:t> </a:t>
            </a:r>
            <a:r>
              <a:rPr lang="en-US" dirty="0" err="1">
                <a:solidFill>
                  <a:srgbClr val="0070C0"/>
                </a:solidFill>
              </a:rPr>
              <a:t>giải</a:t>
            </a:r>
            <a:r>
              <a:rPr lang="en-US" dirty="0">
                <a:solidFill>
                  <a:srgbClr val="0070C0"/>
                </a:solidFill>
              </a:rPr>
              <a:t> </a:t>
            </a:r>
            <a:r>
              <a:rPr lang="en-US" dirty="0" err="1">
                <a:solidFill>
                  <a:srgbClr val="0070C0"/>
                </a:solidFill>
              </a:rPr>
              <a:t>thích</a:t>
            </a:r>
            <a:r>
              <a:rPr lang="en-US" dirty="0">
                <a:solidFill>
                  <a:srgbClr val="0070C0"/>
                </a:solidFill>
              </a:rPr>
              <a:t> </a:t>
            </a:r>
            <a:r>
              <a:rPr lang="en-US" dirty="0" err="1">
                <a:solidFill>
                  <a:srgbClr val="0070C0"/>
                </a:solidFill>
              </a:rPr>
              <a:t>vì</a:t>
            </a:r>
            <a:r>
              <a:rPr lang="en-US" dirty="0">
                <a:solidFill>
                  <a:srgbClr val="0070C0"/>
                </a:solidFill>
              </a:rPr>
              <a:t> </a:t>
            </a:r>
            <a:r>
              <a:rPr lang="en-US" dirty="0" err="1">
                <a:solidFill>
                  <a:srgbClr val="0070C0"/>
                </a:solidFill>
              </a:rPr>
              <a:t>sao</a:t>
            </a:r>
            <a:r>
              <a:rPr lang="en-US" dirty="0">
                <a:solidFill>
                  <a:srgbClr val="0070C0"/>
                </a:solidFill>
              </a:rPr>
              <a:t> </a:t>
            </a:r>
            <a:r>
              <a:rPr lang="en-US" dirty="0" err="1">
                <a:solidFill>
                  <a:srgbClr val="0070C0"/>
                </a:solidFill>
              </a:rPr>
              <a:t>khi</a:t>
            </a:r>
            <a:r>
              <a:rPr lang="en-US" dirty="0">
                <a:solidFill>
                  <a:srgbClr val="0070C0"/>
                </a:solidFill>
              </a:rPr>
              <a:t> </a:t>
            </a:r>
            <a:r>
              <a:rPr lang="en-US" dirty="0" err="1">
                <a:solidFill>
                  <a:srgbClr val="0070C0"/>
                </a:solidFill>
              </a:rPr>
              <a:t>mở</a:t>
            </a:r>
            <a:r>
              <a:rPr lang="en-US" dirty="0">
                <a:solidFill>
                  <a:srgbClr val="0070C0"/>
                </a:solidFill>
              </a:rPr>
              <a:t> </a:t>
            </a:r>
            <a:r>
              <a:rPr lang="en-US" dirty="0" err="1">
                <a:solidFill>
                  <a:srgbClr val="0070C0"/>
                </a:solidFill>
              </a:rPr>
              <a:t>lọ</a:t>
            </a:r>
            <a:r>
              <a:rPr lang="en-US" dirty="0">
                <a:solidFill>
                  <a:srgbClr val="0070C0"/>
                </a:solidFill>
              </a:rPr>
              <a:t> </a:t>
            </a:r>
            <a:r>
              <a:rPr lang="en-US" dirty="0" err="1">
                <a:solidFill>
                  <a:srgbClr val="0070C0"/>
                </a:solidFill>
              </a:rPr>
              <a:t>nước</a:t>
            </a:r>
            <a:r>
              <a:rPr lang="en-US" dirty="0">
                <a:solidFill>
                  <a:srgbClr val="0070C0"/>
                </a:solidFill>
              </a:rPr>
              <a:t> </a:t>
            </a:r>
            <a:r>
              <a:rPr lang="en-US" dirty="0" err="1">
                <a:solidFill>
                  <a:srgbClr val="0070C0"/>
                </a:solidFill>
              </a:rPr>
              <a:t>hoa</a:t>
            </a:r>
            <a:r>
              <a:rPr lang="en-US" dirty="0">
                <a:solidFill>
                  <a:srgbClr val="0070C0"/>
                </a:solidFill>
              </a:rPr>
              <a:t>, </a:t>
            </a:r>
            <a:r>
              <a:rPr lang="en-US" dirty="0" err="1">
                <a:solidFill>
                  <a:srgbClr val="0070C0"/>
                </a:solidFill>
              </a:rPr>
              <a:t>một</a:t>
            </a:r>
            <a:r>
              <a:rPr lang="en-US" dirty="0">
                <a:solidFill>
                  <a:srgbClr val="0070C0"/>
                </a:solidFill>
              </a:rPr>
              <a:t> </a:t>
            </a:r>
            <a:r>
              <a:rPr lang="en-US" dirty="0" err="1">
                <a:solidFill>
                  <a:srgbClr val="0070C0"/>
                </a:solidFill>
              </a:rPr>
              <a:t>lát</a:t>
            </a:r>
            <a:r>
              <a:rPr lang="en-US" dirty="0">
                <a:solidFill>
                  <a:srgbClr val="0070C0"/>
                </a:solidFill>
              </a:rPr>
              <a:t> </a:t>
            </a:r>
            <a:r>
              <a:rPr lang="en-US" dirty="0" err="1">
                <a:solidFill>
                  <a:srgbClr val="0070C0"/>
                </a:solidFill>
              </a:rPr>
              <a:t>sau</a:t>
            </a:r>
            <a:r>
              <a:rPr lang="en-US" dirty="0">
                <a:solidFill>
                  <a:srgbClr val="0070C0"/>
                </a:solidFill>
              </a:rPr>
              <a:t> </a:t>
            </a:r>
            <a:r>
              <a:rPr lang="en-US" dirty="0" err="1">
                <a:solidFill>
                  <a:srgbClr val="0070C0"/>
                </a:solidFill>
              </a:rPr>
              <a:t>có</a:t>
            </a:r>
            <a:r>
              <a:rPr lang="en-US" dirty="0">
                <a:solidFill>
                  <a:srgbClr val="0070C0"/>
                </a:solidFill>
              </a:rPr>
              <a:t> </a:t>
            </a:r>
            <a:r>
              <a:rPr lang="en-US" dirty="0" err="1">
                <a:solidFill>
                  <a:srgbClr val="0070C0"/>
                </a:solidFill>
              </a:rPr>
              <a:t>thể</a:t>
            </a:r>
            <a:r>
              <a:rPr lang="en-US" dirty="0">
                <a:solidFill>
                  <a:srgbClr val="0070C0"/>
                </a:solidFill>
              </a:rPr>
              <a:t> </a:t>
            </a:r>
            <a:r>
              <a:rPr lang="en-US" dirty="0" err="1">
                <a:solidFill>
                  <a:srgbClr val="0070C0"/>
                </a:solidFill>
              </a:rPr>
              <a:t>ngửi</a:t>
            </a:r>
            <a:r>
              <a:rPr lang="en-US" dirty="0">
                <a:solidFill>
                  <a:srgbClr val="0070C0"/>
                </a:solidFill>
              </a:rPr>
              <a:t> </a:t>
            </a:r>
            <a:r>
              <a:rPr lang="en-US" dirty="0" err="1">
                <a:solidFill>
                  <a:srgbClr val="0070C0"/>
                </a:solidFill>
              </a:rPr>
              <a:t>thấy</a:t>
            </a:r>
            <a:r>
              <a:rPr lang="en-US" dirty="0">
                <a:solidFill>
                  <a:srgbClr val="0070C0"/>
                </a:solidFill>
              </a:rPr>
              <a:t> </a:t>
            </a:r>
            <a:r>
              <a:rPr lang="en-US" dirty="0" err="1">
                <a:solidFill>
                  <a:srgbClr val="0070C0"/>
                </a:solidFill>
              </a:rPr>
              <a:t>mùi</a:t>
            </a:r>
            <a:r>
              <a:rPr lang="en-US" dirty="0">
                <a:solidFill>
                  <a:srgbClr val="0070C0"/>
                </a:solidFill>
              </a:rPr>
              <a:t> </a:t>
            </a:r>
            <a:r>
              <a:rPr lang="en-US" dirty="0" err="1">
                <a:solidFill>
                  <a:srgbClr val="0070C0"/>
                </a:solidFill>
              </a:rPr>
              <a:t>nước</a:t>
            </a:r>
            <a:r>
              <a:rPr lang="en-US" dirty="0">
                <a:solidFill>
                  <a:srgbClr val="0070C0"/>
                </a:solidFill>
              </a:rPr>
              <a:t> </a:t>
            </a:r>
            <a:r>
              <a:rPr lang="en-US" dirty="0" err="1">
                <a:solidFill>
                  <a:srgbClr val="0070C0"/>
                </a:solidFill>
              </a:rPr>
              <a:t>hoa</a:t>
            </a:r>
            <a:r>
              <a:rPr lang="en-US" i="1" dirty="0">
                <a:solidFill>
                  <a:srgbClr val="0070C0"/>
                </a:solidFill>
              </a:rPr>
              <a:t> </a:t>
            </a:r>
            <a:endParaRPr lang="en-US" dirty="0">
              <a:solidFill>
                <a:srgbClr val="0070C0"/>
              </a:solidFill>
            </a:endParaRPr>
          </a:p>
          <a:p>
            <a:r>
              <a:rPr lang="en-US" b="1" dirty="0" err="1">
                <a:solidFill>
                  <a:srgbClr val="0070C0"/>
                </a:solidFill>
              </a:rPr>
              <a:t>Câu</a:t>
            </a:r>
            <a:r>
              <a:rPr lang="en-US" b="1" dirty="0">
                <a:solidFill>
                  <a:srgbClr val="0070C0"/>
                </a:solidFill>
              </a:rPr>
              <a:t> 2:</a:t>
            </a:r>
            <a:r>
              <a:rPr lang="en-US" dirty="0">
                <a:solidFill>
                  <a:srgbClr val="0070C0"/>
                </a:solidFill>
              </a:rPr>
              <a:t> </a:t>
            </a:r>
            <a:r>
              <a:rPr lang="en-US" dirty="0" err="1">
                <a:solidFill>
                  <a:srgbClr val="0070C0"/>
                </a:solidFill>
              </a:rPr>
              <a:t>Em</a:t>
            </a:r>
            <a:r>
              <a:rPr lang="en-US" dirty="0">
                <a:solidFill>
                  <a:srgbClr val="0070C0"/>
                </a:solidFill>
              </a:rPr>
              <a:t> </a:t>
            </a:r>
            <a:r>
              <a:rPr lang="en-US" dirty="0" err="1">
                <a:solidFill>
                  <a:srgbClr val="0070C0"/>
                </a:solidFill>
              </a:rPr>
              <a:t>quan</a:t>
            </a:r>
            <a:r>
              <a:rPr lang="en-US" dirty="0">
                <a:solidFill>
                  <a:srgbClr val="0070C0"/>
                </a:solidFill>
              </a:rPr>
              <a:t> </a:t>
            </a:r>
            <a:r>
              <a:rPr lang="en-US" dirty="0" err="1">
                <a:solidFill>
                  <a:srgbClr val="0070C0"/>
                </a:solidFill>
              </a:rPr>
              <a:t>sát</a:t>
            </a:r>
            <a:r>
              <a:rPr lang="en-US" dirty="0">
                <a:solidFill>
                  <a:srgbClr val="0070C0"/>
                </a:solidFill>
              </a:rPr>
              <a:t> video </a:t>
            </a:r>
            <a:r>
              <a:rPr lang="en-US" dirty="0" err="1">
                <a:solidFill>
                  <a:srgbClr val="0070C0"/>
                </a:solidFill>
              </a:rPr>
              <a:t>thí</a:t>
            </a:r>
            <a:r>
              <a:rPr lang="en-US" dirty="0">
                <a:solidFill>
                  <a:srgbClr val="0070C0"/>
                </a:solidFill>
              </a:rPr>
              <a:t> </a:t>
            </a:r>
            <a:r>
              <a:rPr lang="en-US" dirty="0" err="1">
                <a:solidFill>
                  <a:srgbClr val="0070C0"/>
                </a:solidFill>
              </a:rPr>
              <a:t>nghiệm</a:t>
            </a:r>
            <a:r>
              <a:rPr lang="en-US" dirty="0">
                <a:solidFill>
                  <a:srgbClr val="0070C0"/>
                </a:solidFill>
              </a:rPr>
              <a:t>: </a:t>
            </a:r>
            <a:r>
              <a:rPr lang="en-US" dirty="0" err="1">
                <a:solidFill>
                  <a:srgbClr val="0070C0"/>
                </a:solidFill>
              </a:rPr>
              <a:t>hoà</a:t>
            </a:r>
            <a:r>
              <a:rPr lang="en-US" dirty="0">
                <a:solidFill>
                  <a:srgbClr val="0070C0"/>
                </a:solidFill>
              </a:rPr>
              <a:t> tan </a:t>
            </a:r>
            <a:r>
              <a:rPr lang="en-US" dirty="0" err="1">
                <a:solidFill>
                  <a:srgbClr val="0070C0"/>
                </a:solidFill>
              </a:rPr>
              <a:t>thuốc</a:t>
            </a:r>
            <a:r>
              <a:rPr lang="en-US" dirty="0">
                <a:solidFill>
                  <a:srgbClr val="0070C0"/>
                </a:solidFill>
              </a:rPr>
              <a:t> </a:t>
            </a:r>
            <a:r>
              <a:rPr lang="en-US" dirty="0" err="1">
                <a:solidFill>
                  <a:srgbClr val="0070C0"/>
                </a:solidFill>
              </a:rPr>
              <a:t>tím</a:t>
            </a:r>
            <a:r>
              <a:rPr lang="en-US" dirty="0">
                <a:solidFill>
                  <a:srgbClr val="0070C0"/>
                </a:solidFill>
              </a:rPr>
              <a:t> </a:t>
            </a:r>
            <a:r>
              <a:rPr lang="en-US" dirty="0" err="1">
                <a:solidFill>
                  <a:srgbClr val="0070C0"/>
                </a:solidFill>
              </a:rPr>
              <a:t>vào</a:t>
            </a:r>
            <a:r>
              <a:rPr lang="en-US" dirty="0">
                <a:solidFill>
                  <a:srgbClr val="0070C0"/>
                </a:solidFill>
              </a:rPr>
              <a:t> </a:t>
            </a:r>
            <a:r>
              <a:rPr lang="en-US" dirty="0" err="1">
                <a:solidFill>
                  <a:srgbClr val="0070C0"/>
                </a:solidFill>
              </a:rPr>
              <a:t>nước</a:t>
            </a:r>
            <a:r>
              <a:rPr lang="en-US" dirty="0">
                <a:solidFill>
                  <a:srgbClr val="0070C0"/>
                </a:solidFill>
              </a:rPr>
              <a:t>, </a:t>
            </a:r>
            <a:r>
              <a:rPr lang="en-US" dirty="0" err="1">
                <a:solidFill>
                  <a:srgbClr val="0070C0"/>
                </a:solidFill>
              </a:rPr>
              <a:t>giải</a:t>
            </a:r>
            <a:r>
              <a:rPr lang="en-US" dirty="0">
                <a:solidFill>
                  <a:srgbClr val="0070C0"/>
                </a:solidFill>
              </a:rPr>
              <a:t> </a:t>
            </a:r>
            <a:r>
              <a:rPr lang="en-US" dirty="0" err="1">
                <a:solidFill>
                  <a:srgbClr val="0070C0"/>
                </a:solidFill>
              </a:rPr>
              <a:t>thích</a:t>
            </a:r>
            <a:r>
              <a:rPr lang="en-US" dirty="0">
                <a:solidFill>
                  <a:srgbClr val="0070C0"/>
                </a:solidFill>
              </a:rPr>
              <a:t> </a:t>
            </a:r>
            <a:r>
              <a:rPr lang="en-US" dirty="0" err="1">
                <a:solidFill>
                  <a:srgbClr val="0070C0"/>
                </a:solidFill>
              </a:rPr>
              <a:t>hiện</a:t>
            </a:r>
            <a:r>
              <a:rPr lang="en-US" dirty="0">
                <a:solidFill>
                  <a:srgbClr val="0070C0"/>
                </a:solidFill>
              </a:rPr>
              <a:t> </a:t>
            </a:r>
            <a:r>
              <a:rPr lang="en-US" dirty="0" err="1">
                <a:solidFill>
                  <a:srgbClr val="0070C0"/>
                </a:solidFill>
              </a:rPr>
              <a:t>tượng</a:t>
            </a:r>
            <a:r>
              <a:rPr lang="en-US" dirty="0">
                <a:solidFill>
                  <a:srgbClr val="0070C0"/>
                </a:solidFill>
              </a:rPr>
              <a:t> </a:t>
            </a:r>
            <a:r>
              <a:rPr lang="en-US" dirty="0" err="1">
                <a:solidFill>
                  <a:srgbClr val="0070C0"/>
                </a:solidFill>
              </a:rPr>
              <a:t>quan</a:t>
            </a:r>
            <a:r>
              <a:rPr lang="en-US" dirty="0">
                <a:solidFill>
                  <a:srgbClr val="0070C0"/>
                </a:solidFill>
              </a:rPr>
              <a:t> </a:t>
            </a:r>
            <a:r>
              <a:rPr lang="en-US" dirty="0" err="1">
                <a:solidFill>
                  <a:srgbClr val="0070C0"/>
                </a:solidFill>
              </a:rPr>
              <a:t>sát</a:t>
            </a:r>
            <a:r>
              <a:rPr lang="en-US" dirty="0">
                <a:solidFill>
                  <a:srgbClr val="0070C0"/>
                </a:solidFill>
              </a:rPr>
              <a:t> </a:t>
            </a:r>
            <a:r>
              <a:rPr lang="en-US" dirty="0" err="1">
                <a:solidFill>
                  <a:srgbClr val="0070C0"/>
                </a:solidFill>
              </a:rPr>
              <a:t>được</a:t>
            </a:r>
            <a:r>
              <a:rPr lang="en-US" dirty="0">
                <a:solidFill>
                  <a:srgbClr val="0070C0"/>
                </a:solidFill>
              </a:rPr>
              <a:t> (Link </a:t>
            </a:r>
            <a:r>
              <a:rPr lang="en-US" dirty="0">
                <a:solidFill>
                  <a:srgbClr val="FF0000"/>
                </a:solidFill>
              </a:rPr>
              <a:t>https://</a:t>
            </a:r>
            <a:r>
              <a:rPr lang="en-US" dirty="0" smtClean="0">
                <a:solidFill>
                  <a:srgbClr val="FF0000"/>
                </a:solidFill>
              </a:rPr>
              <a:t>www.youtube.com/watch?v=O2uyagAE-BA)</a:t>
            </a:r>
            <a:endParaRPr lang="en-US" dirty="0">
              <a:solidFill>
                <a:srgbClr val="FF0000"/>
              </a:solidFill>
            </a:endParaRPr>
          </a:p>
        </p:txBody>
      </p:sp>
    </p:spTree>
    <p:extLst>
      <p:ext uri="{BB962C8B-B14F-4D97-AF65-F5344CB8AC3E}">
        <p14:creationId xmlns:p14="http://schemas.microsoft.com/office/powerpoint/2010/main" val="12940192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ide Number Placeholder 5"/>
          <p:cNvSpPr>
            <a:spLocks noGrp="1"/>
          </p:cNvSpPr>
          <p:nvPr>
            <p:ph type="sldNum" sz="quarter" idx="12"/>
          </p:nvPr>
        </p:nvSpPr>
        <p:spPr/>
        <p:txBody>
          <a:bodyPr/>
          <a:lstStyle/>
          <a:p>
            <a:pPr>
              <a:defRPr/>
            </a:pPr>
            <a:fld id="{ED46389A-5C84-4412-B8BD-71D9A25DECB6}" type="slidenum">
              <a:rPr lang="en-US"/>
              <a:pPr>
                <a:defRPr/>
              </a:pPr>
              <a:t>24</a:t>
            </a:fld>
            <a:endParaRPr lang="en-US"/>
          </a:p>
        </p:txBody>
      </p:sp>
      <p:pic>
        <p:nvPicPr>
          <p:cNvPr id="137226" name="Picture 10"/>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p:spPr>
      </p:pic>
      <p:pic>
        <p:nvPicPr>
          <p:cNvPr id="21508" name="Picture 14" descr="blumen-pflanzen111"/>
          <p:cNvPicPr>
            <a:picLocks noChangeAspect="1" noChangeArrowheads="1" noCrop="1"/>
          </p:cNvPicPr>
          <p:nvPr/>
        </p:nvPicPr>
        <p:blipFill>
          <a:blip r:embed="rId5"/>
          <a:srcRect/>
          <a:stretch>
            <a:fillRect/>
          </a:stretch>
        </p:blipFill>
        <p:spPr bwMode="auto">
          <a:xfrm>
            <a:off x="-50800" y="12700"/>
            <a:ext cx="3482975" cy="3306763"/>
          </a:xfrm>
          <a:prstGeom prst="rect">
            <a:avLst/>
          </a:prstGeom>
          <a:noFill/>
          <a:ln w="9525">
            <a:noFill/>
            <a:miter lim="800000"/>
            <a:headEnd/>
            <a:tailEnd/>
          </a:ln>
        </p:spPr>
      </p:pic>
      <p:sp>
        <p:nvSpPr>
          <p:cNvPr id="137232" name="WordArt 16"/>
          <p:cNvSpPr>
            <a:spLocks noChangeArrowheads="1" noChangeShapeType="1" noTextEdit="1"/>
          </p:cNvSpPr>
          <p:nvPr/>
        </p:nvSpPr>
        <p:spPr bwMode="auto">
          <a:xfrm>
            <a:off x="1447800" y="2857500"/>
            <a:ext cx="6238875" cy="666750"/>
          </a:xfrm>
          <a:prstGeom prst="rect">
            <a:avLst/>
          </a:prstGeom>
        </p:spPr>
        <p:txBody>
          <a:bodyPr wrap="none" fromWordArt="1">
            <a:prstTxWarp prst="textPlain">
              <a:avLst>
                <a:gd name="adj" fmla="val 50000"/>
              </a:avLst>
            </a:prstTxWarp>
          </a:bodyPr>
          <a:lstStyle/>
          <a:p>
            <a:pPr algn="ctr"/>
            <a:r>
              <a:rPr lang="vi-VN" sz="2800" b="1" kern="10" dirty="0" smtClean="0">
                <a:ln w="12700">
                  <a:solidFill>
                    <a:srgbClr val="EAEAEA"/>
                  </a:solidFill>
                  <a:round/>
                  <a:headEnd/>
                  <a:tailEnd/>
                </a:ln>
                <a:solidFill>
                  <a:srgbClr val="000099"/>
                </a:solidFill>
                <a:effectLst>
                  <a:outerShdw dist="35921" dir="2700000" sy="50000" kx="2115830" algn="bl" rotWithShape="0">
                    <a:srgbClr val="C0C0C0">
                      <a:alpha val="79999"/>
                    </a:srgbClr>
                  </a:outerShdw>
                </a:effectLst>
                <a:latin typeface="Arial"/>
                <a:cs typeface="Arial"/>
              </a:rPr>
              <a:t>-</a:t>
            </a:r>
            <a:r>
              <a:rPr lang="en-US" sz="2800" b="1" kern="10" dirty="0" smtClean="0">
                <a:ln w="12700">
                  <a:solidFill>
                    <a:srgbClr val="EAEAEA"/>
                  </a:solidFill>
                  <a:round/>
                  <a:headEnd/>
                  <a:tailEnd/>
                </a:ln>
                <a:solidFill>
                  <a:srgbClr val="000099"/>
                </a:solidFill>
                <a:effectLst>
                  <a:outerShdw dist="35921" dir="2700000" sy="50000" kx="2115830" algn="bl" rotWithShape="0">
                    <a:srgbClr val="C0C0C0">
                      <a:alpha val="79999"/>
                    </a:srgbClr>
                  </a:outerShdw>
                </a:effectLst>
                <a:latin typeface="Arial"/>
                <a:cs typeface="Arial"/>
              </a:rPr>
              <a:t>HỌC BÀI VÀ LÀM ……..</a:t>
            </a:r>
            <a:endParaRPr lang="en-US" sz="2800" b="1" kern="10" dirty="0">
              <a:ln w="12700">
                <a:solidFill>
                  <a:srgbClr val="EAEAEA"/>
                </a:solidFill>
                <a:round/>
                <a:headEnd/>
                <a:tailEnd/>
              </a:ln>
              <a:solidFill>
                <a:srgbClr val="000099"/>
              </a:solidFill>
              <a:effectLst>
                <a:outerShdw dist="35921" dir="2700000" sy="50000" kx="2115830" algn="bl" rotWithShape="0">
                  <a:srgbClr val="C0C0C0">
                    <a:alpha val="79999"/>
                  </a:srgbClr>
                </a:outerShdw>
              </a:effectLst>
              <a:latin typeface="Arial"/>
              <a:cs typeface="Arial"/>
            </a:endParaRPr>
          </a:p>
        </p:txBody>
      </p:sp>
      <p:sp>
        <p:nvSpPr>
          <p:cNvPr id="137233" name="WordArt 17"/>
          <p:cNvSpPr>
            <a:spLocks noChangeArrowheads="1" noChangeShapeType="1" noTextEdit="1"/>
          </p:cNvSpPr>
          <p:nvPr/>
        </p:nvSpPr>
        <p:spPr bwMode="auto">
          <a:xfrm>
            <a:off x="1533525" y="3676650"/>
            <a:ext cx="6238875" cy="666750"/>
          </a:xfrm>
          <a:prstGeom prst="rect">
            <a:avLst/>
          </a:prstGeom>
        </p:spPr>
        <p:txBody>
          <a:bodyPr wrap="none" fromWordArt="1">
            <a:prstTxWarp prst="textPlain">
              <a:avLst>
                <a:gd name="adj" fmla="val 50000"/>
              </a:avLst>
            </a:prstTxWarp>
          </a:bodyPr>
          <a:lstStyle/>
          <a:p>
            <a:pPr algn="ctr"/>
            <a:r>
              <a:rPr lang="vi-VN" sz="2800" b="1" kern="10" dirty="0">
                <a:ln w="12700">
                  <a:solidFill>
                    <a:srgbClr val="EAEAEA"/>
                  </a:solidFill>
                  <a:round/>
                  <a:headEnd/>
                  <a:tailEnd/>
                </a:ln>
                <a:solidFill>
                  <a:srgbClr val="660066"/>
                </a:solidFill>
                <a:effectLst>
                  <a:outerShdw dist="35921" dir="2700000" sy="50000" kx="2115830" algn="bl" rotWithShape="0">
                    <a:srgbClr val="C0C0C0">
                      <a:alpha val="79999"/>
                    </a:srgbClr>
                  </a:outerShdw>
                </a:effectLst>
                <a:latin typeface="Arial"/>
                <a:cs typeface="Arial"/>
              </a:rPr>
              <a:t>-  Đọc và tìm hiểu trước </a:t>
            </a:r>
            <a:r>
              <a:rPr lang="en-US" sz="2800" b="1" kern="10" dirty="0" smtClean="0">
                <a:ln w="12700">
                  <a:solidFill>
                    <a:srgbClr val="EAEAEA"/>
                  </a:solidFill>
                  <a:round/>
                  <a:headEnd/>
                  <a:tailEnd/>
                </a:ln>
                <a:solidFill>
                  <a:srgbClr val="660066"/>
                </a:solidFill>
                <a:effectLst>
                  <a:outerShdw dist="35921" dir="2700000" sy="50000" kx="2115830" algn="bl" rotWithShape="0">
                    <a:srgbClr val="C0C0C0">
                      <a:alpha val="79999"/>
                    </a:srgbClr>
                  </a:outerShdw>
                </a:effectLst>
                <a:latin typeface="Arial"/>
                <a:cs typeface="Arial"/>
              </a:rPr>
              <a:t>…..</a:t>
            </a:r>
            <a:r>
              <a:rPr lang="vi-VN" sz="2800" b="1" kern="10" dirty="0" smtClean="0">
                <a:ln w="12700">
                  <a:solidFill>
                    <a:srgbClr val="EAEAEA"/>
                  </a:solidFill>
                  <a:round/>
                  <a:headEnd/>
                  <a:tailEnd/>
                </a:ln>
                <a:solidFill>
                  <a:srgbClr val="660066"/>
                </a:solidFill>
                <a:effectLst>
                  <a:outerShdw dist="35921" dir="2700000" sy="50000" kx="2115830" algn="bl" rotWithShape="0">
                    <a:srgbClr val="C0C0C0">
                      <a:alpha val="79999"/>
                    </a:srgbClr>
                  </a:outerShdw>
                </a:effectLst>
                <a:latin typeface="Arial"/>
                <a:cs typeface="Arial"/>
              </a:rPr>
              <a:t> </a:t>
            </a:r>
            <a:endParaRPr lang="en-US" sz="2800" b="1" kern="10" dirty="0">
              <a:ln w="12700">
                <a:solidFill>
                  <a:srgbClr val="EAEAEA"/>
                </a:solidFill>
                <a:round/>
                <a:headEnd/>
                <a:tailEnd/>
              </a:ln>
              <a:solidFill>
                <a:srgbClr val="660066"/>
              </a:solidFill>
              <a:effectLst>
                <a:outerShdw dist="35921" dir="2700000" sy="50000" kx="2115830" algn="bl" rotWithShape="0">
                  <a:srgbClr val="C0C0C0">
                    <a:alpha val="79999"/>
                  </a:srgbClr>
                </a:outerShdw>
              </a:effectLst>
              <a:latin typeface="Arial"/>
              <a:cs typeface="Arial"/>
            </a:endParaRPr>
          </a:p>
        </p:txBody>
      </p:sp>
      <p:pic>
        <p:nvPicPr>
          <p:cNvPr id="21511" name="Picture 20" descr="1PTRIGB20"/>
          <p:cNvPicPr>
            <a:picLocks noChangeAspect="1" noChangeArrowheads="1" noCrop="1"/>
          </p:cNvPicPr>
          <p:nvPr/>
        </p:nvPicPr>
        <p:blipFill>
          <a:blip r:embed="rId6"/>
          <a:srcRect/>
          <a:stretch>
            <a:fillRect/>
          </a:stretch>
        </p:blipFill>
        <p:spPr bwMode="auto">
          <a:xfrm>
            <a:off x="8389938" y="0"/>
            <a:ext cx="754062" cy="762000"/>
          </a:xfrm>
          <a:prstGeom prst="rect">
            <a:avLst/>
          </a:prstGeom>
          <a:noFill/>
          <a:ln w="9525">
            <a:noFill/>
            <a:miter lim="800000"/>
            <a:headEnd/>
            <a:tailEnd/>
          </a:ln>
        </p:spPr>
      </p:pic>
      <p:grpSp>
        <p:nvGrpSpPr>
          <p:cNvPr id="2" name="Group 21"/>
          <p:cNvGrpSpPr>
            <a:grpSpLocks/>
          </p:cNvGrpSpPr>
          <p:nvPr/>
        </p:nvGrpSpPr>
        <p:grpSpPr bwMode="auto">
          <a:xfrm>
            <a:off x="3200400" y="1143000"/>
            <a:ext cx="2590800" cy="1384300"/>
            <a:chOff x="2064" y="48"/>
            <a:chExt cx="1632" cy="872"/>
          </a:xfrm>
        </p:grpSpPr>
        <p:grpSp>
          <p:nvGrpSpPr>
            <p:cNvPr id="3" name="Group 12"/>
            <p:cNvGrpSpPr>
              <a:grpSpLocks/>
            </p:cNvGrpSpPr>
            <p:nvPr/>
          </p:nvGrpSpPr>
          <p:grpSpPr bwMode="auto">
            <a:xfrm>
              <a:off x="2064" y="48"/>
              <a:ext cx="1632" cy="872"/>
              <a:chOff x="1997" y="1314"/>
              <a:chExt cx="1889" cy="1009"/>
            </a:xfrm>
          </p:grpSpPr>
          <p:grpSp>
            <p:nvGrpSpPr>
              <p:cNvPr id="4" name="Group 13"/>
              <p:cNvGrpSpPr>
                <a:grpSpLocks/>
              </p:cNvGrpSpPr>
              <p:nvPr/>
            </p:nvGrpSpPr>
            <p:grpSpPr bwMode="auto">
              <a:xfrm>
                <a:off x="1997" y="1404"/>
                <a:ext cx="1889" cy="919"/>
                <a:chOff x="1973" y="1027"/>
                <a:chExt cx="1926" cy="937"/>
              </a:xfrm>
            </p:grpSpPr>
            <p:sp>
              <p:nvSpPr>
                <p:cNvPr id="215054" name="Oval 14"/>
                <p:cNvSpPr>
                  <a:spLocks noChangeArrowheads="1"/>
                </p:cNvSpPr>
                <p:nvPr/>
              </p:nvSpPr>
              <p:spPr bwMode="gray">
                <a:xfrm>
                  <a:off x="1994" y="1057"/>
                  <a:ext cx="1905" cy="907"/>
                </a:xfrm>
                <a:prstGeom prst="ellipse">
                  <a:avLst/>
                </a:prstGeom>
                <a:gradFill rotWithShape="1">
                  <a:gsLst>
                    <a:gs pos="0">
                      <a:srgbClr val="0066CC">
                        <a:gamma/>
                        <a:shade val="63529"/>
                        <a:invGamma/>
                      </a:srgbClr>
                    </a:gs>
                    <a:gs pos="100000">
                      <a:srgbClr val="0066CC"/>
                    </a:gs>
                  </a:gsLst>
                  <a:lin ang="2700000" scaled="1"/>
                </a:gradFill>
                <a:ln w="9525">
                  <a:noFill/>
                  <a:round/>
                  <a:headEnd/>
                  <a:tailEnd/>
                </a:ln>
                <a:effectLst>
                  <a:outerShdw dist="35921" dir="2700000" algn="ctr" rotWithShape="0">
                    <a:srgbClr val="000000"/>
                  </a:outerShdw>
                </a:effectLst>
              </p:spPr>
              <p:txBody>
                <a:bodyPr wrap="none" anchor="ctr"/>
                <a:lstStyle/>
                <a:p>
                  <a:pPr algn="r" rtl="1" fontAlgn="auto">
                    <a:spcBef>
                      <a:spcPts val="0"/>
                    </a:spcBef>
                    <a:spcAft>
                      <a:spcPts val="0"/>
                    </a:spcAft>
                    <a:defRPr/>
                  </a:pPr>
                  <a:endParaRPr lang="en-US">
                    <a:latin typeface="+mn-lt"/>
                  </a:endParaRPr>
                </a:p>
              </p:txBody>
            </p:sp>
            <p:sp>
              <p:nvSpPr>
                <p:cNvPr id="21523" name="Oval 15"/>
                <p:cNvSpPr>
                  <a:spLocks noChangeArrowheads="1"/>
                </p:cNvSpPr>
                <p:nvPr/>
              </p:nvSpPr>
              <p:spPr bwMode="gray">
                <a:xfrm>
                  <a:off x="1973" y="1027"/>
                  <a:ext cx="1905" cy="907"/>
                </a:xfrm>
                <a:prstGeom prst="ellipse">
                  <a:avLst/>
                </a:prstGeom>
                <a:gradFill rotWithShape="1">
                  <a:gsLst>
                    <a:gs pos="0">
                      <a:srgbClr val="9BC7F3"/>
                    </a:gs>
                    <a:gs pos="100000">
                      <a:srgbClr val="1D80E3"/>
                    </a:gs>
                  </a:gsLst>
                  <a:lin ang="2700000" scaled="1"/>
                </a:gradFill>
                <a:ln w="9525">
                  <a:noFill/>
                  <a:round/>
                  <a:headEnd/>
                  <a:tailEnd/>
                </a:ln>
              </p:spPr>
              <p:txBody>
                <a:bodyPr wrap="none" anchor="ctr"/>
                <a:lstStyle/>
                <a:p>
                  <a:pPr algn="r" rtl="1"/>
                  <a:endParaRPr lang="vi-VN">
                    <a:latin typeface="Calibri" pitchFamily="34" charset="0"/>
                  </a:endParaRPr>
                </a:p>
              </p:txBody>
            </p:sp>
          </p:grpSp>
          <p:sp>
            <p:nvSpPr>
              <p:cNvPr id="21518" name="Oval 16"/>
              <p:cNvSpPr>
                <a:spLocks noChangeArrowheads="1"/>
              </p:cNvSpPr>
              <p:nvPr/>
            </p:nvSpPr>
            <p:spPr bwMode="gray">
              <a:xfrm>
                <a:off x="2086" y="1314"/>
                <a:ext cx="1691" cy="845"/>
              </a:xfrm>
              <a:prstGeom prst="ellipse">
                <a:avLst/>
              </a:prstGeom>
              <a:gradFill rotWithShape="1">
                <a:gsLst>
                  <a:gs pos="0">
                    <a:srgbClr val="765E00"/>
                  </a:gs>
                  <a:gs pos="100000">
                    <a:srgbClr val="FFCC00"/>
                  </a:gs>
                </a:gsLst>
                <a:lin ang="2700000" scaled="1"/>
              </a:gradFill>
              <a:ln w="9525" algn="ctr">
                <a:noFill/>
                <a:round/>
                <a:headEnd/>
                <a:tailEnd/>
              </a:ln>
            </p:spPr>
            <p:txBody>
              <a:bodyPr vert="eaVert" wrap="none" anchor="ctr"/>
              <a:lstStyle/>
              <a:p>
                <a:pPr algn="r" rtl="1"/>
                <a:endParaRPr lang="vi-VN">
                  <a:latin typeface="Calibri" pitchFamily="34" charset="0"/>
                </a:endParaRPr>
              </a:p>
            </p:txBody>
          </p:sp>
          <p:sp>
            <p:nvSpPr>
              <p:cNvPr id="21519" name="Oval 17"/>
              <p:cNvSpPr>
                <a:spLocks noChangeArrowheads="1"/>
              </p:cNvSpPr>
              <p:nvPr/>
            </p:nvSpPr>
            <p:spPr bwMode="gray">
              <a:xfrm>
                <a:off x="2108" y="1319"/>
                <a:ext cx="1650" cy="824"/>
              </a:xfrm>
              <a:prstGeom prst="ellipse">
                <a:avLst/>
              </a:prstGeom>
              <a:gradFill rotWithShape="1">
                <a:gsLst>
                  <a:gs pos="0">
                    <a:srgbClr val="FFCC00">
                      <a:alpha val="0"/>
                    </a:srgbClr>
                  </a:gs>
                  <a:gs pos="100000">
                    <a:srgbClr val="FFEDA6"/>
                  </a:gs>
                </a:gsLst>
                <a:lin ang="2700000" scaled="1"/>
              </a:gradFill>
              <a:ln w="9525" algn="ctr">
                <a:noFill/>
                <a:round/>
                <a:headEnd/>
                <a:tailEnd/>
              </a:ln>
            </p:spPr>
            <p:txBody>
              <a:bodyPr vert="eaVert" wrap="none" anchor="ctr"/>
              <a:lstStyle/>
              <a:p>
                <a:pPr algn="r" rtl="1"/>
                <a:endParaRPr lang="vi-VN">
                  <a:latin typeface="Calibri" pitchFamily="34" charset="0"/>
                </a:endParaRPr>
              </a:p>
            </p:txBody>
          </p:sp>
          <p:sp>
            <p:nvSpPr>
              <p:cNvPr id="21520" name="Oval 18"/>
              <p:cNvSpPr>
                <a:spLocks noChangeArrowheads="1"/>
              </p:cNvSpPr>
              <p:nvPr/>
            </p:nvSpPr>
            <p:spPr bwMode="gray">
              <a:xfrm>
                <a:off x="2125" y="1327"/>
                <a:ext cx="1570" cy="770"/>
              </a:xfrm>
              <a:prstGeom prst="ellipse">
                <a:avLst/>
              </a:prstGeom>
              <a:gradFill rotWithShape="1">
                <a:gsLst>
                  <a:gs pos="0">
                    <a:srgbClr val="CAA200"/>
                  </a:gs>
                  <a:gs pos="100000">
                    <a:srgbClr val="FFCC00">
                      <a:alpha val="48000"/>
                    </a:srgbClr>
                  </a:gs>
                </a:gsLst>
                <a:lin ang="2700000" scaled="1"/>
              </a:gradFill>
              <a:ln w="9525" algn="ctr">
                <a:noFill/>
                <a:round/>
                <a:headEnd/>
                <a:tailEnd/>
              </a:ln>
            </p:spPr>
            <p:txBody>
              <a:bodyPr vert="eaVert" wrap="none" anchor="ctr"/>
              <a:lstStyle/>
              <a:p>
                <a:pPr algn="r" rtl="1"/>
                <a:endParaRPr lang="vi-VN">
                  <a:latin typeface="Calibri" pitchFamily="34" charset="0"/>
                </a:endParaRPr>
              </a:p>
            </p:txBody>
          </p:sp>
          <p:sp>
            <p:nvSpPr>
              <p:cNvPr id="21521" name="Oval 19"/>
              <p:cNvSpPr>
                <a:spLocks noChangeArrowheads="1"/>
              </p:cNvSpPr>
              <p:nvPr/>
            </p:nvSpPr>
            <p:spPr bwMode="gray">
              <a:xfrm>
                <a:off x="2208" y="1344"/>
                <a:ext cx="1382" cy="624"/>
              </a:xfrm>
              <a:prstGeom prst="ellipse">
                <a:avLst/>
              </a:prstGeom>
              <a:gradFill rotWithShape="1">
                <a:gsLst>
                  <a:gs pos="0">
                    <a:srgbClr val="FFFFFF"/>
                  </a:gs>
                  <a:gs pos="100000">
                    <a:srgbClr val="FFCC00">
                      <a:alpha val="37999"/>
                    </a:srgbClr>
                  </a:gs>
                </a:gsLst>
                <a:lin ang="2700000" scaled="1"/>
              </a:gradFill>
              <a:ln w="9525" algn="ctr">
                <a:noFill/>
                <a:round/>
                <a:headEnd/>
                <a:tailEnd/>
              </a:ln>
            </p:spPr>
            <p:txBody>
              <a:bodyPr vert="eaVert" wrap="none" anchor="ctr"/>
              <a:lstStyle/>
              <a:p>
                <a:pPr algn="r" rtl="1"/>
                <a:endParaRPr lang="vi-VN">
                  <a:latin typeface="Calibri" pitchFamily="34" charset="0"/>
                </a:endParaRPr>
              </a:p>
            </p:txBody>
          </p:sp>
        </p:grpSp>
        <p:sp>
          <p:nvSpPr>
            <p:cNvPr id="21516" name="Text Box 20"/>
            <p:cNvSpPr txBox="1">
              <a:spLocks noChangeArrowheads="1"/>
            </p:cNvSpPr>
            <p:nvPr/>
          </p:nvSpPr>
          <p:spPr bwMode="auto">
            <a:xfrm>
              <a:off x="2411" y="217"/>
              <a:ext cx="1000" cy="327"/>
            </a:xfrm>
            <a:prstGeom prst="rect">
              <a:avLst/>
            </a:prstGeom>
            <a:noFill/>
            <a:ln w="9525" algn="ctr">
              <a:noFill/>
              <a:miter lim="800000"/>
              <a:headEnd/>
              <a:tailEnd/>
            </a:ln>
          </p:spPr>
          <p:txBody>
            <a:bodyPr wrap="none">
              <a:spAutoFit/>
            </a:bodyPr>
            <a:lstStyle/>
            <a:p>
              <a:pPr algn="ctr" eaLnBrk="0" hangingPunct="0"/>
              <a:r>
                <a:rPr lang="en-US" sz="2800" b="1">
                  <a:latin typeface="Calibri" pitchFamily="34" charset="0"/>
                </a:rPr>
                <a:t>DẶN DÒ</a:t>
              </a:r>
            </a:p>
          </p:txBody>
        </p:sp>
      </p:grpSp>
    </p:spTree>
    <p:extLst>
      <p:ext uri="{BB962C8B-B14F-4D97-AF65-F5344CB8AC3E}">
        <p14:creationId xmlns:p14="http://schemas.microsoft.com/office/powerpoint/2010/main" val="20906492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withEffect">
                                  <p:stCondLst>
                                    <p:cond delay="0"/>
                                  </p:stCondLst>
                                  <p:childTnLst>
                                    <p:set>
                                      <p:cBhvr>
                                        <p:cTn id="6" dur="1" fill="hold">
                                          <p:stCondLst>
                                            <p:cond delay="0"/>
                                          </p:stCondLst>
                                        </p:cTn>
                                        <p:tgtEl>
                                          <p:spTgt spid="137226"/>
                                        </p:tgtEl>
                                        <p:attrNameLst>
                                          <p:attrName>style.visibility</p:attrName>
                                        </p:attrNameLst>
                                      </p:cBhvr>
                                      <p:to>
                                        <p:strVal val="visible"/>
                                      </p:to>
                                    </p:set>
                                    <p:animEffect transition="in" filter="wheel(4)">
                                      <p:cBhvr>
                                        <p:cTn id="7" dur="1000"/>
                                        <p:tgtEl>
                                          <p:spTgt spid="137226"/>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nodeType="afterGroup">
                            <p:stCondLst>
                              <p:cond delay="1000"/>
                            </p:stCondLst>
                            <p:childTnLst>
                              <p:par>
                                <p:cTn id="9" presetID="2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edge">
                                      <p:cBhvr>
                                        <p:cTn id="11" dur="2000"/>
                                        <p:tgtEl>
                                          <p:spTgt spid="2"/>
                                        </p:tgtEl>
                                      </p:cBhvr>
                                    </p:animEffect>
                                  </p:childTnLst>
                                </p:cTn>
                              </p:par>
                            </p:childTnLst>
                          </p:cTn>
                        </p:par>
                        <p:par>
                          <p:cTn id="12" fill="hold" nodeType="afterGroup">
                            <p:stCondLst>
                              <p:cond delay="3000"/>
                            </p:stCondLst>
                            <p:childTnLst>
                              <p:par>
                                <p:cTn id="13" presetID="12" presetClass="entr" presetSubtype="4" fill="hold" grpId="0" nodeType="afterEffect">
                                  <p:stCondLst>
                                    <p:cond delay="0"/>
                                  </p:stCondLst>
                                  <p:childTnLst>
                                    <p:set>
                                      <p:cBhvr>
                                        <p:cTn id="14" dur="1" fill="hold">
                                          <p:stCondLst>
                                            <p:cond delay="0"/>
                                          </p:stCondLst>
                                        </p:cTn>
                                        <p:tgtEl>
                                          <p:spTgt spid="137232"/>
                                        </p:tgtEl>
                                        <p:attrNameLst>
                                          <p:attrName>style.visibility</p:attrName>
                                        </p:attrNameLst>
                                      </p:cBhvr>
                                      <p:to>
                                        <p:strVal val="visible"/>
                                      </p:to>
                                    </p:set>
                                    <p:animEffect transition="in" filter="slide(fromBottom)">
                                      <p:cBhvr>
                                        <p:cTn id="15" dur="1000"/>
                                        <p:tgtEl>
                                          <p:spTgt spid="137232"/>
                                        </p:tgtEl>
                                      </p:cBhvr>
                                    </p:animEffect>
                                  </p:childTnLst>
                                </p:cTn>
                              </p:par>
                            </p:childTnLst>
                          </p:cTn>
                        </p:par>
                        <p:par>
                          <p:cTn id="16" fill="hold" nodeType="afterGroup">
                            <p:stCondLst>
                              <p:cond delay="4000"/>
                            </p:stCondLst>
                            <p:childTnLst>
                              <p:par>
                                <p:cTn id="17" presetID="12" presetClass="entr" presetSubtype="4" fill="hold" grpId="0" nodeType="afterEffect">
                                  <p:stCondLst>
                                    <p:cond delay="0"/>
                                  </p:stCondLst>
                                  <p:childTnLst>
                                    <p:set>
                                      <p:cBhvr>
                                        <p:cTn id="18" dur="1" fill="hold">
                                          <p:stCondLst>
                                            <p:cond delay="0"/>
                                          </p:stCondLst>
                                        </p:cTn>
                                        <p:tgtEl>
                                          <p:spTgt spid="137233"/>
                                        </p:tgtEl>
                                        <p:attrNameLst>
                                          <p:attrName>style.visibility</p:attrName>
                                        </p:attrNameLst>
                                      </p:cBhvr>
                                      <p:to>
                                        <p:strVal val="visible"/>
                                      </p:to>
                                    </p:set>
                                    <p:animEffect transition="in" filter="slide(fromBottom)">
                                      <p:cBhvr>
                                        <p:cTn id="19" dur="3000"/>
                                        <p:tgtEl>
                                          <p:spTgt spid="137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32" grpId="0" animBg="1"/>
      <p:bldP spid="1372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6324600"/>
            <a:ext cx="7772400" cy="461665"/>
          </a:xfrm>
          <a:prstGeom prst="rect">
            <a:avLst/>
          </a:prstGeom>
        </p:spPr>
        <p:txBody>
          <a:bodyPr wrap="square">
            <a:spAutoFit/>
          </a:bodyPr>
          <a:lstStyle/>
          <a:p>
            <a:r>
              <a:rPr lang="vi-VN" sz="2400" b="1" dirty="0" smtClean="0">
                <a:solidFill>
                  <a:srgbClr val="C00000"/>
                </a:solidFill>
                <a:latin typeface="Times New Roman" pitchFamily="18" charset="0"/>
                <a:cs typeface="Times New Roman" pitchFamily="18" charset="0"/>
              </a:rPr>
              <a:t>Từ các hình ảnh trên, em có nhận xét gì về các chất?</a:t>
            </a:r>
            <a:endParaRPr lang="en-US" sz="2400" dirty="0">
              <a:solidFill>
                <a:srgbClr val="C00000"/>
              </a:solidFill>
            </a:endParaRPr>
          </a:p>
        </p:txBody>
      </p:sp>
      <p:pic>
        <p:nvPicPr>
          <p:cNvPr id="3" name="Picture 2" descr="C:\Users\NC\Desktop\maxres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l="37500" r="27534"/>
          <a:stretch>
            <a:fillRect/>
          </a:stretch>
        </p:blipFill>
        <p:spPr bwMode="auto">
          <a:xfrm>
            <a:off x="228600" y="152400"/>
            <a:ext cx="2209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Tại sao lại nằm chiêm bao thấy nước - Tin ngôi sao, đời sống của giới  Showbiz"/>
          <p:cNvPicPr>
            <a:picLocks noChangeAspect="1" noChangeArrowheads="1"/>
          </p:cNvPicPr>
          <p:nvPr/>
        </p:nvPicPr>
        <p:blipFill>
          <a:blip r:embed="rId3" cstate="print"/>
          <a:srcRect l="15296" r="31168"/>
          <a:stretch>
            <a:fillRect/>
          </a:stretch>
        </p:blipFill>
        <p:spPr bwMode="auto">
          <a:xfrm>
            <a:off x="2819400" y="152400"/>
            <a:ext cx="2590800" cy="2667000"/>
          </a:xfrm>
          <a:prstGeom prst="rect">
            <a:avLst/>
          </a:prstGeom>
          <a:noFill/>
        </p:spPr>
      </p:pic>
      <p:sp>
        <p:nvSpPr>
          <p:cNvPr id="2052" name="AutoShape 4" descr="Natri (Na) | Chemist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4" name="AutoShape 6" descr="Natri (Na) | Chemist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6" name="AutoShape 8" descr="Natri (Na) | Chemistr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8" name="Picture 10" descr="sodium"/>
          <p:cNvPicPr>
            <a:picLocks noChangeAspect="1" noChangeArrowheads="1"/>
          </p:cNvPicPr>
          <p:nvPr/>
        </p:nvPicPr>
        <p:blipFill>
          <a:blip r:embed="rId4" cstate="print"/>
          <a:srcRect/>
          <a:stretch>
            <a:fillRect/>
          </a:stretch>
        </p:blipFill>
        <p:spPr bwMode="auto">
          <a:xfrm>
            <a:off x="5867400" y="152400"/>
            <a:ext cx="2895600" cy="2667000"/>
          </a:xfrm>
          <a:prstGeom prst="rect">
            <a:avLst/>
          </a:prstGeom>
          <a:noFill/>
        </p:spPr>
      </p:pic>
      <p:sp>
        <p:nvSpPr>
          <p:cNvPr id="2060" name="AutoShape 12" descr="Cl2 - clo - Chất hoá họ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2" name="AutoShape 14" descr="Cl2 - clo - Chất hoá họ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4" name="AutoShape 16" descr="Cl2 - clo - Chất hoá họ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11" descr="khí chlorine.jpg"/>
          <p:cNvPicPr>
            <a:picLocks noChangeAspect="1"/>
          </p:cNvPicPr>
          <p:nvPr/>
        </p:nvPicPr>
        <p:blipFill>
          <a:blip r:embed="rId5" cstate="print"/>
          <a:stretch>
            <a:fillRect/>
          </a:stretch>
        </p:blipFill>
        <p:spPr>
          <a:xfrm>
            <a:off x="228600" y="3200400"/>
            <a:ext cx="2209800" cy="2723284"/>
          </a:xfrm>
          <a:prstGeom prst="rect">
            <a:avLst/>
          </a:prstGeom>
        </p:spPr>
      </p:pic>
      <p:pic>
        <p:nvPicPr>
          <p:cNvPr id="2066" name="Picture 18" descr="Có bảo hành] [Chính hãng] [Ảnh thật] [Có sẵn] Muối hột SAHU | Lazada.vn"/>
          <p:cNvPicPr>
            <a:picLocks noChangeAspect="1" noChangeArrowheads="1"/>
          </p:cNvPicPr>
          <p:nvPr/>
        </p:nvPicPr>
        <p:blipFill>
          <a:blip r:embed="rId6" cstate="print"/>
          <a:srcRect l="7615" r="6081"/>
          <a:stretch>
            <a:fillRect/>
          </a:stretch>
        </p:blipFill>
        <p:spPr bwMode="auto">
          <a:xfrm>
            <a:off x="2895600" y="3124200"/>
            <a:ext cx="2590800" cy="2819400"/>
          </a:xfrm>
          <a:prstGeom prst="rect">
            <a:avLst/>
          </a:prstGeom>
          <a:noFill/>
        </p:spPr>
      </p:pic>
      <p:pic>
        <p:nvPicPr>
          <p:cNvPr id="2068" name="Picture 20" descr="Đường phèn là gì? Đường phèn có tốt không? Cách làm, công dụng"/>
          <p:cNvPicPr>
            <a:picLocks noChangeAspect="1" noChangeArrowheads="1"/>
          </p:cNvPicPr>
          <p:nvPr/>
        </p:nvPicPr>
        <p:blipFill>
          <a:blip r:embed="rId7" cstate="print"/>
          <a:srcRect/>
          <a:stretch>
            <a:fillRect/>
          </a:stretch>
        </p:blipFill>
        <p:spPr bwMode="auto">
          <a:xfrm>
            <a:off x="5867400" y="3124200"/>
            <a:ext cx="3048000" cy="2819400"/>
          </a:xfrm>
          <a:prstGeom prst="rect">
            <a:avLst/>
          </a:prstGeom>
          <a:noFill/>
        </p:spPr>
      </p:pic>
      <p:sp>
        <p:nvSpPr>
          <p:cNvPr id="16" name="TextBox 15"/>
          <p:cNvSpPr txBox="1"/>
          <p:nvPr/>
        </p:nvSpPr>
        <p:spPr>
          <a:xfrm>
            <a:off x="609600" y="2819400"/>
            <a:ext cx="1447800" cy="369332"/>
          </a:xfrm>
          <a:prstGeom prst="rect">
            <a:avLst/>
          </a:prstGeom>
          <a:noFill/>
        </p:spPr>
        <p:txBody>
          <a:bodyPr wrap="square" rtlCol="0">
            <a:spAutoFit/>
          </a:bodyPr>
          <a:lstStyle/>
          <a:p>
            <a:r>
              <a:rPr lang="vi-VN" b="1" dirty="0" smtClean="0">
                <a:solidFill>
                  <a:schemeClr val="accent1">
                    <a:lumMod val="75000"/>
                  </a:schemeClr>
                </a:solidFill>
                <a:latin typeface="+mj-lt"/>
              </a:rPr>
              <a:t>Khí oxygen</a:t>
            </a:r>
            <a:endParaRPr lang="en-US" b="1" dirty="0">
              <a:solidFill>
                <a:schemeClr val="accent1">
                  <a:lumMod val="75000"/>
                </a:schemeClr>
              </a:solidFill>
              <a:latin typeface="+mj-lt"/>
            </a:endParaRPr>
          </a:p>
        </p:txBody>
      </p:sp>
      <p:sp>
        <p:nvSpPr>
          <p:cNvPr id="17" name="TextBox 16"/>
          <p:cNvSpPr txBox="1"/>
          <p:nvPr/>
        </p:nvSpPr>
        <p:spPr>
          <a:xfrm>
            <a:off x="3276600" y="2743200"/>
            <a:ext cx="1447800" cy="369332"/>
          </a:xfrm>
          <a:prstGeom prst="rect">
            <a:avLst/>
          </a:prstGeom>
          <a:noFill/>
        </p:spPr>
        <p:txBody>
          <a:bodyPr wrap="square" rtlCol="0">
            <a:spAutoFit/>
          </a:bodyPr>
          <a:lstStyle/>
          <a:p>
            <a:pPr algn="ctr"/>
            <a:r>
              <a:rPr lang="vi-VN" b="1" dirty="0" smtClean="0">
                <a:solidFill>
                  <a:schemeClr val="accent1">
                    <a:lumMod val="75000"/>
                  </a:schemeClr>
                </a:solidFill>
                <a:latin typeface="+mj-lt"/>
              </a:rPr>
              <a:t>Nước</a:t>
            </a:r>
            <a:endParaRPr lang="en-US" b="1" dirty="0">
              <a:solidFill>
                <a:schemeClr val="accent1">
                  <a:lumMod val="75000"/>
                </a:schemeClr>
              </a:solidFill>
              <a:latin typeface="+mj-lt"/>
            </a:endParaRPr>
          </a:p>
        </p:txBody>
      </p:sp>
      <p:sp>
        <p:nvSpPr>
          <p:cNvPr id="18" name="TextBox 17"/>
          <p:cNvSpPr txBox="1"/>
          <p:nvPr/>
        </p:nvSpPr>
        <p:spPr>
          <a:xfrm>
            <a:off x="6248400" y="2743200"/>
            <a:ext cx="1828800" cy="369332"/>
          </a:xfrm>
          <a:prstGeom prst="rect">
            <a:avLst/>
          </a:prstGeom>
          <a:noFill/>
        </p:spPr>
        <p:txBody>
          <a:bodyPr wrap="square" rtlCol="0">
            <a:spAutoFit/>
          </a:bodyPr>
          <a:lstStyle/>
          <a:p>
            <a:pPr algn="ctr"/>
            <a:r>
              <a:rPr lang="vi-VN" b="1" dirty="0" smtClean="0">
                <a:solidFill>
                  <a:schemeClr val="accent1">
                    <a:lumMod val="75000"/>
                  </a:schemeClr>
                </a:solidFill>
                <a:latin typeface="+mj-lt"/>
              </a:rPr>
              <a:t>Kim loại sodium</a:t>
            </a:r>
            <a:endParaRPr lang="en-US" b="1" dirty="0">
              <a:solidFill>
                <a:schemeClr val="accent1">
                  <a:lumMod val="75000"/>
                </a:schemeClr>
              </a:solidFill>
              <a:latin typeface="+mj-lt"/>
            </a:endParaRPr>
          </a:p>
        </p:txBody>
      </p:sp>
      <p:sp>
        <p:nvSpPr>
          <p:cNvPr id="19" name="TextBox 18"/>
          <p:cNvSpPr txBox="1"/>
          <p:nvPr/>
        </p:nvSpPr>
        <p:spPr>
          <a:xfrm>
            <a:off x="533400" y="6019800"/>
            <a:ext cx="1447800" cy="369332"/>
          </a:xfrm>
          <a:prstGeom prst="rect">
            <a:avLst/>
          </a:prstGeom>
          <a:noFill/>
        </p:spPr>
        <p:txBody>
          <a:bodyPr wrap="square" rtlCol="0">
            <a:spAutoFit/>
          </a:bodyPr>
          <a:lstStyle/>
          <a:p>
            <a:r>
              <a:rPr lang="vi-VN" b="1" dirty="0" smtClean="0">
                <a:solidFill>
                  <a:schemeClr val="accent1">
                    <a:lumMod val="75000"/>
                  </a:schemeClr>
                </a:solidFill>
                <a:latin typeface="+mj-lt"/>
              </a:rPr>
              <a:t>Khí chlorine</a:t>
            </a:r>
            <a:endParaRPr lang="en-US" b="1" dirty="0">
              <a:solidFill>
                <a:schemeClr val="accent1">
                  <a:lumMod val="75000"/>
                </a:schemeClr>
              </a:solidFill>
              <a:latin typeface="+mj-lt"/>
            </a:endParaRPr>
          </a:p>
        </p:txBody>
      </p:sp>
      <p:sp>
        <p:nvSpPr>
          <p:cNvPr id="20" name="TextBox 19"/>
          <p:cNvSpPr txBox="1"/>
          <p:nvPr/>
        </p:nvSpPr>
        <p:spPr>
          <a:xfrm>
            <a:off x="3505200" y="6019800"/>
            <a:ext cx="1447800" cy="369332"/>
          </a:xfrm>
          <a:prstGeom prst="rect">
            <a:avLst/>
          </a:prstGeom>
          <a:noFill/>
        </p:spPr>
        <p:txBody>
          <a:bodyPr wrap="square" rtlCol="0">
            <a:spAutoFit/>
          </a:bodyPr>
          <a:lstStyle/>
          <a:p>
            <a:pPr algn="ctr"/>
            <a:r>
              <a:rPr lang="vi-VN" b="1" dirty="0" smtClean="0">
                <a:solidFill>
                  <a:schemeClr val="accent1">
                    <a:lumMod val="75000"/>
                  </a:schemeClr>
                </a:solidFill>
                <a:latin typeface="+mj-lt"/>
              </a:rPr>
              <a:t>Muối ăn</a:t>
            </a:r>
            <a:endParaRPr lang="en-US" b="1" dirty="0">
              <a:solidFill>
                <a:schemeClr val="accent1">
                  <a:lumMod val="75000"/>
                </a:schemeClr>
              </a:solidFill>
              <a:latin typeface="+mj-lt"/>
            </a:endParaRPr>
          </a:p>
        </p:txBody>
      </p:sp>
      <p:sp>
        <p:nvSpPr>
          <p:cNvPr id="21" name="TextBox 20"/>
          <p:cNvSpPr txBox="1"/>
          <p:nvPr/>
        </p:nvSpPr>
        <p:spPr>
          <a:xfrm>
            <a:off x="6705600" y="5943600"/>
            <a:ext cx="1447800" cy="369332"/>
          </a:xfrm>
          <a:prstGeom prst="rect">
            <a:avLst/>
          </a:prstGeom>
          <a:noFill/>
        </p:spPr>
        <p:txBody>
          <a:bodyPr wrap="square" rtlCol="0">
            <a:spAutoFit/>
          </a:bodyPr>
          <a:lstStyle/>
          <a:p>
            <a:pPr algn="ctr"/>
            <a:r>
              <a:rPr lang="vi-VN" b="1" dirty="0" smtClean="0">
                <a:solidFill>
                  <a:schemeClr val="accent1">
                    <a:lumMod val="75000"/>
                  </a:schemeClr>
                </a:solidFill>
                <a:latin typeface="+mj-lt"/>
              </a:rPr>
              <a:t>Đường ăn</a:t>
            </a:r>
            <a:endParaRPr lang="en-US" b="1" dirty="0">
              <a:solidFill>
                <a:schemeClr val="accent1">
                  <a:lumMod val="75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ipe(down)">
                                      <p:cBhvr>
                                        <p:cTn id="12" dur="5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58"/>
                                        </p:tgtEl>
                                        <p:attrNameLst>
                                          <p:attrName>style.visibility</p:attrName>
                                        </p:attrNameLst>
                                      </p:cBhvr>
                                      <p:to>
                                        <p:strVal val="visible"/>
                                      </p:to>
                                    </p:set>
                                    <p:animEffect transition="in" filter="wipe(down)">
                                      <p:cBhvr>
                                        <p:cTn id="17" dur="500"/>
                                        <p:tgtEl>
                                          <p:spTgt spid="205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066"/>
                                        </p:tgtEl>
                                        <p:attrNameLst>
                                          <p:attrName>style.visibility</p:attrName>
                                        </p:attrNameLst>
                                      </p:cBhvr>
                                      <p:to>
                                        <p:strVal val="visible"/>
                                      </p:to>
                                    </p:set>
                                    <p:animEffect transition="in" filter="wipe(down)">
                                      <p:cBhvr>
                                        <p:cTn id="27" dur="500"/>
                                        <p:tgtEl>
                                          <p:spTgt spid="206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68"/>
                                        </p:tgtEl>
                                        <p:attrNameLst>
                                          <p:attrName>style.visibility</p:attrName>
                                        </p:attrNameLst>
                                      </p:cBhvr>
                                      <p:to>
                                        <p:strVal val="visible"/>
                                      </p:to>
                                    </p:set>
                                    <p:animEffect transition="in" filter="wipe(down)">
                                      <p:cBhvr>
                                        <p:cTn id="32" dur="500"/>
                                        <p:tgtEl>
                                          <p:spTgt spid="206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ppt_x"/>
                                          </p:val>
                                        </p:tav>
                                        <p:tav tm="100000">
                                          <p:val>
                                            <p:strVal val="#ppt_x"/>
                                          </p:val>
                                        </p:tav>
                                      </p:tavLst>
                                    </p:anim>
                                    <p:anim calcmode="lin" valueType="num">
                                      <p:cBhvr additive="base">
                                        <p:cTn id="42" dur="500" fill="hold"/>
                                        <p:tgtEl>
                                          <p:spTgt spid="1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500" fill="hold"/>
                                        <p:tgtEl>
                                          <p:spTgt spid="18"/>
                                        </p:tgtEl>
                                        <p:attrNameLst>
                                          <p:attrName>ppt_x</p:attrName>
                                        </p:attrNameLst>
                                      </p:cBhvr>
                                      <p:tavLst>
                                        <p:tav tm="0">
                                          <p:val>
                                            <p:strVal val="#ppt_x"/>
                                          </p:val>
                                        </p:tav>
                                        <p:tav tm="100000">
                                          <p:val>
                                            <p:strVal val="#ppt_x"/>
                                          </p:val>
                                        </p:tav>
                                      </p:tavLst>
                                    </p:anim>
                                    <p:anim calcmode="lin" valueType="num">
                                      <p:cBhvr additive="base">
                                        <p:cTn id="46" dur="500" fill="hold"/>
                                        <p:tgtEl>
                                          <p:spTgt spid="18"/>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ppt_x"/>
                                          </p:val>
                                        </p:tav>
                                        <p:tav tm="100000">
                                          <p:val>
                                            <p:strVal val="#ppt_x"/>
                                          </p:val>
                                        </p:tav>
                                      </p:tavLst>
                                    </p:anim>
                                    <p:anim calcmode="lin" valueType="num">
                                      <p:cBhvr additive="base">
                                        <p:cTn id="5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wipe(down)">
                                      <p:cBhvr>
                                        <p:cTn id="6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7" grpId="0"/>
      <p:bldP spid="18" grpId="0"/>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990600" y="1676400"/>
            <a:ext cx="7620000" cy="1938992"/>
          </a:xfrm>
          <a:prstGeom prst="rect">
            <a:avLst/>
          </a:prstGeom>
          <a:noFill/>
        </p:spPr>
        <p:txBody>
          <a:bodyPr wrap="square" rtlCol="0">
            <a:spAutoFit/>
          </a:bodyPr>
          <a:lstStyle/>
          <a:p>
            <a:pPr algn="ctr"/>
            <a:r>
              <a:rPr lang="vi-VN" sz="4000" b="1" dirty="0" smtClean="0">
                <a:solidFill>
                  <a:srgbClr val="FF0000"/>
                </a:solidFill>
                <a:latin typeface="+mj-lt"/>
              </a:rPr>
              <a:t>BÀI 5</a:t>
            </a:r>
          </a:p>
          <a:p>
            <a:pPr algn="ctr"/>
            <a:r>
              <a:rPr lang="vi-VN" sz="4000" b="1" dirty="0" smtClean="0">
                <a:solidFill>
                  <a:srgbClr val="FF0000"/>
                </a:solidFill>
                <a:latin typeface="+mj-lt"/>
              </a:rPr>
              <a:t>PHÂN TỬ - ĐƠN CHẤT – HỢP CHẤT</a:t>
            </a:r>
            <a:endParaRPr lang="en-US" sz="4000" b="1" dirty="0">
              <a:solidFill>
                <a:srgbClr val="FF000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0"/>
            <a:ext cx="5029200" cy="553998"/>
          </a:xfrm>
          <a:prstGeom prst="rect">
            <a:avLst/>
          </a:prstGeom>
          <a:noFill/>
        </p:spPr>
        <p:txBody>
          <a:bodyPr wrap="square" rtlCol="0">
            <a:spAutoFit/>
          </a:bodyPr>
          <a:lstStyle/>
          <a:p>
            <a:r>
              <a:rPr lang="vi-VN" sz="3000" b="1" dirty="0" smtClean="0">
                <a:latin typeface="+mj-lt"/>
              </a:rPr>
              <a:t>I. Đơn chất và hợp chất</a:t>
            </a:r>
            <a:endParaRPr lang="en-US" sz="3000" b="1" dirty="0">
              <a:latin typeface="+mj-lt"/>
            </a:endParaRPr>
          </a:p>
        </p:txBody>
      </p:sp>
      <p:pic>
        <p:nvPicPr>
          <p:cNvPr id="16386" name="Picture 2"/>
          <p:cNvPicPr>
            <a:picLocks noChangeAspect="1" noChangeArrowheads="1"/>
          </p:cNvPicPr>
          <p:nvPr/>
        </p:nvPicPr>
        <p:blipFill>
          <a:blip r:embed="rId2" cstate="print"/>
          <a:srcRect/>
          <a:stretch>
            <a:fillRect/>
          </a:stretch>
        </p:blipFill>
        <p:spPr bwMode="auto">
          <a:xfrm>
            <a:off x="914400" y="533400"/>
            <a:ext cx="7010400" cy="4403970"/>
          </a:xfrm>
          <a:prstGeom prst="rect">
            <a:avLst/>
          </a:prstGeom>
          <a:noFill/>
          <a:ln w="9525">
            <a:noFill/>
            <a:miter lim="800000"/>
            <a:headEnd/>
            <a:tailEnd/>
          </a:ln>
          <a:effectLst/>
        </p:spPr>
      </p:pic>
      <p:sp>
        <p:nvSpPr>
          <p:cNvPr id="6" name="TextBox 5"/>
          <p:cNvSpPr txBox="1"/>
          <p:nvPr/>
        </p:nvSpPr>
        <p:spPr>
          <a:xfrm>
            <a:off x="381000" y="4919008"/>
            <a:ext cx="8610600" cy="1938992"/>
          </a:xfrm>
          <a:prstGeom prst="rect">
            <a:avLst/>
          </a:prstGeom>
          <a:noFill/>
        </p:spPr>
        <p:txBody>
          <a:bodyPr wrap="square" rtlCol="0">
            <a:spAutoFit/>
          </a:bodyPr>
          <a:lstStyle/>
          <a:p>
            <a:pPr algn="just"/>
            <a:r>
              <a:rPr lang="vi-VN" sz="2400" b="1" i="1" dirty="0">
                <a:solidFill>
                  <a:schemeClr val="accent1">
                    <a:lumMod val="75000"/>
                  </a:schemeClr>
                </a:solidFill>
                <a:latin typeface="+mj-lt"/>
              </a:rPr>
              <a:t>Quan sát các </a:t>
            </a:r>
            <a:r>
              <a:rPr lang="vi-VN" sz="2400" b="1" i="1" dirty="0" smtClean="0">
                <a:solidFill>
                  <a:schemeClr val="accent1">
                    <a:lumMod val="75000"/>
                  </a:schemeClr>
                </a:solidFill>
                <a:latin typeface="+mj-lt"/>
              </a:rPr>
              <a:t>mô </a:t>
            </a:r>
            <a:r>
              <a:rPr lang="vi-VN" sz="2400" b="1" i="1" dirty="0">
                <a:solidFill>
                  <a:schemeClr val="accent1">
                    <a:lumMod val="75000"/>
                  </a:schemeClr>
                </a:solidFill>
                <a:latin typeface="+mj-lt"/>
              </a:rPr>
              <a:t>hình trong Hình 5.1, thào luận </a:t>
            </a:r>
            <a:r>
              <a:rPr lang="vi-VN" sz="2400" b="1" i="1" dirty="0" smtClean="0">
                <a:solidFill>
                  <a:schemeClr val="accent1">
                    <a:lumMod val="75000"/>
                  </a:schemeClr>
                </a:solidFill>
                <a:latin typeface="+mj-lt"/>
              </a:rPr>
              <a:t>nhóm bốn </a:t>
            </a:r>
            <a:r>
              <a:rPr lang="vi-VN" sz="2400" b="1" i="1" dirty="0">
                <a:solidFill>
                  <a:schemeClr val="accent1">
                    <a:lumMod val="75000"/>
                  </a:schemeClr>
                </a:solidFill>
                <a:latin typeface="+mj-lt"/>
              </a:rPr>
              <a:t>và thực hiện yêu </a:t>
            </a:r>
            <a:r>
              <a:rPr lang="vi-VN" sz="2400" b="1" i="1" dirty="0" smtClean="0">
                <a:solidFill>
                  <a:schemeClr val="accent1">
                    <a:lumMod val="75000"/>
                  </a:schemeClr>
                </a:solidFill>
                <a:latin typeface="+mj-lt"/>
              </a:rPr>
              <a:t>cầu </a:t>
            </a:r>
            <a:r>
              <a:rPr lang="vi-VN" sz="2400" b="1" i="1" dirty="0">
                <a:solidFill>
                  <a:schemeClr val="accent1">
                    <a:lumMod val="75000"/>
                  </a:schemeClr>
                </a:solidFill>
                <a:latin typeface="+mj-lt"/>
              </a:rPr>
              <a:t>sau:</a:t>
            </a:r>
            <a:endParaRPr lang="en-US" sz="2400" b="1" dirty="0">
              <a:solidFill>
                <a:schemeClr val="accent1">
                  <a:lumMod val="75000"/>
                </a:schemeClr>
              </a:solidFill>
              <a:latin typeface="+mj-lt"/>
            </a:endParaRPr>
          </a:p>
          <a:p>
            <a:pPr algn="just"/>
            <a:r>
              <a:rPr lang="vi-VN" sz="2400" dirty="0">
                <a:latin typeface="+mj-lt"/>
              </a:rPr>
              <a:t>Dựa vào thành </a:t>
            </a:r>
            <a:r>
              <a:rPr lang="vi-VN" sz="2400" dirty="0" smtClean="0">
                <a:latin typeface="+mj-lt"/>
              </a:rPr>
              <a:t>phần </a:t>
            </a:r>
            <a:r>
              <a:rPr lang="vi-VN" sz="2400" dirty="0">
                <a:latin typeface="+mj-lt"/>
              </a:rPr>
              <a:t>nguyên </a:t>
            </a:r>
            <a:r>
              <a:rPr lang="vi-VN" sz="2400" dirty="0" smtClean="0">
                <a:latin typeface="+mj-lt"/>
              </a:rPr>
              <a:t>tố, </a:t>
            </a:r>
            <a:r>
              <a:rPr lang="vi-VN" sz="2400" dirty="0">
                <a:latin typeface="+mj-lt"/>
              </a:rPr>
              <a:t>em hãy </a:t>
            </a:r>
            <a:r>
              <a:rPr lang="vi-VN" sz="2400" dirty="0" smtClean="0">
                <a:latin typeface="+mj-lt"/>
              </a:rPr>
              <a:t>phân </a:t>
            </a:r>
            <a:r>
              <a:rPr lang="vi-VN" sz="2400" dirty="0">
                <a:latin typeface="+mj-lt"/>
              </a:rPr>
              <a:t>loại các </a:t>
            </a:r>
            <a:r>
              <a:rPr lang="vi-VN" sz="2400" dirty="0" smtClean="0">
                <a:latin typeface="+mj-lt"/>
              </a:rPr>
              <a:t>chất </a:t>
            </a:r>
            <a:r>
              <a:rPr lang="vi-VN" sz="2400" dirty="0">
                <a:latin typeface="+mj-lt"/>
              </a:rPr>
              <a:t>trên thành hai </a:t>
            </a:r>
            <a:r>
              <a:rPr lang="vi-VN" sz="2400" dirty="0" smtClean="0">
                <a:latin typeface="+mj-lt"/>
              </a:rPr>
              <a:t>loại chất </a:t>
            </a:r>
            <a:r>
              <a:rPr lang="vi-VN" sz="2400" dirty="0">
                <a:latin typeface="+mj-lt"/>
              </a:rPr>
              <a:t>được tạo nên từ một nguyên </a:t>
            </a:r>
            <a:r>
              <a:rPr lang="vi-VN" sz="2400" dirty="0" smtClean="0">
                <a:latin typeface="+mj-lt"/>
              </a:rPr>
              <a:t>tố </a:t>
            </a:r>
            <a:r>
              <a:rPr lang="vi-VN" sz="2400" dirty="0">
                <a:latin typeface="+mj-lt"/>
              </a:rPr>
              <a:t>hoá học và chất </a:t>
            </a:r>
            <a:r>
              <a:rPr lang="vi-VN" sz="2400" dirty="0" smtClean="0">
                <a:latin typeface="+mj-lt"/>
              </a:rPr>
              <a:t>được </a:t>
            </a:r>
            <a:r>
              <a:rPr lang="vi-VN" sz="2400" dirty="0">
                <a:latin typeface="+mj-lt"/>
              </a:rPr>
              <a:t>tạo nên từ hai nguyên </a:t>
            </a:r>
            <a:r>
              <a:rPr lang="vi-VN" sz="2400" dirty="0" smtClean="0">
                <a:latin typeface="+mj-lt"/>
              </a:rPr>
              <a:t>tố </a:t>
            </a:r>
            <a:r>
              <a:rPr lang="vi-VN" sz="2400" dirty="0">
                <a:latin typeface="+mj-lt"/>
              </a:rPr>
              <a:t>hoá học</a:t>
            </a:r>
            <a:endParaRPr lang="en-US" sz="24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Effect transition="in" filter="wipe(down)">
                                      <p:cBhvr>
                                        <p:cTn id="12" dur="500"/>
                                        <p:tgtEl>
                                          <p:spTgt spid="1638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228600" y="1905000"/>
            <a:ext cx="4143152" cy="1524000"/>
          </a:xfrm>
          <a:prstGeom prst="rect">
            <a:avLst/>
          </a:prstGeom>
          <a:noFill/>
          <a:ln w="9525">
            <a:noFill/>
            <a:miter lim="800000"/>
            <a:headEnd/>
            <a:tailEnd/>
          </a:ln>
          <a:effectLst/>
        </p:spPr>
      </p:pic>
      <p:cxnSp>
        <p:nvCxnSpPr>
          <p:cNvPr id="7" name="Straight Connector 6"/>
          <p:cNvCxnSpPr/>
          <p:nvPr/>
        </p:nvCxnSpPr>
        <p:spPr>
          <a:xfrm>
            <a:off x="4419600" y="0"/>
            <a:ext cx="0" cy="6858000"/>
          </a:xfrm>
          <a:prstGeom prst="line">
            <a:avLst/>
          </a:prstGeom>
        </p:spPr>
        <p:style>
          <a:lnRef idx="1">
            <a:schemeClr val="accent1"/>
          </a:lnRef>
          <a:fillRef idx="0">
            <a:schemeClr val="accent1"/>
          </a:fillRef>
          <a:effectRef idx="0">
            <a:schemeClr val="accent1"/>
          </a:effectRef>
          <a:fontRef idx="minor">
            <a:schemeClr val="tx1"/>
          </a:fontRef>
        </p:style>
      </p:cxnSp>
      <p:pic>
        <p:nvPicPr>
          <p:cNvPr id="18436" name="Picture 4"/>
          <p:cNvPicPr>
            <a:picLocks noChangeAspect="1" noChangeArrowheads="1"/>
          </p:cNvPicPr>
          <p:nvPr/>
        </p:nvPicPr>
        <p:blipFill>
          <a:blip r:embed="rId3" cstate="print"/>
          <a:srcRect/>
          <a:stretch>
            <a:fillRect/>
          </a:stretch>
        </p:blipFill>
        <p:spPr bwMode="auto">
          <a:xfrm>
            <a:off x="4572000" y="1905000"/>
            <a:ext cx="4286250" cy="1524000"/>
          </a:xfrm>
          <a:prstGeom prst="rect">
            <a:avLst/>
          </a:prstGeom>
          <a:noFill/>
          <a:ln w="9525">
            <a:noFill/>
            <a:miter lim="800000"/>
            <a:headEnd/>
            <a:tailEnd/>
          </a:ln>
          <a:effectLst/>
        </p:spPr>
      </p:pic>
      <p:sp>
        <p:nvSpPr>
          <p:cNvPr id="10" name="Rectangle 9"/>
          <p:cNvSpPr/>
          <p:nvPr/>
        </p:nvSpPr>
        <p:spPr>
          <a:xfrm>
            <a:off x="152400" y="200464"/>
            <a:ext cx="4191000" cy="1785104"/>
          </a:xfrm>
          <a:prstGeom prst="rect">
            <a:avLst/>
          </a:prstGeom>
        </p:spPr>
        <p:txBody>
          <a:bodyPr wrap="square">
            <a:spAutoFit/>
          </a:bodyPr>
          <a:lstStyle/>
          <a:p>
            <a:pPr algn="just"/>
            <a:r>
              <a:rPr lang="vi-VN" sz="2200" dirty="0" smtClean="0">
                <a:solidFill>
                  <a:schemeClr val="accent1">
                    <a:lumMod val="75000"/>
                  </a:schemeClr>
                </a:solidFill>
                <a:latin typeface="+mj-lt"/>
              </a:rPr>
              <a:t>Chất </a:t>
            </a:r>
            <a:r>
              <a:rPr lang="vi-VN" sz="2200" dirty="0">
                <a:solidFill>
                  <a:schemeClr val="accent1">
                    <a:lumMod val="75000"/>
                  </a:schemeClr>
                </a:solidFill>
                <a:latin typeface="+mj-lt"/>
              </a:rPr>
              <a:t>được tạo nên từ một nguyên tố hoá </a:t>
            </a:r>
            <a:r>
              <a:rPr lang="vi-VN" sz="2200" dirty="0" smtClean="0">
                <a:solidFill>
                  <a:schemeClr val="accent1">
                    <a:lumMod val="75000"/>
                  </a:schemeClr>
                </a:solidFill>
                <a:latin typeface="+mj-lt"/>
              </a:rPr>
              <a:t>học: </a:t>
            </a:r>
          </a:p>
          <a:p>
            <a:pPr marL="457200" indent="-457200" algn="just">
              <a:buAutoNum type="alphaLcParenR"/>
            </a:pPr>
            <a:r>
              <a:rPr lang="vi-VN" sz="2200" dirty="0" smtClean="0">
                <a:latin typeface="+mj-lt"/>
              </a:rPr>
              <a:t>Đồng ở thể rắn	</a:t>
            </a:r>
            <a:endParaRPr lang="en-US" sz="2200" dirty="0" smtClean="0">
              <a:latin typeface="+mj-lt"/>
            </a:endParaRPr>
          </a:p>
          <a:p>
            <a:pPr algn="just"/>
            <a:r>
              <a:rPr lang="vi-VN" sz="2200" dirty="0" smtClean="0">
                <a:latin typeface="+mj-lt"/>
              </a:rPr>
              <a:t>b) Khí oxygen</a:t>
            </a:r>
          </a:p>
          <a:p>
            <a:pPr algn="just"/>
            <a:r>
              <a:rPr lang="vi-VN" sz="2200" dirty="0" smtClean="0">
                <a:latin typeface="+mj-lt"/>
              </a:rPr>
              <a:t>c) Khí helium</a:t>
            </a:r>
            <a:endParaRPr lang="en-US" sz="2200" dirty="0">
              <a:latin typeface="+mj-lt"/>
            </a:endParaRPr>
          </a:p>
        </p:txBody>
      </p:sp>
      <p:sp>
        <p:nvSpPr>
          <p:cNvPr id="11" name="Rectangle 10"/>
          <p:cNvSpPr/>
          <p:nvPr/>
        </p:nvSpPr>
        <p:spPr>
          <a:xfrm>
            <a:off x="4638822" y="257086"/>
            <a:ext cx="4419600" cy="1446550"/>
          </a:xfrm>
          <a:prstGeom prst="rect">
            <a:avLst/>
          </a:prstGeom>
        </p:spPr>
        <p:txBody>
          <a:bodyPr wrap="square">
            <a:spAutoFit/>
          </a:bodyPr>
          <a:lstStyle/>
          <a:p>
            <a:pPr algn="just"/>
            <a:r>
              <a:rPr lang="vi-VN" sz="2200" dirty="0" smtClean="0">
                <a:solidFill>
                  <a:schemeClr val="accent1">
                    <a:lumMod val="75000"/>
                  </a:schemeClr>
                </a:solidFill>
                <a:latin typeface="+mj-lt"/>
              </a:rPr>
              <a:t>Chất </a:t>
            </a:r>
            <a:r>
              <a:rPr lang="vi-VN" sz="2200" dirty="0">
                <a:solidFill>
                  <a:schemeClr val="accent1">
                    <a:lumMod val="75000"/>
                  </a:schemeClr>
                </a:solidFill>
                <a:latin typeface="+mj-lt"/>
              </a:rPr>
              <a:t>được tạo nên từ hai</a:t>
            </a:r>
            <a:r>
              <a:rPr lang="vi-VN" sz="2200" dirty="0" smtClean="0">
                <a:solidFill>
                  <a:schemeClr val="accent1">
                    <a:lumMod val="75000"/>
                  </a:schemeClr>
                </a:solidFill>
                <a:latin typeface="+mj-lt"/>
              </a:rPr>
              <a:t> </a:t>
            </a:r>
            <a:r>
              <a:rPr lang="vi-VN" sz="2200" dirty="0">
                <a:solidFill>
                  <a:schemeClr val="accent1">
                    <a:lumMod val="75000"/>
                  </a:schemeClr>
                </a:solidFill>
                <a:latin typeface="+mj-lt"/>
              </a:rPr>
              <a:t>nguyên tố hoá </a:t>
            </a:r>
            <a:r>
              <a:rPr lang="vi-VN" sz="2200" dirty="0" smtClean="0">
                <a:solidFill>
                  <a:schemeClr val="accent1">
                    <a:lumMod val="75000"/>
                  </a:schemeClr>
                </a:solidFill>
                <a:latin typeface="+mj-lt"/>
              </a:rPr>
              <a:t>học:</a:t>
            </a:r>
          </a:p>
          <a:p>
            <a:pPr algn="just"/>
            <a:r>
              <a:rPr lang="vi-VN" sz="2200" dirty="0" smtClean="0">
                <a:latin typeface="+mj-lt"/>
              </a:rPr>
              <a:t>d) Khí carbon dioxide</a:t>
            </a:r>
          </a:p>
          <a:p>
            <a:pPr algn="just"/>
            <a:r>
              <a:rPr lang="vi-VN" sz="2200" dirty="0" smtClean="0">
                <a:latin typeface="+mj-lt"/>
              </a:rPr>
              <a:t>e) Muối ở thể rắn</a:t>
            </a:r>
            <a:endParaRPr lang="en-US" sz="2200" dirty="0">
              <a:latin typeface="+mj-lt"/>
            </a:endParaRPr>
          </a:p>
        </p:txBody>
      </p:sp>
      <p:sp>
        <p:nvSpPr>
          <p:cNvPr id="9" name="Rectangle 8"/>
          <p:cNvSpPr/>
          <p:nvPr/>
        </p:nvSpPr>
        <p:spPr>
          <a:xfrm>
            <a:off x="152400" y="3733800"/>
            <a:ext cx="4114800" cy="707886"/>
          </a:xfrm>
          <a:prstGeom prst="rect">
            <a:avLst/>
          </a:prstGeom>
        </p:spPr>
        <p:txBody>
          <a:bodyPr wrap="square">
            <a:spAutoFit/>
          </a:bodyPr>
          <a:lstStyle/>
          <a:p>
            <a:pPr algn="just"/>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Đơn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chất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những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chất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được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tạo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nên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từ</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một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nguyên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tố</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hoá</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học</a:t>
            </a:r>
            <a:r>
              <a:rPr lang="vi-VN"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1025" name="Rectangle 1"/>
          <p:cNvSpPr>
            <a:spLocks noChangeArrowheads="1"/>
          </p:cNvSpPr>
          <p:nvPr/>
        </p:nvSpPr>
        <p:spPr bwMode="auto">
          <a:xfrm>
            <a:off x="4648200" y="3733800"/>
            <a:ext cx="44958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Hợp</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chất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là</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những</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chất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được</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tạo</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nên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từ</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hai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nguyên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tố</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hoá</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học</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trở</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lên</a:t>
            </a:r>
            <a:r>
              <a:rPr kumimoji="0" lang="vi-VN"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7" name="Rectangle 3"/>
          <p:cNvSpPr>
            <a:spLocks noChangeArrowheads="1"/>
          </p:cNvSpPr>
          <p:nvPr/>
        </p:nvSpPr>
        <p:spPr bwMode="auto">
          <a:xfrm>
            <a:off x="228600" y="5486400"/>
            <a:ext cx="37338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Ví</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dụ</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Đồng</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(Cu),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khí</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oxygen (O),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khí</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helium (He), …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28" name="Rectangle 4"/>
          <p:cNvSpPr>
            <a:spLocks noChangeArrowheads="1"/>
          </p:cNvSpPr>
          <p:nvPr/>
        </p:nvSpPr>
        <p:spPr bwMode="auto">
          <a:xfrm>
            <a:off x="4724400" y="5408712"/>
            <a:ext cx="4191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Ví</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dụ</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Muối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ăn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và</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Cl</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khí</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carbon dioxide (C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và</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 glucose (C, H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và</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Cloud 12"/>
          <p:cNvSpPr/>
          <p:nvPr/>
        </p:nvSpPr>
        <p:spPr>
          <a:xfrm>
            <a:off x="3124200" y="3429000"/>
            <a:ext cx="2895600" cy="1066800"/>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vi-VN" b="1" dirty="0" smtClean="0">
                <a:solidFill>
                  <a:srgbClr val="FF0000"/>
                </a:solidFill>
              </a:rPr>
              <a:t>Đơn chất là gì? Hợp chất là gì?</a:t>
            </a:r>
            <a:endParaRPr lang="en-US" b="1" dirty="0" smtClean="0">
              <a:solidFill>
                <a:srgbClr val="FF0000"/>
              </a:solidFill>
            </a:endParaRPr>
          </a:p>
        </p:txBody>
      </p:sp>
      <p:sp>
        <p:nvSpPr>
          <p:cNvPr id="14" name="Rounded Rectangle 13"/>
          <p:cNvSpPr/>
          <p:nvPr/>
        </p:nvSpPr>
        <p:spPr>
          <a:xfrm>
            <a:off x="609600" y="4777026"/>
            <a:ext cx="8077200" cy="6858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lvl="0" algn="ctr"/>
            <a:r>
              <a:rPr lang="vi-VN" b="1" dirty="0" smtClean="0">
                <a:solidFill>
                  <a:srgbClr val="FF0000"/>
                </a:solidFill>
                <a:latin typeface="Times New Roman" pitchFamily="18" charset="0"/>
                <a:ea typeface="Arial" pitchFamily="34" charset="0"/>
                <a:cs typeface="Times New Roman" pitchFamily="18" charset="0"/>
              </a:rPr>
              <a:t>T</a:t>
            </a:r>
            <a:r>
              <a:rPr lang="en-US" b="1" dirty="0" err="1" smtClean="0">
                <a:solidFill>
                  <a:srgbClr val="FF0000"/>
                </a:solidFill>
                <a:latin typeface="Times New Roman" pitchFamily="18" charset="0"/>
                <a:ea typeface="Arial" pitchFamily="34" charset="0"/>
                <a:cs typeface="Times New Roman" pitchFamily="18" charset="0"/>
              </a:rPr>
              <a:t>hảo</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luận</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cặp</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đôi</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cho</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ví</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dụ</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về</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đơn</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chất</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và</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đơn</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chất</a:t>
            </a:r>
            <a:r>
              <a:rPr lang="en-US" b="1" dirty="0" smtClean="0">
                <a:solidFill>
                  <a:srgbClr val="FF0000"/>
                </a:solidFill>
                <a:latin typeface="Times New Roman" pitchFamily="18" charset="0"/>
                <a:ea typeface="Arial" pitchFamily="34" charset="0"/>
                <a:cs typeface="Times New Roman" pitchFamily="18" charset="0"/>
              </a:rPr>
              <a:t>,</a:t>
            </a:r>
            <a:r>
              <a:rPr lang="en-US" b="1" dirty="0" smtClean="0">
                <a:solidFill>
                  <a:srgbClr val="FF0000"/>
                </a:solidFill>
                <a:latin typeface="Times New Roman" pitchFamily="18" charset="0"/>
                <a:ea typeface="Times New Roman" pitchFamily="18"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cho</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biết</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đơn</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chất</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và</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hợp</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chất</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đó</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tạo</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nên</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từ</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nguyên</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tố</a:t>
            </a:r>
            <a:r>
              <a:rPr lang="en-US" b="1" dirty="0" smtClean="0">
                <a:solidFill>
                  <a:srgbClr val="FF0000"/>
                </a:solidFill>
                <a:latin typeface="Times New Roman" pitchFamily="18" charset="0"/>
                <a:ea typeface="Arial" pitchFamily="34" charset="0"/>
                <a:cs typeface="Times New Roman" pitchFamily="18" charset="0"/>
              </a:rPr>
              <a:t> </a:t>
            </a:r>
            <a:r>
              <a:rPr lang="en-US" b="1" dirty="0" err="1" smtClean="0">
                <a:solidFill>
                  <a:srgbClr val="FF0000"/>
                </a:solidFill>
                <a:latin typeface="Times New Roman" pitchFamily="18" charset="0"/>
                <a:ea typeface="Arial" pitchFamily="34" charset="0"/>
                <a:cs typeface="Times New Roman" pitchFamily="18" charset="0"/>
              </a:rPr>
              <a:t>nào</a:t>
            </a:r>
            <a:r>
              <a:rPr lang="en-US" b="1" dirty="0" smtClean="0">
                <a:solidFill>
                  <a:srgbClr val="FF0000"/>
                </a:solidFill>
                <a:latin typeface="Times New Roman" pitchFamily="18" charset="0"/>
                <a:ea typeface="Arial" pitchFamily="34" charset="0"/>
                <a:cs typeface="Times New Roman" pitchFamily="18" charset="0"/>
              </a:rPr>
              <a:t>.</a:t>
            </a:r>
            <a:endParaRPr lang="en-US" b="1" dirty="0" smtClean="0">
              <a:solidFill>
                <a:srgbClr val="FF0000"/>
              </a:solidFill>
              <a:latin typeface="Times New Roman" pitchFamily="18" charset="0"/>
              <a:cs typeface="Times New Roman" pitchFamily="18" charset="0"/>
            </a:endParaRPr>
          </a:p>
        </p:txBody>
      </p:sp>
      <p:sp>
        <p:nvSpPr>
          <p:cNvPr id="2" name="Right Brace 1"/>
          <p:cNvSpPr/>
          <p:nvPr/>
        </p:nvSpPr>
        <p:spPr>
          <a:xfrm>
            <a:off x="2595825" y="844308"/>
            <a:ext cx="514350" cy="1072850"/>
          </a:xfrm>
          <a:prstGeom prst="rightBrace">
            <a:avLst>
              <a:gd name="adj1" fmla="val 8333"/>
              <a:gd name="adj2" fmla="val 4557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Rectangle 2"/>
          <p:cNvSpPr/>
          <p:nvPr/>
        </p:nvSpPr>
        <p:spPr>
          <a:xfrm>
            <a:off x="3124200" y="1121413"/>
            <a:ext cx="1390124" cy="461665"/>
          </a:xfrm>
          <a:prstGeom prst="rect">
            <a:avLst/>
          </a:prstGeom>
        </p:spPr>
        <p:txBody>
          <a:bodyPr wrap="none">
            <a:spAutoFit/>
          </a:bodyPr>
          <a:lstStyle/>
          <a:p>
            <a:r>
              <a:rPr lang="en-US" sz="2400" dirty="0" err="1">
                <a:solidFill>
                  <a:srgbClr val="FF0000"/>
                </a:solidFill>
                <a:latin typeface="Times New Roman" pitchFamily="18" charset="0"/>
                <a:cs typeface="Times New Roman" pitchFamily="18" charset="0"/>
              </a:rPr>
              <a:t>Đơn</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r>
              <a:rPr lang="en-US" sz="2400" dirty="0">
                <a:solidFill>
                  <a:srgbClr val="FF0000"/>
                </a:solidFill>
                <a:latin typeface="Times New Roman" pitchFamily="18" charset="0"/>
                <a:cs typeface="Times New Roman" pitchFamily="18" charset="0"/>
              </a:rPr>
              <a:t> </a:t>
            </a:r>
            <a:endParaRPr lang="en-US" sz="2400" dirty="0">
              <a:solidFill>
                <a:srgbClr val="FF0000"/>
              </a:solidFill>
            </a:endParaRPr>
          </a:p>
        </p:txBody>
      </p:sp>
      <p:sp>
        <p:nvSpPr>
          <p:cNvPr id="15" name="Right Brace 14"/>
          <p:cNvSpPr/>
          <p:nvPr/>
        </p:nvSpPr>
        <p:spPr>
          <a:xfrm>
            <a:off x="7067551" y="777568"/>
            <a:ext cx="419099" cy="95312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ectangle 15"/>
          <p:cNvSpPr/>
          <p:nvPr/>
        </p:nvSpPr>
        <p:spPr>
          <a:xfrm>
            <a:off x="7452359" y="1137573"/>
            <a:ext cx="1467068" cy="461665"/>
          </a:xfrm>
          <a:prstGeom prst="rect">
            <a:avLst/>
          </a:prstGeom>
        </p:spPr>
        <p:txBody>
          <a:bodyPr wrap="none">
            <a:spAutoFit/>
          </a:bodyPr>
          <a:lstStyle/>
          <a:p>
            <a:r>
              <a:rPr lang="en-US" sz="2400" dirty="0" err="1" smtClean="0">
                <a:solidFill>
                  <a:srgbClr val="FF0000"/>
                </a:solidFill>
                <a:latin typeface="Times New Roman" pitchFamily="18" charset="0"/>
                <a:cs typeface="Times New Roman" pitchFamily="18" charset="0"/>
              </a:rPr>
              <a:t>Hợp</a:t>
            </a:r>
            <a:r>
              <a:rPr lang="en-US" sz="2400" dirty="0" smtClean="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chất</a:t>
            </a:r>
            <a:r>
              <a:rPr lang="en-US" sz="2400" dirty="0">
                <a:solidFill>
                  <a:srgbClr val="FF0000"/>
                </a:solidFill>
                <a:latin typeface="Times New Roman" pitchFamily="18" charset="0"/>
                <a:cs typeface="Times New Roman" pitchFamily="18" charset="0"/>
              </a:rPr>
              <a:t> </a:t>
            </a:r>
            <a:endParaRPr 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434"/>
                                        </p:tgtEl>
                                        <p:attrNameLst>
                                          <p:attrName>style.visibility</p:attrName>
                                        </p:attrNameLst>
                                      </p:cBhvr>
                                      <p:to>
                                        <p:strVal val="visible"/>
                                      </p:to>
                                    </p:set>
                                    <p:animEffect transition="in" filter="wipe(down)">
                                      <p:cBhvr>
                                        <p:cTn id="12" dur="500"/>
                                        <p:tgtEl>
                                          <p:spTgt spid="1843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436"/>
                                        </p:tgtEl>
                                        <p:attrNameLst>
                                          <p:attrName>style.visibility</p:attrName>
                                        </p:attrNameLst>
                                      </p:cBhvr>
                                      <p:to>
                                        <p:strVal val="visible"/>
                                      </p:to>
                                    </p:set>
                                    <p:animEffect transition="in" filter="wipe(down)">
                                      <p:cBhvr>
                                        <p:cTn id="22" dur="500"/>
                                        <p:tgtEl>
                                          <p:spTgt spid="1843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14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grpId="1" nodeType="clickEffect">
                                  <p:stCondLst>
                                    <p:cond delay="0"/>
                                  </p:stCondLst>
                                  <p:childTnLst>
                                    <p:anim calcmode="lin" valueType="num">
                                      <p:cBhvr additive="base">
                                        <p:cTn id="53" dur="500"/>
                                        <p:tgtEl>
                                          <p:spTgt spid="13"/>
                                        </p:tgtEl>
                                        <p:attrNameLst>
                                          <p:attrName>ppt_x</p:attrName>
                                        </p:attrNameLst>
                                      </p:cBhvr>
                                      <p:tavLst>
                                        <p:tav tm="0">
                                          <p:val>
                                            <p:strVal val="ppt_x"/>
                                          </p:val>
                                        </p:tav>
                                        <p:tav tm="100000">
                                          <p:val>
                                            <p:strVal val="ppt_x"/>
                                          </p:val>
                                        </p:tav>
                                      </p:tavLst>
                                    </p:anim>
                                    <p:anim calcmode="lin" valueType="num">
                                      <p:cBhvr additive="base">
                                        <p:cTn id="54" dur="500"/>
                                        <p:tgtEl>
                                          <p:spTgt spid="13"/>
                                        </p:tgtEl>
                                        <p:attrNameLst>
                                          <p:attrName>ppt_y</p:attrName>
                                        </p:attrNameLst>
                                      </p:cBhvr>
                                      <p:tavLst>
                                        <p:tav tm="0">
                                          <p:val>
                                            <p:strVal val="ppt_y"/>
                                          </p:val>
                                        </p:tav>
                                        <p:tav tm="100000">
                                          <p:val>
                                            <p:strVal val="1+ppt_h/2"/>
                                          </p:val>
                                        </p:tav>
                                      </p:tavLst>
                                    </p:anim>
                                    <p:set>
                                      <p:cBhvr>
                                        <p:cTn id="55" dur="1" fill="hold">
                                          <p:stCondLst>
                                            <p:cond delay="499"/>
                                          </p:stCondLst>
                                        </p:cTn>
                                        <p:tgtEl>
                                          <p:spTgt spid="1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wipe(down)">
                                      <p:cBhvr>
                                        <p:cTn id="60" dur="500"/>
                                        <p:tgtEl>
                                          <p:spTgt spid="9"/>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1025"/>
                                        </p:tgtEl>
                                        <p:attrNameLst>
                                          <p:attrName>style.visibility</p:attrName>
                                        </p:attrNameLst>
                                      </p:cBhvr>
                                      <p:to>
                                        <p:strVal val="visible"/>
                                      </p:to>
                                    </p:set>
                                    <p:animEffect transition="in" filter="wipe(down)">
                                      <p:cBhvr>
                                        <p:cTn id="65" dur="500"/>
                                        <p:tgtEl>
                                          <p:spTgt spid="1025"/>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wipe(down)">
                                      <p:cBhvr>
                                        <p:cTn id="70" dur="500"/>
                                        <p:tgtEl>
                                          <p:spTgt spid="14"/>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1027"/>
                                        </p:tgtEl>
                                        <p:attrNameLst>
                                          <p:attrName>style.visibility</p:attrName>
                                        </p:attrNameLst>
                                      </p:cBhvr>
                                      <p:to>
                                        <p:strVal val="visible"/>
                                      </p:to>
                                    </p:set>
                                    <p:animEffect transition="in" filter="wipe(down)">
                                      <p:cBhvr>
                                        <p:cTn id="75" dur="500"/>
                                        <p:tgtEl>
                                          <p:spTgt spid="1027"/>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028"/>
                                        </p:tgtEl>
                                        <p:attrNameLst>
                                          <p:attrName>style.visibility</p:attrName>
                                        </p:attrNameLst>
                                      </p:cBhvr>
                                      <p:to>
                                        <p:strVal val="visible"/>
                                      </p:to>
                                    </p:set>
                                    <p:animEffect transition="in" filter="wipe(down)">
                                      <p:cBhvr>
                                        <p:cTn id="8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9" grpId="0"/>
      <p:bldP spid="1025" grpId="0"/>
      <p:bldP spid="1027" grpId="0"/>
      <p:bldP spid="1028" grpId="0"/>
      <p:bldP spid="13" grpId="0" animBg="1"/>
      <p:bldP spid="13" grpId="1" animBg="1"/>
      <p:bldP spid="14" grpId="0" animBg="1"/>
      <p:bldP spid="2" grpId="0" animBg="1"/>
      <p:bldP spid="3" grpId="0"/>
      <p:bldP spid="15"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Rectangle 1"/>
          <p:cNvSpPr/>
          <p:nvPr/>
        </p:nvSpPr>
        <p:spPr>
          <a:xfrm>
            <a:off x="1066800" y="457200"/>
            <a:ext cx="7467600"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vi-VN" sz="2800" b="1" dirty="0" err="1" smtClean="0">
                <a:solidFill>
                  <a:schemeClr val="accent1">
                    <a:lumMod val="75000"/>
                  </a:schemeClr>
                </a:solidFill>
                <a:latin typeface="+mj-lt"/>
              </a:rPr>
              <a:t>T</a:t>
            </a:r>
            <a:r>
              <a:rPr lang="en-US" sz="2800" b="1" dirty="0" err="1" smtClean="0">
                <a:solidFill>
                  <a:schemeClr val="accent1">
                    <a:lumMod val="75000"/>
                  </a:schemeClr>
                </a:solidFill>
                <a:latin typeface="+mj-lt"/>
              </a:rPr>
              <a:t>hảo</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luận</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cặp</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đôi</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hoàn</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thành</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phiếu</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học</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tập</a:t>
            </a:r>
            <a:r>
              <a:rPr lang="en-US" sz="2800" b="1" dirty="0" smtClean="0">
                <a:solidFill>
                  <a:schemeClr val="accent1">
                    <a:lumMod val="75000"/>
                  </a:schemeClr>
                </a:solidFill>
                <a:latin typeface="+mj-lt"/>
              </a:rPr>
              <a:t> </a:t>
            </a:r>
            <a:r>
              <a:rPr lang="en-US" sz="2800" b="1" dirty="0" err="1" smtClean="0">
                <a:solidFill>
                  <a:schemeClr val="accent1">
                    <a:lumMod val="75000"/>
                  </a:schemeClr>
                </a:solidFill>
                <a:latin typeface="+mj-lt"/>
              </a:rPr>
              <a:t>số</a:t>
            </a:r>
            <a:r>
              <a:rPr lang="en-US" sz="2800" b="1" dirty="0" smtClean="0">
                <a:solidFill>
                  <a:schemeClr val="accent1">
                    <a:lumMod val="75000"/>
                  </a:schemeClr>
                </a:solidFill>
                <a:latin typeface="+mj-lt"/>
              </a:rPr>
              <a:t> 1 </a:t>
            </a:r>
            <a:endParaRPr lang="en-US" sz="2800" b="1" dirty="0">
              <a:solidFill>
                <a:schemeClr val="accent1">
                  <a:lumMod val="75000"/>
                </a:schemeClr>
              </a:solidFill>
              <a:latin typeface="+mj-lt"/>
            </a:endParaRPr>
          </a:p>
        </p:txBody>
      </p:sp>
      <p:graphicFrame>
        <p:nvGraphicFramePr>
          <p:cNvPr id="3" name="Table 2"/>
          <p:cNvGraphicFramePr>
            <a:graphicFrameLocks noGrp="1"/>
          </p:cNvGraphicFramePr>
          <p:nvPr/>
        </p:nvGraphicFramePr>
        <p:xfrm>
          <a:off x="381000" y="4114800"/>
          <a:ext cx="8305799" cy="1304544"/>
        </p:xfrm>
        <a:graphic>
          <a:graphicData uri="http://schemas.openxmlformats.org/drawingml/2006/table">
            <a:tbl>
              <a:tblPr/>
              <a:tblGrid>
                <a:gridCol w="2566722">
                  <a:extLst>
                    <a:ext uri="{9D8B030D-6E8A-4147-A177-3AD203B41FA5}">
                      <a16:colId xmlns:a16="http://schemas.microsoft.com/office/drawing/2014/main" val="20000"/>
                    </a:ext>
                  </a:extLst>
                </a:gridCol>
                <a:gridCol w="2566722">
                  <a:extLst>
                    <a:ext uri="{9D8B030D-6E8A-4147-A177-3AD203B41FA5}">
                      <a16:colId xmlns:a16="http://schemas.microsoft.com/office/drawing/2014/main" val="20001"/>
                    </a:ext>
                  </a:extLst>
                </a:gridCol>
                <a:gridCol w="3172355">
                  <a:extLst>
                    <a:ext uri="{9D8B030D-6E8A-4147-A177-3AD203B41FA5}">
                      <a16:colId xmlns:a16="http://schemas.microsoft.com/office/drawing/2014/main" val="20002"/>
                    </a:ext>
                  </a:extLst>
                </a:gridCol>
              </a:tblGrid>
              <a:tr h="0">
                <a:tc>
                  <a:txBody>
                    <a:bodyPr/>
                    <a:lstStyle/>
                    <a:p>
                      <a:pPr algn="just">
                        <a:lnSpc>
                          <a:spcPct val="107000"/>
                        </a:lnSpc>
                        <a:spcBef>
                          <a:spcPts val="600"/>
                        </a:spcBef>
                        <a:spcAft>
                          <a:spcPts val="600"/>
                        </a:spcAft>
                      </a:pPr>
                      <a:endParaRPr lang="vi-V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latin typeface="Times New Roman"/>
                          <a:ea typeface="Calibri"/>
                          <a:cs typeface="Times New Roman"/>
                        </a:rPr>
                        <a:t>Đơn</a:t>
                      </a:r>
                      <a:r>
                        <a:rPr lang="en-US" sz="2000" dirty="0">
                          <a:latin typeface="Times New Roman"/>
                          <a:ea typeface="Calibri"/>
                          <a:cs typeface="Times New Roman"/>
                        </a:rPr>
                        <a:t> </a:t>
                      </a:r>
                      <a:r>
                        <a:rPr lang="en-US" sz="2000" dirty="0" err="1">
                          <a:latin typeface="Times New Roman"/>
                          <a:ea typeface="Calibri"/>
                          <a:cs typeface="Times New Roman"/>
                        </a:rPr>
                        <a:t>chất</a:t>
                      </a:r>
                      <a:r>
                        <a:rPr lang="en-US" sz="2000" dirty="0">
                          <a:latin typeface="Times New Roman"/>
                          <a:ea typeface="Calibri"/>
                          <a:cs typeface="Times New Roman"/>
                        </a:rPr>
                        <a:t> oxygen</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latin typeface="Times New Roman"/>
                          <a:ea typeface="Calibri"/>
                          <a:cs typeface="Times New Roman"/>
                        </a:rPr>
                        <a:t>Hợp</a:t>
                      </a:r>
                      <a:r>
                        <a:rPr lang="en-US" sz="2000" dirty="0">
                          <a:latin typeface="Times New Roman"/>
                          <a:ea typeface="Calibri"/>
                          <a:cs typeface="Times New Roman"/>
                        </a:rPr>
                        <a:t> </a:t>
                      </a:r>
                      <a:r>
                        <a:rPr lang="en-US" sz="2000" dirty="0" err="1">
                          <a:latin typeface="Times New Roman"/>
                          <a:ea typeface="Calibri"/>
                          <a:cs typeface="Times New Roman"/>
                        </a:rPr>
                        <a:t>chất</a:t>
                      </a:r>
                      <a:r>
                        <a:rPr lang="en-US" sz="2000" dirty="0">
                          <a:latin typeface="Times New Roman"/>
                          <a:ea typeface="Calibri"/>
                          <a:cs typeface="Times New Roman"/>
                        </a:rPr>
                        <a:t> carbon dioxide</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just">
                        <a:lnSpc>
                          <a:spcPct val="107000"/>
                        </a:lnSpc>
                        <a:spcBef>
                          <a:spcPts val="600"/>
                        </a:spcBef>
                        <a:spcAft>
                          <a:spcPts val="600"/>
                        </a:spcAft>
                      </a:pPr>
                      <a:r>
                        <a:rPr lang="en-US" sz="2000" dirty="0" err="1">
                          <a:latin typeface="Times New Roman"/>
                          <a:ea typeface="Calibri"/>
                          <a:cs typeface="Times New Roman"/>
                        </a:rPr>
                        <a:t>Thành</a:t>
                      </a:r>
                      <a:r>
                        <a:rPr lang="en-US" sz="2000" dirty="0">
                          <a:latin typeface="Times New Roman"/>
                          <a:ea typeface="Calibri"/>
                          <a:cs typeface="Times New Roman"/>
                        </a:rPr>
                        <a:t> </a:t>
                      </a:r>
                      <a:r>
                        <a:rPr lang="en-US" sz="2000" dirty="0" err="1">
                          <a:latin typeface="Times New Roman"/>
                          <a:ea typeface="Calibri"/>
                          <a:cs typeface="Times New Roman"/>
                        </a:rPr>
                        <a:t>phần</a:t>
                      </a:r>
                      <a:r>
                        <a:rPr lang="en-US" sz="2000" dirty="0">
                          <a:latin typeface="Times New Roman"/>
                          <a:ea typeface="Calibri"/>
                          <a:cs typeface="Times New Roman"/>
                        </a:rPr>
                        <a:t> </a:t>
                      </a:r>
                      <a:r>
                        <a:rPr lang="en-US" sz="2000" dirty="0" err="1">
                          <a:latin typeface="Times New Roman"/>
                          <a:ea typeface="Calibri"/>
                          <a:cs typeface="Times New Roman"/>
                        </a:rPr>
                        <a:t>nguyên</a:t>
                      </a:r>
                      <a:r>
                        <a:rPr lang="en-US" sz="2000" dirty="0">
                          <a:latin typeface="Times New Roman"/>
                          <a:ea typeface="Calibri"/>
                          <a:cs typeface="Times New Roman"/>
                        </a:rPr>
                        <a:t> </a:t>
                      </a:r>
                      <a:r>
                        <a:rPr lang="en-US" sz="2000" dirty="0" err="1">
                          <a:latin typeface="Times New Roman"/>
                          <a:ea typeface="Calibri"/>
                          <a:cs typeface="Times New Roman"/>
                        </a:rPr>
                        <a:t>tố</a:t>
                      </a:r>
                      <a:r>
                        <a:rPr lang="en-US" sz="2000" dirty="0">
                          <a:latin typeface="Times New Roman"/>
                          <a:ea typeface="Calibri"/>
                          <a:cs typeface="Times New Roman"/>
                        </a:rPr>
                        <a:t> </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endParaRPr lang="en-US"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endParaRPr lang="en-US"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just">
                        <a:lnSpc>
                          <a:spcPct val="107000"/>
                        </a:lnSpc>
                        <a:spcBef>
                          <a:spcPts val="600"/>
                        </a:spcBef>
                        <a:spcAft>
                          <a:spcPts val="600"/>
                        </a:spcAft>
                      </a:pPr>
                      <a:r>
                        <a:rPr lang="en-US" sz="2000" dirty="0" err="1">
                          <a:latin typeface="Times New Roman"/>
                          <a:ea typeface="Calibri"/>
                          <a:cs typeface="Times New Roman"/>
                        </a:rPr>
                        <a:t>Vai</a:t>
                      </a:r>
                      <a:r>
                        <a:rPr lang="en-US" sz="2000" dirty="0">
                          <a:latin typeface="Times New Roman"/>
                          <a:ea typeface="Calibri"/>
                          <a:cs typeface="Times New Roman"/>
                        </a:rPr>
                        <a:t> </a:t>
                      </a:r>
                      <a:r>
                        <a:rPr lang="en-US" sz="2000" dirty="0" err="1">
                          <a:latin typeface="Times New Roman"/>
                          <a:ea typeface="Calibri"/>
                          <a:cs typeface="Times New Roman"/>
                        </a:rPr>
                        <a:t>trò</a:t>
                      </a:r>
                      <a:r>
                        <a:rPr lang="en-US" sz="2000" dirty="0">
                          <a:latin typeface="Times New Roman"/>
                          <a:ea typeface="Calibri"/>
                          <a:cs typeface="Times New Roman"/>
                        </a:rPr>
                        <a:t> </a:t>
                      </a:r>
                      <a:r>
                        <a:rPr lang="en-US" sz="2000" dirty="0" err="1">
                          <a:latin typeface="Times New Roman"/>
                          <a:ea typeface="Calibri"/>
                          <a:cs typeface="Times New Roman"/>
                        </a:rPr>
                        <a:t>đối</a:t>
                      </a:r>
                      <a:r>
                        <a:rPr lang="en-US" sz="2000" dirty="0">
                          <a:latin typeface="Times New Roman"/>
                          <a:ea typeface="Calibri"/>
                          <a:cs typeface="Times New Roman"/>
                        </a:rPr>
                        <a:t> </a:t>
                      </a:r>
                      <a:r>
                        <a:rPr lang="en-US" sz="2000" dirty="0" err="1">
                          <a:latin typeface="Times New Roman"/>
                          <a:ea typeface="Calibri"/>
                          <a:cs typeface="Times New Roman"/>
                        </a:rPr>
                        <a:t>với</a:t>
                      </a:r>
                      <a:r>
                        <a:rPr lang="en-US" sz="2000" dirty="0">
                          <a:latin typeface="Times New Roman"/>
                          <a:ea typeface="Calibri"/>
                          <a:cs typeface="Times New Roman"/>
                        </a:rPr>
                        <a:t> </a:t>
                      </a:r>
                      <a:r>
                        <a:rPr lang="en-US" sz="2000" dirty="0" err="1">
                          <a:latin typeface="Times New Roman"/>
                          <a:ea typeface="Calibri"/>
                          <a:cs typeface="Times New Roman"/>
                        </a:rPr>
                        <a:t>sự</a:t>
                      </a:r>
                      <a:r>
                        <a:rPr lang="en-US" sz="2000" dirty="0">
                          <a:latin typeface="Times New Roman"/>
                          <a:ea typeface="Calibri"/>
                          <a:cs typeface="Times New Roman"/>
                        </a:rPr>
                        <a:t> </a:t>
                      </a:r>
                      <a:r>
                        <a:rPr lang="en-US" sz="2000" dirty="0" err="1">
                          <a:latin typeface="Times New Roman"/>
                          <a:ea typeface="Calibri"/>
                          <a:cs typeface="Times New Roman"/>
                        </a:rPr>
                        <a:t>sống</a:t>
                      </a:r>
                      <a:r>
                        <a:rPr lang="en-US" sz="2000" dirty="0">
                          <a:latin typeface="Times New Roman"/>
                          <a:ea typeface="Calibri"/>
                          <a:cs typeface="Times New Roman"/>
                        </a:rPr>
                        <a:t> </a:t>
                      </a:r>
                      <a:r>
                        <a:rPr lang="en-US" sz="2000" dirty="0" err="1">
                          <a:latin typeface="Times New Roman"/>
                          <a:ea typeface="Calibri"/>
                          <a:cs typeface="Times New Roman"/>
                        </a:rPr>
                        <a:t>và</a:t>
                      </a:r>
                      <a:r>
                        <a:rPr lang="en-US" sz="2000" dirty="0">
                          <a:latin typeface="Times New Roman"/>
                          <a:ea typeface="Calibri"/>
                          <a:cs typeface="Times New Roman"/>
                        </a:rPr>
                        <a:t> </a:t>
                      </a:r>
                      <a:r>
                        <a:rPr lang="en-US" sz="2000" dirty="0" err="1">
                          <a:latin typeface="Times New Roman"/>
                          <a:ea typeface="Calibri"/>
                          <a:cs typeface="Times New Roman"/>
                        </a:rPr>
                        <a:t>sự</a:t>
                      </a:r>
                      <a:r>
                        <a:rPr lang="en-US" sz="2000" dirty="0">
                          <a:latin typeface="Times New Roman"/>
                          <a:ea typeface="Calibri"/>
                          <a:cs typeface="Times New Roman"/>
                        </a:rPr>
                        <a:t> </a:t>
                      </a:r>
                      <a:r>
                        <a:rPr lang="en-US" sz="2000" dirty="0" err="1">
                          <a:latin typeface="Times New Roman"/>
                          <a:ea typeface="Calibri"/>
                          <a:cs typeface="Times New Roman"/>
                        </a:rPr>
                        <a:t>cháy</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endParaRPr lang="en-US"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endParaRPr lang="vi-V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8433" name="Rectangle 1"/>
          <p:cNvSpPr>
            <a:spLocks noChangeArrowheads="1"/>
          </p:cNvSpPr>
          <p:nvPr/>
        </p:nvSpPr>
        <p:spPr bwMode="auto">
          <a:xfrm>
            <a:off x="152400" y="1143000"/>
            <a:ext cx="5410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Câu</a:t>
            </a: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Dựa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vào</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hình</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5.2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và</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các</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kiến</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thức</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thực</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tế</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em</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hãy</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kể</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các</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ứng</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dụng</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của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đồng</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hydrogen, carbon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mà</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em</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biết</a:t>
            </a:r>
            <a:r>
              <a:rPr kumimoji="0" lang="vi-VN"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vi-VN"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5" name="Rectangle 4"/>
          <p:cNvSpPr/>
          <p:nvPr/>
        </p:nvSpPr>
        <p:spPr>
          <a:xfrm>
            <a:off x="381000" y="5562600"/>
            <a:ext cx="8153400" cy="830997"/>
          </a:xfrm>
          <a:prstGeom prst="rect">
            <a:avLst/>
          </a:prstGeom>
        </p:spPr>
        <p:txBody>
          <a:bodyPr wrap="square">
            <a:spAutoFit/>
          </a:bodyPr>
          <a:lstStyle/>
          <a:p>
            <a:pPr lvl="0" indent="450850" algn="just" eaLnBrk="0" fontAlgn="base" hangingPunct="0">
              <a:spcBef>
                <a:spcPct val="0"/>
              </a:spcBef>
              <a:spcAft>
                <a:spcPct val="0"/>
              </a:spcAft>
            </a:pPr>
            <a:r>
              <a:rPr lang="en-US" sz="2400" b="1" dirty="0" err="1" smtClean="0">
                <a:latin typeface="Times New Roman" pitchFamily="18" charset="0"/>
                <a:ea typeface="Calibri" pitchFamily="34" charset="0"/>
                <a:cs typeface="Times New Roman" pitchFamily="18" charset="0"/>
              </a:rPr>
              <a:t>Câu</a:t>
            </a:r>
            <a:r>
              <a:rPr lang="en-US" sz="2400" b="1" dirty="0" smtClean="0">
                <a:latin typeface="Times New Roman" pitchFamily="18" charset="0"/>
                <a:ea typeface="Calibri" pitchFamily="34" charset="0"/>
                <a:cs typeface="Times New Roman" pitchFamily="18" charset="0"/>
              </a:rPr>
              <a:t> 3:</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Hãy</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dự</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đoán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số</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lượng</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của</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các</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đơn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nhiều</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hơn</a:t>
            </a:r>
            <a:r>
              <a:rPr lang="en-US" sz="2400" dirty="0" smtClean="0">
                <a:latin typeface="Times New Roman" pitchFamily="18" charset="0"/>
                <a:ea typeface="Calibri" pitchFamily="34" charset="0"/>
                <a:cs typeface="Times New Roman" pitchFamily="18" charset="0"/>
              </a:rPr>
              <a:t> hay </a:t>
            </a:r>
            <a:r>
              <a:rPr lang="en-US" sz="2400" dirty="0" err="1" smtClean="0">
                <a:latin typeface="Times New Roman" pitchFamily="18" charset="0"/>
                <a:ea typeface="Calibri" pitchFamily="34" charset="0"/>
                <a:cs typeface="Times New Roman" pitchFamily="18" charset="0"/>
              </a:rPr>
              <a:t>ít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số</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lượng</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của</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các</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hợp</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Giải</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thích</a:t>
            </a:r>
            <a:r>
              <a:rPr lang="vi-VN" sz="2400" dirty="0" smtClean="0">
                <a:latin typeface="Times New Roman" pitchFamily="18" charset="0"/>
                <a:ea typeface="Calibri" pitchFamily="34" charset="0"/>
                <a:cs typeface="Times New Roman" pitchFamily="18" charset="0"/>
              </a:rPr>
              <a:t>.</a:t>
            </a:r>
            <a:endParaRPr lang="en-US" sz="2400" dirty="0" smtClean="0">
              <a:latin typeface="Times New Roman" pitchFamily="18" charset="0"/>
              <a:cs typeface="Times New Roman" pitchFamily="18" charset="0"/>
            </a:endParaRPr>
          </a:p>
        </p:txBody>
      </p:sp>
      <p:pic>
        <p:nvPicPr>
          <p:cNvPr id="18434" name="Picture 2"/>
          <p:cNvPicPr>
            <a:picLocks noChangeAspect="1" noChangeArrowheads="1"/>
          </p:cNvPicPr>
          <p:nvPr/>
        </p:nvPicPr>
        <p:blipFill>
          <a:blip r:embed="rId3" cstate="print"/>
          <a:srcRect/>
          <a:stretch>
            <a:fillRect/>
          </a:stretch>
        </p:blipFill>
        <p:spPr bwMode="auto">
          <a:xfrm>
            <a:off x="5562600" y="1066800"/>
            <a:ext cx="3581401" cy="2362200"/>
          </a:xfrm>
          <a:prstGeom prst="rect">
            <a:avLst/>
          </a:prstGeom>
          <a:noFill/>
          <a:ln w="9525">
            <a:noFill/>
            <a:miter lim="800000"/>
            <a:headEnd/>
            <a:tailEnd/>
          </a:ln>
          <a:effectLst/>
        </p:spPr>
      </p:pic>
      <p:sp>
        <p:nvSpPr>
          <p:cNvPr id="8" name="Rectangle 7"/>
          <p:cNvSpPr/>
          <p:nvPr/>
        </p:nvSpPr>
        <p:spPr>
          <a:xfrm>
            <a:off x="228600" y="2514600"/>
            <a:ext cx="5334000" cy="1569660"/>
          </a:xfrm>
          <a:prstGeom prst="rect">
            <a:avLst/>
          </a:prstGeom>
        </p:spPr>
        <p:txBody>
          <a:bodyPr wrap="square">
            <a:spAutoFit/>
          </a:bodyPr>
          <a:lstStyle/>
          <a:p>
            <a:pPr lvl="0" indent="450850" algn="just" eaLnBrk="0" fontAlgn="base" hangingPunct="0">
              <a:spcBef>
                <a:spcPct val="0"/>
              </a:spcBef>
              <a:spcAft>
                <a:spcPct val="0"/>
              </a:spcAft>
            </a:pPr>
            <a:r>
              <a:rPr lang="en-US" sz="2400" b="1" dirty="0" err="1" smtClean="0">
                <a:latin typeface="Times New Roman" pitchFamily="18" charset="0"/>
                <a:ea typeface="Calibri" pitchFamily="34" charset="0"/>
                <a:cs typeface="Times New Roman" pitchFamily="18" charset="0"/>
              </a:rPr>
              <a:t>Câu</a:t>
            </a:r>
            <a:r>
              <a:rPr lang="en-US" sz="2400" b="1" dirty="0" smtClean="0">
                <a:latin typeface="Times New Roman" pitchFamily="18" charset="0"/>
                <a:ea typeface="Calibri" pitchFamily="34" charset="0"/>
                <a:cs typeface="Times New Roman" pitchFamily="18" charset="0"/>
              </a:rPr>
              <a:t> 2: </a:t>
            </a:r>
            <a:r>
              <a:rPr lang="en-US" sz="2400" dirty="0" smtClean="0">
                <a:latin typeface="Times New Roman" pitchFamily="18" charset="0"/>
                <a:ea typeface="Calibri" pitchFamily="34" charset="0"/>
                <a:cs typeface="Times New Roman" pitchFamily="18" charset="0"/>
              </a:rPr>
              <a:t>So </a:t>
            </a:r>
            <a:r>
              <a:rPr lang="en-US" sz="2400" dirty="0" err="1" smtClean="0">
                <a:latin typeface="Times New Roman" pitchFamily="18" charset="0"/>
                <a:ea typeface="Calibri" pitchFamily="34" charset="0"/>
                <a:cs typeface="Times New Roman" pitchFamily="18" charset="0"/>
              </a:rPr>
              <a:t>sánh</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đơn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oxygen </a:t>
            </a:r>
            <a:r>
              <a:rPr lang="en-US" sz="2400" dirty="0" err="1" smtClean="0">
                <a:latin typeface="Times New Roman" pitchFamily="18" charset="0"/>
                <a:ea typeface="Calibri" pitchFamily="34" charset="0"/>
                <a:cs typeface="Times New Roman" pitchFamily="18" charset="0"/>
              </a:rPr>
              <a:t>và</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hợp</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carbon dioxide </a:t>
            </a:r>
            <a:r>
              <a:rPr lang="en-US" sz="2400" dirty="0" err="1" smtClean="0">
                <a:latin typeface="Times New Roman" pitchFamily="18" charset="0"/>
                <a:ea typeface="Calibri" pitchFamily="34" charset="0"/>
                <a:cs typeface="Times New Roman" pitchFamily="18" charset="0"/>
              </a:rPr>
              <a:t>th</a:t>
            </a:r>
            <a:r>
              <a:rPr lang="vi-VN" sz="2400" dirty="0" smtClean="0">
                <a:latin typeface="Times New Roman" pitchFamily="18" charset="0"/>
                <a:ea typeface="Calibri" pitchFamily="34" charset="0"/>
                <a:cs typeface="Times New Roman" pitchFamily="18" charset="0"/>
              </a:rPr>
              <a:t>eo</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bảng</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sau</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Rút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ra</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kết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luận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về</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sự</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khác</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nhau</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về</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đơn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và</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hợp</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vi-VN" sz="2400" dirty="0" smtClean="0">
                <a:latin typeface="Times New Roman" pitchFamily="18" charset="0"/>
                <a:ea typeface="Calibri" pitchFamily="34" charset="0"/>
                <a:cs typeface="Times New Roman" pitchFamily="18" charset="0"/>
              </a:rPr>
              <a:t>.</a:t>
            </a:r>
            <a:endParaRPr lang="en-US" sz="2400" dirty="0" smtClean="0">
              <a:latin typeface="Times New Roman" pitchFamily="18" charset="0"/>
              <a:cs typeface="Times New Roman" pitchFamily="18" charset="0"/>
            </a:endParaRPr>
          </a:p>
        </p:txBody>
      </p:sp>
      <p:pic>
        <p:nvPicPr>
          <p:cNvPr id="9" name="Picture 3"/>
          <p:cNvPicPr>
            <a:picLocks noChangeAspect="1" noChangeArrowheads="1"/>
          </p:cNvPicPr>
          <p:nvPr/>
        </p:nvPicPr>
        <p:blipFill>
          <a:blip r:embed="rId4" cstate="print"/>
          <a:srcRect/>
          <a:stretch>
            <a:fillRect/>
          </a:stretch>
        </p:blipFill>
        <p:spPr bwMode="auto">
          <a:xfrm>
            <a:off x="152400" y="1143000"/>
            <a:ext cx="564445" cy="381000"/>
          </a:xfrm>
          <a:prstGeom prst="rect">
            <a:avLst/>
          </a:prstGeom>
          <a:noFill/>
          <a:ln w="9525">
            <a:noFill/>
            <a:miter lim="800000"/>
            <a:headEnd/>
            <a:tailEnd/>
          </a:ln>
          <a:effectLst/>
        </p:spPr>
      </p:pic>
      <p:pic>
        <p:nvPicPr>
          <p:cNvPr id="10" name="Picture 3"/>
          <p:cNvPicPr>
            <a:picLocks noChangeAspect="1" noChangeArrowheads="1"/>
          </p:cNvPicPr>
          <p:nvPr/>
        </p:nvPicPr>
        <p:blipFill>
          <a:blip r:embed="rId4" cstate="print"/>
          <a:srcRect/>
          <a:stretch>
            <a:fillRect/>
          </a:stretch>
        </p:blipFill>
        <p:spPr bwMode="auto">
          <a:xfrm>
            <a:off x="228600" y="2438400"/>
            <a:ext cx="571500" cy="385763"/>
          </a:xfrm>
          <a:prstGeom prst="rect">
            <a:avLst/>
          </a:prstGeom>
          <a:noFill/>
          <a:ln w="9525">
            <a:noFill/>
            <a:miter lim="800000"/>
            <a:headEnd/>
            <a:tailEnd/>
          </a:ln>
          <a:effectLst/>
        </p:spPr>
      </p:pic>
      <p:pic>
        <p:nvPicPr>
          <p:cNvPr id="11" name="Picture 3"/>
          <p:cNvPicPr>
            <a:picLocks noChangeAspect="1" noChangeArrowheads="1"/>
          </p:cNvPicPr>
          <p:nvPr/>
        </p:nvPicPr>
        <p:blipFill>
          <a:blip r:embed="rId4" cstate="print"/>
          <a:srcRect/>
          <a:stretch>
            <a:fillRect/>
          </a:stretch>
        </p:blipFill>
        <p:spPr bwMode="auto">
          <a:xfrm>
            <a:off x="304800" y="5562600"/>
            <a:ext cx="564444" cy="381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433"/>
                                        </p:tgtEl>
                                        <p:attrNameLst>
                                          <p:attrName>style.visibility</p:attrName>
                                        </p:attrNameLst>
                                      </p:cBhvr>
                                      <p:to>
                                        <p:strVal val="visible"/>
                                      </p:to>
                                    </p:set>
                                    <p:animEffect transition="in" filter="wipe(down)">
                                      <p:cBhvr>
                                        <p:cTn id="17" dur="500"/>
                                        <p:tgtEl>
                                          <p:spTgt spid="184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434"/>
                                        </p:tgtEl>
                                        <p:attrNameLst>
                                          <p:attrName>style.visibility</p:attrName>
                                        </p:attrNameLst>
                                      </p:cBhvr>
                                      <p:to>
                                        <p:strVal val="visible"/>
                                      </p:to>
                                    </p:set>
                                    <p:animEffect transition="in" filter="wipe(down)">
                                      <p:cBhvr>
                                        <p:cTn id="22" dur="500"/>
                                        <p:tgtEl>
                                          <p:spTgt spid="184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down)">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down)">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433" grpId="0"/>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Rectangle 1"/>
          <p:cNvSpPr/>
          <p:nvPr/>
        </p:nvSpPr>
        <p:spPr>
          <a:xfrm>
            <a:off x="2514600" y="228600"/>
            <a:ext cx="4128374"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en-US" sz="2400" dirty="0" err="1" smtClean="0">
                <a:solidFill>
                  <a:schemeClr val="tx2">
                    <a:lumMod val="75000"/>
                  </a:schemeClr>
                </a:solidFill>
              </a:rPr>
              <a:t>Câu</a:t>
            </a:r>
            <a:r>
              <a:rPr lang="en-US" sz="2400" dirty="0" smtClean="0">
                <a:solidFill>
                  <a:schemeClr val="tx2">
                    <a:lumMod val="75000"/>
                  </a:schemeClr>
                </a:solidFill>
              </a:rPr>
              <a:t> </a:t>
            </a:r>
            <a:r>
              <a:rPr lang="en-US" sz="2400" dirty="0" err="1" smtClean="0">
                <a:solidFill>
                  <a:schemeClr val="tx2">
                    <a:lumMod val="75000"/>
                  </a:schemeClr>
                </a:solidFill>
              </a:rPr>
              <a:t>trả</a:t>
            </a:r>
            <a:r>
              <a:rPr lang="en-US" sz="2400" dirty="0" smtClean="0">
                <a:solidFill>
                  <a:schemeClr val="tx2">
                    <a:lumMod val="75000"/>
                  </a:schemeClr>
                </a:solidFill>
              </a:rPr>
              <a:t> </a:t>
            </a:r>
            <a:r>
              <a:rPr lang="en-US" sz="2400" dirty="0" err="1" smtClean="0">
                <a:solidFill>
                  <a:schemeClr val="tx2">
                    <a:lumMod val="75000"/>
                  </a:schemeClr>
                </a:solidFill>
              </a:rPr>
              <a:t>lời</a:t>
            </a:r>
            <a:r>
              <a:rPr lang="en-US" sz="2400" dirty="0" smtClean="0">
                <a:solidFill>
                  <a:schemeClr val="tx2">
                    <a:lumMod val="75000"/>
                  </a:schemeClr>
                </a:solidFill>
              </a:rPr>
              <a:t> </a:t>
            </a:r>
            <a:r>
              <a:rPr lang="en-US" sz="2400" b="1" dirty="0" smtClean="0">
                <a:solidFill>
                  <a:schemeClr val="tx2">
                    <a:lumMod val="75000"/>
                  </a:schemeClr>
                </a:solidFill>
              </a:rPr>
              <a:t>“</a:t>
            </a:r>
            <a:r>
              <a:rPr lang="en-US" sz="2400" b="1" dirty="0" err="1" smtClean="0">
                <a:solidFill>
                  <a:schemeClr val="tx2">
                    <a:lumMod val="75000"/>
                  </a:schemeClr>
                </a:solidFill>
              </a:rPr>
              <a:t>Phiếu</a:t>
            </a:r>
            <a:r>
              <a:rPr lang="en-US" sz="2400" b="1" dirty="0" smtClean="0">
                <a:solidFill>
                  <a:schemeClr val="tx2">
                    <a:lumMod val="75000"/>
                  </a:schemeClr>
                </a:solidFill>
              </a:rPr>
              <a:t> </a:t>
            </a:r>
            <a:r>
              <a:rPr lang="en-US" sz="2400" b="1" dirty="0" err="1" smtClean="0">
                <a:solidFill>
                  <a:schemeClr val="tx2">
                    <a:lumMod val="75000"/>
                  </a:schemeClr>
                </a:solidFill>
              </a:rPr>
              <a:t>học</a:t>
            </a:r>
            <a:r>
              <a:rPr lang="en-US" sz="2400" b="1" dirty="0" smtClean="0">
                <a:solidFill>
                  <a:schemeClr val="tx2">
                    <a:lumMod val="75000"/>
                  </a:schemeClr>
                </a:solidFill>
              </a:rPr>
              <a:t> </a:t>
            </a:r>
            <a:r>
              <a:rPr lang="en-US" sz="2400" b="1" dirty="0" err="1" smtClean="0">
                <a:solidFill>
                  <a:schemeClr val="tx2">
                    <a:lumMod val="75000"/>
                  </a:schemeClr>
                </a:solidFill>
              </a:rPr>
              <a:t>tập</a:t>
            </a:r>
            <a:r>
              <a:rPr lang="en-US" sz="2400" b="1" dirty="0" smtClean="0">
                <a:solidFill>
                  <a:schemeClr val="tx2">
                    <a:lumMod val="75000"/>
                  </a:schemeClr>
                </a:solidFill>
              </a:rPr>
              <a:t> </a:t>
            </a:r>
            <a:r>
              <a:rPr lang="en-US" sz="2400" b="1" dirty="0" err="1" smtClean="0">
                <a:solidFill>
                  <a:schemeClr val="tx2">
                    <a:lumMod val="75000"/>
                  </a:schemeClr>
                </a:solidFill>
              </a:rPr>
              <a:t>số</a:t>
            </a:r>
            <a:r>
              <a:rPr lang="en-US" sz="2400" b="1" dirty="0" smtClean="0">
                <a:solidFill>
                  <a:schemeClr val="tx2">
                    <a:lumMod val="75000"/>
                  </a:schemeClr>
                </a:solidFill>
              </a:rPr>
              <a:t> 1”</a:t>
            </a:r>
            <a:endParaRPr lang="en-US" sz="2400" dirty="0">
              <a:solidFill>
                <a:schemeClr val="tx2">
                  <a:lumMod val="75000"/>
                </a:schemeClr>
              </a:solidFill>
            </a:endParaRPr>
          </a:p>
        </p:txBody>
      </p:sp>
      <p:sp>
        <p:nvSpPr>
          <p:cNvPr id="1025" name="Rectangle 1"/>
          <p:cNvSpPr>
            <a:spLocks noChangeArrowheads="1"/>
          </p:cNvSpPr>
          <p:nvPr/>
        </p:nvSpPr>
        <p:spPr bwMode="auto">
          <a:xfrm>
            <a:off x="-228600" y="700445"/>
            <a:ext cx="93726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Câu</a:t>
            </a:r>
            <a:r>
              <a:rPr kumimoji="0" lang="en-US" sz="2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Các</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ứng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dụng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của</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Đồng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làm</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tượng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lõi</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dây</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điện</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chế</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tạo</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động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cơ</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điện</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các</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loại</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nhạc</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cụ</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Hydrogen: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làm</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nhiên</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liệu</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bơm</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trong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khinh</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khí</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cầu</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bong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bóng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bay,…</a:t>
            </a: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Carbon: ồ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trang</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sức</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ruột</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bút</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chì</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than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hoạt</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tính</a:t>
            </a:r>
            <a:r>
              <a:rPr kumimoji="0" lang="en-US"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4346487"/>
              </p:ext>
            </p:extLst>
          </p:nvPr>
        </p:nvGraphicFramePr>
        <p:xfrm>
          <a:off x="914400" y="2514600"/>
          <a:ext cx="7239000" cy="1956816"/>
        </p:xfrm>
        <a:graphic>
          <a:graphicData uri="http://schemas.openxmlformats.org/drawingml/2006/table">
            <a:tbl>
              <a:tblPr/>
              <a:tblGrid>
                <a:gridCol w="2413000">
                  <a:extLst>
                    <a:ext uri="{9D8B030D-6E8A-4147-A177-3AD203B41FA5}">
                      <a16:colId xmlns:a16="http://schemas.microsoft.com/office/drawing/2014/main" val="20000"/>
                    </a:ext>
                  </a:extLst>
                </a:gridCol>
                <a:gridCol w="2413000">
                  <a:extLst>
                    <a:ext uri="{9D8B030D-6E8A-4147-A177-3AD203B41FA5}">
                      <a16:colId xmlns:a16="http://schemas.microsoft.com/office/drawing/2014/main" val="20001"/>
                    </a:ext>
                  </a:extLst>
                </a:gridCol>
                <a:gridCol w="2413000">
                  <a:extLst>
                    <a:ext uri="{9D8B030D-6E8A-4147-A177-3AD203B41FA5}">
                      <a16:colId xmlns:a16="http://schemas.microsoft.com/office/drawing/2014/main" val="20002"/>
                    </a:ext>
                  </a:extLst>
                </a:gridCol>
              </a:tblGrid>
              <a:tr h="304801">
                <a:tc>
                  <a:txBody>
                    <a:bodyPr/>
                    <a:lstStyle/>
                    <a:p>
                      <a:pPr algn="just">
                        <a:lnSpc>
                          <a:spcPct val="107000"/>
                        </a:lnSpc>
                        <a:spcBef>
                          <a:spcPts val="600"/>
                        </a:spcBef>
                        <a:spcAft>
                          <a:spcPts val="600"/>
                        </a:spcAft>
                      </a:pPr>
                      <a:endParaRPr lang="vi-VN" sz="200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latin typeface="Times New Roman"/>
                          <a:ea typeface="Calibri"/>
                          <a:cs typeface="Times New Roman"/>
                        </a:rPr>
                        <a:t>Đơn</a:t>
                      </a:r>
                      <a:r>
                        <a:rPr lang="en-US" sz="2000" dirty="0">
                          <a:latin typeface="Times New Roman"/>
                          <a:ea typeface="Calibri"/>
                          <a:cs typeface="Times New Roman"/>
                        </a:rPr>
                        <a:t> </a:t>
                      </a:r>
                      <a:r>
                        <a:rPr lang="en-US" sz="2000" dirty="0" err="1">
                          <a:latin typeface="Times New Roman"/>
                          <a:ea typeface="Calibri"/>
                          <a:cs typeface="Times New Roman"/>
                        </a:rPr>
                        <a:t>chất</a:t>
                      </a:r>
                      <a:r>
                        <a:rPr lang="en-US" sz="2000" dirty="0">
                          <a:latin typeface="Times New Roman"/>
                          <a:ea typeface="Calibri"/>
                          <a:cs typeface="Times New Roman"/>
                        </a:rPr>
                        <a:t> oxygen</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latin typeface="Times New Roman"/>
                          <a:ea typeface="Calibri"/>
                          <a:cs typeface="Times New Roman"/>
                        </a:rPr>
                        <a:t>Hợp</a:t>
                      </a:r>
                      <a:r>
                        <a:rPr lang="en-US" sz="2000" dirty="0">
                          <a:latin typeface="Times New Roman"/>
                          <a:ea typeface="Calibri"/>
                          <a:cs typeface="Times New Roman"/>
                        </a:rPr>
                        <a:t> </a:t>
                      </a:r>
                      <a:r>
                        <a:rPr lang="en-US" sz="2000" dirty="0" err="1">
                          <a:latin typeface="Times New Roman"/>
                          <a:ea typeface="Calibri"/>
                          <a:cs typeface="Times New Roman"/>
                        </a:rPr>
                        <a:t>chất</a:t>
                      </a:r>
                      <a:r>
                        <a:rPr lang="en-US" sz="2000" dirty="0">
                          <a:latin typeface="Times New Roman"/>
                          <a:ea typeface="Calibri"/>
                          <a:cs typeface="Times New Roman"/>
                        </a:rPr>
                        <a:t> carbon dioxide</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09600">
                <a:tc>
                  <a:txBody>
                    <a:bodyPr/>
                    <a:lstStyle/>
                    <a:p>
                      <a:pPr algn="just">
                        <a:lnSpc>
                          <a:spcPct val="107000"/>
                        </a:lnSpc>
                        <a:spcBef>
                          <a:spcPts val="600"/>
                        </a:spcBef>
                        <a:spcAft>
                          <a:spcPts val="600"/>
                        </a:spcAft>
                      </a:pPr>
                      <a:r>
                        <a:rPr lang="en-US" sz="2000" dirty="0" err="1">
                          <a:latin typeface="Times New Roman"/>
                          <a:ea typeface="Calibri"/>
                          <a:cs typeface="Times New Roman"/>
                        </a:rPr>
                        <a:t>Thành</a:t>
                      </a:r>
                      <a:r>
                        <a:rPr lang="en-US" sz="2000" dirty="0">
                          <a:latin typeface="Times New Roman"/>
                          <a:ea typeface="Calibri"/>
                          <a:cs typeface="Times New Roman"/>
                        </a:rPr>
                        <a:t> </a:t>
                      </a:r>
                      <a:r>
                        <a:rPr lang="en-US" sz="2000" dirty="0" err="1">
                          <a:latin typeface="Times New Roman"/>
                          <a:ea typeface="Calibri"/>
                          <a:cs typeface="Times New Roman"/>
                        </a:rPr>
                        <a:t>phần</a:t>
                      </a:r>
                      <a:r>
                        <a:rPr lang="en-US" sz="2000" dirty="0">
                          <a:latin typeface="Times New Roman"/>
                          <a:ea typeface="Calibri"/>
                          <a:cs typeface="Times New Roman"/>
                        </a:rPr>
                        <a:t> </a:t>
                      </a:r>
                      <a:r>
                        <a:rPr lang="en-US" sz="2000" dirty="0" err="1">
                          <a:latin typeface="Times New Roman"/>
                          <a:ea typeface="Calibri"/>
                          <a:cs typeface="Times New Roman"/>
                        </a:rPr>
                        <a:t>nguyên</a:t>
                      </a:r>
                      <a:r>
                        <a:rPr lang="en-US" sz="2000" dirty="0">
                          <a:latin typeface="Times New Roman"/>
                          <a:ea typeface="Calibri"/>
                          <a:cs typeface="Times New Roman"/>
                        </a:rPr>
                        <a:t> </a:t>
                      </a:r>
                      <a:r>
                        <a:rPr lang="en-US" sz="2000" dirty="0" err="1">
                          <a:latin typeface="Times New Roman"/>
                          <a:ea typeface="Calibri"/>
                          <a:cs typeface="Times New Roman"/>
                        </a:rPr>
                        <a:t>tố</a:t>
                      </a:r>
                      <a:r>
                        <a:rPr lang="en-US" sz="2000" dirty="0">
                          <a:latin typeface="Times New Roman"/>
                          <a:ea typeface="Calibri"/>
                          <a:cs typeface="Times New Roman"/>
                        </a:rPr>
                        <a:t> </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solidFill>
                            <a:srgbClr val="FF0000"/>
                          </a:solidFill>
                          <a:latin typeface="Times New Roman"/>
                          <a:ea typeface="Calibri"/>
                          <a:cs typeface="Times New Roman"/>
                        </a:rPr>
                        <a:t>Chỉ</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chứa</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một</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nguyên</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tố</a:t>
                      </a:r>
                      <a:r>
                        <a:rPr lang="en-US" sz="2000" dirty="0">
                          <a:solidFill>
                            <a:srgbClr val="FF0000"/>
                          </a:solidFill>
                          <a:latin typeface="Times New Roman"/>
                          <a:ea typeface="Calibri"/>
                          <a:cs typeface="Times New Roman"/>
                        </a:rPr>
                        <a:t> oxygen</a:t>
                      </a:r>
                      <a:endParaRPr lang="en-US" sz="2000"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solidFill>
                            <a:srgbClr val="FF0000"/>
                          </a:solidFill>
                          <a:latin typeface="Times New Roman"/>
                          <a:ea typeface="Calibri"/>
                          <a:cs typeface="Times New Roman"/>
                        </a:rPr>
                        <a:t>Chứa</a:t>
                      </a:r>
                      <a:r>
                        <a:rPr lang="en-US" sz="2000" dirty="0">
                          <a:solidFill>
                            <a:srgbClr val="FF0000"/>
                          </a:solidFill>
                          <a:latin typeface="Times New Roman"/>
                          <a:ea typeface="Calibri"/>
                          <a:cs typeface="Times New Roman"/>
                        </a:rPr>
                        <a:t> 2 </a:t>
                      </a:r>
                      <a:r>
                        <a:rPr lang="en-US" sz="2000" dirty="0" err="1">
                          <a:solidFill>
                            <a:srgbClr val="FF0000"/>
                          </a:solidFill>
                          <a:latin typeface="Times New Roman"/>
                          <a:ea typeface="Calibri"/>
                          <a:cs typeface="Times New Roman"/>
                        </a:rPr>
                        <a:t>nguyên</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tố</a:t>
                      </a:r>
                      <a:r>
                        <a:rPr lang="en-US" sz="2000" dirty="0">
                          <a:solidFill>
                            <a:srgbClr val="FF0000"/>
                          </a:solidFill>
                          <a:latin typeface="Times New Roman"/>
                          <a:ea typeface="Calibri"/>
                          <a:cs typeface="Times New Roman"/>
                        </a:rPr>
                        <a:t>: carbon </a:t>
                      </a:r>
                      <a:r>
                        <a:rPr lang="en-US" sz="2000" dirty="0" err="1">
                          <a:solidFill>
                            <a:srgbClr val="FF0000"/>
                          </a:solidFill>
                          <a:latin typeface="Times New Roman"/>
                          <a:ea typeface="Calibri"/>
                          <a:cs typeface="Times New Roman"/>
                        </a:rPr>
                        <a:t>và</a:t>
                      </a:r>
                      <a:r>
                        <a:rPr lang="en-US" sz="2000" dirty="0">
                          <a:solidFill>
                            <a:srgbClr val="FF0000"/>
                          </a:solidFill>
                          <a:latin typeface="Times New Roman"/>
                          <a:ea typeface="Calibri"/>
                          <a:cs typeface="Times New Roman"/>
                        </a:rPr>
                        <a:t> oxygen</a:t>
                      </a:r>
                      <a:endParaRPr lang="en-US" sz="2000"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09600">
                <a:tc>
                  <a:txBody>
                    <a:bodyPr/>
                    <a:lstStyle/>
                    <a:p>
                      <a:pPr algn="just">
                        <a:lnSpc>
                          <a:spcPct val="107000"/>
                        </a:lnSpc>
                        <a:spcBef>
                          <a:spcPts val="600"/>
                        </a:spcBef>
                        <a:spcAft>
                          <a:spcPts val="600"/>
                        </a:spcAft>
                      </a:pPr>
                      <a:r>
                        <a:rPr lang="en-US" sz="2000" dirty="0" err="1">
                          <a:latin typeface="Times New Roman"/>
                          <a:ea typeface="Calibri"/>
                          <a:cs typeface="Times New Roman"/>
                        </a:rPr>
                        <a:t>Vai</a:t>
                      </a:r>
                      <a:r>
                        <a:rPr lang="en-US" sz="2000" dirty="0">
                          <a:latin typeface="Times New Roman"/>
                          <a:ea typeface="Calibri"/>
                          <a:cs typeface="Times New Roman"/>
                        </a:rPr>
                        <a:t> </a:t>
                      </a:r>
                      <a:r>
                        <a:rPr lang="en-US" sz="2000" dirty="0" err="1">
                          <a:latin typeface="Times New Roman"/>
                          <a:ea typeface="Calibri"/>
                          <a:cs typeface="Times New Roman"/>
                        </a:rPr>
                        <a:t>trò</a:t>
                      </a:r>
                      <a:r>
                        <a:rPr lang="en-US" sz="2000" dirty="0">
                          <a:latin typeface="Times New Roman"/>
                          <a:ea typeface="Calibri"/>
                          <a:cs typeface="Times New Roman"/>
                        </a:rPr>
                        <a:t> </a:t>
                      </a:r>
                      <a:r>
                        <a:rPr lang="en-US" sz="2000" dirty="0" err="1">
                          <a:latin typeface="Times New Roman"/>
                          <a:ea typeface="Calibri"/>
                          <a:cs typeface="Times New Roman"/>
                        </a:rPr>
                        <a:t>đối</a:t>
                      </a:r>
                      <a:r>
                        <a:rPr lang="en-US" sz="2000" dirty="0">
                          <a:latin typeface="Times New Roman"/>
                          <a:ea typeface="Calibri"/>
                          <a:cs typeface="Times New Roman"/>
                        </a:rPr>
                        <a:t> </a:t>
                      </a:r>
                      <a:r>
                        <a:rPr lang="en-US" sz="2000" dirty="0" err="1">
                          <a:latin typeface="Times New Roman"/>
                          <a:ea typeface="Calibri"/>
                          <a:cs typeface="Times New Roman"/>
                        </a:rPr>
                        <a:t>với</a:t>
                      </a:r>
                      <a:r>
                        <a:rPr lang="en-US" sz="2000" dirty="0">
                          <a:latin typeface="Times New Roman"/>
                          <a:ea typeface="Calibri"/>
                          <a:cs typeface="Times New Roman"/>
                        </a:rPr>
                        <a:t> </a:t>
                      </a:r>
                      <a:r>
                        <a:rPr lang="en-US" sz="2000" dirty="0" err="1">
                          <a:latin typeface="Times New Roman"/>
                          <a:ea typeface="Calibri"/>
                          <a:cs typeface="Times New Roman"/>
                        </a:rPr>
                        <a:t>sự</a:t>
                      </a:r>
                      <a:r>
                        <a:rPr lang="en-US" sz="2000" dirty="0">
                          <a:latin typeface="Times New Roman"/>
                          <a:ea typeface="Calibri"/>
                          <a:cs typeface="Times New Roman"/>
                        </a:rPr>
                        <a:t> </a:t>
                      </a:r>
                      <a:r>
                        <a:rPr lang="en-US" sz="2000" dirty="0" err="1">
                          <a:latin typeface="Times New Roman"/>
                          <a:ea typeface="Calibri"/>
                          <a:cs typeface="Times New Roman"/>
                        </a:rPr>
                        <a:t>sống</a:t>
                      </a:r>
                      <a:r>
                        <a:rPr lang="en-US" sz="2000" dirty="0">
                          <a:latin typeface="Times New Roman"/>
                          <a:ea typeface="Calibri"/>
                          <a:cs typeface="Times New Roman"/>
                        </a:rPr>
                        <a:t> </a:t>
                      </a:r>
                      <a:r>
                        <a:rPr lang="en-US" sz="2000" dirty="0" err="1">
                          <a:latin typeface="Times New Roman"/>
                          <a:ea typeface="Calibri"/>
                          <a:cs typeface="Times New Roman"/>
                        </a:rPr>
                        <a:t>và</a:t>
                      </a:r>
                      <a:r>
                        <a:rPr lang="en-US" sz="2000" dirty="0">
                          <a:latin typeface="Times New Roman"/>
                          <a:ea typeface="Calibri"/>
                          <a:cs typeface="Times New Roman"/>
                        </a:rPr>
                        <a:t> </a:t>
                      </a:r>
                      <a:r>
                        <a:rPr lang="en-US" sz="2000" dirty="0" err="1">
                          <a:latin typeface="Times New Roman"/>
                          <a:ea typeface="Calibri"/>
                          <a:cs typeface="Times New Roman"/>
                        </a:rPr>
                        <a:t>sự</a:t>
                      </a:r>
                      <a:r>
                        <a:rPr lang="en-US" sz="2000" dirty="0">
                          <a:latin typeface="Times New Roman"/>
                          <a:ea typeface="Calibri"/>
                          <a:cs typeface="Times New Roman"/>
                        </a:rPr>
                        <a:t> </a:t>
                      </a:r>
                      <a:r>
                        <a:rPr lang="en-US" sz="2000" dirty="0" err="1">
                          <a:latin typeface="Times New Roman"/>
                          <a:ea typeface="Calibri"/>
                          <a:cs typeface="Times New Roman"/>
                        </a:rPr>
                        <a:t>cháy</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solidFill>
                            <a:srgbClr val="FF0000"/>
                          </a:solidFill>
                          <a:latin typeface="Times New Roman"/>
                          <a:ea typeface="Calibri"/>
                          <a:cs typeface="Times New Roman"/>
                        </a:rPr>
                        <a:t>Duy</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trì</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sự</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sống</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và</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sự</a:t>
                      </a:r>
                      <a:r>
                        <a:rPr lang="en-US" sz="2000" dirty="0">
                          <a:solidFill>
                            <a:srgbClr val="FF0000"/>
                          </a:solidFill>
                          <a:latin typeface="Times New Roman"/>
                          <a:ea typeface="Calibri"/>
                          <a:cs typeface="Times New Roman"/>
                        </a:rPr>
                        <a:t> </a:t>
                      </a:r>
                      <a:r>
                        <a:rPr lang="en-US" sz="2000" dirty="0" err="1">
                          <a:solidFill>
                            <a:srgbClr val="FF0000"/>
                          </a:solidFill>
                          <a:latin typeface="Times New Roman"/>
                          <a:ea typeface="Calibri"/>
                          <a:cs typeface="Times New Roman"/>
                        </a:rPr>
                        <a:t>cháy</a:t>
                      </a:r>
                      <a:endParaRPr lang="en-US" sz="2000"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Bef>
                          <a:spcPts val="600"/>
                        </a:spcBef>
                        <a:spcAft>
                          <a:spcPts val="600"/>
                        </a:spcAft>
                      </a:pPr>
                      <a:r>
                        <a:rPr lang="en-US" sz="2000" dirty="0" err="1">
                          <a:solidFill>
                            <a:srgbClr val="FF0000"/>
                          </a:solidFill>
                          <a:latin typeface="Times New Roman"/>
                          <a:ea typeface="Calibri"/>
                          <a:cs typeface="Times New Roman"/>
                        </a:rPr>
                        <a:t>Không</a:t>
                      </a:r>
                      <a:r>
                        <a:rPr lang="en-US" sz="2000" dirty="0">
                          <a:solidFill>
                            <a:srgbClr val="FF0000"/>
                          </a:solidFill>
                          <a:latin typeface="Times New Roman"/>
                          <a:ea typeface="Calibri"/>
                          <a:cs typeface="Times New Roman"/>
                        </a:rPr>
                        <a:t> </a:t>
                      </a:r>
                      <a:r>
                        <a:rPr lang="vi-VN" sz="2000" dirty="0">
                          <a:solidFill>
                            <a:srgbClr val="FF0000"/>
                          </a:solidFill>
                          <a:latin typeface="Times New Roman"/>
                          <a:ea typeface="Calibri"/>
                          <a:cs typeface="Times New Roman"/>
                        </a:rPr>
                        <a:t>duy trì sự sống và sự cháy</a:t>
                      </a:r>
                      <a:endParaRPr lang="en-US" sz="2000"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26" name="Rectangle 2"/>
          <p:cNvSpPr>
            <a:spLocks noChangeArrowheads="1"/>
          </p:cNvSpPr>
          <p:nvPr/>
        </p:nvSpPr>
        <p:spPr bwMode="auto">
          <a:xfrm>
            <a:off x="381000" y="2133600"/>
            <a:ext cx="8382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Câu</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a:t>
            </a: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5"/>
          <p:cNvSpPr/>
          <p:nvPr/>
        </p:nvSpPr>
        <p:spPr>
          <a:xfrm>
            <a:off x="381000" y="5410200"/>
            <a:ext cx="8305800" cy="1200329"/>
          </a:xfrm>
          <a:prstGeom prst="rect">
            <a:avLst/>
          </a:prstGeom>
        </p:spPr>
        <p:txBody>
          <a:bodyPr wrap="square">
            <a:spAutoFit/>
          </a:bodyPr>
          <a:lstStyle/>
          <a:p>
            <a:pPr lvl="0" indent="450850" algn="just" eaLnBrk="0" fontAlgn="base" hangingPunct="0">
              <a:spcBef>
                <a:spcPct val="0"/>
              </a:spcBef>
              <a:spcAft>
                <a:spcPct val="0"/>
              </a:spcAft>
            </a:pPr>
            <a:r>
              <a:rPr lang="en-US" sz="2400" b="1" dirty="0" err="1" smtClean="0">
                <a:latin typeface="Times New Roman" pitchFamily="18" charset="0"/>
                <a:ea typeface="Calibri" pitchFamily="34" charset="0"/>
                <a:cs typeface="Times New Roman" pitchFamily="18" charset="0"/>
              </a:rPr>
              <a:t>Câu</a:t>
            </a:r>
            <a:r>
              <a:rPr lang="en-US" sz="2400" b="1" dirty="0" smtClean="0">
                <a:latin typeface="Times New Roman" pitchFamily="18" charset="0"/>
                <a:ea typeface="Calibri" pitchFamily="34" charset="0"/>
                <a:cs typeface="Times New Roman" pitchFamily="18" charset="0"/>
              </a:rPr>
              <a:t> 3: </a:t>
            </a:r>
            <a:r>
              <a:rPr lang="en-US" sz="2400" dirty="0" err="1" smtClean="0">
                <a:latin typeface="Times New Roman" pitchFamily="18" charset="0"/>
                <a:ea typeface="Calibri" pitchFamily="34" charset="0"/>
                <a:cs typeface="Times New Roman" pitchFamily="18" charset="0"/>
              </a:rPr>
              <a:t>Số</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lượng</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các</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hợp</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nhiều</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số</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lượng</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các</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đơn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vì</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đơn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chỉ</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chứa</a:t>
            </a:r>
            <a:r>
              <a:rPr lang="en-US" sz="2400" dirty="0" smtClean="0">
                <a:latin typeface="Times New Roman" pitchFamily="18" charset="0"/>
                <a:ea typeface="Calibri" pitchFamily="34" charset="0"/>
                <a:cs typeface="Times New Roman" pitchFamily="18" charset="0"/>
              </a:rPr>
              <a:t> 1 </a:t>
            </a:r>
            <a:r>
              <a:rPr lang="en-US" sz="2400" dirty="0" err="1" smtClean="0">
                <a:latin typeface="Times New Roman" pitchFamily="18" charset="0"/>
                <a:ea typeface="Calibri" pitchFamily="34" charset="0"/>
                <a:cs typeface="Times New Roman" pitchFamily="18" charset="0"/>
              </a:rPr>
              <a:t>nguyên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tố</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hoá</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học</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còn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hợp</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chất</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chứa</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từ</a:t>
            </a:r>
            <a:r>
              <a:rPr lang="en-US" sz="2400" dirty="0" smtClean="0">
                <a:latin typeface="Times New Roman" pitchFamily="18" charset="0"/>
                <a:ea typeface="Calibri" pitchFamily="34" charset="0"/>
                <a:cs typeface="Times New Roman" pitchFamily="18" charset="0"/>
              </a:rPr>
              <a:t> 2 </a:t>
            </a:r>
            <a:r>
              <a:rPr lang="en-US" sz="2400" dirty="0" err="1" smtClean="0">
                <a:latin typeface="Times New Roman" pitchFamily="18" charset="0"/>
                <a:ea typeface="Calibri" pitchFamily="34" charset="0"/>
                <a:cs typeface="Times New Roman" pitchFamily="18" charset="0"/>
              </a:rPr>
              <a:t>nguyên</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tố</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hoá</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học</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trở</a:t>
            </a:r>
            <a:r>
              <a:rPr lang="en-US" sz="2400" dirty="0" smtClean="0">
                <a:latin typeface="Times New Roman" pitchFamily="18" charset="0"/>
                <a:ea typeface="Calibri" pitchFamily="34" charset="0"/>
                <a:cs typeface="Times New Roman" pitchFamily="18" charset="0"/>
              </a:rPr>
              <a:t> </a:t>
            </a:r>
            <a:r>
              <a:rPr lang="en-US" sz="2400" dirty="0" err="1" smtClean="0">
                <a:latin typeface="Times New Roman" pitchFamily="18" charset="0"/>
                <a:ea typeface="Calibri" pitchFamily="34" charset="0"/>
                <a:cs typeface="Times New Roman" pitchFamily="18" charset="0"/>
              </a:rPr>
              <a:t>lên</a:t>
            </a:r>
            <a:endParaRPr lang="en-US" sz="2400" dirty="0" smtClean="0">
              <a:latin typeface="Times New Roman" pitchFamily="18" charset="0"/>
              <a:cs typeface="Times New Roman" pitchFamily="18" charset="0"/>
            </a:endParaRPr>
          </a:p>
        </p:txBody>
      </p:sp>
      <p:sp>
        <p:nvSpPr>
          <p:cNvPr id="7" name="Rectangle 6"/>
          <p:cNvSpPr/>
          <p:nvPr/>
        </p:nvSpPr>
        <p:spPr>
          <a:xfrm>
            <a:off x="228600" y="4572000"/>
            <a:ext cx="8229600" cy="954107"/>
          </a:xfrm>
          <a:prstGeom prst="rect">
            <a:avLst/>
          </a:prstGeom>
        </p:spPr>
        <p:txBody>
          <a:bodyPr wrap="square">
            <a:spAutoFit/>
          </a:bodyPr>
          <a:lstStyle/>
          <a:p>
            <a:pPr lvl="0" indent="450850" algn="just" eaLnBrk="0" fontAlgn="base" hangingPunct="0">
              <a:spcBef>
                <a:spcPct val="0"/>
              </a:spcBef>
              <a:spcAft>
                <a:spcPct val="0"/>
              </a:spcAft>
            </a:pPr>
            <a:r>
              <a:rPr lang="en-US" sz="2800" dirty="0" err="1" smtClean="0">
                <a:solidFill>
                  <a:srgbClr val="FF0000"/>
                </a:solidFill>
                <a:latin typeface="Times New Roman" pitchFamily="18" charset="0"/>
                <a:ea typeface="Calibri" pitchFamily="34" charset="0"/>
                <a:cs typeface="Times New Roman" pitchFamily="18" charset="0"/>
              </a:rPr>
              <a:t>Kết</a:t>
            </a:r>
            <a:r>
              <a:rPr lang="en-US" sz="2800" dirty="0" smtClean="0">
                <a:solidFill>
                  <a:srgbClr val="FF0000"/>
                </a:solidFill>
                <a:latin typeface="Times New Roman" pitchFamily="18" charset="0"/>
                <a:ea typeface="Calibri" pitchFamily="34" charset="0"/>
                <a:cs typeface="Times New Roman" pitchFamily="18" charset="0"/>
              </a:rPr>
              <a:t> </a:t>
            </a:r>
            <a:r>
              <a:rPr lang="en-US" sz="2800" dirty="0" err="1" smtClean="0">
                <a:solidFill>
                  <a:srgbClr val="FF0000"/>
                </a:solidFill>
                <a:latin typeface="Times New Roman" pitchFamily="18" charset="0"/>
                <a:ea typeface="Calibri" pitchFamily="34" charset="0"/>
                <a:cs typeface="Times New Roman" pitchFamily="18" charset="0"/>
              </a:rPr>
              <a:t>luận</a:t>
            </a:r>
            <a:r>
              <a:rPr lang="en-US" sz="2800" dirty="0" smtClean="0">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Hợp</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chất</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và</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đơn</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chất</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không</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chỉ</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khác</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nhau</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về</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thành</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phần</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nguyên</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tố</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mà</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còn</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khác</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nhau</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về</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tính</a:t>
            </a:r>
            <a:r>
              <a:rPr lang="en-US" sz="2800" dirty="0" smtClean="0">
                <a:solidFill>
                  <a:srgbClr val="0070C0"/>
                </a:solidFill>
                <a:latin typeface="Times New Roman" pitchFamily="18" charset="0"/>
                <a:ea typeface="Calibri" pitchFamily="34" charset="0"/>
                <a:cs typeface="Times New Roman" pitchFamily="18" charset="0"/>
              </a:rPr>
              <a:t> </a:t>
            </a:r>
            <a:r>
              <a:rPr lang="en-US" sz="2800" dirty="0" err="1" smtClean="0">
                <a:solidFill>
                  <a:srgbClr val="0070C0"/>
                </a:solidFill>
                <a:latin typeface="Times New Roman" pitchFamily="18" charset="0"/>
                <a:ea typeface="Calibri" pitchFamily="34" charset="0"/>
                <a:cs typeface="Times New Roman" pitchFamily="18" charset="0"/>
              </a:rPr>
              <a:t>chất</a:t>
            </a:r>
            <a:endParaRPr lang="en-US" sz="2800" dirty="0" smtClean="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5"/>
                                        </p:tgtEl>
                                        <p:attrNameLst>
                                          <p:attrName>style.visibility</p:attrName>
                                        </p:attrNameLst>
                                      </p:cBhvr>
                                      <p:to>
                                        <p:strVal val="visible"/>
                                      </p:to>
                                    </p:set>
                                    <p:animEffect transition="in" filter="wipe(down)">
                                      <p:cBhvr>
                                        <p:cTn id="12" dur="500"/>
                                        <p:tgtEl>
                                          <p:spTgt spid="10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ipe(down)">
                                      <p:cBhvr>
                                        <p:cTn id="17" dur="500"/>
                                        <p:tgtEl>
                                          <p:spTgt spid="1026"/>
                                        </p:tgtEl>
                                      </p:cBhvr>
                                    </p:animEffect>
                                  </p:childTnLst>
                                </p:cTn>
                              </p:par>
                              <p:par>
                                <p:cTn id="18" presetID="22" presetClass="entr" presetSubtype="4"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down)">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25" grpId="0"/>
      <p:bldP spid="1026"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descr="Trọn Bộ 11 Chủ Đề Hình Nền Pp Đẹp Chuyên Nghiệp Mọi Lĩnh Vực"/>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9457" name="Rectangle 1"/>
          <p:cNvSpPr>
            <a:spLocks noChangeArrowheads="1"/>
          </p:cNvSpPr>
          <p:nvPr/>
        </p:nvSpPr>
        <p:spPr bwMode="auto">
          <a:xfrm>
            <a:off x="228600" y="413266"/>
            <a:ext cx="7772400" cy="46166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107950" algn="just"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Một</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số</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nguyên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tố</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tạo</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nên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các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dạng</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đơn</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chất</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khác</a:t>
            </a:r>
            <a:r>
              <a:rPr kumimoji="0" lang="en-US" sz="2400" b="0"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Arial" pitchFamily="34" charset="0"/>
                <a:cs typeface="Times New Roman" pitchFamily="18" charset="0"/>
              </a:rPr>
              <a:t>nhau</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533400" y="3810000"/>
            <a:ext cx="4114800"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lvl="0" indent="107950" algn="just" eaLnBrk="0" fontAlgn="base" hangingPunct="0">
              <a:spcBef>
                <a:spcPct val="0"/>
              </a:spcBef>
              <a:spcAft>
                <a:spcPct val="0"/>
              </a:spcAft>
            </a:pPr>
            <a:r>
              <a:rPr lang="en-US" sz="2400" dirty="0" err="1" smtClean="0">
                <a:latin typeface="Times New Roman" pitchFamily="18" charset="0"/>
                <a:ea typeface="Arial" pitchFamily="34" charset="0"/>
                <a:cs typeface="Times New Roman" pitchFamily="18" charset="0"/>
              </a:rPr>
              <a:t>Đơn</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chất</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phân</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loại</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thành</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kim</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loại</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rắn</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lỏng</a:t>
            </a:r>
            <a:r>
              <a:rPr lang="en-US" sz="2400" dirty="0" smtClean="0">
                <a:latin typeface="Times New Roman" pitchFamily="18" charset="0"/>
                <a:ea typeface="Arial" pitchFamily="34" charset="0"/>
                <a:cs typeface="Times New Roman" pitchFamily="18" charset="0"/>
              </a:rPr>
              <a:t>), phi </a:t>
            </a:r>
            <a:r>
              <a:rPr lang="en-US" sz="2400" dirty="0" err="1" smtClean="0">
                <a:latin typeface="Times New Roman" pitchFamily="18" charset="0"/>
                <a:ea typeface="Arial" pitchFamily="34" charset="0"/>
                <a:cs typeface="Times New Roman" pitchFamily="18" charset="0"/>
              </a:rPr>
              <a:t>kim</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rắn</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lỏng</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khí</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khí</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hiếm</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khí</a:t>
            </a:r>
            <a:r>
              <a:rPr lang="en-US" sz="2400" dirty="0" smtClean="0">
                <a:latin typeface="Times New Roman" pitchFamily="18" charset="0"/>
                <a:ea typeface="Arial" pitchFamily="34" charset="0"/>
                <a:cs typeface="Times New Roman" pitchFamily="18" charset="0"/>
              </a:rPr>
              <a:t>)</a:t>
            </a:r>
            <a:endParaRPr lang="en-US" sz="2400" dirty="0" smtClean="0">
              <a:latin typeface="Times New Roman" pitchFamily="18" charset="0"/>
              <a:cs typeface="Times New Roman" pitchFamily="18" charset="0"/>
            </a:endParaRPr>
          </a:p>
        </p:txBody>
      </p:sp>
      <p:sp>
        <p:nvSpPr>
          <p:cNvPr id="6" name="Rectangle 5"/>
          <p:cNvSpPr/>
          <p:nvPr/>
        </p:nvSpPr>
        <p:spPr>
          <a:xfrm>
            <a:off x="6705600" y="1524000"/>
            <a:ext cx="2057400" cy="132343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vi-VN" sz="2000" i="1" dirty="0" smtClean="0">
                <a:latin typeface="+mj-lt"/>
              </a:rPr>
              <a:t>Than chì và kim cương đều tạo nên từ nguyên tố carbon</a:t>
            </a:r>
            <a:endParaRPr lang="en-US" sz="2000" i="1" dirty="0">
              <a:latin typeface="+mj-lt"/>
            </a:endParaRPr>
          </a:p>
        </p:txBody>
      </p:sp>
      <p:sp>
        <p:nvSpPr>
          <p:cNvPr id="19459" name="AutoShape 3" descr="Câu chuyện về than chì và kim cương... ⋆ ONETECH Blog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61" name="Picture 5" descr="Câu chuyện về than chì và kim cương... ⋆ ONETECH Blogs"/>
          <p:cNvPicPr>
            <a:picLocks noChangeAspect="1" noChangeArrowheads="1"/>
          </p:cNvPicPr>
          <p:nvPr/>
        </p:nvPicPr>
        <p:blipFill>
          <a:blip r:embed="rId3" cstate="print"/>
          <a:srcRect/>
          <a:stretch>
            <a:fillRect/>
          </a:stretch>
        </p:blipFill>
        <p:spPr bwMode="auto">
          <a:xfrm>
            <a:off x="1752601" y="914401"/>
            <a:ext cx="4495799" cy="2234440"/>
          </a:xfrm>
          <a:prstGeom prst="rect">
            <a:avLst/>
          </a:prstGeom>
          <a:noFill/>
        </p:spPr>
      </p:pic>
      <p:sp>
        <p:nvSpPr>
          <p:cNvPr id="10" name="Rectangle 9"/>
          <p:cNvSpPr/>
          <p:nvPr/>
        </p:nvSpPr>
        <p:spPr>
          <a:xfrm>
            <a:off x="381000" y="5867400"/>
            <a:ext cx="7391400"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lvl="0" indent="107950" algn="just" eaLnBrk="0" fontAlgn="base" hangingPunct="0">
              <a:spcBef>
                <a:spcPct val="0"/>
              </a:spcBef>
              <a:spcAft>
                <a:spcPct val="0"/>
              </a:spcAft>
            </a:pPr>
            <a:r>
              <a:rPr lang="en-US" sz="2400" dirty="0" err="1" smtClean="0">
                <a:latin typeface="Times New Roman" pitchFamily="18" charset="0"/>
                <a:ea typeface="Arial" pitchFamily="34" charset="0"/>
                <a:cs typeface="Times New Roman" pitchFamily="18" charset="0"/>
              </a:rPr>
              <a:t>Hợp</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chất</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phân</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loại</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thành</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hợp</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chất</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vô</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cơ</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và</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hợp</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chất</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hữu</a:t>
            </a:r>
            <a:r>
              <a:rPr lang="en-US" sz="2400" dirty="0" smtClean="0">
                <a:latin typeface="Times New Roman" pitchFamily="18" charset="0"/>
                <a:ea typeface="Arial" pitchFamily="34" charset="0"/>
                <a:cs typeface="Times New Roman" pitchFamily="18" charset="0"/>
              </a:rPr>
              <a:t> </a:t>
            </a:r>
            <a:r>
              <a:rPr lang="en-US" sz="2400" dirty="0" err="1" smtClean="0">
                <a:latin typeface="Times New Roman" pitchFamily="18" charset="0"/>
                <a:ea typeface="Arial" pitchFamily="34" charset="0"/>
                <a:cs typeface="Times New Roman" pitchFamily="18" charset="0"/>
              </a:rPr>
              <a:t>cơ</a:t>
            </a:r>
            <a:endParaRPr lang="en-US" sz="2400" dirty="0">
              <a:latin typeface="Times New Roman" pitchFamily="18" charset="0"/>
              <a:cs typeface="Times New Roman" pitchFamily="18" charset="0"/>
            </a:endParaRPr>
          </a:p>
        </p:txBody>
      </p:sp>
      <p:pic>
        <p:nvPicPr>
          <p:cNvPr id="11" name="Picture 11" descr="Nh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3200400"/>
            <a:ext cx="1727623" cy="1267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Mau 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7600" y="3581400"/>
            <a:ext cx="1676400" cy="131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Mau Hydr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8800" y="4572000"/>
            <a:ext cx="2209800" cy="1271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7543800" y="3581400"/>
            <a:ext cx="1828800" cy="369332"/>
          </a:xfrm>
          <a:prstGeom prst="rect">
            <a:avLst/>
          </a:prstGeom>
          <a:noFill/>
        </p:spPr>
        <p:txBody>
          <a:bodyPr wrap="square" rtlCol="0">
            <a:spAutoFit/>
          </a:bodyPr>
          <a:lstStyle/>
          <a:p>
            <a:r>
              <a:rPr lang="vi-VN" dirty="0" smtClean="0">
                <a:solidFill>
                  <a:srgbClr val="FF0000"/>
                </a:solidFill>
                <a:latin typeface="Times New Roman" pitchFamily="18" charset="0"/>
                <a:ea typeface="Calibri" pitchFamily="34" charset="0"/>
                <a:cs typeface="Times New Roman" pitchFamily="18" charset="0"/>
              </a:rPr>
              <a:t>S</a:t>
            </a:r>
            <a:r>
              <a:rPr lang="en-US" dirty="0" err="1" smtClean="0">
                <a:solidFill>
                  <a:srgbClr val="FF0000"/>
                </a:solidFill>
                <a:latin typeface="Times New Roman" pitchFamily="18" charset="0"/>
                <a:ea typeface="Calibri" pitchFamily="34" charset="0"/>
                <a:cs typeface="Times New Roman" pitchFamily="18" charset="0"/>
              </a:rPr>
              <a:t>ulfur</a:t>
            </a:r>
            <a:r>
              <a:rPr lang="vi-VN" dirty="0" smtClean="0">
                <a:solidFill>
                  <a:srgbClr val="FF0000"/>
                </a:solidFill>
                <a:latin typeface="Times New Roman" pitchFamily="18" charset="0"/>
                <a:cs typeface="Times New Roman" pitchFamily="18" charset="0"/>
              </a:rPr>
              <a:t> (S)</a:t>
            </a:r>
            <a:endParaRPr lang="en-US" dirty="0">
              <a:solidFill>
                <a:srgbClr val="FF0000"/>
              </a:solidFill>
              <a:latin typeface="Times New Roman" pitchFamily="18" charset="0"/>
              <a:cs typeface="Times New Roman" pitchFamily="18" charset="0"/>
            </a:endParaRPr>
          </a:p>
        </p:txBody>
      </p:sp>
      <p:sp>
        <p:nvSpPr>
          <p:cNvPr id="15" name="Rectangle 14"/>
          <p:cNvSpPr/>
          <p:nvPr/>
        </p:nvSpPr>
        <p:spPr>
          <a:xfrm>
            <a:off x="6858000" y="4876800"/>
            <a:ext cx="1219200" cy="923330"/>
          </a:xfrm>
          <a:prstGeom prst="rect">
            <a:avLst/>
          </a:prstGeom>
        </p:spPr>
        <p:txBody>
          <a:bodyPr wrap="square">
            <a:spAutoFit/>
          </a:bodyPr>
          <a:lstStyle/>
          <a:p>
            <a:pPr fontAlgn="auto">
              <a:spcBef>
                <a:spcPct val="50000"/>
              </a:spcBef>
              <a:spcAft>
                <a:spcPts val="0"/>
              </a:spcAft>
              <a:defRPr/>
            </a:pPr>
            <a:r>
              <a:rPr lang="en-US" dirty="0" err="1" smtClean="0">
                <a:solidFill>
                  <a:srgbClr val="FF3300"/>
                </a:solidFill>
                <a:effectLst>
                  <a:outerShdw blurRad="38100" dist="38100" dir="2700000" algn="tl">
                    <a:srgbClr val="C0C0C0"/>
                  </a:outerShdw>
                </a:effectLst>
                <a:latin typeface="Times New Roman" pitchFamily="18" charset="0"/>
                <a:cs typeface="Times New Roman" pitchFamily="18" charset="0"/>
              </a:rPr>
              <a:t>Khí</a:t>
            </a:r>
            <a:r>
              <a:rPr lang="en-US" dirty="0" smtClean="0">
                <a:solidFill>
                  <a:srgbClr val="FF3300"/>
                </a:solidFill>
                <a:effectLst>
                  <a:outerShdw blurRad="38100" dist="38100" dir="2700000" algn="tl">
                    <a:srgbClr val="C0C0C0"/>
                  </a:outerShdw>
                </a:effectLst>
                <a:latin typeface="Times New Roman" pitchFamily="18" charset="0"/>
                <a:cs typeface="Times New Roman" pitchFamily="18" charset="0"/>
              </a:rPr>
              <a:t> H</a:t>
            </a:r>
            <a:r>
              <a:rPr lang="vi-VN" dirty="0" smtClean="0">
                <a:solidFill>
                  <a:srgbClr val="FF3300"/>
                </a:solidFill>
                <a:effectLst>
                  <a:outerShdw blurRad="38100" dist="38100" dir="2700000" algn="tl">
                    <a:srgbClr val="C0C0C0"/>
                  </a:outerShdw>
                </a:effectLst>
                <a:latin typeface="Times New Roman" pitchFamily="18" charset="0"/>
                <a:cs typeface="Times New Roman" pitchFamily="18" charset="0"/>
              </a:rPr>
              <a:t>ydrogen</a:t>
            </a:r>
            <a:r>
              <a:rPr lang="en-US" dirty="0" smtClean="0">
                <a:solidFill>
                  <a:srgbClr val="FF3300"/>
                </a:solidFill>
                <a:effectLst>
                  <a:outerShdw blurRad="38100" dist="38100" dir="2700000" algn="tl">
                    <a:srgbClr val="C0C0C0"/>
                  </a:outerShdw>
                </a:effectLst>
                <a:latin typeface="Times New Roman" pitchFamily="18" charset="0"/>
                <a:cs typeface="Times New Roman" pitchFamily="18" charset="0"/>
              </a:rPr>
              <a:t> H</a:t>
            </a:r>
            <a:r>
              <a:rPr lang="en-US" baseline="-25000" dirty="0" smtClean="0">
                <a:solidFill>
                  <a:srgbClr val="FF3300"/>
                </a:solidFill>
                <a:effectLst>
                  <a:outerShdw blurRad="38100" dist="38100" dir="2700000" algn="tl">
                    <a:srgbClr val="C0C0C0"/>
                  </a:outerShdw>
                </a:effectLst>
                <a:latin typeface="Times New Roman" pitchFamily="18" charset="0"/>
                <a:cs typeface="Times New Roman" pitchFamily="18" charset="0"/>
              </a:rPr>
              <a:t>2</a:t>
            </a:r>
            <a:endParaRPr lang="en-US" baseline="-25000" dirty="0">
              <a:solidFill>
                <a:srgbClr val="FF3300"/>
              </a:solidFill>
              <a:effectLst>
                <a:outerShdw blurRad="38100" dist="38100" dir="2700000" algn="tl">
                  <a:srgbClr val="C0C0C0"/>
                </a:outerShdw>
              </a:effectLst>
              <a:latin typeface="Times New Roman" pitchFamily="18" charset="0"/>
              <a:cs typeface="Times New Roman" pitchFamily="18" charset="0"/>
            </a:endParaRPr>
          </a:p>
        </p:txBody>
      </p:sp>
      <p:sp>
        <p:nvSpPr>
          <p:cNvPr id="16" name="TextBox 15"/>
          <p:cNvSpPr txBox="1"/>
          <p:nvPr/>
        </p:nvSpPr>
        <p:spPr>
          <a:xfrm>
            <a:off x="5867400" y="3276600"/>
            <a:ext cx="1417319" cy="338554"/>
          </a:xfrm>
          <a:prstGeom prst="rect">
            <a:avLst/>
          </a:prstGeom>
          <a:noFill/>
        </p:spPr>
        <p:txBody>
          <a:bodyPr wrap="square" rtlCol="0">
            <a:spAutoFit/>
          </a:bodyPr>
          <a:lstStyle/>
          <a:p>
            <a:r>
              <a:rPr lang="vi-VN" sz="1600" dirty="0" smtClean="0">
                <a:solidFill>
                  <a:srgbClr val="FF0000"/>
                </a:solidFill>
              </a:rPr>
              <a:t>Nhôm</a:t>
            </a:r>
            <a:endParaRPr lang="en-US" sz="16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457"/>
                                        </p:tgtEl>
                                        <p:attrNameLst>
                                          <p:attrName>style.visibility</p:attrName>
                                        </p:attrNameLst>
                                      </p:cBhvr>
                                      <p:to>
                                        <p:strVal val="visible"/>
                                      </p:to>
                                    </p:set>
                                    <p:animEffect transition="in" filter="wipe(down)">
                                      <p:cBhvr>
                                        <p:cTn id="7" dur="500"/>
                                        <p:tgtEl>
                                          <p:spTgt spid="1945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19461"/>
                                        </p:tgtEl>
                                        <p:attrNameLst>
                                          <p:attrName>style.visibility</p:attrName>
                                        </p:attrNameLst>
                                      </p:cBhvr>
                                      <p:to>
                                        <p:strVal val="visible"/>
                                      </p:to>
                                    </p:set>
                                    <p:animEffect transition="in" filter="diamond(in)">
                                      <p:cBhvr>
                                        <p:cTn id="12" dur="2000"/>
                                        <p:tgtEl>
                                          <p:spTgt spid="1946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down)">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8" presetClass="entr" presetSubtype="16"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diamond(in)">
                                      <p:cBhvr>
                                        <p:cTn id="45" dur="2000"/>
                                        <p:tgtEl>
                                          <p:spTgt spid="13"/>
                                        </p:tgtEl>
                                      </p:cBhvr>
                                    </p:animEffect>
                                  </p:childTnLst>
                                </p:cTn>
                              </p:par>
                              <p:par>
                                <p:cTn id="46" presetID="8" presetClass="entr" presetSubtype="16"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diamond(in)">
                                      <p:cBhvr>
                                        <p:cTn id="48" dur="20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down)">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5" grpId="0" animBg="1"/>
      <p:bldP spid="6" grpId="0" animBg="1"/>
      <p:bldP spid="10" grpId="0" animBg="1"/>
      <p:bldP spid="14" grpId="0"/>
      <p:bldP spid="15" grpId="0"/>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3818988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391</TotalTime>
  <Words>1706</Words>
  <Application>Microsoft Office PowerPoint</Application>
  <PresentationFormat>On-screen Show (4:3)</PresentationFormat>
  <Paragraphs>214</Paragraphs>
  <Slides>24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Times New Roman</vt:lpstr>
      <vt:lpstr>Wingdings</vt:lpstr>
      <vt:lpstr>Office Theme</vt:lpstr>
      <vt:lpstr>CHƯƠNG II  PHÂN TỬ  LIÊN KẾT HÓA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III/ LUYỆN TẬP</vt:lpstr>
      <vt:lpstr>PowerPoint Presentation</vt:lpstr>
      <vt:lpstr>PowerPoint Presentation</vt:lpstr>
      <vt:lpstr>a/ Copper sulfate biết mỗi phân tử gồm 1 nguyên tử Cu, 1 nguyên tử S và 4 nguyên tử O b/ Oxygen biết mỗi phân tử gồm 2 nguyên tử O c/Muối ăn biết mỗi phân tử gồm 1 nguyên tử Na và 1 nguyên tử Cl    </vt:lpstr>
      <vt:lpstr>d/ Khí amoniac biết mỗi phân tử gồm 1 nguyên tử N và 3 nguyên tử H e/ Bromine: biết mỗi phân tử gồm 2 nguyên tử Br  </vt:lpstr>
      <vt:lpstr>PowerPoint Presentation</vt:lpstr>
      <vt:lpstr>PowerPoint Presentation</vt:lpstr>
      <vt:lpstr>PowerPoint Presentation</vt:lpstr>
      <vt:lpstr>VẬN DỤNG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CHƯƠNG II: PHÂN TỬ. LIÊN KẾT HÓA HỌC</dc:title>
  <dc:creator>PC</dc:creator>
  <cp:lastModifiedBy>Admin</cp:lastModifiedBy>
  <cp:revision>23</cp:revision>
  <dcterms:created xsi:type="dcterms:W3CDTF">2022-06-22T03:25:52Z</dcterms:created>
  <dcterms:modified xsi:type="dcterms:W3CDTF">2022-06-29T08:33:34Z</dcterms:modified>
</cp:coreProperties>
</file>