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79" r:id="rId5"/>
    <p:sldId id="258" r:id="rId6"/>
    <p:sldId id="263" r:id="rId7"/>
    <p:sldId id="257" r:id="rId8"/>
    <p:sldId id="266" r:id="rId9"/>
    <p:sldId id="261" r:id="rId10"/>
    <p:sldId id="259" r:id="rId11"/>
    <p:sldId id="264" r:id="rId12"/>
    <p:sldId id="265" r:id="rId13"/>
    <p:sldId id="260" r:id="rId14"/>
    <p:sldId id="274" r:id="rId15"/>
    <p:sldId id="267" r:id="rId16"/>
    <p:sldId id="299" r:id="rId17"/>
    <p:sldId id="268" r:id="rId18"/>
    <p:sldId id="269" r:id="rId19"/>
    <p:sldId id="275" r:id="rId20"/>
    <p:sldId id="276" r:id="rId21"/>
    <p:sldId id="271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281" r:id="rId32"/>
    <p:sldId id="277" r:id="rId33"/>
    <p:sldId id="272" r:id="rId34"/>
    <p:sldId id="273" r:id="rId35"/>
    <p:sldId id="278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34180B1F-C1D0-44DD-83EB-1A3D89EA663A}">
          <p14:sldIdLst>
            <p14:sldId id="279"/>
            <p14:sldId id="258"/>
            <p14:sldId id="263"/>
            <p14:sldId id="257"/>
            <p14:sldId id="266"/>
            <p14:sldId id="261"/>
            <p14:sldId id="259"/>
            <p14:sldId id="264"/>
            <p14:sldId id="265"/>
            <p14:sldId id="260"/>
            <p14:sldId id="274"/>
            <p14:sldId id="267"/>
            <p14:sldId id="299"/>
            <p14:sldId id="268"/>
            <p14:sldId id="269"/>
            <p14:sldId id="275"/>
            <p14:sldId id="276"/>
            <p14:sldId id="271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81"/>
            <p14:sldId id="277"/>
            <p14:sldId id="272"/>
            <p14:sldId id="273"/>
            <p14:sldId id="27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295A"/>
    <a:srgbClr val="CC0000"/>
    <a:srgbClr val="F47C56"/>
    <a:srgbClr val="EB257A"/>
    <a:srgbClr val="2964DB"/>
    <a:srgbClr val="45EDA1"/>
    <a:srgbClr val="C1765F"/>
    <a:srgbClr val="C59A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>
        <p:scale>
          <a:sx n="80" d="100"/>
          <a:sy n="80" d="100"/>
        </p:scale>
        <p:origin x="136" y="-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11/15/2022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586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11/15/2022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906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11/15/2022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224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11/15/2022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84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11/15/2022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556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11/15/2022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461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11/15/2022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599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11/15/2022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986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11/15/2022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051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11/15/2022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00824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3" Type="http://schemas.microsoft.com/office/2007/relationships/media" Target="../media/media7.mp3"/><Relationship Id="rId18" Type="http://schemas.openxmlformats.org/officeDocument/2006/relationships/audio" Target="../media/media9.mp3"/><Relationship Id="rId26" Type="http://schemas.openxmlformats.org/officeDocument/2006/relationships/audio" Target="../media/media13.mp3"/><Relationship Id="rId39" Type="http://schemas.microsoft.com/office/2007/relationships/media" Target="../media/media20.mp3"/><Relationship Id="rId21" Type="http://schemas.microsoft.com/office/2007/relationships/media" Target="../media/media11.mp3"/><Relationship Id="rId34" Type="http://schemas.openxmlformats.org/officeDocument/2006/relationships/audio" Target="../media/media17.mp3"/><Relationship Id="rId42" Type="http://schemas.openxmlformats.org/officeDocument/2006/relationships/image" Target="../media/image2.png"/><Relationship Id="rId7" Type="http://schemas.microsoft.com/office/2007/relationships/media" Target="../media/media4.mp3"/><Relationship Id="rId2" Type="http://schemas.openxmlformats.org/officeDocument/2006/relationships/audio" Target="../media/media1.mp3"/><Relationship Id="rId16" Type="http://schemas.openxmlformats.org/officeDocument/2006/relationships/audio" Target="../media/media8.mp3"/><Relationship Id="rId20" Type="http://schemas.openxmlformats.org/officeDocument/2006/relationships/audio" Target="../media/media10.mp3"/><Relationship Id="rId29" Type="http://schemas.microsoft.com/office/2007/relationships/media" Target="../media/media15.mp3"/><Relationship Id="rId41" Type="http://schemas.openxmlformats.org/officeDocument/2006/relationships/slideLayout" Target="../slideLayouts/slideLayout4.xml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24" Type="http://schemas.openxmlformats.org/officeDocument/2006/relationships/audio" Target="../media/media12.mp3"/><Relationship Id="rId32" Type="http://schemas.openxmlformats.org/officeDocument/2006/relationships/audio" Target="../media/media16.mp3"/><Relationship Id="rId37" Type="http://schemas.microsoft.com/office/2007/relationships/media" Target="../media/media19.mp3"/><Relationship Id="rId40" Type="http://schemas.openxmlformats.org/officeDocument/2006/relationships/audio" Target="../media/media20.mp3"/><Relationship Id="rId5" Type="http://schemas.microsoft.com/office/2007/relationships/media" Target="../media/media3.mp3"/><Relationship Id="rId15" Type="http://schemas.microsoft.com/office/2007/relationships/media" Target="../media/media8.mp3"/><Relationship Id="rId23" Type="http://schemas.microsoft.com/office/2007/relationships/media" Target="../media/media12.mp3"/><Relationship Id="rId28" Type="http://schemas.openxmlformats.org/officeDocument/2006/relationships/audio" Target="../media/media14.mp3"/><Relationship Id="rId36" Type="http://schemas.openxmlformats.org/officeDocument/2006/relationships/audio" Target="../media/media18.mp3"/><Relationship Id="rId10" Type="http://schemas.openxmlformats.org/officeDocument/2006/relationships/audio" Target="../media/media5.mp3"/><Relationship Id="rId19" Type="http://schemas.microsoft.com/office/2007/relationships/media" Target="../media/media10.mp3"/><Relationship Id="rId31" Type="http://schemas.microsoft.com/office/2007/relationships/media" Target="../media/media16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Relationship Id="rId22" Type="http://schemas.openxmlformats.org/officeDocument/2006/relationships/audio" Target="../media/media11.mp3"/><Relationship Id="rId27" Type="http://schemas.microsoft.com/office/2007/relationships/media" Target="../media/media14.mp3"/><Relationship Id="rId30" Type="http://schemas.openxmlformats.org/officeDocument/2006/relationships/audio" Target="../media/media15.mp3"/><Relationship Id="rId35" Type="http://schemas.microsoft.com/office/2007/relationships/media" Target="../media/media18.mp3"/><Relationship Id="rId43" Type="http://schemas.openxmlformats.org/officeDocument/2006/relationships/image" Target="../media/image27.png"/><Relationship Id="rId8" Type="http://schemas.openxmlformats.org/officeDocument/2006/relationships/audio" Target="../media/media4.mp3"/><Relationship Id="rId3" Type="http://schemas.microsoft.com/office/2007/relationships/media" Target="../media/media2.mp3"/><Relationship Id="rId12" Type="http://schemas.openxmlformats.org/officeDocument/2006/relationships/audio" Target="../media/media6.mp3"/><Relationship Id="rId17" Type="http://schemas.microsoft.com/office/2007/relationships/media" Target="../media/media9.mp3"/><Relationship Id="rId25" Type="http://schemas.microsoft.com/office/2007/relationships/media" Target="../media/media13.mp3"/><Relationship Id="rId33" Type="http://schemas.microsoft.com/office/2007/relationships/media" Target="../media/media17.mp3"/><Relationship Id="rId38" Type="http://schemas.openxmlformats.org/officeDocument/2006/relationships/audio" Target="../media/media19.mp3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2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5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05729A4-6F0F-4423-AD0C-EF27345E61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4CB79E-F775-42E6-994C-D5FA8C176B6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AAB5B94-95EF-4963-859C-1FA406D62CA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902339-706A-77C9-E347-BBC5957E18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67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FBE9A67-3325-2774-5E13-539C05DD9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914891"/>
            <a:ext cx="194310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528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029D275-A9ED-BF1F-F452-CA00D529A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609583"/>
            <a:ext cx="5194767" cy="62147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- NGUYÊN TỐ HÓA HỌC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19402DD-B46A-9023-8C38-21336E11AE0C}"/>
              </a:ext>
            </a:extLst>
          </p:cNvPr>
          <p:cNvSpPr/>
          <p:nvPr/>
        </p:nvSpPr>
        <p:spPr>
          <a:xfrm>
            <a:off x="1329896" y="1750325"/>
            <a:ext cx="1394322" cy="10235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(1,0)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0A582B4-9818-1DA1-AD4C-B53CFCCDE8C8}"/>
              </a:ext>
            </a:extLst>
          </p:cNvPr>
          <p:cNvSpPr/>
          <p:nvPr/>
        </p:nvSpPr>
        <p:spPr>
          <a:xfrm>
            <a:off x="8985956" y="1741467"/>
            <a:ext cx="1394322" cy="10235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 (6,6)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C34DAEC-5227-C977-7912-55827A9C92E8}"/>
              </a:ext>
            </a:extLst>
          </p:cNvPr>
          <p:cNvSpPr/>
          <p:nvPr/>
        </p:nvSpPr>
        <p:spPr>
          <a:xfrm>
            <a:off x="4254473" y="5160698"/>
            <a:ext cx="1394322" cy="1023582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(8,9)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0697454-5A59-653A-05A0-9E334D40FC4D}"/>
              </a:ext>
            </a:extLst>
          </p:cNvPr>
          <p:cNvSpPr/>
          <p:nvPr/>
        </p:nvSpPr>
        <p:spPr>
          <a:xfrm>
            <a:off x="1630945" y="4904993"/>
            <a:ext cx="1493050" cy="1023582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(8,10)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1B0C164-EBD5-3E33-988F-ABD9E063794A}"/>
              </a:ext>
            </a:extLst>
          </p:cNvPr>
          <p:cNvSpPr/>
          <p:nvPr/>
        </p:nvSpPr>
        <p:spPr>
          <a:xfrm>
            <a:off x="243382" y="3362139"/>
            <a:ext cx="1680952" cy="1023582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(19,21)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B889146-CD76-C557-88B1-525EEF25DD5A}"/>
              </a:ext>
            </a:extLst>
          </p:cNvPr>
          <p:cNvSpPr/>
          <p:nvPr/>
        </p:nvSpPr>
        <p:spPr>
          <a:xfrm>
            <a:off x="6518964" y="1463065"/>
            <a:ext cx="1394322" cy="102358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(1,2)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A1BAFEB-1B1C-9210-BF7B-AEECE7C6BEF8}"/>
              </a:ext>
            </a:extLst>
          </p:cNvPr>
          <p:cNvSpPr/>
          <p:nvPr/>
        </p:nvSpPr>
        <p:spPr>
          <a:xfrm>
            <a:off x="3891146" y="1463065"/>
            <a:ext cx="1394322" cy="102358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(1,1)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1E5DE2F-AA4E-84AB-1CDC-51EAD9FFED7D}"/>
              </a:ext>
            </a:extLst>
          </p:cNvPr>
          <p:cNvSpPr/>
          <p:nvPr/>
        </p:nvSpPr>
        <p:spPr>
          <a:xfrm>
            <a:off x="10380278" y="3362139"/>
            <a:ext cx="1394322" cy="102358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 (6, 8)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B22DA27-1FAC-4EAB-FD16-D42C09874FA3}"/>
              </a:ext>
            </a:extLst>
          </p:cNvPr>
          <p:cNvSpPr/>
          <p:nvPr/>
        </p:nvSpPr>
        <p:spPr>
          <a:xfrm>
            <a:off x="6779274" y="5160698"/>
            <a:ext cx="1394322" cy="10235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 (8,8)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49948B9-D19F-BBE4-ECDE-6B66DAE0A17D}"/>
              </a:ext>
            </a:extLst>
          </p:cNvPr>
          <p:cNvSpPr/>
          <p:nvPr/>
        </p:nvSpPr>
        <p:spPr>
          <a:xfrm>
            <a:off x="8915179" y="4633882"/>
            <a:ext cx="1394322" cy="1023582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(7,7)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4E0DDE-A426-8D68-5A0D-DE0C3335E64A}"/>
              </a:ext>
            </a:extLst>
          </p:cNvPr>
          <p:cNvSpPr txBox="1"/>
          <p:nvPr/>
        </p:nvSpPr>
        <p:spPr>
          <a:xfrm>
            <a:off x="3521122" y="2906852"/>
            <a:ext cx="5090615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dirty="0">
                <a:ln/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NGUYÊN TỬ NÀO ĐƯỢC XẾP VÀO CÙNG 1 Ô VUÔNG?</a:t>
            </a:r>
          </a:p>
        </p:txBody>
      </p:sp>
    </p:spTree>
    <p:extLst>
      <p:ext uri="{BB962C8B-B14F-4D97-AF65-F5344CB8AC3E}">
        <p14:creationId xmlns:p14="http://schemas.microsoft.com/office/powerpoint/2010/main" val="3220723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029D275-A9ED-BF1F-F452-CA00D529A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609583"/>
            <a:ext cx="5194767" cy="62147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- NGUYÊN TỐ HÓA HỌC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19402DD-B46A-9023-8C38-21336E11AE0C}"/>
              </a:ext>
            </a:extLst>
          </p:cNvPr>
          <p:cNvSpPr/>
          <p:nvPr/>
        </p:nvSpPr>
        <p:spPr>
          <a:xfrm>
            <a:off x="1329896" y="1559253"/>
            <a:ext cx="1394322" cy="10235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(1,0)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0A582B4-9818-1DA1-AD4C-B53CFCCDE8C8}"/>
              </a:ext>
            </a:extLst>
          </p:cNvPr>
          <p:cNvSpPr/>
          <p:nvPr/>
        </p:nvSpPr>
        <p:spPr>
          <a:xfrm>
            <a:off x="4955950" y="1550395"/>
            <a:ext cx="1394322" cy="10235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 (6,6)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C34DAEC-5227-C977-7912-55827A9C92E8}"/>
              </a:ext>
            </a:extLst>
          </p:cNvPr>
          <p:cNvSpPr/>
          <p:nvPr/>
        </p:nvSpPr>
        <p:spPr>
          <a:xfrm>
            <a:off x="8780083" y="2927443"/>
            <a:ext cx="1394322" cy="1023582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(8,9)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0697454-5A59-653A-05A0-9E334D40FC4D}"/>
              </a:ext>
            </a:extLst>
          </p:cNvPr>
          <p:cNvSpPr/>
          <p:nvPr/>
        </p:nvSpPr>
        <p:spPr>
          <a:xfrm>
            <a:off x="8780083" y="4288669"/>
            <a:ext cx="1493050" cy="1023582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(8,10) 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B889146-CD76-C557-88B1-525EEF25DD5A}"/>
              </a:ext>
            </a:extLst>
          </p:cNvPr>
          <p:cNvSpPr/>
          <p:nvPr/>
        </p:nvSpPr>
        <p:spPr>
          <a:xfrm>
            <a:off x="1329896" y="4288669"/>
            <a:ext cx="1394322" cy="102358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(1,2)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A1BAFEB-1B1C-9210-BF7B-AEECE7C6BEF8}"/>
              </a:ext>
            </a:extLst>
          </p:cNvPr>
          <p:cNvSpPr/>
          <p:nvPr/>
        </p:nvSpPr>
        <p:spPr>
          <a:xfrm>
            <a:off x="1329896" y="2923961"/>
            <a:ext cx="1394322" cy="102358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(1,1)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1E5DE2F-AA4E-84AB-1CDC-51EAD9FFED7D}"/>
              </a:ext>
            </a:extLst>
          </p:cNvPr>
          <p:cNvSpPr/>
          <p:nvPr/>
        </p:nvSpPr>
        <p:spPr>
          <a:xfrm>
            <a:off x="4955950" y="2923961"/>
            <a:ext cx="1394322" cy="102358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 (6, 8)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B22DA27-1FAC-4EAB-FD16-D42C09874FA3}"/>
              </a:ext>
            </a:extLst>
          </p:cNvPr>
          <p:cNvSpPr/>
          <p:nvPr/>
        </p:nvSpPr>
        <p:spPr>
          <a:xfrm>
            <a:off x="8780083" y="1559253"/>
            <a:ext cx="1394322" cy="10235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 (8,8)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4E0DDE-A426-8D68-5A0D-DE0C3335E64A}"/>
              </a:ext>
            </a:extLst>
          </p:cNvPr>
          <p:cNvSpPr txBox="1"/>
          <p:nvPr/>
        </p:nvSpPr>
        <p:spPr>
          <a:xfrm>
            <a:off x="3230650" y="4494091"/>
            <a:ext cx="5090615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dirty="0">
                <a:ln/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NGUYÊN TỬ CÓ CÙNG SỐ PROTONS ĐƯỢC GỌI LÀ GÌ?</a:t>
            </a:r>
          </a:p>
        </p:txBody>
      </p:sp>
    </p:spTree>
    <p:extLst>
      <p:ext uri="{BB962C8B-B14F-4D97-AF65-F5344CB8AC3E}">
        <p14:creationId xmlns:p14="http://schemas.microsoft.com/office/powerpoint/2010/main" val="3830959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CFBF3-20EE-B44F-883C-EC5B18FF37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48876" y="1071835"/>
            <a:ext cx="9648967" cy="1378418"/>
          </a:xfrm>
        </p:spPr>
        <p:txBody>
          <a:bodyPr>
            <a:normAutofit/>
          </a:bodyPr>
          <a:lstStyle/>
          <a:p>
            <a:pPr algn="just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protons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BF8BDB2-CF58-59DF-E75B-67D105199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609583"/>
            <a:ext cx="5194767" cy="62147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- NGUYÊN TỐ HÓA HỌC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1DEBB60-ACEA-DF20-1E34-095A6493A60C}"/>
              </a:ext>
            </a:extLst>
          </p:cNvPr>
          <p:cNvSpPr txBox="1">
            <a:spLocks/>
          </p:cNvSpPr>
          <p:nvPr/>
        </p:nvSpPr>
        <p:spPr>
          <a:xfrm>
            <a:off x="1348878" y="3095295"/>
            <a:ext cx="9648967" cy="13784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33EFE644-F042-406D-A169-94123784D8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5192263"/>
              </p:ext>
            </p:extLst>
          </p:nvPr>
        </p:nvGraphicFramePr>
        <p:xfrm>
          <a:off x="1348876" y="2328311"/>
          <a:ext cx="9648965" cy="261080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40615">
                  <a:extLst>
                    <a:ext uri="{9D8B030D-6E8A-4147-A177-3AD203B41FA5}">
                      <a16:colId xmlns:a16="http://schemas.microsoft.com/office/drawing/2014/main" val="4151140743"/>
                    </a:ext>
                  </a:extLst>
                </a:gridCol>
                <a:gridCol w="1787857">
                  <a:extLst>
                    <a:ext uri="{9D8B030D-6E8A-4147-A177-3AD203B41FA5}">
                      <a16:colId xmlns:a16="http://schemas.microsoft.com/office/drawing/2014/main" val="3872154228"/>
                    </a:ext>
                  </a:extLst>
                </a:gridCol>
                <a:gridCol w="1801504">
                  <a:extLst>
                    <a:ext uri="{9D8B030D-6E8A-4147-A177-3AD203B41FA5}">
                      <a16:colId xmlns:a16="http://schemas.microsoft.com/office/drawing/2014/main" val="2875749141"/>
                    </a:ext>
                  </a:extLst>
                </a:gridCol>
                <a:gridCol w="1789196">
                  <a:extLst>
                    <a:ext uri="{9D8B030D-6E8A-4147-A177-3AD203B41FA5}">
                      <a16:colId xmlns:a16="http://schemas.microsoft.com/office/drawing/2014/main" val="3414981898"/>
                    </a:ext>
                  </a:extLst>
                </a:gridCol>
                <a:gridCol w="1929793">
                  <a:extLst>
                    <a:ext uri="{9D8B030D-6E8A-4147-A177-3AD203B41FA5}">
                      <a16:colId xmlns:a16="http://schemas.microsoft.com/office/drawing/2014/main" val="4143984083"/>
                    </a:ext>
                  </a:extLst>
                </a:gridCol>
              </a:tblGrid>
              <a:tr h="65932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Oxygen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Hydrogen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Calcium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Carbon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2604884"/>
                  </a:ext>
                </a:extLst>
              </a:tr>
              <a:tr h="72104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protons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1660655"/>
                  </a:ext>
                </a:extLst>
              </a:tr>
              <a:tr h="72104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4201488"/>
                  </a:ext>
                </a:extLst>
              </a:tr>
            </a:tbl>
          </a:graphicData>
        </a:graphic>
      </p:graphicFrame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2CF7DB16-2E43-C688-EC6C-7CF4C7DC8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2640428"/>
              </p:ext>
            </p:extLst>
          </p:nvPr>
        </p:nvGraphicFramePr>
        <p:xfrm>
          <a:off x="1348876" y="5240697"/>
          <a:ext cx="9648965" cy="1219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648965">
                  <a:extLst>
                    <a:ext uri="{9D8B030D-6E8A-4147-A177-3AD203B41FA5}">
                      <a16:colId xmlns:a16="http://schemas.microsoft.com/office/drawing/2014/main" val="14444240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457200" marR="0" lvl="0" indent="-4572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protons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hạt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457200" marR="0" lvl="0" indent="-4572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Mỗi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duy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2576632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2501E3B-1477-CC45-E89F-81368C9F7E42}"/>
              </a:ext>
            </a:extLst>
          </p:cNvPr>
          <p:cNvSpPr txBox="1"/>
          <p:nvPr/>
        </p:nvSpPr>
        <p:spPr>
          <a:xfrm>
            <a:off x="2343546" y="5444488"/>
            <a:ext cx="6864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graphicFrame>
        <p:nvGraphicFramePr>
          <p:cNvPr id="13" name="Table 8">
            <a:extLst>
              <a:ext uri="{FF2B5EF4-FFF2-40B4-BE49-F238E27FC236}">
                <a16:creationId xmlns:a16="http://schemas.microsoft.com/office/drawing/2014/main" id="{356D0104-96FD-C666-C52A-ED4D6DBCE4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0680473"/>
              </p:ext>
            </p:extLst>
          </p:nvPr>
        </p:nvGraphicFramePr>
        <p:xfrm>
          <a:off x="1348876" y="2341496"/>
          <a:ext cx="9648965" cy="261080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40615">
                  <a:extLst>
                    <a:ext uri="{9D8B030D-6E8A-4147-A177-3AD203B41FA5}">
                      <a16:colId xmlns:a16="http://schemas.microsoft.com/office/drawing/2014/main" val="4151140743"/>
                    </a:ext>
                  </a:extLst>
                </a:gridCol>
                <a:gridCol w="1787857">
                  <a:extLst>
                    <a:ext uri="{9D8B030D-6E8A-4147-A177-3AD203B41FA5}">
                      <a16:colId xmlns:a16="http://schemas.microsoft.com/office/drawing/2014/main" val="3872154228"/>
                    </a:ext>
                  </a:extLst>
                </a:gridCol>
                <a:gridCol w="1801504">
                  <a:extLst>
                    <a:ext uri="{9D8B030D-6E8A-4147-A177-3AD203B41FA5}">
                      <a16:colId xmlns:a16="http://schemas.microsoft.com/office/drawing/2014/main" val="2875749141"/>
                    </a:ext>
                  </a:extLst>
                </a:gridCol>
                <a:gridCol w="1789196">
                  <a:extLst>
                    <a:ext uri="{9D8B030D-6E8A-4147-A177-3AD203B41FA5}">
                      <a16:colId xmlns:a16="http://schemas.microsoft.com/office/drawing/2014/main" val="3414981898"/>
                    </a:ext>
                  </a:extLst>
                </a:gridCol>
                <a:gridCol w="1929793">
                  <a:extLst>
                    <a:ext uri="{9D8B030D-6E8A-4147-A177-3AD203B41FA5}">
                      <a16:colId xmlns:a16="http://schemas.microsoft.com/office/drawing/2014/main" val="4143984083"/>
                    </a:ext>
                  </a:extLst>
                </a:gridCol>
              </a:tblGrid>
              <a:tr h="65932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Oxygen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Hydrogen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Calcium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Carbon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2604884"/>
                  </a:ext>
                </a:extLst>
              </a:tr>
              <a:tr h="72104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protons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1660655"/>
                  </a:ext>
                </a:extLst>
              </a:tr>
              <a:tr h="72104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42014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0052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  <p:bldP spid="1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556B2D37-5911-96C8-C697-A062B1FF9E2E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46129578"/>
              </p:ext>
            </p:extLst>
          </p:nvPr>
        </p:nvGraphicFramePr>
        <p:xfrm>
          <a:off x="832941" y="2068915"/>
          <a:ext cx="10671691" cy="33261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6181">
                  <a:extLst>
                    <a:ext uri="{9D8B030D-6E8A-4147-A177-3AD203B41FA5}">
                      <a16:colId xmlns:a16="http://schemas.microsoft.com/office/drawing/2014/main" val="655217260"/>
                    </a:ext>
                  </a:extLst>
                </a:gridCol>
                <a:gridCol w="1296537">
                  <a:extLst>
                    <a:ext uri="{9D8B030D-6E8A-4147-A177-3AD203B41FA5}">
                      <a16:colId xmlns:a16="http://schemas.microsoft.com/office/drawing/2014/main" val="2237341000"/>
                    </a:ext>
                  </a:extLst>
                </a:gridCol>
                <a:gridCol w="2811439">
                  <a:extLst>
                    <a:ext uri="{9D8B030D-6E8A-4147-A177-3AD203B41FA5}">
                      <a16:colId xmlns:a16="http://schemas.microsoft.com/office/drawing/2014/main" val="4072082544"/>
                    </a:ext>
                  </a:extLst>
                </a:gridCol>
                <a:gridCol w="1228299">
                  <a:extLst>
                    <a:ext uri="{9D8B030D-6E8A-4147-A177-3AD203B41FA5}">
                      <a16:colId xmlns:a16="http://schemas.microsoft.com/office/drawing/2014/main" val="577884890"/>
                    </a:ext>
                  </a:extLst>
                </a:gridCol>
                <a:gridCol w="3439235">
                  <a:extLst>
                    <a:ext uri="{9D8B030D-6E8A-4147-A177-3AD203B41FA5}">
                      <a16:colId xmlns:a16="http://schemas.microsoft.com/office/drawing/2014/main" val="3779236296"/>
                    </a:ext>
                  </a:extLst>
                </a:gridCol>
              </a:tblGrid>
              <a:tr h="1034226"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khối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</a:t>
                      </a:r>
                    </a:p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khối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9972740"/>
                  </a:ext>
                </a:extLst>
              </a:tr>
              <a:tr h="763980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2624662"/>
                  </a:ext>
                </a:extLst>
              </a:tr>
              <a:tr h="763980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7789286"/>
                  </a:ext>
                </a:extLst>
              </a:tr>
              <a:tr h="763980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5989018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B6ADB4C9-E757-DC95-287C-9175E40F0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609583"/>
            <a:ext cx="10091358" cy="62147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–NGUYÊN TỐ HÓA HỌC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graphicFrame>
        <p:nvGraphicFramePr>
          <p:cNvPr id="8" name="Table 6">
            <a:extLst>
              <a:ext uri="{FF2B5EF4-FFF2-40B4-BE49-F238E27FC236}">
                <a16:creationId xmlns:a16="http://schemas.microsoft.com/office/drawing/2014/main" id="{557D9630-4BE5-6FF3-F8C0-A98E49F203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7209356"/>
              </p:ext>
            </p:extLst>
          </p:nvPr>
        </p:nvGraphicFramePr>
        <p:xfrm>
          <a:off x="3218596" y="5777785"/>
          <a:ext cx="5900382" cy="5008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00382">
                  <a:extLst>
                    <a:ext uri="{9D8B030D-6E8A-4147-A177-3AD203B41FA5}">
                      <a16:colId xmlns:a16="http://schemas.microsoft.com/office/drawing/2014/main" val="1165274559"/>
                    </a:ext>
                  </a:extLst>
                </a:gridCol>
              </a:tblGrid>
              <a:tr h="50089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 TẬP 1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2982969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E6D4662-4AD1-50F5-A11A-5EB479E7E5AE}"/>
              </a:ext>
            </a:extLst>
          </p:cNvPr>
          <p:cNvSpPr txBox="1"/>
          <p:nvPr/>
        </p:nvSpPr>
        <p:spPr>
          <a:xfrm>
            <a:off x="2784143" y="1351128"/>
            <a:ext cx="6769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</a:p>
        </p:txBody>
      </p:sp>
      <p:graphicFrame>
        <p:nvGraphicFramePr>
          <p:cNvPr id="9" name="Table 7">
            <a:extLst>
              <a:ext uri="{FF2B5EF4-FFF2-40B4-BE49-F238E27FC236}">
                <a16:creationId xmlns:a16="http://schemas.microsoft.com/office/drawing/2014/main" id="{C253292A-88A3-B2A0-B626-C8A5D687D3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8203350"/>
              </p:ext>
            </p:extLst>
          </p:nvPr>
        </p:nvGraphicFramePr>
        <p:xfrm>
          <a:off x="832941" y="2068915"/>
          <a:ext cx="10671691" cy="332616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96181">
                  <a:extLst>
                    <a:ext uri="{9D8B030D-6E8A-4147-A177-3AD203B41FA5}">
                      <a16:colId xmlns:a16="http://schemas.microsoft.com/office/drawing/2014/main" val="655217260"/>
                    </a:ext>
                  </a:extLst>
                </a:gridCol>
                <a:gridCol w="1296537">
                  <a:extLst>
                    <a:ext uri="{9D8B030D-6E8A-4147-A177-3AD203B41FA5}">
                      <a16:colId xmlns:a16="http://schemas.microsoft.com/office/drawing/2014/main" val="2237341000"/>
                    </a:ext>
                  </a:extLst>
                </a:gridCol>
                <a:gridCol w="2811439">
                  <a:extLst>
                    <a:ext uri="{9D8B030D-6E8A-4147-A177-3AD203B41FA5}">
                      <a16:colId xmlns:a16="http://schemas.microsoft.com/office/drawing/2014/main" val="4072082544"/>
                    </a:ext>
                  </a:extLst>
                </a:gridCol>
                <a:gridCol w="1228299">
                  <a:extLst>
                    <a:ext uri="{9D8B030D-6E8A-4147-A177-3AD203B41FA5}">
                      <a16:colId xmlns:a16="http://schemas.microsoft.com/office/drawing/2014/main" val="577884890"/>
                    </a:ext>
                  </a:extLst>
                </a:gridCol>
                <a:gridCol w="3439235">
                  <a:extLst>
                    <a:ext uri="{9D8B030D-6E8A-4147-A177-3AD203B41FA5}">
                      <a16:colId xmlns:a16="http://schemas.microsoft.com/office/drawing/2014/main" val="3779236296"/>
                    </a:ext>
                  </a:extLst>
                </a:gridCol>
              </a:tblGrid>
              <a:tr h="1034226"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khối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</a:t>
                      </a:r>
                    </a:p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khối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9972740"/>
                  </a:ext>
                </a:extLst>
              </a:tr>
              <a:tr h="763980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2624662"/>
                  </a:ext>
                </a:extLst>
              </a:tr>
              <a:tr h="763980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7789286"/>
                  </a:ext>
                </a:extLst>
              </a:tr>
              <a:tr h="763980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5989018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5CF72B36-3020-E4AA-6BFE-14EB7FA765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916811"/>
              </p:ext>
            </p:extLst>
          </p:nvPr>
        </p:nvGraphicFramePr>
        <p:xfrm>
          <a:off x="832941" y="2622688"/>
          <a:ext cx="10671691" cy="21386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0671691">
                  <a:extLst>
                    <a:ext uri="{9D8B030D-6E8A-4147-A177-3AD203B41FA5}">
                      <a16:colId xmlns:a16="http://schemas.microsoft.com/office/drawing/2014/main" val="31815487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+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số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P =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số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hiệu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tử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;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số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khối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A =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số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P +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số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N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+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Vì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mỗi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tố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hóa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học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chỉ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duy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nhất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1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số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hiệu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tử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nên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biết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số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hiệu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tử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xác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định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tố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ngược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lại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9119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4180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556B2D37-5911-96C8-C697-A062B1FF9E2E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15743884"/>
              </p:ext>
            </p:extLst>
          </p:nvPr>
        </p:nvGraphicFramePr>
        <p:xfrm>
          <a:off x="1188214" y="1425454"/>
          <a:ext cx="9842867" cy="42554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5279">
                  <a:extLst>
                    <a:ext uri="{9D8B030D-6E8A-4147-A177-3AD203B41FA5}">
                      <a16:colId xmlns:a16="http://schemas.microsoft.com/office/drawing/2014/main" val="655217260"/>
                    </a:ext>
                  </a:extLst>
                </a:gridCol>
                <a:gridCol w="1064525">
                  <a:extLst>
                    <a:ext uri="{9D8B030D-6E8A-4147-A177-3AD203B41FA5}">
                      <a16:colId xmlns:a16="http://schemas.microsoft.com/office/drawing/2014/main" val="2237341000"/>
                    </a:ext>
                  </a:extLst>
                </a:gridCol>
                <a:gridCol w="1105469">
                  <a:extLst>
                    <a:ext uri="{9D8B030D-6E8A-4147-A177-3AD203B41FA5}">
                      <a16:colId xmlns:a16="http://schemas.microsoft.com/office/drawing/2014/main" val="4072082544"/>
                    </a:ext>
                  </a:extLst>
                </a:gridCol>
                <a:gridCol w="968991">
                  <a:extLst>
                    <a:ext uri="{9D8B030D-6E8A-4147-A177-3AD203B41FA5}">
                      <a16:colId xmlns:a16="http://schemas.microsoft.com/office/drawing/2014/main" val="577884890"/>
                    </a:ext>
                  </a:extLst>
                </a:gridCol>
                <a:gridCol w="2511188">
                  <a:extLst>
                    <a:ext uri="{9D8B030D-6E8A-4147-A177-3AD203B41FA5}">
                      <a16:colId xmlns:a16="http://schemas.microsoft.com/office/drawing/2014/main" val="3779236296"/>
                    </a:ext>
                  </a:extLst>
                </a:gridCol>
                <a:gridCol w="2347415">
                  <a:extLst>
                    <a:ext uri="{9D8B030D-6E8A-4147-A177-3AD203B41FA5}">
                      <a16:colId xmlns:a16="http://schemas.microsoft.com/office/drawing/2014/main" val="4250348418"/>
                    </a:ext>
                  </a:extLst>
                </a:gridCol>
              </a:tblGrid>
              <a:tr h="607918"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9972740"/>
                  </a:ext>
                </a:extLst>
              </a:tr>
              <a:tr h="607918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2624662"/>
                  </a:ext>
                </a:extLst>
              </a:tr>
              <a:tr h="607918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7789286"/>
                  </a:ext>
                </a:extLst>
              </a:tr>
              <a:tr h="607918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5989018"/>
                  </a:ext>
                </a:extLst>
              </a:tr>
              <a:tr h="607918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9906443"/>
                  </a:ext>
                </a:extLst>
              </a:tr>
              <a:tr h="607918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3631032"/>
                  </a:ext>
                </a:extLst>
              </a:tr>
              <a:tr h="607918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7418503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B6ADB4C9-E757-DC95-287C-9175E40F0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609583"/>
            <a:ext cx="10091358" cy="62147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– TÊN GỌI VÀ KÍ HIỆU NGUYÊN TỐ HÓA HỌC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graphicFrame>
        <p:nvGraphicFramePr>
          <p:cNvPr id="8" name="Table 6">
            <a:extLst>
              <a:ext uri="{FF2B5EF4-FFF2-40B4-BE49-F238E27FC236}">
                <a16:creationId xmlns:a16="http://schemas.microsoft.com/office/drawing/2014/main" id="{557D9630-4BE5-6FF3-F8C0-A98E49F203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7645022"/>
              </p:ext>
            </p:extLst>
          </p:nvPr>
        </p:nvGraphicFramePr>
        <p:xfrm>
          <a:off x="3310302" y="6014471"/>
          <a:ext cx="5759355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9355">
                  <a:extLst>
                    <a:ext uri="{9D8B030D-6E8A-4147-A177-3AD203B41FA5}">
                      <a16:colId xmlns:a16="http://schemas.microsoft.com/office/drawing/2014/main" val="11652745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HỌC TẬP SỐ 2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29829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4869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CFBF3-20EE-B44F-883C-EC5B18FF37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1233" y="2149529"/>
            <a:ext cx="5194767" cy="3309571"/>
          </a:xfrm>
        </p:spPr>
        <p:txBody>
          <a:bodyPr>
            <a:normAutofit/>
          </a:bodyPr>
          <a:lstStyle/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silver;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Latin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natrium.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6A4611-412E-8DF7-64FF-1991F0E9876B}"/>
              </a:ext>
            </a:extLst>
          </p:cNvPr>
          <p:cNvSpPr txBox="1">
            <a:spLocks/>
          </p:cNvSpPr>
          <p:nvPr/>
        </p:nvSpPr>
        <p:spPr>
          <a:xfrm>
            <a:off x="6246125" y="1987790"/>
            <a:ext cx="5194767" cy="3633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nay,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IUPAC.</a:t>
            </a: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IUPAC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sodium.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1F1E238-B953-2A2D-C00D-E8D801929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609583"/>
            <a:ext cx="10091358" cy="62147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– TÊN GỌI VÀ KÍ HIỆU NGUYÊN TỐ HÓA HỌC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1A65AE-A035-C600-7B4B-BE63D2D105A7}"/>
              </a:ext>
            </a:extLst>
          </p:cNvPr>
          <p:cNvSpPr txBox="1"/>
          <p:nvPr/>
        </p:nvSpPr>
        <p:spPr>
          <a:xfrm>
            <a:off x="901233" y="1489307"/>
            <a:ext cx="6407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TÊN GỌI CÁC NGUYÊN TỐ HÓA HỌC</a:t>
            </a:r>
          </a:p>
        </p:txBody>
      </p:sp>
    </p:spTree>
    <p:extLst>
      <p:ext uri="{BB962C8B-B14F-4D97-AF65-F5344CB8AC3E}">
        <p14:creationId xmlns:p14="http://schemas.microsoft.com/office/powerpoint/2010/main" val="93614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CFBF3-20EE-B44F-883C-EC5B18FF37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1" y="2224262"/>
            <a:ext cx="5194767" cy="1412537"/>
          </a:xfrm>
        </p:spPr>
        <p:txBody>
          <a:bodyPr>
            <a:normAutofit/>
          </a:bodyPr>
          <a:lstStyle/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6A4611-412E-8DF7-64FF-1991F0E9876B}"/>
              </a:ext>
            </a:extLst>
          </p:cNvPr>
          <p:cNvSpPr txBox="1">
            <a:spLocks/>
          </p:cNvSpPr>
          <p:nvPr/>
        </p:nvSpPr>
        <p:spPr>
          <a:xfrm>
            <a:off x="6191534" y="2224262"/>
            <a:ext cx="5194767" cy="17516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(IUPAC).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1F1E238-B953-2A2D-C00D-E8D801929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609583"/>
            <a:ext cx="10091358" cy="62147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– TÊN GỌI VÀ KÍ HIỆU NGUYÊN TỐ HÓA HỌC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1A65AE-A035-C600-7B4B-BE63D2D105A7}"/>
              </a:ext>
            </a:extLst>
          </p:cNvPr>
          <p:cNvSpPr txBox="1"/>
          <p:nvPr/>
        </p:nvSpPr>
        <p:spPr>
          <a:xfrm>
            <a:off x="901233" y="1489307"/>
            <a:ext cx="6407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KÍ HIỆU CỦA NGUYÊN TỐ HÓA HỌC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54B06A0-6EE8-007E-3982-84CE0ED65066}"/>
              </a:ext>
            </a:extLst>
          </p:cNvPr>
          <p:cNvSpPr txBox="1">
            <a:spLocks/>
          </p:cNvSpPr>
          <p:nvPr/>
        </p:nvSpPr>
        <p:spPr>
          <a:xfrm>
            <a:off x="2378656" y="3975959"/>
            <a:ext cx="7936367" cy="19859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Picture 2" descr="Calcium ">
            <a:extLst>
              <a:ext uri="{FF2B5EF4-FFF2-40B4-BE49-F238E27FC236}">
                <a16:creationId xmlns:a16="http://schemas.microsoft.com/office/drawing/2014/main" id="{3163DB19-382D-3896-2DE2-2103CE9A5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2549" y="5480713"/>
            <a:ext cx="1219200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0ED02AE-4C80-84C5-F375-E79D246372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615" y="3636799"/>
            <a:ext cx="1219200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A63D0C1-4758-55B8-1430-202B46CC1F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72549" y="732891"/>
            <a:ext cx="1219200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5064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1D97C911-3D17-429B-DFE1-7F25D174284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816152100"/>
              </p:ext>
            </p:extLst>
          </p:nvPr>
        </p:nvGraphicFramePr>
        <p:xfrm>
          <a:off x="855255" y="-27296"/>
          <a:ext cx="9060022" cy="694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0436">
                  <a:extLst>
                    <a:ext uri="{9D8B030D-6E8A-4147-A177-3AD203B41FA5}">
                      <a16:colId xmlns:a16="http://schemas.microsoft.com/office/drawing/2014/main" val="1390860256"/>
                    </a:ext>
                  </a:extLst>
                </a:gridCol>
                <a:gridCol w="2920622">
                  <a:extLst>
                    <a:ext uri="{9D8B030D-6E8A-4147-A177-3AD203B41FA5}">
                      <a16:colId xmlns:a16="http://schemas.microsoft.com/office/drawing/2014/main" val="2097031941"/>
                    </a:ext>
                  </a:extLst>
                </a:gridCol>
                <a:gridCol w="2265529">
                  <a:extLst>
                    <a:ext uri="{9D8B030D-6E8A-4147-A177-3AD203B41FA5}">
                      <a16:colId xmlns:a16="http://schemas.microsoft.com/office/drawing/2014/main" val="4290729151"/>
                    </a:ext>
                  </a:extLst>
                </a:gridCol>
                <a:gridCol w="2263435">
                  <a:extLst>
                    <a:ext uri="{9D8B030D-6E8A-4147-A177-3AD203B41FA5}">
                      <a16:colId xmlns:a16="http://schemas.microsoft.com/office/drawing/2014/main" val="228012571"/>
                    </a:ext>
                  </a:extLst>
                </a:gridCol>
              </a:tblGrid>
              <a:tr h="537263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(IUPAC)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Khối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endParaRPr 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(amu)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6608066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hydrogen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760654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helium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3258017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lithium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8830326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beryllium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4506463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5212871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carbon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1987329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nitrogen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069879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oxygen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95574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fluorine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1920729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0094542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sodium (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natri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047266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magnesium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4779324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aluminium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nhôm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9161706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silicon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1739793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photphorus</a:t>
                      </a:r>
                      <a:endParaRPr 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4250606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sulfur (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lưu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huỳnh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099594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chlorine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5589212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argon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</a:t>
                      </a:r>
                      <a:endParaRPr 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1099792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potassium (kali)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5200743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calcium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998108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11421308-70B2-FC4D-12D3-97AAED5200D4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E1002AF-AEA1-702D-A8AF-4B6DBD16A6E5}"/>
              </a:ext>
            </a:extLst>
          </p:cNvPr>
          <p:cNvSpPr txBox="1"/>
          <p:nvPr/>
        </p:nvSpPr>
        <p:spPr>
          <a:xfrm>
            <a:off x="10265658" y="2570261"/>
            <a:ext cx="15967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Helium">
            <a:hlinkClick r:id="" action="ppaction://media"/>
            <a:extLst>
              <a:ext uri="{FF2B5EF4-FFF2-40B4-BE49-F238E27FC236}">
                <a16:creationId xmlns:a16="http://schemas.microsoft.com/office/drawing/2014/main" id="{C7E7F049-E5E1-472F-9125-99D84A8C0F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3"/>
          <a:stretch>
            <a:fillRect/>
          </a:stretch>
        </p:blipFill>
        <p:spPr>
          <a:xfrm>
            <a:off x="9510972" y="878143"/>
            <a:ext cx="226918" cy="226918"/>
          </a:xfrm>
          <a:prstGeom prst="rect">
            <a:avLst/>
          </a:prstGeom>
        </p:spPr>
      </p:pic>
      <p:pic>
        <p:nvPicPr>
          <p:cNvPr id="9" name="Neon">
            <a:hlinkClick r:id="" action="ppaction://media"/>
            <a:extLst>
              <a:ext uri="{FF2B5EF4-FFF2-40B4-BE49-F238E27FC236}">
                <a16:creationId xmlns:a16="http://schemas.microsoft.com/office/drawing/2014/main" id="{C12D8163-F9E5-4044-AD3C-E723E7C01E7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3"/>
          <a:stretch>
            <a:fillRect/>
          </a:stretch>
        </p:blipFill>
        <p:spPr>
          <a:xfrm>
            <a:off x="9487118" y="3390460"/>
            <a:ext cx="294382" cy="294382"/>
          </a:xfrm>
          <a:prstGeom prst="rect">
            <a:avLst/>
          </a:prstGeom>
        </p:spPr>
      </p:pic>
      <p:pic>
        <p:nvPicPr>
          <p:cNvPr id="10" name="Argon">
            <a:hlinkClick r:id="" action="ppaction://media"/>
            <a:extLst>
              <a:ext uri="{FF2B5EF4-FFF2-40B4-BE49-F238E27FC236}">
                <a16:creationId xmlns:a16="http://schemas.microsoft.com/office/drawing/2014/main" id="{2D1DF700-75C7-4932-BBF7-BEAEDA67AA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43"/>
          <a:stretch>
            <a:fillRect/>
          </a:stretch>
        </p:blipFill>
        <p:spPr>
          <a:xfrm>
            <a:off x="9463498" y="5957968"/>
            <a:ext cx="318002" cy="318002"/>
          </a:xfrm>
          <a:prstGeom prst="rect">
            <a:avLst/>
          </a:prstGeom>
        </p:spPr>
      </p:pic>
      <p:pic>
        <p:nvPicPr>
          <p:cNvPr id="11" name="Hydrogen">
            <a:hlinkClick r:id="" action="ppaction://media"/>
            <a:extLst>
              <a:ext uri="{FF2B5EF4-FFF2-40B4-BE49-F238E27FC236}">
                <a16:creationId xmlns:a16="http://schemas.microsoft.com/office/drawing/2014/main" id="{3964B13C-9A27-48CC-B228-46FDDC16DC61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43"/>
          <a:stretch>
            <a:fillRect/>
          </a:stretch>
        </p:blipFill>
        <p:spPr>
          <a:xfrm>
            <a:off x="9463498" y="506937"/>
            <a:ext cx="274391" cy="274391"/>
          </a:xfrm>
          <a:prstGeom prst="rect">
            <a:avLst/>
          </a:prstGeom>
        </p:spPr>
      </p:pic>
      <p:pic>
        <p:nvPicPr>
          <p:cNvPr id="12" name="Lithium">
            <a:hlinkClick r:id="" action="ppaction://media"/>
            <a:extLst>
              <a:ext uri="{FF2B5EF4-FFF2-40B4-BE49-F238E27FC236}">
                <a16:creationId xmlns:a16="http://schemas.microsoft.com/office/drawing/2014/main" id="{82A592F7-6BB5-4198-B4B9-A5C0BEEC4144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43"/>
          <a:stretch>
            <a:fillRect/>
          </a:stretch>
        </p:blipFill>
        <p:spPr>
          <a:xfrm>
            <a:off x="9495537" y="1149843"/>
            <a:ext cx="233834" cy="233834"/>
          </a:xfrm>
          <a:prstGeom prst="rect">
            <a:avLst/>
          </a:prstGeom>
        </p:spPr>
      </p:pic>
      <p:pic>
        <p:nvPicPr>
          <p:cNvPr id="13" name="Sodium">
            <a:hlinkClick r:id="" action="ppaction://media"/>
            <a:extLst>
              <a:ext uri="{FF2B5EF4-FFF2-40B4-BE49-F238E27FC236}">
                <a16:creationId xmlns:a16="http://schemas.microsoft.com/office/drawing/2014/main" id="{7DC718DC-1F57-4484-AAEF-09096C9638B7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43"/>
          <a:stretch>
            <a:fillRect/>
          </a:stretch>
        </p:blipFill>
        <p:spPr>
          <a:xfrm>
            <a:off x="9486414" y="3749622"/>
            <a:ext cx="245979" cy="245979"/>
          </a:xfrm>
          <a:prstGeom prst="rect">
            <a:avLst/>
          </a:prstGeom>
        </p:spPr>
      </p:pic>
      <p:pic>
        <p:nvPicPr>
          <p:cNvPr id="14" name="Potassium">
            <a:hlinkClick r:id="" action="ppaction://media"/>
            <a:extLst>
              <a:ext uri="{FF2B5EF4-FFF2-40B4-BE49-F238E27FC236}">
                <a16:creationId xmlns:a16="http://schemas.microsoft.com/office/drawing/2014/main" id="{9D621FC6-AA5E-48F5-ADC2-5C078AECA62F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43"/>
          <a:stretch>
            <a:fillRect/>
          </a:stretch>
        </p:blipFill>
        <p:spPr>
          <a:xfrm>
            <a:off x="9374399" y="6305629"/>
            <a:ext cx="305223" cy="305223"/>
          </a:xfrm>
          <a:prstGeom prst="rect">
            <a:avLst/>
          </a:prstGeom>
        </p:spPr>
      </p:pic>
      <p:pic>
        <p:nvPicPr>
          <p:cNvPr id="15" name="Beryllium">
            <a:hlinkClick r:id="" action="ppaction://media"/>
            <a:extLst>
              <a:ext uri="{FF2B5EF4-FFF2-40B4-BE49-F238E27FC236}">
                <a16:creationId xmlns:a16="http://schemas.microsoft.com/office/drawing/2014/main" id="{8F8BC946-7112-40B2-8DD9-44D9B0C65AA6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43"/>
          <a:stretch>
            <a:fillRect/>
          </a:stretch>
        </p:blipFill>
        <p:spPr>
          <a:xfrm>
            <a:off x="9429449" y="1469036"/>
            <a:ext cx="299922" cy="299922"/>
          </a:xfrm>
          <a:prstGeom prst="rect">
            <a:avLst/>
          </a:prstGeom>
        </p:spPr>
      </p:pic>
      <p:pic>
        <p:nvPicPr>
          <p:cNvPr id="16" name="Calcium">
            <a:hlinkClick r:id="" action="ppaction://media"/>
            <a:extLst>
              <a:ext uri="{FF2B5EF4-FFF2-40B4-BE49-F238E27FC236}">
                <a16:creationId xmlns:a16="http://schemas.microsoft.com/office/drawing/2014/main" id="{E0575F47-0CF8-4CD9-A347-54D1E4D0A6C3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43"/>
          <a:stretch>
            <a:fillRect/>
          </a:stretch>
        </p:blipFill>
        <p:spPr>
          <a:xfrm>
            <a:off x="9463498" y="6670520"/>
            <a:ext cx="327311" cy="327311"/>
          </a:xfrm>
          <a:prstGeom prst="rect">
            <a:avLst/>
          </a:prstGeom>
        </p:spPr>
      </p:pic>
      <p:pic>
        <p:nvPicPr>
          <p:cNvPr id="17" name="Magnesium">
            <a:hlinkClick r:id="" action="ppaction://media"/>
            <a:extLst>
              <a:ext uri="{FF2B5EF4-FFF2-40B4-BE49-F238E27FC236}">
                <a16:creationId xmlns:a16="http://schemas.microsoft.com/office/drawing/2014/main" id="{CBB3FFAE-9810-4A4E-A88D-90ED535F338F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43"/>
          <a:stretch>
            <a:fillRect/>
          </a:stretch>
        </p:blipFill>
        <p:spPr>
          <a:xfrm>
            <a:off x="9463498" y="4067524"/>
            <a:ext cx="265873" cy="265873"/>
          </a:xfrm>
          <a:prstGeom prst="rect">
            <a:avLst/>
          </a:prstGeom>
        </p:spPr>
      </p:pic>
      <p:pic>
        <p:nvPicPr>
          <p:cNvPr id="18" name="Boron">
            <a:hlinkClick r:id="" action="ppaction://media"/>
            <a:extLst>
              <a:ext uri="{FF2B5EF4-FFF2-40B4-BE49-F238E27FC236}">
                <a16:creationId xmlns:a16="http://schemas.microsoft.com/office/drawing/2014/main" id="{4B9A12D2-DAA1-4868-983C-CBD979ED8AD7}"/>
              </a:ext>
            </a:extLst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43"/>
          <a:stretch>
            <a:fillRect/>
          </a:stretch>
        </p:blipFill>
        <p:spPr>
          <a:xfrm>
            <a:off x="9429449" y="1850875"/>
            <a:ext cx="215483" cy="215483"/>
          </a:xfrm>
          <a:prstGeom prst="rect">
            <a:avLst/>
          </a:prstGeom>
        </p:spPr>
      </p:pic>
      <p:pic>
        <p:nvPicPr>
          <p:cNvPr id="19" name="Aluminium">
            <a:hlinkClick r:id="" action="ppaction://media"/>
            <a:extLst>
              <a:ext uri="{FF2B5EF4-FFF2-40B4-BE49-F238E27FC236}">
                <a16:creationId xmlns:a16="http://schemas.microsoft.com/office/drawing/2014/main" id="{B9ACD828-8331-4D89-A56D-4CD326B84F39}"/>
              </a:ext>
            </a:extLst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43"/>
          <a:stretch>
            <a:fillRect/>
          </a:stretch>
        </p:blipFill>
        <p:spPr>
          <a:xfrm>
            <a:off x="9454610" y="4396052"/>
            <a:ext cx="245979" cy="245979"/>
          </a:xfrm>
          <a:prstGeom prst="rect">
            <a:avLst/>
          </a:prstGeom>
        </p:spPr>
      </p:pic>
      <p:pic>
        <p:nvPicPr>
          <p:cNvPr id="20" name="Carbon">
            <a:hlinkClick r:id="" action="ppaction://media"/>
            <a:extLst>
              <a:ext uri="{FF2B5EF4-FFF2-40B4-BE49-F238E27FC236}">
                <a16:creationId xmlns:a16="http://schemas.microsoft.com/office/drawing/2014/main" id="{EA4EF13C-EC3A-4FBF-A7FB-8C47260D5FD9}"/>
              </a:ext>
            </a:extLst>
          </p:cNvPr>
          <p:cNvPicPr>
            <a:picLocks noChangeAspect="1"/>
          </p:cNvPicPr>
          <p:nvPr>
            <a:audioFile r:link="rId26"/>
            <p:extLst>
              <p:ext uri="{DAA4B4D4-6D71-4841-9C94-3DE7FCFB9230}">
                <p14:media xmlns:p14="http://schemas.microsoft.com/office/powerpoint/2010/main" r:embed="rId25"/>
              </p:ext>
            </p:extLst>
          </p:nvPr>
        </p:nvPicPr>
        <p:blipFill>
          <a:blip r:embed="rId43"/>
          <a:stretch>
            <a:fillRect/>
          </a:stretch>
        </p:blipFill>
        <p:spPr>
          <a:xfrm>
            <a:off x="9429448" y="2125644"/>
            <a:ext cx="299923" cy="299923"/>
          </a:xfrm>
          <a:prstGeom prst="rect">
            <a:avLst/>
          </a:prstGeom>
        </p:spPr>
      </p:pic>
      <p:pic>
        <p:nvPicPr>
          <p:cNvPr id="21" name="Silicon">
            <a:hlinkClick r:id="" action="ppaction://media"/>
            <a:extLst>
              <a:ext uri="{FF2B5EF4-FFF2-40B4-BE49-F238E27FC236}">
                <a16:creationId xmlns:a16="http://schemas.microsoft.com/office/drawing/2014/main" id="{6B56ECBB-4619-400B-8620-80EBD4FF7B43}"/>
              </a:ext>
            </a:extLst>
          </p:cNvPr>
          <p:cNvPicPr>
            <a:picLocks noChangeAspect="1"/>
          </p:cNvPicPr>
          <p:nvPr>
            <a:audioFile r:link="rId28"/>
            <p:extLst>
              <p:ext uri="{DAA4B4D4-6D71-4841-9C94-3DE7FCFB9230}">
                <p14:media xmlns:p14="http://schemas.microsoft.com/office/powerpoint/2010/main" r:embed="rId27"/>
              </p:ext>
            </p:extLst>
          </p:nvPr>
        </p:nvPicPr>
        <p:blipFill>
          <a:blip r:embed="rId43"/>
          <a:stretch>
            <a:fillRect/>
          </a:stretch>
        </p:blipFill>
        <p:spPr>
          <a:xfrm>
            <a:off x="9481915" y="4707884"/>
            <a:ext cx="247456" cy="247456"/>
          </a:xfrm>
          <a:prstGeom prst="rect">
            <a:avLst/>
          </a:prstGeom>
        </p:spPr>
      </p:pic>
      <p:pic>
        <p:nvPicPr>
          <p:cNvPr id="22" name="Nitrogen">
            <a:hlinkClick r:id="" action="ppaction://media"/>
            <a:extLst>
              <a:ext uri="{FF2B5EF4-FFF2-40B4-BE49-F238E27FC236}">
                <a16:creationId xmlns:a16="http://schemas.microsoft.com/office/drawing/2014/main" id="{A4075F70-A842-4FB1-9F91-F14DFC4C57B3}"/>
              </a:ext>
            </a:extLst>
          </p:cNvPr>
          <p:cNvPicPr>
            <a:picLocks noChangeAspect="1"/>
          </p:cNvPicPr>
          <p:nvPr>
            <a:audioFile r:link="rId30"/>
            <p:extLst>
              <p:ext uri="{DAA4B4D4-6D71-4841-9C94-3DE7FCFB9230}">
                <p14:media xmlns:p14="http://schemas.microsoft.com/office/powerpoint/2010/main" r:embed="rId29"/>
              </p:ext>
            </p:extLst>
          </p:nvPr>
        </p:nvPicPr>
        <p:blipFill>
          <a:blip r:embed="rId43"/>
          <a:stretch>
            <a:fillRect/>
          </a:stretch>
        </p:blipFill>
        <p:spPr>
          <a:xfrm>
            <a:off x="9463498" y="2441857"/>
            <a:ext cx="274391" cy="274391"/>
          </a:xfrm>
          <a:prstGeom prst="rect">
            <a:avLst/>
          </a:prstGeom>
        </p:spPr>
      </p:pic>
      <p:pic>
        <p:nvPicPr>
          <p:cNvPr id="23" name="Phosphorus">
            <a:hlinkClick r:id="" action="ppaction://media"/>
            <a:extLst>
              <a:ext uri="{FF2B5EF4-FFF2-40B4-BE49-F238E27FC236}">
                <a16:creationId xmlns:a16="http://schemas.microsoft.com/office/drawing/2014/main" id="{B7BCEFBB-6A25-4872-A862-6DBBE33432C8}"/>
              </a:ext>
            </a:extLst>
          </p:cNvPr>
          <p:cNvPicPr>
            <a:picLocks noChangeAspect="1"/>
          </p:cNvPicPr>
          <p:nvPr>
            <a:audioFile r:link="rId32"/>
            <p:extLst>
              <p:ext uri="{DAA4B4D4-6D71-4841-9C94-3DE7FCFB9230}">
                <p14:media xmlns:p14="http://schemas.microsoft.com/office/powerpoint/2010/main" r:embed="rId31"/>
              </p:ext>
            </p:extLst>
          </p:nvPr>
        </p:nvPicPr>
        <p:blipFill>
          <a:blip r:embed="rId43"/>
          <a:stretch>
            <a:fillRect/>
          </a:stretch>
        </p:blipFill>
        <p:spPr>
          <a:xfrm>
            <a:off x="9461253" y="5038013"/>
            <a:ext cx="271140" cy="271140"/>
          </a:xfrm>
          <a:prstGeom prst="rect">
            <a:avLst/>
          </a:prstGeom>
        </p:spPr>
      </p:pic>
      <p:pic>
        <p:nvPicPr>
          <p:cNvPr id="24" name="Oxygen">
            <a:hlinkClick r:id="" action="ppaction://media"/>
            <a:extLst>
              <a:ext uri="{FF2B5EF4-FFF2-40B4-BE49-F238E27FC236}">
                <a16:creationId xmlns:a16="http://schemas.microsoft.com/office/drawing/2014/main" id="{CC9497A8-4D7A-4D15-AED4-30AF5EF1DB04}"/>
              </a:ext>
            </a:extLst>
          </p:cNvPr>
          <p:cNvPicPr>
            <a:picLocks noChangeAspect="1"/>
          </p:cNvPicPr>
          <p:nvPr>
            <a:audioFile r:link="rId34"/>
            <p:extLst>
              <p:ext uri="{DAA4B4D4-6D71-4841-9C94-3DE7FCFB9230}">
                <p14:media xmlns:p14="http://schemas.microsoft.com/office/powerpoint/2010/main" r:embed="rId33"/>
              </p:ext>
            </p:extLst>
          </p:nvPr>
        </p:nvPicPr>
        <p:blipFill>
          <a:blip r:embed="rId43"/>
          <a:stretch>
            <a:fillRect/>
          </a:stretch>
        </p:blipFill>
        <p:spPr>
          <a:xfrm>
            <a:off x="9463498" y="2800814"/>
            <a:ext cx="265874" cy="265874"/>
          </a:xfrm>
          <a:prstGeom prst="rect">
            <a:avLst/>
          </a:prstGeom>
        </p:spPr>
      </p:pic>
      <p:pic>
        <p:nvPicPr>
          <p:cNvPr id="25" name="Sulfur">
            <a:hlinkClick r:id="" action="ppaction://media"/>
            <a:extLst>
              <a:ext uri="{FF2B5EF4-FFF2-40B4-BE49-F238E27FC236}">
                <a16:creationId xmlns:a16="http://schemas.microsoft.com/office/drawing/2014/main" id="{533AB17D-767C-4169-91FA-AD7C9B3A735E}"/>
              </a:ext>
            </a:extLst>
          </p:cNvPr>
          <p:cNvPicPr>
            <a:picLocks noChangeAspect="1"/>
          </p:cNvPicPr>
          <p:nvPr>
            <a:audioFile r:link="rId36"/>
            <p:extLst>
              <p:ext uri="{DAA4B4D4-6D71-4841-9C94-3DE7FCFB9230}">
                <p14:media xmlns:p14="http://schemas.microsoft.com/office/powerpoint/2010/main" r:embed="rId35"/>
              </p:ext>
            </p:extLst>
          </p:nvPr>
        </p:nvPicPr>
        <p:blipFill>
          <a:blip r:embed="rId43"/>
          <a:stretch>
            <a:fillRect/>
          </a:stretch>
        </p:blipFill>
        <p:spPr>
          <a:xfrm>
            <a:off x="9416026" y="5348042"/>
            <a:ext cx="267918" cy="267918"/>
          </a:xfrm>
          <a:prstGeom prst="rect">
            <a:avLst/>
          </a:prstGeom>
        </p:spPr>
      </p:pic>
      <p:pic>
        <p:nvPicPr>
          <p:cNvPr id="26" name="Fluorine">
            <a:hlinkClick r:id="" action="ppaction://media"/>
            <a:extLst>
              <a:ext uri="{FF2B5EF4-FFF2-40B4-BE49-F238E27FC236}">
                <a16:creationId xmlns:a16="http://schemas.microsoft.com/office/drawing/2014/main" id="{BA7FDE27-3477-4262-972C-FCE9204FB4A4}"/>
              </a:ext>
            </a:extLst>
          </p:cNvPr>
          <p:cNvPicPr>
            <a:picLocks noChangeAspect="1"/>
          </p:cNvPicPr>
          <p:nvPr>
            <a:audioFile r:link="rId38"/>
            <p:extLst>
              <p:ext uri="{DAA4B4D4-6D71-4841-9C94-3DE7FCFB9230}">
                <p14:media xmlns:p14="http://schemas.microsoft.com/office/powerpoint/2010/main" r:embed="rId37"/>
              </p:ext>
            </p:extLst>
          </p:nvPr>
        </p:nvPicPr>
        <p:blipFill>
          <a:blip r:embed="rId43"/>
          <a:stretch>
            <a:fillRect/>
          </a:stretch>
        </p:blipFill>
        <p:spPr>
          <a:xfrm>
            <a:off x="9398953" y="3091538"/>
            <a:ext cx="280669" cy="280669"/>
          </a:xfrm>
          <a:prstGeom prst="rect">
            <a:avLst/>
          </a:prstGeom>
        </p:spPr>
      </p:pic>
      <p:pic>
        <p:nvPicPr>
          <p:cNvPr id="27" name="Chlorine">
            <a:hlinkClick r:id="" action="ppaction://media"/>
            <a:extLst>
              <a:ext uri="{FF2B5EF4-FFF2-40B4-BE49-F238E27FC236}">
                <a16:creationId xmlns:a16="http://schemas.microsoft.com/office/drawing/2014/main" id="{5E463493-278E-438F-8D8F-4194ACBA681D}"/>
              </a:ext>
            </a:extLst>
          </p:cNvPr>
          <p:cNvPicPr>
            <a:picLocks noChangeAspect="1"/>
          </p:cNvPicPr>
          <p:nvPr>
            <a:audioFile r:link="rId40"/>
            <p:extLst>
              <p:ext uri="{DAA4B4D4-6D71-4841-9C94-3DE7FCFB9230}">
                <p14:media xmlns:p14="http://schemas.microsoft.com/office/powerpoint/2010/main" r:embed="rId39"/>
              </p:ext>
            </p:extLst>
          </p:nvPr>
        </p:nvPicPr>
        <p:blipFill>
          <a:blip r:embed="rId43"/>
          <a:stretch>
            <a:fillRect/>
          </a:stretch>
        </p:blipFill>
        <p:spPr>
          <a:xfrm>
            <a:off x="9463498" y="5683686"/>
            <a:ext cx="274391" cy="274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43739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10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10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10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10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10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10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10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10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10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10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10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10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10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10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10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10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10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10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>
            <a:extLst>
              <a:ext uri="{FF2B5EF4-FFF2-40B4-BE49-F238E27FC236}">
                <a16:creationId xmlns:a16="http://schemas.microsoft.com/office/drawing/2014/main" id="{07522527-A229-282E-94C6-5D08E5D5D4A1}"/>
              </a:ext>
            </a:extLst>
          </p:cNvPr>
          <p:cNvSpPr/>
          <p:nvPr/>
        </p:nvSpPr>
        <p:spPr>
          <a:xfrm>
            <a:off x="3844119" y="788680"/>
            <a:ext cx="4503761" cy="1569492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 NHƯ CHỚP </a:t>
            </a:r>
          </a:p>
        </p:txBody>
      </p:sp>
      <p:pic>
        <p:nvPicPr>
          <p:cNvPr id="1026" name="Picture 2" descr="Lightning ">
            <a:extLst>
              <a:ext uri="{FF2B5EF4-FFF2-40B4-BE49-F238E27FC236}">
                <a16:creationId xmlns:a16="http://schemas.microsoft.com/office/drawing/2014/main" id="{AE21D2A0-3858-55F1-023B-9EB31F7C7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317" y="78868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umber one ">
            <a:extLst>
              <a:ext uri="{FF2B5EF4-FFF2-40B4-BE49-F238E27FC236}">
                <a16:creationId xmlns:a16="http://schemas.microsoft.com/office/drawing/2014/main" id="{5490DE3E-CD5E-3671-2593-E1294DE61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814" y="5601587"/>
            <a:ext cx="1167186" cy="116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91133F8D-C531-BB1F-56E3-7E534E3A654B}"/>
              </a:ext>
            </a:extLst>
          </p:cNvPr>
          <p:cNvSpPr/>
          <p:nvPr/>
        </p:nvSpPr>
        <p:spPr>
          <a:xfrm>
            <a:off x="1811016" y="3934970"/>
            <a:ext cx="2411239" cy="208686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5" name="Flowchart: Alternate Process 24">
            <a:extLst>
              <a:ext uri="{FF2B5EF4-FFF2-40B4-BE49-F238E27FC236}">
                <a16:creationId xmlns:a16="http://schemas.microsoft.com/office/drawing/2014/main" id="{33005C72-D829-6AC0-E7F9-ED9049827F91}"/>
              </a:ext>
            </a:extLst>
          </p:cNvPr>
          <p:cNvSpPr/>
          <p:nvPr/>
        </p:nvSpPr>
        <p:spPr>
          <a:xfrm>
            <a:off x="7065738" y="3934970"/>
            <a:ext cx="2411238" cy="2086868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Carbon</a:t>
            </a:r>
          </a:p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463CED-25D6-BE20-BDD8-2C333B3BB7E3}"/>
              </a:ext>
            </a:extLst>
          </p:cNvPr>
          <p:cNvSpPr txBox="1"/>
          <p:nvPr/>
        </p:nvSpPr>
        <p:spPr>
          <a:xfrm>
            <a:off x="2353455" y="2481897"/>
            <a:ext cx="7839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4FF0D1ED-46AE-14E2-302A-64CD6D5B83DF}"/>
              </a:ext>
            </a:extLst>
          </p:cNvPr>
          <p:cNvSpPr/>
          <p:nvPr/>
        </p:nvSpPr>
        <p:spPr>
          <a:xfrm>
            <a:off x="4986927" y="4782697"/>
            <a:ext cx="1454046" cy="39141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127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25" grpId="0" animBg="1"/>
      <p:bldP spid="12" grpId="0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>
            <a:extLst>
              <a:ext uri="{FF2B5EF4-FFF2-40B4-BE49-F238E27FC236}">
                <a16:creationId xmlns:a16="http://schemas.microsoft.com/office/drawing/2014/main" id="{07522527-A229-282E-94C6-5D08E5D5D4A1}"/>
              </a:ext>
            </a:extLst>
          </p:cNvPr>
          <p:cNvSpPr/>
          <p:nvPr/>
        </p:nvSpPr>
        <p:spPr>
          <a:xfrm>
            <a:off x="3844119" y="788680"/>
            <a:ext cx="4503761" cy="1569492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 NHƯ CHỚP </a:t>
            </a:r>
          </a:p>
        </p:txBody>
      </p:sp>
      <p:pic>
        <p:nvPicPr>
          <p:cNvPr id="1026" name="Picture 2" descr="Lightning ">
            <a:extLst>
              <a:ext uri="{FF2B5EF4-FFF2-40B4-BE49-F238E27FC236}">
                <a16:creationId xmlns:a16="http://schemas.microsoft.com/office/drawing/2014/main" id="{AE21D2A0-3858-55F1-023B-9EB31F7C7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317" y="78868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91133F8D-C531-BB1F-56E3-7E534E3A654B}"/>
              </a:ext>
            </a:extLst>
          </p:cNvPr>
          <p:cNvSpPr/>
          <p:nvPr/>
        </p:nvSpPr>
        <p:spPr>
          <a:xfrm>
            <a:off x="1811016" y="3934970"/>
            <a:ext cx="2411239" cy="208686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</a:p>
        </p:txBody>
      </p:sp>
      <p:sp>
        <p:nvSpPr>
          <p:cNvPr id="25" name="Flowchart: Alternate Process 24">
            <a:extLst>
              <a:ext uri="{FF2B5EF4-FFF2-40B4-BE49-F238E27FC236}">
                <a16:creationId xmlns:a16="http://schemas.microsoft.com/office/drawing/2014/main" id="{33005C72-D829-6AC0-E7F9-ED9049827F91}"/>
              </a:ext>
            </a:extLst>
          </p:cNvPr>
          <p:cNvSpPr/>
          <p:nvPr/>
        </p:nvSpPr>
        <p:spPr>
          <a:xfrm>
            <a:off x="7065738" y="3934970"/>
            <a:ext cx="2411238" cy="2086868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Sodium</a:t>
            </a:r>
          </a:p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463CED-25D6-BE20-BDD8-2C333B3BB7E3}"/>
              </a:ext>
            </a:extLst>
          </p:cNvPr>
          <p:cNvSpPr txBox="1"/>
          <p:nvPr/>
        </p:nvSpPr>
        <p:spPr>
          <a:xfrm>
            <a:off x="2353455" y="2481897"/>
            <a:ext cx="7839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4FF0D1ED-46AE-14E2-302A-64CD6D5B83DF}"/>
              </a:ext>
            </a:extLst>
          </p:cNvPr>
          <p:cNvSpPr/>
          <p:nvPr/>
        </p:nvSpPr>
        <p:spPr>
          <a:xfrm>
            <a:off x="4986927" y="4782697"/>
            <a:ext cx="1454046" cy="39141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6" descr="Number 2 ">
            <a:extLst>
              <a:ext uri="{FF2B5EF4-FFF2-40B4-BE49-F238E27FC236}">
                <a16:creationId xmlns:a16="http://schemas.microsoft.com/office/drawing/2014/main" id="{30AAF40D-B429-C646-055E-E8988CC01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814" y="5690814"/>
            <a:ext cx="1167186" cy="116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7976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5" grpId="0" animBg="1"/>
      <p:bldP spid="12" grpId="0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3886D1D7-0251-AC2D-00A3-CFFAB36E8942}"/>
              </a:ext>
            </a:extLst>
          </p:cNvPr>
          <p:cNvSpPr txBox="1">
            <a:spLocks/>
          </p:cNvSpPr>
          <p:nvPr/>
        </p:nvSpPr>
        <p:spPr>
          <a:xfrm>
            <a:off x="8179925" y="2431576"/>
            <a:ext cx="3768970" cy="2965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3D74FA2F-C2AE-7FF1-0AD7-4B8E3024C8E8}"/>
              </a:ext>
            </a:extLst>
          </p:cNvPr>
          <p:cNvSpPr txBox="1">
            <a:spLocks/>
          </p:cNvSpPr>
          <p:nvPr/>
        </p:nvSpPr>
        <p:spPr>
          <a:xfrm>
            <a:off x="4410954" y="3593910"/>
            <a:ext cx="3768970" cy="2965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3CFB589E-F6FD-F685-3CDF-8AD926A4DE82}"/>
              </a:ext>
            </a:extLst>
          </p:cNvPr>
          <p:cNvSpPr txBox="1">
            <a:spLocks/>
          </p:cNvSpPr>
          <p:nvPr/>
        </p:nvSpPr>
        <p:spPr>
          <a:xfrm>
            <a:off x="7968446" y="1164893"/>
            <a:ext cx="3768970" cy="2965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C6DF745-678E-C423-060D-4A9B02E49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1916" y="3612107"/>
            <a:ext cx="3161889" cy="3161889"/>
          </a:xfrm>
          <a:prstGeom prst="rect">
            <a:avLst/>
          </a:prstGeom>
        </p:spPr>
      </p:pic>
      <p:sp>
        <p:nvSpPr>
          <p:cNvPr id="21" name="Thought Bubble: Cloud 20">
            <a:extLst>
              <a:ext uri="{FF2B5EF4-FFF2-40B4-BE49-F238E27FC236}">
                <a16:creationId xmlns:a16="http://schemas.microsoft.com/office/drawing/2014/main" id="{9DE80032-3D42-3B25-B2DA-BA1807872D2D}"/>
              </a:ext>
            </a:extLst>
          </p:cNvPr>
          <p:cNvSpPr/>
          <p:nvPr/>
        </p:nvSpPr>
        <p:spPr>
          <a:xfrm>
            <a:off x="9280480" y="789490"/>
            <a:ext cx="2893325" cy="2310333"/>
          </a:xfrm>
          <a:prstGeom prst="cloud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Ơ, GÌ THẾ NHỈ?</a:t>
            </a:r>
          </a:p>
          <a:p>
            <a:pPr algn="ctr"/>
            <a:endParaRPr lang="en-US" dirty="0"/>
          </a:p>
        </p:txBody>
      </p:sp>
      <p:graphicFrame>
        <p:nvGraphicFramePr>
          <p:cNvPr id="10" name="Table 6">
            <a:extLst>
              <a:ext uri="{FF2B5EF4-FFF2-40B4-BE49-F238E27FC236}">
                <a16:creationId xmlns:a16="http://schemas.microsoft.com/office/drawing/2014/main" id="{92505285-7BD2-49C9-C07C-142CA3B8B6B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81956570"/>
              </p:ext>
            </p:extLst>
          </p:nvPr>
        </p:nvGraphicFramePr>
        <p:xfrm>
          <a:off x="48046" y="-45720"/>
          <a:ext cx="9062116" cy="69494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10436">
                  <a:extLst>
                    <a:ext uri="{9D8B030D-6E8A-4147-A177-3AD203B41FA5}">
                      <a16:colId xmlns:a16="http://schemas.microsoft.com/office/drawing/2014/main" val="1390860256"/>
                    </a:ext>
                  </a:extLst>
                </a:gridCol>
                <a:gridCol w="2920622">
                  <a:extLst>
                    <a:ext uri="{9D8B030D-6E8A-4147-A177-3AD203B41FA5}">
                      <a16:colId xmlns:a16="http://schemas.microsoft.com/office/drawing/2014/main" val="2097031941"/>
                    </a:ext>
                  </a:extLst>
                </a:gridCol>
                <a:gridCol w="2265529">
                  <a:extLst>
                    <a:ext uri="{9D8B030D-6E8A-4147-A177-3AD203B41FA5}">
                      <a16:colId xmlns:a16="http://schemas.microsoft.com/office/drawing/2014/main" val="4290729151"/>
                    </a:ext>
                  </a:extLst>
                </a:gridCol>
                <a:gridCol w="2265529">
                  <a:extLst>
                    <a:ext uri="{9D8B030D-6E8A-4147-A177-3AD203B41FA5}">
                      <a16:colId xmlns:a16="http://schemas.microsoft.com/office/drawing/2014/main" val="228012571"/>
                    </a:ext>
                  </a:extLst>
                </a:gridCol>
              </a:tblGrid>
              <a:tr h="537263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(IUPAC)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Khối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endParaRPr 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(amu)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6608066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hydrogen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760654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helium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3258017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lithium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8830326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beryllium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4506463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5212871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carbon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1987329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nitrogen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069879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oxygen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95574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fluorine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1920729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0094542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sodium (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natri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047266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magnesium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4779324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aluminium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nhôm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9161706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silicon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1739793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photphorus</a:t>
                      </a:r>
                      <a:endParaRPr 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4250606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sulfur (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lưu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huỳnh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099594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chlorine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5589212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argon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</a:t>
                      </a:r>
                      <a:endParaRPr 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1099792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potassium (kali)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5200743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calcium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99810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838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>
            <a:extLst>
              <a:ext uri="{FF2B5EF4-FFF2-40B4-BE49-F238E27FC236}">
                <a16:creationId xmlns:a16="http://schemas.microsoft.com/office/drawing/2014/main" id="{07522527-A229-282E-94C6-5D08E5D5D4A1}"/>
              </a:ext>
            </a:extLst>
          </p:cNvPr>
          <p:cNvSpPr/>
          <p:nvPr/>
        </p:nvSpPr>
        <p:spPr>
          <a:xfrm>
            <a:off x="3844119" y="788680"/>
            <a:ext cx="4503761" cy="1569492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 NHƯ CHỚP </a:t>
            </a:r>
          </a:p>
        </p:txBody>
      </p:sp>
      <p:pic>
        <p:nvPicPr>
          <p:cNvPr id="1026" name="Picture 2" descr="Lightning ">
            <a:extLst>
              <a:ext uri="{FF2B5EF4-FFF2-40B4-BE49-F238E27FC236}">
                <a16:creationId xmlns:a16="http://schemas.microsoft.com/office/drawing/2014/main" id="{AE21D2A0-3858-55F1-023B-9EB31F7C7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317" y="78868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91133F8D-C531-BB1F-56E3-7E534E3A654B}"/>
              </a:ext>
            </a:extLst>
          </p:cNvPr>
          <p:cNvSpPr/>
          <p:nvPr/>
        </p:nvSpPr>
        <p:spPr>
          <a:xfrm>
            <a:off x="1811016" y="3934970"/>
            <a:ext cx="2411239" cy="208686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Calcium</a:t>
            </a:r>
          </a:p>
        </p:txBody>
      </p:sp>
      <p:sp>
        <p:nvSpPr>
          <p:cNvPr id="25" name="Flowchart: Alternate Process 24">
            <a:extLst>
              <a:ext uri="{FF2B5EF4-FFF2-40B4-BE49-F238E27FC236}">
                <a16:creationId xmlns:a16="http://schemas.microsoft.com/office/drawing/2014/main" id="{33005C72-D829-6AC0-E7F9-ED9049827F91}"/>
              </a:ext>
            </a:extLst>
          </p:cNvPr>
          <p:cNvSpPr/>
          <p:nvPr/>
        </p:nvSpPr>
        <p:spPr>
          <a:xfrm>
            <a:off x="7065738" y="3934970"/>
            <a:ext cx="2411238" cy="2086868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</a:p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463CED-25D6-BE20-BDD8-2C333B3BB7E3}"/>
              </a:ext>
            </a:extLst>
          </p:cNvPr>
          <p:cNvSpPr txBox="1"/>
          <p:nvPr/>
        </p:nvSpPr>
        <p:spPr>
          <a:xfrm>
            <a:off x="2353455" y="2481897"/>
            <a:ext cx="7839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4FF0D1ED-46AE-14E2-302A-64CD6D5B83DF}"/>
              </a:ext>
            </a:extLst>
          </p:cNvPr>
          <p:cNvSpPr/>
          <p:nvPr/>
        </p:nvSpPr>
        <p:spPr>
          <a:xfrm>
            <a:off x="4986927" y="4782697"/>
            <a:ext cx="1454046" cy="39141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8" descr="Number 3 ">
            <a:extLst>
              <a:ext uri="{FF2B5EF4-FFF2-40B4-BE49-F238E27FC236}">
                <a16:creationId xmlns:a16="http://schemas.microsoft.com/office/drawing/2014/main" id="{C3132B19-E504-9666-D3D4-676FD53AB2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814" y="5690814"/>
            <a:ext cx="1167186" cy="116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4308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5" grpId="0" animBg="1"/>
      <p:bldP spid="12" grpId="0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>
            <a:extLst>
              <a:ext uri="{FF2B5EF4-FFF2-40B4-BE49-F238E27FC236}">
                <a16:creationId xmlns:a16="http://schemas.microsoft.com/office/drawing/2014/main" id="{07522527-A229-282E-94C6-5D08E5D5D4A1}"/>
              </a:ext>
            </a:extLst>
          </p:cNvPr>
          <p:cNvSpPr/>
          <p:nvPr/>
        </p:nvSpPr>
        <p:spPr>
          <a:xfrm>
            <a:off x="3844119" y="788680"/>
            <a:ext cx="4503761" cy="1569492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 NHƯ CHỚP </a:t>
            </a:r>
          </a:p>
        </p:txBody>
      </p:sp>
      <p:pic>
        <p:nvPicPr>
          <p:cNvPr id="1026" name="Picture 2" descr="Lightning ">
            <a:extLst>
              <a:ext uri="{FF2B5EF4-FFF2-40B4-BE49-F238E27FC236}">
                <a16:creationId xmlns:a16="http://schemas.microsoft.com/office/drawing/2014/main" id="{AE21D2A0-3858-55F1-023B-9EB31F7C7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317" y="78868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91133F8D-C531-BB1F-56E3-7E534E3A654B}"/>
              </a:ext>
            </a:extLst>
          </p:cNvPr>
          <p:cNvSpPr/>
          <p:nvPr/>
        </p:nvSpPr>
        <p:spPr>
          <a:xfrm>
            <a:off x="1811016" y="3934970"/>
            <a:ext cx="2411239" cy="208686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25" name="Flowchart: Alternate Process 24">
            <a:extLst>
              <a:ext uri="{FF2B5EF4-FFF2-40B4-BE49-F238E27FC236}">
                <a16:creationId xmlns:a16="http://schemas.microsoft.com/office/drawing/2014/main" id="{33005C72-D829-6AC0-E7F9-ED9049827F91}"/>
              </a:ext>
            </a:extLst>
          </p:cNvPr>
          <p:cNvSpPr/>
          <p:nvPr/>
        </p:nvSpPr>
        <p:spPr>
          <a:xfrm>
            <a:off x="7065738" y="3934970"/>
            <a:ext cx="2411238" cy="2086868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Nitrogen</a:t>
            </a:r>
          </a:p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463CED-25D6-BE20-BDD8-2C333B3BB7E3}"/>
              </a:ext>
            </a:extLst>
          </p:cNvPr>
          <p:cNvSpPr txBox="1"/>
          <p:nvPr/>
        </p:nvSpPr>
        <p:spPr>
          <a:xfrm>
            <a:off x="2105293" y="2441002"/>
            <a:ext cx="86713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4FF0D1ED-46AE-14E2-302A-64CD6D5B83DF}"/>
              </a:ext>
            </a:extLst>
          </p:cNvPr>
          <p:cNvSpPr/>
          <p:nvPr/>
        </p:nvSpPr>
        <p:spPr>
          <a:xfrm>
            <a:off x="4986927" y="4782697"/>
            <a:ext cx="1454046" cy="39141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87BE8C3-151A-0298-E04C-C41D7F24E7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24814" y="5690814"/>
            <a:ext cx="1167186" cy="116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911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5" grpId="0" animBg="1"/>
      <p:bldP spid="12" grpId="0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>
            <a:extLst>
              <a:ext uri="{FF2B5EF4-FFF2-40B4-BE49-F238E27FC236}">
                <a16:creationId xmlns:a16="http://schemas.microsoft.com/office/drawing/2014/main" id="{07522527-A229-282E-94C6-5D08E5D5D4A1}"/>
              </a:ext>
            </a:extLst>
          </p:cNvPr>
          <p:cNvSpPr/>
          <p:nvPr/>
        </p:nvSpPr>
        <p:spPr>
          <a:xfrm>
            <a:off x="3844119" y="788680"/>
            <a:ext cx="4503761" cy="1569492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 NHƯ CHỚP </a:t>
            </a:r>
          </a:p>
        </p:txBody>
      </p:sp>
      <p:pic>
        <p:nvPicPr>
          <p:cNvPr id="1026" name="Picture 2" descr="Lightning ">
            <a:extLst>
              <a:ext uri="{FF2B5EF4-FFF2-40B4-BE49-F238E27FC236}">
                <a16:creationId xmlns:a16="http://schemas.microsoft.com/office/drawing/2014/main" id="{AE21D2A0-3858-55F1-023B-9EB31F7C7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317" y="78868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91133F8D-C531-BB1F-56E3-7E534E3A654B}"/>
              </a:ext>
            </a:extLst>
          </p:cNvPr>
          <p:cNvSpPr/>
          <p:nvPr/>
        </p:nvSpPr>
        <p:spPr>
          <a:xfrm>
            <a:off x="1811016" y="3934970"/>
            <a:ext cx="2411239" cy="208686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Oxygen</a:t>
            </a:r>
          </a:p>
        </p:txBody>
      </p:sp>
      <p:sp>
        <p:nvSpPr>
          <p:cNvPr id="25" name="Flowchart: Alternate Process 24">
            <a:extLst>
              <a:ext uri="{FF2B5EF4-FFF2-40B4-BE49-F238E27FC236}">
                <a16:creationId xmlns:a16="http://schemas.microsoft.com/office/drawing/2014/main" id="{33005C72-D829-6AC0-E7F9-ED9049827F91}"/>
              </a:ext>
            </a:extLst>
          </p:cNvPr>
          <p:cNvSpPr/>
          <p:nvPr/>
        </p:nvSpPr>
        <p:spPr>
          <a:xfrm>
            <a:off x="7065738" y="3934970"/>
            <a:ext cx="2411238" cy="2086868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463CED-25D6-BE20-BDD8-2C333B3BB7E3}"/>
              </a:ext>
            </a:extLst>
          </p:cNvPr>
          <p:cNvSpPr txBox="1"/>
          <p:nvPr/>
        </p:nvSpPr>
        <p:spPr>
          <a:xfrm>
            <a:off x="2353455" y="2481897"/>
            <a:ext cx="7839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4FF0D1ED-46AE-14E2-302A-64CD6D5B83DF}"/>
              </a:ext>
            </a:extLst>
          </p:cNvPr>
          <p:cNvSpPr/>
          <p:nvPr/>
        </p:nvSpPr>
        <p:spPr>
          <a:xfrm>
            <a:off x="4986927" y="4782697"/>
            <a:ext cx="1454046" cy="39141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10" descr="Number 5 ">
            <a:extLst>
              <a:ext uri="{FF2B5EF4-FFF2-40B4-BE49-F238E27FC236}">
                <a16:creationId xmlns:a16="http://schemas.microsoft.com/office/drawing/2014/main" id="{2B6B4DBF-6FA4-F415-049B-B284642E6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814" y="5690814"/>
            <a:ext cx="1167186" cy="116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890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5" grpId="0" animBg="1"/>
      <p:bldP spid="12" grpId="0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>
            <a:extLst>
              <a:ext uri="{FF2B5EF4-FFF2-40B4-BE49-F238E27FC236}">
                <a16:creationId xmlns:a16="http://schemas.microsoft.com/office/drawing/2014/main" id="{07522527-A229-282E-94C6-5D08E5D5D4A1}"/>
              </a:ext>
            </a:extLst>
          </p:cNvPr>
          <p:cNvSpPr/>
          <p:nvPr/>
        </p:nvSpPr>
        <p:spPr>
          <a:xfrm>
            <a:off x="3844119" y="788680"/>
            <a:ext cx="4503761" cy="1569492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 NHƯ CHỚP </a:t>
            </a:r>
          </a:p>
        </p:txBody>
      </p:sp>
      <p:pic>
        <p:nvPicPr>
          <p:cNvPr id="1026" name="Picture 2" descr="Lightning ">
            <a:extLst>
              <a:ext uri="{FF2B5EF4-FFF2-40B4-BE49-F238E27FC236}">
                <a16:creationId xmlns:a16="http://schemas.microsoft.com/office/drawing/2014/main" id="{AE21D2A0-3858-55F1-023B-9EB31F7C7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317" y="78868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91133F8D-C531-BB1F-56E3-7E534E3A654B}"/>
              </a:ext>
            </a:extLst>
          </p:cNvPr>
          <p:cNvSpPr/>
          <p:nvPr/>
        </p:nvSpPr>
        <p:spPr>
          <a:xfrm>
            <a:off x="1811016" y="3934970"/>
            <a:ext cx="2411239" cy="208686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35,5</a:t>
            </a:r>
          </a:p>
        </p:txBody>
      </p:sp>
      <p:sp>
        <p:nvSpPr>
          <p:cNvPr id="25" name="Flowchart: Alternate Process 24">
            <a:extLst>
              <a:ext uri="{FF2B5EF4-FFF2-40B4-BE49-F238E27FC236}">
                <a16:creationId xmlns:a16="http://schemas.microsoft.com/office/drawing/2014/main" id="{33005C72-D829-6AC0-E7F9-ED9049827F91}"/>
              </a:ext>
            </a:extLst>
          </p:cNvPr>
          <p:cNvSpPr/>
          <p:nvPr/>
        </p:nvSpPr>
        <p:spPr>
          <a:xfrm>
            <a:off x="7065738" y="3934970"/>
            <a:ext cx="2411238" cy="2086868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Chlorine</a:t>
            </a:r>
          </a:p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463CED-25D6-BE20-BDD8-2C333B3BB7E3}"/>
              </a:ext>
            </a:extLst>
          </p:cNvPr>
          <p:cNvSpPr txBox="1"/>
          <p:nvPr/>
        </p:nvSpPr>
        <p:spPr>
          <a:xfrm>
            <a:off x="2105293" y="2441002"/>
            <a:ext cx="86713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4FF0D1ED-46AE-14E2-302A-64CD6D5B83DF}"/>
              </a:ext>
            </a:extLst>
          </p:cNvPr>
          <p:cNvSpPr/>
          <p:nvPr/>
        </p:nvSpPr>
        <p:spPr>
          <a:xfrm>
            <a:off x="4986927" y="4782697"/>
            <a:ext cx="1454046" cy="39141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2" descr="Six ">
            <a:extLst>
              <a:ext uri="{FF2B5EF4-FFF2-40B4-BE49-F238E27FC236}">
                <a16:creationId xmlns:a16="http://schemas.microsoft.com/office/drawing/2014/main" id="{AD64C75D-F48B-3A31-7603-98AD65A50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814" y="5690814"/>
            <a:ext cx="1167186" cy="116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039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5" grpId="0" animBg="1"/>
      <p:bldP spid="12" grpId="0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>
            <a:extLst>
              <a:ext uri="{FF2B5EF4-FFF2-40B4-BE49-F238E27FC236}">
                <a16:creationId xmlns:a16="http://schemas.microsoft.com/office/drawing/2014/main" id="{07522527-A229-282E-94C6-5D08E5D5D4A1}"/>
              </a:ext>
            </a:extLst>
          </p:cNvPr>
          <p:cNvSpPr/>
          <p:nvPr/>
        </p:nvSpPr>
        <p:spPr>
          <a:xfrm>
            <a:off x="3844119" y="788680"/>
            <a:ext cx="4503761" cy="1569492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 NHƯ CHỚP </a:t>
            </a:r>
          </a:p>
        </p:txBody>
      </p:sp>
      <p:pic>
        <p:nvPicPr>
          <p:cNvPr id="1026" name="Picture 2" descr="Lightning ">
            <a:extLst>
              <a:ext uri="{FF2B5EF4-FFF2-40B4-BE49-F238E27FC236}">
                <a16:creationId xmlns:a16="http://schemas.microsoft.com/office/drawing/2014/main" id="{AE21D2A0-3858-55F1-023B-9EB31F7C7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317" y="78868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91133F8D-C531-BB1F-56E3-7E534E3A654B}"/>
              </a:ext>
            </a:extLst>
          </p:cNvPr>
          <p:cNvSpPr/>
          <p:nvPr/>
        </p:nvSpPr>
        <p:spPr>
          <a:xfrm>
            <a:off x="1811016" y="3934970"/>
            <a:ext cx="2411239" cy="208686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Sulfur</a:t>
            </a:r>
          </a:p>
        </p:txBody>
      </p:sp>
      <p:sp>
        <p:nvSpPr>
          <p:cNvPr id="25" name="Flowchart: Alternate Process 24">
            <a:extLst>
              <a:ext uri="{FF2B5EF4-FFF2-40B4-BE49-F238E27FC236}">
                <a16:creationId xmlns:a16="http://schemas.microsoft.com/office/drawing/2014/main" id="{33005C72-D829-6AC0-E7F9-ED9049827F91}"/>
              </a:ext>
            </a:extLst>
          </p:cNvPr>
          <p:cNvSpPr/>
          <p:nvPr/>
        </p:nvSpPr>
        <p:spPr>
          <a:xfrm>
            <a:off x="7065738" y="3934970"/>
            <a:ext cx="2411238" cy="2086868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463CED-25D6-BE20-BDD8-2C333B3BB7E3}"/>
              </a:ext>
            </a:extLst>
          </p:cNvPr>
          <p:cNvSpPr txBox="1"/>
          <p:nvPr/>
        </p:nvSpPr>
        <p:spPr>
          <a:xfrm>
            <a:off x="2353455" y="2481897"/>
            <a:ext cx="7839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4FF0D1ED-46AE-14E2-302A-64CD6D5B83DF}"/>
              </a:ext>
            </a:extLst>
          </p:cNvPr>
          <p:cNvSpPr/>
          <p:nvPr/>
        </p:nvSpPr>
        <p:spPr>
          <a:xfrm>
            <a:off x="4986927" y="4782697"/>
            <a:ext cx="1454046" cy="39141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4" descr="Seven ">
            <a:extLst>
              <a:ext uri="{FF2B5EF4-FFF2-40B4-BE49-F238E27FC236}">
                <a16:creationId xmlns:a16="http://schemas.microsoft.com/office/drawing/2014/main" id="{471094EC-EA97-C6BF-9820-63104BC0D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814" y="5690814"/>
            <a:ext cx="1167186" cy="116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1664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5" grpId="0" animBg="1"/>
      <p:bldP spid="12" grpId="0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>
            <a:extLst>
              <a:ext uri="{FF2B5EF4-FFF2-40B4-BE49-F238E27FC236}">
                <a16:creationId xmlns:a16="http://schemas.microsoft.com/office/drawing/2014/main" id="{07522527-A229-282E-94C6-5D08E5D5D4A1}"/>
              </a:ext>
            </a:extLst>
          </p:cNvPr>
          <p:cNvSpPr/>
          <p:nvPr/>
        </p:nvSpPr>
        <p:spPr>
          <a:xfrm>
            <a:off x="3844119" y="788680"/>
            <a:ext cx="4503761" cy="1569492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 NHƯ CHỚP </a:t>
            </a:r>
          </a:p>
        </p:txBody>
      </p:sp>
      <p:pic>
        <p:nvPicPr>
          <p:cNvPr id="1026" name="Picture 2" descr="Lightning ">
            <a:extLst>
              <a:ext uri="{FF2B5EF4-FFF2-40B4-BE49-F238E27FC236}">
                <a16:creationId xmlns:a16="http://schemas.microsoft.com/office/drawing/2014/main" id="{AE21D2A0-3858-55F1-023B-9EB31F7C7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317" y="78868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91133F8D-C531-BB1F-56E3-7E534E3A654B}"/>
              </a:ext>
            </a:extLst>
          </p:cNvPr>
          <p:cNvSpPr/>
          <p:nvPr/>
        </p:nvSpPr>
        <p:spPr>
          <a:xfrm>
            <a:off x="1811016" y="3934970"/>
            <a:ext cx="2411239" cy="208686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5" name="Flowchart: Alternate Process 24">
            <a:extLst>
              <a:ext uri="{FF2B5EF4-FFF2-40B4-BE49-F238E27FC236}">
                <a16:creationId xmlns:a16="http://schemas.microsoft.com/office/drawing/2014/main" id="{33005C72-D829-6AC0-E7F9-ED9049827F91}"/>
              </a:ext>
            </a:extLst>
          </p:cNvPr>
          <p:cNvSpPr/>
          <p:nvPr/>
        </p:nvSpPr>
        <p:spPr>
          <a:xfrm>
            <a:off x="7065738" y="3934970"/>
            <a:ext cx="2411238" cy="2086868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Hydrogen</a:t>
            </a:r>
          </a:p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463CED-25D6-BE20-BDD8-2C333B3BB7E3}"/>
              </a:ext>
            </a:extLst>
          </p:cNvPr>
          <p:cNvSpPr txBox="1"/>
          <p:nvPr/>
        </p:nvSpPr>
        <p:spPr>
          <a:xfrm>
            <a:off x="2105293" y="2441002"/>
            <a:ext cx="86713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4FF0D1ED-46AE-14E2-302A-64CD6D5B83DF}"/>
              </a:ext>
            </a:extLst>
          </p:cNvPr>
          <p:cNvSpPr/>
          <p:nvPr/>
        </p:nvSpPr>
        <p:spPr>
          <a:xfrm>
            <a:off x="4986927" y="4782697"/>
            <a:ext cx="1454046" cy="39141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16" descr="Number 8 ">
            <a:extLst>
              <a:ext uri="{FF2B5EF4-FFF2-40B4-BE49-F238E27FC236}">
                <a16:creationId xmlns:a16="http://schemas.microsoft.com/office/drawing/2014/main" id="{9CC77C6C-94B2-37CA-6272-D4AF9D1D9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814" y="5690814"/>
            <a:ext cx="1167186" cy="116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4422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5" grpId="0" animBg="1"/>
      <p:bldP spid="12" grpId="0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>
            <a:extLst>
              <a:ext uri="{FF2B5EF4-FFF2-40B4-BE49-F238E27FC236}">
                <a16:creationId xmlns:a16="http://schemas.microsoft.com/office/drawing/2014/main" id="{07522527-A229-282E-94C6-5D08E5D5D4A1}"/>
              </a:ext>
            </a:extLst>
          </p:cNvPr>
          <p:cNvSpPr/>
          <p:nvPr/>
        </p:nvSpPr>
        <p:spPr>
          <a:xfrm>
            <a:off x="3844119" y="788680"/>
            <a:ext cx="4503761" cy="1569492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 NHƯ CHỚP </a:t>
            </a:r>
          </a:p>
        </p:txBody>
      </p:sp>
      <p:pic>
        <p:nvPicPr>
          <p:cNvPr id="1026" name="Picture 2" descr="Lightning ">
            <a:extLst>
              <a:ext uri="{FF2B5EF4-FFF2-40B4-BE49-F238E27FC236}">
                <a16:creationId xmlns:a16="http://schemas.microsoft.com/office/drawing/2014/main" id="{AE21D2A0-3858-55F1-023B-9EB31F7C7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317" y="78868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91133F8D-C531-BB1F-56E3-7E534E3A654B}"/>
              </a:ext>
            </a:extLst>
          </p:cNvPr>
          <p:cNvSpPr/>
          <p:nvPr/>
        </p:nvSpPr>
        <p:spPr>
          <a:xfrm>
            <a:off x="1811016" y="3934970"/>
            <a:ext cx="2411239" cy="208686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</a:t>
            </a:r>
          </a:p>
        </p:txBody>
      </p:sp>
      <p:sp>
        <p:nvSpPr>
          <p:cNvPr id="25" name="Flowchart: Alternate Process 24">
            <a:extLst>
              <a:ext uri="{FF2B5EF4-FFF2-40B4-BE49-F238E27FC236}">
                <a16:creationId xmlns:a16="http://schemas.microsoft.com/office/drawing/2014/main" id="{33005C72-D829-6AC0-E7F9-ED9049827F91}"/>
              </a:ext>
            </a:extLst>
          </p:cNvPr>
          <p:cNvSpPr/>
          <p:nvPr/>
        </p:nvSpPr>
        <p:spPr>
          <a:xfrm>
            <a:off x="7065738" y="3934970"/>
            <a:ext cx="2411238" cy="2086868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Helium</a:t>
            </a:r>
          </a:p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463CED-25D6-BE20-BDD8-2C333B3BB7E3}"/>
              </a:ext>
            </a:extLst>
          </p:cNvPr>
          <p:cNvSpPr txBox="1"/>
          <p:nvPr/>
        </p:nvSpPr>
        <p:spPr>
          <a:xfrm>
            <a:off x="2353455" y="2481897"/>
            <a:ext cx="7839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4FF0D1ED-46AE-14E2-302A-64CD6D5B83DF}"/>
              </a:ext>
            </a:extLst>
          </p:cNvPr>
          <p:cNvSpPr/>
          <p:nvPr/>
        </p:nvSpPr>
        <p:spPr>
          <a:xfrm>
            <a:off x="4986927" y="4782697"/>
            <a:ext cx="1454046" cy="39141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8" descr="Number 9 ">
            <a:extLst>
              <a:ext uri="{FF2B5EF4-FFF2-40B4-BE49-F238E27FC236}">
                <a16:creationId xmlns:a16="http://schemas.microsoft.com/office/drawing/2014/main" id="{C942EFA5-91DE-204E-518F-B59572474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814" y="5690814"/>
            <a:ext cx="1167186" cy="116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943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5" grpId="0" animBg="1"/>
      <p:bldP spid="12" grpId="0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>
            <a:extLst>
              <a:ext uri="{FF2B5EF4-FFF2-40B4-BE49-F238E27FC236}">
                <a16:creationId xmlns:a16="http://schemas.microsoft.com/office/drawing/2014/main" id="{07522527-A229-282E-94C6-5D08E5D5D4A1}"/>
              </a:ext>
            </a:extLst>
          </p:cNvPr>
          <p:cNvSpPr/>
          <p:nvPr/>
        </p:nvSpPr>
        <p:spPr>
          <a:xfrm>
            <a:off x="3844119" y="788680"/>
            <a:ext cx="4503761" cy="1569492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 NHƯ CHỚP </a:t>
            </a:r>
          </a:p>
        </p:txBody>
      </p:sp>
      <p:pic>
        <p:nvPicPr>
          <p:cNvPr id="1026" name="Picture 2" descr="Lightning ">
            <a:extLst>
              <a:ext uri="{FF2B5EF4-FFF2-40B4-BE49-F238E27FC236}">
                <a16:creationId xmlns:a16="http://schemas.microsoft.com/office/drawing/2014/main" id="{AE21D2A0-3858-55F1-023B-9EB31F7C7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317" y="78868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91133F8D-C531-BB1F-56E3-7E534E3A654B}"/>
              </a:ext>
            </a:extLst>
          </p:cNvPr>
          <p:cNvSpPr/>
          <p:nvPr/>
        </p:nvSpPr>
        <p:spPr>
          <a:xfrm>
            <a:off x="1811016" y="3934970"/>
            <a:ext cx="2551146" cy="208686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Magnesium</a:t>
            </a:r>
          </a:p>
        </p:txBody>
      </p:sp>
      <p:sp>
        <p:nvSpPr>
          <p:cNvPr id="25" name="Flowchart: Alternate Process 24">
            <a:extLst>
              <a:ext uri="{FF2B5EF4-FFF2-40B4-BE49-F238E27FC236}">
                <a16:creationId xmlns:a16="http://schemas.microsoft.com/office/drawing/2014/main" id="{33005C72-D829-6AC0-E7F9-ED9049827F91}"/>
              </a:ext>
            </a:extLst>
          </p:cNvPr>
          <p:cNvSpPr/>
          <p:nvPr/>
        </p:nvSpPr>
        <p:spPr>
          <a:xfrm>
            <a:off x="7065738" y="3934970"/>
            <a:ext cx="2411238" cy="2086868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</a:p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463CED-25D6-BE20-BDD8-2C333B3BB7E3}"/>
              </a:ext>
            </a:extLst>
          </p:cNvPr>
          <p:cNvSpPr txBox="1"/>
          <p:nvPr/>
        </p:nvSpPr>
        <p:spPr>
          <a:xfrm>
            <a:off x="2353455" y="2481897"/>
            <a:ext cx="7839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4FF0D1ED-46AE-14E2-302A-64CD6D5B83DF}"/>
              </a:ext>
            </a:extLst>
          </p:cNvPr>
          <p:cNvSpPr/>
          <p:nvPr/>
        </p:nvSpPr>
        <p:spPr>
          <a:xfrm>
            <a:off x="4986927" y="4782697"/>
            <a:ext cx="1454046" cy="39141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0" descr="Number 10 ">
            <a:extLst>
              <a:ext uri="{FF2B5EF4-FFF2-40B4-BE49-F238E27FC236}">
                <a16:creationId xmlns:a16="http://schemas.microsoft.com/office/drawing/2014/main" id="{F8C56657-AEEE-6F9C-64A7-BDCDA0917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3366" y="5690814"/>
            <a:ext cx="1167186" cy="116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5317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5" grpId="0" animBg="1"/>
      <p:bldP spid="12" grpId="0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>
            <a:extLst>
              <a:ext uri="{FF2B5EF4-FFF2-40B4-BE49-F238E27FC236}">
                <a16:creationId xmlns:a16="http://schemas.microsoft.com/office/drawing/2014/main" id="{07522527-A229-282E-94C6-5D08E5D5D4A1}"/>
              </a:ext>
            </a:extLst>
          </p:cNvPr>
          <p:cNvSpPr/>
          <p:nvPr/>
        </p:nvSpPr>
        <p:spPr>
          <a:xfrm>
            <a:off x="3411940" y="507815"/>
            <a:ext cx="4503761" cy="1569492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 NHƯ CHỚP </a:t>
            </a:r>
          </a:p>
        </p:txBody>
      </p:sp>
      <p:pic>
        <p:nvPicPr>
          <p:cNvPr id="1026" name="Picture 2" descr="Lightning ">
            <a:extLst>
              <a:ext uri="{FF2B5EF4-FFF2-40B4-BE49-F238E27FC236}">
                <a16:creationId xmlns:a16="http://schemas.microsoft.com/office/drawing/2014/main" id="{AE21D2A0-3858-55F1-023B-9EB31F7C7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573" y="507815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umber one ">
            <a:extLst>
              <a:ext uri="{FF2B5EF4-FFF2-40B4-BE49-F238E27FC236}">
                <a16:creationId xmlns:a16="http://schemas.microsoft.com/office/drawing/2014/main" id="{5490DE3E-CD5E-3671-2593-E1294DE61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4977" y="507815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umber 2 ">
            <a:extLst>
              <a:ext uri="{FF2B5EF4-FFF2-40B4-BE49-F238E27FC236}">
                <a16:creationId xmlns:a16="http://schemas.microsoft.com/office/drawing/2014/main" id="{00745C62-3BB7-21D8-DBB4-23DC3A0B7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9505" y="1037842"/>
            <a:ext cx="617733" cy="617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Number 3 ">
            <a:extLst>
              <a:ext uri="{FF2B5EF4-FFF2-40B4-BE49-F238E27FC236}">
                <a16:creationId xmlns:a16="http://schemas.microsoft.com/office/drawing/2014/main" id="{8C0069D4-C03D-74CE-0997-86EADE47D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1897" y="1612711"/>
            <a:ext cx="622680" cy="622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13B84E2-8A97-959A-B5D0-A2E584C5A1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74120" y="2347175"/>
            <a:ext cx="613901" cy="613901"/>
          </a:xfrm>
          <a:prstGeom prst="rect">
            <a:avLst/>
          </a:prstGeom>
        </p:spPr>
      </p:pic>
      <p:pic>
        <p:nvPicPr>
          <p:cNvPr id="16" name="Picture 10" descr="Number 5 ">
            <a:extLst>
              <a:ext uri="{FF2B5EF4-FFF2-40B4-BE49-F238E27FC236}">
                <a16:creationId xmlns:a16="http://schemas.microsoft.com/office/drawing/2014/main" id="{A3911CC7-354E-FEAB-A99A-7CFE21A55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3340" y="2989652"/>
            <a:ext cx="631237" cy="631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Six ">
            <a:extLst>
              <a:ext uri="{FF2B5EF4-FFF2-40B4-BE49-F238E27FC236}">
                <a16:creationId xmlns:a16="http://schemas.microsoft.com/office/drawing/2014/main" id="{9BF2D392-AEC9-C4AE-BEC0-79E6469AE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4267" y="3635762"/>
            <a:ext cx="617733" cy="617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Seven ">
            <a:extLst>
              <a:ext uri="{FF2B5EF4-FFF2-40B4-BE49-F238E27FC236}">
                <a16:creationId xmlns:a16="http://schemas.microsoft.com/office/drawing/2014/main" id="{B4EF1632-C3CA-8504-3D90-B28B5C396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6587" y="4290831"/>
            <a:ext cx="617733" cy="617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Number 8 ">
            <a:extLst>
              <a:ext uri="{FF2B5EF4-FFF2-40B4-BE49-F238E27FC236}">
                <a16:creationId xmlns:a16="http://schemas.microsoft.com/office/drawing/2014/main" id="{5B5E8586-8A34-9A78-259B-4DE69BDC94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4267" y="4942886"/>
            <a:ext cx="617733" cy="617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Number 9 ">
            <a:extLst>
              <a:ext uri="{FF2B5EF4-FFF2-40B4-BE49-F238E27FC236}">
                <a16:creationId xmlns:a16="http://schemas.microsoft.com/office/drawing/2014/main" id="{0AAC0DCD-0A92-E680-5F42-9ED74FC4A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4977" y="5505748"/>
            <a:ext cx="631237" cy="631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Number 10 ">
            <a:extLst>
              <a:ext uri="{FF2B5EF4-FFF2-40B4-BE49-F238E27FC236}">
                <a16:creationId xmlns:a16="http://schemas.microsoft.com/office/drawing/2014/main" id="{E7AE89C9-BD3E-89D8-04F6-C8AA8D1AA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9505" y="6213465"/>
            <a:ext cx="622495" cy="622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91133F8D-C531-BB1F-56E3-7E534E3A654B}"/>
              </a:ext>
            </a:extLst>
          </p:cNvPr>
          <p:cNvSpPr/>
          <p:nvPr/>
        </p:nvSpPr>
        <p:spPr>
          <a:xfrm>
            <a:off x="901587" y="2074225"/>
            <a:ext cx="1392072" cy="1081825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5" name="Flowchart: Alternate Process 24">
            <a:extLst>
              <a:ext uri="{FF2B5EF4-FFF2-40B4-BE49-F238E27FC236}">
                <a16:creationId xmlns:a16="http://schemas.microsoft.com/office/drawing/2014/main" id="{33005C72-D829-6AC0-E7F9-ED9049827F91}"/>
              </a:ext>
            </a:extLst>
          </p:cNvPr>
          <p:cNvSpPr/>
          <p:nvPr/>
        </p:nvSpPr>
        <p:spPr>
          <a:xfrm>
            <a:off x="901587" y="3221054"/>
            <a:ext cx="1392072" cy="1081825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Carbon</a:t>
            </a: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26" name="Flowchart: Alternate Process 25">
            <a:extLst>
              <a:ext uri="{FF2B5EF4-FFF2-40B4-BE49-F238E27FC236}">
                <a16:creationId xmlns:a16="http://schemas.microsoft.com/office/drawing/2014/main" id="{8835058A-6DD7-27D6-CD6B-0EA2FEAF2248}"/>
              </a:ext>
            </a:extLst>
          </p:cNvPr>
          <p:cNvSpPr/>
          <p:nvPr/>
        </p:nvSpPr>
        <p:spPr>
          <a:xfrm>
            <a:off x="2896349" y="2080601"/>
            <a:ext cx="1392072" cy="1081825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</a:p>
        </p:txBody>
      </p:sp>
      <p:sp>
        <p:nvSpPr>
          <p:cNvPr id="27" name="Flowchart: Alternate Process 26">
            <a:extLst>
              <a:ext uri="{FF2B5EF4-FFF2-40B4-BE49-F238E27FC236}">
                <a16:creationId xmlns:a16="http://schemas.microsoft.com/office/drawing/2014/main" id="{DC6BB733-3EBD-6138-9AFE-34066482A34C}"/>
              </a:ext>
            </a:extLst>
          </p:cNvPr>
          <p:cNvSpPr/>
          <p:nvPr/>
        </p:nvSpPr>
        <p:spPr>
          <a:xfrm>
            <a:off x="2896349" y="3251382"/>
            <a:ext cx="1392072" cy="1081825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Sodium</a:t>
            </a:r>
            <a:endParaRPr lang="en-US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</a:p>
        </p:txBody>
      </p:sp>
      <p:sp>
        <p:nvSpPr>
          <p:cNvPr id="30" name="Flowchart: Alternate Process 29">
            <a:extLst>
              <a:ext uri="{FF2B5EF4-FFF2-40B4-BE49-F238E27FC236}">
                <a16:creationId xmlns:a16="http://schemas.microsoft.com/office/drawing/2014/main" id="{F36F8F9B-B10D-7689-6B83-1FAD8A1032D4}"/>
              </a:ext>
            </a:extLst>
          </p:cNvPr>
          <p:cNvSpPr/>
          <p:nvPr/>
        </p:nvSpPr>
        <p:spPr>
          <a:xfrm>
            <a:off x="8753626" y="4422163"/>
            <a:ext cx="1392072" cy="1081825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Magnesium</a:t>
            </a:r>
          </a:p>
        </p:txBody>
      </p:sp>
      <p:sp>
        <p:nvSpPr>
          <p:cNvPr id="31" name="Flowchart: Alternate Process 30">
            <a:extLst>
              <a:ext uri="{FF2B5EF4-FFF2-40B4-BE49-F238E27FC236}">
                <a16:creationId xmlns:a16="http://schemas.microsoft.com/office/drawing/2014/main" id="{647D82FC-B2E6-89F8-E9C6-51F16CCEA8E0}"/>
              </a:ext>
            </a:extLst>
          </p:cNvPr>
          <p:cNvSpPr/>
          <p:nvPr/>
        </p:nvSpPr>
        <p:spPr>
          <a:xfrm>
            <a:off x="6820209" y="4422163"/>
            <a:ext cx="1392072" cy="1081825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</a:t>
            </a:r>
          </a:p>
        </p:txBody>
      </p:sp>
      <p:sp>
        <p:nvSpPr>
          <p:cNvPr id="32" name="Flowchart: Alternate Process 31">
            <a:extLst>
              <a:ext uri="{FF2B5EF4-FFF2-40B4-BE49-F238E27FC236}">
                <a16:creationId xmlns:a16="http://schemas.microsoft.com/office/drawing/2014/main" id="{545CAF7D-730E-260E-0873-9CF26C08332A}"/>
              </a:ext>
            </a:extLst>
          </p:cNvPr>
          <p:cNvSpPr/>
          <p:nvPr/>
        </p:nvSpPr>
        <p:spPr>
          <a:xfrm>
            <a:off x="4824625" y="4431015"/>
            <a:ext cx="1392072" cy="1081825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3" name="Flowchart: Alternate Process 32">
            <a:extLst>
              <a:ext uri="{FF2B5EF4-FFF2-40B4-BE49-F238E27FC236}">
                <a16:creationId xmlns:a16="http://schemas.microsoft.com/office/drawing/2014/main" id="{B08721B5-660F-02EF-F68E-0741AC6B7806}"/>
              </a:ext>
            </a:extLst>
          </p:cNvPr>
          <p:cNvSpPr/>
          <p:nvPr/>
        </p:nvSpPr>
        <p:spPr>
          <a:xfrm>
            <a:off x="2891397" y="4422163"/>
            <a:ext cx="1392072" cy="1081825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Sulfur</a:t>
            </a:r>
          </a:p>
        </p:txBody>
      </p:sp>
      <p:sp>
        <p:nvSpPr>
          <p:cNvPr id="34" name="Flowchart: Alternate Process 33">
            <a:extLst>
              <a:ext uri="{FF2B5EF4-FFF2-40B4-BE49-F238E27FC236}">
                <a16:creationId xmlns:a16="http://schemas.microsoft.com/office/drawing/2014/main" id="{3A33417C-B069-760B-ED87-7D5B52292248}"/>
              </a:ext>
            </a:extLst>
          </p:cNvPr>
          <p:cNvSpPr/>
          <p:nvPr/>
        </p:nvSpPr>
        <p:spPr>
          <a:xfrm>
            <a:off x="903388" y="4431015"/>
            <a:ext cx="1392072" cy="1081825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35,5</a:t>
            </a:r>
          </a:p>
        </p:txBody>
      </p:sp>
      <p:sp>
        <p:nvSpPr>
          <p:cNvPr id="35" name="Flowchart: Alternate Process 34">
            <a:extLst>
              <a:ext uri="{FF2B5EF4-FFF2-40B4-BE49-F238E27FC236}">
                <a16:creationId xmlns:a16="http://schemas.microsoft.com/office/drawing/2014/main" id="{B7BC1485-F284-3F7D-9BAA-32367D5C007F}"/>
              </a:ext>
            </a:extLst>
          </p:cNvPr>
          <p:cNvSpPr/>
          <p:nvPr/>
        </p:nvSpPr>
        <p:spPr>
          <a:xfrm>
            <a:off x="8758578" y="2077307"/>
            <a:ext cx="1392072" cy="1081825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Oxygen</a:t>
            </a:r>
          </a:p>
        </p:txBody>
      </p:sp>
      <p:sp>
        <p:nvSpPr>
          <p:cNvPr id="36" name="Flowchart: Alternate Process 35">
            <a:extLst>
              <a:ext uri="{FF2B5EF4-FFF2-40B4-BE49-F238E27FC236}">
                <a16:creationId xmlns:a16="http://schemas.microsoft.com/office/drawing/2014/main" id="{E84A1222-F8BA-27E8-42B5-88BD814938FB}"/>
              </a:ext>
            </a:extLst>
          </p:cNvPr>
          <p:cNvSpPr/>
          <p:nvPr/>
        </p:nvSpPr>
        <p:spPr>
          <a:xfrm>
            <a:off x="6828075" y="2077067"/>
            <a:ext cx="1392072" cy="1081825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37" name="Flowchart: Alternate Process 36">
            <a:extLst>
              <a:ext uri="{FF2B5EF4-FFF2-40B4-BE49-F238E27FC236}">
                <a16:creationId xmlns:a16="http://schemas.microsoft.com/office/drawing/2014/main" id="{5E8B1465-4961-F93A-8418-4AB705D18D16}"/>
              </a:ext>
            </a:extLst>
          </p:cNvPr>
          <p:cNvSpPr/>
          <p:nvPr/>
        </p:nvSpPr>
        <p:spPr>
          <a:xfrm>
            <a:off x="4824756" y="2077307"/>
            <a:ext cx="1392072" cy="1081825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Calcium</a:t>
            </a:r>
          </a:p>
        </p:txBody>
      </p:sp>
      <p:sp>
        <p:nvSpPr>
          <p:cNvPr id="38" name="Flowchart: Alternate Process 37">
            <a:extLst>
              <a:ext uri="{FF2B5EF4-FFF2-40B4-BE49-F238E27FC236}">
                <a16:creationId xmlns:a16="http://schemas.microsoft.com/office/drawing/2014/main" id="{A7319DE1-2A50-1053-0B25-C8D3A6E93C9F}"/>
              </a:ext>
            </a:extLst>
          </p:cNvPr>
          <p:cNvSpPr/>
          <p:nvPr/>
        </p:nvSpPr>
        <p:spPr>
          <a:xfrm>
            <a:off x="6776242" y="5601587"/>
            <a:ext cx="1392072" cy="1081825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Helium</a:t>
            </a:r>
            <a:endParaRPr lang="en-US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9" name="Flowchart: Alternate Process 38">
            <a:extLst>
              <a:ext uri="{FF2B5EF4-FFF2-40B4-BE49-F238E27FC236}">
                <a16:creationId xmlns:a16="http://schemas.microsoft.com/office/drawing/2014/main" id="{04C9D081-DF01-77D8-36F3-1AA6B23AAC20}"/>
              </a:ext>
            </a:extLst>
          </p:cNvPr>
          <p:cNvSpPr/>
          <p:nvPr/>
        </p:nvSpPr>
        <p:spPr>
          <a:xfrm>
            <a:off x="4824725" y="5601587"/>
            <a:ext cx="1392072" cy="1081825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Hydrogen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</a:p>
        </p:txBody>
      </p:sp>
      <p:sp>
        <p:nvSpPr>
          <p:cNvPr id="40" name="Flowchart: Alternate Process 39">
            <a:extLst>
              <a:ext uri="{FF2B5EF4-FFF2-40B4-BE49-F238E27FC236}">
                <a16:creationId xmlns:a16="http://schemas.microsoft.com/office/drawing/2014/main" id="{6E7A34ED-464A-25E8-E276-FD315004B6C6}"/>
              </a:ext>
            </a:extLst>
          </p:cNvPr>
          <p:cNvSpPr/>
          <p:nvPr/>
        </p:nvSpPr>
        <p:spPr>
          <a:xfrm>
            <a:off x="2890306" y="5603563"/>
            <a:ext cx="1392072" cy="1081825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en-US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</a:p>
        </p:txBody>
      </p:sp>
      <p:sp>
        <p:nvSpPr>
          <p:cNvPr id="41" name="Flowchart: Alternate Process 40">
            <a:extLst>
              <a:ext uri="{FF2B5EF4-FFF2-40B4-BE49-F238E27FC236}">
                <a16:creationId xmlns:a16="http://schemas.microsoft.com/office/drawing/2014/main" id="{CAAF4653-F3EA-D4D4-0117-446EF50E4412}"/>
              </a:ext>
            </a:extLst>
          </p:cNvPr>
          <p:cNvSpPr/>
          <p:nvPr/>
        </p:nvSpPr>
        <p:spPr>
          <a:xfrm>
            <a:off x="4824756" y="3247879"/>
            <a:ext cx="1392072" cy="1081825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endParaRPr lang="en-US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</a:p>
        </p:txBody>
      </p:sp>
      <p:sp>
        <p:nvSpPr>
          <p:cNvPr id="42" name="Flowchart: Alternate Process 41">
            <a:extLst>
              <a:ext uri="{FF2B5EF4-FFF2-40B4-BE49-F238E27FC236}">
                <a16:creationId xmlns:a16="http://schemas.microsoft.com/office/drawing/2014/main" id="{E7332D8B-C8D3-CABD-7A8F-2EA53C9F0BEF}"/>
              </a:ext>
            </a:extLst>
          </p:cNvPr>
          <p:cNvSpPr/>
          <p:nvPr/>
        </p:nvSpPr>
        <p:spPr>
          <a:xfrm>
            <a:off x="6824845" y="3221054"/>
            <a:ext cx="1392072" cy="1081825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Nitrogen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43" name="Flowchart: Alternate Process 42">
            <a:extLst>
              <a:ext uri="{FF2B5EF4-FFF2-40B4-BE49-F238E27FC236}">
                <a16:creationId xmlns:a16="http://schemas.microsoft.com/office/drawing/2014/main" id="{C5B3B5AB-E814-CC72-D6CD-3A49B3FD51C5}"/>
              </a:ext>
            </a:extLst>
          </p:cNvPr>
          <p:cNvSpPr/>
          <p:nvPr/>
        </p:nvSpPr>
        <p:spPr>
          <a:xfrm>
            <a:off x="8777866" y="5618260"/>
            <a:ext cx="1392072" cy="1081825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endParaRPr lang="en-US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</p:txBody>
      </p:sp>
      <p:sp>
        <p:nvSpPr>
          <p:cNvPr id="44" name="Flowchart: Alternate Process 43">
            <a:extLst>
              <a:ext uri="{FF2B5EF4-FFF2-40B4-BE49-F238E27FC236}">
                <a16:creationId xmlns:a16="http://schemas.microsoft.com/office/drawing/2014/main" id="{2FF15C1F-7607-93BE-0AE4-BCB608E08BFF}"/>
              </a:ext>
            </a:extLst>
          </p:cNvPr>
          <p:cNvSpPr/>
          <p:nvPr/>
        </p:nvSpPr>
        <p:spPr>
          <a:xfrm>
            <a:off x="8758578" y="3226066"/>
            <a:ext cx="1392072" cy="1081825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n-US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45" name="Flowchart: Alternate Process 44">
            <a:extLst>
              <a:ext uri="{FF2B5EF4-FFF2-40B4-BE49-F238E27FC236}">
                <a16:creationId xmlns:a16="http://schemas.microsoft.com/office/drawing/2014/main" id="{8D0008BD-7C7B-4757-6364-AA79806ED042}"/>
              </a:ext>
            </a:extLst>
          </p:cNvPr>
          <p:cNvSpPr/>
          <p:nvPr/>
        </p:nvSpPr>
        <p:spPr>
          <a:xfrm>
            <a:off x="894898" y="5603563"/>
            <a:ext cx="1392072" cy="1081825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Chlorine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2630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836416C5-7810-E8AA-AE19-B01DF082C20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6651" y="538308"/>
            <a:ext cx="3362013" cy="23564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3886D1D7-0251-AC2D-00A3-CFFAB36E8942}"/>
              </a:ext>
            </a:extLst>
          </p:cNvPr>
          <p:cNvSpPr txBox="1">
            <a:spLocks/>
          </p:cNvSpPr>
          <p:nvPr/>
        </p:nvSpPr>
        <p:spPr>
          <a:xfrm>
            <a:off x="8179925" y="2431576"/>
            <a:ext cx="3768970" cy="2965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A0D9BC9-3B37-D541-3C17-F4616232F1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1142" y="3941438"/>
            <a:ext cx="3397753" cy="25535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3D74FA2F-C2AE-7FF1-0AD7-4B8E3024C8E8}"/>
              </a:ext>
            </a:extLst>
          </p:cNvPr>
          <p:cNvSpPr txBox="1">
            <a:spLocks/>
          </p:cNvSpPr>
          <p:nvPr/>
        </p:nvSpPr>
        <p:spPr>
          <a:xfrm>
            <a:off x="4410954" y="3593910"/>
            <a:ext cx="3768970" cy="2965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B62E8C5-5662-24D6-2A5D-A8482CEA86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651" y="4018876"/>
            <a:ext cx="3435687" cy="248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3CFB589E-F6FD-F685-3CDF-8AD926A4DE82}"/>
              </a:ext>
            </a:extLst>
          </p:cNvPr>
          <p:cNvSpPr txBox="1">
            <a:spLocks/>
          </p:cNvSpPr>
          <p:nvPr/>
        </p:nvSpPr>
        <p:spPr>
          <a:xfrm>
            <a:off x="7968446" y="1164893"/>
            <a:ext cx="3768970" cy="2965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44040BA-000F-1D22-B683-324B783CE6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9771" y="553497"/>
            <a:ext cx="3052461" cy="22940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8783AD1-AF7C-FF55-EEF5-3033231DBFF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6"/>
          <a:stretch>
            <a:fillRect/>
          </a:stretch>
        </p:blipFill>
        <p:spPr>
          <a:xfrm>
            <a:off x="4470168" y="527754"/>
            <a:ext cx="3286799" cy="2432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E25ADF0-D6A8-500C-6A5A-5018BBB91D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37107" y="4005496"/>
            <a:ext cx="3922102" cy="2493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8D1C6F5-6C31-254F-57FD-C8997E604C15}"/>
              </a:ext>
            </a:extLst>
          </p:cNvPr>
          <p:cNvSpPr txBox="1"/>
          <p:nvPr/>
        </p:nvSpPr>
        <p:spPr>
          <a:xfrm>
            <a:off x="1825360" y="3022211"/>
            <a:ext cx="79600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729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BIẾT CÁC NGUYÊN TỐ CÓ TRONG THÀNH PHẦN CỦA CÁC SẢN PHẨM TRÊN?</a:t>
            </a:r>
          </a:p>
        </p:txBody>
      </p:sp>
    </p:spTree>
    <p:extLst>
      <p:ext uri="{BB962C8B-B14F-4D97-AF65-F5344CB8AC3E}">
        <p14:creationId xmlns:p14="http://schemas.microsoft.com/office/powerpoint/2010/main" val="1251485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836416C5-7810-E8AA-AE19-B01DF082C20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7223" y="826454"/>
            <a:ext cx="3948405" cy="2767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3886D1D7-0251-AC2D-00A3-CFFAB36E8942}"/>
              </a:ext>
            </a:extLst>
          </p:cNvPr>
          <p:cNvSpPr txBox="1">
            <a:spLocks/>
          </p:cNvSpPr>
          <p:nvPr/>
        </p:nvSpPr>
        <p:spPr>
          <a:xfrm>
            <a:off x="8179925" y="2431576"/>
            <a:ext cx="3768970" cy="2965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A0D9BC9-3B37-D541-3C17-F4616232F1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4693" y="3791586"/>
            <a:ext cx="3682382" cy="27674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3D74FA2F-C2AE-7FF1-0AD7-4B8E3024C8E8}"/>
              </a:ext>
            </a:extLst>
          </p:cNvPr>
          <p:cNvSpPr txBox="1">
            <a:spLocks/>
          </p:cNvSpPr>
          <p:nvPr/>
        </p:nvSpPr>
        <p:spPr>
          <a:xfrm>
            <a:off x="4410954" y="3593910"/>
            <a:ext cx="3768970" cy="2965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B62E8C5-5662-24D6-2A5D-A8482CEA86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857" y="3733569"/>
            <a:ext cx="3913771" cy="28254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3CFB589E-F6FD-F685-3CDF-8AD926A4DE82}"/>
              </a:ext>
            </a:extLst>
          </p:cNvPr>
          <p:cNvSpPr txBox="1">
            <a:spLocks/>
          </p:cNvSpPr>
          <p:nvPr/>
        </p:nvSpPr>
        <p:spPr>
          <a:xfrm>
            <a:off x="7968446" y="1164893"/>
            <a:ext cx="3768970" cy="2965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44040BA-000F-1D22-B683-324B783CE6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8731" y="826453"/>
            <a:ext cx="3682381" cy="27674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8783AD1-AF7C-FF55-EEF5-3033231DBFF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6"/>
          <a:stretch>
            <a:fillRect/>
          </a:stretch>
        </p:blipFill>
        <p:spPr>
          <a:xfrm>
            <a:off x="4183808" y="1707107"/>
            <a:ext cx="4191161" cy="3101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Question ">
            <a:extLst>
              <a:ext uri="{FF2B5EF4-FFF2-40B4-BE49-F238E27FC236}">
                <a16:creationId xmlns:a16="http://schemas.microsoft.com/office/drawing/2014/main" id="{BF8F8C87-8D1A-9795-74F9-6054B8D05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813" y="5039225"/>
            <a:ext cx="1272373" cy="1272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299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F1F5DC-F410-62F4-8FEB-4A0464733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2397" y="656569"/>
            <a:ext cx="5194132" cy="653465"/>
          </a:xfrm>
        </p:spPr>
        <p:txBody>
          <a:bodyPr>
            <a:normAutofit/>
          </a:bodyPr>
          <a:lstStyle/>
          <a:p>
            <a:pPr algn="ctr"/>
            <a:r>
              <a:rPr lang="en-US" sz="3200" b="1" cap="non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 THÀNH TẠI NHÀ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1FDEAA2B-88E1-A08F-22B4-682EC84FE06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4222884"/>
              </p:ext>
            </p:extLst>
          </p:nvPr>
        </p:nvGraphicFramePr>
        <p:xfrm>
          <a:off x="1348878" y="1640409"/>
          <a:ext cx="9021171" cy="408531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007057">
                  <a:extLst>
                    <a:ext uri="{9D8B030D-6E8A-4147-A177-3AD203B41FA5}">
                      <a16:colId xmlns:a16="http://schemas.microsoft.com/office/drawing/2014/main" val="610139828"/>
                    </a:ext>
                  </a:extLst>
                </a:gridCol>
                <a:gridCol w="3007057">
                  <a:extLst>
                    <a:ext uri="{9D8B030D-6E8A-4147-A177-3AD203B41FA5}">
                      <a16:colId xmlns:a16="http://schemas.microsoft.com/office/drawing/2014/main" val="2091257769"/>
                    </a:ext>
                  </a:extLst>
                </a:gridCol>
                <a:gridCol w="3007057">
                  <a:extLst>
                    <a:ext uri="{9D8B030D-6E8A-4147-A177-3AD203B41FA5}">
                      <a16:colId xmlns:a16="http://schemas.microsoft.com/office/drawing/2014/main" val="2890200471"/>
                    </a:ext>
                  </a:extLst>
                </a:gridCol>
              </a:tblGrid>
              <a:tr h="11573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KHHH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Vai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trò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NTHH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6837774"/>
                  </a:ext>
                </a:extLst>
              </a:tr>
              <a:tr h="1463967"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1782897"/>
                  </a:ext>
                </a:extLst>
              </a:tr>
              <a:tr h="1463967"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2402367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210C4AC5-5894-DDC1-1CFF-77620D1188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122" y="5480713"/>
            <a:ext cx="1219200" cy="1219200"/>
          </a:xfrm>
          <a:prstGeom prst="rect">
            <a:avLst/>
          </a:prstGeom>
        </p:spPr>
      </p:pic>
      <p:graphicFrame>
        <p:nvGraphicFramePr>
          <p:cNvPr id="10" name="Table 6">
            <a:extLst>
              <a:ext uri="{FF2B5EF4-FFF2-40B4-BE49-F238E27FC236}">
                <a16:creationId xmlns:a16="http://schemas.microsoft.com/office/drawing/2014/main" id="{20D99F8B-253F-0E5E-B369-DFEB8A2FF8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4703538"/>
              </p:ext>
            </p:extLst>
          </p:nvPr>
        </p:nvGraphicFramePr>
        <p:xfrm>
          <a:off x="3076701" y="6041184"/>
          <a:ext cx="5759355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9355">
                  <a:extLst>
                    <a:ext uri="{9D8B030D-6E8A-4147-A177-3AD203B41FA5}">
                      <a16:colId xmlns:a16="http://schemas.microsoft.com/office/drawing/2014/main" val="11652745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HỌC TẬP SỐ 3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29829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660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lash card là gì">
            <a:extLst>
              <a:ext uri="{FF2B5EF4-FFF2-40B4-BE49-F238E27FC236}">
                <a16:creationId xmlns:a16="http://schemas.microsoft.com/office/drawing/2014/main" id="{D70A33F6-CFBA-6929-93EA-F8EA47F9B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08" y="3975848"/>
            <a:ext cx="3077894" cy="26666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F1F5DC-F410-62F4-8FEB-4A0464733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6318" y="2346473"/>
            <a:ext cx="6137344" cy="2254496"/>
          </a:xfrm>
        </p:spPr>
        <p:txBody>
          <a:bodyPr>
            <a:normAutofit/>
          </a:bodyPr>
          <a:lstStyle/>
          <a:p>
            <a:pPr algn="ctr"/>
            <a:r>
              <a:rPr lang="en-US" sz="3000" b="1" cap="none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THIẾT KẾ FLASHCARD TỰ HỌC – TÊN GỌI, KÍ HIỆU HÓA HỌC VÀ KHỐI LƯỢNG NGUYÊN TỬ CỦA 20 NGUYÊN TỐ ĐẦU TIÊN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00CA5D-7584-0759-EA95-D576D07E5A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191" y="675415"/>
            <a:ext cx="3324388" cy="2161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E14C26-4CD1-A36D-323A-E903AB9D29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952" y="675415"/>
            <a:ext cx="5244581" cy="2097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3692923-8F0A-B40E-5F53-794ACD52A9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4300" y="3583940"/>
            <a:ext cx="3288128" cy="3288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0151A8B-191B-7BE7-D58F-B2F80A4A61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1190" y="4659762"/>
            <a:ext cx="3733178" cy="21790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3848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40A0F4CC-F443-40C1-B000-840650808C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8FF3DAE6-FFD2-4E7C-8FB8-E958A258604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83" name="Rectangle 3082">
            <a:extLst>
              <a:ext uri="{FF2B5EF4-FFF2-40B4-BE49-F238E27FC236}">
                <a16:creationId xmlns:a16="http://schemas.microsoft.com/office/drawing/2014/main" id="{A2F7A394-B482-4D36-A98E-11A3212A1F1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3085" name="Rectangle 3084">
            <a:extLst>
              <a:ext uri="{FF2B5EF4-FFF2-40B4-BE49-F238E27FC236}">
                <a16:creationId xmlns:a16="http://schemas.microsoft.com/office/drawing/2014/main" id="{69C7CAB8-D495-4055-B3B2-32598017650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7" name="Rectangle 3086">
            <a:extLst>
              <a:ext uri="{FF2B5EF4-FFF2-40B4-BE49-F238E27FC236}">
                <a16:creationId xmlns:a16="http://schemas.microsoft.com/office/drawing/2014/main" id="{DA440309-65B1-4ED4-BB9E-4CB01F7C315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89" name="Rectangle 3088">
            <a:extLst>
              <a:ext uri="{FF2B5EF4-FFF2-40B4-BE49-F238E27FC236}">
                <a16:creationId xmlns:a16="http://schemas.microsoft.com/office/drawing/2014/main" id="{979B1BFD-225D-4FC8-9D3D-BD890ED79DC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685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91" name="Rectangle 3090">
            <a:extLst>
              <a:ext uri="{FF2B5EF4-FFF2-40B4-BE49-F238E27FC236}">
                <a16:creationId xmlns:a16="http://schemas.microsoft.com/office/drawing/2014/main" id="{9EDEDA21-C986-4C86-85B8-2C03659F1D3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93" name="Rectangle 3092">
            <a:extLst>
              <a:ext uri="{FF2B5EF4-FFF2-40B4-BE49-F238E27FC236}">
                <a16:creationId xmlns:a16="http://schemas.microsoft.com/office/drawing/2014/main" id="{15A8EF6B-4B50-442B-BF0D-8628A887D6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733" y="599723"/>
            <a:ext cx="3701120" cy="5200321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467" y="1671056"/>
            <a:ext cx="3057655" cy="3057655"/>
          </a:xfrm>
          <a:prstGeom prst="rect">
            <a:avLst/>
          </a:prstGeom>
        </p:spPr>
      </p:pic>
      <p:sp>
        <p:nvSpPr>
          <p:cNvPr id="3095" name="Rectangle 3094">
            <a:extLst>
              <a:ext uri="{FF2B5EF4-FFF2-40B4-BE49-F238E27FC236}">
                <a16:creationId xmlns:a16="http://schemas.microsoft.com/office/drawing/2014/main" id="{E75485DA-F4C9-4EA7-9A56-ECC28CE3F3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4338" y="599723"/>
            <a:ext cx="7501130" cy="5200321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Slide kết thúc trong PowerPoint đẹp (3)">
            <a:extLst>
              <a:ext uri="{FF2B5EF4-FFF2-40B4-BE49-F238E27FC236}">
                <a16:creationId xmlns:a16="http://schemas.microsoft.com/office/drawing/2014/main" id="{33CCBCD2-2CB9-112D-15D2-DC97F5423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6573" y="1170758"/>
            <a:ext cx="6849366" cy="4058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7" name="Rectangle 3096">
            <a:extLst>
              <a:ext uri="{FF2B5EF4-FFF2-40B4-BE49-F238E27FC236}">
                <a16:creationId xmlns:a16="http://schemas.microsoft.com/office/drawing/2014/main" id="{B6DE96F1-A675-47D2-8014-4F8849A91B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734" y="5873675"/>
            <a:ext cx="11296733" cy="51689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31DD9A-E099-E5F7-5646-1CAD0A73E728}"/>
              </a:ext>
            </a:extLst>
          </p:cNvPr>
          <p:cNvSpPr txBox="1"/>
          <p:nvPr/>
        </p:nvSpPr>
        <p:spPr>
          <a:xfrm>
            <a:off x="1351091" y="5899095"/>
            <a:ext cx="89470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 ƠN CÁC BẠN ĐÃ THEO DÕI!</a:t>
            </a:r>
          </a:p>
        </p:txBody>
      </p:sp>
    </p:spTree>
    <p:extLst>
      <p:ext uri="{BB962C8B-B14F-4D97-AF65-F5344CB8AC3E}">
        <p14:creationId xmlns:p14="http://schemas.microsoft.com/office/powerpoint/2010/main" val="1376549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307430F-0DD8-2AE8-DAEE-29ECBAF3E4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2735342"/>
              </p:ext>
            </p:extLst>
          </p:nvPr>
        </p:nvGraphicFramePr>
        <p:xfrm>
          <a:off x="846160" y="2156346"/>
          <a:ext cx="10590664" cy="4465128"/>
        </p:xfrm>
        <a:graphic>
          <a:graphicData uri="http://schemas.openxmlformats.org/drawingml/2006/table">
            <a:tbl>
              <a:tblPr firstRow="1" firstCol="1" bandRow="1"/>
              <a:tblGrid>
                <a:gridCol w="3529462">
                  <a:extLst>
                    <a:ext uri="{9D8B030D-6E8A-4147-A177-3AD203B41FA5}">
                      <a16:colId xmlns:a16="http://schemas.microsoft.com/office/drawing/2014/main" val="1029441448"/>
                    </a:ext>
                  </a:extLst>
                </a:gridCol>
                <a:gridCol w="3530601">
                  <a:extLst>
                    <a:ext uri="{9D8B030D-6E8A-4147-A177-3AD203B41FA5}">
                      <a16:colId xmlns:a16="http://schemas.microsoft.com/office/drawing/2014/main" val="151787415"/>
                    </a:ext>
                  </a:extLst>
                </a:gridCol>
                <a:gridCol w="3530601">
                  <a:extLst>
                    <a:ext uri="{9D8B030D-6E8A-4147-A177-3AD203B41FA5}">
                      <a16:colId xmlns:a16="http://schemas.microsoft.com/office/drawing/2014/main" val="2956619726"/>
                    </a:ext>
                  </a:extLst>
                </a:gridCol>
              </a:tblGrid>
              <a:tr h="16088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(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Những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điều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em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đã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biết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)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W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(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Những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điều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em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muốn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biết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)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(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Những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điều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em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đã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học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được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sau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bài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học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)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5077365"/>
                  </a:ext>
                </a:extLst>
              </a:tr>
              <a:tr h="21397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7082118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E2618CBE-8982-B240-2010-6105CC2FB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340798EE-C5AD-EA03-96E2-9CF46DD41921}"/>
              </a:ext>
            </a:extLst>
          </p:cNvPr>
          <p:cNvSpPr/>
          <p:nvPr/>
        </p:nvSpPr>
        <p:spPr>
          <a:xfrm>
            <a:off x="2388358" y="928048"/>
            <a:ext cx="504967" cy="991772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9C9361FE-0B2A-B672-56BE-1D7540757438}"/>
              </a:ext>
            </a:extLst>
          </p:cNvPr>
          <p:cNvSpPr/>
          <p:nvPr/>
        </p:nvSpPr>
        <p:spPr>
          <a:xfrm>
            <a:off x="5843516" y="928048"/>
            <a:ext cx="504967" cy="991772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050" name="Picture 2" descr="Clipboard icon">
            <a:extLst>
              <a:ext uri="{FF2B5EF4-FFF2-40B4-BE49-F238E27FC236}">
                <a16:creationId xmlns:a16="http://schemas.microsoft.com/office/drawing/2014/main" id="{39DA6E83-EE9B-0192-5E06-7A04A6DA5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326" y="690366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inus Sign 7">
            <a:extLst>
              <a:ext uri="{FF2B5EF4-FFF2-40B4-BE49-F238E27FC236}">
                <a16:creationId xmlns:a16="http://schemas.microsoft.com/office/drawing/2014/main" id="{162CE1C6-D95A-261A-E38E-C502B3915F8C}"/>
              </a:ext>
            </a:extLst>
          </p:cNvPr>
          <p:cNvSpPr/>
          <p:nvPr/>
        </p:nvSpPr>
        <p:spPr>
          <a:xfrm>
            <a:off x="2687469" y="975849"/>
            <a:ext cx="1219200" cy="238801"/>
          </a:xfrm>
          <a:prstGeom prst="mathMinus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inus Sign 9">
            <a:extLst>
              <a:ext uri="{FF2B5EF4-FFF2-40B4-BE49-F238E27FC236}">
                <a16:creationId xmlns:a16="http://schemas.microsoft.com/office/drawing/2014/main" id="{9A85957C-CAC9-13B2-60D8-BE6C8DA3DC1E}"/>
              </a:ext>
            </a:extLst>
          </p:cNvPr>
          <p:cNvSpPr/>
          <p:nvPr/>
        </p:nvSpPr>
        <p:spPr>
          <a:xfrm>
            <a:off x="4799460" y="975849"/>
            <a:ext cx="1219200" cy="238801"/>
          </a:xfrm>
          <a:prstGeom prst="mathMinus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13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BE2A817-A388-A401-D95D-4F8CBC4930E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8370" y="1405720"/>
            <a:ext cx="4986017" cy="4499915"/>
          </a:xfr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8D0CD40-18F6-41FD-41D7-FA82B32F0E4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352485" y="1310184"/>
            <a:ext cx="6839515" cy="44405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DD4392A-E8B1-9565-CE18-AC20B2592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609583"/>
            <a:ext cx="5194767" cy="62147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- NGUYÊN TỐ HÓA HỌC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EA86892-26FD-5833-CB7E-0E8257C447E4}"/>
              </a:ext>
            </a:extLst>
          </p:cNvPr>
          <p:cNvSpPr txBox="1"/>
          <p:nvPr/>
        </p:nvSpPr>
        <p:spPr>
          <a:xfrm>
            <a:off x="5469483" y="5767147"/>
            <a:ext cx="66055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 TRĂM KHỐI LƯỢNG CÁC NGUYÊN TỐ </a:t>
            </a:r>
          </a:p>
          <a:p>
            <a:pPr algn="ctr"/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 TẠO LỚP VỎ TRÁI ĐẤT</a:t>
            </a:r>
          </a:p>
        </p:txBody>
      </p:sp>
    </p:spTree>
    <p:extLst>
      <p:ext uri="{BB962C8B-B14F-4D97-AF65-F5344CB8AC3E}">
        <p14:creationId xmlns:p14="http://schemas.microsoft.com/office/powerpoint/2010/main" val="3199870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E0E6DA5-0673-310B-38CC-853835B08E5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781328" y="1076308"/>
            <a:ext cx="7544357" cy="536356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AC83017-219C-5D86-5446-713D85A68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649" y="454838"/>
            <a:ext cx="5194767" cy="62147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- NGUYÊN TỐ HÓA HỌC</a:t>
            </a:r>
          </a:p>
        </p:txBody>
      </p:sp>
    </p:spTree>
    <p:extLst>
      <p:ext uri="{BB962C8B-B14F-4D97-AF65-F5344CB8AC3E}">
        <p14:creationId xmlns:p14="http://schemas.microsoft.com/office/powerpoint/2010/main" val="1122030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F1F5DC-F410-62F4-8FEB-4A0464733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9419" y="2681216"/>
            <a:ext cx="7438030" cy="1219201"/>
          </a:xfrm>
        </p:spPr>
        <p:txBody>
          <a:bodyPr>
            <a:normAutofit fontScale="9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u="sng" cap="none" dirty="0">
                <a:ln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</a:t>
            </a:r>
            <a:r>
              <a:rPr lang="en-US" sz="3200" b="1" cap="none" dirty="0">
                <a:ln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1" cap="none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cap="none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cap="none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sz="4400" b="1" cap="none" dirty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TỐ HÓA HỌC </a:t>
            </a:r>
            <a:endParaRPr lang="en-US" b="1" cap="none" dirty="0">
              <a:ln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103F2A9-B24F-59E5-3E0E-6F833EC28A2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383357" y="675066"/>
            <a:ext cx="1219200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D1C948B-DC38-F7C3-6195-EF02C9C4C12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443962" y="5058650"/>
            <a:ext cx="1219200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5C898A1-28C8-CD77-2CEB-3D66D2A634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7849" y="630969"/>
            <a:ext cx="1219200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984137-981F-A361-CD2E-5BB3F1FC1A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451" y="2089814"/>
            <a:ext cx="1219200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677D6F-D9ED-ACCC-0EDF-EE7D92B976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63405" y="4534701"/>
            <a:ext cx="1219200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8709095-145D-D0FC-DCCC-7D38B4676A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45133" y="758659"/>
            <a:ext cx="1219200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08E5EBD-3C3A-99AC-B73F-25AE70B3AA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84291" y="4871113"/>
            <a:ext cx="1219200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alcium ">
            <a:extLst>
              <a:ext uri="{FF2B5EF4-FFF2-40B4-BE49-F238E27FC236}">
                <a16:creationId xmlns:a16="http://schemas.microsoft.com/office/drawing/2014/main" id="{56A85AD0-20B5-56A0-7EF9-EDAA0647D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7049" y="3192435"/>
            <a:ext cx="1219200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sk ">
            <a:extLst>
              <a:ext uri="{FF2B5EF4-FFF2-40B4-BE49-F238E27FC236}">
                <a16:creationId xmlns:a16="http://schemas.microsoft.com/office/drawing/2014/main" id="{2CDC8C0B-3D3B-90FE-7088-283450BE7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5946" y="5420668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2360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F1F5DC-F410-62F4-8FEB-4A0464733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609583"/>
            <a:ext cx="5194767" cy="62147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- NGUYÊN TỐ HÓA HỌC</a:t>
            </a:r>
          </a:p>
        </p:txBody>
      </p:sp>
      <p:pic>
        <p:nvPicPr>
          <p:cNvPr id="13" name="Content Placeholder 11">
            <a:extLst>
              <a:ext uri="{FF2B5EF4-FFF2-40B4-BE49-F238E27FC236}">
                <a16:creationId xmlns:a16="http://schemas.microsoft.com/office/drawing/2014/main" id="{90DE24B2-4713-07F7-1B0E-9BC372BF71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413" y="1610440"/>
            <a:ext cx="7702093" cy="33907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0E965D7E-372D-22D8-C9B8-CC3712D5FE1C}"/>
              </a:ext>
            </a:extLst>
          </p:cNvPr>
          <p:cNvSpPr/>
          <p:nvPr/>
        </p:nvSpPr>
        <p:spPr>
          <a:xfrm>
            <a:off x="9200271" y="2154590"/>
            <a:ext cx="281354" cy="273874"/>
          </a:xfrm>
          <a:prstGeom prst="ellipse">
            <a:avLst/>
          </a:prstGeom>
          <a:solidFill>
            <a:srgbClr val="45EDA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718B493-4182-BFAC-2F75-526A88D815DE}"/>
              </a:ext>
            </a:extLst>
          </p:cNvPr>
          <p:cNvSpPr/>
          <p:nvPr/>
        </p:nvSpPr>
        <p:spPr>
          <a:xfrm>
            <a:off x="9200271" y="2868906"/>
            <a:ext cx="281354" cy="273874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80F64DD-D732-64B0-D90E-3525630A1FF9}"/>
              </a:ext>
            </a:extLst>
          </p:cNvPr>
          <p:cNvSpPr/>
          <p:nvPr/>
        </p:nvSpPr>
        <p:spPr>
          <a:xfrm>
            <a:off x="9241215" y="3643038"/>
            <a:ext cx="179310" cy="172275"/>
          </a:xfrm>
          <a:prstGeom prst="ellipse">
            <a:avLst/>
          </a:prstGeom>
          <a:solidFill>
            <a:srgbClr val="2964D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663EA78-0418-417F-701B-1A0D7D40CA27}"/>
              </a:ext>
            </a:extLst>
          </p:cNvPr>
          <p:cNvSpPr txBox="1"/>
          <p:nvPr/>
        </p:nvSpPr>
        <p:spPr>
          <a:xfrm>
            <a:off x="9662615" y="2006225"/>
            <a:ext cx="20062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protons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9167D0-5D35-A114-5C37-FB83FE004983}"/>
              </a:ext>
            </a:extLst>
          </p:cNvPr>
          <p:cNvSpPr txBox="1"/>
          <p:nvPr/>
        </p:nvSpPr>
        <p:spPr>
          <a:xfrm>
            <a:off x="9662615" y="2788660"/>
            <a:ext cx="20062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neutrons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6E13DF-3C86-8354-D4FB-F3892FBC3354}"/>
              </a:ext>
            </a:extLst>
          </p:cNvPr>
          <p:cNvSpPr txBox="1"/>
          <p:nvPr/>
        </p:nvSpPr>
        <p:spPr>
          <a:xfrm>
            <a:off x="9662615" y="3471048"/>
            <a:ext cx="20062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electrons</a:t>
            </a:r>
          </a:p>
        </p:txBody>
      </p:sp>
      <p:pic>
        <p:nvPicPr>
          <p:cNvPr id="23" name="Picture 2" descr="Rabbit ">
            <a:extLst>
              <a:ext uri="{FF2B5EF4-FFF2-40B4-BE49-F238E27FC236}">
                <a16:creationId xmlns:a16="http://schemas.microsoft.com/office/drawing/2014/main" id="{E6F5A42D-E193-0F33-7A39-72D2CEC46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5741" y="5109925"/>
            <a:ext cx="1466625" cy="146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 descr="Question Zutto">
            <a:extLst>
              <a:ext uri="{FF2B5EF4-FFF2-40B4-BE49-F238E27FC236}">
                <a16:creationId xmlns:a16="http://schemas.microsoft.com/office/drawing/2014/main" id="{138C2C23-C267-22F2-016A-46559DE24D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60002" y="4728297"/>
            <a:ext cx="717585" cy="71758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56A7F110-F8AA-BECC-45DE-E38CD95297F4}"/>
              </a:ext>
            </a:extLst>
          </p:cNvPr>
          <p:cNvSpPr txBox="1"/>
          <p:nvPr/>
        </p:nvSpPr>
        <p:spPr>
          <a:xfrm>
            <a:off x="2956823" y="5628648"/>
            <a:ext cx="6023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1?</a:t>
            </a:r>
          </a:p>
        </p:txBody>
      </p:sp>
    </p:spTree>
    <p:extLst>
      <p:ext uri="{BB962C8B-B14F-4D97-AF65-F5344CB8AC3E}">
        <p14:creationId xmlns:p14="http://schemas.microsoft.com/office/powerpoint/2010/main" val="67999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/>
      <p:bldP spid="18" grpId="0"/>
      <p:bldP spid="19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1F5DC-F410-62F4-8FEB-4A0464733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609583"/>
            <a:ext cx="5194767" cy="62147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- NGUYÊN TỐ HÓA HỌC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DC9E0CB-9964-0330-0373-2FB3D96DC9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874889"/>
              </p:ext>
            </p:extLst>
          </p:nvPr>
        </p:nvGraphicFramePr>
        <p:xfrm>
          <a:off x="916230" y="1149599"/>
          <a:ext cx="10466004" cy="5031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6501">
                  <a:extLst>
                    <a:ext uri="{9D8B030D-6E8A-4147-A177-3AD203B41FA5}">
                      <a16:colId xmlns:a16="http://schemas.microsoft.com/office/drawing/2014/main" val="2937603426"/>
                    </a:ext>
                  </a:extLst>
                </a:gridCol>
                <a:gridCol w="2616501">
                  <a:extLst>
                    <a:ext uri="{9D8B030D-6E8A-4147-A177-3AD203B41FA5}">
                      <a16:colId xmlns:a16="http://schemas.microsoft.com/office/drawing/2014/main" val="374456668"/>
                    </a:ext>
                  </a:extLst>
                </a:gridCol>
                <a:gridCol w="2616501">
                  <a:extLst>
                    <a:ext uri="{9D8B030D-6E8A-4147-A177-3AD203B41FA5}">
                      <a16:colId xmlns:a16="http://schemas.microsoft.com/office/drawing/2014/main" val="2633171017"/>
                    </a:ext>
                  </a:extLst>
                </a:gridCol>
                <a:gridCol w="2616501">
                  <a:extLst>
                    <a:ext uri="{9D8B030D-6E8A-4147-A177-3AD203B41FA5}">
                      <a16:colId xmlns:a16="http://schemas.microsoft.com/office/drawing/2014/main" val="432829116"/>
                    </a:ext>
                  </a:extLst>
                </a:gridCol>
              </a:tblGrid>
              <a:tr h="2440224">
                <a:tc>
                  <a:txBody>
                    <a:bodyPr/>
                    <a:lstStyle/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Hydrogen</a:t>
                      </a:r>
                    </a:p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Hạt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H-1</a:t>
                      </a:r>
                    </a:p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H-2</a:t>
                      </a:r>
                    </a:p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H-3</a:t>
                      </a:r>
                    </a:p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8739008"/>
                  </a:ext>
                </a:extLst>
              </a:tr>
              <a:tr h="1220113"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b="1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protons</a:t>
                      </a:r>
                    </a:p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966692"/>
                  </a:ext>
                </a:extLst>
              </a:tr>
              <a:tr h="1220113"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b="1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neutrons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3630896"/>
                  </a:ext>
                </a:extLst>
              </a:tr>
            </a:tbl>
          </a:graphicData>
        </a:graphic>
      </p:graphicFrame>
      <p:pic>
        <p:nvPicPr>
          <p:cNvPr id="20" name="Picture 19">
            <a:extLst>
              <a:ext uri="{FF2B5EF4-FFF2-40B4-BE49-F238E27FC236}">
                <a16:creationId xmlns:a16="http://schemas.microsoft.com/office/drawing/2014/main" id="{5B55AE43-5FF2-78B1-E6E6-49B83E8C8D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3411" y="5054873"/>
            <a:ext cx="1535373" cy="15353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665CB96-4F7C-E47E-1430-9987B3969D54}"/>
              </a:ext>
            </a:extLst>
          </p:cNvPr>
          <p:cNvCxnSpPr/>
          <p:nvPr/>
        </p:nvCxnSpPr>
        <p:spPr>
          <a:xfrm>
            <a:off x="916230" y="1149599"/>
            <a:ext cx="2660684" cy="245659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929D7E14-BFC3-A77D-8C31-D4BF99E0DA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94560"/>
              </p:ext>
            </p:extLst>
          </p:nvPr>
        </p:nvGraphicFramePr>
        <p:xfrm>
          <a:off x="3269554" y="6301611"/>
          <a:ext cx="5759355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9355">
                  <a:extLst>
                    <a:ext uri="{9D8B030D-6E8A-4147-A177-3AD203B41FA5}">
                      <a16:colId xmlns:a16="http://schemas.microsoft.com/office/drawing/2014/main" val="11652745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HỌC TẬP SỐ 1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2982969"/>
                  </a:ext>
                </a:extLst>
              </a:tr>
            </a:tbl>
          </a:graphicData>
        </a:graphic>
      </p:graphicFrame>
      <p:graphicFrame>
        <p:nvGraphicFramePr>
          <p:cNvPr id="8" name="Table 3">
            <a:extLst>
              <a:ext uri="{FF2B5EF4-FFF2-40B4-BE49-F238E27FC236}">
                <a16:creationId xmlns:a16="http://schemas.microsoft.com/office/drawing/2014/main" id="{555E167E-8B91-231A-F4F8-FC5DD8E552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019971"/>
              </p:ext>
            </p:extLst>
          </p:nvPr>
        </p:nvGraphicFramePr>
        <p:xfrm>
          <a:off x="916230" y="1149599"/>
          <a:ext cx="10466004" cy="5031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6501">
                  <a:extLst>
                    <a:ext uri="{9D8B030D-6E8A-4147-A177-3AD203B41FA5}">
                      <a16:colId xmlns:a16="http://schemas.microsoft.com/office/drawing/2014/main" val="2937603426"/>
                    </a:ext>
                  </a:extLst>
                </a:gridCol>
                <a:gridCol w="2616501">
                  <a:extLst>
                    <a:ext uri="{9D8B030D-6E8A-4147-A177-3AD203B41FA5}">
                      <a16:colId xmlns:a16="http://schemas.microsoft.com/office/drawing/2014/main" val="374456668"/>
                    </a:ext>
                  </a:extLst>
                </a:gridCol>
                <a:gridCol w="2616501">
                  <a:extLst>
                    <a:ext uri="{9D8B030D-6E8A-4147-A177-3AD203B41FA5}">
                      <a16:colId xmlns:a16="http://schemas.microsoft.com/office/drawing/2014/main" val="2633171017"/>
                    </a:ext>
                  </a:extLst>
                </a:gridCol>
                <a:gridCol w="2616501">
                  <a:extLst>
                    <a:ext uri="{9D8B030D-6E8A-4147-A177-3AD203B41FA5}">
                      <a16:colId xmlns:a16="http://schemas.microsoft.com/office/drawing/2014/main" val="432829116"/>
                    </a:ext>
                  </a:extLst>
                </a:gridCol>
              </a:tblGrid>
              <a:tr h="2440224">
                <a:tc>
                  <a:txBody>
                    <a:bodyPr/>
                    <a:lstStyle/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Hydrogen</a:t>
                      </a:r>
                    </a:p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Hạt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H-1</a:t>
                      </a:r>
                    </a:p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H-2</a:t>
                      </a:r>
                    </a:p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H-3</a:t>
                      </a:r>
                    </a:p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8739008"/>
                  </a:ext>
                </a:extLst>
              </a:tr>
              <a:tr h="1220113"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b="1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protons</a:t>
                      </a:r>
                    </a:p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966692"/>
                  </a:ext>
                </a:extLst>
              </a:tr>
              <a:tr h="1220113"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b="1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neutrons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3630896"/>
                  </a:ext>
                </a:extLst>
              </a:tr>
            </a:tbl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8B25946-F989-A272-888C-AB42DE71A03E}"/>
              </a:ext>
            </a:extLst>
          </p:cNvPr>
          <p:cNvCxnSpPr>
            <a:cxnSpLocks/>
          </p:cNvCxnSpPr>
          <p:nvPr/>
        </p:nvCxnSpPr>
        <p:spPr>
          <a:xfrm>
            <a:off x="916230" y="1149599"/>
            <a:ext cx="2660684" cy="245659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110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ividendVTI">
  <a:themeElements>
    <a:clrScheme name="Aspect">
      <a:dk1>
        <a:sysClr val="windowText" lastClr="000000"/>
      </a:dk1>
      <a:lt1>
        <a:sysClr val="window" lastClr="FFFFFF"/>
      </a:lt1>
      <a:dk2>
        <a:srgbClr val="585753"/>
      </a:dk2>
      <a:lt2>
        <a:srgbClr val="EBDDC3"/>
      </a:lt2>
      <a:accent1>
        <a:srgbClr val="71B9E4"/>
      </a:accent1>
      <a:accent2>
        <a:srgbClr val="E25D3C"/>
      </a:accent2>
      <a:accent3>
        <a:srgbClr val="BDB59D"/>
      </a:accent3>
      <a:accent4>
        <a:srgbClr val="A5AB81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Dividend">
      <a:majorFont>
        <a:latin typeface="Franklin Gothic Demi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965255AC-12AC-4323-AA35-9BAC798B66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B3242A4-1E6A-4E02-809C-4A24066EC01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BD2D995-20F0-4C14-BF62-1248AB4B484D}">
  <ds:schemaRefs>
    <ds:schemaRef ds:uri="http://schemas.microsoft.com/office/2006/documentManagement/types"/>
    <ds:schemaRef ds:uri="16c05727-aa75-4e4a-9b5f-8a80a1165891"/>
    <ds:schemaRef ds:uri="http://purl.org/dc/elements/1.1/"/>
    <ds:schemaRef ds:uri="http://schemas.microsoft.com/office/2006/metadata/properties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71af3243-3dd4-4a8d-8c0d-dd76da1f02a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{428C4EDF-7F4F-43F4-AA6E-A515AEA4317B}tf67061901_win32</Template>
  <TotalTime>716</TotalTime>
  <Words>1306</Words>
  <Application>Microsoft Office PowerPoint</Application>
  <PresentationFormat>Widescreen</PresentationFormat>
  <Paragraphs>458</Paragraphs>
  <Slides>32</Slides>
  <Notes>0</Notes>
  <HiddenSlides>0</HiddenSlides>
  <MMClips>20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Arial</vt:lpstr>
      <vt:lpstr>Calibri</vt:lpstr>
      <vt:lpstr>Franklin Gothic Book</vt:lpstr>
      <vt:lpstr>Franklin Gothic Demi</vt:lpstr>
      <vt:lpstr>Times New Roman</vt:lpstr>
      <vt:lpstr>Wingdings 2</vt:lpstr>
      <vt:lpstr>DividendVTI</vt:lpstr>
      <vt:lpstr>PowerPoint Presentation</vt:lpstr>
      <vt:lpstr>PowerPoint Presentation</vt:lpstr>
      <vt:lpstr>PowerPoint Presentation</vt:lpstr>
      <vt:lpstr>PowerPoint Presentation</vt:lpstr>
      <vt:lpstr>I - NGUYÊN TỐ HÓA HỌC</vt:lpstr>
      <vt:lpstr>I - NGUYÊN TỐ HÓA HỌC</vt:lpstr>
      <vt:lpstr>BÀI 3:     NGUYÊN TỐ HÓA HỌC </vt:lpstr>
      <vt:lpstr>I - NGUYÊN TỐ HÓA HỌC</vt:lpstr>
      <vt:lpstr>I - NGUYÊN TỐ HÓA HỌC</vt:lpstr>
      <vt:lpstr>I - NGUYÊN TỐ HÓA HỌC</vt:lpstr>
      <vt:lpstr>I - NGUYÊN TỐ HÓA HỌC</vt:lpstr>
      <vt:lpstr>I - NGUYÊN TỐ HÓA HỌC</vt:lpstr>
      <vt:lpstr>I –NGUYÊN TỐ HÓA HỌC </vt:lpstr>
      <vt:lpstr>II – TÊN GỌI VÀ KÍ HIỆU NGUYÊN TỐ HÓA HỌC </vt:lpstr>
      <vt:lpstr>II – TÊN GỌI VÀ KÍ HIỆU NGUYÊN TỐ HÓA HỌC </vt:lpstr>
      <vt:lpstr>II – TÊN GỌI VÀ KÍ HIỆU NGUYÊN TỐ HÓA HỌC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HOÀN THÀNH TẠI NHÀ</vt:lpstr>
      <vt:lpstr>THIẾT KẾ FLASHCARD TỰ HỌC – TÊN GỌI, KÍ HIỆU HÓA HỌC VÀ KHỐI LƯỢNG NGUYÊN TỬ CỦA 20 NGUYÊN TỐ ĐẦU TIÊN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ASUS</cp:lastModifiedBy>
  <cp:revision>68</cp:revision>
  <dcterms:created xsi:type="dcterms:W3CDTF">2022-06-25T14:56:10Z</dcterms:created>
  <dcterms:modified xsi:type="dcterms:W3CDTF">2022-11-14T18:56:41Z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