
<file path=[Content_Types].xml><?xml version="1.0" encoding="utf-8"?>
<Types xmlns="http://schemas.openxmlformats.org/package/2006/content-types">
  <Default Extension="wav" ContentType="audio/x-wav"/>
  <Default Extension="png" ContentType="image/png"/>
  <Default Extension="gif" ContentType="image/gif"/>
  <Default Extension="jpeg" ContentType="image/jpeg"/>
  <Default Extension="JPG" ContentType="image/.jpg"/>
  <Default Extension="wma" ContentType="audio/x-ms-wma"/>
  <Default Extension="mp3" ContentType="audio/mp3"/>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17.fntdata" ContentType="application/x-fontdata"/>
  <Override PartName="/ppt/fonts/font18.fntdata" ContentType="application/x-fontdata"/>
  <Override PartName="/ppt/fonts/font19.fntdata" ContentType="application/x-fontdata"/>
  <Override PartName="/ppt/fonts/font2.fntdata" ContentType="application/x-fontdata"/>
  <Override PartName="/ppt/fonts/font20.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media/image4.svg" ContentType="image/svg+xml"/>
  <Override PartName="/ppt/media/image5.svg" ContentType="image/svg+xml"/>
  <Override PartName="/ppt/media/image6.svg" ContentType="image/svg+xml"/>
  <Override PartName="/ppt/media/image7.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321" r:id="rId3"/>
    <p:sldId id="277" r:id="rId5"/>
    <p:sldId id="278" r:id="rId6"/>
    <p:sldId id="279" r:id="rId7"/>
    <p:sldId id="280" r:id="rId8"/>
    <p:sldId id="281" r:id="rId9"/>
    <p:sldId id="282" r:id="rId10"/>
    <p:sldId id="284" r:id="rId11"/>
    <p:sldId id="361" r:id="rId12"/>
    <p:sldId id="362" r:id="rId13"/>
    <p:sldId id="287" r:id="rId14"/>
    <p:sldId id="288" r:id="rId15"/>
    <p:sldId id="289" r:id="rId16"/>
    <p:sldId id="363" r:id="rId17"/>
    <p:sldId id="290" r:id="rId18"/>
    <p:sldId id="394" r:id="rId19"/>
    <p:sldId id="395" r:id="rId20"/>
    <p:sldId id="291" r:id="rId21"/>
    <p:sldId id="292" r:id="rId22"/>
    <p:sldId id="293" r:id="rId23"/>
    <p:sldId id="294" r:id="rId24"/>
    <p:sldId id="295" r:id="rId25"/>
    <p:sldId id="296" r:id="rId26"/>
    <p:sldId id="297" r:id="rId27"/>
    <p:sldId id="298" r:id="rId28"/>
    <p:sldId id="299" r:id="rId29"/>
    <p:sldId id="300" r:id="rId30"/>
    <p:sldId id="301" r:id="rId31"/>
    <p:sldId id="302" r:id="rId32"/>
    <p:sldId id="303" r:id="rId33"/>
    <p:sldId id="304" r:id="rId34"/>
    <p:sldId id="305" r:id="rId35"/>
    <p:sldId id="306" r:id="rId36"/>
    <p:sldId id="307" r:id="rId37"/>
    <p:sldId id="308" r:id="rId38"/>
    <p:sldId id="309" r:id="rId39"/>
    <p:sldId id="310" r:id="rId40"/>
    <p:sldId id="311" r:id="rId41"/>
    <p:sldId id="312" r:id="rId42"/>
    <p:sldId id="313" r:id="rId43"/>
    <p:sldId id="314" r:id="rId44"/>
    <p:sldId id="315" r:id="rId45"/>
    <p:sldId id="316" r:id="rId46"/>
  </p:sldIdLst>
  <p:sldSz cx="12192000" cy="6858000"/>
  <p:notesSz cx="6858000" cy="9144000"/>
  <p:embeddedFontLst>
    <p:embeddedFont>
      <p:font typeface="SimSun" panose="02010600030101010101" pitchFamily="2" charset="-122"/>
      <p:regular r:id="rId50"/>
    </p:embeddedFont>
    <p:embeddedFont>
      <p:font typeface="Calibri" panose="020F0502020204030204"/>
      <p:regular r:id="rId51"/>
      <p:bold r:id="rId52"/>
      <p:italic r:id="rId53"/>
      <p:boldItalic r:id="rId54"/>
    </p:embeddedFont>
    <p:embeddedFont>
      <p:font typeface="Calibri" panose="020F0502020204030204" pitchFamily="34" charset="0"/>
      <p:regular r:id="rId55"/>
      <p:bold r:id="rId56"/>
      <p:italic r:id="rId57"/>
      <p:boldItalic r:id="rId58"/>
    </p:embeddedFont>
    <p:embeddedFont>
      <p:font typeface="Calibri Light" panose="020F0302020204030204" charset="0"/>
      <p:regular r:id="rId59"/>
      <p:italic r:id="rId60"/>
    </p:embeddedFont>
    <p:embeddedFont>
      <p:font typeface="MS PGothic" panose="020B0600070205080204" pitchFamily="34" charset="-128"/>
      <p:regular r:id="rId61"/>
    </p:embeddedFont>
    <p:embeddedFont>
      <p:font typeface="Segoe UI" panose="020B0502040204020203" charset="0"/>
      <p:regular r:id="rId62"/>
      <p:bold r:id="rId63"/>
      <p:italic r:id="rId64"/>
      <p:boldItalic r:id="rId65"/>
    </p:embeddedFont>
    <p:embeddedFont>
      <p:font typeface="Cambria" panose="02040503050406030204" charset="0"/>
      <p:regular r:id="rId66"/>
      <p:bold r:id="rId67"/>
      <p:italic r:id="rId68"/>
      <p:boldItalic r:id="rId6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F6600"/>
    <a:srgbClr val="CC00FF"/>
    <a:srgbClr val="00FF00"/>
    <a:srgbClr val="FF00FF"/>
    <a:srgbClr val="CCFF99"/>
    <a:srgbClr val="FFFFFF"/>
    <a:srgbClr val="8D410D"/>
    <a:srgbClr val="96571E"/>
    <a:srgbClr val="6038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15" autoAdjust="0"/>
    <p:restoredTop sz="94364" autoAdjust="0"/>
  </p:normalViewPr>
  <p:slideViewPr>
    <p:cSldViewPr snapToGrid="0">
      <p:cViewPr>
        <p:scale>
          <a:sx n="79" d="100"/>
          <a:sy n="79" d="100"/>
        </p:scale>
        <p:origin x="-174" y="-30"/>
      </p:cViewPr>
      <p:guideLst>
        <p:guide orient="horz" pos="1984"/>
        <p:guide pos="388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9" Type="http://schemas.openxmlformats.org/officeDocument/2006/relationships/font" Target="fonts/font20.fntdata"/><Relationship Id="rId68" Type="http://schemas.openxmlformats.org/officeDocument/2006/relationships/font" Target="fonts/font19.fntdata"/><Relationship Id="rId67" Type="http://schemas.openxmlformats.org/officeDocument/2006/relationships/font" Target="fonts/font18.fntdata"/><Relationship Id="rId66" Type="http://schemas.openxmlformats.org/officeDocument/2006/relationships/font" Target="fonts/font17.fntdata"/><Relationship Id="rId65" Type="http://schemas.openxmlformats.org/officeDocument/2006/relationships/font" Target="fonts/font16.fntdata"/><Relationship Id="rId64" Type="http://schemas.openxmlformats.org/officeDocument/2006/relationships/font" Target="fonts/font15.fntdata"/><Relationship Id="rId63" Type="http://schemas.openxmlformats.org/officeDocument/2006/relationships/font" Target="fonts/font14.fntdata"/><Relationship Id="rId62" Type="http://schemas.openxmlformats.org/officeDocument/2006/relationships/font" Target="fonts/font13.fntdata"/><Relationship Id="rId61" Type="http://schemas.openxmlformats.org/officeDocument/2006/relationships/font" Target="fonts/font12.fntdata"/><Relationship Id="rId60" Type="http://schemas.openxmlformats.org/officeDocument/2006/relationships/font" Target="fonts/font11.fntdata"/><Relationship Id="rId6" Type="http://schemas.openxmlformats.org/officeDocument/2006/relationships/slide" Target="slides/slide3.xml"/><Relationship Id="rId59" Type="http://schemas.openxmlformats.org/officeDocument/2006/relationships/font" Target="fonts/font10.fntdata"/><Relationship Id="rId58" Type="http://schemas.openxmlformats.org/officeDocument/2006/relationships/font" Target="fonts/font9.fntdata"/><Relationship Id="rId57" Type="http://schemas.openxmlformats.org/officeDocument/2006/relationships/font" Target="fonts/font8.fntdata"/><Relationship Id="rId56" Type="http://schemas.openxmlformats.org/officeDocument/2006/relationships/font" Target="fonts/font7.fntdata"/><Relationship Id="rId55" Type="http://schemas.openxmlformats.org/officeDocument/2006/relationships/font" Target="fonts/font6.fntdata"/><Relationship Id="rId54" Type="http://schemas.openxmlformats.org/officeDocument/2006/relationships/font" Target="fonts/font5.fntdata"/><Relationship Id="rId53" Type="http://schemas.openxmlformats.org/officeDocument/2006/relationships/font" Target="fonts/font4.fntdata"/><Relationship Id="rId52" Type="http://schemas.openxmlformats.org/officeDocument/2006/relationships/font" Target="fonts/font3.fntdata"/><Relationship Id="rId51" Type="http://schemas.openxmlformats.org/officeDocument/2006/relationships/font" Target="fonts/font2.fntdata"/><Relationship Id="rId50" Type="http://schemas.openxmlformats.org/officeDocument/2006/relationships/font" Target="fonts/font1.fntdata"/><Relationship Id="rId5" Type="http://schemas.openxmlformats.org/officeDocument/2006/relationships/slide" Target="slides/slide2.xml"/><Relationship Id="rId49" Type="http://schemas.openxmlformats.org/officeDocument/2006/relationships/tableStyles" Target="tableStyles.xml"/><Relationship Id="rId48" Type="http://schemas.openxmlformats.org/officeDocument/2006/relationships/viewProps" Target="viewProps.xml"/><Relationship Id="rId47" Type="http://schemas.openxmlformats.org/officeDocument/2006/relationships/presProps" Target="presProps.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57298EC3-4AA2-4D3D-BF80-C8C58323976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A76CAC97-33C0-46B9-8E3B-08C7849A158F}" type="pres">
      <dgm:prSet presAssocID="{57298EC3-4AA2-4D3D-BF80-C8C583239769}" presName="linearFlow" presStyleCnt="0">
        <dgm:presLayoutVars>
          <dgm:dir/>
          <dgm:animLvl val="lvl"/>
          <dgm:resizeHandles val="exact"/>
        </dgm:presLayoutVars>
      </dgm:prSet>
      <dgm:spPr/>
      <dgm:t>
        <a:bodyPr/>
        <a:lstStyle/>
        <a:p>
          <a:endParaRPr lang="en-US"/>
        </a:p>
      </dgm:t>
    </dgm:pt>
  </dgm:ptLst>
  <dgm:cxnLst>
    <dgm:cxn modelId="{E03214F0-75EC-4580-833A-0F49B6D164B5}" type="presOf" srcId="{57298EC3-4AA2-4D3D-BF80-C8C583239769}" destId="{A76CAC97-33C0-46B9-8E3B-08C7849A158F}" srcOrd="0"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6753726" cy="1235242"/>
        <a:chOff x="0" y="0"/>
        <a:chExt cx="6753726" cy="1235242"/>
      </a:xfrm>
    </dsp:grpSpPr>
    <dsp:sp modelId="{0F7A354B-AA31-4A14-8BB1-D702027B1790}">
      <dsp:nvSpPr>
        <dsp:cNvPr id="3" name="Chevron 2"/>
        <dsp:cNvSpPr/>
      </dsp:nvSpPr>
      <dsp:spPr bwMode="white">
        <a:xfrm rot="5400000">
          <a:off x="-185286" y="185286"/>
          <a:ext cx="1235242" cy="864669"/>
        </a:xfrm>
        <a:prstGeom prst="chevron">
          <a:avLst/>
        </a:prstGeom>
      </dsp:spPr>
      <dsp:style>
        <a:lnRef idx="2">
          <a:schemeClr val="accent1"/>
        </a:lnRef>
        <a:fillRef idx="1">
          <a:schemeClr val="accent1"/>
        </a:fillRef>
        <a:effectRef idx="0">
          <a:scrgbClr r="0" g="0" b="0"/>
        </a:effectRef>
        <a:fontRef idx="minor">
          <a:schemeClr val="lt1"/>
        </a:fontRef>
      </dsp:style>
      <dsp:txBody>
        <a:bodyPr rot="-5400000" lIns="13970" tIns="13970" rIns="13970" bIns="13970" anchor="ctr"/>
        <a:lstStyle>
          <a:lvl1pPr algn="ctr">
            <a:defRPr sz="2200"/>
          </a:lvl1pPr>
          <a:lvl2pPr marL="171450" indent="-171450" algn="ctr">
            <a:defRPr sz="1700"/>
          </a:lvl2pPr>
          <a:lvl3pPr marL="342900" indent="-171450" algn="ctr">
            <a:defRPr sz="1700"/>
          </a:lvl3pPr>
          <a:lvl4pPr marL="514350" indent="-171450" algn="ctr">
            <a:defRPr sz="1700"/>
          </a:lvl4pPr>
          <a:lvl5pPr marL="685800" indent="-171450" algn="ctr">
            <a:defRPr sz="1700"/>
          </a:lvl5pPr>
          <a:lvl6pPr marL="857250" indent="-171450" algn="ctr">
            <a:defRPr sz="1700"/>
          </a:lvl6pPr>
          <a:lvl7pPr marL="1028700" indent="-171450" algn="ctr">
            <a:defRPr sz="1700"/>
          </a:lvl7pPr>
          <a:lvl8pPr marL="1200150" indent="-171450" algn="ctr">
            <a:defRPr sz="1700"/>
          </a:lvl8pPr>
          <a:lvl9pPr marL="1371600" indent="-171450" algn="ctr">
            <a:defRPr sz="1700"/>
          </a:lvl9pPr>
        </a:lstStyle>
        <a:p>
          <a:pPr lvl="0">
            <a:lnSpc>
              <a:spcPct val="100000"/>
            </a:lnSpc>
            <a:spcBef>
              <a:spcPct val="0"/>
            </a:spcBef>
            <a:spcAft>
              <a:spcPct val="35000"/>
            </a:spcAft>
          </a:pPr>
          <a:r>
            <a:rPr lang="en-US" dirty="0" smtClean="0"/>
            <a:t>Video</a:t>
          </a:r>
          <a:endParaRPr lang="en-US" dirty="0"/>
        </a:p>
      </dsp:txBody>
      <dsp:txXfrm rot="5400000">
        <a:off x="-185286" y="185286"/>
        <a:ext cx="1235242" cy="864669"/>
      </dsp:txXfrm>
    </dsp:sp>
    <dsp:sp modelId="{6D1AD4E5-50CF-4F20-8E90-1E8E2565D55C}">
      <dsp:nvSpPr>
        <dsp:cNvPr id="4" name="Round Same Side Corner Rectangle 3"/>
        <dsp:cNvSpPr/>
      </dsp:nvSpPr>
      <dsp:spPr bwMode="white">
        <a:xfrm rot="5400000">
          <a:off x="3407744" y="-2527033"/>
          <a:ext cx="802907" cy="5889057"/>
        </a:xfrm>
        <a:prstGeom prst="round2SameRect">
          <a:avLst/>
        </a:prstGeom>
        <a:solidFill>
          <a:schemeClr val="accent4">
            <a:lumMod val="60000"/>
            <a:lumOff val="40000"/>
            <a:alpha val="90000"/>
          </a:schemeClr>
        </a:solidFill>
      </dsp:spPr>
      <dsp:style>
        <a:lnRef idx="2">
          <a:schemeClr val="accent1"/>
        </a:lnRef>
        <a:fillRef idx="1">
          <a:schemeClr val="lt1">
            <a:alpha val="90000"/>
          </a:schemeClr>
        </a:fillRef>
        <a:effectRef idx="0">
          <a:scrgbClr r="0" g="0" b="0"/>
        </a:effectRef>
        <a:fontRef idx="minor"/>
      </dsp:style>
      <dsp:txBody>
        <a:bodyPr rot="-5400000" lIns="199136" tIns="17780" rIns="17780" bIns="17780" anchor="ctr"/>
        <a:lstStyle>
          <a:lvl1pPr algn="l">
            <a:defRPr sz="2800"/>
          </a:lvl1pPr>
          <a:lvl2pPr marL="285750" indent="-285750" algn="l">
            <a:defRPr sz="2800"/>
          </a:lvl2pPr>
          <a:lvl3pPr marL="571500" indent="-285750" algn="l">
            <a:defRPr sz="2800"/>
          </a:lvl3pPr>
          <a:lvl4pPr marL="857250" indent="-285750" algn="l">
            <a:defRPr sz="2800"/>
          </a:lvl4pPr>
          <a:lvl5pPr marL="1143000" indent="-285750" algn="l">
            <a:defRPr sz="2800"/>
          </a:lvl5pPr>
          <a:lvl6pPr marL="1428750" indent="-285750" algn="l">
            <a:defRPr sz="2800"/>
          </a:lvl6pPr>
          <a:lvl7pPr marL="1714500" indent="-285750" algn="l">
            <a:defRPr sz="2800"/>
          </a:lvl7pPr>
          <a:lvl8pPr marL="2000250" indent="-285750" algn="l">
            <a:defRPr sz="2800"/>
          </a:lvl8pPr>
          <a:lvl9pPr marL="2286000" indent="-285750" algn="l">
            <a:defRPr sz="2800"/>
          </a:lvl9pPr>
        </a:lstStyle>
        <a:p>
          <a:pPr lvl="1">
            <a:lnSpc>
              <a:spcPct val="100000"/>
            </a:lnSpc>
            <a:spcBef>
              <a:spcPct val="0"/>
            </a:spcBef>
            <a:spcAft>
              <a:spcPct val="15000"/>
            </a:spcAft>
            <a:buChar char="•"/>
          </a:pPr>
          <a:r>
            <a:rPr lang="vi-VN" noProof="0" dirty="0" smtClean="0">
              <a:solidFill>
                <a:schemeClr val="dk1"/>
              </a:solidFill>
            </a:rPr>
            <a:t>Ảnh hưởng của sinh vật ngoại lai</a:t>
          </a:r>
          <a:endParaRPr lang="vi-VN" noProof="0" dirty="0">
            <a:solidFill>
              <a:schemeClr val="dk1"/>
            </a:solidFill>
          </a:endParaRPr>
        </a:p>
      </dsp:txBody>
      <dsp:txXfrm rot="5400000">
        <a:off x="3407744" y="-2527033"/>
        <a:ext cx="802907" cy="5889057"/>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r>
              <a:rPr lang="en-US" b="1" dirty="0" err="1" smtClean="0">
                <a:effectLst/>
                <a:sym typeface="+mn-ea"/>
              </a:rPr>
              <a:t>Từ</a:t>
            </a:r>
            <a:r>
              <a:rPr lang="en-US" b="1" dirty="0" smtClean="0">
                <a:effectLst/>
                <a:sym typeface="+mn-ea"/>
              </a:rPr>
              <a:t> </a:t>
            </a:r>
            <a:r>
              <a:rPr lang="en-US" b="1" dirty="0" err="1" smtClean="0">
                <a:effectLst/>
                <a:sym typeface="+mn-ea"/>
              </a:rPr>
              <a:t>khóa</a:t>
            </a:r>
            <a:r>
              <a:rPr lang="en-US" b="1" dirty="0" smtClean="0">
                <a:effectLst/>
                <a:sym typeface="+mn-ea"/>
              </a:rPr>
              <a:t> </a:t>
            </a:r>
            <a:r>
              <a:rPr lang="en-US" b="1" dirty="0" err="1" smtClean="0">
                <a:effectLst/>
                <a:sym typeface="+mn-ea"/>
              </a:rPr>
              <a:t>ngày</a:t>
            </a:r>
            <a:r>
              <a:rPr lang="en-US" b="1" dirty="0" smtClean="0">
                <a:effectLst/>
                <a:sym typeface="+mn-ea"/>
              </a:rPr>
              <a:t> </a:t>
            </a:r>
            <a:r>
              <a:rPr lang="en-US" b="1" dirty="0" err="1" smtClean="0">
                <a:effectLst/>
                <a:sym typeface="+mn-ea"/>
              </a:rPr>
              <a:t>hôm</a:t>
            </a:r>
            <a:r>
              <a:rPr lang="en-US" b="1" dirty="0" smtClean="0">
                <a:effectLst/>
                <a:sym typeface="+mn-ea"/>
              </a:rPr>
              <a:t> nay </a:t>
            </a:r>
            <a:r>
              <a:rPr lang="en-US" b="1" dirty="0" err="1" smtClean="0">
                <a:effectLst/>
                <a:sym typeface="+mn-ea"/>
              </a:rPr>
              <a:t>của</a:t>
            </a:r>
            <a:r>
              <a:rPr lang="en-US" b="1" dirty="0" smtClean="0">
                <a:effectLst/>
                <a:sym typeface="+mn-ea"/>
              </a:rPr>
              <a:t> </a:t>
            </a:r>
            <a:r>
              <a:rPr lang="en-US" b="1" dirty="0" err="1" smtClean="0">
                <a:effectLst/>
                <a:sym typeface="+mn-ea"/>
              </a:rPr>
              <a:t>chúng</a:t>
            </a:r>
            <a:r>
              <a:rPr lang="en-US" b="1" dirty="0" smtClean="0">
                <a:effectLst/>
                <a:sym typeface="+mn-ea"/>
              </a:rPr>
              <a:t> ta </a:t>
            </a:r>
            <a:r>
              <a:rPr lang="en-US" b="1" dirty="0" err="1" smtClean="0">
                <a:effectLst/>
                <a:sym typeface="+mn-ea"/>
              </a:rPr>
              <a:t>là</a:t>
            </a:r>
            <a:r>
              <a:rPr lang="en-US" b="1" dirty="0" smtClean="0">
                <a:effectLst/>
                <a:sym typeface="+mn-ea"/>
              </a:rPr>
              <a:t> </a:t>
            </a:r>
            <a:r>
              <a:rPr lang="vi-VN" b="1" dirty="0" smtClean="0">
                <a:effectLst/>
                <a:sym typeface="+mn-ea"/>
              </a:rPr>
              <a:t>muối, vậy muối là gì? Chúng có CTHH, cách</a:t>
            </a:r>
            <a:r>
              <a:rPr lang="en-US" b="1" dirty="0" smtClean="0">
                <a:effectLst/>
                <a:sym typeface="+mn-ea"/>
              </a:rPr>
              <a:t> </a:t>
            </a:r>
            <a:r>
              <a:rPr lang="en-US" b="1" dirty="0" err="1" smtClean="0">
                <a:effectLst/>
                <a:sym typeface="+mn-ea"/>
              </a:rPr>
              <a:t>gọi</a:t>
            </a:r>
            <a:r>
              <a:rPr lang="vi-VN" b="1" dirty="0" smtClean="0">
                <a:effectLst/>
                <a:sym typeface="+mn-ea"/>
              </a:rPr>
              <a:t> tên và phân loại ra sao?Chúng ta cùng tìm hiểu ở bài ngày hôm nay. </a:t>
            </a:r>
            <a:r>
              <a:rPr lang="en-US" b="1" dirty="0" err="1" smtClean="0">
                <a:effectLst/>
                <a:sym typeface="+mn-ea"/>
              </a:rPr>
              <a:t>Chúng</a:t>
            </a:r>
            <a:r>
              <a:rPr lang="en-US" b="1" dirty="0" smtClean="0">
                <a:effectLst/>
                <a:sym typeface="+mn-ea"/>
              </a:rPr>
              <a:t> ta </a:t>
            </a:r>
            <a:r>
              <a:rPr lang="en-US" b="1" dirty="0" err="1" smtClean="0">
                <a:effectLst/>
                <a:sym typeface="+mn-ea"/>
              </a:rPr>
              <a:t>cùng</a:t>
            </a:r>
            <a:r>
              <a:rPr lang="en-US" b="1" dirty="0" smtClean="0">
                <a:effectLst/>
                <a:sym typeface="+mn-ea"/>
              </a:rPr>
              <a:t> </a:t>
            </a:r>
            <a:r>
              <a:rPr lang="en-US" b="1" dirty="0" err="1" smtClean="0">
                <a:effectLst/>
                <a:sym typeface="+mn-ea"/>
              </a:rPr>
              <a:t>tìm</a:t>
            </a:r>
            <a:r>
              <a:rPr lang="en-US" b="1" dirty="0" smtClean="0">
                <a:effectLst/>
                <a:sym typeface="+mn-ea"/>
              </a:rPr>
              <a:t> </a:t>
            </a:r>
            <a:r>
              <a:rPr lang="en-US" b="1" dirty="0" err="1" smtClean="0">
                <a:effectLst/>
                <a:sym typeface="+mn-ea"/>
              </a:rPr>
              <a:t>hiểu</a:t>
            </a:r>
            <a:r>
              <a:rPr lang="en-US" b="1" dirty="0" smtClean="0">
                <a:effectLst/>
                <a:sym typeface="+mn-ea"/>
              </a:rPr>
              <a:t> </a:t>
            </a:r>
            <a:r>
              <a:rPr lang="en-US" b="1" dirty="0" err="1" smtClean="0">
                <a:effectLst/>
                <a:sym typeface="+mn-ea"/>
              </a:rPr>
              <a:t>để</a:t>
            </a:r>
            <a:r>
              <a:rPr lang="en-US" b="1" dirty="0" smtClean="0">
                <a:effectLst/>
                <a:sym typeface="+mn-ea"/>
              </a:rPr>
              <a:t> </a:t>
            </a:r>
            <a:r>
              <a:rPr lang="en-US" b="1" dirty="0" err="1" smtClean="0">
                <a:effectLst/>
                <a:sym typeface="+mn-ea"/>
              </a:rPr>
              <a:t>trả</a:t>
            </a:r>
            <a:r>
              <a:rPr lang="en-US" b="1" dirty="0" smtClean="0">
                <a:effectLst/>
                <a:sym typeface="+mn-ea"/>
              </a:rPr>
              <a:t> </a:t>
            </a:r>
            <a:r>
              <a:rPr lang="en-US" b="1" dirty="0" err="1" smtClean="0">
                <a:effectLst/>
                <a:sym typeface="+mn-ea"/>
              </a:rPr>
              <a:t>lời</a:t>
            </a:r>
            <a:r>
              <a:rPr lang="en-US" b="1" dirty="0" smtClean="0">
                <a:effectLst/>
                <a:sym typeface="+mn-ea"/>
              </a:rPr>
              <a:t> ở </a:t>
            </a:r>
            <a:r>
              <a:rPr lang="en-US" b="1" dirty="0" err="1" smtClean="0">
                <a:effectLst/>
                <a:sym typeface="+mn-ea"/>
              </a:rPr>
              <a:t>bài</a:t>
            </a:r>
            <a:r>
              <a:rPr lang="en-US" b="1" dirty="0" smtClean="0">
                <a:effectLst/>
                <a:sym typeface="+mn-ea"/>
              </a:rPr>
              <a:t> </a:t>
            </a:r>
            <a:r>
              <a:rPr lang="en-US" b="1" dirty="0" err="1" smtClean="0">
                <a:effectLst/>
                <a:sym typeface="+mn-ea"/>
              </a:rPr>
              <a:t>ngày</a:t>
            </a:r>
            <a:r>
              <a:rPr lang="en-US" b="1" dirty="0" smtClean="0">
                <a:effectLst/>
                <a:sym typeface="+mn-ea"/>
              </a:rPr>
              <a:t> </a:t>
            </a:r>
            <a:r>
              <a:rPr lang="en-US" b="1" dirty="0" err="1" smtClean="0">
                <a:effectLst/>
                <a:sym typeface="+mn-ea"/>
              </a:rPr>
              <a:t>hôm</a:t>
            </a:r>
            <a:r>
              <a:rPr lang="en-US" b="1" dirty="0" smtClean="0">
                <a:effectLst/>
                <a:sym typeface="+mn-ea"/>
              </a:rPr>
              <a:t> nay.</a:t>
            </a:r>
            <a:endParaRPr lang="vi-VN" kern="1200" dirty="0" smtClean="0">
              <a:solidFill>
                <a:schemeClr val="tx1"/>
              </a:solidFill>
              <a:effectLst/>
              <a:latin typeface="+mn-lt"/>
              <a:ea typeface="+mn-ea"/>
              <a:cs typeface="+mn-cs"/>
            </a:endParaRPr>
          </a:p>
          <a:p>
            <a:endParaRPr lang="vi-VN" dirty="0"/>
          </a:p>
          <a:p>
            <a:pPr marL="0" marR="0" lvl="0" indent="0" algn="l" defTabSz="914400" rtl="0" eaLnBrk="1" fontAlgn="auto" latinLnBrk="0" hangingPunct="1">
              <a:lnSpc>
                <a:spcPct val="100000"/>
              </a:lnSpc>
              <a:spcBef>
                <a:spcPts val="0"/>
              </a:spcBef>
              <a:spcAft>
                <a:spcPts val="0"/>
              </a:spcAft>
              <a:buClrTx/>
              <a:buSzTx/>
              <a:buFontTx/>
              <a:buNone/>
              <a:defRPr/>
            </a:pPr>
            <a:r>
              <a:rPr lang="en-US" b="1" dirty="0" err="1" smtClean="0">
                <a:effectLst/>
                <a:sym typeface="+mn-ea"/>
              </a:rPr>
              <a:t>Từ</a:t>
            </a:r>
            <a:r>
              <a:rPr lang="en-US" b="1" dirty="0" smtClean="0">
                <a:effectLst/>
                <a:sym typeface="+mn-ea"/>
              </a:rPr>
              <a:t> </a:t>
            </a:r>
            <a:r>
              <a:rPr lang="en-US" b="1" dirty="0" err="1" smtClean="0">
                <a:effectLst/>
                <a:sym typeface="+mn-ea"/>
              </a:rPr>
              <a:t>khóa</a:t>
            </a:r>
            <a:r>
              <a:rPr lang="en-US" b="1" dirty="0" smtClean="0">
                <a:effectLst/>
                <a:sym typeface="+mn-ea"/>
              </a:rPr>
              <a:t> </a:t>
            </a:r>
            <a:r>
              <a:rPr lang="en-US" b="1" dirty="0" err="1" smtClean="0">
                <a:effectLst/>
                <a:sym typeface="+mn-ea"/>
              </a:rPr>
              <a:t>ngày</a:t>
            </a:r>
            <a:r>
              <a:rPr lang="en-US" b="1" dirty="0" smtClean="0">
                <a:effectLst/>
                <a:sym typeface="+mn-ea"/>
              </a:rPr>
              <a:t> </a:t>
            </a:r>
            <a:r>
              <a:rPr lang="en-US" b="1" dirty="0" err="1" smtClean="0">
                <a:effectLst/>
                <a:sym typeface="+mn-ea"/>
              </a:rPr>
              <a:t>hôm</a:t>
            </a:r>
            <a:r>
              <a:rPr lang="en-US" b="1" dirty="0" smtClean="0">
                <a:effectLst/>
                <a:sym typeface="+mn-ea"/>
              </a:rPr>
              <a:t> nay </a:t>
            </a:r>
            <a:r>
              <a:rPr lang="en-US" b="1" dirty="0" err="1" smtClean="0">
                <a:effectLst/>
                <a:sym typeface="+mn-ea"/>
              </a:rPr>
              <a:t>của</a:t>
            </a:r>
            <a:r>
              <a:rPr lang="en-US" b="1" dirty="0" smtClean="0">
                <a:effectLst/>
                <a:sym typeface="+mn-ea"/>
              </a:rPr>
              <a:t> </a:t>
            </a:r>
            <a:r>
              <a:rPr lang="en-US" b="1" dirty="0" err="1" smtClean="0">
                <a:effectLst/>
                <a:sym typeface="+mn-ea"/>
              </a:rPr>
              <a:t>chúng</a:t>
            </a:r>
            <a:r>
              <a:rPr lang="en-US" b="1" dirty="0" smtClean="0">
                <a:effectLst/>
                <a:sym typeface="+mn-ea"/>
              </a:rPr>
              <a:t> ta </a:t>
            </a:r>
            <a:r>
              <a:rPr lang="en-US" b="1" dirty="0" err="1" smtClean="0">
                <a:effectLst/>
                <a:sym typeface="+mn-ea"/>
              </a:rPr>
              <a:t>là</a:t>
            </a:r>
            <a:r>
              <a:rPr lang="en-US" b="1" dirty="0" smtClean="0">
                <a:effectLst/>
                <a:sym typeface="+mn-ea"/>
              </a:rPr>
              <a:t> </a:t>
            </a:r>
            <a:r>
              <a:rPr lang="vi-VN" b="1" dirty="0" smtClean="0">
                <a:effectLst/>
                <a:sym typeface="+mn-ea"/>
              </a:rPr>
              <a:t>muối, vậy muối là gì? Chúng có CTHH, cách</a:t>
            </a:r>
            <a:r>
              <a:rPr lang="en-US" b="1" dirty="0" smtClean="0">
                <a:effectLst/>
                <a:sym typeface="+mn-ea"/>
              </a:rPr>
              <a:t> </a:t>
            </a:r>
            <a:r>
              <a:rPr lang="en-US" b="1" dirty="0" err="1" smtClean="0">
                <a:effectLst/>
                <a:sym typeface="+mn-ea"/>
              </a:rPr>
              <a:t>gọi</a:t>
            </a:r>
            <a:r>
              <a:rPr lang="vi-VN" b="1" dirty="0" smtClean="0">
                <a:effectLst/>
                <a:sym typeface="+mn-ea"/>
              </a:rPr>
              <a:t> tên và phân loại ra sao?Chúng ta cùng tìm hiểu ở bài ngày hôm nay. </a:t>
            </a:r>
            <a:r>
              <a:rPr lang="en-US" b="1" dirty="0" err="1" smtClean="0">
                <a:effectLst/>
                <a:sym typeface="+mn-ea"/>
              </a:rPr>
              <a:t>Chúng</a:t>
            </a:r>
            <a:r>
              <a:rPr lang="en-US" b="1" dirty="0" smtClean="0">
                <a:effectLst/>
                <a:sym typeface="+mn-ea"/>
              </a:rPr>
              <a:t> ta </a:t>
            </a:r>
            <a:r>
              <a:rPr lang="en-US" b="1" dirty="0" err="1" smtClean="0">
                <a:effectLst/>
                <a:sym typeface="+mn-ea"/>
              </a:rPr>
              <a:t>cùng</a:t>
            </a:r>
            <a:r>
              <a:rPr lang="en-US" b="1" dirty="0" smtClean="0">
                <a:effectLst/>
                <a:sym typeface="+mn-ea"/>
              </a:rPr>
              <a:t> </a:t>
            </a:r>
            <a:r>
              <a:rPr lang="en-US" b="1" dirty="0" err="1" smtClean="0">
                <a:effectLst/>
                <a:sym typeface="+mn-ea"/>
              </a:rPr>
              <a:t>tìm</a:t>
            </a:r>
            <a:r>
              <a:rPr lang="en-US" b="1" dirty="0" smtClean="0">
                <a:effectLst/>
                <a:sym typeface="+mn-ea"/>
              </a:rPr>
              <a:t> </a:t>
            </a:r>
            <a:r>
              <a:rPr lang="en-US" b="1" dirty="0" err="1" smtClean="0">
                <a:effectLst/>
                <a:sym typeface="+mn-ea"/>
              </a:rPr>
              <a:t>hiểu</a:t>
            </a:r>
            <a:r>
              <a:rPr lang="en-US" b="1" dirty="0" smtClean="0">
                <a:effectLst/>
                <a:sym typeface="+mn-ea"/>
              </a:rPr>
              <a:t> </a:t>
            </a:r>
            <a:r>
              <a:rPr lang="en-US" b="1" dirty="0" err="1" smtClean="0">
                <a:effectLst/>
                <a:sym typeface="+mn-ea"/>
              </a:rPr>
              <a:t>để</a:t>
            </a:r>
            <a:r>
              <a:rPr lang="en-US" b="1" dirty="0" smtClean="0">
                <a:effectLst/>
                <a:sym typeface="+mn-ea"/>
              </a:rPr>
              <a:t> </a:t>
            </a:r>
            <a:r>
              <a:rPr lang="en-US" b="1" dirty="0" err="1" smtClean="0">
                <a:effectLst/>
                <a:sym typeface="+mn-ea"/>
              </a:rPr>
              <a:t>trả</a:t>
            </a:r>
            <a:r>
              <a:rPr lang="en-US" b="1" dirty="0" smtClean="0">
                <a:effectLst/>
                <a:sym typeface="+mn-ea"/>
              </a:rPr>
              <a:t> </a:t>
            </a:r>
            <a:r>
              <a:rPr lang="en-US" b="1" dirty="0" err="1" smtClean="0">
                <a:effectLst/>
                <a:sym typeface="+mn-ea"/>
              </a:rPr>
              <a:t>lời</a:t>
            </a:r>
            <a:r>
              <a:rPr lang="en-US" b="1" dirty="0" smtClean="0">
                <a:effectLst/>
                <a:sym typeface="+mn-ea"/>
              </a:rPr>
              <a:t> ở </a:t>
            </a:r>
            <a:r>
              <a:rPr lang="en-US" b="1" dirty="0" err="1" smtClean="0">
                <a:effectLst/>
                <a:sym typeface="+mn-ea"/>
              </a:rPr>
              <a:t>bài</a:t>
            </a:r>
            <a:r>
              <a:rPr lang="en-US" b="1" dirty="0" smtClean="0">
                <a:effectLst/>
                <a:sym typeface="+mn-ea"/>
              </a:rPr>
              <a:t> </a:t>
            </a:r>
            <a:r>
              <a:rPr lang="en-US" b="1" dirty="0" err="1" smtClean="0">
                <a:effectLst/>
                <a:sym typeface="+mn-ea"/>
              </a:rPr>
              <a:t>ngày</a:t>
            </a:r>
            <a:r>
              <a:rPr lang="en-US" b="1" dirty="0" smtClean="0">
                <a:effectLst/>
                <a:sym typeface="+mn-ea"/>
              </a:rPr>
              <a:t> </a:t>
            </a:r>
            <a:r>
              <a:rPr lang="en-US" b="1" dirty="0" err="1" smtClean="0">
                <a:effectLst/>
                <a:sym typeface="+mn-ea"/>
              </a:rPr>
              <a:t>hôm</a:t>
            </a:r>
            <a:r>
              <a:rPr lang="en-US" b="1" dirty="0" smtClean="0">
                <a:effectLst/>
                <a:sym typeface="+mn-ea"/>
              </a:rPr>
              <a:t> nay.</a:t>
            </a:r>
            <a:endParaRPr lang="vi-VN" kern="1200" dirty="0" smtClean="0">
              <a:solidFill>
                <a:schemeClr val="tx1"/>
              </a:solidFill>
              <a:effectLst/>
              <a:latin typeface="+mn-lt"/>
              <a:ea typeface="+mn-ea"/>
              <a:cs typeface="+mn-cs"/>
            </a:endParaRPr>
          </a:p>
          <a:p>
            <a:endParaRPr lang="vi-VN" dirty="0"/>
          </a:p>
          <a:p>
            <a:pPr marL="0" marR="0" lvl="0" indent="0" algn="l" defTabSz="914400" rtl="0" eaLnBrk="1" fontAlgn="auto" latinLnBrk="0" hangingPunct="1">
              <a:lnSpc>
                <a:spcPct val="100000"/>
              </a:lnSpc>
              <a:spcBef>
                <a:spcPts val="0"/>
              </a:spcBef>
              <a:spcAft>
                <a:spcPts val="0"/>
              </a:spcAft>
              <a:buClrTx/>
              <a:buSzTx/>
              <a:buFontTx/>
              <a:buNone/>
              <a:defRPr/>
            </a:pPr>
            <a:r>
              <a:rPr lang="en-US" b="1" dirty="0" err="1" smtClean="0">
                <a:effectLst/>
                <a:sym typeface="+mn-ea"/>
              </a:rPr>
              <a:t>Từ</a:t>
            </a:r>
            <a:r>
              <a:rPr lang="en-US" b="1" dirty="0" smtClean="0">
                <a:effectLst/>
                <a:sym typeface="+mn-ea"/>
              </a:rPr>
              <a:t> </a:t>
            </a:r>
            <a:r>
              <a:rPr lang="en-US" b="1" dirty="0" err="1" smtClean="0">
                <a:effectLst/>
                <a:sym typeface="+mn-ea"/>
              </a:rPr>
              <a:t>khóa</a:t>
            </a:r>
            <a:r>
              <a:rPr lang="en-US" b="1" dirty="0" smtClean="0">
                <a:effectLst/>
                <a:sym typeface="+mn-ea"/>
              </a:rPr>
              <a:t> </a:t>
            </a:r>
            <a:r>
              <a:rPr lang="en-US" b="1" dirty="0" err="1" smtClean="0">
                <a:effectLst/>
                <a:sym typeface="+mn-ea"/>
              </a:rPr>
              <a:t>ngày</a:t>
            </a:r>
            <a:r>
              <a:rPr lang="en-US" b="1" dirty="0" smtClean="0">
                <a:effectLst/>
                <a:sym typeface="+mn-ea"/>
              </a:rPr>
              <a:t> </a:t>
            </a:r>
            <a:r>
              <a:rPr lang="en-US" b="1" dirty="0" err="1" smtClean="0">
                <a:effectLst/>
                <a:sym typeface="+mn-ea"/>
              </a:rPr>
              <a:t>hôm</a:t>
            </a:r>
            <a:r>
              <a:rPr lang="en-US" b="1" dirty="0" smtClean="0">
                <a:effectLst/>
                <a:sym typeface="+mn-ea"/>
              </a:rPr>
              <a:t> nay </a:t>
            </a:r>
            <a:r>
              <a:rPr lang="en-US" b="1" dirty="0" err="1" smtClean="0">
                <a:effectLst/>
                <a:sym typeface="+mn-ea"/>
              </a:rPr>
              <a:t>của</a:t>
            </a:r>
            <a:r>
              <a:rPr lang="en-US" b="1" dirty="0" smtClean="0">
                <a:effectLst/>
                <a:sym typeface="+mn-ea"/>
              </a:rPr>
              <a:t> </a:t>
            </a:r>
            <a:r>
              <a:rPr lang="en-US" b="1" dirty="0" err="1" smtClean="0">
                <a:effectLst/>
                <a:sym typeface="+mn-ea"/>
              </a:rPr>
              <a:t>chúng</a:t>
            </a:r>
            <a:r>
              <a:rPr lang="en-US" b="1" dirty="0" smtClean="0">
                <a:effectLst/>
                <a:sym typeface="+mn-ea"/>
              </a:rPr>
              <a:t> ta </a:t>
            </a:r>
            <a:r>
              <a:rPr lang="en-US" b="1" dirty="0" err="1" smtClean="0">
                <a:effectLst/>
                <a:sym typeface="+mn-ea"/>
              </a:rPr>
              <a:t>là</a:t>
            </a:r>
            <a:r>
              <a:rPr lang="en-US" b="1" dirty="0" smtClean="0">
                <a:effectLst/>
                <a:sym typeface="+mn-ea"/>
              </a:rPr>
              <a:t> </a:t>
            </a:r>
            <a:r>
              <a:rPr lang="vi-VN" b="1" dirty="0" smtClean="0">
                <a:effectLst/>
                <a:sym typeface="+mn-ea"/>
              </a:rPr>
              <a:t>muối, vậy muối là gì? Chúng có CTHH, cách</a:t>
            </a:r>
            <a:r>
              <a:rPr lang="en-US" b="1" dirty="0" smtClean="0">
                <a:effectLst/>
                <a:sym typeface="+mn-ea"/>
              </a:rPr>
              <a:t> </a:t>
            </a:r>
            <a:r>
              <a:rPr lang="en-US" b="1" dirty="0" err="1" smtClean="0">
                <a:effectLst/>
                <a:sym typeface="+mn-ea"/>
              </a:rPr>
              <a:t>gọi</a:t>
            </a:r>
            <a:r>
              <a:rPr lang="vi-VN" b="1" dirty="0" smtClean="0">
                <a:effectLst/>
                <a:sym typeface="+mn-ea"/>
              </a:rPr>
              <a:t> tên và phân loại ra sao?Chúng ta cùng tìm hiểu ở bài ngày hôm nay. </a:t>
            </a:r>
            <a:r>
              <a:rPr lang="en-US" b="1" dirty="0" err="1" smtClean="0">
                <a:effectLst/>
                <a:sym typeface="+mn-ea"/>
              </a:rPr>
              <a:t>Chúng</a:t>
            </a:r>
            <a:r>
              <a:rPr lang="en-US" b="1" dirty="0" smtClean="0">
                <a:effectLst/>
                <a:sym typeface="+mn-ea"/>
              </a:rPr>
              <a:t> ta </a:t>
            </a:r>
            <a:r>
              <a:rPr lang="en-US" b="1" dirty="0" err="1" smtClean="0">
                <a:effectLst/>
                <a:sym typeface="+mn-ea"/>
              </a:rPr>
              <a:t>cùng</a:t>
            </a:r>
            <a:r>
              <a:rPr lang="en-US" b="1" dirty="0" smtClean="0">
                <a:effectLst/>
                <a:sym typeface="+mn-ea"/>
              </a:rPr>
              <a:t> </a:t>
            </a:r>
            <a:r>
              <a:rPr lang="en-US" b="1" dirty="0" err="1" smtClean="0">
                <a:effectLst/>
                <a:sym typeface="+mn-ea"/>
              </a:rPr>
              <a:t>tìm</a:t>
            </a:r>
            <a:r>
              <a:rPr lang="en-US" b="1" dirty="0" smtClean="0">
                <a:effectLst/>
                <a:sym typeface="+mn-ea"/>
              </a:rPr>
              <a:t> </a:t>
            </a:r>
            <a:r>
              <a:rPr lang="en-US" b="1" dirty="0" err="1" smtClean="0">
                <a:effectLst/>
                <a:sym typeface="+mn-ea"/>
              </a:rPr>
              <a:t>hiểu</a:t>
            </a:r>
            <a:r>
              <a:rPr lang="en-US" b="1" dirty="0" smtClean="0">
                <a:effectLst/>
                <a:sym typeface="+mn-ea"/>
              </a:rPr>
              <a:t> </a:t>
            </a:r>
            <a:r>
              <a:rPr lang="en-US" b="1" dirty="0" err="1" smtClean="0">
                <a:effectLst/>
                <a:sym typeface="+mn-ea"/>
              </a:rPr>
              <a:t>để</a:t>
            </a:r>
            <a:r>
              <a:rPr lang="en-US" b="1" dirty="0" smtClean="0">
                <a:effectLst/>
                <a:sym typeface="+mn-ea"/>
              </a:rPr>
              <a:t> </a:t>
            </a:r>
            <a:r>
              <a:rPr lang="en-US" b="1" dirty="0" err="1" smtClean="0">
                <a:effectLst/>
                <a:sym typeface="+mn-ea"/>
              </a:rPr>
              <a:t>trả</a:t>
            </a:r>
            <a:r>
              <a:rPr lang="en-US" b="1" dirty="0" smtClean="0">
                <a:effectLst/>
                <a:sym typeface="+mn-ea"/>
              </a:rPr>
              <a:t> </a:t>
            </a:r>
            <a:r>
              <a:rPr lang="en-US" b="1" dirty="0" err="1" smtClean="0">
                <a:effectLst/>
                <a:sym typeface="+mn-ea"/>
              </a:rPr>
              <a:t>lời</a:t>
            </a:r>
            <a:r>
              <a:rPr lang="en-US" b="1" dirty="0" smtClean="0">
                <a:effectLst/>
                <a:sym typeface="+mn-ea"/>
              </a:rPr>
              <a:t> ở </a:t>
            </a:r>
            <a:r>
              <a:rPr lang="en-US" b="1" dirty="0" err="1" smtClean="0">
                <a:effectLst/>
                <a:sym typeface="+mn-ea"/>
              </a:rPr>
              <a:t>bài</a:t>
            </a:r>
            <a:r>
              <a:rPr lang="en-US" b="1" dirty="0" smtClean="0">
                <a:effectLst/>
                <a:sym typeface="+mn-ea"/>
              </a:rPr>
              <a:t> </a:t>
            </a:r>
            <a:r>
              <a:rPr lang="en-US" b="1" dirty="0" err="1" smtClean="0">
                <a:effectLst/>
                <a:sym typeface="+mn-ea"/>
              </a:rPr>
              <a:t>ngày</a:t>
            </a:r>
            <a:r>
              <a:rPr lang="en-US" b="1" dirty="0" smtClean="0">
                <a:effectLst/>
                <a:sym typeface="+mn-ea"/>
              </a:rPr>
              <a:t> </a:t>
            </a:r>
            <a:r>
              <a:rPr lang="en-US" b="1" dirty="0" err="1" smtClean="0">
                <a:effectLst/>
                <a:sym typeface="+mn-ea"/>
              </a:rPr>
              <a:t>hôm</a:t>
            </a:r>
            <a:r>
              <a:rPr lang="en-US" b="1" dirty="0" smtClean="0">
                <a:effectLst/>
                <a:sym typeface="+mn-ea"/>
              </a:rPr>
              <a:t> nay.</a:t>
            </a:r>
            <a:endParaRPr lang="vi-VN" kern="1200" dirty="0" smtClean="0">
              <a:solidFill>
                <a:schemeClr val="tx1"/>
              </a:solidFill>
              <a:effectLst/>
              <a:latin typeface="+mn-lt"/>
              <a:ea typeface="+mn-ea"/>
              <a:cs typeface="+mn-cs"/>
            </a:endParaRPr>
          </a:p>
          <a:p>
            <a:endParaRPr lang="vi-VN" dirty="0"/>
          </a:p>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1200" kern="1200" dirty="0" err="1" smtClean="0">
                <a:solidFill>
                  <a:schemeClr val="tx1"/>
                </a:solidFill>
                <a:effectLst/>
                <a:latin typeface="+mn-lt"/>
                <a:ea typeface="+mn-ea"/>
                <a:cs typeface="+mn-cs"/>
              </a:rPr>
              <a:t>yêu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cầu</a:t>
            </a:r>
            <a:r>
              <a:rPr lang="en-US" sz="1200" kern="1200" dirty="0" smtClean="0">
                <a:solidFill>
                  <a:schemeClr val="tx1"/>
                </a:solidFill>
                <a:effectLst/>
                <a:latin typeface="+mn-lt"/>
                <a:ea typeface="+mn-ea"/>
                <a:cs typeface="+mn-cs"/>
              </a:rPr>
              <a:t> HS </a:t>
            </a:r>
            <a:r>
              <a:rPr lang="en-US" sz="1200" kern="1200" dirty="0" err="1" smtClean="0">
                <a:solidFill>
                  <a:schemeClr val="tx1"/>
                </a:solidFill>
                <a:effectLst/>
                <a:latin typeface="+mn-lt"/>
                <a:ea typeface="+mn-ea"/>
                <a:cs typeface="+mn-cs"/>
              </a:rPr>
              <a:t>về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tìm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hiểu</a:t>
            </a:r>
            <a:r>
              <a:rPr lang="en-US" sz="1200" kern="1200" dirty="0" smtClean="0">
                <a:solidFill>
                  <a:schemeClr val="tx1"/>
                </a:solidFill>
                <a:effectLst/>
                <a:latin typeface="+mn-lt"/>
                <a:ea typeface="+mn-ea"/>
                <a:cs typeface="+mn-cs"/>
              </a:rPr>
              <a:t> qua </a:t>
            </a:r>
            <a:r>
              <a:rPr lang="en-US" sz="1200" kern="1200" dirty="0" err="1" smtClean="0">
                <a:solidFill>
                  <a:schemeClr val="tx1"/>
                </a:solidFill>
                <a:effectLst/>
                <a:latin typeface="+mn-lt"/>
                <a:ea typeface="+mn-ea"/>
                <a:cs typeface="+mn-cs"/>
              </a:rPr>
              <a:t>các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kênh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thông</a:t>
            </a:r>
            <a:r>
              <a:rPr lang="en-US" sz="1200" kern="1200" dirty="0" smtClean="0">
                <a:solidFill>
                  <a:schemeClr val="tx1"/>
                </a:solidFill>
                <a:effectLst/>
                <a:latin typeface="+mn-lt"/>
                <a:ea typeface="+mn-ea"/>
                <a:cs typeface="+mn-cs"/>
              </a:rPr>
              <a:t> tin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làm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bài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tập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báo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cáo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tiết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học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sau</a:t>
            </a:r>
            <a:r>
              <a:rPr lang="en-US" sz="1200" kern="1200" dirty="0" smtClean="0">
                <a:solidFill>
                  <a:schemeClr val="tx1"/>
                </a:solidFill>
                <a:effectLst/>
                <a:latin typeface="+mn-lt"/>
                <a:ea typeface="+mn-ea"/>
                <a:cs typeface="+mn-cs"/>
              </a:rPr>
              <a:t>.</a:t>
            </a:r>
            <a:endParaRPr lang="vi-VN" sz="1200" kern="1200" dirty="0" smtClean="0">
              <a:solidFill>
                <a:schemeClr val="tx1"/>
              </a:solidFill>
              <a:effectLst/>
              <a:latin typeface="+mn-lt"/>
              <a:ea typeface="+mn-ea"/>
              <a:cs typeface="+mn-cs"/>
            </a:endParaRPr>
          </a:p>
          <a:p>
            <a:endParaRPr lang="vi-VN" dirty="0"/>
          </a:p>
        </p:txBody>
      </p:sp>
      <p:sp>
        <p:nvSpPr>
          <p:cNvPr id="4" name="Slide Number Placeholder 3"/>
          <p:cNvSpPr>
            <a:spLocks noGrp="1"/>
          </p:cNvSpPr>
          <p:nvPr>
            <p:ph type="sldNum" sz="quarter" idx="10"/>
          </p:nvPr>
        </p:nvSpPr>
        <p:spPr/>
        <p:txBody>
          <a:bodyPr/>
          <a:lstStyle/>
          <a:p>
            <a:fld id="{C95723D5-2651-4373-80F6-6210EA702ACE}"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1200" kern="1200" dirty="0" err="1" smtClean="0">
                <a:solidFill>
                  <a:schemeClr val="tx1"/>
                </a:solidFill>
                <a:effectLst/>
                <a:latin typeface="+mn-lt"/>
                <a:ea typeface="+mn-ea"/>
                <a:cs typeface="+mn-cs"/>
              </a:rPr>
              <a:t>yêu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cầu</a:t>
            </a:r>
            <a:r>
              <a:rPr lang="en-US" sz="1200" kern="1200" dirty="0" smtClean="0">
                <a:solidFill>
                  <a:schemeClr val="tx1"/>
                </a:solidFill>
                <a:effectLst/>
                <a:latin typeface="+mn-lt"/>
                <a:ea typeface="+mn-ea"/>
                <a:cs typeface="+mn-cs"/>
              </a:rPr>
              <a:t> HS </a:t>
            </a:r>
            <a:r>
              <a:rPr lang="en-US" sz="1200" kern="1200" dirty="0" err="1" smtClean="0">
                <a:solidFill>
                  <a:schemeClr val="tx1"/>
                </a:solidFill>
                <a:effectLst/>
                <a:latin typeface="+mn-lt"/>
                <a:ea typeface="+mn-ea"/>
                <a:cs typeface="+mn-cs"/>
              </a:rPr>
              <a:t>về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tìm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hiểu</a:t>
            </a:r>
            <a:r>
              <a:rPr lang="en-US" sz="1200" kern="1200" dirty="0" smtClean="0">
                <a:solidFill>
                  <a:schemeClr val="tx1"/>
                </a:solidFill>
                <a:effectLst/>
                <a:latin typeface="+mn-lt"/>
                <a:ea typeface="+mn-ea"/>
                <a:cs typeface="+mn-cs"/>
              </a:rPr>
              <a:t> qua </a:t>
            </a:r>
            <a:r>
              <a:rPr lang="en-US" sz="1200" kern="1200" dirty="0" err="1" smtClean="0">
                <a:solidFill>
                  <a:schemeClr val="tx1"/>
                </a:solidFill>
                <a:effectLst/>
                <a:latin typeface="+mn-lt"/>
                <a:ea typeface="+mn-ea"/>
                <a:cs typeface="+mn-cs"/>
              </a:rPr>
              <a:t>các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kênh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thông</a:t>
            </a:r>
            <a:r>
              <a:rPr lang="en-US" sz="1200" kern="1200" dirty="0" smtClean="0">
                <a:solidFill>
                  <a:schemeClr val="tx1"/>
                </a:solidFill>
                <a:effectLst/>
                <a:latin typeface="+mn-lt"/>
                <a:ea typeface="+mn-ea"/>
                <a:cs typeface="+mn-cs"/>
              </a:rPr>
              <a:t> tin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làm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bài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tập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báo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cáo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tiết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học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sau</a:t>
            </a:r>
            <a:r>
              <a:rPr lang="en-US" sz="1200" kern="1200" dirty="0" smtClean="0">
                <a:solidFill>
                  <a:schemeClr val="tx1"/>
                </a:solidFill>
                <a:effectLst/>
                <a:latin typeface="+mn-lt"/>
                <a:ea typeface="+mn-ea"/>
                <a:cs typeface="+mn-cs"/>
              </a:rPr>
              <a:t>.</a:t>
            </a:r>
            <a:endParaRPr lang="vi-VN" sz="1200" kern="1200" dirty="0" smtClean="0">
              <a:solidFill>
                <a:schemeClr val="tx1"/>
              </a:solidFill>
              <a:effectLst/>
              <a:latin typeface="+mn-lt"/>
              <a:ea typeface="+mn-ea"/>
              <a:cs typeface="+mn-cs"/>
            </a:endParaRPr>
          </a:p>
          <a:p>
            <a:endParaRPr lang="vi-VN" dirty="0"/>
          </a:p>
        </p:txBody>
      </p:sp>
      <p:sp>
        <p:nvSpPr>
          <p:cNvPr id="4" name="Slide Number Placeholder 3"/>
          <p:cNvSpPr>
            <a:spLocks noGrp="1"/>
          </p:cNvSpPr>
          <p:nvPr>
            <p:ph type="sldNum" sz="quarter" idx="10"/>
          </p:nvPr>
        </p:nvSpPr>
        <p:spPr/>
        <p:txBody>
          <a:bodyPr/>
          <a:lstStyle/>
          <a:p>
            <a:fld id="{C95723D5-2651-4373-80F6-6210EA702ACE}"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noProof="0" dirty="0"/>
          </a:p>
        </p:txBody>
      </p:sp>
      <p:sp>
        <p:nvSpPr>
          <p:cNvPr id="4" name="Slide Number Placeholder 3"/>
          <p:cNvSpPr>
            <a:spLocks noGrp="1"/>
          </p:cNvSpPr>
          <p:nvPr>
            <p:ph type="sldNum" sz="quarter" idx="10"/>
          </p:nvPr>
        </p:nvSpPr>
        <p:spPr/>
        <p:txBody>
          <a:bodyPr/>
          <a:lstStyle/>
          <a:p>
            <a:fld id="{C95723D5-2651-4373-80F6-6210EA702ACE}"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0" lang="vi-VN" sz="1200" b="0" i="0" u="none" strike="noStrike" kern="1200" cap="none" spc="0" normalizeH="0" baseline="0" noProof="0" dirty="0" smtClean="0">
                <a:ln>
                  <a:noFill/>
                </a:ln>
                <a:solidFill>
                  <a:srgbClr val="000000"/>
                </a:solidFill>
                <a:effectLst/>
                <a:uLnTx/>
                <a:uFillTx/>
                <a:latin typeface="+mn-lt"/>
                <a:ea typeface="Times New Roman" panose="02020603050405020304" pitchFamily="18" charset="0"/>
                <a:cs typeface="Arial" panose="020B0604020202020204" pitchFamily="34" charset="0"/>
              </a:rPr>
              <a:t>Cần bằng tự nhiên giữa sinh vật và môi trường thực chất là cần bằng tự nhiên ở cấp độ hệ sinh thái, mà bản chất là quan hệ giũa quần xã sinh vật và môi trường. </a:t>
            </a:r>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B11BFB60-DF70-49C9-ACF0-1AFEF9115986}" type="slidenum">
              <a:rPr kumimoji="0" lang="zh-CN" altLang="en-US" sz="1200" b="0" i="0" u="none" strike="noStrike" kern="1200" cap="none" spc="0" normalizeH="0" baseline="0" noProof="0" smtClean="0">
                <a:ln>
                  <a:noFill/>
                </a:ln>
                <a:solidFill>
                  <a:prstClr val="black"/>
                </a:solidFill>
                <a:effectLst/>
                <a:uLnTx/>
                <a:uFillTx/>
                <a:latin typeface="等线"/>
                <a:cs typeface="+mn-cs"/>
              </a:rPr>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noProof="0" dirty="0"/>
          </a:p>
        </p:txBody>
      </p:sp>
      <p:sp>
        <p:nvSpPr>
          <p:cNvPr id="4" name="Slide Number Placeholder 3"/>
          <p:cNvSpPr>
            <a:spLocks noGrp="1"/>
          </p:cNvSpPr>
          <p:nvPr>
            <p:ph type="sldNum" sz="quarter" idx="10"/>
          </p:nvPr>
        </p:nvSpPr>
        <p:spPr/>
        <p:txBody>
          <a:bodyPr/>
          <a:lstStyle/>
          <a:p>
            <a:fld id="{C95723D5-2651-4373-80F6-6210EA702ACE}"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E357984-FA77-460E-8204-A568D7213E1C}"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vi-VN" sz="1200" kern="1200" noProof="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95723D5-2651-4373-80F6-6210EA702ACE}"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1200" kern="1200" dirty="0" err="1" smtClean="0">
                <a:solidFill>
                  <a:schemeClr val="tx1"/>
                </a:solidFill>
                <a:effectLst/>
                <a:latin typeface="+mn-lt"/>
                <a:ea typeface="+mn-ea"/>
                <a:cs typeface="+mn-cs"/>
              </a:rPr>
              <a:t>yêu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cầu</a:t>
            </a:r>
            <a:r>
              <a:rPr lang="en-US" sz="1200" kern="1200" dirty="0" smtClean="0">
                <a:solidFill>
                  <a:schemeClr val="tx1"/>
                </a:solidFill>
                <a:effectLst/>
                <a:latin typeface="+mn-lt"/>
                <a:ea typeface="+mn-ea"/>
                <a:cs typeface="+mn-cs"/>
              </a:rPr>
              <a:t> HS </a:t>
            </a:r>
            <a:r>
              <a:rPr lang="en-US" sz="1200" kern="1200" dirty="0" err="1" smtClean="0">
                <a:solidFill>
                  <a:schemeClr val="tx1"/>
                </a:solidFill>
                <a:effectLst/>
                <a:latin typeface="+mn-lt"/>
                <a:ea typeface="+mn-ea"/>
                <a:cs typeface="+mn-cs"/>
              </a:rPr>
              <a:t>về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tìm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hiểu</a:t>
            </a:r>
            <a:r>
              <a:rPr lang="en-US" sz="1200" kern="1200" dirty="0" smtClean="0">
                <a:solidFill>
                  <a:schemeClr val="tx1"/>
                </a:solidFill>
                <a:effectLst/>
                <a:latin typeface="+mn-lt"/>
                <a:ea typeface="+mn-ea"/>
                <a:cs typeface="+mn-cs"/>
              </a:rPr>
              <a:t> qua </a:t>
            </a:r>
            <a:r>
              <a:rPr lang="en-US" sz="1200" kern="1200" dirty="0" err="1" smtClean="0">
                <a:solidFill>
                  <a:schemeClr val="tx1"/>
                </a:solidFill>
                <a:effectLst/>
                <a:latin typeface="+mn-lt"/>
                <a:ea typeface="+mn-ea"/>
                <a:cs typeface="+mn-cs"/>
              </a:rPr>
              <a:t>các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kênh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thông</a:t>
            </a:r>
            <a:r>
              <a:rPr lang="en-US" sz="1200" kern="1200" dirty="0" smtClean="0">
                <a:solidFill>
                  <a:schemeClr val="tx1"/>
                </a:solidFill>
                <a:effectLst/>
                <a:latin typeface="+mn-lt"/>
                <a:ea typeface="+mn-ea"/>
                <a:cs typeface="+mn-cs"/>
              </a:rPr>
              <a:t> tin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làm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bài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tập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báo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cáo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tiết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học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sau</a:t>
            </a:r>
            <a:r>
              <a:rPr lang="en-US" sz="1200" kern="1200" dirty="0" smtClean="0">
                <a:solidFill>
                  <a:schemeClr val="tx1"/>
                </a:solidFill>
                <a:effectLst/>
                <a:latin typeface="+mn-lt"/>
                <a:ea typeface="+mn-ea"/>
                <a:cs typeface="+mn-cs"/>
              </a:rPr>
              <a:t>.</a:t>
            </a:r>
            <a:endParaRPr lang="vi-VN" sz="1200" kern="1200" dirty="0" smtClean="0">
              <a:solidFill>
                <a:schemeClr val="tx1"/>
              </a:solidFill>
              <a:effectLst/>
              <a:latin typeface="+mn-lt"/>
              <a:ea typeface="+mn-ea"/>
              <a:cs typeface="+mn-cs"/>
            </a:endParaRPr>
          </a:p>
          <a:p>
            <a:endParaRPr lang="vi-VN" dirty="0"/>
          </a:p>
        </p:txBody>
      </p:sp>
      <p:sp>
        <p:nvSpPr>
          <p:cNvPr id="4" name="Slide Number Placeholder 3"/>
          <p:cNvSpPr>
            <a:spLocks noGrp="1"/>
          </p:cNvSpPr>
          <p:nvPr>
            <p:ph type="sldNum" sz="quarter" idx="10"/>
          </p:nvPr>
        </p:nvSpPr>
        <p:spPr/>
        <p:txBody>
          <a:bodyPr/>
          <a:lstStyle/>
          <a:p>
            <a:fld id="{C95723D5-2651-4373-80F6-6210EA702ACE}"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1200" kern="1200" dirty="0" err="1" smtClean="0">
                <a:solidFill>
                  <a:schemeClr val="tx1"/>
                </a:solidFill>
                <a:effectLst/>
                <a:latin typeface="+mn-lt"/>
                <a:ea typeface="+mn-ea"/>
                <a:cs typeface="+mn-cs"/>
              </a:rPr>
              <a:t>yêu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cầu</a:t>
            </a:r>
            <a:r>
              <a:rPr lang="en-US" sz="1200" kern="1200" dirty="0" smtClean="0">
                <a:solidFill>
                  <a:schemeClr val="tx1"/>
                </a:solidFill>
                <a:effectLst/>
                <a:latin typeface="+mn-lt"/>
                <a:ea typeface="+mn-ea"/>
                <a:cs typeface="+mn-cs"/>
              </a:rPr>
              <a:t> HS </a:t>
            </a:r>
            <a:r>
              <a:rPr lang="en-US" sz="1200" kern="1200" dirty="0" err="1" smtClean="0">
                <a:solidFill>
                  <a:schemeClr val="tx1"/>
                </a:solidFill>
                <a:effectLst/>
                <a:latin typeface="+mn-lt"/>
                <a:ea typeface="+mn-ea"/>
                <a:cs typeface="+mn-cs"/>
              </a:rPr>
              <a:t>về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tìm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hiểu</a:t>
            </a:r>
            <a:r>
              <a:rPr lang="en-US" sz="1200" kern="1200" dirty="0" smtClean="0">
                <a:solidFill>
                  <a:schemeClr val="tx1"/>
                </a:solidFill>
                <a:effectLst/>
                <a:latin typeface="+mn-lt"/>
                <a:ea typeface="+mn-ea"/>
                <a:cs typeface="+mn-cs"/>
              </a:rPr>
              <a:t> qua </a:t>
            </a:r>
            <a:r>
              <a:rPr lang="en-US" sz="1200" kern="1200" dirty="0" err="1" smtClean="0">
                <a:solidFill>
                  <a:schemeClr val="tx1"/>
                </a:solidFill>
                <a:effectLst/>
                <a:latin typeface="+mn-lt"/>
                <a:ea typeface="+mn-ea"/>
                <a:cs typeface="+mn-cs"/>
              </a:rPr>
              <a:t>các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kênh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thông</a:t>
            </a:r>
            <a:r>
              <a:rPr lang="en-US" sz="1200" kern="1200" dirty="0" smtClean="0">
                <a:solidFill>
                  <a:schemeClr val="tx1"/>
                </a:solidFill>
                <a:effectLst/>
                <a:latin typeface="+mn-lt"/>
                <a:ea typeface="+mn-ea"/>
                <a:cs typeface="+mn-cs"/>
              </a:rPr>
              <a:t> tin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làm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bài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tập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báo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cáo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tiết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học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sau</a:t>
            </a:r>
            <a:r>
              <a:rPr lang="en-US" sz="1200" kern="1200" dirty="0" smtClean="0">
                <a:solidFill>
                  <a:schemeClr val="tx1"/>
                </a:solidFill>
                <a:effectLst/>
                <a:latin typeface="+mn-lt"/>
                <a:ea typeface="+mn-ea"/>
                <a:cs typeface="+mn-cs"/>
              </a:rPr>
              <a:t>.</a:t>
            </a:r>
            <a:endParaRPr lang="vi-VN" sz="1200" kern="1200" dirty="0" smtClean="0">
              <a:solidFill>
                <a:schemeClr val="tx1"/>
              </a:solidFill>
              <a:effectLst/>
              <a:latin typeface="+mn-lt"/>
              <a:ea typeface="+mn-ea"/>
              <a:cs typeface="+mn-cs"/>
            </a:endParaRPr>
          </a:p>
          <a:p>
            <a:endParaRPr lang="vi-VN" dirty="0"/>
          </a:p>
        </p:txBody>
      </p:sp>
      <p:sp>
        <p:nvSpPr>
          <p:cNvPr id="4" name="Slide Number Placeholder 3"/>
          <p:cNvSpPr>
            <a:spLocks noGrp="1"/>
          </p:cNvSpPr>
          <p:nvPr>
            <p:ph type="sldNum" sz="quarter" idx="10"/>
          </p:nvPr>
        </p:nvSpPr>
        <p:spPr/>
        <p:txBody>
          <a:bodyPr/>
          <a:lstStyle/>
          <a:p>
            <a:fld id="{C95723D5-2651-4373-80F6-6210EA702ACE}"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06ABD190-56AD-4C55-BBCA-1554B872117B}"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06ABD190-56AD-4C55-BBCA-1554B872117B}"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06ABD190-56AD-4C55-BBCA-1554B872117B}"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475452" y="2314636"/>
            <a:ext cx="2850365" cy="2850365"/>
          </a:xfrm>
          <a:custGeom>
            <a:avLst/>
            <a:gdLst>
              <a:gd name="connsiteX0" fmla="*/ 1015705 w 2031410"/>
              <a:gd name="connsiteY0" fmla="*/ 0 h 2031410"/>
              <a:gd name="connsiteX1" fmla="*/ 2031410 w 2031410"/>
              <a:gd name="connsiteY1" fmla="*/ 1015705 h 2031410"/>
              <a:gd name="connsiteX2" fmla="*/ 1015705 w 2031410"/>
              <a:gd name="connsiteY2" fmla="*/ 2031410 h 2031410"/>
              <a:gd name="connsiteX3" fmla="*/ 0 w 2031410"/>
              <a:gd name="connsiteY3" fmla="*/ 1015705 h 2031410"/>
              <a:gd name="connsiteX4" fmla="*/ 1015705 w 2031410"/>
              <a:gd name="connsiteY4" fmla="*/ 0 h 2031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1410" h="2031410">
                <a:moveTo>
                  <a:pt x="1015705" y="0"/>
                </a:moveTo>
                <a:cubicBezTo>
                  <a:pt x="1576663" y="0"/>
                  <a:pt x="2031410" y="454747"/>
                  <a:pt x="2031410" y="1015705"/>
                </a:cubicBezTo>
                <a:cubicBezTo>
                  <a:pt x="2031410" y="1576663"/>
                  <a:pt x="1576663" y="2031410"/>
                  <a:pt x="1015705" y="2031410"/>
                </a:cubicBezTo>
                <a:cubicBezTo>
                  <a:pt x="454747" y="2031410"/>
                  <a:pt x="0" y="1576663"/>
                  <a:pt x="0" y="1015705"/>
                </a:cubicBezTo>
                <a:cubicBezTo>
                  <a:pt x="0" y="454747"/>
                  <a:pt x="454747" y="0"/>
                  <a:pt x="1015705" y="0"/>
                </a:cubicBezTo>
                <a:close/>
              </a:path>
            </a:pathLst>
          </a:custGeom>
        </p:spPr>
        <p:txBody>
          <a:bodyPr wrap="square">
            <a:noAutofit/>
          </a:bodyPr>
          <a:lstStyle/>
          <a:p>
            <a:r>
              <a:rPr lang="zh-CN" altLang="en-US"/>
              <a:t>单击图标添加图片</a:t>
            </a:r>
            <a:endParaRPr lang="en-US"/>
          </a:p>
        </p:txBody>
      </p:sp>
    </p:spTree>
  </p:cSld>
  <p:clrMapOvr>
    <a:masterClrMapping/>
  </p:clrMapOvr>
  <mc:AlternateContent xmlns:mc="http://schemas.openxmlformats.org/markup-compatibility/2006">
    <mc:Choice xmlns:p14="http://schemas.microsoft.com/office/powerpoint/2010/main" Requires="p14">
      <p:transition spd="slow" p14:dur="1250">
        <p:push dir="u"/>
      </p:transition>
    </mc:Choice>
    <mc:Fallback>
      <p:transition spd="slow">
        <p:push dir="u"/>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advClick="0" advTm="0">
        <p:push dir="u"/>
      </p:transition>
    </mc:Choice>
    <mc:Fallback>
      <p:transition spd="slow" advClick="0" advTm="0">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06ABD190-56AD-4C55-BBCA-1554B872117B}"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06ABD190-56AD-4C55-BBCA-1554B872117B}"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06ABD190-56AD-4C55-BBCA-1554B872117B}"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674BA-2DE0-4D90-8561-25BA31F62F13}"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06ABD190-56AD-4C55-BBCA-1554B872117B}"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F674BA-2DE0-4D90-8561-25BA31F62F13}"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06ABD190-56AD-4C55-BBCA-1554B872117B}"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F674BA-2DE0-4D90-8561-25BA31F62F13}"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ABD190-56AD-4C55-BBCA-1554B872117B}"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F674BA-2DE0-4D90-8561-25BA31F62F13}"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06ABD190-56AD-4C55-BBCA-1554B872117B}"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674BA-2DE0-4D90-8561-25BA31F62F13}"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06ABD190-56AD-4C55-BBCA-1554B872117B}"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674BA-2DE0-4D90-8561-25BA31F62F13}"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ABD190-56AD-4C55-BBCA-1554B872117B}"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F674BA-2DE0-4D90-8561-25BA31F62F13}"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10.GIF"/><Relationship Id="rId8" Type="http://schemas.openxmlformats.org/officeDocument/2006/relationships/image" Target="../media/image9.png"/><Relationship Id="rId7" Type="http://schemas.openxmlformats.org/officeDocument/2006/relationships/image" Target="../media/image8.png"/><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33" Type="http://schemas.openxmlformats.org/officeDocument/2006/relationships/notesSlide" Target="../notesSlides/notesSlide1.xml"/><Relationship Id="rId32" Type="http://schemas.openxmlformats.org/officeDocument/2006/relationships/slideLayout" Target="../slideLayouts/slideLayout2.xml"/><Relationship Id="rId31" Type="http://schemas.openxmlformats.org/officeDocument/2006/relationships/audio" Target="../media/audio1.wav"/><Relationship Id="rId30" Type="http://schemas.openxmlformats.org/officeDocument/2006/relationships/image" Target="../media/image22.png"/><Relationship Id="rId3" Type="http://schemas.openxmlformats.org/officeDocument/2006/relationships/image" Target="../media/image4.png"/><Relationship Id="rId29" Type="http://schemas.openxmlformats.org/officeDocument/2006/relationships/slide" Target="slide7.xml"/><Relationship Id="rId28" Type="http://schemas.openxmlformats.org/officeDocument/2006/relationships/image" Target="../media/image21.png"/><Relationship Id="rId27" Type="http://schemas.openxmlformats.org/officeDocument/2006/relationships/slide" Target="slide6.xml"/><Relationship Id="rId26" Type="http://schemas.openxmlformats.org/officeDocument/2006/relationships/image" Target="../media/image20.png"/><Relationship Id="rId25" Type="http://schemas.openxmlformats.org/officeDocument/2006/relationships/slide" Target="slide5.xml"/><Relationship Id="rId24" Type="http://schemas.openxmlformats.org/officeDocument/2006/relationships/image" Target="../media/image19.png"/><Relationship Id="rId23" Type="http://schemas.openxmlformats.org/officeDocument/2006/relationships/slide" Target="slide4.xml"/><Relationship Id="rId22" Type="http://schemas.openxmlformats.org/officeDocument/2006/relationships/image" Target="../media/image18.png"/><Relationship Id="rId21" Type="http://schemas.openxmlformats.org/officeDocument/2006/relationships/slide" Target="slide3.xml"/><Relationship Id="rId20" Type="http://schemas.openxmlformats.org/officeDocument/2006/relationships/image" Target="../media/image17.png"/><Relationship Id="rId2" Type="http://schemas.openxmlformats.org/officeDocument/2006/relationships/image" Target="../media/image3.png"/><Relationship Id="rId19" Type="http://schemas.openxmlformats.org/officeDocument/2006/relationships/slide" Target="slide2.xml"/><Relationship Id="rId18" Type="http://schemas.openxmlformats.org/officeDocument/2006/relationships/image" Target="../media/image16.png"/><Relationship Id="rId17" Type="http://schemas.microsoft.com/office/2007/relationships/media" Target="../media/media1.wma"/><Relationship Id="rId16" Type="http://schemas.openxmlformats.org/officeDocument/2006/relationships/audio" Target="../media/media1.wma"/><Relationship Id="rId15" Type="http://schemas.openxmlformats.org/officeDocument/2006/relationships/image" Target="../media/image15.png"/><Relationship Id="rId14" Type="http://schemas.openxmlformats.org/officeDocument/2006/relationships/slide" Target="slide8.xml"/><Relationship Id="rId13" Type="http://schemas.openxmlformats.org/officeDocument/2006/relationships/image" Target="../media/image14.GIF"/><Relationship Id="rId12" Type="http://schemas.openxmlformats.org/officeDocument/2006/relationships/image" Target="../media/image13.png"/><Relationship Id="rId11" Type="http://schemas.openxmlformats.org/officeDocument/2006/relationships/image" Target="../media/image12.GIF"/><Relationship Id="rId10" Type="http://schemas.openxmlformats.org/officeDocument/2006/relationships/image" Target="../media/image11.GIF"/><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image" Target="../media/image35.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audio" Target="../media/audio3.wav"/></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audio" Target="../media/audio3.wav"/></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6.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2.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8.png"/><Relationship Id="rId1"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9.png"/><Relationship Id="rId1" Type="http://schemas.openxmlformats.org/officeDocument/2006/relationships/image" Target="../media/image1.pn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0.png"/><Relationship Id="rId3" Type="http://schemas.openxmlformats.org/officeDocument/2006/relationships/tags" Target="../tags/tag1.xml"/><Relationship Id="rId2" Type="http://schemas.microsoft.com/office/2007/relationships/media" Target="../media/media3.mp4"/><Relationship Id="rId1" Type="http://schemas.openxmlformats.org/officeDocument/2006/relationships/video" Target="../media/media3.mp4"/></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audio" Target="../media/audio2.wav"/><Relationship Id="rId3" Type="http://schemas.openxmlformats.org/officeDocument/2006/relationships/image" Target="../media/image24.png"/><Relationship Id="rId2" Type="http://schemas.openxmlformats.org/officeDocument/2006/relationships/slide" Target="slide1.xml"/><Relationship Id="rId1" Type="http://schemas.openxmlformats.org/officeDocument/2006/relationships/image" Target="../media/image23.png"/></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1.png"/><Relationship Id="rId3" Type="http://schemas.openxmlformats.org/officeDocument/2006/relationships/tags" Target="../tags/tag2.xml"/><Relationship Id="rId2" Type="http://schemas.microsoft.com/office/2007/relationships/media" Target="../media/media4.mp4"/><Relationship Id="rId1" Type="http://schemas.openxmlformats.org/officeDocument/2006/relationships/video" Target="../media/media4.mp4"/></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2.png"/><Relationship Id="rId3" Type="http://schemas.openxmlformats.org/officeDocument/2006/relationships/tags" Target="../tags/tag3.xml"/><Relationship Id="rId2" Type="http://schemas.microsoft.com/office/2007/relationships/media" Target="../media/media5.mp4"/><Relationship Id="rId1" Type="http://schemas.openxmlformats.org/officeDocument/2006/relationships/video" Target="../media/media5.mp4"/></Relationships>
</file>

<file path=ppt/slides/_rels/slide2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3.png"/><Relationship Id="rId3" Type="http://schemas.openxmlformats.org/officeDocument/2006/relationships/tags" Target="../tags/tag4.xml"/><Relationship Id="rId2" Type="http://schemas.microsoft.com/office/2007/relationships/media" Target="../media/media6.mp4"/><Relationship Id="rId1" Type="http://schemas.openxmlformats.org/officeDocument/2006/relationships/video" Target="../media/media6.mp4"/></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image" Target="../media/image32.png"/></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2.xml"/><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image" Target="../media/image45.png"/></Relationships>
</file>

<file path=ppt/slides/_rels/slide27.xml.rels><?xml version="1.0" encoding="UTF-8" standalone="yes"?>
<Relationships xmlns="http://schemas.openxmlformats.org/package/2006/relationships"><Relationship Id="rId9" Type="http://schemas.openxmlformats.org/officeDocument/2006/relationships/notesSlide" Target="../notesSlides/notesSlide7.xml"/><Relationship Id="rId8" Type="http://schemas.openxmlformats.org/officeDocument/2006/relationships/slideLayout" Target="../slideLayouts/slideLayout13.xml"/><Relationship Id="rId7" Type="http://schemas.openxmlformats.org/officeDocument/2006/relationships/image" Target="../media/image32.png"/><Relationship Id="rId6" Type="http://schemas.openxmlformats.org/officeDocument/2006/relationships/image" Target="../media/image38.png"/><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2.png"/><Relationship Id="rId1" Type="http://schemas.openxmlformats.org/officeDocument/2006/relationships/image" Target="../media/image38.png"/></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audio" Target="../media/audio2.wav"/><Relationship Id="rId3" Type="http://schemas.openxmlformats.org/officeDocument/2006/relationships/image" Target="../media/image24.png"/><Relationship Id="rId2" Type="http://schemas.openxmlformats.org/officeDocument/2006/relationships/slide" Target="slide1.xml"/><Relationship Id="rId1" Type="http://schemas.openxmlformats.org/officeDocument/2006/relationships/image" Target="../media/image23.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8.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0.png"/></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7.xml"/><Relationship Id="rId2" Type="http://schemas.openxmlformats.org/officeDocument/2006/relationships/image" Target="../media/image51.png"/><Relationship Id="rId1" Type="http://schemas.openxmlformats.org/officeDocument/2006/relationships/image" Target="../media/image1.png"/></Relationships>
</file>

<file path=ppt/slides/_rels/slide35.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7.xml"/><Relationship Id="rId2" Type="http://schemas.openxmlformats.org/officeDocument/2006/relationships/image" Target="../media/image51.png"/><Relationship Id="rId1" Type="http://schemas.openxmlformats.org/officeDocument/2006/relationships/image" Target="../media/image1.png"/></Relationships>
</file>

<file path=ppt/slides/_rels/slide36.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7.xml"/><Relationship Id="rId2" Type="http://schemas.openxmlformats.org/officeDocument/2006/relationships/image" Target="../media/image51.png"/><Relationship Id="rId1" Type="http://schemas.openxmlformats.org/officeDocument/2006/relationships/image" Target="../media/image1.png"/></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7.xml"/><Relationship Id="rId2" Type="http://schemas.openxmlformats.org/officeDocument/2006/relationships/image" Target="../media/image51.png"/><Relationship Id="rId1" Type="http://schemas.openxmlformats.org/officeDocument/2006/relationships/image" Target="../media/image1.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2.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3.pn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audio" Target="../media/audio2.wav"/><Relationship Id="rId3" Type="http://schemas.openxmlformats.org/officeDocument/2006/relationships/image" Target="../media/image24.png"/><Relationship Id="rId2" Type="http://schemas.openxmlformats.org/officeDocument/2006/relationships/slide" Target="slide1.xml"/><Relationship Id="rId1" Type="http://schemas.openxmlformats.org/officeDocument/2006/relationships/image" Target="../media/image23.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7.svg"/><Relationship Id="rId7" Type="http://schemas.openxmlformats.org/officeDocument/2006/relationships/image" Target="../media/image58.png"/><Relationship Id="rId6" Type="http://schemas.openxmlformats.org/officeDocument/2006/relationships/image" Target="../media/image6.svg"/><Relationship Id="rId5" Type="http://schemas.openxmlformats.org/officeDocument/2006/relationships/image" Target="../media/image57.png"/><Relationship Id="rId4" Type="http://schemas.openxmlformats.org/officeDocument/2006/relationships/image" Target="../media/image5.svg"/><Relationship Id="rId3" Type="http://schemas.openxmlformats.org/officeDocument/2006/relationships/image" Target="../media/image56.png"/><Relationship Id="rId2" Type="http://schemas.openxmlformats.org/officeDocument/2006/relationships/image" Target="../media/image4.svg"/><Relationship Id="rId1" Type="http://schemas.openxmlformats.org/officeDocument/2006/relationships/image" Target="../media/image55.png"/></Relationships>
</file>

<file path=ppt/slides/_rels/slide43.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30.png"/><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audio" Target="../media/audio2.wav"/><Relationship Id="rId3" Type="http://schemas.openxmlformats.org/officeDocument/2006/relationships/image" Target="../media/image24.png"/><Relationship Id="rId2" Type="http://schemas.openxmlformats.org/officeDocument/2006/relationships/slide" Target="slide1.xml"/><Relationship Id="rId1" Type="http://schemas.openxmlformats.org/officeDocument/2006/relationships/image" Target="../media/image23.pn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audio" Target="../media/audio2.wav"/><Relationship Id="rId3" Type="http://schemas.openxmlformats.org/officeDocument/2006/relationships/image" Target="../media/image24.png"/><Relationship Id="rId2" Type="http://schemas.openxmlformats.org/officeDocument/2006/relationships/slide" Target="slide1.xml"/><Relationship Id="rId1" Type="http://schemas.openxmlformats.org/officeDocument/2006/relationships/image" Target="../media/image23.pn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audio" Target="../media/audio2.wav"/><Relationship Id="rId3" Type="http://schemas.openxmlformats.org/officeDocument/2006/relationships/image" Target="../media/image24.png"/><Relationship Id="rId2" Type="http://schemas.openxmlformats.org/officeDocument/2006/relationships/slide" Target="slide1.xml"/><Relationship Id="rId1" Type="http://schemas.openxmlformats.org/officeDocument/2006/relationships/image" Target="../media/image23.png"/></Relationships>
</file>

<file path=ppt/slides/_rels/slide8.xml.rels><?xml version="1.0" encoding="UTF-8" standalone="yes"?>
<Relationships xmlns="http://schemas.openxmlformats.org/package/2006/relationships"><Relationship Id="rId9" Type="http://schemas.microsoft.com/office/2007/relationships/media" Target="../media/media2.mp3"/><Relationship Id="rId8" Type="http://schemas.openxmlformats.org/officeDocument/2006/relationships/audio" Target="../media/media2.mp3"/><Relationship Id="rId7" Type="http://schemas.openxmlformats.org/officeDocument/2006/relationships/image" Target="../media/image30.png"/><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3" Type="http://schemas.openxmlformats.org/officeDocument/2006/relationships/image" Target="../media/image26.png"/><Relationship Id="rId2" Type="http://schemas.openxmlformats.org/officeDocument/2006/relationships/image" Target="../media/image25.png"/><Relationship Id="rId11" Type="http://schemas.openxmlformats.org/officeDocument/2006/relationships/slideLayout" Target="../slideLayouts/slideLayout1.xml"/><Relationship Id="rId10" Type="http://schemas.openxmlformats.org/officeDocument/2006/relationships/image" Target="../media/image31.pn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2.xml"/><Relationship Id="rId2" Type="http://schemas.openxmlformats.org/officeDocument/2006/relationships/image" Target="../media/image33.png"/><Relationship Id="rId1"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138" name="Picture 13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1" y="313"/>
            <a:ext cx="12187269" cy="6858767"/>
          </a:xfrm>
          <a:prstGeom prst="rect">
            <a:avLst/>
          </a:prstGeom>
        </p:spPr>
      </p:pic>
      <p:pic>
        <p:nvPicPr>
          <p:cNvPr id="124" name="den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8199" y="739513"/>
            <a:ext cx="2651990" cy="2651990"/>
          </a:xfrm>
          <a:prstGeom prst="rect">
            <a:avLst/>
          </a:prstGeom>
        </p:spPr>
      </p:pic>
      <p:pic>
        <p:nvPicPr>
          <p:cNvPr id="125" name="den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4326" y="1090663"/>
            <a:ext cx="2639810" cy="2639810"/>
          </a:xfrm>
          <a:prstGeom prst="rect">
            <a:avLst/>
          </a:prstGeom>
        </p:spPr>
      </p:pic>
      <p:pic>
        <p:nvPicPr>
          <p:cNvPr id="126" name="den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0378" y="738002"/>
            <a:ext cx="2639810" cy="2645893"/>
          </a:xfrm>
          <a:prstGeom prst="rect">
            <a:avLst/>
          </a:prstGeom>
        </p:spPr>
      </p:pic>
      <p:pic>
        <p:nvPicPr>
          <p:cNvPr id="127" name="den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05959" y="3020060"/>
            <a:ext cx="2651990" cy="2651990"/>
          </a:xfrm>
          <a:prstGeom prst="rect">
            <a:avLst/>
          </a:prstGeom>
        </p:spPr>
      </p:pic>
      <p:pic>
        <p:nvPicPr>
          <p:cNvPr id="128" name="den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00992" y="3371485"/>
            <a:ext cx="2639810" cy="2639810"/>
          </a:xfrm>
          <a:prstGeom prst="rect">
            <a:avLst/>
          </a:prstGeom>
        </p:spPr>
      </p:pic>
      <p:pic>
        <p:nvPicPr>
          <p:cNvPr id="129" name="den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74994" y="3018790"/>
            <a:ext cx="2651990" cy="2651990"/>
          </a:xfrm>
          <a:prstGeom prst="rect">
            <a:avLst/>
          </a:prstGeom>
        </p:spPr>
      </p:pic>
      <p:pic>
        <p:nvPicPr>
          <p:cNvPr id="146" name="Picture 145"/>
          <p:cNvPicPr>
            <a:picLocks noChangeAspect="1"/>
          </p:cNvPicPr>
          <p:nvPr/>
        </p:nvPicPr>
        <p:blipFill>
          <a:blip r:embed="rId9"/>
          <a:stretch>
            <a:fillRect/>
          </a:stretch>
        </p:blipFill>
        <p:spPr>
          <a:xfrm>
            <a:off x="1191968" y="1101452"/>
            <a:ext cx="1168595" cy="1168595"/>
          </a:xfrm>
          <a:prstGeom prst="rect">
            <a:avLst/>
          </a:prstGeom>
        </p:spPr>
      </p:pic>
      <p:pic>
        <p:nvPicPr>
          <p:cNvPr id="147" name="Picture 146"/>
          <p:cNvPicPr>
            <a:picLocks noChangeAspect="1"/>
          </p:cNvPicPr>
          <p:nvPr/>
        </p:nvPicPr>
        <p:blipFill>
          <a:blip r:embed="rId10"/>
          <a:stretch>
            <a:fillRect/>
          </a:stretch>
        </p:blipFill>
        <p:spPr>
          <a:xfrm>
            <a:off x="-12703" y="883975"/>
            <a:ext cx="1061107" cy="1061107"/>
          </a:xfrm>
          <a:prstGeom prst="rect">
            <a:avLst/>
          </a:prstGeom>
        </p:spPr>
      </p:pic>
      <p:pic>
        <p:nvPicPr>
          <p:cNvPr id="148" name="Picture 147"/>
          <p:cNvPicPr>
            <a:picLocks noChangeAspect="1"/>
          </p:cNvPicPr>
          <p:nvPr/>
        </p:nvPicPr>
        <p:blipFill>
          <a:blip r:embed="rId11"/>
          <a:stretch>
            <a:fillRect/>
          </a:stretch>
        </p:blipFill>
        <p:spPr>
          <a:xfrm>
            <a:off x="2888250" y="1738168"/>
            <a:ext cx="1127571" cy="1127571"/>
          </a:xfrm>
          <a:prstGeom prst="rect">
            <a:avLst/>
          </a:prstGeom>
        </p:spPr>
      </p:pic>
      <p:pic>
        <p:nvPicPr>
          <p:cNvPr id="149" name="Picture 14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04691" y="-974833"/>
            <a:ext cx="1761897" cy="6059949"/>
          </a:xfrm>
          <a:prstGeom prst="rect">
            <a:avLst/>
          </a:prstGeom>
        </p:spPr>
      </p:pic>
      <p:pic>
        <p:nvPicPr>
          <p:cNvPr id="150" name="Picture 149"/>
          <p:cNvPicPr>
            <a:picLocks noChangeAspect="1"/>
          </p:cNvPicPr>
          <p:nvPr/>
        </p:nvPicPr>
        <p:blipFill>
          <a:blip r:embed="rId13"/>
          <a:stretch>
            <a:fillRect/>
          </a:stretch>
        </p:blipFill>
        <p:spPr>
          <a:xfrm>
            <a:off x="1237939" y="5085116"/>
            <a:ext cx="647700" cy="904875"/>
          </a:xfrm>
          <a:prstGeom prst="rect">
            <a:avLst/>
          </a:prstGeom>
        </p:spPr>
      </p:pic>
      <p:pic>
        <p:nvPicPr>
          <p:cNvPr id="159" name="Picture 158">
            <a:hlinkClick r:id="rId14" action="ppaction://hlinksldjump"/>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03419" y="5852160"/>
            <a:ext cx="1180821" cy="998220"/>
          </a:xfrm>
          <a:prstGeom prst="rect">
            <a:avLst/>
          </a:prstGeom>
        </p:spPr>
      </p:pic>
      <p:pic>
        <p:nvPicPr>
          <p:cNvPr id="4" name="vuidehoc">
            <a:hlinkClick r:id="" action="ppaction://media"/>
          </p:cNvPr>
          <p:cNvPicPr>
            <a:picLocks noChangeAspect="1"/>
          </p:cNvPicPr>
          <p:nvPr>
            <a:audioFile r:link="rId16"/>
            <p:extLst>
              <p:ext uri="{DAA4B4D4-6D71-4841-9C94-3DE7FCFB9230}">
                <p14:media xmlns:p14="http://schemas.microsoft.com/office/powerpoint/2010/main" r:embed="rId17"/>
              </p:ext>
            </p:extLst>
          </p:nvPr>
        </p:nvPicPr>
        <p:blipFill>
          <a:blip r:embed="rId18"/>
          <a:stretch>
            <a:fillRect/>
          </a:stretch>
        </p:blipFill>
        <p:spPr>
          <a:xfrm>
            <a:off x="-12703" y="-671549"/>
            <a:ext cx="609600" cy="609600"/>
          </a:xfrm>
          <a:prstGeom prst="rect">
            <a:avLst/>
          </a:prstGeom>
        </p:spPr>
      </p:pic>
      <p:pic>
        <p:nvPicPr>
          <p:cNvPr id="139" name="mau1">
            <a:hlinkClick r:id="rId19" action="ppaction://hlinksldjump"/>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680424" y="739513"/>
            <a:ext cx="2651990" cy="2651990"/>
          </a:xfrm>
          <a:prstGeom prst="rect">
            <a:avLst/>
          </a:prstGeom>
        </p:spPr>
      </p:pic>
      <p:pic>
        <p:nvPicPr>
          <p:cNvPr id="140" name="mau2">
            <a:hlinkClick r:id="rId21" action="ppaction://hlinksldjump"/>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6976551" y="1090663"/>
            <a:ext cx="2633741" cy="2639810"/>
          </a:xfrm>
          <a:prstGeom prst="rect">
            <a:avLst/>
          </a:prstGeom>
        </p:spPr>
      </p:pic>
      <p:pic>
        <p:nvPicPr>
          <p:cNvPr id="141" name="mau3">
            <a:hlinkClick r:id="rId23" action="ppaction://hlinksldjump"/>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9252603" y="738002"/>
            <a:ext cx="2639810" cy="2639810"/>
          </a:xfrm>
          <a:prstGeom prst="rect">
            <a:avLst/>
          </a:prstGeom>
        </p:spPr>
      </p:pic>
      <p:pic>
        <p:nvPicPr>
          <p:cNvPr id="142" name="mau4">
            <a:hlinkClick r:id="rId25" action="ppaction://hlinksldjump"/>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4328184" y="3020060"/>
            <a:ext cx="2651990" cy="2651990"/>
          </a:xfrm>
          <a:prstGeom prst="rect">
            <a:avLst/>
          </a:prstGeom>
        </p:spPr>
      </p:pic>
      <p:pic>
        <p:nvPicPr>
          <p:cNvPr id="143" name="mau5">
            <a:hlinkClick r:id="rId27" action="ppaction://hlinksldjump"/>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6618772" y="3371486"/>
            <a:ext cx="2633741" cy="2639810"/>
          </a:xfrm>
          <a:prstGeom prst="rect">
            <a:avLst/>
          </a:prstGeom>
        </p:spPr>
      </p:pic>
      <p:pic>
        <p:nvPicPr>
          <p:cNvPr id="144" name="mau6">
            <a:hlinkClick r:id="rId29" action="ppaction://hlinksldjump"/>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8874994" y="3027045"/>
            <a:ext cx="2651990" cy="26519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75" fill="hold">
                                          <p:stCondLst>
                                            <p:cond delay="0"/>
                                          </p:stCondLst>
                                        </p:cTn>
                                        <p:tgtEl>
                                          <p:spTgt spid="149"/>
                                        </p:tgtEl>
                                        <p:attrNameLst>
                                          <p:attrName>r</p:attrName>
                                        </p:attrNameLst>
                                      </p:cBhvr>
                                    </p:animRot>
                                    <p:animRot by="-240000">
                                      <p:cBhvr>
                                        <p:cTn id="7" dur="550" fill="hold">
                                          <p:stCondLst>
                                            <p:cond delay="550"/>
                                          </p:stCondLst>
                                        </p:cTn>
                                        <p:tgtEl>
                                          <p:spTgt spid="149"/>
                                        </p:tgtEl>
                                        <p:attrNameLst>
                                          <p:attrName>r</p:attrName>
                                        </p:attrNameLst>
                                      </p:cBhvr>
                                    </p:animRot>
                                    <p:animRot by="240000">
                                      <p:cBhvr>
                                        <p:cTn id="8" dur="550" fill="hold">
                                          <p:stCondLst>
                                            <p:cond delay="1100"/>
                                          </p:stCondLst>
                                        </p:cTn>
                                        <p:tgtEl>
                                          <p:spTgt spid="149"/>
                                        </p:tgtEl>
                                        <p:attrNameLst>
                                          <p:attrName>r</p:attrName>
                                        </p:attrNameLst>
                                      </p:cBhvr>
                                    </p:animRot>
                                    <p:animRot by="-240000">
                                      <p:cBhvr>
                                        <p:cTn id="9" dur="550" fill="hold">
                                          <p:stCondLst>
                                            <p:cond delay="1650"/>
                                          </p:stCondLst>
                                        </p:cTn>
                                        <p:tgtEl>
                                          <p:spTgt spid="149"/>
                                        </p:tgtEl>
                                        <p:attrNameLst>
                                          <p:attrName>r</p:attrName>
                                        </p:attrNameLst>
                                      </p:cBhvr>
                                    </p:animRot>
                                    <p:animRot by="120000">
                                      <p:cBhvr>
                                        <p:cTn id="10" dur="550" fill="hold">
                                          <p:stCondLst>
                                            <p:cond delay="2200"/>
                                          </p:stCondLst>
                                        </p:cTn>
                                        <p:tgtEl>
                                          <p:spTgt spid="149"/>
                                        </p:tgtEl>
                                        <p:attrNameLst>
                                          <p:attrName>r</p:attrName>
                                        </p:attrNameLst>
                                      </p:cBhvr>
                                    </p:animRot>
                                  </p:childTnLst>
                                </p:cTn>
                              </p:par>
                              <p:par>
                                <p:cTn id="11" presetID="1" presetClass="mediacall" presetSubtype="0" fill="hold" nodeType="withEffect">
                                  <p:stCondLst>
                                    <p:cond delay="0"/>
                                  </p:stCondLst>
                                  <p:childTnLst>
                                    <p:cmd type="call" cmd="playFrom(0.0)">
                                      <p:cBhvr>
                                        <p:cTn id="12" dur="60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124"/>
                    </p:tgtEl>
                  </p:cond>
                </p:stCondLst>
                <p:endSync evt="end" delay="0">
                  <p:rtn val="all"/>
                </p:endSync>
                <p:childTnLst>
                  <p:par>
                    <p:cTn id="14" fill="hold">
                      <p:stCondLst>
                        <p:cond delay="0"/>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124"/>
                                        </p:tgtEl>
                                      </p:cBhvr>
                                    </p:animEffect>
                                    <p:set>
                                      <p:cBhvr>
                                        <p:cTn id="18" dur="1" fill="hold">
                                          <p:stCondLst>
                                            <p:cond delay="499"/>
                                          </p:stCondLst>
                                        </p:cTn>
                                        <p:tgtEl>
                                          <p:spTgt spid="124"/>
                                        </p:tgtEl>
                                        <p:attrNameLst>
                                          <p:attrName>style.visibility</p:attrName>
                                        </p:attrNameLst>
                                      </p:cBhvr>
                                      <p:to>
                                        <p:strVal val="hidden"/>
                                      </p:to>
                                    </p:set>
                                  </p:childTnLst>
                                  <p:subTnLst>
                                    <p:audio>
                                      <p:cMediaNode>
                                        <p:cTn display="0" masterRel="sameClick">
                                          <p:stCondLst>
                                            <p:cond evt="begin" delay="0">
                                              <p:tn val="16"/>
                                            </p:cond>
                                          </p:stCondLst>
                                          <p:endCondLst>
                                            <p:cond evt="onStopAudio" delay="0">
                                              <p:tgtEl>
                                                <p:sldTgt/>
                                              </p:tgtEl>
                                            </p:cond>
                                          </p:endCondLst>
                                        </p:cTn>
                                        <p:tgtEl>
                                          <p:sndTgt r:embed="rId31" name="cashreg.wav"/>
                                        </p:tgtEl>
                                      </p:cMediaNode>
                                    </p:audio>
                                  </p:subTnLst>
                                </p:cTn>
                              </p:par>
                            </p:childTnLst>
                          </p:cTn>
                        </p:par>
                      </p:childTnLst>
                    </p:cTn>
                  </p:par>
                </p:childTnLst>
              </p:cTn>
              <p:nextCondLst>
                <p:cond evt="onClick" delay="0">
                  <p:tgtEl>
                    <p:spTgt spid="124"/>
                  </p:tgtEl>
                </p:cond>
              </p:nextCondLst>
            </p:seq>
            <p:seq concurrent="1" nextAc="seek">
              <p:cTn id="19" restart="whenNotActive" fill="hold" evtFilter="cancelBubble" nodeType="interactiveSeq">
                <p:stCondLst>
                  <p:cond evt="onClick" delay="0">
                    <p:tgtEl>
                      <p:spTgt spid="125"/>
                    </p:tgtEl>
                  </p:cond>
                </p:stCondLst>
                <p:endSync evt="end" delay="0">
                  <p:rtn val="all"/>
                </p:endSync>
                <p:childTnLst>
                  <p:par>
                    <p:cTn id="20" fill="hold">
                      <p:stCondLst>
                        <p:cond delay="0"/>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25"/>
                                        </p:tgtEl>
                                      </p:cBhvr>
                                    </p:animEffect>
                                    <p:set>
                                      <p:cBhvr>
                                        <p:cTn id="24" dur="1" fill="hold">
                                          <p:stCondLst>
                                            <p:cond delay="499"/>
                                          </p:stCondLst>
                                        </p:cTn>
                                        <p:tgtEl>
                                          <p:spTgt spid="125"/>
                                        </p:tgtEl>
                                        <p:attrNameLst>
                                          <p:attrName>style.visibility</p:attrName>
                                        </p:attrNameLst>
                                      </p:cBhvr>
                                      <p:to>
                                        <p:strVal val="hidden"/>
                                      </p:to>
                                    </p:set>
                                  </p:childTnLst>
                                  <p:subTnLst>
                                    <p:audio>
                                      <p:cMediaNode>
                                        <p:cTn display="0" masterRel="sameClick">
                                          <p:stCondLst>
                                            <p:cond evt="begin" delay="0">
                                              <p:tn val="22"/>
                                            </p:cond>
                                          </p:stCondLst>
                                          <p:endCondLst>
                                            <p:cond evt="onStopAudio" delay="0">
                                              <p:tgtEl>
                                                <p:sldTgt/>
                                              </p:tgtEl>
                                            </p:cond>
                                          </p:endCondLst>
                                        </p:cTn>
                                        <p:tgtEl>
                                          <p:sndTgt r:embed="rId31" name="cashreg.wav"/>
                                        </p:tgtEl>
                                      </p:cMediaNode>
                                    </p:audio>
                                  </p:subTnLst>
                                </p:cTn>
                              </p:par>
                            </p:childTnLst>
                          </p:cTn>
                        </p:par>
                      </p:childTnLst>
                    </p:cTn>
                  </p:par>
                </p:childTnLst>
              </p:cTn>
              <p:nextCondLst>
                <p:cond evt="onClick" delay="0">
                  <p:tgtEl>
                    <p:spTgt spid="125"/>
                  </p:tgtEl>
                </p:cond>
              </p:nextCondLst>
            </p:seq>
            <p:seq concurrent="1" nextAc="seek">
              <p:cTn id="25" restart="whenNotActive" fill="hold" evtFilter="cancelBubble" nodeType="interactiveSeq">
                <p:stCondLst>
                  <p:cond evt="onClick" delay="0">
                    <p:tgtEl>
                      <p:spTgt spid="126"/>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126"/>
                                        </p:tgtEl>
                                      </p:cBhvr>
                                    </p:animEffect>
                                    <p:set>
                                      <p:cBhvr>
                                        <p:cTn id="30" dur="1" fill="hold">
                                          <p:stCondLst>
                                            <p:cond delay="499"/>
                                          </p:stCondLst>
                                        </p:cTn>
                                        <p:tgtEl>
                                          <p:spTgt spid="126"/>
                                        </p:tgtEl>
                                        <p:attrNameLst>
                                          <p:attrName>style.visibility</p:attrName>
                                        </p:attrNameLst>
                                      </p:cBhvr>
                                      <p:to>
                                        <p:strVal val="hidden"/>
                                      </p:to>
                                    </p:set>
                                  </p:childTnLst>
                                  <p:subTnLst>
                                    <p:audio>
                                      <p:cMediaNode>
                                        <p:cTn display="0" masterRel="sameClick">
                                          <p:stCondLst>
                                            <p:cond evt="begin" delay="0">
                                              <p:tn val="28"/>
                                            </p:cond>
                                          </p:stCondLst>
                                          <p:endCondLst>
                                            <p:cond evt="onStopAudio" delay="0">
                                              <p:tgtEl>
                                                <p:sldTgt/>
                                              </p:tgtEl>
                                            </p:cond>
                                          </p:endCondLst>
                                        </p:cTn>
                                        <p:tgtEl>
                                          <p:sndTgt r:embed="rId31" name="cashreg.wav"/>
                                        </p:tgtEl>
                                      </p:cMediaNode>
                                    </p:audio>
                                  </p:subTnLst>
                                </p:cTn>
                              </p:par>
                            </p:childTnLst>
                          </p:cTn>
                        </p:par>
                      </p:childTnLst>
                    </p:cTn>
                  </p:par>
                </p:childTnLst>
              </p:cTn>
              <p:nextCondLst>
                <p:cond evt="onClick" delay="0">
                  <p:tgtEl>
                    <p:spTgt spid="126"/>
                  </p:tgtEl>
                </p:cond>
              </p:nextCondLst>
            </p:seq>
            <p:seq concurrent="1" nextAc="seek">
              <p:cTn id="31" restart="whenNotActive" fill="hold" evtFilter="cancelBubble" nodeType="interactiveSeq">
                <p:stCondLst>
                  <p:cond evt="onClick" delay="0">
                    <p:tgtEl>
                      <p:spTgt spid="127"/>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127"/>
                                        </p:tgtEl>
                                      </p:cBhvr>
                                    </p:animEffect>
                                    <p:set>
                                      <p:cBhvr>
                                        <p:cTn id="36" dur="1" fill="hold">
                                          <p:stCondLst>
                                            <p:cond delay="499"/>
                                          </p:stCondLst>
                                        </p:cTn>
                                        <p:tgtEl>
                                          <p:spTgt spid="127"/>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31" name="cashreg.wav"/>
                                        </p:tgtEl>
                                      </p:cMediaNode>
                                    </p:audio>
                                  </p:subTnLst>
                                </p:cTn>
                              </p:par>
                            </p:childTnLst>
                          </p:cTn>
                        </p:par>
                      </p:childTnLst>
                    </p:cTn>
                  </p:par>
                </p:childTnLst>
              </p:cTn>
              <p:nextCondLst>
                <p:cond evt="onClick" delay="0">
                  <p:tgtEl>
                    <p:spTgt spid="127"/>
                  </p:tgtEl>
                </p:cond>
              </p:nextCondLst>
            </p:seq>
            <p:seq concurrent="1" nextAc="seek">
              <p:cTn id="37" restart="whenNotActive" fill="hold" evtFilter="cancelBubble" nodeType="interactiveSeq">
                <p:stCondLst>
                  <p:cond evt="onClick" delay="0">
                    <p:tgtEl>
                      <p:spTgt spid="128"/>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128"/>
                                        </p:tgtEl>
                                      </p:cBhvr>
                                    </p:animEffect>
                                    <p:set>
                                      <p:cBhvr>
                                        <p:cTn id="42" dur="1" fill="hold">
                                          <p:stCondLst>
                                            <p:cond delay="499"/>
                                          </p:stCondLst>
                                        </p:cTn>
                                        <p:tgtEl>
                                          <p:spTgt spid="128"/>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31" name="cashreg.wav"/>
                                        </p:tgtEl>
                                      </p:cMediaNode>
                                    </p:audio>
                                  </p:subTnLst>
                                </p:cTn>
                              </p:par>
                            </p:childTnLst>
                          </p:cTn>
                        </p:par>
                      </p:childTnLst>
                    </p:cTn>
                  </p:par>
                </p:childTnLst>
              </p:cTn>
              <p:nextCondLst>
                <p:cond evt="onClick" delay="0">
                  <p:tgtEl>
                    <p:spTgt spid="128"/>
                  </p:tgtEl>
                </p:cond>
              </p:nextCondLst>
            </p:seq>
            <p:seq concurrent="1" nextAc="seek">
              <p:cTn id="43" restart="whenNotActive" fill="hold" evtFilter="cancelBubble" nodeType="interactiveSeq">
                <p:stCondLst>
                  <p:cond evt="onClick" delay="0">
                    <p:tgtEl>
                      <p:spTgt spid="129"/>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29"/>
                                        </p:tgtEl>
                                      </p:cBhvr>
                                    </p:animEffect>
                                    <p:set>
                                      <p:cBhvr>
                                        <p:cTn id="48" dur="1" fill="hold">
                                          <p:stCondLst>
                                            <p:cond delay="499"/>
                                          </p:stCondLst>
                                        </p:cTn>
                                        <p:tgtEl>
                                          <p:spTgt spid="129"/>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31" name="cashreg.wav"/>
                                        </p:tgtEl>
                                      </p:cMediaNode>
                                    </p:audio>
                                  </p:subTnLst>
                                </p:cTn>
                              </p:par>
                            </p:childTnLst>
                          </p:cTn>
                        </p:par>
                      </p:childTnLst>
                    </p:cTn>
                  </p:par>
                </p:childTnLst>
              </p:cTn>
              <p:nextCondLst>
                <p:cond evt="onClick" delay="0">
                  <p:tgtEl>
                    <p:spTgt spid="129"/>
                  </p:tgtEl>
                </p:cond>
              </p:nextCondLst>
            </p:seq>
            <p:seq concurrent="1" nextAc="seek">
              <p:cTn id="49" restart="whenNotActive" fill="hold" evtFilter="cancelBubble" nodeType="interactiveSeq">
                <p:stCondLst>
                  <p:cond evt="onClick" delay="0">
                    <p:tgtEl>
                      <p:spTgt spid="139"/>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139"/>
                                        </p:tgtEl>
                                      </p:cBhvr>
                                    </p:animEffect>
                                    <p:set>
                                      <p:cBhvr>
                                        <p:cTn id="54" dur="1" fill="hold">
                                          <p:stCondLst>
                                            <p:cond delay="499"/>
                                          </p:stCondLst>
                                        </p:cTn>
                                        <p:tgtEl>
                                          <p:spTgt spid="139"/>
                                        </p:tgtEl>
                                        <p:attrNameLst>
                                          <p:attrName>style.visibility</p:attrName>
                                        </p:attrNameLst>
                                      </p:cBhvr>
                                      <p:to>
                                        <p:strVal val="hidden"/>
                                      </p:to>
                                    </p:set>
                                  </p:childTnLst>
                                </p:cTn>
                              </p:par>
                            </p:childTnLst>
                          </p:cTn>
                        </p:par>
                      </p:childTnLst>
                    </p:cTn>
                  </p:par>
                </p:childTnLst>
              </p:cTn>
              <p:nextCondLst>
                <p:cond evt="onClick" delay="0">
                  <p:tgtEl>
                    <p:spTgt spid="139"/>
                  </p:tgtEl>
                </p:cond>
              </p:nextCondLst>
            </p:seq>
            <p:seq concurrent="1" nextAc="seek">
              <p:cTn id="55" restart="whenNotActive" fill="hold" evtFilter="cancelBubble" nodeType="interactiveSeq">
                <p:stCondLst>
                  <p:cond evt="onClick" delay="0">
                    <p:tgtEl>
                      <p:spTgt spid="140"/>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140"/>
                                        </p:tgtEl>
                                      </p:cBhvr>
                                    </p:animEffect>
                                    <p:set>
                                      <p:cBhvr>
                                        <p:cTn id="60" dur="1" fill="hold">
                                          <p:stCondLst>
                                            <p:cond delay="499"/>
                                          </p:stCondLst>
                                        </p:cTn>
                                        <p:tgtEl>
                                          <p:spTgt spid="140"/>
                                        </p:tgtEl>
                                        <p:attrNameLst>
                                          <p:attrName>style.visibility</p:attrName>
                                        </p:attrNameLst>
                                      </p:cBhvr>
                                      <p:to>
                                        <p:strVal val="hidden"/>
                                      </p:to>
                                    </p:set>
                                  </p:childTnLst>
                                </p:cTn>
                              </p:par>
                            </p:childTnLst>
                          </p:cTn>
                        </p:par>
                      </p:childTnLst>
                    </p:cTn>
                  </p:par>
                </p:childTnLst>
              </p:cTn>
              <p:nextCondLst>
                <p:cond evt="onClick" delay="0">
                  <p:tgtEl>
                    <p:spTgt spid="140"/>
                  </p:tgtEl>
                </p:cond>
              </p:nextCondLst>
            </p:seq>
            <p:seq concurrent="1" nextAc="seek">
              <p:cTn id="61" restart="whenNotActive" fill="hold" evtFilter="cancelBubble" nodeType="interactiveSeq">
                <p:stCondLst>
                  <p:cond evt="onClick" delay="0">
                    <p:tgtEl>
                      <p:spTgt spid="141"/>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141"/>
                                        </p:tgtEl>
                                      </p:cBhvr>
                                    </p:animEffect>
                                    <p:set>
                                      <p:cBhvr>
                                        <p:cTn id="66" dur="1" fill="hold">
                                          <p:stCondLst>
                                            <p:cond delay="499"/>
                                          </p:stCondLst>
                                        </p:cTn>
                                        <p:tgtEl>
                                          <p:spTgt spid="141"/>
                                        </p:tgtEl>
                                        <p:attrNameLst>
                                          <p:attrName>style.visibility</p:attrName>
                                        </p:attrNameLst>
                                      </p:cBhvr>
                                      <p:to>
                                        <p:strVal val="hidden"/>
                                      </p:to>
                                    </p:set>
                                  </p:childTnLst>
                                </p:cTn>
                              </p:par>
                            </p:childTnLst>
                          </p:cTn>
                        </p:par>
                      </p:childTnLst>
                    </p:cTn>
                  </p:par>
                </p:childTnLst>
              </p:cTn>
              <p:nextCondLst>
                <p:cond evt="onClick" delay="0">
                  <p:tgtEl>
                    <p:spTgt spid="141"/>
                  </p:tgtEl>
                </p:cond>
              </p:nextCondLst>
            </p:seq>
            <p:seq concurrent="1" nextAc="seek">
              <p:cTn id="67" restart="whenNotActive" fill="hold" evtFilter="cancelBubble" nodeType="interactiveSeq">
                <p:stCondLst>
                  <p:cond evt="onClick" delay="0">
                    <p:tgtEl>
                      <p:spTgt spid="142"/>
                    </p:tgtEl>
                  </p:cond>
                </p:stCondLst>
                <p:endSync evt="end" delay="0">
                  <p:rtn val="all"/>
                </p:endSync>
                <p:childTnLst>
                  <p:par>
                    <p:cTn id="68" fill="hold">
                      <p:stCondLst>
                        <p:cond delay="0"/>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142"/>
                                        </p:tgtEl>
                                      </p:cBhvr>
                                    </p:animEffect>
                                    <p:set>
                                      <p:cBhvr>
                                        <p:cTn id="72" dur="1" fill="hold">
                                          <p:stCondLst>
                                            <p:cond delay="499"/>
                                          </p:stCondLst>
                                        </p:cTn>
                                        <p:tgtEl>
                                          <p:spTgt spid="142"/>
                                        </p:tgtEl>
                                        <p:attrNameLst>
                                          <p:attrName>style.visibility</p:attrName>
                                        </p:attrNameLst>
                                      </p:cBhvr>
                                      <p:to>
                                        <p:strVal val="hidden"/>
                                      </p:to>
                                    </p:set>
                                  </p:childTnLst>
                                </p:cTn>
                              </p:par>
                            </p:childTnLst>
                          </p:cTn>
                        </p:par>
                      </p:childTnLst>
                    </p:cTn>
                  </p:par>
                </p:childTnLst>
              </p:cTn>
              <p:nextCondLst>
                <p:cond evt="onClick" delay="0">
                  <p:tgtEl>
                    <p:spTgt spid="142"/>
                  </p:tgtEl>
                </p:cond>
              </p:nextCondLst>
            </p:seq>
            <p:seq concurrent="1" nextAc="seek">
              <p:cTn id="73" restart="whenNotActive" fill="hold" evtFilter="cancelBubble" nodeType="interactiveSeq">
                <p:stCondLst>
                  <p:cond evt="onClick" delay="0">
                    <p:tgtEl>
                      <p:spTgt spid="143"/>
                    </p:tgtEl>
                  </p:cond>
                </p:stCondLst>
                <p:endSync evt="end" delay="0">
                  <p:rtn val="all"/>
                </p:endSync>
                <p:childTnLst>
                  <p:par>
                    <p:cTn id="74" fill="hold">
                      <p:stCondLst>
                        <p:cond delay="0"/>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143"/>
                                        </p:tgtEl>
                                      </p:cBhvr>
                                    </p:animEffect>
                                    <p:set>
                                      <p:cBhvr>
                                        <p:cTn id="78" dur="1" fill="hold">
                                          <p:stCondLst>
                                            <p:cond delay="499"/>
                                          </p:stCondLst>
                                        </p:cTn>
                                        <p:tgtEl>
                                          <p:spTgt spid="143"/>
                                        </p:tgtEl>
                                        <p:attrNameLst>
                                          <p:attrName>style.visibility</p:attrName>
                                        </p:attrNameLst>
                                      </p:cBhvr>
                                      <p:to>
                                        <p:strVal val="hidden"/>
                                      </p:to>
                                    </p:set>
                                  </p:childTnLst>
                                </p:cTn>
                              </p:par>
                            </p:childTnLst>
                          </p:cTn>
                        </p:par>
                      </p:childTnLst>
                    </p:cTn>
                  </p:par>
                </p:childTnLst>
              </p:cTn>
              <p:nextCondLst>
                <p:cond evt="onClick" delay="0">
                  <p:tgtEl>
                    <p:spTgt spid="143"/>
                  </p:tgtEl>
                </p:cond>
              </p:nextCondLst>
            </p:seq>
            <p:seq concurrent="1" nextAc="seek">
              <p:cTn id="79" restart="whenNotActive" fill="hold" evtFilter="cancelBubble" nodeType="interactiveSeq">
                <p:stCondLst>
                  <p:cond evt="onClick" delay="0">
                    <p:tgtEl>
                      <p:spTgt spid="144"/>
                    </p:tgtEl>
                  </p:cond>
                </p:stCondLst>
                <p:endSync evt="end" delay="0">
                  <p:rtn val="all"/>
                </p:endSync>
                <p:childTnLst>
                  <p:par>
                    <p:cTn id="80" fill="hold">
                      <p:stCondLst>
                        <p:cond delay="0"/>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500"/>
                                        <p:tgtEl>
                                          <p:spTgt spid="144"/>
                                        </p:tgtEl>
                                      </p:cBhvr>
                                    </p:animEffect>
                                    <p:set>
                                      <p:cBhvr>
                                        <p:cTn id="84" dur="1" fill="hold">
                                          <p:stCondLst>
                                            <p:cond delay="499"/>
                                          </p:stCondLst>
                                        </p:cTn>
                                        <p:tgtEl>
                                          <p:spTgt spid="144"/>
                                        </p:tgtEl>
                                        <p:attrNameLst>
                                          <p:attrName>style.visibility</p:attrName>
                                        </p:attrNameLst>
                                      </p:cBhvr>
                                      <p:to>
                                        <p:strVal val="hidden"/>
                                      </p:to>
                                    </p:set>
                                  </p:childTnLst>
                                </p:cTn>
                              </p:par>
                            </p:childTnLst>
                          </p:cTn>
                        </p:par>
                      </p:childTnLst>
                    </p:cTn>
                  </p:par>
                </p:childTnLst>
              </p:cTn>
              <p:nextCondLst>
                <p:cond evt="onClick" delay="0">
                  <p:tgtEl>
                    <p:spTgt spid="144"/>
                  </p:tgtEl>
                </p:cond>
              </p:nextCondLst>
            </p:seq>
            <p:audio>
              <p:cMediaNode vol="80000">
                <p:cTn id="85"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1"/>
          <a:stretch>
            <a:fillRect/>
          </a:stretch>
        </p:blipFill>
        <p:spPr>
          <a:xfrm>
            <a:off x="2004136" y="480448"/>
            <a:ext cx="8669929" cy="3694656"/>
          </a:xfrm>
          <a:prstGeom prst="rect">
            <a:avLst/>
          </a:prstGeom>
        </p:spPr>
      </p:pic>
      <p:sp>
        <p:nvSpPr>
          <p:cNvPr id="11" name="Rectangle 10"/>
          <p:cNvSpPr/>
          <p:nvPr/>
        </p:nvSpPr>
        <p:spPr>
          <a:xfrm>
            <a:off x="3066824" y="4445673"/>
            <a:ext cx="6087885" cy="545727"/>
          </a:xfrm>
          <a:prstGeom prst="rect">
            <a:avLst/>
          </a:prstGeom>
        </p:spPr>
        <p:txBody>
          <a:bodyPr wrap="none">
            <a:spAutoFit/>
          </a:bodyPr>
          <a:lstStyle/>
          <a:p>
            <a:pPr indent="342265" algn="just">
              <a:lnSpc>
                <a:spcPct val="115000"/>
              </a:lnSpc>
              <a:spcAft>
                <a:spcPts val="0"/>
              </a:spcAft>
            </a:pPr>
            <a:r>
              <a:rPr lang="en-US" sz="2800" dirty="0" err="1">
                <a:solidFill>
                  <a:schemeClr val="accent4">
                    <a:lumMod val="50000"/>
                  </a:schemeClr>
                </a:solidFill>
                <a:latin typeface="Arial" panose="020B0604020202020204" pitchFamily="34" charset="0"/>
                <a:ea typeface="Times New Roman" panose="02020603050405020304" pitchFamily="18" charset="0"/>
                <a:cs typeface="Arial" panose="020B0604020202020204" pitchFamily="34" charset="0"/>
              </a:rPr>
              <a:t>N</a:t>
            </a:r>
            <a:r>
              <a:rPr lang="en-US" sz="2800" dirty="0" err="1" smtClean="0">
                <a:solidFill>
                  <a:schemeClr val="accent4">
                    <a:lumMod val="50000"/>
                  </a:schemeClr>
                </a:solidFill>
                <a:latin typeface="Arial" panose="020B0604020202020204" pitchFamily="34" charset="0"/>
                <a:ea typeface="Times New Roman" panose="02020603050405020304" pitchFamily="18" charset="0"/>
                <a:cs typeface="Arial" panose="020B0604020202020204" pitchFamily="34" charset="0"/>
              </a:rPr>
              <a:t>hận</a:t>
            </a:r>
            <a:r>
              <a:rPr lang="en-US" sz="2800" dirty="0" smtClean="0">
                <a:solidFill>
                  <a:schemeClr val="accent4">
                    <a:lumMod val="50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chemeClr val="accent4">
                    <a:lumMod val="50000"/>
                  </a:schemeClr>
                </a:solidFill>
                <a:latin typeface="Arial" panose="020B0604020202020204" pitchFamily="34" charset="0"/>
                <a:ea typeface="Times New Roman" panose="02020603050405020304" pitchFamily="18" charset="0"/>
                <a:cs typeface="Arial" panose="020B0604020202020204" pitchFamily="34" charset="0"/>
              </a:rPr>
              <a:t>xét</a:t>
            </a:r>
            <a:r>
              <a:rPr lang="en-US" sz="2800" dirty="0">
                <a:solidFill>
                  <a:schemeClr val="accent4">
                    <a:lumMod val="50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chemeClr val="accent4">
                    <a:lumMod val="50000"/>
                  </a:schemeClr>
                </a:solidFill>
                <a:latin typeface="Arial" panose="020B0604020202020204" pitchFamily="34" charset="0"/>
                <a:ea typeface="Times New Roman" panose="02020603050405020304" pitchFamily="18" charset="0"/>
                <a:cs typeface="Arial" panose="020B0604020202020204" pitchFamily="34" charset="0"/>
              </a:rPr>
              <a:t>về</a:t>
            </a:r>
            <a:r>
              <a:rPr lang="en-US" sz="2800" dirty="0">
                <a:solidFill>
                  <a:schemeClr val="accent4">
                    <a:lumMod val="50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chemeClr val="accent4">
                    <a:lumMod val="50000"/>
                  </a:schemeClr>
                </a:solidFill>
                <a:latin typeface="Arial" panose="020B0604020202020204" pitchFamily="34" charset="0"/>
                <a:ea typeface="Times New Roman" panose="02020603050405020304" pitchFamily="18" charset="0"/>
                <a:cs typeface="Arial" panose="020B0604020202020204" pitchFamily="34" charset="0"/>
              </a:rPr>
              <a:t>cách</a:t>
            </a:r>
            <a:r>
              <a:rPr lang="en-US" sz="2800" dirty="0">
                <a:solidFill>
                  <a:schemeClr val="accent4">
                    <a:lumMod val="50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chemeClr val="accent4">
                    <a:lumMod val="50000"/>
                  </a:schemeClr>
                </a:solidFill>
                <a:latin typeface="Arial" panose="020B0604020202020204" pitchFamily="34" charset="0"/>
                <a:ea typeface="Times New Roman" panose="02020603050405020304" pitchFamily="18" charset="0"/>
                <a:cs typeface="Arial" panose="020B0604020202020204" pitchFamily="34" charset="0"/>
              </a:rPr>
              <a:t>gọi</a:t>
            </a:r>
            <a:r>
              <a:rPr lang="en-US" sz="2800" dirty="0">
                <a:solidFill>
                  <a:schemeClr val="accent4">
                    <a:lumMod val="50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chemeClr val="accent4">
                    <a:lumMod val="50000"/>
                  </a:schemeClr>
                </a:solidFill>
                <a:latin typeface="Arial" panose="020B0604020202020204" pitchFamily="34" charset="0"/>
                <a:ea typeface="Times New Roman" panose="02020603050405020304" pitchFamily="18" charset="0"/>
                <a:cs typeface="Arial" panose="020B0604020202020204" pitchFamily="34" charset="0"/>
              </a:rPr>
              <a:t>tên</a:t>
            </a:r>
            <a:r>
              <a:rPr lang="en-US" sz="2800" dirty="0">
                <a:solidFill>
                  <a:schemeClr val="accent4">
                    <a:lumMod val="50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chemeClr val="accent4">
                    <a:lumMod val="50000"/>
                  </a:schemeClr>
                </a:solidFill>
                <a:latin typeface="Arial" panose="020B0604020202020204" pitchFamily="34" charset="0"/>
                <a:ea typeface="Times New Roman" panose="02020603050405020304" pitchFamily="18" charset="0"/>
                <a:cs typeface="Arial" panose="020B0604020202020204" pitchFamily="34" charset="0"/>
              </a:rPr>
              <a:t>của</a:t>
            </a:r>
            <a:r>
              <a:rPr lang="en-US" sz="2800" dirty="0">
                <a:solidFill>
                  <a:schemeClr val="accent4">
                    <a:lumMod val="50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chemeClr val="accent4">
                    <a:lumMod val="50000"/>
                  </a:schemeClr>
                </a:solidFill>
                <a:latin typeface="Arial" panose="020B0604020202020204" pitchFamily="34" charset="0"/>
                <a:ea typeface="Times New Roman" panose="02020603050405020304" pitchFamily="18" charset="0"/>
                <a:cs typeface="Arial" panose="020B0604020202020204" pitchFamily="34" charset="0"/>
              </a:rPr>
              <a:t>muối</a:t>
            </a:r>
            <a:r>
              <a:rPr lang="en-US" sz="2800" dirty="0">
                <a:solidFill>
                  <a:schemeClr val="accent4">
                    <a:lumMod val="50000"/>
                  </a:schemeClr>
                </a:solidFill>
                <a:latin typeface="Arial" panose="020B0604020202020204" pitchFamily="34" charset="0"/>
                <a:ea typeface="Times New Roman" panose="02020603050405020304" pitchFamily="18" charset="0"/>
                <a:cs typeface="Arial" panose="020B0604020202020204" pitchFamily="34" charset="0"/>
              </a:rPr>
              <a:t>.</a:t>
            </a:r>
            <a:endParaRPr lang="vi-VN" sz="2800" dirty="0">
              <a:solidFill>
                <a:schemeClr val="accent4">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2" name="Rectangle 11"/>
          <p:cNvSpPr/>
          <p:nvPr/>
        </p:nvSpPr>
        <p:spPr>
          <a:xfrm>
            <a:off x="635432" y="5444321"/>
            <a:ext cx="11236270" cy="1083374"/>
          </a:xfrm>
          <a:prstGeom prst="rect">
            <a:avLst/>
          </a:prstGeom>
        </p:spPr>
        <p:txBody>
          <a:bodyPr wrap="square">
            <a:spAutoFit/>
          </a:bodyPr>
          <a:lstStyle/>
          <a:p>
            <a:pPr marL="457200">
              <a:lnSpc>
                <a:spcPct val="115000"/>
              </a:lnSpc>
              <a:spcAft>
                <a:spcPts val="0"/>
              </a:spcAft>
            </a:pPr>
            <a:r>
              <a:rPr lang="fr-FR" sz="2800" b="1" dirty="0" err="1">
                <a:latin typeface="Arial" panose="020B0604020202020204" pitchFamily="34" charset="0"/>
                <a:ea typeface="Calibri" panose="020F0502020204030204" pitchFamily="34" charset="0"/>
                <a:cs typeface="Arial" panose="020B0604020202020204" pitchFamily="34" charset="0"/>
              </a:rPr>
              <a:t>Tên</a:t>
            </a:r>
            <a:r>
              <a:rPr lang="fr-FR" sz="2800" b="1" dirty="0">
                <a:latin typeface="Arial" panose="020B0604020202020204" pitchFamily="34" charset="0"/>
                <a:ea typeface="Calibri" panose="020F0502020204030204" pitchFamily="34" charset="0"/>
                <a:cs typeface="Arial" panose="020B0604020202020204" pitchFamily="34" charset="0"/>
              </a:rPr>
              <a:t> </a:t>
            </a:r>
            <a:r>
              <a:rPr lang="fr-FR" sz="2800" b="1" dirty="0" err="1">
                <a:latin typeface="Arial" panose="020B0604020202020204" pitchFamily="34" charset="0"/>
                <a:ea typeface="Calibri" panose="020F0502020204030204" pitchFamily="34" charset="0"/>
                <a:cs typeface="Arial" panose="020B0604020202020204" pitchFamily="34" charset="0"/>
              </a:rPr>
              <a:t>muối</a:t>
            </a:r>
            <a:r>
              <a:rPr lang="fr-FR" sz="2800" dirty="0">
                <a:latin typeface="Arial" panose="020B0604020202020204" pitchFamily="34" charset="0"/>
                <a:ea typeface="Calibri" panose="020F0502020204030204" pitchFamily="34" charset="0"/>
                <a:cs typeface="Arial" panose="020B0604020202020204" pitchFamily="34" charset="0"/>
              </a:rPr>
              <a:t> = </a:t>
            </a:r>
            <a:r>
              <a:rPr lang="fr-FR" sz="2800" dirty="0" err="1">
                <a:latin typeface="Arial" panose="020B0604020202020204" pitchFamily="34" charset="0"/>
                <a:ea typeface="Calibri" panose="020F0502020204030204" pitchFamily="34" charset="0"/>
                <a:cs typeface="Arial" panose="020B0604020202020204" pitchFamily="34" charset="0"/>
              </a:rPr>
              <a:t>tên</a:t>
            </a:r>
            <a:r>
              <a:rPr lang="fr-FR" sz="2800" dirty="0">
                <a:latin typeface="Arial" panose="020B0604020202020204" pitchFamily="34" charset="0"/>
                <a:ea typeface="Calibri" panose="020F0502020204030204" pitchFamily="34" charset="0"/>
                <a:cs typeface="Arial" panose="020B0604020202020204" pitchFamily="34" charset="0"/>
              </a:rPr>
              <a:t> </a:t>
            </a:r>
            <a:r>
              <a:rPr lang="fr-FR" sz="2800" dirty="0" err="1">
                <a:latin typeface="Arial" panose="020B0604020202020204" pitchFamily="34" charset="0"/>
                <a:ea typeface="Calibri" panose="020F0502020204030204" pitchFamily="34" charset="0"/>
                <a:cs typeface="Arial" panose="020B0604020202020204" pitchFamily="34" charset="0"/>
              </a:rPr>
              <a:t>kim</a:t>
            </a:r>
            <a:r>
              <a:rPr lang="fr-FR" sz="2800" dirty="0">
                <a:latin typeface="Arial" panose="020B0604020202020204" pitchFamily="34" charset="0"/>
                <a:ea typeface="Calibri" panose="020F0502020204030204" pitchFamily="34" charset="0"/>
                <a:cs typeface="Arial" panose="020B0604020202020204" pitchFamily="34" charset="0"/>
              </a:rPr>
              <a:t> </a:t>
            </a:r>
            <a:r>
              <a:rPr lang="fr-FR" sz="2800" dirty="0" err="1">
                <a:latin typeface="Arial" panose="020B0604020202020204" pitchFamily="34" charset="0"/>
                <a:ea typeface="Calibri" panose="020F0502020204030204" pitchFamily="34" charset="0"/>
                <a:cs typeface="Arial" panose="020B0604020202020204" pitchFamily="34" charset="0"/>
              </a:rPr>
              <a:t>loại</a:t>
            </a:r>
            <a:r>
              <a:rPr lang="fr-FR" sz="2800" dirty="0">
                <a:latin typeface="Arial" panose="020B0604020202020204" pitchFamily="34" charset="0"/>
                <a:ea typeface="Calibri" panose="020F0502020204030204" pitchFamily="34" charset="0"/>
                <a:cs typeface="Arial" panose="020B0604020202020204" pitchFamily="34" charset="0"/>
              </a:rPr>
              <a:t> ( </a:t>
            </a:r>
            <a:r>
              <a:rPr lang="fr-FR" sz="2800" dirty="0" err="1">
                <a:latin typeface="Arial" panose="020B0604020202020204" pitchFamily="34" charset="0"/>
                <a:ea typeface="Calibri" panose="020F0502020204030204" pitchFamily="34" charset="0"/>
                <a:cs typeface="Arial" panose="020B0604020202020204" pitchFamily="34" charset="0"/>
              </a:rPr>
              <a:t>kèm</a:t>
            </a:r>
            <a:r>
              <a:rPr lang="fr-FR" sz="2800" dirty="0">
                <a:latin typeface="Arial" panose="020B0604020202020204" pitchFamily="34" charset="0"/>
                <a:ea typeface="Calibri" panose="020F0502020204030204" pitchFamily="34" charset="0"/>
                <a:cs typeface="Arial" panose="020B0604020202020204" pitchFamily="34" charset="0"/>
              </a:rPr>
              <a:t> </a:t>
            </a:r>
            <a:r>
              <a:rPr lang="fr-FR" sz="2800" dirty="0" err="1">
                <a:latin typeface="Arial" panose="020B0604020202020204" pitchFamily="34" charset="0"/>
                <a:ea typeface="Calibri" panose="020F0502020204030204" pitchFamily="34" charset="0"/>
                <a:cs typeface="Arial" panose="020B0604020202020204" pitchFamily="34" charset="0"/>
              </a:rPr>
              <a:t>hoá</a:t>
            </a:r>
            <a:r>
              <a:rPr lang="fr-FR" sz="2800" dirty="0">
                <a:latin typeface="Arial" panose="020B0604020202020204" pitchFamily="34" charset="0"/>
                <a:ea typeface="Calibri" panose="020F0502020204030204" pitchFamily="34" charset="0"/>
                <a:cs typeface="Arial" panose="020B0604020202020204" pitchFamily="34" charset="0"/>
              </a:rPr>
              <a:t> </a:t>
            </a:r>
            <a:r>
              <a:rPr lang="fr-FR" sz="2800" dirty="0" err="1">
                <a:latin typeface="Arial" panose="020B0604020202020204" pitchFamily="34" charset="0"/>
                <a:ea typeface="Calibri" panose="020F0502020204030204" pitchFamily="34" charset="0"/>
                <a:cs typeface="Arial" panose="020B0604020202020204" pitchFamily="34" charset="0"/>
              </a:rPr>
              <a:t>trị</a:t>
            </a:r>
            <a:r>
              <a:rPr lang="fr-FR" sz="2800" dirty="0">
                <a:latin typeface="Arial" panose="020B0604020202020204" pitchFamily="34" charset="0"/>
                <a:ea typeface="Calibri" panose="020F0502020204030204" pitchFamily="34" charset="0"/>
                <a:cs typeface="Arial" panose="020B0604020202020204" pitchFamily="34" charset="0"/>
              </a:rPr>
              <a:t> </a:t>
            </a:r>
            <a:r>
              <a:rPr lang="vi-VN" sz="2800" dirty="0">
                <a:latin typeface="Arial" panose="020B0604020202020204" pitchFamily="34" charset="0"/>
                <a:ea typeface="Calibri" panose="020F0502020204030204" pitchFamily="34" charset="0"/>
                <a:cs typeface="Arial" panose="020B0604020202020204" pitchFamily="34" charset="0"/>
              </a:rPr>
              <a:t>với </a:t>
            </a:r>
            <a:r>
              <a:rPr lang="fr-FR" sz="2800" dirty="0" err="1">
                <a:latin typeface="Arial" panose="020B0604020202020204" pitchFamily="34" charset="0"/>
                <a:ea typeface="Calibri" panose="020F0502020204030204" pitchFamily="34" charset="0"/>
                <a:cs typeface="Arial" panose="020B0604020202020204" pitchFamily="34" charset="0"/>
              </a:rPr>
              <a:t>kim</a:t>
            </a:r>
            <a:r>
              <a:rPr lang="fr-FR" sz="2800" dirty="0">
                <a:latin typeface="Arial" panose="020B0604020202020204" pitchFamily="34" charset="0"/>
                <a:ea typeface="Calibri" panose="020F0502020204030204" pitchFamily="34" charset="0"/>
                <a:cs typeface="Arial" panose="020B0604020202020204" pitchFamily="34" charset="0"/>
              </a:rPr>
              <a:t> </a:t>
            </a:r>
            <a:r>
              <a:rPr lang="fr-FR" sz="2800" dirty="0" err="1">
                <a:latin typeface="Arial" panose="020B0604020202020204" pitchFamily="34" charset="0"/>
                <a:ea typeface="Calibri" panose="020F0502020204030204" pitchFamily="34" charset="0"/>
                <a:cs typeface="Arial" panose="020B0604020202020204" pitchFamily="34" charset="0"/>
              </a:rPr>
              <a:t>loại</a:t>
            </a:r>
            <a:r>
              <a:rPr lang="fr-FR" sz="2800" dirty="0">
                <a:latin typeface="Arial" panose="020B0604020202020204" pitchFamily="34" charset="0"/>
                <a:ea typeface="Calibri" panose="020F0502020204030204" pitchFamily="34" charset="0"/>
                <a:cs typeface="Arial" panose="020B0604020202020204" pitchFamily="34" charset="0"/>
              </a:rPr>
              <a:t> </a:t>
            </a:r>
            <a:r>
              <a:rPr lang="fr-FR" sz="2800" dirty="0" err="1">
                <a:latin typeface="Arial" panose="020B0604020202020204" pitchFamily="34" charset="0"/>
                <a:ea typeface="Calibri" panose="020F0502020204030204" pitchFamily="34" charset="0"/>
                <a:cs typeface="Arial" panose="020B0604020202020204" pitchFamily="34" charset="0"/>
              </a:rPr>
              <a:t>có</a:t>
            </a:r>
            <a:r>
              <a:rPr lang="fr-FR" sz="2800" dirty="0">
                <a:latin typeface="Arial" panose="020B0604020202020204" pitchFamily="34" charset="0"/>
                <a:ea typeface="Calibri" panose="020F0502020204030204" pitchFamily="34" charset="0"/>
                <a:cs typeface="Arial" panose="020B0604020202020204" pitchFamily="34" charset="0"/>
              </a:rPr>
              <a:t> </a:t>
            </a:r>
            <a:r>
              <a:rPr lang="fr-FR" sz="2800" dirty="0" err="1">
                <a:latin typeface="Arial" panose="020B0604020202020204" pitchFamily="34" charset="0"/>
                <a:ea typeface="Calibri" panose="020F0502020204030204" pitchFamily="34" charset="0"/>
                <a:cs typeface="Arial" panose="020B0604020202020204" pitchFamily="34" charset="0"/>
              </a:rPr>
              <a:t>nhiều</a:t>
            </a:r>
            <a:r>
              <a:rPr lang="fr-FR" sz="2800" dirty="0">
                <a:latin typeface="Arial" panose="020B0604020202020204" pitchFamily="34" charset="0"/>
                <a:ea typeface="Calibri" panose="020F0502020204030204" pitchFamily="34" charset="0"/>
                <a:cs typeface="Arial" panose="020B0604020202020204" pitchFamily="34" charset="0"/>
              </a:rPr>
              <a:t> </a:t>
            </a:r>
            <a:r>
              <a:rPr lang="fr-FR" sz="2800" dirty="0" err="1">
                <a:latin typeface="Arial" panose="020B0604020202020204" pitchFamily="34" charset="0"/>
                <a:ea typeface="Calibri" panose="020F0502020204030204" pitchFamily="34" charset="0"/>
                <a:cs typeface="Arial" panose="020B0604020202020204" pitchFamily="34" charset="0"/>
              </a:rPr>
              <a:t>hoá</a:t>
            </a:r>
            <a:r>
              <a:rPr lang="fr-FR" sz="2800" dirty="0">
                <a:latin typeface="Arial" panose="020B0604020202020204" pitchFamily="34" charset="0"/>
                <a:ea typeface="Calibri" panose="020F0502020204030204" pitchFamily="34" charset="0"/>
                <a:cs typeface="Arial" panose="020B0604020202020204" pitchFamily="34" charset="0"/>
              </a:rPr>
              <a:t> </a:t>
            </a:r>
            <a:r>
              <a:rPr lang="fr-FR" sz="2800" dirty="0" err="1">
                <a:latin typeface="Arial" panose="020B0604020202020204" pitchFamily="34" charset="0"/>
                <a:ea typeface="Calibri" panose="020F0502020204030204" pitchFamily="34" charset="0"/>
                <a:cs typeface="Arial" panose="020B0604020202020204" pitchFamily="34" charset="0"/>
              </a:rPr>
              <a:t>trị</a:t>
            </a:r>
            <a:r>
              <a:rPr lang="fr-FR" sz="2800" dirty="0">
                <a:latin typeface="Arial" panose="020B0604020202020204" pitchFamily="34" charset="0"/>
                <a:ea typeface="Calibri" panose="020F0502020204030204" pitchFamily="34" charset="0"/>
                <a:cs typeface="Arial" panose="020B0604020202020204" pitchFamily="34" charset="0"/>
              </a:rPr>
              <a:t>) + </a:t>
            </a:r>
            <a:r>
              <a:rPr lang="fr-FR" sz="2800" dirty="0" err="1">
                <a:latin typeface="Arial" panose="020B0604020202020204" pitchFamily="34" charset="0"/>
                <a:ea typeface="Calibri" panose="020F0502020204030204" pitchFamily="34" charset="0"/>
                <a:cs typeface="Arial" panose="020B0604020202020204" pitchFamily="34" charset="0"/>
              </a:rPr>
              <a:t>tên</a:t>
            </a:r>
            <a:r>
              <a:rPr lang="fr-FR" sz="2800" dirty="0">
                <a:latin typeface="Arial" panose="020B0604020202020204" pitchFamily="34" charset="0"/>
                <a:ea typeface="Calibri" panose="020F0502020204030204" pitchFamily="34" charset="0"/>
                <a:cs typeface="Arial" panose="020B0604020202020204" pitchFamily="34" charset="0"/>
              </a:rPr>
              <a:t> </a:t>
            </a:r>
            <a:r>
              <a:rPr lang="fr-FR" sz="2800" dirty="0" err="1">
                <a:latin typeface="Arial" panose="020B0604020202020204" pitchFamily="34" charset="0"/>
                <a:ea typeface="Calibri" panose="020F0502020204030204" pitchFamily="34" charset="0"/>
                <a:cs typeface="Arial" panose="020B0604020202020204" pitchFamily="34" charset="0"/>
              </a:rPr>
              <a:t>gốc</a:t>
            </a:r>
            <a:r>
              <a:rPr lang="fr-FR" sz="2800" dirty="0">
                <a:latin typeface="Arial" panose="020B0604020202020204" pitchFamily="34" charset="0"/>
                <a:ea typeface="Calibri" panose="020F0502020204030204" pitchFamily="34" charset="0"/>
                <a:cs typeface="Arial" panose="020B0604020202020204" pitchFamily="34" charset="0"/>
              </a:rPr>
              <a:t> </a:t>
            </a:r>
            <a:r>
              <a:rPr lang="fr-FR" sz="2800" dirty="0" err="1">
                <a:latin typeface="Arial" panose="020B0604020202020204" pitchFamily="34" charset="0"/>
                <a:ea typeface="Calibri" panose="020F0502020204030204" pitchFamily="34" charset="0"/>
                <a:cs typeface="Arial" panose="020B0604020202020204" pitchFamily="34" charset="0"/>
              </a:rPr>
              <a:t>acid</a:t>
            </a:r>
            <a:r>
              <a:rPr lang="fr-FR" sz="2800" dirty="0">
                <a:latin typeface="Arial" panose="020B0604020202020204" pitchFamily="34" charset="0"/>
                <a:ea typeface="Calibri" panose="020F0502020204030204" pitchFamily="34" charset="0"/>
                <a:cs typeface="Arial" panose="020B0604020202020204" pitchFamily="34" charset="0"/>
              </a:rPr>
              <a:t>.</a:t>
            </a:r>
            <a:endParaRPr lang="vi-VN" sz="2800" dirty="0">
              <a:effectLst/>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25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ChangeAspect="1"/>
          </p:cNvPicPr>
          <p:nvPr>
            <p:ph type="pic" sz="quarter" idx="10"/>
          </p:nvPr>
        </p:nvPicPr>
        <p:blipFill>
          <a:blip r:embed="rId1"/>
          <a:stretch>
            <a:fillRect/>
          </a:stretch>
        </p:blipFill>
        <p:spPr>
          <a:xfrm>
            <a:off x="1475740" y="87630"/>
            <a:ext cx="10012680" cy="3890010"/>
          </a:xfrm>
          <a:prstGeom prst="rect">
            <a:avLst/>
          </a:prstGeom>
        </p:spPr>
      </p:pic>
      <p:sp>
        <p:nvSpPr>
          <p:cNvPr id="100" name="Text Box 99"/>
          <p:cNvSpPr txBox="1"/>
          <p:nvPr/>
        </p:nvSpPr>
        <p:spPr>
          <a:xfrm>
            <a:off x="593725" y="3922395"/>
            <a:ext cx="11316970" cy="2676525"/>
          </a:xfrm>
          <a:prstGeom prst="rect">
            <a:avLst/>
          </a:prstGeom>
          <a:noFill/>
          <a:ln w="9525">
            <a:noFill/>
          </a:ln>
        </p:spPr>
        <p:txBody>
          <a:bodyPr wrap="square">
            <a:spAutoFit/>
          </a:bodyPr>
          <a:p>
            <a:pPr indent="0"/>
            <a:r>
              <a:rPr lang="en-US" sz="2800" b="1" u="sng">
                <a:solidFill>
                  <a:srgbClr val="000000"/>
                </a:solidFill>
                <a:latin typeface="Times New Roman" panose="02020603050405020304" pitchFamily="18" charset="0"/>
              </a:rPr>
              <a:t> Phân loại:</a:t>
            </a:r>
            <a:r>
              <a:rPr lang="en-US" sz="2800" b="0">
                <a:solidFill>
                  <a:srgbClr val="000000"/>
                </a:solidFill>
                <a:latin typeface="Times New Roman" panose="02020603050405020304" pitchFamily="18" charset="0"/>
              </a:rPr>
              <a:t>- Theo thành phần, muối được chia làm 2 loại: muối trung hòa và muối acid.+ Muối trung hòa: là muối mà trong gốc acid không có nguyên tử hyđrogen.Ví dụ: Na</a:t>
            </a:r>
            <a:r>
              <a:rPr lang="en-US" sz="2800" b="0" baseline="-25000">
                <a:solidFill>
                  <a:srgbClr val="000000"/>
                </a:solidFill>
                <a:latin typeface="Times New Roman" panose="02020603050405020304" pitchFamily="18" charset="0"/>
              </a:rPr>
              <a:t>2</a:t>
            </a:r>
            <a:r>
              <a:rPr lang="en-US" sz="2800" b="0">
                <a:solidFill>
                  <a:srgbClr val="000000"/>
                </a:solidFill>
                <a:latin typeface="Times New Roman" panose="02020603050405020304" pitchFamily="18" charset="0"/>
              </a:rPr>
              <a:t>SO</a:t>
            </a:r>
            <a:r>
              <a:rPr lang="en-US" sz="2800" b="0" baseline="-25000">
                <a:solidFill>
                  <a:srgbClr val="000000"/>
                </a:solidFill>
                <a:latin typeface="Times New Roman" panose="02020603050405020304" pitchFamily="18" charset="0"/>
              </a:rPr>
              <a:t>4</a:t>
            </a:r>
            <a:r>
              <a:rPr lang="en-US" sz="2800" b="0">
                <a:solidFill>
                  <a:srgbClr val="000000"/>
                </a:solidFill>
                <a:latin typeface="Times New Roman" panose="02020603050405020304" pitchFamily="18" charset="0"/>
              </a:rPr>
              <a:t>, CaCO</a:t>
            </a:r>
            <a:r>
              <a:rPr lang="en-US" sz="2800" b="0" baseline="-25000">
                <a:solidFill>
                  <a:srgbClr val="000000"/>
                </a:solidFill>
                <a:latin typeface="Times New Roman" panose="02020603050405020304" pitchFamily="18" charset="0"/>
              </a:rPr>
              <a:t>3</a:t>
            </a:r>
            <a:r>
              <a:rPr lang="en-US" sz="2800" b="0">
                <a:solidFill>
                  <a:srgbClr val="000000"/>
                </a:solidFill>
                <a:latin typeface="Times New Roman" panose="02020603050405020304" pitchFamily="18" charset="0"/>
              </a:rPr>
              <a:t>,…+ Muối acid: là muối mà trong đó gốc axit còn nguyên tử hyđrogen.Ví dụ: NaHCO</a:t>
            </a:r>
            <a:r>
              <a:rPr lang="en-US" sz="2800" b="0" baseline="-25000">
                <a:solidFill>
                  <a:srgbClr val="000000"/>
                </a:solidFill>
                <a:latin typeface="Times New Roman" panose="02020603050405020304" pitchFamily="18" charset="0"/>
              </a:rPr>
              <a:t>3</a:t>
            </a:r>
            <a:r>
              <a:rPr lang="en-US" sz="2800" b="0">
                <a:solidFill>
                  <a:srgbClr val="000000"/>
                </a:solidFill>
                <a:latin typeface="Times New Roman" panose="02020603050405020304" pitchFamily="18" charset="0"/>
              </a:rPr>
              <a:t>, Ba(HCO</a:t>
            </a:r>
            <a:r>
              <a:rPr lang="en-US" sz="2800" b="0" baseline="-25000">
                <a:solidFill>
                  <a:srgbClr val="000000"/>
                </a:solidFill>
                <a:latin typeface="Times New Roman" panose="02020603050405020304" pitchFamily="18" charset="0"/>
              </a:rPr>
              <a:t>3</a:t>
            </a:r>
            <a:r>
              <a:rPr lang="en-US" sz="2800" b="0">
                <a:solidFill>
                  <a:srgbClr val="000000"/>
                </a:solidFill>
                <a:latin typeface="Times New Roman" panose="02020603050405020304" pitchFamily="18" charset="0"/>
              </a:rPr>
              <a:t>)</a:t>
            </a:r>
            <a:r>
              <a:rPr lang="en-US" sz="2800" b="0" baseline="-25000">
                <a:solidFill>
                  <a:srgbClr val="000000"/>
                </a:solidFill>
                <a:latin typeface="Times New Roman" panose="02020603050405020304" pitchFamily="18" charset="0"/>
              </a:rPr>
              <a:t>2</a:t>
            </a:r>
            <a:endParaRPr lang="en-US" sz="280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0"/>
                                        </p:tgtEl>
                                        <p:attrNameLst>
                                          <p:attrName>style.visibility</p:attrName>
                                        </p:attrNameLst>
                                      </p:cBhvr>
                                      <p:to>
                                        <p:strVal val="visible"/>
                                      </p:to>
                                    </p:set>
                                    <p:anim calcmode="lin" valueType="num">
                                      <p:cBhvr additive="base">
                                        <p:cTn id="13" dur="500" fill="hold"/>
                                        <p:tgtEl>
                                          <p:spTgt spid="100"/>
                                        </p:tgtEl>
                                        <p:attrNameLst>
                                          <p:attrName>ppt_x</p:attrName>
                                        </p:attrNameLst>
                                      </p:cBhvr>
                                      <p:tavLst>
                                        <p:tav tm="0">
                                          <p:val>
                                            <p:strVal val="#ppt_x"/>
                                          </p:val>
                                        </p:tav>
                                        <p:tav tm="100000">
                                          <p:val>
                                            <p:strVal val="#ppt_x"/>
                                          </p:val>
                                        </p:tav>
                                      </p:tavLst>
                                    </p:anim>
                                    <p:anim calcmode="lin" valueType="num">
                                      <p:cBhvr additive="base">
                                        <p:cTn id="14"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Oval 7"/>
          <p:cNvSpPr/>
          <p:nvPr/>
        </p:nvSpPr>
        <p:spPr>
          <a:xfrm>
            <a:off x="4570413" y="4385647"/>
            <a:ext cx="400050" cy="520344"/>
          </a:xfrm>
          <a:prstGeom prst="ellipse">
            <a:avLst/>
          </a:prstGeom>
          <a:noFill/>
          <a:ln w="57150" cap="flat" cmpd="sng">
            <a:solidFill>
              <a:srgbClr val="FF3300"/>
            </a:solidFill>
            <a:prstDash val="solid"/>
            <a:headEnd type="none" w="med" len="med"/>
            <a:tailEnd type="none" w="med" len="med"/>
          </a:ln>
        </p:spPr>
        <p:txBody>
          <a:bodyPr anchor="ctr" anchorCtr="0">
            <a:spAutoFit/>
          </a:bodyPr>
          <a:p>
            <a:pPr algn="ctr" eaLnBrk="1" hangingPunct="1">
              <a:buNone/>
            </a:pPr>
            <a:endParaRPr lang="vi-VN" altLang="x-none" sz="1800" dirty="0">
              <a:latin typeface=".VnTime" panose="020B7200000000000000" pitchFamily="34" charset="0"/>
            </a:endParaRPr>
          </a:p>
        </p:txBody>
      </p:sp>
      <p:sp>
        <p:nvSpPr>
          <p:cNvPr id="38917" name="Text Box 71"/>
          <p:cNvSpPr txBox="1"/>
          <p:nvPr/>
        </p:nvSpPr>
        <p:spPr>
          <a:xfrm>
            <a:off x="3467100" y="1765300"/>
            <a:ext cx="5200650" cy="36830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50000"/>
              </a:spcBef>
              <a:buNone/>
            </a:pPr>
            <a:endParaRPr lang="vi-VN" altLang="x-none" sz="1800" b="1" dirty="0">
              <a:latin typeface="Times New Roman" panose="02020603050405020304" pitchFamily="18" charset="0"/>
            </a:endParaRPr>
          </a:p>
        </p:txBody>
      </p:sp>
      <p:sp>
        <p:nvSpPr>
          <p:cNvPr id="38918" name="AutoShape 72"/>
          <p:cNvSpPr/>
          <p:nvPr/>
        </p:nvSpPr>
        <p:spPr>
          <a:xfrm>
            <a:off x="1543685" y="1479550"/>
            <a:ext cx="9566275" cy="1600200"/>
          </a:xfrm>
          <a:prstGeom prst="wedgeRoundRectCallout">
            <a:avLst>
              <a:gd name="adj1" fmla="val -54551"/>
              <a:gd name="adj2" fmla="val 68750"/>
              <a:gd name="adj3" fmla="val 16667"/>
            </a:avLst>
          </a:prstGeom>
          <a:gradFill rotWithShape="1">
            <a:gsLst>
              <a:gs pos="0">
                <a:srgbClr val="CCFF33"/>
              </a:gs>
              <a:gs pos="50000">
                <a:srgbClr val="FFFFFF"/>
              </a:gs>
              <a:gs pos="100000">
                <a:srgbClr val="CCFF33"/>
              </a:gs>
            </a:gsLst>
            <a:lin ang="5400000" scaled="1"/>
            <a:tileRect/>
          </a:gradFill>
          <a:ln w="9525" cap="flat" cmpd="sng">
            <a:solidFill>
              <a:schemeClr val="tx1"/>
            </a:solidFill>
            <a:prstDash val="solid"/>
            <a:miter/>
            <a:headEnd type="none" w="med" len="med"/>
            <a:tailEnd type="none" w="med" len="med"/>
          </a:ln>
        </p:spPr>
        <p:txBody>
          <a:bodyPr anchor="ctr" anchorCtr="0"/>
          <a:p>
            <a:pPr eaLnBrk="1" hangingPunct="1">
              <a:spcBef>
                <a:spcPct val="50000"/>
              </a:spcBef>
              <a:buNone/>
            </a:pPr>
            <a:r>
              <a:rPr sz="3200" b="1" dirty="0">
                <a:solidFill>
                  <a:schemeClr val="tx1"/>
                </a:solidFill>
                <a:latin typeface="Times New Roman" panose="02020603050405020304" pitchFamily="18" charset="0"/>
                <a:cs typeface="Times New Roman" panose="02020603050405020304" pitchFamily="18" charset="0"/>
              </a:rPr>
              <a:t>Câu</a:t>
            </a:r>
            <a:r>
              <a:rPr sz="3200" b="1" dirty="0">
                <a:solidFill>
                  <a:schemeClr val="tx1"/>
                </a:solidFill>
                <a:latin typeface="Times New Roman" panose="02020603050405020304" pitchFamily="18" charset="0"/>
              </a:rPr>
              <a:t>1. Trong những chất dưới đây chất nào là muối?</a:t>
            </a:r>
            <a:endParaRPr sz="3200" b="1" dirty="0">
              <a:solidFill>
                <a:schemeClr val="tx1"/>
              </a:solidFill>
              <a:latin typeface="Times New Roman" panose="02020603050405020304" pitchFamily="18" charset="0"/>
            </a:endParaRPr>
          </a:p>
        </p:txBody>
      </p:sp>
      <p:sp>
        <p:nvSpPr>
          <p:cNvPr id="74" name="Text Box 6"/>
          <p:cNvSpPr txBox="1">
            <a:spLocks noChangeArrowheads="1"/>
          </p:cNvSpPr>
          <p:nvPr/>
        </p:nvSpPr>
        <p:spPr bwMode="auto">
          <a:xfrm>
            <a:off x="4566285" y="3979228"/>
            <a:ext cx="5097463" cy="1789430"/>
          </a:xfrm>
          <a:prstGeom prst="rect">
            <a:avLst/>
          </a:prstGeom>
          <a:noFill/>
          <a:ln>
            <a:noFill/>
          </a:ln>
        </p:spPr>
        <p:txBody>
          <a:bodyPr wrap="square">
            <a:spAutoFit/>
          </a:bodyPr>
          <a:lstStyle>
            <a:lvl1pPr marL="457200" indent="-457200">
              <a:defRPr sz="2400">
                <a:solidFill>
                  <a:schemeClr val="tx1"/>
                </a:solidFill>
                <a:latin typeface="Arial" panose="020B0604020202020204" pitchFamily="34" charset="0"/>
              </a:defRPr>
            </a:lvl1pPr>
            <a:lvl2pPr marL="914400" indent="-457200">
              <a:defRPr sz="2400">
                <a:solidFill>
                  <a:schemeClr val="tx1"/>
                </a:solidFill>
                <a:latin typeface="Arial" panose="020B0604020202020204" pitchFamily="34" charset="0"/>
              </a:defRPr>
            </a:lvl2pPr>
            <a:lvl3pPr marL="1371600" indent="-457200">
              <a:defRPr sz="2400">
                <a:solidFill>
                  <a:schemeClr val="tx1"/>
                </a:solidFill>
                <a:latin typeface="Arial" panose="020B0604020202020204" pitchFamily="34" charset="0"/>
              </a:defRPr>
            </a:lvl3pPr>
            <a:lvl4pPr marL="1828800" indent="-457200">
              <a:defRPr sz="2400">
                <a:solidFill>
                  <a:schemeClr val="tx1"/>
                </a:solidFill>
                <a:latin typeface="Arial" panose="020B0604020202020204" pitchFamily="34" charset="0"/>
              </a:defRPr>
            </a:lvl4pPr>
            <a:lvl5pPr marL="2286000" indent="-457200">
              <a:defRPr sz="2400">
                <a:solidFill>
                  <a:schemeClr val="tx1"/>
                </a:solidFill>
                <a:latin typeface="Arial" panose="020B0604020202020204" pitchFamily="34" charset="0"/>
              </a:defRPr>
            </a:lvl5pPr>
            <a:lvl6pPr marL="2743200" indent="-457200" eaLnBrk="0" fontAlgn="base" hangingPunct="0">
              <a:spcBef>
                <a:spcPct val="0"/>
              </a:spcBef>
              <a:spcAft>
                <a:spcPct val="0"/>
              </a:spcAft>
              <a:defRPr sz="2400">
                <a:solidFill>
                  <a:schemeClr val="tx1"/>
                </a:solidFill>
                <a:latin typeface="Arial" panose="020B0604020202020204" pitchFamily="34" charset="0"/>
              </a:defRPr>
            </a:lvl6pPr>
            <a:lvl7pPr marL="3200400" indent="-457200" eaLnBrk="0" fontAlgn="base" hangingPunct="0">
              <a:spcBef>
                <a:spcPct val="0"/>
              </a:spcBef>
              <a:spcAft>
                <a:spcPct val="0"/>
              </a:spcAft>
              <a:defRPr sz="2400">
                <a:solidFill>
                  <a:schemeClr val="tx1"/>
                </a:solidFill>
                <a:latin typeface="Arial" panose="020B0604020202020204" pitchFamily="34" charset="0"/>
              </a:defRPr>
            </a:lvl7pPr>
            <a:lvl8pPr marL="3657600" indent="-457200" eaLnBrk="0" fontAlgn="base" hangingPunct="0">
              <a:spcBef>
                <a:spcPct val="0"/>
              </a:spcBef>
              <a:spcAft>
                <a:spcPct val="0"/>
              </a:spcAft>
              <a:defRPr sz="2400">
                <a:solidFill>
                  <a:schemeClr val="tx1"/>
                </a:solidFill>
                <a:latin typeface="Arial" panose="020B0604020202020204" pitchFamily="34" charset="0"/>
              </a:defRPr>
            </a:lvl8pPr>
            <a:lvl9pPr marL="4114800" indent="-457200" eaLnBrk="0" fontAlgn="base" hangingPunct="0">
              <a:spcBef>
                <a:spcPct val="0"/>
              </a:spcBef>
              <a:spcAft>
                <a:spcPct val="0"/>
              </a:spcAft>
              <a:defRPr sz="2400">
                <a:solidFill>
                  <a:schemeClr val="tx1"/>
                </a:solidFill>
                <a:latin typeface="Arial" panose="020B0604020202020204" pitchFamily="34" charset="0"/>
              </a:defRPr>
            </a:lvl9pPr>
          </a:lstStyle>
          <a:p>
            <a:pPr marL="386080" marR="0" lvl="0" indent="-386080" algn="l" defTabSz="914400" rtl="0" eaLnBrk="1" fontAlgn="base" latinLnBrk="0" hangingPunct="1">
              <a:lnSpc>
                <a:spcPct val="100000"/>
              </a:lnSpc>
              <a:spcBef>
                <a:spcPct val="20000"/>
              </a:spcBef>
              <a:spcAft>
                <a:spcPct val="0"/>
              </a:spcAft>
              <a:buClrTx/>
              <a:buSzTx/>
              <a:buFontTx/>
              <a:buAutoNum type="alphaUcPeriod"/>
              <a:defRPr/>
            </a:pPr>
            <a:r>
              <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CaO        		</a:t>
            </a:r>
            <a:endPar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a:p>
            <a:pPr marL="386080" marR="0" lvl="0" indent="-386080" algn="l" defTabSz="914400" rtl="0" eaLnBrk="1" fontAlgn="base" latinLnBrk="0" hangingPunct="1">
              <a:lnSpc>
                <a:spcPct val="100000"/>
              </a:lnSpc>
              <a:spcBef>
                <a:spcPct val="20000"/>
              </a:spcBef>
              <a:spcAft>
                <a:spcPct val="0"/>
              </a:spcAft>
              <a:buClrTx/>
              <a:buSzTx/>
              <a:buFontTx/>
              <a:buAutoNum type="alphaUcPeriod"/>
              <a:defRPr/>
            </a:pPr>
            <a:r>
              <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KNO</a:t>
            </a:r>
            <a:r>
              <a:rPr kumimoji="0" lang="en-US" altLang="en-US" sz="2400" i="0" u="none" strike="noStrike" kern="1200" cap="none" spc="0" normalizeH="0" baseline="-2500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3 </a:t>
            </a:r>
            <a:endPar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a:p>
            <a:pPr marL="386080" marR="0" lvl="0" indent="-386080" algn="l" defTabSz="914400" rtl="0" eaLnBrk="1" fontAlgn="base" latinLnBrk="0" hangingPunct="1">
              <a:lnSpc>
                <a:spcPct val="100000"/>
              </a:lnSpc>
              <a:spcBef>
                <a:spcPct val="20000"/>
              </a:spcBef>
              <a:spcAft>
                <a:spcPct val="0"/>
              </a:spcAft>
              <a:buClrTx/>
              <a:buSzTx/>
              <a:buFontTx/>
              <a:buAutoNum type="alphaUcPeriod"/>
              <a:defRPr/>
            </a:pPr>
            <a:r>
              <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KOH      		 </a:t>
            </a:r>
            <a:endPar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a:p>
            <a:pPr marL="386080" marR="0" lvl="0" indent="-386080" algn="l" defTabSz="914400" rtl="0" eaLnBrk="1" fontAlgn="base" latinLnBrk="0" hangingPunct="1">
              <a:lnSpc>
                <a:spcPct val="100000"/>
              </a:lnSpc>
              <a:spcBef>
                <a:spcPct val="20000"/>
              </a:spcBef>
              <a:spcAft>
                <a:spcPct val="0"/>
              </a:spcAft>
              <a:buClrTx/>
              <a:buSzTx/>
              <a:buFontTx/>
              <a:buAutoNum type="alphaUcPeriod"/>
              <a:defRPr/>
            </a:pPr>
            <a:r>
              <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HNO</a:t>
            </a:r>
            <a:r>
              <a:rPr kumimoji="0" lang="en-US" altLang="en-US" sz="2400" i="0" u="none" strike="noStrike" kern="1200" cap="none" spc="0" normalizeH="0" baseline="-2500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3</a:t>
            </a:r>
            <a:r>
              <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a:t>
            </a:r>
            <a:endPar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25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1"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Oval 7"/>
          <p:cNvSpPr/>
          <p:nvPr/>
        </p:nvSpPr>
        <p:spPr>
          <a:xfrm>
            <a:off x="3102928" y="4812367"/>
            <a:ext cx="400050" cy="520344"/>
          </a:xfrm>
          <a:prstGeom prst="ellipse">
            <a:avLst/>
          </a:prstGeom>
          <a:noFill/>
          <a:ln w="57150" cap="flat" cmpd="sng">
            <a:solidFill>
              <a:srgbClr val="FF3300"/>
            </a:solidFill>
            <a:prstDash val="solid"/>
            <a:headEnd type="none" w="med" len="med"/>
            <a:tailEnd type="none" w="med" len="med"/>
          </a:ln>
        </p:spPr>
        <p:txBody>
          <a:bodyPr anchor="ctr" anchorCtr="0">
            <a:spAutoFit/>
          </a:bodyPr>
          <a:p>
            <a:pPr algn="ctr" eaLnBrk="1" hangingPunct="1">
              <a:buNone/>
            </a:pPr>
            <a:endParaRPr lang="vi-VN" altLang="x-none" sz="1800" dirty="0">
              <a:latin typeface=".VnTime" panose="020B7200000000000000" pitchFamily="34" charset="0"/>
            </a:endParaRPr>
          </a:p>
        </p:txBody>
      </p:sp>
      <p:sp>
        <p:nvSpPr>
          <p:cNvPr id="38917" name="Text Box 71"/>
          <p:cNvSpPr txBox="1"/>
          <p:nvPr/>
        </p:nvSpPr>
        <p:spPr>
          <a:xfrm>
            <a:off x="3467100" y="1765300"/>
            <a:ext cx="5200650" cy="36830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50000"/>
              </a:spcBef>
              <a:buNone/>
            </a:pPr>
            <a:endParaRPr lang="vi-VN" altLang="x-none" sz="1800" b="1" dirty="0">
              <a:latin typeface="Times New Roman" panose="02020603050405020304" pitchFamily="18" charset="0"/>
            </a:endParaRPr>
          </a:p>
        </p:txBody>
      </p:sp>
      <p:sp>
        <p:nvSpPr>
          <p:cNvPr id="38918" name="AutoShape 72"/>
          <p:cNvSpPr/>
          <p:nvPr/>
        </p:nvSpPr>
        <p:spPr>
          <a:xfrm>
            <a:off x="1543685" y="1479550"/>
            <a:ext cx="9566275" cy="1600200"/>
          </a:xfrm>
          <a:prstGeom prst="wedgeRoundRectCallout">
            <a:avLst>
              <a:gd name="adj1" fmla="val -54551"/>
              <a:gd name="adj2" fmla="val 68750"/>
              <a:gd name="adj3" fmla="val 16667"/>
            </a:avLst>
          </a:prstGeom>
          <a:gradFill rotWithShape="1">
            <a:gsLst>
              <a:gs pos="0">
                <a:srgbClr val="CCFF33"/>
              </a:gs>
              <a:gs pos="50000">
                <a:srgbClr val="FFFFFF"/>
              </a:gs>
              <a:gs pos="100000">
                <a:srgbClr val="CCFF33"/>
              </a:gs>
            </a:gsLst>
            <a:lin ang="5400000" scaled="1"/>
            <a:tileRect/>
          </a:gradFill>
          <a:ln w="9525" cap="flat" cmpd="sng">
            <a:solidFill>
              <a:schemeClr val="tx1"/>
            </a:solidFill>
            <a:prstDash val="solid"/>
            <a:miter/>
            <a:headEnd type="none" w="med" len="med"/>
            <a:tailEnd type="none" w="med" len="med"/>
          </a:ln>
        </p:spPr>
        <p:txBody>
          <a:bodyPr anchor="ctr" anchorCtr="0"/>
          <a:p>
            <a:pPr eaLnBrk="1" hangingPunct="1">
              <a:spcBef>
                <a:spcPct val="50000"/>
              </a:spcBef>
              <a:buNone/>
            </a:pPr>
            <a:r>
              <a:rPr sz="3200" b="1" dirty="0">
                <a:solidFill>
                  <a:schemeClr val="tx1"/>
                </a:solidFill>
                <a:latin typeface="Times New Roman" panose="02020603050405020304" pitchFamily="18" charset="0"/>
                <a:cs typeface="Times New Roman" panose="02020603050405020304" pitchFamily="18" charset="0"/>
              </a:rPr>
              <a:t>Câu</a:t>
            </a:r>
            <a:r>
              <a:rPr lang="en-US" sz="3200" b="1" dirty="0">
                <a:solidFill>
                  <a:schemeClr val="tx1"/>
                </a:solidFill>
                <a:latin typeface="Times New Roman" panose="02020603050405020304" pitchFamily="18" charset="0"/>
                <a:cs typeface="Times New Roman" panose="02020603050405020304" pitchFamily="18" charset="0"/>
              </a:rPr>
              <a:t> </a:t>
            </a:r>
            <a:r>
              <a:rPr sz="3200" b="1" dirty="0">
                <a:solidFill>
                  <a:schemeClr val="tx1"/>
                </a:solidFill>
                <a:latin typeface="Times New Roman" panose="02020603050405020304" pitchFamily="18" charset="0"/>
              </a:rPr>
              <a:t>2.  Dãy chất nào dưới đây đều là muối?</a:t>
            </a:r>
            <a:endParaRPr sz="3200" b="1" dirty="0">
              <a:solidFill>
                <a:schemeClr val="tx1"/>
              </a:solidFill>
              <a:latin typeface="Times New Roman" panose="02020603050405020304" pitchFamily="18" charset="0"/>
            </a:endParaRPr>
          </a:p>
        </p:txBody>
      </p:sp>
      <p:sp>
        <p:nvSpPr>
          <p:cNvPr id="74" name="Text Box 6"/>
          <p:cNvSpPr txBox="1">
            <a:spLocks noChangeArrowheads="1"/>
          </p:cNvSpPr>
          <p:nvPr/>
        </p:nvSpPr>
        <p:spPr bwMode="auto">
          <a:xfrm>
            <a:off x="3103245" y="3484563"/>
            <a:ext cx="5097463" cy="2232660"/>
          </a:xfrm>
          <a:prstGeom prst="rect">
            <a:avLst/>
          </a:prstGeom>
          <a:noFill/>
          <a:ln>
            <a:noFill/>
          </a:ln>
        </p:spPr>
        <p:txBody>
          <a:bodyPr wrap="square">
            <a:spAutoFit/>
          </a:bodyPr>
          <a:lstStyle>
            <a:lvl1pPr marL="457200" indent="-457200">
              <a:defRPr sz="2400">
                <a:solidFill>
                  <a:schemeClr val="tx1"/>
                </a:solidFill>
                <a:latin typeface="Arial" panose="020B0604020202020204" pitchFamily="34" charset="0"/>
              </a:defRPr>
            </a:lvl1pPr>
            <a:lvl2pPr marL="914400" indent="-457200">
              <a:defRPr sz="2400">
                <a:solidFill>
                  <a:schemeClr val="tx1"/>
                </a:solidFill>
                <a:latin typeface="Arial" panose="020B0604020202020204" pitchFamily="34" charset="0"/>
              </a:defRPr>
            </a:lvl2pPr>
            <a:lvl3pPr marL="1371600" indent="-457200">
              <a:defRPr sz="2400">
                <a:solidFill>
                  <a:schemeClr val="tx1"/>
                </a:solidFill>
                <a:latin typeface="Arial" panose="020B0604020202020204" pitchFamily="34" charset="0"/>
              </a:defRPr>
            </a:lvl3pPr>
            <a:lvl4pPr marL="1828800" indent="-457200">
              <a:defRPr sz="2400">
                <a:solidFill>
                  <a:schemeClr val="tx1"/>
                </a:solidFill>
                <a:latin typeface="Arial" panose="020B0604020202020204" pitchFamily="34" charset="0"/>
              </a:defRPr>
            </a:lvl4pPr>
            <a:lvl5pPr marL="2286000" indent="-457200">
              <a:defRPr sz="2400">
                <a:solidFill>
                  <a:schemeClr val="tx1"/>
                </a:solidFill>
                <a:latin typeface="Arial" panose="020B0604020202020204" pitchFamily="34" charset="0"/>
              </a:defRPr>
            </a:lvl5pPr>
            <a:lvl6pPr marL="2743200" indent="-457200" eaLnBrk="0" fontAlgn="base" hangingPunct="0">
              <a:spcBef>
                <a:spcPct val="0"/>
              </a:spcBef>
              <a:spcAft>
                <a:spcPct val="0"/>
              </a:spcAft>
              <a:defRPr sz="2400">
                <a:solidFill>
                  <a:schemeClr val="tx1"/>
                </a:solidFill>
                <a:latin typeface="Arial" panose="020B0604020202020204" pitchFamily="34" charset="0"/>
              </a:defRPr>
            </a:lvl6pPr>
            <a:lvl7pPr marL="3200400" indent="-457200" eaLnBrk="0" fontAlgn="base" hangingPunct="0">
              <a:spcBef>
                <a:spcPct val="0"/>
              </a:spcBef>
              <a:spcAft>
                <a:spcPct val="0"/>
              </a:spcAft>
              <a:defRPr sz="2400">
                <a:solidFill>
                  <a:schemeClr val="tx1"/>
                </a:solidFill>
                <a:latin typeface="Arial" panose="020B0604020202020204" pitchFamily="34" charset="0"/>
              </a:defRPr>
            </a:lvl7pPr>
            <a:lvl8pPr marL="3657600" indent="-457200" eaLnBrk="0" fontAlgn="base" hangingPunct="0">
              <a:spcBef>
                <a:spcPct val="0"/>
              </a:spcBef>
              <a:spcAft>
                <a:spcPct val="0"/>
              </a:spcAft>
              <a:defRPr sz="2400">
                <a:solidFill>
                  <a:schemeClr val="tx1"/>
                </a:solidFill>
                <a:latin typeface="Arial" panose="020B0604020202020204" pitchFamily="34" charset="0"/>
              </a:defRPr>
            </a:lvl8pPr>
            <a:lvl9pPr marL="4114800" indent="-457200" eaLnBrk="0" fontAlgn="base" hangingPunct="0">
              <a:spcBef>
                <a:spcPct val="0"/>
              </a:spcBef>
              <a:spcAft>
                <a:spcPct val="0"/>
              </a:spcAft>
              <a:defRPr sz="2400">
                <a:solidFill>
                  <a:schemeClr val="tx1"/>
                </a:solidFill>
                <a:latin typeface="Arial" panose="020B0604020202020204" pitchFamily="34" charset="0"/>
              </a:defRPr>
            </a:lvl9pPr>
          </a:lstStyle>
          <a:p>
            <a:pPr marL="386080" marR="0" lvl="0" indent="-386080" algn="l" defTabSz="914400" rtl="0" eaLnBrk="1" fontAlgn="base" latinLnBrk="0" hangingPunct="1">
              <a:lnSpc>
                <a:spcPct val="100000"/>
              </a:lnSpc>
              <a:spcBef>
                <a:spcPct val="20000"/>
              </a:spcBef>
              <a:spcAft>
                <a:spcPct val="0"/>
              </a:spcAft>
              <a:buClrTx/>
              <a:buSzTx/>
              <a:buFontTx/>
              <a:buAutoNum type="alphaUcPeriod"/>
              <a:defRPr/>
            </a:pPr>
            <a:r>
              <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FeO, K</a:t>
            </a:r>
            <a:r>
              <a:rPr kumimoji="0" lang="en-US" altLang="en-US" sz="2400" i="0" u="none" strike="noStrike" kern="1200" cap="none" spc="0" normalizeH="0" baseline="-2500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2</a:t>
            </a:r>
            <a:r>
              <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O, ZnCl</a:t>
            </a:r>
            <a:r>
              <a:rPr kumimoji="0" lang="en-US" altLang="en-US" sz="2400" i="0" u="none" strike="noStrike" kern="1200" cap="none" spc="0" normalizeH="0" baseline="-2500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2</a:t>
            </a:r>
            <a:endPar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a:p>
            <a:pPr marL="386080" marR="0" lvl="0" indent="-386080" algn="l" defTabSz="914400" rtl="0" eaLnBrk="1" fontAlgn="base" latinLnBrk="0" hangingPunct="1">
              <a:lnSpc>
                <a:spcPct val="100000"/>
              </a:lnSpc>
              <a:spcBef>
                <a:spcPct val="20000"/>
              </a:spcBef>
              <a:spcAft>
                <a:spcPct val="0"/>
              </a:spcAft>
              <a:buClrTx/>
              <a:buSzTx/>
              <a:buFontTx/>
              <a:buAutoNum type="alphaUcPeriod"/>
              <a:defRPr/>
            </a:pPr>
            <a:r>
              <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H</a:t>
            </a:r>
            <a:r>
              <a:rPr kumimoji="0" lang="en-US" altLang="en-US" sz="2400" i="0" u="none" strike="noStrike" kern="1200" cap="none" spc="0" normalizeH="0" baseline="-2500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2</a:t>
            </a:r>
            <a:r>
              <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SO</a:t>
            </a:r>
            <a:r>
              <a:rPr kumimoji="0" lang="en-US" altLang="en-US" sz="2400" i="0" u="none" strike="noStrike" kern="1200" cap="none" spc="0" normalizeH="0" baseline="-2500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4</a:t>
            </a:r>
            <a:r>
              <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HCl, Ca(HCO</a:t>
            </a:r>
            <a:r>
              <a:rPr kumimoji="0" lang="en-US" altLang="en-US" sz="2400" i="0" u="none" strike="noStrike" kern="1200" cap="none" spc="0" normalizeH="0" baseline="-2500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3</a:t>
            </a:r>
            <a:r>
              <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a:t>
            </a:r>
            <a:r>
              <a:rPr kumimoji="0" lang="en-US" altLang="en-US" sz="2400" i="0" u="none" strike="noStrike" kern="1200" cap="none" spc="0" normalizeH="0" baseline="-2500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2</a:t>
            </a:r>
            <a:endPar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a:p>
            <a:pPr marL="386080" marR="0" lvl="0" indent="-386080" algn="l" defTabSz="914400" rtl="0" eaLnBrk="1" fontAlgn="base" latinLnBrk="0" hangingPunct="1">
              <a:lnSpc>
                <a:spcPct val="100000"/>
              </a:lnSpc>
              <a:spcBef>
                <a:spcPct val="20000"/>
              </a:spcBef>
              <a:spcAft>
                <a:spcPct val="0"/>
              </a:spcAft>
              <a:buClrTx/>
              <a:buSzTx/>
              <a:buFontTx/>
              <a:buAutoNum type="alphaUcPeriod"/>
              <a:defRPr/>
            </a:pPr>
            <a:r>
              <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KOH, Mg(OH)</a:t>
            </a:r>
            <a:r>
              <a:rPr kumimoji="0" lang="en-US" altLang="en-US" sz="2400" i="0" u="none" strike="noStrike" kern="1200" cap="none" spc="0" normalizeH="0" baseline="-2500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2</a:t>
            </a:r>
            <a:r>
              <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KCl</a:t>
            </a:r>
            <a:endPar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a:p>
            <a:pPr marL="386080" marR="0" lvl="0" indent="-386080" algn="l" defTabSz="914400" rtl="0" eaLnBrk="1" fontAlgn="base" latinLnBrk="0" hangingPunct="1">
              <a:lnSpc>
                <a:spcPct val="100000"/>
              </a:lnSpc>
              <a:spcBef>
                <a:spcPct val="20000"/>
              </a:spcBef>
              <a:spcAft>
                <a:spcPct val="0"/>
              </a:spcAft>
              <a:buClrTx/>
              <a:buSzTx/>
              <a:buFontTx/>
              <a:buAutoNum type="alphaUcPeriod"/>
              <a:defRPr/>
            </a:pPr>
            <a:r>
              <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NaCl, AlCl</a:t>
            </a:r>
            <a:r>
              <a:rPr kumimoji="0" lang="en-US" altLang="en-US" sz="2400" i="0" u="none" strike="noStrike" kern="1200" cap="none" spc="0" normalizeH="0" baseline="-2500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3</a:t>
            </a:r>
            <a:r>
              <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Ca(HCO</a:t>
            </a:r>
            <a:r>
              <a:rPr kumimoji="0" lang="en-US" altLang="en-US" sz="2400" i="0" u="none" strike="noStrike" kern="1200" cap="none" spc="0" normalizeH="0" baseline="-2500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3</a:t>
            </a:r>
            <a:r>
              <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a:t>
            </a:r>
            <a:r>
              <a:rPr kumimoji="0" lang="en-US" altLang="en-US" sz="2000" i="0" u="none" strike="noStrike" kern="1200" cap="none" spc="0" normalizeH="0" baseline="-2500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2</a:t>
            </a:r>
            <a:r>
              <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KNO</a:t>
            </a:r>
            <a:r>
              <a:rPr kumimoji="0" lang="en-US" altLang="en-US" sz="2400" i="0" u="none" strike="noStrike" kern="1200" cap="none" spc="0" normalizeH="0" baseline="-2500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3 </a:t>
            </a:r>
            <a:endPar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defRPr/>
            </a:pPr>
            <a:r>
              <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a:t>
            </a:r>
            <a:endParaRPr kumimoji="0" lang="en-US" altLang="en-US" sz="2400" i="0" u="none" strike="noStrike" kern="1200" cap="none" spc="0" normalizeH="0" baseline="0" noProof="0" dirty="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25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1"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s 12"/>
          <p:cNvSpPr/>
          <p:nvPr/>
        </p:nvSpPr>
        <p:spPr>
          <a:xfrm>
            <a:off x="8225155" y="3002915"/>
            <a:ext cx="4037330" cy="2312670"/>
          </a:xfrm>
          <a:prstGeom prst="rect">
            <a:avLst/>
          </a:prstGeom>
        </p:spPr>
        <p:style>
          <a:lnRef idx="1">
            <a:schemeClr val="accent4"/>
          </a:lnRef>
          <a:fillRef idx="2">
            <a:schemeClr val="accent4"/>
          </a:fillRef>
          <a:effectRef idx="1">
            <a:schemeClr val="accent4"/>
          </a:effectRef>
          <a:fontRef idx="minor">
            <a:schemeClr val="dk1"/>
          </a:fontRef>
        </p:style>
        <p:txBody>
          <a:bodyPr rtlCol="0" anchor="ctr"/>
          <a:p>
            <a:pPr algn="ctr"/>
            <a:endParaRPr lang="en-US"/>
          </a:p>
        </p:txBody>
      </p:sp>
      <p:sp>
        <p:nvSpPr>
          <p:cNvPr id="3" name="Content Placeholder 2"/>
          <p:cNvSpPr>
            <a:spLocks noGrp="1"/>
          </p:cNvSpPr>
          <p:nvPr>
            <p:ph idx="1"/>
          </p:nvPr>
        </p:nvSpPr>
        <p:spPr>
          <a:xfrm>
            <a:off x="241300" y="2910205"/>
            <a:ext cx="3823335" cy="3804920"/>
          </a:xfrm>
        </p:spPr>
        <p:style>
          <a:lnRef idx="1">
            <a:schemeClr val="accent1"/>
          </a:lnRef>
          <a:fillRef idx="2">
            <a:schemeClr val="accent1"/>
          </a:fillRef>
          <a:effectRef idx="1">
            <a:schemeClr val="accent1"/>
          </a:effectRef>
          <a:fontRef idx="minor">
            <a:schemeClr val="dk1"/>
          </a:fontRef>
        </p:style>
        <p:txBody>
          <a:bodyPr>
            <a:noAutofit/>
          </a:bodyPr>
          <a:lstStyle/>
          <a:p>
            <a:pPr marL="0" indent="0" fontAlgn="auto">
              <a:spcBef>
                <a:spcPts val="0"/>
              </a:spcBef>
              <a:buNone/>
            </a:pPr>
            <a:r>
              <a:rPr lang="vi-VN" sz="2400" dirty="0">
                <a:latin typeface="Times New Roman" panose="02020603050405020304" pitchFamily="18" charset="0"/>
                <a:cs typeface="Times New Roman" panose="02020603050405020304" pitchFamily="18" charset="0"/>
              </a:rPr>
              <a:t>1. Công thức của các muối:</a:t>
            </a:r>
            <a:r>
              <a:rPr lang="vi-VN" sz="2300" dirty="0">
                <a:latin typeface="Times New Roman" panose="02020603050405020304" pitchFamily="18" charset="0"/>
                <a:cs typeface="Times New Roman" panose="02020603050405020304" pitchFamily="18" charset="0"/>
              </a:rPr>
              <a:t> </a:t>
            </a:r>
            <a:r>
              <a:rPr lang="en-US" altLang="vi-VN" sz="2300" dirty="0">
                <a:latin typeface="Times New Roman" panose="02020603050405020304" pitchFamily="18" charset="0"/>
                <a:cs typeface="Times New Roman" panose="02020603050405020304" pitchFamily="18" charset="0"/>
              </a:rPr>
              <a:t>P</a:t>
            </a:r>
            <a:r>
              <a:rPr lang="vi-VN" sz="2300" dirty="0">
                <a:latin typeface="Times New Roman" panose="02020603050405020304" pitchFamily="18" charset="0"/>
                <a:cs typeface="Times New Roman" panose="02020603050405020304" pitchFamily="18" charset="0"/>
              </a:rPr>
              <a:t>otassium sulfate: K</a:t>
            </a:r>
            <a:r>
              <a:rPr lang="vi-VN" sz="2300" baseline="-25000" dirty="0">
                <a:latin typeface="Times New Roman" panose="02020603050405020304" pitchFamily="18" charset="0"/>
                <a:cs typeface="Times New Roman" panose="02020603050405020304" pitchFamily="18" charset="0"/>
              </a:rPr>
              <a:t>2</a:t>
            </a:r>
            <a:r>
              <a:rPr lang="vi-VN" sz="2300" dirty="0">
                <a:latin typeface="Times New Roman" panose="02020603050405020304" pitchFamily="18" charset="0"/>
                <a:cs typeface="Times New Roman" panose="02020603050405020304" pitchFamily="18" charset="0"/>
              </a:rPr>
              <a:t>SO</a:t>
            </a:r>
            <a:r>
              <a:rPr lang="vi-VN" sz="2300" baseline="-25000" dirty="0">
                <a:latin typeface="Times New Roman" panose="02020603050405020304" pitchFamily="18" charset="0"/>
                <a:cs typeface="Times New Roman" panose="02020603050405020304" pitchFamily="18" charset="0"/>
              </a:rPr>
              <a:t>4</a:t>
            </a:r>
            <a:r>
              <a:rPr lang="vi-VN" sz="2300" dirty="0">
                <a:latin typeface="Times New Roman" panose="02020603050405020304" pitchFamily="18" charset="0"/>
                <a:cs typeface="Times New Roman" panose="02020603050405020304" pitchFamily="18" charset="0"/>
              </a:rPr>
              <a:t>; </a:t>
            </a:r>
            <a:r>
              <a:rPr lang="en-US" altLang="vi-VN" sz="2300" dirty="0">
                <a:latin typeface="Times New Roman" panose="02020603050405020304" pitchFamily="18" charset="0"/>
                <a:cs typeface="Times New Roman" panose="02020603050405020304" pitchFamily="18" charset="0"/>
              </a:rPr>
              <a:t>S</a:t>
            </a:r>
            <a:r>
              <a:rPr lang="vi-VN" sz="2300" dirty="0">
                <a:latin typeface="Times New Roman" panose="02020603050405020304" pitchFamily="18" charset="0"/>
                <a:cs typeface="Times New Roman" panose="02020603050405020304" pitchFamily="18" charset="0"/>
              </a:rPr>
              <a:t>odium hydrosulfate: NaHSO</a:t>
            </a:r>
            <a:r>
              <a:rPr lang="vi-VN" sz="2300" baseline="-25000" dirty="0">
                <a:latin typeface="Times New Roman" panose="02020603050405020304" pitchFamily="18" charset="0"/>
                <a:cs typeface="Times New Roman" panose="02020603050405020304" pitchFamily="18" charset="0"/>
              </a:rPr>
              <a:t>4</a:t>
            </a:r>
            <a:r>
              <a:rPr lang="vi-VN" sz="2300" dirty="0">
                <a:latin typeface="Times New Roman" panose="02020603050405020304" pitchFamily="18" charset="0"/>
                <a:cs typeface="Times New Roman" panose="02020603050405020304" pitchFamily="18" charset="0"/>
              </a:rPr>
              <a:t> </a:t>
            </a:r>
            <a:r>
              <a:rPr lang="en-US" altLang="vi-VN" sz="2300" dirty="0">
                <a:latin typeface="Times New Roman" panose="02020603050405020304" pitchFamily="18" charset="0"/>
                <a:cs typeface="Times New Roman" panose="02020603050405020304" pitchFamily="18" charset="0"/>
              </a:rPr>
              <a:t>S</a:t>
            </a:r>
            <a:r>
              <a:rPr lang="vi-VN" sz="2300" dirty="0">
                <a:latin typeface="Times New Roman" panose="02020603050405020304" pitchFamily="18" charset="0"/>
                <a:cs typeface="Times New Roman" panose="02020603050405020304" pitchFamily="18" charset="0"/>
              </a:rPr>
              <a:t>odium hydrocarbonate: NaHCO</a:t>
            </a:r>
            <a:r>
              <a:rPr lang="vi-VN" sz="2300" baseline="-25000" dirty="0">
                <a:latin typeface="Times New Roman" panose="02020603050405020304" pitchFamily="18" charset="0"/>
                <a:cs typeface="Times New Roman" panose="02020603050405020304" pitchFamily="18" charset="0"/>
              </a:rPr>
              <a:t>3</a:t>
            </a:r>
            <a:r>
              <a:rPr lang="vi-VN" sz="2300" dirty="0">
                <a:latin typeface="Times New Roman" panose="02020603050405020304" pitchFamily="18" charset="0"/>
                <a:cs typeface="Times New Roman" panose="02020603050405020304" pitchFamily="18" charset="0"/>
              </a:rPr>
              <a:t> </a:t>
            </a:r>
            <a:endParaRPr lang="vi-VN" sz="2300" dirty="0">
              <a:latin typeface="Times New Roman" panose="02020603050405020304" pitchFamily="18" charset="0"/>
              <a:cs typeface="Times New Roman" panose="02020603050405020304" pitchFamily="18" charset="0"/>
            </a:endParaRPr>
          </a:p>
          <a:p>
            <a:pPr marL="0" indent="0" fontAlgn="auto">
              <a:spcBef>
                <a:spcPts val="0"/>
              </a:spcBef>
              <a:buNone/>
            </a:pPr>
            <a:r>
              <a:rPr lang="en-US" altLang="vi-VN" sz="2300" dirty="0">
                <a:latin typeface="Times New Roman" panose="02020603050405020304" pitchFamily="18" charset="0"/>
                <a:cs typeface="Times New Roman" panose="02020603050405020304" pitchFamily="18" charset="0"/>
              </a:rPr>
              <a:t>S</a:t>
            </a:r>
            <a:r>
              <a:rPr lang="vi-VN" sz="2300" dirty="0">
                <a:latin typeface="Times New Roman" panose="02020603050405020304" pitchFamily="18" charset="0"/>
                <a:cs typeface="Times New Roman" panose="02020603050405020304" pitchFamily="18" charset="0"/>
              </a:rPr>
              <a:t>odium chloride: NaCl</a:t>
            </a:r>
            <a:endParaRPr lang="vi-VN" sz="2300" dirty="0">
              <a:latin typeface="Times New Roman" panose="02020603050405020304" pitchFamily="18" charset="0"/>
              <a:cs typeface="Times New Roman" panose="02020603050405020304" pitchFamily="18" charset="0"/>
            </a:endParaRPr>
          </a:p>
          <a:p>
            <a:pPr marL="0" indent="0" fontAlgn="auto">
              <a:spcBef>
                <a:spcPts val="0"/>
              </a:spcBef>
              <a:buNone/>
            </a:pPr>
            <a:r>
              <a:rPr lang="vi-VN" sz="2300" dirty="0">
                <a:latin typeface="Times New Roman" panose="02020603050405020304" pitchFamily="18" charset="0"/>
                <a:cs typeface="Times New Roman" panose="02020603050405020304" pitchFamily="18" charset="0"/>
              </a:rPr>
              <a:t> </a:t>
            </a:r>
            <a:r>
              <a:rPr lang="en-US" altLang="vi-VN" sz="2300" dirty="0">
                <a:latin typeface="Times New Roman" panose="02020603050405020304" pitchFamily="18" charset="0"/>
                <a:cs typeface="Times New Roman" panose="02020603050405020304" pitchFamily="18" charset="0"/>
              </a:rPr>
              <a:t>S</a:t>
            </a:r>
            <a:r>
              <a:rPr lang="vi-VN" sz="2300" dirty="0">
                <a:latin typeface="Times New Roman" panose="02020603050405020304" pitchFamily="18" charset="0"/>
                <a:cs typeface="Times New Roman" panose="02020603050405020304" pitchFamily="18" charset="0"/>
              </a:rPr>
              <a:t>odium nitrate: NaNO</a:t>
            </a:r>
            <a:r>
              <a:rPr lang="vi-VN" sz="2300" baseline="-25000" dirty="0">
                <a:latin typeface="Times New Roman" panose="02020603050405020304" pitchFamily="18" charset="0"/>
                <a:cs typeface="Times New Roman" panose="02020603050405020304" pitchFamily="18" charset="0"/>
              </a:rPr>
              <a:t>3</a:t>
            </a:r>
            <a:r>
              <a:rPr lang="vi-VN" sz="2300" dirty="0">
                <a:latin typeface="Times New Roman" panose="02020603050405020304" pitchFamily="18" charset="0"/>
                <a:cs typeface="Times New Roman" panose="02020603050405020304" pitchFamily="18" charset="0"/>
              </a:rPr>
              <a:t>; </a:t>
            </a:r>
            <a:r>
              <a:rPr lang="en-US" altLang="vi-VN" sz="2300" dirty="0">
                <a:latin typeface="Times New Roman" panose="02020603050405020304" pitchFamily="18" charset="0"/>
                <a:cs typeface="Times New Roman" panose="02020603050405020304" pitchFamily="18" charset="0"/>
              </a:rPr>
              <a:t>C</a:t>
            </a:r>
            <a:r>
              <a:rPr lang="vi-VN" sz="2300" dirty="0">
                <a:latin typeface="Times New Roman" panose="02020603050405020304" pitchFamily="18" charset="0"/>
                <a:cs typeface="Times New Roman" panose="02020603050405020304" pitchFamily="18" charset="0"/>
              </a:rPr>
              <a:t>alcium hydrophosphate: CaHPO</a:t>
            </a:r>
            <a:r>
              <a:rPr lang="vi-VN" sz="2300" baseline="-25000" dirty="0">
                <a:latin typeface="Times New Roman" panose="02020603050405020304" pitchFamily="18" charset="0"/>
                <a:cs typeface="Times New Roman" panose="02020603050405020304" pitchFamily="18" charset="0"/>
              </a:rPr>
              <a:t>4</a:t>
            </a:r>
            <a:r>
              <a:rPr lang="vi-VN" sz="2300" dirty="0">
                <a:latin typeface="Times New Roman" panose="02020603050405020304" pitchFamily="18" charset="0"/>
                <a:cs typeface="Times New Roman" panose="02020603050405020304" pitchFamily="18" charset="0"/>
              </a:rPr>
              <a:t> </a:t>
            </a:r>
            <a:endParaRPr lang="vi-VN" sz="2300" dirty="0">
              <a:latin typeface="Times New Roman" panose="02020603050405020304" pitchFamily="18" charset="0"/>
              <a:cs typeface="Times New Roman" panose="02020603050405020304" pitchFamily="18" charset="0"/>
            </a:endParaRPr>
          </a:p>
          <a:p>
            <a:pPr marL="0" indent="0" fontAlgn="auto">
              <a:spcBef>
                <a:spcPts val="0"/>
              </a:spcBef>
              <a:buNone/>
            </a:pPr>
            <a:r>
              <a:rPr lang="en-US" altLang="vi-VN" sz="2300" dirty="0">
                <a:latin typeface="Times New Roman" panose="02020603050405020304" pitchFamily="18" charset="0"/>
                <a:cs typeface="Times New Roman" panose="02020603050405020304" pitchFamily="18" charset="0"/>
              </a:rPr>
              <a:t>M</a:t>
            </a:r>
            <a:r>
              <a:rPr lang="vi-VN" sz="2300" dirty="0">
                <a:latin typeface="Times New Roman" panose="02020603050405020304" pitchFamily="18" charset="0"/>
                <a:cs typeface="Times New Roman" panose="02020603050405020304" pitchFamily="18" charset="0"/>
              </a:rPr>
              <a:t>agnesium sulfate: MgSO</a:t>
            </a:r>
            <a:r>
              <a:rPr lang="vi-VN" sz="2300" baseline="-25000" dirty="0">
                <a:latin typeface="Times New Roman" panose="02020603050405020304" pitchFamily="18" charset="0"/>
                <a:cs typeface="Times New Roman" panose="02020603050405020304" pitchFamily="18" charset="0"/>
              </a:rPr>
              <a:t>4</a:t>
            </a:r>
            <a:r>
              <a:rPr lang="vi-VN" sz="2300" dirty="0">
                <a:latin typeface="Times New Roman" panose="02020603050405020304" pitchFamily="18" charset="0"/>
                <a:cs typeface="Times New Roman" panose="02020603050405020304" pitchFamily="18" charset="0"/>
              </a:rPr>
              <a:t> Copper(II) sulfate: CuSO</a:t>
            </a:r>
            <a:r>
              <a:rPr lang="vi-VN" sz="2300" baseline="-25000" dirty="0">
                <a:latin typeface="Times New Roman" panose="02020603050405020304" pitchFamily="18" charset="0"/>
                <a:cs typeface="Times New Roman" panose="02020603050405020304" pitchFamily="18" charset="0"/>
              </a:rPr>
              <a:t>4</a:t>
            </a:r>
            <a:r>
              <a:rPr lang="vi-VN" sz="2300" dirty="0">
                <a:latin typeface="Times New Roman" panose="02020603050405020304" pitchFamily="18" charset="0"/>
                <a:cs typeface="Times New Roman" panose="02020603050405020304" pitchFamily="18" charset="0"/>
              </a:rPr>
              <a:t>.</a:t>
            </a:r>
            <a:endParaRPr lang="vi-VN" sz="23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1"/>
          <a:stretch>
            <a:fillRect/>
          </a:stretch>
        </p:blipFill>
        <p:spPr>
          <a:xfrm>
            <a:off x="-1" y="-79803"/>
            <a:ext cx="12192001" cy="2846763"/>
          </a:xfrm>
          <a:prstGeom prst="rect">
            <a:avLst/>
          </a:prstGeom>
        </p:spPr>
      </p:pic>
      <p:sp>
        <p:nvSpPr>
          <p:cNvPr id="100" name="Text Box 99"/>
          <p:cNvSpPr txBox="1"/>
          <p:nvPr/>
        </p:nvSpPr>
        <p:spPr>
          <a:xfrm>
            <a:off x="4165600" y="2968625"/>
            <a:ext cx="3860800" cy="304609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p>
            <a:pPr indent="279400"/>
            <a:r>
              <a:rPr lang="en-US" sz="2400" b="1">
                <a:solidFill>
                  <a:srgbClr val="232323"/>
                </a:solidFill>
                <a:latin typeface="Times New Roman" panose="02020603050405020304" pitchFamily="18" charset="0"/>
              </a:rPr>
              <a:t>2. </a:t>
            </a:r>
            <a:r>
              <a:rPr lang="en-US" sz="2400" b="0">
                <a:latin typeface="Times New Roman" panose="02020603050405020304" pitchFamily="18" charset="0"/>
                <a:cs typeface="Segoe UI" panose="020B0502040204020203" charset="0"/>
              </a:rPr>
              <a:t> Tên gọi của các muối: AlCl</a:t>
            </a:r>
            <a:r>
              <a:rPr lang="en-US" sz="2400" b="0" baseline="-25000">
                <a:latin typeface="Times New Roman" panose="02020603050405020304" pitchFamily="18" charset="0"/>
                <a:cs typeface="Segoe UI" panose="020B0502040204020203" charset="0"/>
              </a:rPr>
              <a:t>3</a:t>
            </a:r>
            <a:r>
              <a:rPr lang="en-US" sz="2400" b="0">
                <a:latin typeface="Times New Roman" panose="02020603050405020304" pitchFamily="18" charset="0"/>
                <a:cs typeface="Segoe UI" panose="020B0502040204020203" charset="0"/>
              </a:rPr>
              <a:t>: aluminium chloride KC1: potassium chloride A1</a:t>
            </a:r>
            <a:r>
              <a:rPr lang="en-US" sz="2400" b="0" baseline="-25000">
                <a:latin typeface="Times New Roman" panose="02020603050405020304" pitchFamily="18" charset="0"/>
                <a:cs typeface="Segoe UI" panose="020B0502040204020203" charset="0"/>
              </a:rPr>
              <a:t>2</a:t>
            </a:r>
            <a:r>
              <a:rPr lang="en-US" sz="2400" b="0">
                <a:latin typeface="Times New Roman" panose="02020603050405020304" pitchFamily="18" charset="0"/>
                <a:cs typeface="Segoe UI" panose="020B0502040204020203" charset="0"/>
              </a:rPr>
              <a:t>(SO</a:t>
            </a:r>
            <a:r>
              <a:rPr lang="en-US" sz="2400" b="0" baseline="-25000">
                <a:latin typeface="Times New Roman" panose="02020603050405020304" pitchFamily="18" charset="0"/>
                <a:cs typeface="Segoe UI" panose="020B0502040204020203" charset="0"/>
              </a:rPr>
              <a:t>4</a:t>
            </a:r>
            <a:r>
              <a:rPr lang="en-US" sz="2400" b="0">
                <a:latin typeface="Times New Roman" panose="02020603050405020304" pitchFamily="18" charset="0"/>
                <a:cs typeface="Segoe UI" panose="020B0502040204020203" charset="0"/>
              </a:rPr>
              <a:t>)</a:t>
            </a:r>
            <a:r>
              <a:rPr lang="en-US" sz="2400" b="0" baseline="-25000">
                <a:latin typeface="Times New Roman" panose="02020603050405020304" pitchFamily="18" charset="0"/>
                <a:cs typeface="Segoe UI" panose="020B0502040204020203" charset="0"/>
              </a:rPr>
              <a:t>3</a:t>
            </a:r>
            <a:r>
              <a:rPr lang="en-US" sz="2400" b="0">
                <a:latin typeface="Times New Roman" panose="02020603050405020304" pitchFamily="18" charset="0"/>
                <a:cs typeface="Segoe UI" panose="020B0502040204020203" charset="0"/>
              </a:rPr>
              <a:t>: aluminium sulfate MgSO</a:t>
            </a:r>
            <a:r>
              <a:rPr lang="en-US" sz="2400" b="0" baseline="-25000">
                <a:latin typeface="Times New Roman" panose="02020603050405020304" pitchFamily="18" charset="0"/>
                <a:cs typeface="Segoe UI" panose="020B0502040204020203" charset="0"/>
              </a:rPr>
              <a:t>4</a:t>
            </a:r>
            <a:r>
              <a:rPr lang="en-US" sz="2400" b="0">
                <a:latin typeface="Times New Roman" panose="02020603050405020304" pitchFamily="18" charset="0"/>
                <a:cs typeface="Segoe UI" panose="020B0502040204020203" charset="0"/>
              </a:rPr>
              <a:t>: magnesium sulfate NH</a:t>
            </a:r>
            <a:r>
              <a:rPr lang="en-US" sz="2400" b="0" baseline="-25000">
                <a:latin typeface="Times New Roman" panose="02020603050405020304" pitchFamily="18" charset="0"/>
                <a:cs typeface="Segoe UI" panose="020B0502040204020203" charset="0"/>
              </a:rPr>
              <a:t>4</a:t>
            </a:r>
            <a:r>
              <a:rPr lang="en-US" sz="2400" b="0">
                <a:latin typeface="Times New Roman" panose="02020603050405020304" pitchFamily="18" charset="0"/>
                <a:cs typeface="Segoe UI" panose="020B0502040204020203" charset="0"/>
              </a:rPr>
              <a:t>NO</a:t>
            </a:r>
            <a:r>
              <a:rPr lang="en-US" sz="2400" b="0" baseline="-25000">
                <a:latin typeface="Times New Roman" panose="02020603050405020304" pitchFamily="18" charset="0"/>
                <a:cs typeface="Segoe UI" panose="020B0502040204020203" charset="0"/>
              </a:rPr>
              <a:t>3</a:t>
            </a:r>
            <a:r>
              <a:rPr lang="en-US" sz="2400" b="0">
                <a:latin typeface="Times New Roman" panose="02020603050405020304" pitchFamily="18" charset="0"/>
                <a:cs typeface="Segoe UI" panose="020B0502040204020203" charset="0"/>
              </a:rPr>
              <a:t>: ammonium nitrate NaHCO</a:t>
            </a:r>
            <a:r>
              <a:rPr lang="en-US" sz="2400" b="0" baseline="-25000">
                <a:latin typeface="Times New Roman" panose="02020603050405020304" pitchFamily="18" charset="0"/>
                <a:cs typeface="Segoe UI" panose="020B0502040204020203" charset="0"/>
              </a:rPr>
              <a:t>3</a:t>
            </a:r>
            <a:r>
              <a:rPr lang="en-US" sz="2400" b="0">
                <a:latin typeface="Times New Roman" panose="02020603050405020304" pitchFamily="18" charset="0"/>
                <a:cs typeface="Segoe UI" panose="020B0502040204020203" charset="0"/>
              </a:rPr>
              <a:t>: sodium hydrocarbonate.</a:t>
            </a:r>
            <a:endParaRPr lang="en-US" sz="2400"/>
          </a:p>
        </p:txBody>
      </p:sp>
      <p:sp>
        <p:nvSpPr>
          <p:cNvPr id="9" name="Text Box 8"/>
          <p:cNvSpPr txBox="1"/>
          <p:nvPr/>
        </p:nvSpPr>
        <p:spPr>
          <a:xfrm>
            <a:off x="7988935" y="3093720"/>
            <a:ext cx="3974465" cy="829945"/>
          </a:xfrm>
          <a:prstGeom prst="rect">
            <a:avLst/>
          </a:prstGeom>
          <a:noFill/>
          <a:ln w="9525">
            <a:noFill/>
          </a:ln>
        </p:spPr>
        <p:txBody>
          <a:bodyPr wrap="square">
            <a:spAutoFit/>
          </a:bodyPr>
          <a:p>
            <a:pPr indent="279400"/>
            <a:r>
              <a:rPr lang="en-US" sz="2400" b="1">
                <a:solidFill>
                  <a:srgbClr val="232323"/>
                </a:solidFill>
                <a:latin typeface="Times New Roman" panose="02020603050405020304" pitchFamily="18" charset="0"/>
              </a:rPr>
              <a:t>3. </a:t>
            </a:r>
            <a:r>
              <a:rPr lang="en-US" sz="2400" b="0">
                <a:latin typeface="Times New Roman" panose="02020603050405020304" pitchFamily="18" charset="0"/>
                <a:cs typeface="Segoe UI" panose="020B0502040204020203" charset="0"/>
              </a:rPr>
              <a:t> Phản ứng tạ muối KC1:</a:t>
            </a:r>
            <a:endParaRPr lang="en-US" sz="2400" b="0">
              <a:latin typeface="Times New Roman" panose="02020603050405020304" pitchFamily="18" charset="0"/>
              <a:cs typeface="Segoe UI" panose="020B0502040204020203" charset="0"/>
            </a:endParaRPr>
          </a:p>
          <a:p>
            <a:pPr indent="279400"/>
            <a:r>
              <a:rPr lang="en-US" sz="2400" b="0">
                <a:latin typeface="Times New Roman" panose="02020603050405020304" pitchFamily="18" charset="0"/>
                <a:cs typeface="Segoe UI" panose="020B0502040204020203" charset="0"/>
              </a:rPr>
              <a:t>KOH + HC1      KC1 + H</a:t>
            </a:r>
            <a:r>
              <a:rPr lang="en-US" sz="2400" b="0" baseline="-25000">
                <a:latin typeface="Times New Roman" panose="02020603050405020304" pitchFamily="18" charset="0"/>
                <a:cs typeface="Segoe UI" panose="020B0502040204020203" charset="0"/>
              </a:rPr>
              <a:t>2</a:t>
            </a:r>
            <a:r>
              <a:rPr lang="en-US" sz="2400" b="0">
                <a:latin typeface="Times New Roman" panose="02020603050405020304" pitchFamily="18" charset="0"/>
                <a:cs typeface="Segoe UI" panose="020B0502040204020203" charset="0"/>
              </a:rPr>
              <a:t>O</a:t>
            </a:r>
            <a:endParaRPr lang="en-US" sz="2400"/>
          </a:p>
        </p:txBody>
      </p:sp>
      <p:cxnSp>
        <p:nvCxnSpPr>
          <p:cNvPr id="1753064112" name="Straight Arrow Connector 1"/>
          <p:cNvCxnSpPr/>
          <p:nvPr/>
        </p:nvCxnSpPr>
        <p:spPr>
          <a:xfrm flipV="1">
            <a:off x="10023158" y="3703003"/>
            <a:ext cx="276225" cy="95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Text Box 9"/>
          <p:cNvSpPr txBox="1"/>
          <p:nvPr/>
        </p:nvSpPr>
        <p:spPr>
          <a:xfrm>
            <a:off x="8196580" y="3962400"/>
            <a:ext cx="3711575" cy="460375"/>
          </a:xfrm>
          <a:prstGeom prst="rect">
            <a:avLst/>
          </a:prstGeom>
          <a:noFill/>
          <a:ln w="9525">
            <a:noFill/>
          </a:ln>
        </p:spPr>
        <p:txBody>
          <a:bodyPr wrap="square">
            <a:spAutoFit/>
          </a:bodyPr>
          <a:p>
            <a:pPr indent="0"/>
            <a:r>
              <a:rPr lang="en-US" sz="2400" b="0">
                <a:latin typeface="Times New Roman" panose="02020603050405020304" pitchFamily="18" charset="0"/>
                <a:ea typeface="SimSun" panose="02010600030101010101" pitchFamily="2" charset="-122"/>
              </a:rPr>
              <a:t>Phản ứng tạo muối MgSO</a:t>
            </a:r>
            <a:r>
              <a:rPr lang="en-US" sz="2400" b="0" baseline="-25000">
                <a:latin typeface="Times New Roman" panose="02020603050405020304" pitchFamily="18" charset="0"/>
                <a:ea typeface="SimSun" panose="02010600030101010101" pitchFamily="2" charset="-122"/>
              </a:rPr>
              <a:t>4</a:t>
            </a:r>
            <a:endParaRPr lang="en-US" sz="2400"/>
          </a:p>
        </p:txBody>
      </p:sp>
      <p:sp>
        <p:nvSpPr>
          <p:cNvPr id="11" name="Text Box 10"/>
          <p:cNvSpPr txBox="1"/>
          <p:nvPr/>
        </p:nvSpPr>
        <p:spPr>
          <a:xfrm>
            <a:off x="8216265" y="4421505"/>
            <a:ext cx="3975100" cy="460375"/>
          </a:xfrm>
          <a:prstGeom prst="rect">
            <a:avLst/>
          </a:prstGeom>
          <a:noFill/>
          <a:ln w="9525">
            <a:noFill/>
          </a:ln>
        </p:spPr>
        <p:txBody>
          <a:bodyPr wrap="square">
            <a:spAutoFit/>
          </a:bodyPr>
          <a:p>
            <a:pPr indent="0"/>
            <a:r>
              <a:rPr lang="en-US" sz="2400" b="0">
                <a:latin typeface="Times New Roman" panose="02020603050405020304" pitchFamily="18" charset="0"/>
                <a:ea typeface="SimSun" panose="02010600030101010101" pitchFamily="2" charset="-122"/>
              </a:rPr>
              <a:t>Mg + H</a:t>
            </a:r>
            <a:r>
              <a:rPr lang="en-US" sz="2400" b="0" baseline="-25000">
                <a:latin typeface="Times New Roman" panose="02020603050405020304" pitchFamily="18" charset="0"/>
                <a:ea typeface="SimSun" panose="02010600030101010101" pitchFamily="2" charset="-122"/>
              </a:rPr>
              <a:t>2</a:t>
            </a:r>
            <a:r>
              <a:rPr lang="en-US" sz="2400" b="0">
                <a:latin typeface="Times New Roman" panose="02020603050405020304" pitchFamily="18" charset="0"/>
                <a:ea typeface="SimSun" panose="02010600030101010101" pitchFamily="2" charset="-122"/>
              </a:rPr>
              <a:t>SO</a:t>
            </a:r>
            <a:r>
              <a:rPr lang="en-US" sz="2400" b="0" baseline="-25000">
                <a:latin typeface="Times New Roman" panose="02020603050405020304" pitchFamily="18" charset="0"/>
                <a:ea typeface="SimSun" panose="02010600030101010101" pitchFamily="2" charset="-122"/>
              </a:rPr>
              <a:t>4</a:t>
            </a:r>
            <a:r>
              <a:rPr lang="en-US" sz="2400" b="0">
                <a:latin typeface="Times New Roman" panose="02020603050405020304" pitchFamily="18" charset="0"/>
                <a:ea typeface="SimSun" panose="02010600030101010101" pitchFamily="2" charset="-122"/>
              </a:rPr>
              <a:t>        MgSO</a:t>
            </a:r>
            <a:r>
              <a:rPr lang="en-US" sz="2400" b="0" baseline="-25000">
                <a:latin typeface="Times New Roman" panose="02020603050405020304" pitchFamily="18" charset="0"/>
                <a:ea typeface="SimSun" panose="02010600030101010101" pitchFamily="2" charset="-122"/>
              </a:rPr>
              <a:t>4</a:t>
            </a:r>
            <a:r>
              <a:rPr lang="en-US" sz="2400" b="0">
                <a:latin typeface="Times New Roman" panose="02020603050405020304" pitchFamily="18" charset="0"/>
                <a:ea typeface="SimSun" panose="02010600030101010101" pitchFamily="2" charset="-122"/>
              </a:rPr>
              <a:t> + H</a:t>
            </a:r>
            <a:r>
              <a:rPr lang="en-US" sz="2400" b="0" baseline="-25000">
                <a:latin typeface="Times New Roman" panose="02020603050405020304" pitchFamily="18" charset="0"/>
                <a:ea typeface="SimSun" panose="02010600030101010101" pitchFamily="2" charset="-122"/>
              </a:rPr>
              <a:t>2</a:t>
            </a:r>
            <a:r>
              <a:rPr lang="en-US" sz="2400" b="0">
                <a:latin typeface="Times New Roman" panose="02020603050405020304" pitchFamily="18" charset="0"/>
                <a:ea typeface="SimSun" panose="02010600030101010101" pitchFamily="2" charset="-122"/>
              </a:rPr>
              <a:t> </a:t>
            </a:r>
            <a:endParaRPr lang="en-US" sz="2400"/>
          </a:p>
        </p:txBody>
      </p:sp>
      <p:cxnSp>
        <p:nvCxnSpPr>
          <p:cNvPr id="12" name="Straight Arrow Connector 1"/>
          <p:cNvCxnSpPr/>
          <p:nvPr/>
        </p:nvCxnSpPr>
        <p:spPr>
          <a:xfrm flipV="1">
            <a:off x="10054908" y="4687253"/>
            <a:ext cx="276225" cy="95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0"/>
                                        </p:tgtEl>
                                        <p:attrNameLst>
                                          <p:attrName>style.visibility</p:attrName>
                                        </p:attrNameLst>
                                      </p:cBhvr>
                                      <p:to>
                                        <p:strVal val="visible"/>
                                      </p:to>
                                    </p:set>
                                    <p:anim calcmode="lin" valueType="num">
                                      <p:cBhvr additive="base">
                                        <p:cTn id="37" dur="500" fill="hold"/>
                                        <p:tgtEl>
                                          <p:spTgt spid="100"/>
                                        </p:tgtEl>
                                        <p:attrNameLst>
                                          <p:attrName>ppt_x</p:attrName>
                                        </p:attrNameLst>
                                      </p:cBhvr>
                                      <p:tavLst>
                                        <p:tav tm="0">
                                          <p:val>
                                            <p:strVal val="#ppt_x"/>
                                          </p:val>
                                        </p:tav>
                                        <p:tav tm="100000">
                                          <p:val>
                                            <p:strVal val="#ppt_x"/>
                                          </p:val>
                                        </p:tav>
                                      </p:tavLst>
                                    </p:anim>
                                    <p:anim calcmode="lin" valueType="num">
                                      <p:cBhvr additive="base">
                                        <p:cTn id="38"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ppt_x"/>
                                          </p:val>
                                        </p:tav>
                                        <p:tav tm="100000">
                                          <p:val>
                                            <p:strVal val="#ppt_x"/>
                                          </p:val>
                                        </p:tav>
                                      </p:tavLst>
                                    </p:anim>
                                    <p:anim calcmode="lin" valueType="num">
                                      <p:cBhvr additive="base">
                                        <p:cTn id="48" dur="500" fill="hold"/>
                                        <p:tgtEl>
                                          <p:spTgt spid="9"/>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753064112"/>
                                        </p:tgtEl>
                                        <p:attrNameLst>
                                          <p:attrName>style.visibility</p:attrName>
                                        </p:attrNameLst>
                                      </p:cBhvr>
                                      <p:to>
                                        <p:strVal val="visible"/>
                                      </p:to>
                                    </p:set>
                                    <p:anim calcmode="lin" valueType="num">
                                      <p:cBhvr additive="base">
                                        <p:cTn id="51" dur="500" fill="hold"/>
                                        <p:tgtEl>
                                          <p:spTgt spid="1753064112"/>
                                        </p:tgtEl>
                                        <p:attrNameLst>
                                          <p:attrName>ppt_x</p:attrName>
                                        </p:attrNameLst>
                                      </p:cBhvr>
                                      <p:tavLst>
                                        <p:tav tm="0">
                                          <p:val>
                                            <p:strVal val="#ppt_x"/>
                                          </p:val>
                                        </p:tav>
                                        <p:tav tm="100000">
                                          <p:val>
                                            <p:strVal val="#ppt_x"/>
                                          </p:val>
                                        </p:tav>
                                      </p:tavLst>
                                    </p:anim>
                                    <p:anim calcmode="lin" valueType="num">
                                      <p:cBhvr additive="base">
                                        <p:cTn id="52" dur="500" fill="hold"/>
                                        <p:tgtEl>
                                          <p:spTgt spid="1753064112"/>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500" fill="hold"/>
                                        <p:tgtEl>
                                          <p:spTgt spid="10"/>
                                        </p:tgtEl>
                                        <p:attrNameLst>
                                          <p:attrName>ppt_x</p:attrName>
                                        </p:attrNameLst>
                                      </p:cBhvr>
                                      <p:tavLst>
                                        <p:tav tm="0">
                                          <p:val>
                                            <p:strVal val="#ppt_x"/>
                                          </p:val>
                                        </p:tav>
                                        <p:tav tm="100000">
                                          <p:val>
                                            <p:strVal val="#ppt_x"/>
                                          </p:val>
                                        </p:tav>
                                      </p:tavLst>
                                    </p:anim>
                                    <p:anim calcmode="lin" valueType="num">
                                      <p:cBhvr additive="base">
                                        <p:cTn id="5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additive="base">
                                        <p:cTn id="63" dur="500" fill="hold"/>
                                        <p:tgtEl>
                                          <p:spTgt spid="11"/>
                                        </p:tgtEl>
                                        <p:attrNameLst>
                                          <p:attrName>ppt_x</p:attrName>
                                        </p:attrNameLst>
                                      </p:cBhvr>
                                      <p:tavLst>
                                        <p:tav tm="0">
                                          <p:val>
                                            <p:strVal val="#ppt_x"/>
                                          </p:val>
                                        </p:tav>
                                        <p:tav tm="100000">
                                          <p:val>
                                            <p:strVal val="#ppt_x"/>
                                          </p:val>
                                        </p:tav>
                                      </p:tavLst>
                                    </p:anim>
                                    <p:anim calcmode="lin" valueType="num">
                                      <p:cBhvr additive="base">
                                        <p:cTn id="64" dur="500" fill="hold"/>
                                        <p:tgtEl>
                                          <p:spTgt spid="11"/>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additive="base">
                                        <p:cTn id="67" dur="500" fill="hold"/>
                                        <p:tgtEl>
                                          <p:spTgt spid="12"/>
                                        </p:tgtEl>
                                        <p:attrNameLst>
                                          <p:attrName>ppt_x</p:attrName>
                                        </p:attrNameLst>
                                      </p:cBhvr>
                                      <p:tavLst>
                                        <p:tav tm="0">
                                          <p:val>
                                            <p:strVal val="#ppt_x"/>
                                          </p:val>
                                        </p:tav>
                                        <p:tav tm="100000">
                                          <p:val>
                                            <p:strVal val="#ppt_x"/>
                                          </p:val>
                                        </p:tav>
                                      </p:tavLst>
                                    </p:anim>
                                    <p:anim calcmode="lin" valueType="num">
                                      <p:cBhvr additive="base">
                                        <p:cTn id="6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build="p"/>
      <p:bldP spid="100" grpId="0" animBg="1"/>
      <p:bldP spid="13" grpId="0" animBg="1"/>
      <p:bldP spid="9" grpId="0"/>
      <p:bldP spid="10"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4784" y="988691"/>
            <a:ext cx="11181347" cy="1364615"/>
          </a:xfrm>
          <a:prstGeom prst="rect">
            <a:avLst/>
          </a:prstGeom>
        </p:spPr>
        <p:txBody>
          <a:bodyPr wrap="square">
            <a:spAutoFit/>
          </a:bodyPr>
          <a:lstStyle/>
          <a:p>
            <a:pPr>
              <a:lnSpc>
                <a:spcPct val="115000"/>
              </a:lnSpc>
              <a:spcAft>
                <a:spcPts val="1000"/>
              </a:spcAft>
            </a:pPr>
            <a:r>
              <a:rPr lang="vi-VN" sz="2400" b="1" u="sng"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1.Khái niệm:</a:t>
            </a:r>
            <a:r>
              <a:rPr lang="vi-VN"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Muối là hợp chất được hình thành từ sự thay thế ion H+ của acid bằng ion kim loại hoặc ion ammonium (NH</a:t>
            </a:r>
            <a:r>
              <a:rPr lang="vi-VN" sz="2400" baseline="-25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4</a:t>
            </a:r>
            <a:r>
              <a:rPr lang="vi-VN" sz="2400" baseline="30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Phân tử muối gồm có một hay nhiều cation kim loại liên kết với một hay nhiều anion gốc acid.</a:t>
            </a:r>
            <a:endParaRPr lang="vi-VN"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TextBox 2"/>
          <p:cNvSpPr txBox="1"/>
          <p:nvPr/>
        </p:nvSpPr>
        <p:spPr>
          <a:xfrm>
            <a:off x="2526197" y="160188"/>
            <a:ext cx="6625389" cy="645160"/>
          </a:xfrm>
          <a:prstGeom prst="rect">
            <a:avLst/>
          </a:prstGeom>
          <a:noFill/>
        </p:spPr>
        <p:txBody>
          <a:bodyPr wrap="square" rtlCol="0">
            <a:spAutoFit/>
          </a:bodyPr>
          <a:lstStyle/>
          <a:p>
            <a:pPr algn="ctr"/>
            <a:r>
              <a:rPr lang="vi-VN" sz="3600" b="1" dirty="0">
                <a:solidFill>
                  <a:srgbClr val="002060"/>
                </a:solidFill>
                <a:latin typeface="Times New Roman" panose="02020603050405020304" pitchFamily="18" charset="0"/>
                <a:cs typeface="Times New Roman" panose="02020603050405020304" pitchFamily="18" charset="0"/>
              </a:rPr>
              <a:t>KẾT LUẬN</a:t>
            </a:r>
            <a:endParaRPr lang="vi-VN" sz="3600" b="1" dirty="0">
              <a:solidFill>
                <a:srgbClr val="002060"/>
              </a:solidFill>
              <a:latin typeface="Times New Roman" panose="02020603050405020304" pitchFamily="18" charset="0"/>
              <a:cs typeface="Times New Roman" panose="02020603050405020304" pitchFamily="18" charset="0"/>
            </a:endParaRPr>
          </a:p>
        </p:txBody>
      </p:sp>
      <p:sp>
        <p:nvSpPr>
          <p:cNvPr id="100" name="Text Box 99"/>
          <p:cNvSpPr txBox="1"/>
          <p:nvPr/>
        </p:nvSpPr>
        <p:spPr>
          <a:xfrm>
            <a:off x="863600" y="5124450"/>
            <a:ext cx="10506710" cy="460375"/>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p>
            <a:pPr indent="0"/>
            <a:r>
              <a:rPr lang="en-US" sz="2400" b="1">
                <a:solidFill>
                  <a:srgbClr val="FF0000"/>
                </a:solidFill>
                <a:latin typeface="Times New Roman" panose="02020603050405020304" pitchFamily="18" charset="0"/>
                <a:cs typeface="Calibri" panose="020F0502020204030204" pitchFamily="34" charset="0"/>
              </a:rPr>
              <a:t>Tên muối</a:t>
            </a:r>
            <a:r>
              <a:rPr lang="en-US" sz="2400" b="0">
                <a:solidFill>
                  <a:srgbClr val="FF0000"/>
                </a:solidFill>
                <a:latin typeface="Times New Roman" panose="02020603050405020304" pitchFamily="18" charset="0"/>
                <a:cs typeface="Calibri" panose="020F0502020204030204" pitchFamily="34" charset="0"/>
              </a:rPr>
              <a:t> </a:t>
            </a:r>
            <a:r>
              <a:rPr lang="en-US" sz="2400" b="1">
                <a:solidFill>
                  <a:srgbClr val="FF0000"/>
                </a:solidFill>
                <a:latin typeface="Times New Roman" panose="02020603050405020304" pitchFamily="18" charset="0"/>
                <a:cs typeface="Calibri" panose="020F0502020204030204" pitchFamily="34" charset="0"/>
              </a:rPr>
              <a:t>= tên kim loại</a:t>
            </a:r>
            <a:r>
              <a:rPr lang="en-US" sz="2400" b="0">
                <a:latin typeface="Times New Roman" panose="02020603050405020304" pitchFamily="18" charset="0"/>
                <a:cs typeface="Calibri" panose="020F0502020204030204" pitchFamily="34" charset="0"/>
              </a:rPr>
              <a:t> ( kèm hoá trị với kim loại có nhiều hoá trị) + </a:t>
            </a:r>
            <a:r>
              <a:rPr lang="en-US" sz="2400" b="1">
                <a:solidFill>
                  <a:srgbClr val="FF0000"/>
                </a:solidFill>
                <a:latin typeface="Times New Roman" panose="02020603050405020304" pitchFamily="18" charset="0"/>
                <a:cs typeface="Calibri" panose="020F0502020204030204" pitchFamily="34" charset="0"/>
              </a:rPr>
              <a:t>tên gốc acid</a:t>
            </a:r>
            <a:r>
              <a:rPr lang="en-US" sz="2400" b="0">
                <a:latin typeface="Times New Roman" panose="02020603050405020304" pitchFamily="18" charset="0"/>
                <a:cs typeface="Calibri" panose="020F0502020204030204" pitchFamily="34" charset="0"/>
              </a:rPr>
              <a:t>.</a:t>
            </a:r>
            <a:endParaRPr lang="en-US" sz="2400"/>
          </a:p>
        </p:txBody>
      </p:sp>
      <p:pic>
        <p:nvPicPr>
          <p:cNvPr id="51" name="图片 5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0" y="-84"/>
            <a:ext cx="2959931" cy="965371"/>
          </a:xfrm>
          <a:prstGeom prst="rect">
            <a:avLst/>
          </a:prstGeom>
        </p:spPr>
      </p:pic>
      <p:sp>
        <p:nvSpPr>
          <p:cNvPr id="5" name="Text Box 4"/>
          <p:cNvSpPr txBox="1"/>
          <p:nvPr/>
        </p:nvSpPr>
        <p:spPr>
          <a:xfrm>
            <a:off x="704850" y="2338705"/>
            <a:ext cx="10525760" cy="2306955"/>
          </a:xfrm>
          <a:prstGeom prst="rect">
            <a:avLst/>
          </a:prstGeom>
          <a:noFill/>
          <a:ln w="9525">
            <a:noFill/>
          </a:ln>
        </p:spPr>
        <p:txBody>
          <a:bodyPr wrap="square">
            <a:spAutoFit/>
          </a:bodyPr>
          <a:p>
            <a:pPr marL="228600" indent="-228600"/>
            <a:r>
              <a:rPr lang="en-US" sz="2400" b="1" u="sng">
                <a:latin typeface="Times New Roman" panose="02020603050405020304" pitchFamily="18" charset="0"/>
                <a:cs typeface="Calibri" panose="020F0502020204030204" pitchFamily="34" charset="0"/>
              </a:rPr>
              <a:t>2. Công thức hoá học của phân tử muối:</a:t>
            </a:r>
            <a:r>
              <a:rPr lang="en-US" sz="2400" b="1">
                <a:latin typeface="Times New Roman" panose="02020603050405020304" pitchFamily="18" charset="0"/>
                <a:cs typeface="Calibri" panose="020F0502020204030204" pitchFamily="34" charset="0"/>
              </a:rPr>
              <a:t>M</a:t>
            </a:r>
            <a:r>
              <a:rPr lang="en-US" sz="2400" b="1" baseline="-25000">
                <a:solidFill>
                  <a:srgbClr val="FF0000"/>
                </a:solidFill>
                <a:latin typeface="Times New Roman" panose="02020603050405020304" pitchFamily="18" charset="0"/>
                <a:cs typeface="Calibri" panose="020F0502020204030204" pitchFamily="34" charset="0"/>
              </a:rPr>
              <a:t>x</a:t>
            </a:r>
            <a:r>
              <a:rPr lang="en-US" sz="2400" b="1">
                <a:latin typeface="Times New Roman" panose="02020603050405020304" pitchFamily="18" charset="0"/>
                <a:cs typeface="Calibri" panose="020F0502020204030204" pitchFamily="34" charset="0"/>
              </a:rPr>
              <a:t>A</a:t>
            </a:r>
            <a:r>
              <a:rPr lang="en-US" sz="2400" b="1" baseline="-25000">
                <a:solidFill>
                  <a:srgbClr val="FF0000"/>
                </a:solidFill>
                <a:latin typeface="Times New Roman" panose="02020603050405020304" pitchFamily="18" charset="0"/>
                <a:cs typeface="Calibri" panose="020F0502020204030204" pitchFamily="34" charset="0"/>
              </a:rPr>
              <a:t>y</a:t>
            </a:r>
            <a:r>
              <a:rPr lang="en-US" sz="2400" b="1">
                <a:solidFill>
                  <a:srgbClr val="FF0000"/>
                </a:solidFill>
                <a:latin typeface="Times New Roman" panose="02020603050405020304" pitchFamily="18" charset="0"/>
                <a:cs typeface="Calibri" panose="020F0502020204030204" pitchFamily="34" charset="0"/>
              </a:rPr>
              <a:t> </a:t>
            </a:r>
            <a:r>
              <a:rPr lang="en-US" sz="2400" b="0">
                <a:latin typeface="Times New Roman" panose="02020603050405020304" pitchFamily="18" charset="0"/>
                <a:cs typeface="Calibri" panose="020F0502020204030204" pitchFamily="34" charset="0"/>
              </a:rPr>
              <a:t>Trong đó   - M: là cation kim loại.			- A: là anion gốc acid- x: là chỉ số của M.				- y: Là chỉ số của anion gốc acid.</a:t>
            </a:r>
            <a:endParaRPr lang="en-US" sz="2400" b="0">
              <a:latin typeface="Times New Roman" panose="02020603050405020304" pitchFamily="18" charset="0"/>
              <a:cs typeface="Calibri" panose="020F0502020204030204" pitchFamily="34" charset="0"/>
            </a:endParaRPr>
          </a:p>
          <a:p>
            <a:pPr marL="228600" indent="-228600"/>
            <a:r>
              <a:rPr lang="en-US" sz="2400">
                <a:latin typeface="Times New Roman" panose="02020603050405020304" pitchFamily="18" charset="0"/>
                <a:cs typeface="Calibri" panose="020F0502020204030204" pitchFamily="34" charset="0"/>
                <a:sym typeface="+mn-ea"/>
              </a:rPr>
              <a:t> (x,y nguyên dương, tối giản)</a:t>
            </a:r>
            <a:endParaRPr lang="en-US" sz="2400"/>
          </a:p>
        </p:txBody>
      </p:sp>
      <p:sp>
        <p:nvSpPr>
          <p:cNvPr id="6" name="Text Box 5"/>
          <p:cNvSpPr txBox="1"/>
          <p:nvPr/>
        </p:nvSpPr>
        <p:spPr>
          <a:xfrm>
            <a:off x="803275" y="4626292"/>
            <a:ext cx="5080000" cy="460375"/>
          </a:xfrm>
          <a:prstGeom prst="rect">
            <a:avLst/>
          </a:prstGeom>
          <a:noFill/>
          <a:ln w="9525">
            <a:noFill/>
          </a:ln>
        </p:spPr>
        <p:txBody>
          <a:bodyPr>
            <a:spAutoFit/>
          </a:bodyPr>
          <a:p>
            <a:pPr marL="228600" indent="-228600"/>
            <a:r>
              <a:rPr lang="en-US" sz="2400" b="1" u="sng">
                <a:latin typeface="Times New Roman" panose="02020603050405020304" pitchFamily="18" charset="0"/>
                <a:cs typeface="Calibri" panose="020F0502020204030204" pitchFamily="34" charset="0"/>
              </a:rPr>
              <a:t>3. Tên gọi</a:t>
            </a:r>
            <a:endParaRPr lang="en-US" sz="2400" b="1" u="sng">
              <a:latin typeface="Times New Roman" panose="02020603050405020304" pitchFamily="18" charset="0"/>
              <a:cs typeface="Calibri" panose="020F0502020204030204" pitchFamily="34" charset="0"/>
            </a:endParaRPr>
          </a:p>
        </p:txBody>
      </p:sp>
      <p:sp>
        <p:nvSpPr>
          <p:cNvPr id="7" name="Text Box 6"/>
          <p:cNvSpPr txBox="1"/>
          <p:nvPr/>
        </p:nvSpPr>
        <p:spPr>
          <a:xfrm>
            <a:off x="1871980" y="5650230"/>
            <a:ext cx="6529705" cy="1198880"/>
          </a:xfrm>
          <a:prstGeom prst="rect">
            <a:avLst/>
          </a:prstGeom>
          <a:noFill/>
          <a:ln w="9525">
            <a:noFill/>
          </a:ln>
        </p:spPr>
        <p:txBody>
          <a:bodyPr wrap="square">
            <a:spAutoFit/>
          </a:bodyPr>
          <a:p>
            <a:pPr indent="228600"/>
            <a:r>
              <a:rPr lang="en-US" sz="2400" b="1">
                <a:latin typeface="Times New Roman" panose="02020603050405020304" pitchFamily="18" charset="0"/>
                <a:cs typeface="Calibri" panose="020F0502020204030204" pitchFamily="34" charset="0"/>
              </a:rPr>
              <a:t>VD:</a:t>
            </a:r>
            <a:r>
              <a:rPr lang="en-US" sz="2400" b="1">
                <a:solidFill>
                  <a:srgbClr val="C00000"/>
                </a:solidFill>
                <a:latin typeface="Times New Roman" panose="02020603050405020304" pitchFamily="18" charset="0"/>
                <a:cs typeface="Calibri" panose="020F0502020204030204" pitchFamily="34" charset="0"/>
              </a:rPr>
              <a:t>  </a:t>
            </a:r>
            <a:r>
              <a:rPr lang="en-US" sz="2400" b="0">
                <a:latin typeface="Times New Roman" panose="02020603050405020304" pitchFamily="18" charset="0"/>
              </a:rPr>
              <a:t>KCl:</a:t>
            </a:r>
            <a:r>
              <a:rPr lang="en-US" sz="2400" b="1">
                <a:solidFill>
                  <a:srgbClr val="C00000"/>
                </a:solidFill>
                <a:latin typeface="Times New Roman" panose="02020603050405020304" pitchFamily="18" charset="0"/>
                <a:cs typeface="Calibri" panose="020F0502020204030204" pitchFamily="34" charset="0"/>
              </a:rPr>
              <a:t> </a:t>
            </a:r>
            <a:r>
              <a:rPr lang="en-US" sz="2400" b="0">
                <a:latin typeface="Times New Roman" panose="02020603050405020304" pitchFamily="18" charset="0"/>
              </a:rPr>
              <a:t>Potassium chloride</a:t>
            </a:r>
            <a:r>
              <a:rPr lang="en-US" sz="2400" b="0">
                <a:latin typeface="Times New Roman" panose="02020603050405020304" pitchFamily="18" charset="0"/>
                <a:cs typeface="Calibri" panose="020F0502020204030204" pitchFamily="34" charset="0"/>
              </a:rPr>
              <a:t>	CuSO</a:t>
            </a:r>
            <a:r>
              <a:rPr lang="en-US" sz="2400" b="0" baseline="-25000">
                <a:latin typeface="Times New Roman" panose="02020603050405020304" pitchFamily="18" charset="0"/>
                <a:cs typeface="Calibri" panose="020F0502020204030204" pitchFamily="34" charset="0"/>
              </a:rPr>
              <a:t>4</a:t>
            </a:r>
            <a:r>
              <a:rPr lang="en-US" sz="2400" b="0">
                <a:latin typeface="Times New Roman" panose="02020603050405020304" pitchFamily="18" charset="0"/>
                <a:cs typeface="Calibri" panose="020F0502020204030204" pitchFamily="34" charset="0"/>
              </a:rPr>
              <a:t>: Copper (II) sulfate	NH</a:t>
            </a:r>
            <a:r>
              <a:rPr lang="en-US" sz="2400" b="0" baseline="-25000">
                <a:latin typeface="Times New Roman" panose="02020603050405020304" pitchFamily="18" charset="0"/>
                <a:cs typeface="Calibri" panose="020F0502020204030204" pitchFamily="34" charset="0"/>
              </a:rPr>
              <a:t>4</a:t>
            </a:r>
            <a:r>
              <a:rPr lang="en-US" sz="2400" b="0">
                <a:latin typeface="Times New Roman" panose="02020603050405020304" pitchFamily="18" charset="0"/>
                <a:cs typeface="Calibri" panose="020F0502020204030204" pitchFamily="34" charset="0"/>
              </a:rPr>
              <a:t>NO</a:t>
            </a:r>
            <a:r>
              <a:rPr lang="en-US" sz="2400" b="0" baseline="-25000">
                <a:latin typeface="Times New Roman" panose="02020603050405020304" pitchFamily="18" charset="0"/>
                <a:cs typeface="Calibri" panose="020F0502020204030204" pitchFamily="34" charset="0"/>
              </a:rPr>
              <a:t>3</a:t>
            </a:r>
            <a:r>
              <a:rPr lang="en-US" sz="2400" b="0">
                <a:latin typeface="Times New Roman" panose="02020603050405020304" pitchFamily="18" charset="0"/>
                <a:cs typeface="Calibri" panose="020F0502020204030204" pitchFamily="34" charset="0"/>
              </a:rPr>
              <a:t>: ammonium nitrate</a:t>
            </a:r>
            <a:endParaRPr lang="en-US" sz="2400"/>
          </a:p>
        </p:txBody>
      </p:sp>
    </p:spTree>
  </p:cSld>
  <p:clrMapOvr>
    <a:masterClrMapping/>
  </p:clrMapOvr>
  <mc:AlternateContent xmlns:mc="http://schemas.openxmlformats.org/markup-compatibility/2006">
    <mc:Choice xmlns:p14="http://schemas.microsoft.com/office/powerpoint/2010/main" Requires="p14">
      <p:transition spd="slow" p14:dur="125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0"/>
                                        </p:tgtEl>
                                        <p:attrNameLst>
                                          <p:attrName>style.visibility</p:attrName>
                                        </p:attrNameLst>
                                      </p:cBhvr>
                                      <p:to>
                                        <p:strVal val="visible"/>
                                      </p:to>
                                    </p:set>
                                    <p:anim calcmode="lin" valueType="num">
                                      <p:cBhvr additive="base">
                                        <p:cTn id="31" dur="500" fill="hold"/>
                                        <p:tgtEl>
                                          <p:spTgt spid="100"/>
                                        </p:tgtEl>
                                        <p:attrNameLst>
                                          <p:attrName>ppt_x</p:attrName>
                                        </p:attrNameLst>
                                      </p:cBhvr>
                                      <p:tavLst>
                                        <p:tav tm="0">
                                          <p:val>
                                            <p:strVal val="#ppt_x"/>
                                          </p:val>
                                        </p:tav>
                                        <p:tav tm="100000">
                                          <p:val>
                                            <p:strVal val="#ppt_x"/>
                                          </p:val>
                                        </p:tav>
                                      </p:tavLst>
                                    </p:anim>
                                    <p:anim calcmode="lin" valueType="num">
                                      <p:cBhvr additive="base">
                                        <p:cTn id="32"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5" grpId="0"/>
      <p:bldP spid="6" grpId="0"/>
      <p:bldP spid="100" grpId="0" animBg="1"/>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1"/>
          <p:cNvSpPr txBox="1"/>
          <p:nvPr/>
        </p:nvSpPr>
        <p:spPr>
          <a:xfrm>
            <a:off x="1331595" y="74930"/>
            <a:ext cx="5975350" cy="583565"/>
          </a:xfrm>
          <a:prstGeom prst="rect">
            <a:avLst/>
          </a:prstGeom>
          <a:noFill/>
        </p:spPr>
        <p:txBody>
          <a:bodyPr wrap="square" rtlCol="0">
            <a:spAutoFit/>
          </a:bodyPr>
          <a:p>
            <a:r>
              <a:rPr lang="vi-VN" altLang="zh-CN" sz="3200" b="1" dirty="0">
                <a:latin typeface="Times New Roman" panose="02020603050405020304" pitchFamily="18" charset="0"/>
                <a:ea typeface="Yeseva One" panose="00000500000000000000" charset="0"/>
                <a:cs typeface="Times New Roman" panose="02020603050405020304" pitchFamily="18" charset="0"/>
                <a:sym typeface="Yeseva One" panose="00000500000000000000" charset="0"/>
              </a:rPr>
              <a:t>I</a:t>
            </a:r>
            <a:r>
              <a:rPr lang="en-US" altLang="vi-VN" sz="3200" b="1" dirty="0">
                <a:latin typeface="Times New Roman" panose="02020603050405020304" pitchFamily="18" charset="0"/>
                <a:ea typeface="Yeseva One" panose="00000500000000000000" charset="0"/>
                <a:cs typeface="Times New Roman" panose="02020603050405020304" pitchFamily="18" charset="0"/>
                <a:sym typeface="Yeseva One" panose="00000500000000000000" charset="0"/>
              </a:rPr>
              <a:t>I</a:t>
            </a:r>
            <a:r>
              <a:rPr lang="vi-VN" altLang="zh-CN" sz="3200" b="1" dirty="0">
                <a:latin typeface="Times New Roman" panose="02020603050405020304" pitchFamily="18" charset="0"/>
                <a:ea typeface="Yeseva One" panose="00000500000000000000" charset="0"/>
                <a:cs typeface="Times New Roman" panose="02020603050405020304" pitchFamily="18" charset="0"/>
                <a:sym typeface="Yeseva One" panose="00000500000000000000" charset="0"/>
              </a:rPr>
              <a:t>. Tính </a:t>
            </a:r>
            <a:r>
              <a:rPr lang="en-US" altLang="vi-VN" sz="3200" b="1" dirty="0">
                <a:latin typeface="Times New Roman" panose="02020603050405020304" pitchFamily="18" charset="0"/>
                <a:ea typeface="Yeseva One" panose="00000500000000000000" charset="0"/>
                <a:cs typeface="Times New Roman" panose="02020603050405020304" pitchFamily="18" charset="0"/>
                <a:sym typeface="Yeseva One" panose="00000500000000000000" charset="0"/>
              </a:rPr>
              <a:t>tan của muối</a:t>
            </a:r>
            <a:r>
              <a:rPr lang="vi-VN" altLang="zh-CN" sz="2800" b="1" dirty="0">
                <a:solidFill>
                  <a:srgbClr val="002060"/>
                </a:solidFill>
                <a:ea typeface="Yeseva One" panose="00000500000000000000" charset="0"/>
                <a:sym typeface="Yeseva One" panose="00000500000000000000" charset="0"/>
              </a:rPr>
              <a:t> </a:t>
            </a:r>
            <a:endParaRPr lang="zh-CN" altLang="en-US" sz="2800" b="1" dirty="0">
              <a:solidFill>
                <a:srgbClr val="002060"/>
              </a:solidFill>
              <a:ea typeface="Yeseva One" panose="00000500000000000000" charset="0"/>
              <a:sym typeface="Yeseva One" panose="00000500000000000000" charset="0"/>
            </a:endParaRPr>
          </a:p>
        </p:txBody>
      </p:sp>
      <p:pic>
        <p:nvPicPr>
          <p:cNvPr id="2" name="Picture 1"/>
          <p:cNvPicPr>
            <a:picLocks noChangeAspect="1"/>
          </p:cNvPicPr>
          <p:nvPr/>
        </p:nvPicPr>
        <p:blipFill>
          <a:blip r:embed="rId1"/>
          <a:stretch>
            <a:fillRect/>
          </a:stretch>
        </p:blipFill>
        <p:spPr>
          <a:xfrm>
            <a:off x="1320800" y="657860"/>
            <a:ext cx="9782810" cy="4975860"/>
          </a:xfrm>
          <a:prstGeom prst="rect">
            <a:avLst/>
          </a:prstGeom>
        </p:spPr>
      </p:pic>
      <p:sp>
        <p:nvSpPr>
          <p:cNvPr id="100" name="Text Box 99"/>
          <p:cNvSpPr txBox="1"/>
          <p:nvPr/>
        </p:nvSpPr>
        <p:spPr>
          <a:xfrm>
            <a:off x="1436370" y="5716905"/>
            <a:ext cx="9562465" cy="521970"/>
          </a:xfrm>
          <a:prstGeom prst="rect">
            <a:avLst/>
          </a:prstGeom>
          <a:noFill/>
          <a:ln w="9525">
            <a:noFill/>
          </a:ln>
        </p:spPr>
        <p:txBody>
          <a:bodyPr wrap="square">
            <a:spAutoFit/>
          </a:bodyPr>
          <a:p>
            <a:pPr indent="0"/>
            <a:r>
              <a:rPr lang="en-US" sz="2800" b="0">
                <a:solidFill>
                  <a:srgbClr val="000000"/>
                </a:solidFill>
                <a:latin typeface="Times New Roman" panose="02020603050405020304" pitchFamily="18" charset="0"/>
              </a:rPr>
              <a:t>Em hãy nghiên cứu rút ra khái quát về tính tan của một số muối?</a:t>
            </a:r>
            <a:endParaRPr lang="en-US" sz="2800" b="0">
              <a:solidFill>
                <a:srgbClr val="00000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2"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0"/>
                                        </p:tgtEl>
                                        <p:attrNameLst>
                                          <p:attrName>style.visibility</p:attrName>
                                        </p:attrNameLst>
                                      </p:cBhvr>
                                      <p:to>
                                        <p:strVal val="visible"/>
                                      </p:to>
                                    </p:set>
                                    <p:anim calcmode="lin" valueType="num">
                                      <p:cBhvr additive="base">
                                        <p:cTn id="19" dur="500" fill="hold"/>
                                        <p:tgtEl>
                                          <p:spTgt spid="100"/>
                                        </p:tgtEl>
                                        <p:attrNameLst>
                                          <p:attrName>ppt_x</p:attrName>
                                        </p:attrNameLst>
                                      </p:cBhvr>
                                      <p:tavLst>
                                        <p:tav tm="0">
                                          <p:val>
                                            <p:strVal val="#ppt_x"/>
                                          </p:val>
                                        </p:tav>
                                        <p:tav tm="100000">
                                          <p:val>
                                            <p:strVal val="#ppt_x"/>
                                          </p:val>
                                        </p:tav>
                                      </p:tavLst>
                                    </p:anim>
                                    <p:anim calcmode="lin" valueType="num">
                                      <p:cBhvr additive="base">
                                        <p:cTn id="20"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2"/>
      <p:bldP spid="10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Box 2"/>
          <p:cNvSpPr txBox="1"/>
          <p:nvPr/>
        </p:nvSpPr>
        <p:spPr>
          <a:xfrm>
            <a:off x="2526197" y="160188"/>
            <a:ext cx="6625389" cy="645160"/>
          </a:xfrm>
          <a:prstGeom prst="rect">
            <a:avLst/>
          </a:prstGeom>
          <a:noFill/>
        </p:spPr>
        <p:txBody>
          <a:bodyPr wrap="square" rtlCol="0">
            <a:spAutoFit/>
          </a:bodyPr>
          <a:p>
            <a:pPr algn="ctr"/>
            <a:r>
              <a:rPr lang="vi-VN" sz="3600" b="1" dirty="0">
                <a:solidFill>
                  <a:srgbClr val="002060"/>
                </a:solidFill>
                <a:latin typeface="Times New Roman" panose="02020603050405020304" pitchFamily="18" charset="0"/>
                <a:cs typeface="Times New Roman" panose="02020603050405020304" pitchFamily="18" charset="0"/>
              </a:rPr>
              <a:t>KẾT LUẬN</a:t>
            </a:r>
            <a:endParaRPr lang="vi-VN" sz="3600" b="1" dirty="0">
              <a:solidFill>
                <a:srgbClr val="002060"/>
              </a:solidFill>
              <a:latin typeface="Times New Roman" panose="02020603050405020304" pitchFamily="18" charset="0"/>
              <a:cs typeface="Times New Roman" panose="02020603050405020304" pitchFamily="18" charset="0"/>
            </a:endParaRPr>
          </a:p>
        </p:txBody>
      </p:sp>
      <p:sp>
        <p:nvSpPr>
          <p:cNvPr id="100" name="Text Box 99"/>
          <p:cNvSpPr txBox="1"/>
          <p:nvPr/>
        </p:nvSpPr>
        <p:spPr>
          <a:xfrm>
            <a:off x="1020445" y="1315085"/>
            <a:ext cx="10810240" cy="3538220"/>
          </a:xfrm>
          <a:prstGeom prst="rect">
            <a:avLst/>
          </a:prstGeom>
          <a:noFill/>
          <a:ln w="9525">
            <a:noFill/>
          </a:ln>
        </p:spPr>
        <p:txBody>
          <a:bodyPr wrap="square">
            <a:spAutoFit/>
          </a:bodyPr>
          <a:p>
            <a:pPr indent="0"/>
            <a:r>
              <a:rPr lang="en-US" sz="2800" b="0">
                <a:latin typeface="Times New Roman" panose="02020603050405020304" pitchFamily="18" charset="0"/>
              </a:rPr>
              <a:t>- Tất cả các muối </a:t>
            </a:r>
            <a:r>
              <a:rPr lang="en-US" sz="2800" b="0">
                <a:latin typeface="Times New Roman" panose="02020603050405020304" pitchFamily="18" charset="0"/>
                <a:cs typeface="Calibri" panose="020F0502020204030204" pitchFamily="34" charset="0"/>
              </a:rPr>
              <a:t>nitrate đều tan- Các muối </a:t>
            </a:r>
            <a:r>
              <a:rPr lang="en-US" sz="2800" b="0">
                <a:latin typeface="Times New Roman" panose="02020603050405020304" pitchFamily="18" charset="0"/>
              </a:rPr>
              <a:t>chloride đều tan trừ AgCl- Trong các muối carbonate thường gặp chỉ có muối carbonate của kim loại kiềm (như Na</a:t>
            </a:r>
            <a:r>
              <a:rPr lang="en-US" sz="2800" b="0" baseline="-25000">
                <a:latin typeface="Times New Roman" panose="02020603050405020304" pitchFamily="18" charset="0"/>
              </a:rPr>
              <a:t>2</a:t>
            </a:r>
            <a:r>
              <a:rPr lang="en-US" sz="2800" b="0">
                <a:latin typeface="Times New Roman" panose="02020603050405020304" pitchFamily="18" charset="0"/>
              </a:rPr>
              <a:t>CO</a:t>
            </a:r>
            <a:r>
              <a:rPr lang="en-US" sz="2800" b="0" baseline="-25000">
                <a:latin typeface="Times New Roman" panose="02020603050405020304" pitchFamily="18" charset="0"/>
              </a:rPr>
              <a:t>3</a:t>
            </a:r>
            <a:r>
              <a:rPr lang="en-US" sz="2800" b="0">
                <a:latin typeface="Times New Roman" panose="02020603050405020304" pitchFamily="18" charset="0"/>
              </a:rPr>
              <a:t>, K</a:t>
            </a:r>
            <a:r>
              <a:rPr lang="en-US" sz="2800" b="0" baseline="-25000">
                <a:latin typeface="Times New Roman" panose="02020603050405020304" pitchFamily="18" charset="0"/>
              </a:rPr>
              <a:t>2</a:t>
            </a:r>
            <a:r>
              <a:rPr lang="en-US" sz="2800" b="0">
                <a:latin typeface="Times New Roman" panose="02020603050405020304" pitchFamily="18" charset="0"/>
              </a:rPr>
              <a:t>CO</a:t>
            </a:r>
            <a:r>
              <a:rPr lang="en-US" sz="2800" b="0" baseline="-25000">
                <a:latin typeface="Times New Roman" panose="02020603050405020304" pitchFamily="18" charset="0"/>
              </a:rPr>
              <a:t>3</a:t>
            </a:r>
            <a:r>
              <a:rPr lang="en-US" sz="2800" b="0">
                <a:latin typeface="Times New Roman" panose="02020603050405020304" pitchFamily="18" charset="0"/>
              </a:rPr>
              <a:t>) và muối </a:t>
            </a:r>
            <a:r>
              <a:rPr lang="en-US" sz="2800" b="0">
                <a:latin typeface="Times New Roman" panose="02020603050405020304" pitchFamily="18" charset="0"/>
                <a:cs typeface="Calibri" panose="020F0502020204030204" pitchFamily="34" charset="0"/>
              </a:rPr>
              <a:t>ammonium </a:t>
            </a:r>
            <a:r>
              <a:rPr lang="en-US" sz="2800" b="0">
                <a:latin typeface="Times New Roman" panose="02020603050405020304" pitchFamily="18" charset="0"/>
              </a:rPr>
              <a:t>carbonate (</a:t>
            </a:r>
            <a:r>
              <a:rPr lang="en-US" sz="2800" b="0">
                <a:latin typeface="Times New Roman" panose="02020603050405020304" pitchFamily="18" charset="0"/>
                <a:cs typeface="Calibri" panose="020F0502020204030204" pitchFamily="34" charset="0"/>
              </a:rPr>
              <a:t>NH</a:t>
            </a:r>
            <a:r>
              <a:rPr lang="en-US" sz="2800" b="0" baseline="-25000">
                <a:latin typeface="Times New Roman" panose="02020603050405020304" pitchFamily="18" charset="0"/>
                <a:cs typeface="Calibri" panose="020F0502020204030204" pitchFamily="34" charset="0"/>
              </a:rPr>
              <a:t>4</a:t>
            </a:r>
            <a:r>
              <a:rPr lang="en-US" sz="2800" b="0">
                <a:latin typeface="Times New Roman" panose="02020603050405020304" pitchFamily="18" charset="0"/>
                <a:cs typeface="Calibri" panose="020F0502020204030204" pitchFamily="34" charset="0"/>
              </a:rPr>
              <a:t>)</a:t>
            </a:r>
            <a:r>
              <a:rPr lang="en-US" sz="2800" b="0" baseline="-25000">
                <a:latin typeface="Times New Roman" panose="02020603050405020304" pitchFamily="18" charset="0"/>
                <a:cs typeface="Calibri" panose="020F0502020204030204" pitchFamily="34" charset="0"/>
              </a:rPr>
              <a:t>2</a:t>
            </a:r>
            <a:r>
              <a:rPr lang="en-US" sz="2800" b="0">
                <a:latin typeface="Times New Roman" panose="02020603050405020304" pitchFamily="18" charset="0"/>
                <a:cs typeface="Calibri" panose="020F0502020204030204" pitchFamily="34" charset="0"/>
              </a:rPr>
              <a:t>CO</a:t>
            </a:r>
            <a:r>
              <a:rPr lang="en-US" sz="2800" b="0" baseline="-25000">
                <a:latin typeface="Times New Roman" panose="02020603050405020304" pitchFamily="18" charset="0"/>
                <a:cs typeface="Calibri" panose="020F0502020204030204" pitchFamily="34" charset="0"/>
              </a:rPr>
              <a:t>3</a:t>
            </a:r>
            <a:r>
              <a:rPr lang="en-US" sz="2800" b="0">
                <a:latin typeface="Times New Roman" panose="02020603050405020304" pitchFamily="18" charset="0"/>
                <a:cs typeface="Calibri" panose="020F0502020204030204" pitchFamily="34" charset="0"/>
              </a:rPr>
              <a:t> tan trong nước.- Tất cả cá muối K, Na, Li, ammonium đều tan.Hầu hết các muối sulfate đều tan, trừ BaSO</a:t>
            </a:r>
            <a:r>
              <a:rPr lang="en-US" sz="2800" b="0" baseline="-25000">
                <a:latin typeface="Times New Roman" panose="02020603050405020304" pitchFamily="18" charset="0"/>
                <a:cs typeface="Calibri" panose="020F0502020204030204" pitchFamily="34" charset="0"/>
              </a:rPr>
              <a:t>4</a:t>
            </a:r>
            <a:r>
              <a:rPr lang="en-US" sz="2800" b="0">
                <a:latin typeface="Times New Roman" panose="02020603050405020304" pitchFamily="18" charset="0"/>
                <a:cs typeface="Calibri" panose="020F0502020204030204" pitchFamily="34" charset="0"/>
              </a:rPr>
              <a:t> không tan, CaSO</a:t>
            </a:r>
            <a:r>
              <a:rPr lang="en-US" sz="2800" b="0" baseline="-25000">
                <a:latin typeface="Times New Roman" panose="02020603050405020304" pitchFamily="18" charset="0"/>
                <a:cs typeface="Calibri" panose="020F0502020204030204" pitchFamily="34" charset="0"/>
              </a:rPr>
              <a:t>4</a:t>
            </a:r>
            <a:r>
              <a:rPr lang="en-US" sz="2800" b="0">
                <a:latin typeface="Times New Roman" panose="02020603050405020304" pitchFamily="18" charset="0"/>
                <a:cs typeface="Calibri" panose="020F0502020204030204" pitchFamily="34" charset="0"/>
              </a:rPr>
              <a:t> và PbSO</a:t>
            </a:r>
            <a:r>
              <a:rPr lang="en-US" sz="2800" b="0" baseline="-25000">
                <a:latin typeface="Times New Roman" panose="02020603050405020304" pitchFamily="18" charset="0"/>
                <a:cs typeface="Calibri" panose="020F0502020204030204" pitchFamily="34" charset="0"/>
              </a:rPr>
              <a:t>4</a:t>
            </a:r>
            <a:r>
              <a:rPr lang="en-US" sz="2800" b="0">
                <a:latin typeface="Times New Roman" panose="02020603050405020304" pitchFamily="18" charset="0"/>
                <a:cs typeface="Calibri" panose="020F0502020204030204" pitchFamily="34" charset="0"/>
              </a:rPr>
              <a:t> ít tan</a:t>
            </a:r>
            <a:endParaRPr lang="en-US" sz="2800"/>
          </a:p>
        </p:txBody>
      </p:sp>
      <p:pic>
        <p:nvPicPr>
          <p:cNvPr id="51" name="图片 5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0" y="-84"/>
            <a:ext cx="2959931" cy="965371"/>
          </a:xfrm>
          <a:prstGeom prst="rect">
            <a:avLst/>
          </a:prstGeom>
        </p:spPr>
      </p:pic>
      <p:pic>
        <p:nvPicPr>
          <p:cNvPr id="42"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V="1">
            <a:off x="4399915" y="5368290"/>
            <a:ext cx="7381240" cy="1489710"/>
          </a:xfrm>
          <a:prstGeom prst="rect">
            <a:avLst/>
          </a:prstGeom>
        </p:spPr>
      </p:pic>
      <p:pic>
        <p:nvPicPr>
          <p:cNvPr id="2" name="图片 5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0" y="5523230"/>
            <a:ext cx="4217670" cy="12382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0"/>
                                        </p:tgtEl>
                                        <p:attrNameLst>
                                          <p:attrName>style.visibility</p:attrName>
                                        </p:attrNameLst>
                                      </p:cBhvr>
                                      <p:to>
                                        <p:strVal val="visible"/>
                                      </p:to>
                                    </p:set>
                                    <p:anim calcmode="lin" valueType="num">
                                      <p:cBhvr additive="base">
                                        <p:cTn id="13" dur="500" fill="hold"/>
                                        <p:tgtEl>
                                          <p:spTgt spid="100"/>
                                        </p:tgtEl>
                                        <p:attrNameLst>
                                          <p:attrName>ppt_x</p:attrName>
                                        </p:attrNameLst>
                                      </p:cBhvr>
                                      <p:tavLst>
                                        <p:tav tm="0">
                                          <p:val>
                                            <p:strVal val="#ppt_x"/>
                                          </p:val>
                                        </p:tav>
                                        <p:tav tm="100000">
                                          <p:val>
                                            <p:strVal val="#ppt_x"/>
                                          </p:val>
                                        </p:tav>
                                      </p:tavLst>
                                    </p:anim>
                                    <p:anim calcmode="lin" valueType="num">
                                      <p:cBhvr additive="base">
                                        <p:cTn id="14"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1"/>
          <p:cNvSpPr txBox="1"/>
          <p:nvPr/>
        </p:nvSpPr>
        <p:spPr>
          <a:xfrm>
            <a:off x="1331595" y="74930"/>
            <a:ext cx="5975350" cy="583565"/>
          </a:xfrm>
          <a:prstGeom prst="rect">
            <a:avLst/>
          </a:prstGeom>
          <a:noFill/>
        </p:spPr>
        <p:txBody>
          <a:bodyPr wrap="square" rtlCol="0">
            <a:spAutoFit/>
          </a:bodyPr>
          <a:p>
            <a:r>
              <a:rPr lang="vi-VN" altLang="zh-CN" sz="3200" b="1" dirty="0">
                <a:latin typeface="Times New Roman" panose="02020603050405020304" pitchFamily="18" charset="0"/>
                <a:ea typeface="Yeseva One" panose="00000500000000000000" charset="0"/>
                <a:cs typeface="Times New Roman" panose="02020603050405020304" pitchFamily="18" charset="0"/>
                <a:sym typeface="Yeseva One" panose="00000500000000000000" charset="0"/>
              </a:rPr>
              <a:t>I</a:t>
            </a:r>
            <a:r>
              <a:rPr lang="en-US" altLang="vi-VN" sz="3200" b="1" dirty="0">
                <a:latin typeface="Times New Roman" panose="02020603050405020304" pitchFamily="18" charset="0"/>
                <a:ea typeface="Yeseva One" panose="00000500000000000000" charset="0"/>
                <a:cs typeface="Times New Roman" panose="02020603050405020304" pitchFamily="18" charset="0"/>
                <a:sym typeface="Yeseva One" panose="00000500000000000000" charset="0"/>
              </a:rPr>
              <a:t>II</a:t>
            </a:r>
            <a:r>
              <a:rPr lang="vi-VN" altLang="zh-CN" sz="3200" b="1" dirty="0">
                <a:latin typeface="Times New Roman" panose="02020603050405020304" pitchFamily="18" charset="0"/>
                <a:ea typeface="Yeseva One" panose="00000500000000000000" charset="0"/>
                <a:cs typeface="Times New Roman" panose="02020603050405020304" pitchFamily="18" charset="0"/>
                <a:sym typeface="Yeseva One" panose="00000500000000000000" charset="0"/>
              </a:rPr>
              <a:t>. Tính </a:t>
            </a:r>
            <a:r>
              <a:rPr lang="en-US" altLang="vi-VN" sz="3200" b="1" dirty="0">
                <a:latin typeface="Times New Roman" panose="02020603050405020304" pitchFamily="18" charset="0"/>
                <a:ea typeface="Yeseva One" panose="00000500000000000000" charset="0"/>
                <a:cs typeface="Times New Roman" panose="02020603050405020304" pitchFamily="18" charset="0"/>
                <a:sym typeface="Yeseva One" panose="00000500000000000000" charset="0"/>
              </a:rPr>
              <a:t>chất hóa học</a:t>
            </a:r>
            <a:r>
              <a:rPr lang="vi-VN" altLang="zh-CN" sz="2800" b="1" dirty="0">
                <a:solidFill>
                  <a:srgbClr val="002060"/>
                </a:solidFill>
                <a:ea typeface="Yeseva One" panose="00000500000000000000" charset="0"/>
                <a:sym typeface="Yeseva One" panose="00000500000000000000" charset="0"/>
              </a:rPr>
              <a:t> </a:t>
            </a:r>
            <a:endParaRPr lang="zh-CN" altLang="en-US" sz="2800" b="1" dirty="0">
              <a:solidFill>
                <a:srgbClr val="002060"/>
              </a:solidFill>
              <a:ea typeface="Yeseva One" panose="00000500000000000000" charset="0"/>
              <a:sym typeface="Yeseva One" panose="00000500000000000000" charset="0"/>
            </a:endParaRPr>
          </a:p>
        </p:txBody>
      </p:sp>
      <p:sp>
        <p:nvSpPr>
          <p:cNvPr id="100" name="Text Box 99"/>
          <p:cNvSpPr txBox="1"/>
          <p:nvPr/>
        </p:nvSpPr>
        <p:spPr>
          <a:xfrm>
            <a:off x="878205" y="829945"/>
            <a:ext cx="10121265" cy="460375"/>
          </a:xfrm>
          <a:prstGeom prst="rect">
            <a:avLst/>
          </a:prstGeom>
          <a:noFill/>
          <a:ln w="9525">
            <a:noFill/>
          </a:ln>
        </p:spPr>
        <p:txBody>
          <a:bodyPr wrap="square">
            <a:spAutoFit/>
          </a:bodyPr>
          <a:p>
            <a:pPr indent="0"/>
            <a:r>
              <a:rPr lang="en-US" sz="2400" b="0">
                <a:latin typeface="Times New Roman" panose="02020603050405020304" pitchFamily="18" charset="0"/>
                <a:ea typeface="SimSun" panose="02010600030101010101" pitchFamily="2" charset="-122"/>
              </a:rPr>
              <a:t>Các nhóm cùng tìm hiểu các </a:t>
            </a:r>
            <a:r>
              <a:rPr lang="en-US" sz="2400" b="1">
                <a:latin typeface="Times New Roman" panose="02020603050405020304" pitchFamily="18" charset="0"/>
                <a:ea typeface="SimSun" panose="02010600030101010101" pitchFamily="2" charset="-122"/>
              </a:rPr>
              <a:t>Trạm kiến thức</a:t>
            </a:r>
            <a:r>
              <a:rPr lang="en-US" sz="2400" b="0">
                <a:latin typeface="Times New Roman" panose="02020603050405020304" pitchFamily="18" charset="0"/>
                <a:ea typeface="SimSun" panose="02010600030101010101" pitchFamily="2" charset="-122"/>
              </a:rPr>
              <a:t> và hoàn thành phiếu học tập</a:t>
            </a:r>
            <a:endParaRPr lang="en-US" sz="2400"/>
          </a:p>
        </p:txBody>
      </p:sp>
      <p:sp>
        <p:nvSpPr>
          <p:cNvPr id="6" name="Text Box 5"/>
          <p:cNvSpPr txBox="1"/>
          <p:nvPr/>
        </p:nvSpPr>
        <p:spPr>
          <a:xfrm>
            <a:off x="516890" y="1623695"/>
            <a:ext cx="3681730" cy="4154170"/>
          </a:xfrm>
          <a:prstGeom prst="rect">
            <a:avLst/>
          </a:prstGeom>
          <a:noFill/>
          <a:ln w="9525">
            <a:noFill/>
          </a:ln>
        </p:spPr>
        <p:txBody>
          <a:bodyPr wrap="square">
            <a:spAutoFit/>
          </a:bodyPr>
          <a:p>
            <a:pPr indent="0" algn="l"/>
            <a:r>
              <a:rPr lang="en-US" sz="2400" b="1">
                <a:solidFill>
                  <a:srgbClr val="000000"/>
                </a:solidFill>
                <a:latin typeface="Times New Roman" panose="02020603050405020304" pitchFamily="18" charset="0"/>
                <a:cs typeface="Arial" panose="020B0604020202020204" pitchFamily="34" charset="0"/>
              </a:rPr>
              <a:t>Phiếu học tập số </a:t>
            </a:r>
            <a:r>
              <a:rPr lang="en-US" sz="2400" b="0">
                <a:solidFill>
                  <a:srgbClr val="000000"/>
                </a:solidFill>
                <a:latin typeface="Times New Roman" panose="02020603050405020304" pitchFamily="18" charset="0"/>
                <a:cs typeface="Arial" panose="020B0604020202020204" pitchFamily="34" charset="0"/>
              </a:rPr>
              <a:t>1.(Trạm 1) Nêu tính chất hóa học của muối?2.</a:t>
            </a:r>
            <a:r>
              <a:rPr lang="en-US" sz="2400">
                <a:solidFill>
                  <a:srgbClr val="000000"/>
                </a:solidFill>
                <a:latin typeface="Times New Roman" panose="02020603050405020304" pitchFamily="18" charset="0"/>
                <a:cs typeface="Arial" panose="020B0604020202020204" pitchFamily="34" charset="0"/>
                <a:sym typeface="+mn-ea"/>
              </a:rPr>
              <a:t>(Trạm 1)</a:t>
            </a:r>
            <a:r>
              <a:rPr lang="en-US" sz="2400" b="0">
                <a:solidFill>
                  <a:srgbClr val="000000"/>
                </a:solidFill>
                <a:latin typeface="Times New Roman" panose="02020603050405020304" pitchFamily="18" charset="0"/>
                <a:cs typeface="Arial" panose="020B0604020202020204" pitchFamily="34" charset="0"/>
              </a:rPr>
              <a:t> Nêu thí nghiệm thể hiện từng tính chất hóa học của muối?3.</a:t>
            </a:r>
            <a:r>
              <a:rPr lang="en-US" sz="2400">
                <a:solidFill>
                  <a:srgbClr val="000000"/>
                </a:solidFill>
                <a:latin typeface="Times New Roman" panose="02020603050405020304" pitchFamily="18" charset="0"/>
                <a:cs typeface="Arial" panose="020B0604020202020204" pitchFamily="34" charset="0"/>
                <a:sym typeface="+mn-ea"/>
              </a:rPr>
              <a:t>(Trạm 2)</a:t>
            </a:r>
            <a:r>
              <a:rPr lang="en-US" sz="2400" b="0">
                <a:solidFill>
                  <a:srgbClr val="000000"/>
                </a:solidFill>
                <a:latin typeface="Times New Roman" panose="02020603050405020304" pitchFamily="18" charset="0"/>
                <a:cs typeface="Arial" panose="020B0604020202020204" pitchFamily="34" charset="0"/>
              </a:rPr>
              <a:t> Nêu cách tiến hành thí nghiệm.</a:t>
            </a:r>
            <a:endParaRPr lang="en-US" sz="2400" b="0">
              <a:solidFill>
                <a:srgbClr val="000000"/>
              </a:solidFill>
              <a:latin typeface="Times New Roman" panose="02020603050405020304" pitchFamily="18" charset="0"/>
              <a:cs typeface="Arial" panose="020B0604020202020204" pitchFamily="34" charset="0"/>
            </a:endParaRPr>
          </a:p>
          <a:p>
            <a:pPr indent="0" algn="l"/>
            <a:r>
              <a:rPr lang="en-US" sz="2400" b="0">
                <a:solidFill>
                  <a:srgbClr val="000000"/>
                </a:solidFill>
                <a:latin typeface="Times New Roman" panose="02020603050405020304" pitchFamily="18" charset="0"/>
                <a:cs typeface="Arial" panose="020B0604020202020204" pitchFamily="34" charset="0"/>
              </a:rPr>
              <a:t> 4.</a:t>
            </a:r>
            <a:r>
              <a:rPr lang="en-US" sz="2400">
                <a:solidFill>
                  <a:srgbClr val="000000"/>
                </a:solidFill>
                <a:latin typeface="Times New Roman" panose="02020603050405020304" pitchFamily="18" charset="0"/>
                <a:cs typeface="Arial" panose="020B0604020202020204" pitchFamily="34" charset="0"/>
                <a:sym typeface="+mn-ea"/>
              </a:rPr>
              <a:t>(Trạm 3)</a:t>
            </a:r>
            <a:r>
              <a:rPr lang="en-US" sz="2400" b="0">
                <a:solidFill>
                  <a:srgbClr val="000000"/>
                </a:solidFill>
                <a:latin typeface="Times New Roman" panose="02020603050405020304" pitchFamily="18" charset="0"/>
                <a:cs typeface="Arial" panose="020B0604020202020204" pitchFamily="34" charset="0"/>
              </a:rPr>
              <a:t>Nêu hiện tượng, viết PTHH của từng thí nghiệm? </a:t>
            </a:r>
            <a:endParaRPr lang="en-US" sz="2400"/>
          </a:p>
        </p:txBody>
      </p:sp>
      <p:pic>
        <p:nvPicPr>
          <p:cNvPr id="10" name="Picture 9"/>
          <p:cNvPicPr>
            <a:picLocks noChangeAspect="1"/>
          </p:cNvPicPr>
          <p:nvPr/>
        </p:nvPicPr>
        <p:blipFill>
          <a:blip r:embed="rId2"/>
          <a:stretch>
            <a:fillRect/>
          </a:stretch>
        </p:blipFill>
        <p:spPr>
          <a:xfrm>
            <a:off x="4266565" y="1365250"/>
            <a:ext cx="7872730" cy="5562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0"/>
                                        </p:tgtEl>
                                        <p:attrNameLst>
                                          <p:attrName>style.visibility</p:attrName>
                                        </p:attrNameLst>
                                      </p:cBhvr>
                                      <p:to>
                                        <p:strVal val="visible"/>
                                      </p:to>
                                    </p:set>
                                    <p:anim calcmode="lin" valueType="num">
                                      <p:cBhvr additive="base">
                                        <p:cTn id="13" dur="500" fill="hold"/>
                                        <p:tgtEl>
                                          <p:spTgt spid="100"/>
                                        </p:tgtEl>
                                        <p:attrNameLst>
                                          <p:attrName>ppt_x</p:attrName>
                                        </p:attrNameLst>
                                      </p:cBhvr>
                                      <p:tavLst>
                                        <p:tav tm="0">
                                          <p:val>
                                            <p:strVal val="#ppt_x"/>
                                          </p:val>
                                        </p:tav>
                                        <p:tav tm="100000">
                                          <p:val>
                                            <p:strVal val="#ppt_x"/>
                                          </p:val>
                                        </p:tav>
                                      </p:tavLst>
                                    </p:anim>
                                    <p:anim calcmode="lin" valueType="num">
                                      <p:cBhvr additive="base">
                                        <p:cTn id="14"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3" presetClass="entr" presetSubtype="16"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plus(in)">
                                      <p:cBhvr>
                                        <p:cTn id="2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p:bldP spid="100"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3507105" y="59055"/>
            <a:ext cx="5080000" cy="521970"/>
          </a:xfrm>
          <a:prstGeom prst="rect">
            <a:avLst/>
          </a:prstGeom>
          <a:noFill/>
          <a:ln w="9525">
            <a:noFill/>
          </a:ln>
        </p:spPr>
        <p:txBody>
          <a:bodyPr>
            <a:spAutoFit/>
          </a:bodyPr>
          <a:p>
            <a:pPr indent="0"/>
            <a:r>
              <a:rPr lang="en-US" sz="2800" b="1">
                <a:solidFill>
                  <a:schemeClr val="accent5"/>
                </a:solidFill>
                <a:latin typeface="Cambria" panose="02040503050406030204" charset="0"/>
                <a:cs typeface="Pangolin" charset="0"/>
              </a:rPr>
              <a:t>TR</a:t>
            </a:r>
            <a:r>
              <a:rPr lang="en-US" sz="2800" b="1">
                <a:solidFill>
                  <a:schemeClr val="accent5"/>
                </a:solidFill>
                <a:latin typeface="Times New Roman" panose="02020603050405020304" pitchFamily="18" charset="0"/>
                <a:cs typeface="Pangolin" charset="0"/>
              </a:rPr>
              <a:t>Ạ</a:t>
            </a:r>
            <a:r>
              <a:rPr lang="en-US" sz="2800" b="1">
                <a:solidFill>
                  <a:schemeClr val="accent5"/>
                </a:solidFill>
                <a:latin typeface="Cambria" panose="02040503050406030204" charset="0"/>
                <a:cs typeface="Pangolin" charset="0"/>
              </a:rPr>
              <a:t>M 2: QUAN S</a:t>
            </a:r>
            <a:r>
              <a:rPr lang="en-US" sz="2800" b="1">
                <a:solidFill>
                  <a:schemeClr val="accent5"/>
                </a:solidFill>
                <a:latin typeface="Times New Roman" panose="02020603050405020304" pitchFamily="18" charset="0"/>
                <a:cs typeface="Pangolin" charset="0"/>
              </a:rPr>
              <a:t>Á</a:t>
            </a:r>
            <a:r>
              <a:rPr lang="en-US" sz="2800" b="1">
                <a:solidFill>
                  <a:schemeClr val="accent5"/>
                </a:solidFill>
                <a:latin typeface="Cambria" panose="02040503050406030204" charset="0"/>
                <a:cs typeface="Pangolin" charset="0"/>
              </a:rPr>
              <a:t>T</a:t>
            </a:r>
            <a:endParaRPr lang="en-US" sz="2800" b="1">
              <a:solidFill>
                <a:schemeClr val="accent5"/>
              </a:solidFill>
              <a:latin typeface="Cambria" panose="02040503050406030204" charset="0"/>
              <a:cs typeface="Pangolin" charset="0"/>
            </a:endParaRPr>
          </a:p>
        </p:txBody>
      </p:sp>
      <p:pic>
        <p:nvPicPr>
          <p:cNvPr id="3" name="Phản ứng Fe+CuSO4.">
            <a:hlinkClick r:id="" action="ppaction://media"/>
          </p:cNvPr>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3507105" y="581025"/>
            <a:ext cx="8684895" cy="6276975"/>
          </a:xfrm>
          <a:prstGeom prst="rect">
            <a:avLst/>
          </a:prstGeom>
        </p:spPr>
      </p:pic>
      <p:sp>
        <p:nvSpPr>
          <p:cNvPr id="11" name="Text Box 10"/>
          <p:cNvSpPr txBox="1"/>
          <p:nvPr/>
        </p:nvSpPr>
        <p:spPr>
          <a:xfrm>
            <a:off x="111760" y="1143000"/>
            <a:ext cx="3506470" cy="953135"/>
          </a:xfrm>
          <a:prstGeom prst="rect">
            <a:avLst/>
          </a:prstGeom>
          <a:noFill/>
          <a:ln w="9525">
            <a:noFill/>
          </a:ln>
        </p:spPr>
        <p:txBody>
          <a:bodyPr wrap="square">
            <a:spAutoFit/>
          </a:bodyPr>
          <a:p>
            <a:pPr indent="0"/>
            <a:r>
              <a:rPr lang="en-US" sz="2800" b="0">
                <a:solidFill>
                  <a:schemeClr val="tx1"/>
                </a:solidFill>
                <a:latin typeface="Times New Roman" panose="02020603050405020304" pitchFamily="18" charset="0"/>
              </a:rPr>
              <a:t>TN1:Fe tác dụng với dung dịch CuSO</a:t>
            </a:r>
            <a:r>
              <a:rPr lang="en-US" sz="2800" b="0" baseline="-25000">
                <a:solidFill>
                  <a:schemeClr val="tx1"/>
                </a:solidFill>
                <a:latin typeface="Times New Roman" panose="02020603050405020304" pitchFamily="18" charset="0"/>
              </a:rPr>
              <a:t>4</a:t>
            </a:r>
            <a:endParaRPr lang="en-US" sz="2800" b="0" baseline="-25000">
              <a:solidFill>
                <a:schemeClr val="tx1"/>
              </a:solidFill>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25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ppt_x"/>
                                          </p:val>
                                        </p:tav>
                                        <p:tav tm="100000">
                                          <p:val>
                                            <p:strVal val="#ppt_x"/>
                                          </p:val>
                                        </p:tav>
                                      </p:tavLst>
                                    </p:anim>
                                    <p:anim calcmode="lin" valueType="num">
                                      <p:cBhvr additive="base">
                                        <p:cTn id="8"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fullScrn="0">
              <p:cMediaNode>
                <p:cTn id="21" fill="hold" display="1">
                  <p:stCondLst>
                    <p:cond delay="indefinite"/>
                  </p:stCondLst>
                </p:cTn>
                <p:tgtEl>
                  <p:spTgt spid="3"/>
                </p:tgtEl>
              </p:cMediaNode>
            </p:video>
            <p:seq concurrent="1" nextAc="seek">
              <p:cTn id="22" restart="whenNotActive" fill="hold" evtFilter="cancelBubble" nodeType="interactiveSeq">
                <p:stCondLst>
                  <p:cond evt="onClick" delay="0">
                    <p:tgtEl>
                      <p:spTgt spid="3"/>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additive="base">
                                        <p:cTn id="26" dur="1" fill="hold"/>
                                        <p:tgtEl>
                                          <p:spTgt spid="3"/>
                                        </p:tgtEl>
                                      </p:cBhvr>
                                    </p:cmd>
                                  </p:childTnLst>
                                </p:cTn>
                              </p:par>
                            </p:childTnLst>
                          </p:cTn>
                        </p:par>
                      </p:childTnLst>
                    </p:cTn>
                  </p:par>
                </p:childTnLst>
              </p:cTn>
              <p:nextCondLst>
                <p:cond evt="onClick" delay="0">
                  <p:tgtEl>
                    <p:spTgt spid="3"/>
                  </p:tgtEl>
                </p:cond>
              </p:nextCondLst>
            </p:seq>
          </p:childTnLst>
        </p:cTn>
      </p:par>
    </p:tnLst>
    <p:bldLst>
      <p:bldP spid="11" grpId="0"/>
      <p:bldP spid="100" grpId="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834572" y="410935"/>
            <a:ext cx="10522857" cy="2227943"/>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bg1"/>
                </a:solidFill>
                <a:latin typeface="Times New Roman" panose="02020603050405020304" pitchFamily="18" charset="0"/>
                <a:cs typeface="Times New Roman" panose="02020603050405020304" pitchFamily="18" charset="0"/>
              </a:rPr>
              <a:t>Câu 1: Trong các chất sau: Ca(OH)</a:t>
            </a:r>
            <a:r>
              <a:rPr lang="en-US" sz="3200" b="1" baseline="-25000">
                <a:solidFill>
                  <a:schemeClr val="bg1"/>
                </a:solidFill>
                <a:latin typeface="Times New Roman" panose="02020603050405020304" pitchFamily="18" charset="0"/>
                <a:cs typeface="Times New Roman" panose="02020603050405020304" pitchFamily="18" charset="0"/>
              </a:rPr>
              <a:t>2</a:t>
            </a:r>
            <a:r>
              <a:rPr lang="en-US" sz="3200" b="1">
                <a:solidFill>
                  <a:schemeClr val="bg1"/>
                </a:solidFill>
                <a:latin typeface="Times New Roman" panose="02020603050405020304" pitchFamily="18" charset="0"/>
                <a:cs typeface="Times New Roman" panose="02020603050405020304" pitchFamily="18" charset="0"/>
              </a:rPr>
              <a:t>, H</a:t>
            </a:r>
            <a:r>
              <a:rPr lang="en-US" sz="3200" b="1" baseline="-25000">
                <a:solidFill>
                  <a:schemeClr val="bg1"/>
                </a:solidFill>
                <a:latin typeface="Times New Roman" panose="02020603050405020304" pitchFamily="18" charset="0"/>
                <a:cs typeface="Times New Roman" panose="02020603050405020304" pitchFamily="18" charset="0"/>
              </a:rPr>
              <a:t>3</a:t>
            </a:r>
            <a:r>
              <a:rPr lang="en-US" sz="3200" b="1">
                <a:solidFill>
                  <a:schemeClr val="bg1"/>
                </a:solidFill>
                <a:latin typeface="Times New Roman" panose="02020603050405020304" pitchFamily="18" charset="0"/>
                <a:cs typeface="Times New Roman" panose="02020603050405020304" pitchFamily="18" charset="0"/>
              </a:rPr>
              <a:t>PO</a:t>
            </a:r>
            <a:r>
              <a:rPr lang="en-US" sz="3200" b="1" baseline="-25000">
                <a:solidFill>
                  <a:schemeClr val="bg1"/>
                </a:solidFill>
                <a:latin typeface="Times New Roman" panose="02020603050405020304" pitchFamily="18" charset="0"/>
                <a:cs typeface="Times New Roman" panose="02020603050405020304" pitchFamily="18" charset="0"/>
              </a:rPr>
              <a:t>4</a:t>
            </a:r>
            <a:r>
              <a:rPr lang="en-US" sz="3200" b="1">
                <a:solidFill>
                  <a:schemeClr val="bg1"/>
                </a:solidFill>
                <a:latin typeface="Times New Roman" panose="02020603050405020304" pitchFamily="18" charset="0"/>
                <a:cs typeface="Times New Roman" panose="02020603050405020304" pitchFamily="18" charset="0"/>
              </a:rPr>
              <a:t>, HNO</a:t>
            </a:r>
            <a:r>
              <a:rPr lang="en-US" sz="3200" b="1" baseline="-25000">
                <a:solidFill>
                  <a:schemeClr val="bg1"/>
                </a:solidFill>
                <a:latin typeface="Times New Roman" panose="02020603050405020304" pitchFamily="18" charset="0"/>
                <a:cs typeface="Times New Roman" panose="02020603050405020304" pitchFamily="18" charset="0"/>
              </a:rPr>
              <a:t>3</a:t>
            </a:r>
            <a:r>
              <a:rPr lang="en-US" sz="3200" b="1">
                <a:solidFill>
                  <a:schemeClr val="bg1"/>
                </a:solidFill>
                <a:latin typeface="Times New Roman" panose="02020603050405020304" pitchFamily="18" charset="0"/>
                <a:cs typeface="Times New Roman" panose="02020603050405020304" pitchFamily="18" charset="0"/>
              </a:rPr>
              <a:t>, NaOH, Fe(OH)</a:t>
            </a:r>
            <a:r>
              <a:rPr lang="en-US" sz="3200" b="1" baseline="-25000">
                <a:solidFill>
                  <a:schemeClr val="bg1"/>
                </a:solidFill>
                <a:latin typeface="Times New Roman" panose="02020603050405020304" pitchFamily="18" charset="0"/>
                <a:cs typeface="Times New Roman" panose="02020603050405020304" pitchFamily="18" charset="0"/>
              </a:rPr>
              <a:t>3</a:t>
            </a:r>
            <a:r>
              <a:rPr lang="en-US" sz="3200" b="1">
                <a:solidFill>
                  <a:schemeClr val="bg1"/>
                </a:solidFill>
                <a:latin typeface="Times New Roman" panose="02020603050405020304" pitchFamily="18" charset="0"/>
                <a:cs typeface="Times New Roman" panose="02020603050405020304" pitchFamily="18" charset="0"/>
              </a:rPr>
              <a:t>. Số chất thuộc hợp chất base là:</a:t>
            </a:r>
            <a:endParaRPr lang="en-US" sz="3200" b="1">
              <a:solidFill>
                <a:schemeClr val="bg1"/>
              </a:solidFill>
              <a:latin typeface="Times New Roman" panose="02020603050405020304" pitchFamily="18" charset="0"/>
              <a:cs typeface="Times New Roman" panose="02020603050405020304" pitchFamily="18" charset="0"/>
            </a:endParaRPr>
          </a:p>
          <a:p>
            <a:pPr algn="ctr"/>
            <a:r>
              <a:rPr lang="en-US" sz="3200" b="1">
                <a:solidFill>
                  <a:schemeClr val="bg1"/>
                </a:solidFill>
                <a:latin typeface="Times New Roman" panose="02020603050405020304" pitchFamily="18" charset="0"/>
                <a:cs typeface="Times New Roman" panose="02020603050405020304" pitchFamily="18" charset="0"/>
              </a:rPr>
              <a:t>A. 1.		             B. 2.			C. 3.			D. 4.</a:t>
            </a:r>
            <a:endParaRPr lang="en-US" sz="3200" b="1">
              <a:solidFill>
                <a:schemeClr val="bg1"/>
              </a:solidFill>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829227" y="2832623"/>
            <a:ext cx="10522857" cy="2227943"/>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bg1"/>
                </a:solidFill>
                <a:latin typeface="Times New Roman" panose="02020603050405020304" pitchFamily="18" charset="0"/>
                <a:cs typeface="Times New Roman" panose="02020603050405020304" pitchFamily="18" charset="0"/>
              </a:rPr>
              <a:t>Đáp án C</a:t>
            </a:r>
            <a:endParaRPr lang="en-US" sz="3200" b="1">
              <a:solidFill>
                <a:schemeClr val="bg1"/>
              </a:solidFill>
              <a:latin typeface="Times New Roman" panose="02020603050405020304" pitchFamily="18" charset="0"/>
              <a:cs typeface="Times New Roman" panose="02020603050405020304" pitchFamily="18" charset="0"/>
            </a:endParaRPr>
          </a:p>
        </p:txBody>
      </p:sp>
      <p:pic>
        <p:nvPicPr>
          <p:cNvPr id="46" name="Picture 45">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3507105" y="59055"/>
            <a:ext cx="5080000" cy="521970"/>
          </a:xfrm>
          <a:prstGeom prst="rect">
            <a:avLst/>
          </a:prstGeom>
          <a:noFill/>
          <a:ln w="9525">
            <a:noFill/>
          </a:ln>
        </p:spPr>
        <p:txBody>
          <a:bodyPr>
            <a:spAutoFit/>
          </a:bodyPr>
          <a:p>
            <a:pPr indent="0"/>
            <a:r>
              <a:rPr lang="en-US" sz="2800" b="1">
                <a:solidFill>
                  <a:schemeClr val="accent5"/>
                </a:solidFill>
                <a:latin typeface="Cambria" panose="02040503050406030204" charset="0"/>
                <a:cs typeface="Pangolin" charset="0"/>
              </a:rPr>
              <a:t>TR</a:t>
            </a:r>
            <a:r>
              <a:rPr lang="en-US" sz="2800" b="1">
                <a:solidFill>
                  <a:schemeClr val="accent5"/>
                </a:solidFill>
                <a:latin typeface="Times New Roman" panose="02020603050405020304" pitchFamily="18" charset="0"/>
                <a:cs typeface="Pangolin" charset="0"/>
              </a:rPr>
              <a:t>Ạ</a:t>
            </a:r>
            <a:r>
              <a:rPr lang="en-US" sz="2800" b="1">
                <a:solidFill>
                  <a:schemeClr val="accent5"/>
                </a:solidFill>
                <a:latin typeface="Cambria" panose="02040503050406030204" charset="0"/>
                <a:cs typeface="Pangolin" charset="0"/>
              </a:rPr>
              <a:t>M 2: QUAN S</a:t>
            </a:r>
            <a:r>
              <a:rPr lang="en-US" sz="2800" b="1">
                <a:solidFill>
                  <a:schemeClr val="accent5"/>
                </a:solidFill>
                <a:latin typeface="Times New Roman" panose="02020603050405020304" pitchFamily="18" charset="0"/>
                <a:cs typeface="Pangolin" charset="0"/>
              </a:rPr>
              <a:t>Á</a:t>
            </a:r>
            <a:r>
              <a:rPr lang="en-US" sz="2800" b="1">
                <a:solidFill>
                  <a:schemeClr val="accent5"/>
                </a:solidFill>
                <a:latin typeface="Cambria" panose="02040503050406030204" charset="0"/>
                <a:cs typeface="Pangolin" charset="0"/>
              </a:rPr>
              <a:t>T</a:t>
            </a:r>
            <a:endParaRPr lang="en-US" sz="2800" b="1">
              <a:solidFill>
                <a:schemeClr val="accent5"/>
              </a:solidFill>
              <a:latin typeface="Cambria" panose="02040503050406030204" charset="0"/>
              <a:cs typeface="Pangolin" charset="0"/>
            </a:endParaRPr>
          </a:p>
        </p:txBody>
      </p:sp>
      <p:pic>
        <p:nvPicPr>
          <p:cNvPr id="4" name="#22 - BaCl2 + H2SO4 - 💚 Thí nghiệm hóa học 💚">
            <a:hlinkClick r:id="" action="ppaction://media"/>
          </p:cNvPr>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719455" y="1043940"/>
            <a:ext cx="11472545" cy="5814060"/>
          </a:xfrm>
          <a:prstGeom prst="rect">
            <a:avLst/>
          </a:prstGeom>
        </p:spPr>
      </p:pic>
      <p:sp>
        <p:nvSpPr>
          <p:cNvPr id="5" name="Text Box 4"/>
          <p:cNvSpPr txBox="1"/>
          <p:nvPr/>
        </p:nvSpPr>
        <p:spPr>
          <a:xfrm>
            <a:off x="2745740" y="666750"/>
            <a:ext cx="7319645" cy="460375"/>
          </a:xfrm>
          <a:prstGeom prst="rect">
            <a:avLst/>
          </a:prstGeom>
          <a:noFill/>
          <a:ln w="9525">
            <a:noFill/>
          </a:ln>
        </p:spPr>
        <p:txBody>
          <a:bodyPr wrap="square">
            <a:spAutoFit/>
          </a:bodyPr>
          <a:p>
            <a:pPr indent="0"/>
            <a:r>
              <a:rPr lang="en-US" sz="2400" b="1">
                <a:solidFill>
                  <a:srgbClr val="000000"/>
                </a:solidFill>
                <a:latin typeface="Times New Roman" panose="02020603050405020304" pitchFamily="18" charset="0"/>
                <a:ea typeface="SimSun" panose="02010600030101010101" pitchFamily="2" charset="-122"/>
              </a:rPr>
              <a:t>TN 2:Dung dịch </a:t>
            </a:r>
            <a:r>
              <a:rPr lang="en-US" sz="2400" b="1">
                <a:latin typeface="Times New Roman" panose="02020603050405020304" pitchFamily="18" charset="0"/>
                <a:ea typeface="SimSun" panose="02010600030101010101" pitchFamily="2" charset="-122"/>
              </a:rPr>
              <a:t>BaCl</a:t>
            </a:r>
            <a:r>
              <a:rPr lang="en-US" sz="2400" b="1" baseline="-25000">
                <a:latin typeface="Times New Roman" panose="02020603050405020304" pitchFamily="18" charset="0"/>
                <a:ea typeface="SimSun" panose="02010600030101010101" pitchFamily="2" charset="-122"/>
              </a:rPr>
              <a:t>2</a:t>
            </a:r>
            <a:r>
              <a:rPr lang="en-US" sz="2400" b="1">
                <a:latin typeface="Times New Roman" panose="02020603050405020304" pitchFamily="18" charset="0"/>
                <a:ea typeface="SimSun" panose="02010600030101010101" pitchFamily="2" charset="-122"/>
              </a:rPr>
              <a:t> tác dụng với dung dịch H</a:t>
            </a:r>
            <a:r>
              <a:rPr lang="en-US" sz="2400" b="1" baseline="-25000">
                <a:latin typeface="Times New Roman" panose="02020603050405020304" pitchFamily="18" charset="0"/>
                <a:ea typeface="SimSun" panose="02010600030101010101" pitchFamily="2" charset="-122"/>
              </a:rPr>
              <a:t>2</a:t>
            </a:r>
            <a:r>
              <a:rPr lang="en-US" sz="2400" b="1">
                <a:latin typeface="Times New Roman" panose="02020603050405020304" pitchFamily="18" charset="0"/>
                <a:ea typeface="SimSun" panose="02010600030101010101" pitchFamily="2" charset="-122"/>
              </a:rPr>
              <a:t>SO</a:t>
            </a:r>
            <a:r>
              <a:rPr lang="en-US" sz="2400" b="1" baseline="-25000">
                <a:latin typeface="Times New Roman" panose="02020603050405020304" pitchFamily="18" charset="0"/>
                <a:ea typeface="SimSun" panose="02010600030101010101" pitchFamily="2" charset="-122"/>
              </a:rPr>
              <a:t>4.</a:t>
            </a:r>
            <a:endParaRPr lang="en-US" sz="2400" b="1"/>
          </a:p>
        </p:txBody>
      </p:sp>
    </p:spTree>
  </p:cSld>
  <p:clrMapOvr>
    <a:masterClrMapping/>
  </p:clrMapOvr>
  <mc:AlternateContent xmlns:mc="http://schemas.openxmlformats.org/markup-compatibility/2006">
    <mc:Choice xmlns:p14="http://schemas.microsoft.com/office/powerpoint/2010/main" Requires="p14">
      <p:transition spd="slow" p14:dur="125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fullScrn="0">
              <p:cMediaNode>
                <p:cTn id="15" fill="hold" display="1">
                  <p:stCondLst>
                    <p:cond delay="indefinite"/>
                  </p:stCondLst>
                </p:cTn>
                <p:tgtEl>
                  <p:spTgt spid="4"/>
                </p:tgtEl>
              </p:cMediaNode>
            </p:video>
            <p:seq concurrent="1" nextAc="seek">
              <p:cTn id="16" restart="whenNotActive" fill="hold" evtFilter="cancelBubble" nodeType="interactiveSeq">
                <p:stCondLst>
                  <p:cond evt="onClick" delay="0">
                    <p:tgtEl>
                      <p:spTgt spid="4"/>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additive="base">
                                        <p:cTn id="20" dur="1" fill="hold"/>
                                        <p:tgtEl>
                                          <p:spTgt spid="4"/>
                                        </p:tgtEl>
                                      </p:cBhvr>
                                    </p:cmd>
                                  </p:childTnLst>
                                </p:cTn>
                              </p:par>
                            </p:childTnLst>
                          </p:cTn>
                        </p:par>
                      </p:childTnLst>
                    </p:cTn>
                  </p:par>
                </p:childTnLst>
              </p:cTn>
              <p:nextCondLst>
                <p:cond evt="onClick" delay="0">
                  <p:tgtEl>
                    <p:spTgt spid="4"/>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3507105" y="59055"/>
            <a:ext cx="5080000" cy="521970"/>
          </a:xfrm>
          <a:prstGeom prst="rect">
            <a:avLst/>
          </a:prstGeom>
          <a:noFill/>
          <a:ln w="9525">
            <a:noFill/>
          </a:ln>
        </p:spPr>
        <p:txBody>
          <a:bodyPr>
            <a:spAutoFit/>
          </a:bodyPr>
          <a:p>
            <a:pPr indent="0"/>
            <a:r>
              <a:rPr lang="en-US" sz="2800" b="1">
                <a:solidFill>
                  <a:schemeClr val="accent5"/>
                </a:solidFill>
                <a:latin typeface="Cambria" panose="02040503050406030204" charset="0"/>
                <a:cs typeface="Pangolin" charset="0"/>
              </a:rPr>
              <a:t>TR</a:t>
            </a:r>
            <a:r>
              <a:rPr lang="en-US" sz="2800" b="1">
                <a:solidFill>
                  <a:schemeClr val="accent5"/>
                </a:solidFill>
                <a:latin typeface="Times New Roman" panose="02020603050405020304" pitchFamily="18" charset="0"/>
                <a:cs typeface="Pangolin" charset="0"/>
              </a:rPr>
              <a:t>Ạ</a:t>
            </a:r>
            <a:r>
              <a:rPr lang="en-US" sz="2800" b="1">
                <a:solidFill>
                  <a:schemeClr val="accent5"/>
                </a:solidFill>
                <a:latin typeface="Cambria" panose="02040503050406030204" charset="0"/>
                <a:cs typeface="Pangolin" charset="0"/>
              </a:rPr>
              <a:t>M 2: QUAN S</a:t>
            </a:r>
            <a:r>
              <a:rPr lang="en-US" sz="2800" b="1">
                <a:solidFill>
                  <a:schemeClr val="accent5"/>
                </a:solidFill>
                <a:latin typeface="Times New Roman" panose="02020603050405020304" pitchFamily="18" charset="0"/>
                <a:cs typeface="Pangolin" charset="0"/>
              </a:rPr>
              <a:t>Á</a:t>
            </a:r>
            <a:r>
              <a:rPr lang="en-US" sz="2800" b="1">
                <a:solidFill>
                  <a:schemeClr val="accent5"/>
                </a:solidFill>
                <a:latin typeface="Cambria" panose="02040503050406030204" charset="0"/>
                <a:cs typeface="Pangolin" charset="0"/>
              </a:rPr>
              <a:t>T</a:t>
            </a:r>
            <a:endParaRPr lang="en-US" sz="2800" b="1">
              <a:solidFill>
                <a:schemeClr val="accent5"/>
              </a:solidFill>
              <a:latin typeface="Cambria" panose="02040503050406030204" charset="0"/>
              <a:cs typeface="Pangolin" charset="0"/>
            </a:endParaRPr>
          </a:p>
        </p:txBody>
      </p:sp>
      <p:sp>
        <p:nvSpPr>
          <p:cNvPr id="5" name="Text Box 4"/>
          <p:cNvSpPr txBox="1"/>
          <p:nvPr/>
        </p:nvSpPr>
        <p:spPr>
          <a:xfrm>
            <a:off x="3231515" y="666750"/>
            <a:ext cx="7473315" cy="460375"/>
          </a:xfrm>
          <a:prstGeom prst="rect">
            <a:avLst/>
          </a:prstGeom>
          <a:noFill/>
          <a:ln w="9525">
            <a:noFill/>
          </a:ln>
        </p:spPr>
        <p:txBody>
          <a:bodyPr wrap="square">
            <a:spAutoFit/>
          </a:bodyPr>
          <a:p>
            <a:pPr indent="0"/>
            <a:r>
              <a:rPr lang="en-US" sz="2400" b="1">
                <a:latin typeface="Times New Roman" panose="02020603050405020304" pitchFamily="18" charset="0"/>
                <a:ea typeface="SimSun" panose="02010600030101010101" pitchFamily="2" charset="-122"/>
              </a:rPr>
              <a:t>TN 3: Dung dịch CuSO</a:t>
            </a:r>
            <a:r>
              <a:rPr lang="en-US" sz="2400" b="1" baseline="-25000">
                <a:latin typeface="Times New Roman" panose="02020603050405020304" pitchFamily="18" charset="0"/>
                <a:ea typeface="SimSun" panose="02010600030101010101" pitchFamily="2" charset="-122"/>
              </a:rPr>
              <a:t>4</a:t>
            </a:r>
            <a:r>
              <a:rPr lang="en-US" sz="2400" b="1">
                <a:latin typeface="Times New Roman" panose="02020603050405020304" pitchFamily="18" charset="0"/>
                <a:ea typeface="SimSun" panose="02010600030101010101" pitchFamily="2" charset="-122"/>
              </a:rPr>
              <a:t> tác dụng với dung dịch NaOH.</a:t>
            </a:r>
            <a:endParaRPr lang="en-US" sz="2400" b="1">
              <a:latin typeface="Times New Roman" panose="02020603050405020304" pitchFamily="18" charset="0"/>
              <a:ea typeface="SimSun" panose="02010600030101010101" pitchFamily="2" charset="-122"/>
            </a:endParaRPr>
          </a:p>
        </p:txBody>
      </p:sp>
      <p:pic>
        <p:nvPicPr>
          <p:cNvPr id="2" name="NaOH + CuSO4">
            <a:hlinkClick r:id="" action="ppaction://media"/>
          </p:cNvPr>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1463040" y="1127125"/>
            <a:ext cx="9966325" cy="57308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fullScrn="0">
              <p:cMediaNode>
                <p:cTn id="15" fill="hold" display="1">
                  <p:stCondLst>
                    <p:cond delay="indefinite"/>
                  </p:stCondLst>
                </p:cTn>
                <p:tgtEl>
                  <p:spTgt spid="2"/>
                </p:tgtEl>
              </p:cMediaNode>
            </p:video>
            <p:seq concurrent="1" nextAc="seek">
              <p:cTn id="16" restart="whenNotActive" fill="hold" evtFilter="cancelBubble" nodeType="interactiveSeq">
                <p:stCondLst>
                  <p:cond evt="onClick" delay="0">
                    <p:tgtEl>
                      <p:spTgt spid="2"/>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additive="base">
                                        <p:cTn id="20" dur="1" fill="hold"/>
                                        <p:tgtEl>
                                          <p:spTgt spid="2"/>
                                        </p:tgtEl>
                                      </p:cBhvr>
                                    </p:cmd>
                                  </p:childTnLst>
                                </p:cTn>
                              </p:par>
                            </p:childTnLst>
                          </p:cTn>
                        </p:par>
                      </p:childTnLst>
                    </p:cTn>
                  </p:par>
                </p:childTnLst>
              </p:cTn>
              <p:nextCondLst>
                <p:cond evt="onClick" delay="0">
                  <p:tgtEl>
                    <p:spTgt spid="2"/>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3507105" y="59055"/>
            <a:ext cx="5080000" cy="521970"/>
          </a:xfrm>
          <a:prstGeom prst="rect">
            <a:avLst/>
          </a:prstGeom>
          <a:noFill/>
          <a:ln w="9525">
            <a:noFill/>
          </a:ln>
        </p:spPr>
        <p:txBody>
          <a:bodyPr>
            <a:spAutoFit/>
          </a:bodyPr>
          <a:p>
            <a:pPr indent="0"/>
            <a:r>
              <a:rPr lang="en-US" sz="2800" b="1">
                <a:solidFill>
                  <a:schemeClr val="accent5"/>
                </a:solidFill>
                <a:latin typeface="Cambria" panose="02040503050406030204" charset="0"/>
                <a:cs typeface="Pangolin" charset="0"/>
              </a:rPr>
              <a:t>TR</a:t>
            </a:r>
            <a:r>
              <a:rPr lang="en-US" sz="2800" b="1">
                <a:solidFill>
                  <a:schemeClr val="accent5"/>
                </a:solidFill>
                <a:latin typeface="Times New Roman" panose="02020603050405020304" pitchFamily="18" charset="0"/>
                <a:cs typeface="Pangolin" charset="0"/>
              </a:rPr>
              <a:t>Ạ</a:t>
            </a:r>
            <a:r>
              <a:rPr lang="en-US" sz="2800" b="1">
                <a:solidFill>
                  <a:schemeClr val="accent5"/>
                </a:solidFill>
                <a:latin typeface="Cambria" panose="02040503050406030204" charset="0"/>
                <a:cs typeface="Pangolin" charset="0"/>
              </a:rPr>
              <a:t>M 2: QUAN S</a:t>
            </a:r>
            <a:r>
              <a:rPr lang="en-US" sz="2800" b="1">
                <a:solidFill>
                  <a:schemeClr val="accent5"/>
                </a:solidFill>
                <a:latin typeface="Times New Roman" panose="02020603050405020304" pitchFamily="18" charset="0"/>
                <a:cs typeface="Pangolin" charset="0"/>
              </a:rPr>
              <a:t>Á</a:t>
            </a:r>
            <a:r>
              <a:rPr lang="en-US" sz="2800" b="1">
                <a:solidFill>
                  <a:schemeClr val="accent5"/>
                </a:solidFill>
                <a:latin typeface="Cambria" panose="02040503050406030204" charset="0"/>
                <a:cs typeface="Pangolin" charset="0"/>
              </a:rPr>
              <a:t>T</a:t>
            </a:r>
            <a:endParaRPr lang="en-US" sz="2800" b="1">
              <a:solidFill>
                <a:schemeClr val="accent5"/>
              </a:solidFill>
              <a:latin typeface="Cambria" panose="02040503050406030204" charset="0"/>
              <a:cs typeface="Pangolin" charset="0"/>
            </a:endParaRPr>
          </a:p>
        </p:txBody>
      </p:sp>
      <p:sp>
        <p:nvSpPr>
          <p:cNvPr id="5" name="Text Box 4"/>
          <p:cNvSpPr txBox="1"/>
          <p:nvPr/>
        </p:nvSpPr>
        <p:spPr>
          <a:xfrm>
            <a:off x="2069465" y="666750"/>
            <a:ext cx="7472045" cy="460375"/>
          </a:xfrm>
          <a:prstGeom prst="rect">
            <a:avLst/>
          </a:prstGeom>
          <a:noFill/>
          <a:ln w="9525">
            <a:noFill/>
          </a:ln>
        </p:spPr>
        <p:txBody>
          <a:bodyPr wrap="square">
            <a:spAutoFit/>
          </a:bodyPr>
          <a:p>
            <a:pPr indent="0"/>
            <a:r>
              <a:rPr lang="en-US" sz="2400" b="1">
                <a:latin typeface="Times New Roman" panose="02020603050405020304" pitchFamily="18" charset="0"/>
                <a:ea typeface="SimSun" panose="02010600030101010101" pitchFamily="2" charset="-122"/>
              </a:rPr>
              <a:t>TN 4:Dung dịch BaCl</a:t>
            </a:r>
            <a:r>
              <a:rPr lang="en-US" sz="2400" b="1" baseline="-25000">
                <a:latin typeface="Times New Roman" panose="02020603050405020304" pitchFamily="18" charset="0"/>
                <a:ea typeface="SimSun" panose="02010600030101010101" pitchFamily="2" charset="-122"/>
              </a:rPr>
              <a:t>2</a:t>
            </a:r>
            <a:r>
              <a:rPr lang="en-US" sz="2400" b="1">
                <a:latin typeface="Times New Roman" panose="02020603050405020304" pitchFamily="18" charset="0"/>
                <a:ea typeface="SimSun" panose="02010600030101010101" pitchFamily="2" charset="-122"/>
              </a:rPr>
              <a:t> tác dụng với dung dịch Na</a:t>
            </a:r>
            <a:r>
              <a:rPr lang="en-US" sz="2400" b="1" baseline="-25000">
                <a:latin typeface="Times New Roman" panose="02020603050405020304" pitchFamily="18" charset="0"/>
                <a:ea typeface="SimSun" panose="02010600030101010101" pitchFamily="2" charset="-122"/>
              </a:rPr>
              <a:t>2</a:t>
            </a:r>
            <a:r>
              <a:rPr lang="en-US" sz="2400" b="1">
                <a:latin typeface="Times New Roman" panose="02020603050405020304" pitchFamily="18" charset="0"/>
                <a:ea typeface="SimSun" panose="02010600030101010101" pitchFamily="2" charset="-122"/>
              </a:rPr>
              <a:t>SO</a:t>
            </a:r>
            <a:r>
              <a:rPr lang="en-US" sz="2400" b="1" baseline="-25000">
                <a:latin typeface="Times New Roman" panose="02020603050405020304" pitchFamily="18" charset="0"/>
                <a:ea typeface="SimSun" panose="02010600030101010101" pitchFamily="2" charset="-122"/>
              </a:rPr>
              <a:t>4</a:t>
            </a:r>
            <a:r>
              <a:rPr lang="en-US" sz="2400" b="1">
                <a:latin typeface="Times New Roman" panose="02020603050405020304" pitchFamily="18" charset="0"/>
                <a:ea typeface="SimSun" panose="02010600030101010101" pitchFamily="2" charset="-122"/>
              </a:rPr>
              <a:t>.</a:t>
            </a:r>
            <a:endParaRPr lang="en-US" sz="2400" b="1">
              <a:latin typeface="Times New Roman" panose="02020603050405020304" pitchFamily="18" charset="0"/>
              <a:ea typeface="SimSun" panose="02010600030101010101" pitchFamily="2" charset="-122"/>
            </a:endParaRPr>
          </a:p>
        </p:txBody>
      </p:sp>
      <p:pic>
        <p:nvPicPr>
          <p:cNvPr id="2" name="Na2SO4 + BaCl2">
            <a:hlinkClick r:id="" action="ppaction://media"/>
          </p:cNvPr>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1736090" y="1212215"/>
            <a:ext cx="9956165" cy="56457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fullScrn="0">
              <p:cMediaNode>
                <p:cTn id="15" fill="hold" display="1">
                  <p:stCondLst>
                    <p:cond delay="indefinite"/>
                  </p:stCondLst>
                </p:cTn>
                <p:tgtEl>
                  <p:spTgt spid="2"/>
                </p:tgtEl>
              </p:cMediaNode>
            </p:video>
            <p:seq concurrent="1" nextAc="seek">
              <p:cTn id="16" restart="whenNotActive" fill="hold" evtFilter="cancelBubble" nodeType="interactiveSeq">
                <p:stCondLst>
                  <p:cond evt="onClick" delay="0">
                    <p:tgtEl>
                      <p:spTgt spid="2"/>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additive="base">
                                        <p:cTn id="20" dur="1" fill="hold"/>
                                        <p:tgtEl>
                                          <p:spTgt spid="2"/>
                                        </p:tgtEl>
                                      </p:cBhvr>
                                    </p:cmd>
                                  </p:childTnLst>
                                </p:cTn>
                              </p:par>
                            </p:childTnLst>
                          </p:cTn>
                        </p:par>
                      </p:childTnLst>
                    </p:cTn>
                  </p:par>
                </p:childTnLst>
              </p:cTn>
              <p:nextCondLst>
                <p:cond evt="onClick" delay="0">
                  <p:tgtEl>
                    <p:spTgt spid="2"/>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3069590" y="98425"/>
            <a:ext cx="5921375" cy="583565"/>
          </a:xfrm>
          <a:prstGeom prst="rect">
            <a:avLst/>
          </a:prstGeom>
          <a:noFill/>
          <a:ln w="9525">
            <a:noFill/>
          </a:ln>
        </p:spPr>
        <p:txBody>
          <a:bodyPr wrap="square">
            <a:spAutoFit/>
          </a:bodyPr>
          <a:p>
            <a:pPr indent="0"/>
            <a:r>
              <a:rPr lang="en-US" sz="3200" b="1">
                <a:latin typeface="Times New Roman" panose="02020603050405020304" pitchFamily="18" charset="0"/>
              </a:rPr>
              <a:t>Kết quả thảo luận của nhóm</a:t>
            </a:r>
            <a:endParaRPr lang="en-US" sz="3200" b="1">
              <a:latin typeface="Times New Roman" panose="02020603050405020304" pitchFamily="18" charset="0"/>
            </a:endParaRPr>
          </a:p>
        </p:txBody>
      </p:sp>
      <p:graphicFrame>
        <p:nvGraphicFramePr>
          <p:cNvPr id="2" name="Table 1"/>
          <p:cNvGraphicFramePr/>
          <p:nvPr/>
        </p:nvGraphicFramePr>
        <p:xfrm>
          <a:off x="203200" y="822325"/>
          <a:ext cx="11805920" cy="5626735"/>
        </p:xfrm>
        <a:graphic>
          <a:graphicData uri="http://schemas.openxmlformats.org/drawingml/2006/table">
            <a:tbl>
              <a:tblPr firstRow="1" bandRow="1">
                <a:tableStyleId>{5940675A-B579-460E-94D1-54222C63F5DA}</a:tableStyleId>
              </a:tblPr>
              <a:tblGrid>
                <a:gridCol w="770255"/>
                <a:gridCol w="3383915"/>
                <a:gridCol w="3646805"/>
                <a:gridCol w="4004945"/>
              </a:tblGrid>
              <a:tr h="597535">
                <a:tc>
                  <a:txBody>
                    <a:bodyPr/>
                    <a:p>
                      <a:pPr indent="0">
                        <a:buNone/>
                      </a:pPr>
                      <a:r>
                        <a:rPr lang="en-US" sz="2400" b="0">
                          <a:latin typeface="Times New Roman" panose="02020603050405020304" pitchFamily="18" charset="0"/>
                          <a:cs typeface="Times New Roman" panose="02020603050405020304" pitchFamily="18" charset="0"/>
                        </a:rPr>
                        <a:t>STT</a:t>
                      </a:r>
                      <a:endParaRPr lang="en-US" sz="2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Times New Roman" panose="02020603050405020304" pitchFamily="18" charset="0"/>
                          <a:cs typeface="Times New Roman" panose="02020603050405020304" pitchFamily="18" charset="0"/>
                        </a:rPr>
                        <a:t>Cách tiến hành</a:t>
                      </a:r>
                      <a:endParaRPr lang="en-US" sz="2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Times New Roman" panose="02020603050405020304" pitchFamily="18" charset="0"/>
                          <a:cs typeface="Times New Roman" panose="02020603050405020304" pitchFamily="18" charset="0"/>
                        </a:rPr>
                        <a:t>Hiện tượng quan sát được</a:t>
                      </a:r>
                      <a:endParaRPr lang="en-US" sz="2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Times New Roman" panose="02020603050405020304" pitchFamily="18" charset="0"/>
                          <a:cs typeface="Times New Roman" panose="02020603050405020304" pitchFamily="18" charset="0"/>
                        </a:rPr>
                        <a:t>Viết PTHH</a:t>
                      </a:r>
                      <a:endParaRPr lang="en-US" sz="2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86535">
                <a:tc>
                  <a:txBody>
                    <a:bodyPr/>
                    <a:p>
                      <a:pPr indent="0">
                        <a:buNone/>
                      </a:pPr>
                      <a:r>
                        <a:rPr lang="en-US" sz="2400" b="0">
                          <a:latin typeface="Times New Roman" panose="02020603050405020304" pitchFamily="18" charset="0"/>
                          <a:cs typeface="Times New Roman" panose="02020603050405020304" pitchFamily="18" charset="0"/>
                        </a:rPr>
                        <a:t>1</a:t>
                      </a:r>
                      <a:endParaRPr lang="en-US" sz="2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Times New Roman" panose="02020603050405020304" pitchFamily="18" charset="0"/>
                          <a:cs typeface="Times New Roman" panose="02020603050405020304" pitchFamily="18" charset="0"/>
                        </a:rPr>
                        <a:t>Nhúng đinh Fe trong dung dịch CuSO</a:t>
                      </a:r>
                      <a:r>
                        <a:rPr lang="en-US" sz="2400" b="0" baseline="-25000">
                          <a:latin typeface="Times New Roman" panose="02020603050405020304" pitchFamily="18" charset="0"/>
                          <a:cs typeface="Times New Roman" panose="02020603050405020304" pitchFamily="18" charset="0"/>
                        </a:rPr>
                        <a:t>4</a:t>
                      </a:r>
                      <a:endParaRPr lang="en-US" sz="2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endParaRPr lang="en-US" sz="2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Times New Roman" panose="02020603050405020304" pitchFamily="18" charset="0"/>
                          <a:cs typeface="Times New Roman" panose="02020603050405020304" pitchFamily="18" charset="0"/>
                        </a:rPr>
                        <a:t> </a:t>
                      </a:r>
                      <a:endParaRPr lang="en-US" sz="2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07440">
                <a:tc>
                  <a:txBody>
                    <a:bodyPr/>
                    <a:p>
                      <a:pPr indent="0">
                        <a:buNone/>
                      </a:pPr>
                      <a:r>
                        <a:rPr lang="en-US" sz="2400" b="0">
                          <a:latin typeface="Times New Roman" panose="02020603050405020304" pitchFamily="18" charset="0"/>
                          <a:cs typeface="Times New Roman" panose="02020603050405020304" pitchFamily="18" charset="0"/>
                        </a:rPr>
                        <a:t>2</a:t>
                      </a:r>
                      <a:endParaRPr lang="en-US" sz="2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Times New Roman" panose="02020603050405020304" pitchFamily="18" charset="0"/>
                          <a:cs typeface="Times New Roman" panose="02020603050405020304" pitchFamily="18" charset="0"/>
                        </a:rPr>
                        <a:t>Nhỏ vài giọt dd H</a:t>
                      </a:r>
                      <a:r>
                        <a:rPr lang="en-US" sz="2400" b="0" baseline="-25000">
                          <a:latin typeface="Times New Roman" panose="02020603050405020304" pitchFamily="18" charset="0"/>
                          <a:cs typeface="Times New Roman" panose="02020603050405020304" pitchFamily="18" charset="0"/>
                        </a:rPr>
                        <a:t>2</a:t>
                      </a:r>
                      <a:r>
                        <a:rPr lang="en-US" sz="2400" b="0">
                          <a:latin typeface="Times New Roman" panose="02020603050405020304" pitchFamily="18" charset="0"/>
                          <a:cs typeface="Times New Roman" panose="02020603050405020304" pitchFamily="18" charset="0"/>
                        </a:rPr>
                        <a:t>SO</a:t>
                      </a:r>
                      <a:r>
                        <a:rPr lang="en-US" sz="2400" b="0" baseline="-25000">
                          <a:latin typeface="Times New Roman" panose="02020603050405020304" pitchFamily="18" charset="0"/>
                          <a:cs typeface="Times New Roman" panose="02020603050405020304" pitchFamily="18" charset="0"/>
                        </a:rPr>
                        <a:t>4</a:t>
                      </a:r>
                      <a:r>
                        <a:rPr lang="en-US" sz="2400" b="0">
                          <a:latin typeface="Times New Roman" panose="02020603050405020304" pitchFamily="18" charset="0"/>
                          <a:cs typeface="Times New Roman" panose="02020603050405020304" pitchFamily="18" charset="0"/>
                        </a:rPr>
                        <a:t>vào ống nghiệm có chứa 1ml dd BaCl</a:t>
                      </a:r>
                      <a:r>
                        <a:rPr lang="en-US" sz="2400" b="0" baseline="-25000">
                          <a:latin typeface="Times New Roman" panose="02020603050405020304" pitchFamily="18" charset="0"/>
                          <a:cs typeface="Times New Roman" panose="02020603050405020304" pitchFamily="18" charset="0"/>
                        </a:rPr>
                        <a:t>2</a:t>
                      </a:r>
                      <a:endParaRPr lang="en-US" sz="2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Times New Roman" panose="02020603050405020304" pitchFamily="18" charset="0"/>
                          <a:cs typeface="Times New Roman" panose="02020603050405020304" pitchFamily="18" charset="0"/>
                        </a:rPr>
                        <a:t> </a:t>
                      </a:r>
                      <a:endParaRPr lang="en-US" sz="2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endParaRPr lang="en-US" sz="2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07440">
                <a:tc>
                  <a:txBody>
                    <a:bodyPr/>
                    <a:p>
                      <a:pPr indent="0">
                        <a:buNone/>
                      </a:pPr>
                      <a:r>
                        <a:rPr lang="en-US" sz="2400" b="0">
                          <a:latin typeface="Times New Roman" panose="02020603050405020304" pitchFamily="18" charset="0"/>
                          <a:cs typeface="Times New Roman" panose="02020603050405020304" pitchFamily="18" charset="0"/>
                        </a:rPr>
                        <a:t>3</a:t>
                      </a:r>
                      <a:endParaRPr lang="en-US" sz="2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Times New Roman" panose="02020603050405020304" pitchFamily="18" charset="0"/>
                          <a:cs typeface="Times New Roman" panose="02020603050405020304" pitchFamily="18" charset="0"/>
                        </a:rPr>
                        <a:t>Nhỏ vài giọt dd CuSO</a:t>
                      </a:r>
                      <a:r>
                        <a:rPr lang="en-US" sz="2400" b="0" baseline="-25000">
                          <a:latin typeface="Times New Roman" panose="02020603050405020304" pitchFamily="18" charset="0"/>
                          <a:cs typeface="Times New Roman" panose="02020603050405020304" pitchFamily="18" charset="0"/>
                        </a:rPr>
                        <a:t>4</a:t>
                      </a:r>
                      <a:r>
                        <a:rPr lang="en-US" sz="2400" b="0">
                          <a:latin typeface="Times New Roman" panose="02020603050405020304" pitchFamily="18" charset="0"/>
                          <a:cs typeface="Times New Roman" panose="02020603050405020304" pitchFamily="18" charset="0"/>
                        </a:rPr>
                        <a:t>vào ống nghiệm có chứa 1ml dd NaOH</a:t>
                      </a:r>
                      <a:endParaRPr lang="en-US" sz="2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endParaRPr lang="en-US" sz="2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endParaRPr lang="en-US" sz="2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27125">
                <a:tc>
                  <a:txBody>
                    <a:bodyPr/>
                    <a:p>
                      <a:pPr indent="0">
                        <a:buNone/>
                      </a:pPr>
                      <a:r>
                        <a:rPr lang="en-US" sz="2400" b="0">
                          <a:latin typeface="Times New Roman" panose="02020603050405020304" pitchFamily="18" charset="0"/>
                          <a:cs typeface="Times New Roman" panose="02020603050405020304" pitchFamily="18" charset="0"/>
                        </a:rPr>
                        <a:t>4</a:t>
                      </a:r>
                      <a:endParaRPr lang="en-US" sz="2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Times New Roman" panose="02020603050405020304" pitchFamily="18" charset="0"/>
                          <a:cs typeface="Times New Roman" panose="02020603050405020304" pitchFamily="18" charset="0"/>
                        </a:rPr>
                        <a:t>Nhỏ vài giọt dd BaCl</a:t>
                      </a:r>
                      <a:r>
                        <a:rPr lang="en-US" sz="2400" b="0" baseline="-25000">
                          <a:latin typeface="Times New Roman" panose="02020603050405020304" pitchFamily="18" charset="0"/>
                          <a:cs typeface="Times New Roman" panose="02020603050405020304" pitchFamily="18" charset="0"/>
                        </a:rPr>
                        <a:t>2</a:t>
                      </a:r>
                      <a:r>
                        <a:rPr lang="en-US" sz="2400" b="0">
                          <a:latin typeface="Times New Roman" panose="02020603050405020304" pitchFamily="18" charset="0"/>
                          <a:cs typeface="Times New Roman" panose="02020603050405020304" pitchFamily="18" charset="0"/>
                        </a:rPr>
                        <a:t>vào ống nghiệm có chứa 1ml dd Na</a:t>
                      </a:r>
                      <a:r>
                        <a:rPr lang="en-US" sz="2400" b="0" baseline="-25000">
                          <a:latin typeface="Times New Roman" panose="02020603050405020304" pitchFamily="18" charset="0"/>
                          <a:cs typeface="Times New Roman" panose="02020603050405020304" pitchFamily="18" charset="0"/>
                        </a:rPr>
                        <a:t>2</a:t>
                      </a:r>
                      <a:r>
                        <a:rPr lang="en-US" sz="2400" b="0">
                          <a:latin typeface="Times New Roman" panose="02020603050405020304" pitchFamily="18" charset="0"/>
                          <a:cs typeface="Times New Roman" panose="02020603050405020304" pitchFamily="18" charset="0"/>
                        </a:rPr>
                        <a:t>SO</a:t>
                      </a:r>
                      <a:r>
                        <a:rPr lang="en-US" sz="2400" b="0" baseline="-25000">
                          <a:latin typeface="Times New Roman" panose="02020603050405020304" pitchFamily="18" charset="0"/>
                          <a:cs typeface="Times New Roman" panose="02020603050405020304" pitchFamily="18" charset="0"/>
                        </a:rPr>
                        <a:t>4</a:t>
                      </a:r>
                      <a:endParaRPr lang="en-US" sz="2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Times New Roman" panose="02020603050405020304" pitchFamily="18" charset="0"/>
                          <a:cs typeface="Times New Roman" panose="02020603050405020304" pitchFamily="18" charset="0"/>
                        </a:rPr>
                        <a:t>  </a:t>
                      </a:r>
                      <a:endParaRPr lang="en-US" sz="2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endParaRPr lang="en-US" sz="2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8" name="Rectangles 7"/>
          <p:cNvSpPr/>
          <p:nvPr/>
        </p:nvSpPr>
        <p:spPr>
          <a:xfrm>
            <a:off x="4359910" y="1409700"/>
            <a:ext cx="3641090" cy="1501140"/>
          </a:xfrm>
          <a:prstGeom prst="rect">
            <a:avLst/>
          </a:prstGeom>
        </p:spPr>
        <p:style>
          <a:lnRef idx="2">
            <a:schemeClr val="accent6"/>
          </a:lnRef>
          <a:fillRef idx="1">
            <a:schemeClr val="lt1"/>
          </a:fillRef>
          <a:effectRef idx="0">
            <a:schemeClr val="accent6"/>
          </a:effectRef>
          <a:fontRef idx="minor">
            <a:schemeClr val="dk1"/>
          </a:fontRef>
        </p:style>
        <p:txBody>
          <a:bodyPr rtlCol="0" anchor="ctr"/>
          <a:p>
            <a:pPr indent="0">
              <a:buNone/>
            </a:pPr>
            <a:r>
              <a:rPr lang="en-US" sz="2400">
                <a:solidFill>
                  <a:schemeClr val="tx1"/>
                </a:solidFill>
                <a:latin typeface="Times New Roman" panose="02020603050405020304" pitchFamily="18" charset="0"/>
                <a:cs typeface="Times New Roman" panose="02020603050405020304" pitchFamily="18" charset="0"/>
                <a:sym typeface="+mn-ea"/>
              </a:rPr>
              <a:t>Fe tác dụng với CuSO</a:t>
            </a:r>
            <a:r>
              <a:rPr lang="en-US" sz="2400" baseline="-25000">
                <a:solidFill>
                  <a:schemeClr val="tx1"/>
                </a:solidFill>
                <a:latin typeface="Times New Roman" panose="02020603050405020304" pitchFamily="18" charset="0"/>
                <a:cs typeface="Times New Roman" panose="02020603050405020304" pitchFamily="18" charset="0"/>
                <a:sym typeface="+mn-ea"/>
              </a:rPr>
              <a:t>4</a:t>
            </a:r>
            <a:r>
              <a:rPr lang="en-US" sz="2400">
                <a:solidFill>
                  <a:schemeClr val="tx1"/>
                </a:solidFill>
                <a:latin typeface="Times New Roman" panose="02020603050405020304" pitchFamily="18" charset="0"/>
                <a:cs typeface="Times New Roman" panose="02020603050405020304" pitchFamily="18" charset="0"/>
                <a:sym typeface="+mn-ea"/>
              </a:rPr>
              <a:t>, màu xanh dung dịch nhạt dần, có lớp đồng đỏ bám trên đinh sắt. </a:t>
            </a:r>
            <a:endParaRPr lang="en-US" sz="2400">
              <a:solidFill>
                <a:schemeClr val="tx1"/>
              </a:solidFill>
              <a:latin typeface="Times New Roman" panose="02020603050405020304" pitchFamily="18" charset="0"/>
              <a:cs typeface="Times New Roman" panose="02020603050405020304" pitchFamily="18" charset="0"/>
              <a:sym typeface="+mn-ea"/>
            </a:endParaRPr>
          </a:p>
        </p:txBody>
      </p:sp>
      <p:sp>
        <p:nvSpPr>
          <p:cNvPr id="11" name="Rectangles 10"/>
          <p:cNvSpPr/>
          <p:nvPr/>
        </p:nvSpPr>
        <p:spPr>
          <a:xfrm>
            <a:off x="8013065" y="1422400"/>
            <a:ext cx="3995420" cy="1487805"/>
          </a:xfrm>
          <a:prstGeom prst="rect">
            <a:avLst/>
          </a:prstGeom>
        </p:spPr>
        <p:style>
          <a:lnRef idx="2">
            <a:schemeClr val="accent6"/>
          </a:lnRef>
          <a:fillRef idx="1">
            <a:schemeClr val="lt1"/>
          </a:fillRef>
          <a:effectRef idx="0">
            <a:schemeClr val="accent6"/>
          </a:effectRef>
          <a:fontRef idx="minor">
            <a:schemeClr val="dk1"/>
          </a:fontRef>
        </p:style>
        <p:txBody>
          <a:bodyPr rtlCol="0" anchor="ctr"/>
          <a:p>
            <a:pPr algn="ctr"/>
            <a:r>
              <a:rPr lang="en-US" sz="2400">
                <a:solidFill>
                  <a:schemeClr val="tx1"/>
                </a:solidFill>
                <a:latin typeface="Times New Roman" panose="02020603050405020304" pitchFamily="18" charset="0"/>
                <a:cs typeface="Times New Roman" panose="02020603050405020304" pitchFamily="18" charset="0"/>
                <a:sym typeface="+mn-ea"/>
              </a:rPr>
              <a:t>Fe + CuSO</a:t>
            </a:r>
            <a:r>
              <a:rPr lang="en-US" sz="2400" baseline="-25000">
                <a:solidFill>
                  <a:schemeClr val="tx1"/>
                </a:solidFill>
                <a:latin typeface="Times New Roman" panose="02020603050405020304" pitchFamily="18" charset="0"/>
                <a:cs typeface="Times New Roman" panose="02020603050405020304" pitchFamily="18" charset="0"/>
                <a:sym typeface="+mn-ea"/>
              </a:rPr>
              <a:t>4         </a:t>
            </a:r>
            <a:r>
              <a:rPr lang="en-US" sz="2400">
                <a:solidFill>
                  <a:schemeClr val="tx1"/>
                </a:solidFill>
                <a:latin typeface="Times New Roman" panose="02020603050405020304" pitchFamily="18" charset="0"/>
                <a:cs typeface="Times New Roman" panose="02020603050405020304" pitchFamily="18" charset="0"/>
                <a:sym typeface="+mn-ea"/>
              </a:rPr>
              <a:t>FeSO</a:t>
            </a:r>
            <a:r>
              <a:rPr lang="en-US" sz="2400" baseline="-25000">
                <a:solidFill>
                  <a:schemeClr val="tx1"/>
                </a:solidFill>
                <a:latin typeface="Times New Roman" panose="02020603050405020304" pitchFamily="18" charset="0"/>
                <a:cs typeface="Times New Roman" panose="02020603050405020304" pitchFamily="18" charset="0"/>
                <a:sym typeface="+mn-ea"/>
              </a:rPr>
              <a:t>4</a:t>
            </a:r>
            <a:r>
              <a:rPr lang="en-US" sz="2400">
                <a:solidFill>
                  <a:schemeClr val="tx1"/>
                </a:solidFill>
                <a:latin typeface="Times New Roman" panose="02020603050405020304" pitchFamily="18" charset="0"/>
                <a:cs typeface="Times New Roman" panose="02020603050405020304" pitchFamily="18" charset="0"/>
                <a:sym typeface="+mn-ea"/>
              </a:rPr>
              <a:t>+ Cu</a:t>
            </a:r>
            <a:endParaRPr lang="en-US" sz="2400">
              <a:solidFill>
                <a:schemeClr val="tx1"/>
              </a:solidFill>
              <a:latin typeface="Times New Roman" panose="02020603050405020304" pitchFamily="18" charset="0"/>
              <a:cs typeface="Times New Roman" panose="02020603050405020304" pitchFamily="18" charset="0"/>
              <a:sym typeface="+mn-ea"/>
            </a:endParaRPr>
          </a:p>
        </p:txBody>
      </p:sp>
      <p:sp>
        <p:nvSpPr>
          <p:cNvPr id="12" name="Rectangles 11"/>
          <p:cNvSpPr/>
          <p:nvPr/>
        </p:nvSpPr>
        <p:spPr>
          <a:xfrm>
            <a:off x="4359910" y="2910840"/>
            <a:ext cx="3631565" cy="1136015"/>
          </a:xfrm>
          <a:prstGeom prst="rect">
            <a:avLst/>
          </a:prstGeom>
        </p:spPr>
        <p:style>
          <a:lnRef idx="2">
            <a:schemeClr val="accent6"/>
          </a:lnRef>
          <a:fillRef idx="1">
            <a:schemeClr val="lt1"/>
          </a:fillRef>
          <a:effectRef idx="0">
            <a:schemeClr val="accent6"/>
          </a:effectRef>
          <a:fontRef idx="minor">
            <a:schemeClr val="dk1"/>
          </a:fontRef>
        </p:style>
        <p:txBody>
          <a:bodyPr rtlCol="0" anchor="ctr"/>
          <a:p>
            <a:pPr algn="l"/>
            <a:r>
              <a:rPr lang="en-US" sz="2400">
                <a:solidFill>
                  <a:schemeClr val="tx1"/>
                </a:solidFill>
                <a:latin typeface="Times New Roman" panose="02020603050405020304" pitchFamily="18" charset="0"/>
                <a:cs typeface="Times New Roman" panose="02020603050405020304" pitchFamily="18" charset="0"/>
                <a:sym typeface="+mn-ea"/>
              </a:rPr>
              <a:t>BaCl</a:t>
            </a:r>
            <a:r>
              <a:rPr lang="en-US" sz="2400" baseline="-25000">
                <a:solidFill>
                  <a:schemeClr val="tx1"/>
                </a:solidFill>
                <a:latin typeface="Times New Roman" panose="02020603050405020304" pitchFamily="18" charset="0"/>
                <a:cs typeface="Times New Roman" panose="02020603050405020304" pitchFamily="18" charset="0"/>
                <a:sym typeface="+mn-ea"/>
              </a:rPr>
              <a:t>2</a:t>
            </a:r>
            <a:r>
              <a:rPr lang="en-US" sz="2400">
                <a:solidFill>
                  <a:schemeClr val="tx1"/>
                </a:solidFill>
                <a:latin typeface="Times New Roman" panose="02020603050405020304" pitchFamily="18" charset="0"/>
                <a:cs typeface="Times New Roman" panose="02020603050405020304" pitchFamily="18" charset="0"/>
                <a:sym typeface="+mn-ea"/>
              </a:rPr>
              <a:t>tác dụng với H</a:t>
            </a:r>
            <a:r>
              <a:rPr lang="en-US" sz="2400" baseline="-25000">
                <a:solidFill>
                  <a:schemeClr val="tx1"/>
                </a:solidFill>
                <a:latin typeface="Times New Roman" panose="02020603050405020304" pitchFamily="18" charset="0"/>
                <a:cs typeface="Times New Roman" panose="02020603050405020304" pitchFamily="18" charset="0"/>
                <a:sym typeface="+mn-ea"/>
              </a:rPr>
              <a:t>2</a:t>
            </a:r>
            <a:r>
              <a:rPr lang="en-US" sz="2400">
                <a:solidFill>
                  <a:schemeClr val="tx1"/>
                </a:solidFill>
                <a:latin typeface="Times New Roman" panose="02020603050405020304" pitchFamily="18" charset="0"/>
                <a:cs typeface="Times New Roman" panose="02020603050405020304" pitchFamily="18" charset="0"/>
                <a:sym typeface="+mn-ea"/>
              </a:rPr>
              <a:t>SO</a:t>
            </a:r>
            <a:r>
              <a:rPr lang="en-US" sz="2400" baseline="-25000">
                <a:solidFill>
                  <a:schemeClr val="tx1"/>
                </a:solidFill>
                <a:latin typeface="Times New Roman" panose="02020603050405020304" pitchFamily="18" charset="0"/>
                <a:cs typeface="Times New Roman" panose="02020603050405020304" pitchFamily="18" charset="0"/>
                <a:sym typeface="+mn-ea"/>
              </a:rPr>
              <a:t>4</a:t>
            </a:r>
            <a:r>
              <a:rPr lang="en-US" sz="2400">
                <a:solidFill>
                  <a:schemeClr val="tx1"/>
                </a:solidFill>
                <a:latin typeface="Times New Roman" panose="02020603050405020304" pitchFamily="18" charset="0"/>
                <a:cs typeface="Times New Roman" panose="02020603050405020304" pitchFamily="18" charset="0"/>
                <a:sym typeface="+mn-ea"/>
              </a:rPr>
              <a:t>và tạo kết tủa trắng.</a:t>
            </a:r>
            <a:endParaRPr lang="en-US" sz="2400">
              <a:solidFill>
                <a:schemeClr val="tx1"/>
              </a:solidFill>
              <a:latin typeface="Times New Roman" panose="02020603050405020304" pitchFamily="18" charset="0"/>
              <a:cs typeface="Times New Roman" panose="02020603050405020304" pitchFamily="18" charset="0"/>
              <a:sym typeface="+mn-ea"/>
            </a:endParaRPr>
          </a:p>
        </p:txBody>
      </p:sp>
      <p:sp>
        <p:nvSpPr>
          <p:cNvPr id="14" name="Rectangles 13"/>
          <p:cNvSpPr/>
          <p:nvPr/>
        </p:nvSpPr>
        <p:spPr>
          <a:xfrm>
            <a:off x="7983220" y="2915285"/>
            <a:ext cx="3996055" cy="1171575"/>
          </a:xfrm>
          <a:prstGeom prst="rect">
            <a:avLst/>
          </a:prstGeom>
        </p:spPr>
        <p:style>
          <a:lnRef idx="2">
            <a:schemeClr val="accent6"/>
          </a:lnRef>
          <a:fillRef idx="1">
            <a:schemeClr val="lt1"/>
          </a:fillRef>
          <a:effectRef idx="0">
            <a:schemeClr val="accent6"/>
          </a:effectRef>
          <a:fontRef idx="minor">
            <a:schemeClr val="dk1"/>
          </a:fontRef>
        </p:style>
        <p:txBody>
          <a:bodyPr rtlCol="0" anchor="ctr"/>
          <a:p>
            <a:pPr algn="ctr"/>
            <a:r>
              <a:rPr lang="en-US" sz="2000">
                <a:solidFill>
                  <a:schemeClr val="tx1"/>
                </a:solidFill>
                <a:latin typeface="Times New Roman" panose="02020603050405020304" pitchFamily="18" charset="0"/>
                <a:cs typeface="Times New Roman" panose="02020603050405020304" pitchFamily="18" charset="0"/>
                <a:sym typeface="+mn-ea"/>
              </a:rPr>
              <a:t>H</a:t>
            </a:r>
            <a:r>
              <a:rPr lang="en-US" sz="2000" baseline="-25000">
                <a:solidFill>
                  <a:schemeClr val="tx1"/>
                </a:solidFill>
                <a:latin typeface="Times New Roman" panose="02020603050405020304" pitchFamily="18" charset="0"/>
                <a:cs typeface="Times New Roman" panose="02020603050405020304" pitchFamily="18" charset="0"/>
                <a:sym typeface="+mn-ea"/>
              </a:rPr>
              <a:t>2</a:t>
            </a:r>
            <a:r>
              <a:rPr lang="en-US" sz="2000">
                <a:solidFill>
                  <a:schemeClr val="tx1"/>
                </a:solidFill>
                <a:latin typeface="Times New Roman" panose="02020603050405020304" pitchFamily="18" charset="0"/>
                <a:cs typeface="Times New Roman" panose="02020603050405020304" pitchFamily="18" charset="0"/>
                <a:sym typeface="+mn-ea"/>
              </a:rPr>
              <a:t>SO</a:t>
            </a:r>
            <a:r>
              <a:rPr lang="en-US" sz="2000" baseline="-25000">
                <a:solidFill>
                  <a:schemeClr val="tx1"/>
                </a:solidFill>
                <a:latin typeface="Times New Roman" panose="02020603050405020304" pitchFamily="18" charset="0"/>
                <a:cs typeface="Times New Roman" panose="02020603050405020304" pitchFamily="18" charset="0"/>
                <a:sym typeface="+mn-ea"/>
              </a:rPr>
              <a:t>4 </a:t>
            </a:r>
            <a:r>
              <a:rPr lang="en-US" sz="2000">
                <a:solidFill>
                  <a:schemeClr val="tx1"/>
                </a:solidFill>
                <a:latin typeface="Times New Roman" panose="02020603050405020304" pitchFamily="18" charset="0"/>
                <a:cs typeface="Times New Roman" panose="02020603050405020304" pitchFamily="18" charset="0"/>
                <a:sym typeface="+mn-ea"/>
              </a:rPr>
              <a:t>+ BaCl</a:t>
            </a:r>
            <a:r>
              <a:rPr lang="en-US" sz="2000" baseline="-25000">
                <a:solidFill>
                  <a:schemeClr val="tx1"/>
                </a:solidFill>
                <a:latin typeface="Times New Roman" panose="02020603050405020304" pitchFamily="18" charset="0"/>
                <a:cs typeface="Times New Roman" panose="02020603050405020304" pitchFamily="18" charset="0"/>
                <a:sym typeface="+mn-ea"/>
              </a:rPr>
              <a:t>2      </a:t>
            </a:r>
            <a:r>
              <a:rPr lang="en-US" sz="2000">
                <a:solidFill>
                  <a:schemeClr val="tx1"/>
                </a:solidFill>
                <a:latin typeface="Times New Roman" panose="02020603050405020304" pitchFamily="18" charset="0"/>
                <a:cs typeface="Times New Roman" panose="02020603050405020304" pitchFamily="18" charset="0"/>
                <a:sym typeface="+mn-ea"/>
              </a:rPr>
              <a:t>BaSO</a:t>
            </a:r>
            <a:r>
              <a:rPr lang="en-US" sz="2000" baseline="-25000">
                <a:solidFill>
                  <a:schemeClr val="tx1"/>
                </a:solidFill>
                <a:latin typeface="Times New Roman" panose="02020603050405020304" pitchFamily="18" charset="0"/>
                <a:cs typeface="Times New Roman" panose="02020603050405020304" pitchFamily="18" charset="0"/>
                <a:sym typeface="+mn-ea"/>
              </a:rPr>
              <a:t>4</a:t>
            </a:r>
            <a:r>
              <a:rPr lang="en-US" sz="2000">
                <a:solidFill>
                  <a:schemeClr val="tx1"/>
                </a:solidFill>
                <a:latin typeface="Times New Roman" panose="02020603050405020304" pitchFamily="18" charset="0"/>
                <a:cs typeface="Times New Roman" panose="02020603050405020304" pitchFamily="18" charset="0"/>
                <a:sym typeface="+mn-ea"/>
              </a:rPr>
              <a:t>+ 2HCl </a:t>
            </a:r>
            <a:endParaRPr lang="en-US" sz="2000">
              <a:solidFill>
                <a:schemeClr val="tx1"/>
              </a:solidFill>
              <a:latin typeface="Times New Roman" panose="02020603050405020304" pitchFamily="18" charset="0"/>
              <a:cs typeface="Times New Roman" panose="02020603050405020304" pitchFamily="18" charset="0"/>
              <a:sym typeface="+mn-ea"/>
            </a:endParaRPr>
          </a:p>
        </p:txBody>
      </p:sp>
      <p:sp>
        <p:nvSpPr>
          <p:cNvPr id="16" name="Rectangles 15"/>
          <p:cNvSpPr/>
          <p:nvPr/>
        </p:nvSpPr>
        <p:spPr>
          <a:xfrm>
            <a:off x="4359910" y="4067175"/>
            <a:ext cx="3631565" cy="1136015"/>
          </a:xfrm>
          <a:prstGeom prst="rect">
            <a:avLst/>
          </a:prstGeom>
        </p:spPr>
        <p:style>
          <a:lnRef idx="2">
            <a:schemeClr val="accent6"/>
          </a:lnRef>
          <a:fillRef idx="1">
            <a:schemeClr val="lt1"/>
          </a:fillRef>
          <a:effectRef idx="0">
            <a:schemeClr val="accent6"/>
          </a:effectRef>
          <a:fontRef idx="minor">
            <a:schemeClr val="dk1"/>
          </a:fontRef>
        </p:style>
        <p:txBody>
          <a:bodyPr rtlCol="0" anchor="ctr"/>
          <a:p>
            <a:pPr indent="0">
              <a:buNone/>
            </a:pPr>
            <a:r>
              <a:rPr lang="en-US" sz="2400">
                <a:solidFill>
                  <a:schemeClr val="tx1"/>
                </a:solidFill>
                <a:latin typeface="Times New Roman" panose="02020603050405020304" pitchFamily="18" charset="0"/>
                <a:cs typeface="Times New Roman" panose="02020603050405020304" pitchFamily="18" charset="0"/>
                <a:sym typeface="+mn-ea"/>
              </a:rPr>
              <a:t>CuSO</a:t>
            </a:r>
            <a:r>
              <a:rPr lang="en-US" sz="2400" baseline="-25000">
                <a:solidFill>
                  <a:schemeClr val="tx1"/>
                </a:solidFill>
                <a:latin typeface="Times New Roman" panose="02020603050405020304" pitchFamily="18" charset="0"/>
                <a:cs typeface="Times New Roman" panose="02020603050405020304" pitchFamily="18" charset="0"/>
                <a:sym typeface="+mn-ea"/>
              </a:rPr>
              <a:t>4</a:t>
            </a:r>
            <a:r>
              <a:rPr lang="en-US" sz="2400">
                <a:solidFill>
                  <a:schemeClr val="tx1"/>
                </a:solidFill>
                <a:latin typeface="Times New Roman" panose="02020603050405020304" pitchFamily="18" charset="0"/>
                <a:cs typeface="Times New Roman" panose="02020603050405020304" pitchFamily="18" charset="0"/>
                <a:sym typeface="+mn-ea"/>
              </a:rPr>
              <a:t>tác dụng với NaOH tạo kết tủa xanh da trời. PTHH:</a:t>
            </a:r>
            <a:endParaRPr lang="en-US" sz="2400">
              <a:solidFill>
                <a:schemeClr val="tx1"/>
              </a:solidFill>
              <a:latin typeface="Times New Roman" panose="02020603050405020304" pitchFamily="18" charset="0"/>
              <a:cs typeface="Times New Roman" panose="02020603050405020304" pitchFamily="18" charset="0"/>
              <a:sym typeface="+mn-ea"/>
            </a:endParaRPr>
          </a:p>
        </p:txBody>
      </p:sp>
      <p:sp>
        <p:nvSpPr>
          <p:cNvPr id="17" name="Rectangles 16"/>
          <p:cNvSpPr/>
          <p:nvPr/>
        </p:nvSpPr>
        <p:spPr>
          <a:xfrm>
            <a:off x="7973060" y="4026535"/>
            <a:ext cx="4006215" cy="1176655"/>
          </a:xfrm>
          <a:prstGeom prst="rect">
            <a:avLst/>
          </a:prstGeom>
        </p:spPr>
        <p:style>
          <a:lnRef idx="2">
            <a:schemeClr val="accent6"/>
          </a:lnRef>
          <a:fillRef idx="1">
            <a:schemeClr val="lt1"/>
          </a:fillRef>
          <a:effectRef idx="0">
            <a:schemeClr val="accent6"/>
          </a:effectRef>
          <a:fontRef idx="minor">
            <a:schemeClr val="dk1"/>
          </a:fontRef>
        </p:style>
        <p:txBody>
          <a:bodyPr rtlCol="0" anchor="ctr"/>
          <a:p>
            <a:pPr indent="0">
              <a:buNone/>
            </a:pPr>
            <a:r>
              <a:rPr lang="en-US" sz="2000">
                <a:solidFill>
                  <a:schemeClr val="tx1"/>
                </a:solidFill>
                <a:latin typeface="Times New Roman" panose="02020603050405020304" pitchFamily="18" charset="0"/>
                <a:cs typeface="Times New Roman" panose="02020603050405020304" pitchFamily="18" charset="0"/>
                <a:sym typeface="+mn-ea"/>
              </a:rPr>
              <a:t>CuSO</a:t>
            </a:r>
            <a:r>
              <a:rPr lang="en-US" sz="2000" baseline="-25000">
                <a:solidFill>
                  <a:schemeClr val="tx1"/>
                </a:solidFill>
                <a:latin typeface="Times New Roman" panose="02020603050405020304" pitchFamily="18" charset="0"/>
                <a:cs typeface="Times New Roman" panose="02020603050405020304" pitchFamily="18" charset="0"/>
                <a:sym typeface="+mn-ea"/>
              </a:rPr>
              <a:t>4</a:t>
            </a:r>
            <a:r>
              <a:rPr lang="en-US" sz="2000">
                <a:solidFill>
                  <a:schemeClr val="tx1"/>
                </a:solidFill>
                <a:latin typeface="Times New Roman" panose="02020603050405020304" pitchFamily="18" charset="0"/>
                <a:cs typeface="Times New Roman" panose="02020603050405020304" pitchFamily="18" charset="0"/>
                <a:sym typeface="+mn-ea"/>
              </a:rPr>
              <a:t>+ 2NaOH   </a:t>
            </a:r>
            <a:r>
              <a:rPr lang="en-US" sz="2000" baseline="-25000">
                <a:solidFill>
                  <a:schemeClr val="tx1"/>
                </a:solidFill>
                <a:latin typeface="Times New Roman" panose="02020603050405020304" pitchFamily="18" charset="0"/>
                <a:cs typeface="Times New Roman" panose="02020603050405020304" pitchFamily="18" charset="0"/>
                <a:sym typeface="+mn-ea"/>
              </a:rPr>
              <a:t>      </a:t>
            </a:r>
            <a:r>
              <a:rPr lang="en-US" sz="2000">
                <a:solidFill>
                  <a:schemeClr val="tx1"/>
                </a:solidFill>
                <a:latin typeface="Times New Roman" panose="02020603050405020304" pitchFamily="18" charset="0"/>
                <a:cs typeface="Times New Roman" panose="02020603050405020304" pitchFamily="18" charset="0"/>
                <a:sym typeface="+mn-ea"/>
              </a:rPr>
              <a:t>    Cu(OH)</a:t>
            </a:r>
            <a:r>
              <a:rPr lang="en-US" sz="2000" baseline="-25000">
                <a:solidFill>
                  <a:schemeClr val="tx1"/>
                </a:solidFill>
                <a:latin typeface="Times New Roman" panose="02020603050405020304" pitchFamily="18" charset="0"/>
                <a:cs typeface="Times New Roman" panose="02020603050405020304" pitchFamily="18" charset="0"/>
                <a:sym typeface="+mn-ea"/>
              </a:rPr>
              <a:t>2</a:t>
            </a:r>
            <a:r>
              <a:rPr lang="en-US" sz="2000">
                <a:solidFill>
                  <a:schemeClr val="tx1"/>
                </a:solidFill>
                <a:latin typeface="Times New Roman" panose="02020603050405020304" pitchFamily="18" charset="0"/>
                <a:cs typeface="Times New Roman" panose="02020603050405020304" pitchFamily="18" charset="0"/>
                <a:sym typeface="+mn-ea"/>
              </a:rPr>
              <a:t>+ Na</a:t>
            </a:r>
            <a:r>
              <a:rPr lang="en-US" sz="2000" baseline="-25000">
                <a:solidFill>
                  <a:schemeClr val="tx1"/>
                </a:solidFill>
                <a:latin typeface="Times New Roman" panose="02020603050405020304" pitchFamily="18" charset="0"/>
                <a:cs typeface="Times New Roman" panose="02020603050405020304" pitchFamily="18" charset="0"/>
                <a:sym typeface="+mn-ea"/>
              </a:rPr>
              <a:t>2</a:t>
            </a:r>
            <a:r>
              <a:rPr lang="en-US" sz="2000">
                <a:solidFill>
                  <a:schemeClr val="tx1"/>
                </a:solidFill>
                <a:latin typeface="Times New Roman" panose="02020603050405020304" pitchFamily="18" charset="0"/>
                <a:cs typeface="Times New Roman" panose="02020603050405020304" pitchFamily="18" charset="0"/>
                <a:sym typeface="+mn-ea"/>
              </a:rPr>
              <a:t>SO</a:t>
            </a:r>
            <a:r>
              <a:rPr lang="en-US" sz="2000" baseline="-25000">
                <a:solidFill>
                  <a:schemeClr val="tx1"/>
                </a:solidFill>
                <a:latin typeface="Times New Roman" panose="02020603050405020304" pitchFamily="18" charset="0"/>
                <a:cs typeface="Times New Roman" panose="02020603050405020304" pitchFamily="18" charset="0"/>
                <a:sym typeface="+mn-ea"/>
              </a:rPr>
              <a:t>4</a:t>
            </a:r>
            <a:r>
              <a:rPr lang="en-US" sz="2000">
                <a:solidFill>
                  <a:schemeClr val="tx1"/>
                </a:solidFill>
                <a:latin typeface="Times New Roman" panose="02020603050405020304" pitchFamily="18" charset="0"/>
                <a:cs typeface="Times New Roman" panose="02020603050405020304" pitchFamily="18" charset="0"/>
                <a:sym typeface="+mn-ea"/>
              </a:rPr>
              <a:t> </a:t>
            </a:r>
            <a:endParaRPr lang="en-US" sz="2000">
              <a:solidFill>
                <a:schemeClr val="tx1"/>
              </a:solidFill>
              <a:latin typeface="Times New Roman" panose="02020603050405020304" pitchFamily="18" charset="0"/>
              <a:cs typeface="Times New Roman" panose="02020603050405020304" pitchFamily="18" charset="0"/>
              <a:sym typeface="+mn-ea"/>
            </a:endParaRPr>
          </a:p>
        </p:txBody>
      </p:sp>
      <p:sp>
        <p:nvSpPr>
          <p:cNvPr id="19" name="Rectangles 18"/>
          <p:cNvSpPr/>
          <p:nvPr/>
        </p:nvSpPr>
        <p:spPr>
          <a:xfrm>
            <a:off x="4359910" y="5243830"/>
            <a:ext cx="3651885" cy="1156335"/>
          </a:xfrm>
          <a:prstGeom prst="rect">
            <a:avLst/>
          </a:prstGeom>
        </p:spPr>
        <p:style>
          <a:lnRef idx="2">
            <a:schemeClr val="accent6"/>
          </a:lnRef>
          <a:fillRef idx="1">
            <a:schemeClr val="lt1"/>
          </a:fillRef>
          <a:effectRef idx="0">
            <a:schemeClr val="accent6"/>
          </a:effectRef>
          <a:fontRef idx="minor">
            <a:schemeClr val="dk1"/>
          </a:fontRef>
        </p:style>
        <p:txBody>
          <a:bodyPr rtlCol="0" anchor="ctr"/>
          <a:p>
            <a:pPr algn="l"/>
            <a:r>
              <a:rPr lang="en-US" sz="2400">
                <a:solidFill>
                  <a:schemeClr val="tx1"/>
                </a:solidFill>
                <a:latin typeface="Times New Roman" panose="02020603050405020304" pitchFamily="18" charset="0"/>
                <a:cs typeface="Times New Roman" panose="02020603050405020304" pitchFamily="18" charset="0"/>
                <a:sym typeface="+mn-ea"/>
              </a:rPr>
              <a:t>BaCl</a:t>
            </a:r>
            <a:r>
              <a:rPr lang="en-US" sz="2400" baseline="-25000">
                <a:solidFill>
                  <a:schemeClr val="tx1"/>
                </a:solidFill>
                <a:latin typeface="Times New Roman" panose="02020603050405020304" pitchFamily="18" charset="0"/>
                <a:cs typeface="Times New Roman" panose="02020603050405020304" pitchFamily="18" charset="0"/>
                <a:sym typeface="+mn-ea"/>
              </a:rPr>
              <a:t>2</a:t>
            </a:r>
            <a:r>
              <a:rPr lang="en-US" sz="2400">
                <a:solidFill>
                  <a:schemeClr val="tx1"/>
                </a:solidFill>
                <a:latin typeface="Times New Roman" panose="02020603050405020304" pitchFamily="18" charset="0"/>
                <a:cs typeface="Times New Roman" panose="02020603050405020304" pitchFamily="18" charset="0"/>
                <a:sym typeface="+mn-ea"/>
              </a:rPr>
              <a:t>tác dụng với Na</a:t>
            </a:r>
            <a:r>
              <a:rPr lang="en-US" sz="2400" baseline="-25000">
                <a:solidFill>
                  <a:schemeClr val="tx1"/>
                </a:solidFill>
                <a:latin typeface="Times New Roman" panose="02020603050405020304" pitchFamily="18" charset="0"/>
                <a:cs typeface="Times New Roman" panose="02020603050405020304" pitchFamily="18" charset="0"/>
                <a:sym typeface="+mn-ea"/>
              </a:rPr>
              <a:t>2</a:t>
            </a:r>
            <a:r>
              <a:rPr lang="en-US" sz="2400">
                <a:solidFill>
                  <a:schemeClr val="tx1"/>
                </a:solidFill>
                <a:latin typeface="Times New Roman" panose="02020603050405020304" pitchFamily="18" charset="0"/>
                <a:cs typeface="Times New Roman" panose="02020603050405020304" pitchFamily="18" charset="0"/>
                <a:sym typeface="+mn-ea"/>
              </a:rPr>
              <a:t>SO</a:t>
            </a:r>
            <a:r>
              <a:rPr lang="en-US" sz="2400" baseline="-25000">
                <a:solidFill>
                  <a:schemeClr val="tx1"/>
                </a:solidFill>
                <a:latin typeface="Times New Roman" panose="02020603050405020304" pitchFamily="18" charset="0"/>
                <a:cs typeface="Times New Roman" panose="02020603050405020304" pitchFamily="18" charset="0"/>
                <a:sym typeface="+mn-ea"/>
              </a:rPr>
              <a:t>4</a:t>
            </a:r>
            <a:r>
              <a:rPr lang="en-US" sz="2400">
                <a:solidFill>
                  <a:schemeClr val="tx1"/>
                </a:solidFill>
                <a:latin typeface="Times New Roman" panose="02020603050405020304" pitchFamily="18" charset="0"/>
                <a:cs typeface="Times New Roman" panose="02020603050405020304" pitchFamily="18" charset="0"/>
                <a:sym typeface="+mn-ea"/>
              </a:rPr>
              <a:t>tạo kết tủa trắng.</a:t>
            </a:r>
            <a:endParaRPr lang="en-US" sz="2400">
              <a:solidFill>
                <a:schemeClr val="tx1"/>
              </a:solidFill>
              <a:latin typeface="Times New Roman" panose="02020603050405020304" pitchFamily="18" charset="0"/>
              <a:cs typeface="Times New Roman" panose="02020603050405020304" pitchFamily="18" charset="0"/>
              <a:sym typeface="+mn-ea"/>
            </a:endParaRPr>
          </a:p>
        </p:txBody>
      </p:sp>
      <p:sp>
        <p:nvSpPr>
          <p:cNvPr id="20" name="Rectangles 19"/>
          <p:cNvSpPr/>
          <p:nvPr/>
        </p:nvSpPr>
        <p:spPr>
          <a:xfrm>
            <a:off x="8063230" y="5284470"/>
            <a:ext cx="3945255" cy="107505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p>
            <a:pPr algn="ctr"/>
            <a:r>
              <a:rPr lang="en-US" sz="2000">
                <a:solidFill>
                  <a:schemeClr val="tx1"/>
                </a:solidFill>
                <a:latin typeface="Times New Roman" panose="02020603050405020304" pitchFamily="18" charset="0"/>
                <a:cs typeface="Times New Roman" panose="02020603050405020304" pitchFamily="18" charset="0"/>
                <a:sym typeface="+mn-ea"/>
              </a:rPr>
              <a:t>H</a:t>
            </a:r>
            <a:r>
              <a:rPr lang="en-US" sz="2000" baseline="-25000">
                <a:solidFill>
                  <a:schemeClr val="tx1"/>
                </a:solidFill>
                <a:latin typeface="Times New Roman" panose="02020603050405020304" pitchFamily="18" charset="0"/>
                <a:cs typeface="Times New Roman" panose="02020603050405020304" pitchFamily="18" charset="0"/>
                <a:sym typeface="+mn-ea"/>
              </a:rPr>
              <a:t>2</a:t>
            </a:r>
            <a:r>
              <a:rPr lang="en-US" sz="2000">
                <a:solidFill>
                  <a:schemeClr val="tx1"/>
                </a:solidFill>
                <a:latin typeface="Times New Roman" panose="02020603050405020304" pitchFamily="18" charset="0"/>
                <a:cs typeface="Times New Roman" panose="02020603050405020304" pitchFamily="18" charset="0"/>
                <a:sym typeface="+mn-ea"/>
              </a:rPr>
              <a:t>SO</a:t>
            </a:r>
            <a:r>
              <a:rPr lang="en-US" sz="2000" baseline="-25000">
                <a:solidFill>
                  <a:schemeClr val="tx1"/>
                </a:solidFill>
                <a:latin typeface="Times New Roman" panose="02020603050405020304" pitchFamily="18" charset="0"/>
                <a:cs typeface="Times New Roman" panose="02020603050405020304" pitchFamily="18" charset="0"/>
                <a:sym typeface="+mn-ea"/>
              </a:rPr>
              <a:t>4 </a:t>
            </a:r>
            <a:r>
              <a:rPr lang="en-US" sz="2000">
                <a:solidFill>
                  <a:schemeClr val="tx1"/>
                </a:solidFill>
                <a:latin typeface="Times New Roman" panose="02020603050405020304" pitchFamily="18" charset="0"/>
                <a:cs typeface="Times New Roman" panose="02020603050405020304" pitchFamily="18" charset="0"/>
                <a:sym typeface="+mn-ea"/>
              </a:rPr>
              <a:t>+ BaCl</a:t>
            </a:r>
            <a:r>
              <a:rPr lang="en-US" sz="2000" baseline="-25000">
                <a:solidFill>
                  <a:schemeClr val="tx1"/>
                </a:solidFill>
                <a:latin typeface="Times New Roman" panose="02020603050405020304" pitchFamily="18" charset="0"/>
                <a:cs typeface="Times New Roman" panose="02020603050405020304" pitchFamily="18" charset="0"/>
                <a:sym typeface="+mn-ea"/>
              </a:rPr>
              <a:t>2      </a:t>
            </a:r>
            <a:r>
              <a:rPr lang="en-US" sz="2000">
                <a:solidFill>
                  <a:schemeClr val="tx1"/>
                </a:solidFill>
                <a:latin typeface="Times New Roman" panose="02020603050405020304" pitchFamily="18" charset="0"/>
                <a:cs typeface="Times New Roman" panose="02020603050405020304" pitchFamily="18" charset="0"/>
                <a:sym typeface="+mn-ea"/>
              </a:rPr>
              <a:t>BaSO</a:t>
            </a:r>
            <a:r>
              <a:rPr lang="en-US" sz="2000" baseline="-25000">
                <a:solidFill>
                  <a:schemeClr val="tx1"/>
                </a:solidFill>
                <a:latin typeface="Times New Roman" panose="02020603050405020304" pitchFamily="18" charset="0"/>
                <a:cs typeface="Times New Roman" panose="02020603050405020304" pitchFamily="18" charset="0"/>
                <a:sym typeface="+mn-ea"/>
              </a:rPr>
              <a:t>4</a:t>
            </a:r>
            <a:r>
              <a:rPr lang="en-US" sz="2000">
                <a:solidFill>
                  <a:schemeClr val="tx1"/>
                </a:solidFill>
                <a:latin typeface="Times New Roman" panose="02020603050405020304" pitchFamily="18" charset="0"/>
                <a:cs typeface="Times New Roman" panose="02020603050405020304" pitchFamily="18" charset="0"/>
                <a:sym typeface="+mn-ea"/>
              </a:rPr>
              <a:t>+ 2HCl</a:t>
            </a:r>
            <a:endParaRPr lang="en-US" sz="2000">
              <a:solidFill>
                <a:schemeClr val="tx1"/>
              </a:solidFill>
              <a:latin typeface="Times New Roman" panose="02020603050405020304" pitchFamily="18" charset="0"/>
              <a:cs typeface="Times New Roman" panose="02020603050405020304" pitchFamily="18" charset="0"/>
              <a:sym typeface="+mn-ea"/>
            </a:endParaRPr>
          </a:p>
        </p:txBody>
      </p:sp>
      <p:pic>
        <p:nvPicPr>
          <p:cNvPr id="21" name="Picture 20"/>
          <p:cNvPicPr/>
          <p:nvPr/>
        </p:nvPicPr>
        <p:blipFill>
          <a:blip r:embed="rId1"/>
          <a:stretch>
            <a:fillRect/>
          </a:stretch>
        </p:blipFill>
        <p:spPr>
          <a:xfrm>
            <a:off x="9979978" y="5813425"/>
            <a:ext cx="236220" cy="60960"/>
          </a:xfrm>
          <a:prstGeom prst="rect">
            <a:avLst/>
          </a:prstGeom>
          <a:noFill/>
          <a:ln w="9525">
            <a:noFill/>
          </a:ln>
        </p:spPr>
      </p:pic>
      <p:pic>
        <p:nvPicPr>
          <p:cNvPr id="22" name="Picture 21"/>
          <p:cNvPicPr/>
          <p:nvPr/>
        </p:nvPicPr>
        <p:blipFill>
          <a:blip r:embed="rId1"/>
          <a:stretch>
            <a:fillRect/>
          </a:stretch>
        </p:blipFill>
        <p:spPr>
          <a:xfrm>
            <a:off x="10106978" y="4368800"/>
            <a:ext cx="236220" cy="60960"/>
          </a:xfrm>
          <a:prstGeom prst="rect">
            <a:avLst/>
          </a:prstGeom>
          <a:noFill/>
          <a:ln w="9525">
            <a:noFill/>
          </a:ln>
        </p:spPr>
      </p:pic>
      <p:pic>
        <p:nvPicPr>
          <p:cNvPr id="23" name="Picture 22"/>
          <p:cNvPicPr/>
          <p:nvPr/>
        </p:nvPicPr>
        <p:blipFill>
          <a:blip r:embed="rId1"/>
          <a:stretch>
            <a:fillRect/>
          </a:stretch>
        </p:blipFill>
        <p:spPr>
          <a:xfrm>
            <a:off x="9906953" y="3482975"/>
            <a:ext cx="236220" cy="60960"/>
          </a:xfrm>
          <a:prstGeom prst="rect">
            <a:avLst/>
          </a:prstGeom>
          <a:noFill/>
          <a:ln w="9525">
            <a:noFill/>
          </a:ln>
        </p:spPr>
      </p:pic>
      <p:pic>
        <p:nvPicPr>
          <p:cNvPr id="24" name="Picture 23"/>
          <p:cNvPicPr/>
          <p:nvPr/>
        </p:nvPicPr>
        <p:blipFill>
          <a:blip r:embed="rId1"/>
          <a:stretch>
            <a:fillRect/>
          </a:stretch>
        </p:blipFill>
        <p:spPr>
          <a:xfrm>
            <a:off x="9973628" y="2101850"/>
            <a:ext cx="236220" cy="6096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25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additive="base">
                                        <p:cTn id="29" dur="500" fill="hold"/>
                                        <p:tgtEl>
                                          <p:spTgt spid="23"/>
                                        </p:tgtEl>
                                        <p:attrNameLst>
                                          <p:attrName>ppt_x</p:attrName>
                                        </p:attrNameLst>
                                      </p:cBhvr>
                                      <p:tavLst>
                                        <p:tav tm="0">
                                          <p:val>
                                            <p:strVal val="#ppt_x"/>
                                          </p:val>
                                        </p:tav>
                                        <p:tav tm="100000">
                                          <p:val>
                                            <p:strVal val="#ppt_x"/>
                                          </p:val>
                                        </p:tav>
                                      </p:tavLst>
                                    </p:anim>
                                    <p:anim calcmode="lin" valueType="num">
                                      <p:cBhvr additive="base">
                                        <p:cTn id="30" dur="500" fill="hold"/>
                                        <p:tgtEl>
                                          <p:spTgt spid="23"/>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ppt_x"/>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2"/>
                                        </p:tgtEl>
                                        <p:attrNameLst>
                                          <p:attrName>style.visibility</p:attrName>
                                        </p:attrNameLst>
                                      </p:cBhvr>
                                      <p:to>
                                        <p:strVal val="visible"/>
                                      </p:to>
                                    </p:set>
                                    <p:anim calcmode="lin" valueType="num">
                                      <p:cBhvr additive="base">
                                        <p:cTn id="45" dur="500" fill="hold"/>
                                        <p:tgtEl>
                                          <p:spTgt spid="22"/>
                                        </p:tgtEl>
                                        <p:attrNameLst>
                                          <p:attrName>ppt_x</p:attrName>
                                        </p:attrNameLst>
                                      </p:cBhvr>
                                      <p:tavLst>
                                        <p:tav tm="0">
                                          <p:val>
                                            <p:strVal val="#ppt_x"/>
                                          </p:val>
                                        </p:tav>
                                        <p:tav tm="100000">
                                          <p:val>
                                            <p:strVal val="#ppt_x"/>
                                          </p:val>
                                        </p:tav>
                                      </p:tavLst>
                                    </p:anim>
                                    <p:anim calcmode="lin" valueType="num">
                                      <p:cBhvr additive="base">
                                        <p:cTn id="46" dur="500" fill="hold"/>
                                        <p:tgtEl>
                                          <p:spTgt spid="22"/>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500" fill="hold"/>
                                        <p:tgtEl>
                                          <p:spTgt spid="19"/>
                                        </p:tgtEl>
                                        <p:attrNameLst>
                                          <p:attrName>ppt_x</p:attrName>
                                        </p:attrNameLst>
                                      </p:cBhvr>
                                      <p:tavLst>
                                        <p:tav tm="0">
                                          <p:val>
                                            <p:strVal val="#ppt_x"/>
                                          </p:val>
                                        </p:tav>
                                        <p:tav tm="100000">
                                          <p:val>
                                            <p:strVal val="#ppt_x"/>
                                          </p:val>
                                        </p:tav>
                                      </p:tavLst>
                                    </p:anim>
                                    <p:anim calcmode="lin" valueType="num">
                                      <p:cBhvr additive="base">
                                        <p:cTn id="5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additive="base">
                                        <p:cTn id="61" dur="500" fill="hold"/>
                                        <p:tgtEl>
                                          <p:spTgt spid="21"/>
                                        </p:tgtEl>
                                        <p:attrNameLst>
                                          <p:attrName>ppt_x</p:attrName>
                                        </p:attrNameLst>
                                      </p:cBhvr>
                                      <p:tavLst>
                                        <p:tav tm="0">
                                          <p:val>
                                            <p:strVal val="#ppt_x"/>
                                          </p:val>
                                        </p:tav>
                                        <p:tav tm="100000">
                                          <p:val>
                                            <p:strVal val="#ppt_x"/>
                                          </p:val>
                                        </p:tav>
                                      </p:tavLst>
                                    </p:anim>
                                    <p:anim calcmode="lin" valueType="num">
                                      <p:cBhvr additive="base">
                                        <p:cTn id="62" dur="500" fill="hold"/>
                                        <p:tgtEl>
                                          <p:spTgt spid="21"/>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20"/>
                                        </p:tgtEl>
                                        <p:attrNameLst>
                                          <p:attrName>style.visibility</p:attrName>
                                        </p:attrNameLst>
                                      </p:cBhvr>
                                      <p:to>
                                        <p:strVal val="visible"/>
                                      </p:to>
                                    </p:set>
                                    <p:anim calcmode="lin" valueType="num">
                                      <p:cBhvr additive="base">
                                        <p:cTn id="65" dur="500" fill="hold"/>
                                        <p:tgtEl>
                                          <p:spTgt spid="20"/>
                                        </p:tgtEl>
                                        <p:attrNameLst>
                                          <p:attrName>ppt_x</p:attrName>
                                        </p:attrNameLst>
                                      </p:cBhvr>
                                      <p:tavLst>
                                        <p:tav tm="0">
                                          <p:val>
                                            <p:strVal val="#ppt_x"/>
                                          </p:val>
                                        </p:tav>
                                        <p:tav tm="100000">
                                          <p:val>
                                            <p:strVal val="#ppt_x"/>
                                          </p:val>
                                        </p:tav>
                                      </p:tavLst>
                                    </p:anim>
                                    <p:anim calcmode="lin" valueType="num">
                                      <p:cBhvr additive="base">
                                        <p:cTn id="6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16" grpId="0" animBg="1"/>
      <p:bldP spid="17" grpId="0" animBg="1"/>
      <p:bldP spid="19" grpId="0" animBg="1"/>
      <p:bldP spid="2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44525" y="946150"/>
            <a:ext cx="11146790" cy="137033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pic>
        <p:nvPicPr>
          <p:cNvPr id="19" name="图片 1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0" y="-135974"/>
            <a:ext cx="2959931" cy="965371"/>
          </a:xfrm>
          <a:prstGeom prst="rect">
            <a:avLst/>
          </a:prstGeom>
        </p:spPr>
      </p:pic>
      <p:sp>
        <p:nvSpPr>
          <p:cNvPr id="2" name="Rectangle 1"/>
          <p:cNvSpPr/>
          <p:nvPr/>
        </p:nvSpPr>
        <p:spPr>
          <a:xfrm>
            <a:off x="553085" y="2729230"/>
            <a:ext cx="11396345" cy="1789430"/>
          </a:xfrm>
          <a:prstGeom prst="rect">
            <a:avLst/>
          </a:prstGeom>
        </p:spPr>
        <p:txBody>
          <a:bodyPr wrap="square">
            <a:spAutoFit/>
          </a:bodyPr>
          <a:lstStyle/>
          <a:p>
            <a:pPr algn="just">
              <a:lnSpc>
                <a:spcPct val="115000"/>
              </a:lnSpc>
              <a:spcAft>
                <a:spcPts val="1000"/>
              </a:spcAft>
            </a:pPr>
            <a:r>
              <a:rPr lang="vi-VN" sz="3200" dirty="0" smtClean="0">
                <a:solidFill>
                  <a:schemeClr val="tx1"/>
                </a:solidFill>
                <a:latin typeface="Times New Roman" panose="02020603050405020304" pitchFamily="18" charset="0"/>
                <a:ea typeface="Times New Roman" panose="02020603050405020304" pitchFamily="18" charset="0"/>
              </a:rPr>
              <a:t>Phản ứng trao đổi</a:t>
            </a:r>
            <a:r>
              <a:rPr lang="en-US" altLang="vi-VN" sz="3200" dirty="0" smtClean="0">
                <a:solidFill>
                  <a:schemeClr val="tx1"/>
                </a:solidFill>
                <a:latin typeface="Times New Roman" panose="02020603050405020304" pitchFamily="18" charset="0"/>
                <a:ea typeface="Times New Roman" panose="02020603050405020304" pitchFamily="18" charset="0"/>
              </a:rPr>
              <a:t> l</a:t>
            </a:r>
            <a:r>
              <a:rPr lang="vi-VN" sz="3200" dirty="0" smtClean="0">
                <a:solidFill>
                  <a:schemeClr val="tx1"/>
                </a:solidFill>
                <a:latin typeface="Times New Roman" panose="02020603050405020304" pitchFamily="18" charset="0"/>
                <a:ea typeface="Times New Roman" panose="02020603050405020304" pitchFamily="18" charset="0"/>
              </a:rPr>
              <a:t>à PƯHH trong đó 2 hợp chất tham gia phản ứng trao đổi với nhau những thành phần cấu tạo của chúng để tạo ra những hợp chất mới.</a:t>
            </a:r>
            <a:endParaRPr lang="vi-VN" sz="3200" dirty="0" smtClean="0">
              <a:solidFill>
                <a:schemeClr val="tx1"/>
              </a:solidFill>
              <a:effectLst/>
              <a:latin typeface="Times New Roman" panose="02020603050405020304" pitchFamily="18" charset="0"/>
              <a:ea typeface="Times New Roman" panose="02020603050405020304" pitchFamily="18" charset="0"/>
            </a:endParaRPr>
          </a:p>
        </p:txBody>
      </p:sp>
      <p:sp>
        <p:nvSpPr>
          <p:cNvPr id="100" name="Text Box 99"/>
          <p:cNvSpPr txBox="1"/>
          <p:nvPr/>
        </p:nvSpPr>
        <p:spPr>
          <a:xfrm>
            <a:off x="774065" y="1084580"/>
            <a:ext cx="10955020" cy="1076325"/>
          </a:xfrm>
          <a:prstGeom prst="rect">
            <a:avLst/>
          </a:prstGeom>
          <a:noFill/>
          <a:ln w="9525">
            <a:noFill/>
          </a:ln>
        </p:spPr>
        <p:txBody>
          <a:bodyPr wrap="square">
            <a:spAutoFit/>
          </a:bodyPr>
          <a:p>
            <a:pPr indent="0"/>
            <a:r>
              <a:rPr lang="en-US" sz="3200" b="0">
                <a:latin typeface="Times New Roman" panose="02020603050405020304" pitchFamily="18" charset="0"/>
              </a:rPr>
              <a:t>HS quan sát, </a:t>
            </a:r>
            <a:r>
              <a:rPr lang="en-US" sz="3200">
                <a:solidFill>
                  <a:srgbClr val="000000"/>
                </a:solidFill>
                <a:latin typeface="Times New Roman" panose="02020603050405020304" pitchFamily="18" charset="0"/>
                <a:sym typeface="+mn-ea"/>
              </a:rPr>
              <a:t>phân tích</a:t>
            </a:r>
            <a:r>
              <a:rPr lang="en-US" sz="3200" b="0">
                <a:latin typeface="Times New Roman" panose="02020603050405020304" pitchFamily="18" charset="0"/>
              </a:rPr>
              <a:t> các PTHH ở các thí nghiệm 2,3,4 và rút ra nhận xét: </a:t>
            </a:r>
            <a:r>
              <a:rPr lang="en-US" sz="3200" b="0">
                <a:solidFill>
                  <a:srgbClr val="000000"/>
                </a:solidFill>
                <a:latin typeface="Times New Roman" panose="02020603050405020304" pitchFamily="18" charset="0"/>
              </a:rPr>
              <a:t>PƯ trao đổi là gì?</a:t>
            </a:r>
            <a:endParaRPr lang="en-US" sz="3200"/>
          </a:p>
        </p:txBody>
      </p:sp>
      <p:sp>
        <p:nvSpPr>
          <p:cNvPr id="4" name="Text Box 3"/>
          <p:cNvSpPr txBox="1"/>
          <p:nvPr/>
        </p:nvSpPr>
        <p:spPr>
          <a:xfrm>
            <a:off x="774065" y="4759325"/>
            <a:ext cx="10447655" cy="583565"/>
          </a:xfrm>
          <a:prstGeom prst="rect">
            <a:avLst/>
          </a:prstGeom>
          <a:noFill/>
          <a:ln w="9525">
            <a:noFill/>
          </a:ln>
        </p:spPr>
        <p:txBody>
          <a:bodyPr wrap="square">
            <a:spAutoFit/>
          </a:bodyPr>
          <a:p>
            <a:pPr indent="0"/>
            <a:r>
              <a:rPr lang="en-US" sz="3200" b="0">
                <a:solidFill>
                  <a:srgbClr val="000000"/>
                </a:solidFill>
                <a:latin typeface="Times New Roman" panose="02020603050405020304" pitchFamily="18" charset="0"/>
              </a:rPr>
              <a:t>* </a:t>
            </a:r>
            <a:r>
              <a:rPr lang="en-US" sz="3200" b="0" u="sng">
                <a:solidFill>
                  <a:srgbClr val="000000"/>
                </a:solidFill>
                <a:latin typeface="Times New Roman" panose="02020603050405020304" pitchFamily="18" charset="0"/>
              </a:rPr>
              <a:t>Lưu ý:</a:t>
            </a:r>
            <a:r>
              <a:rPr lang="en-US" sz="3200" b="0">
                <a:solidFill>
                  <a:srgbClr val="000000"/>
                </a:solidFill>
                <a:latin typeface="Times New Roman" panose="02020603050405020304" pitchFamily="18" charset="0"/>
              </a:rPr>
              <a:t> Phản ứng trung hoà cũng thuộc phản ứng trao đổi                             </a:t>
            </a:r>
            <a:endParaRPr lang="en-US" sz="3200"/>
          </a:p>
        </p:txBody>
      </p:sp>
      <p:sp>
        <p:nvSpPr>
          <p:cNvPr id="6" name="Text Box 5"/>
          <p:cNvSpPr txBox="1"/>
          <p:nvPr/>
        </p:nvSpPr>
        <p:spPr>
          <a:xfrm>
            <a:off x="2673350" y="5342890"/>
            <a:ext cx="7381875" cy="1076325"/>
          </a:xfrm>
          <a:prstGeom prst="rect">
            <a:avLst/>
          </a:prstGeom>
          <a:noFill/>
          <a:ln w="9525">
            <a:noFill/>
          </a:ln>
        </p:spPr>
        <p:txBody>
          <a:bodyPr wrap="square">
            <a:spAutoFit/>
          </a:bodyPr>
          <a:p>
            <a:pPr indent="0"/>
            <a:r>
              <a:rPr lang="en-US" sz="3200" b="0">
                <a:solidFill>
                  <a:srgbClr val="000000"/>
                </a:solidFill>
                <a:latin typeface="Times New Roman" panose="02020603050405020304" pitchFamily="18" charset="0"/>
              </a:rPr>
              <a:t>2NaOH +H</a:t>
            </a:r>
            <a:r>
              <a:rPr lang="en-US" sz="3200" b="0" baseline="-25000">
                <a:solidFill>
                  <a:srgbClr val="000000"/>
                </a:solidFill>
                <a:latin typeface="Times New Roman" panose="02020603050405020304" pitchFamily="18" charset="0"/>
              </a:rPr>
              <a:t>2</a:t>
            </a:r>
            <a:r>
              <a:rPr lang="en-US" sz="3200" b="0">
                <a:solidFill>
                  <a:srgbClr val="000000"/>
                </a:solidFill>
                <a:latin typeface="Times New Roman" panose="02020603050405020304" pitchFamily="18" charset="0"/>
              </a:rPr>
              <a:t>SO</a:t>
            </a:r>
            <a:r>
              <a:rPr lang="en-US" sz="3200" b="0" baseline="-25000">
                <a:solidFill>
                  <a:srgbClr val="000000"/>
                </a:solidFill>
                <a:latin typeface="Times New Roman" panose="02020603050405020304" pitchFamily="18" charset="0"/>
              </a:rPr>
              <a:t>4    -&gt;       </a:t>
            </a:r>
            <a:r>
              <a:rPr lang="en-US" sz="3200">
                <a:solidFill>
                  <a:srgbClr val="000000"/>
                </a:solidFill>
                <a:latin typeface="Times New Roman" panose="02020603050405020304" pitchFamily="18" charset="0"/>
                <a:sym typeface="+mn-ea"/>
              </a:rPr>
              <a:t>Na</a:t>
            </a:r>
            <a:r>
              <a:rPr lang="en-US" sz="3200" baseline="-25000">
                <a:solidFill>
                  <a:srgbClr val="000000"/>
                </a:solidFill>
                <a:latin typeface="Times New Roman" panose="02020603050405020304" pitchFamily="18" charset="0"/>
                <a:sym typeface="+mn-ea"/>
              </a:rPr>
              <a:t>2</a:t>
            </a:r>
            <a:r>
              <a:rPr lang="en-US" sz="3200">
                <a:solidFill>
                  <a:srgbClr val="000000"/>
                </a:solidFill>
                <a:latin typeface="Times New Roman" panose="02020603050405020304" pitchFamily="18" charset="0"/>
                <a:sym typeface="+mn-ea"/>
              </a:rPr>
              <a:t>SO</a:t>
            </a:r>
            <a:r>
              <a:rPr lang="en-US" sz="3200" baseline="-25000">
                <a:solidFill>
                  <a:srgbClr val="000000"/>
                </a:solidFill>
                <a:latin typeface="Times New Roman" panose="02020603050405020304" pitchFamily="18" charset="0"/>
                <a:sym typeface="+mn-ea"/>
              </a:rPr>
              <a:t>4</a:t>
            </a:r>
            <a:r>
              <a:rPr lang="en-US" sz="3200">
                <a:solidFill>
                  <a:srgbClr val="000000"/>
                </a:solidFill>
                <a:latin typeface="Times New Roman" panose="02020603050405020304" pitchFamily="18" charset="0"/>
                <a:sym typeface="+mn-ea"/>
              </a:rPr>
              <a:t>+2H</a:t>
            </a:r>
            <a:r>
              <a:rPr lang="en-US" sz="3200" baseline="-25000">
                <a:solidFill>
                  <a:srgbClr val="000000"/>
                </a:solidFill>
                <a:latin typeface="Times New Roman" panose="02020603050405020304" pitchFamily="18" charset="0"/>
                <a:sym typeface="+mn-ea"/>
              </a:rPr>
              <a:t>2</a:t>
            </a:r>
            <a:r>
              <a:rPr lang="en-US" sz="3200">
                <a:solidFill>
                  <a:srgbClr val="000000"/>
                </a:solidFill>
                <a:latin typeface="Times New Roman" panose="02020603050405020304" pitchFamily="18" charset="0"/>
                <a:sym typeface="+mn-ea"/>
              </a:rPr>
              <a:t>O</a:t>
            </a:r>
            <a:endParaRPr lang="en-US" sz="3200"/>
          </a:p>
          <a:p>
            <a:pPr indent="0"/>
            <a:endParaRPr lang="en-US" sz="320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ppt_x"/>
                                          </p:val>
                                        </p:tav>
                                        <p:tav tm="100000">
                                          <p:val>
                                            <p:strVal val="#ppt_x"/>
                                          </p:val>
                                        </p:tav>
                                      </p:tavLst>
                                    </p:anim>
                                    <p:anim calcmode="lin" valueType="num">
                                      <p:cBhvr additive="base">
                                        <p:cTn id="8" dur="500" fill="hold"/>
                                        <p:tgtEl>
                                          <p:spTgt spid="10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100" grpId="1"/>
      <p:bldP spid="3"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0" y="-135974"/>
            <a:ext cx="2959931" cy="965371"/>
          </a:xfrm>
          <a:prstGeom prst="rect">
            <a:avLst/>
          </a:prstGeom>
        </p:spPr>
      </p:pic>
      <p:sp>
        <p:nvSpPr>
          <p:cNvPr id="3" name="TextBox 2"/>
          <p:cNvSpPr txBox="1"/>
          <p:nvPr/>
        </p:nvSpPr>
        <p:spPr>
          <a:xfrm>
            <a:off x="2526197" y="160188"/>
            <a:ext cx="6625389" cy="645160"/>
          </a:xfrm>
          <a:prstGeom prst="rect">
            <a:avLst/>
          </a:prstGeom>
          <a:noFill/>
        </p:spPr>
        <p:txBody>
          <a:bodyPr wrap="square" rtlCol="0">
            <a:spAutoFit/>
          </a:bodyPr>
          <a:p>
            <a:pPr algn="ctr"/>
            <a:r>
              <a:rPr lang="vi-VN" sz="3600" b="1" dirty="0">
                <a:solidFill>
                  <a:srgbClr val="002060"/>
                </a:solidFill>
                <a:latin typeface="Times New Roman" panose="02020603050405020304" pitchFamily="18" charset="0"/>
                <a:cs typeface="Times New Roman" panose="02020603050405020304" pitchFamily="18" charset="0"/>
              </a:rPr>
              <a:t>KẾT LUẬN</a:t>
            </a:r>
            <a:endParaRPr lang="vi-VN" sz="3600" b="1" dirty="0">
              <a:solidFill>
                <a:srgbClr val="002060"/>
              </a:solidFill>
              <a:latin typeface="Times New Roman" panose="02020603050405020304" pitchFamily="18" charset="0"/>
              <a:cs typeface="Times New Roman" panose="02020603050405020304" pitchFamily="18" charset="0"/>
            </a:endParaRPr>
          </a:p>
        </p:txBody>
      </p:sp>
      <p:sp>
        <p:nvSpPr>
          <p:cNvPr id="8" name="Text Box 7"/>
          <p:cNvSpPr txBox="1"/>
          <p:nvPr/>
        </p:nvSpPr>
        <p:spPr>
          <a:xfrm>
            <a:off x="458470" y="848360"/>
            <a:ext cx="11432540" cy="1198880"/>
          </a:xfrm>
          <a:prstGeom prst="rect">
            <a:avLst/>
          </a:prstGeom>
          <a:noFill/>
          <a:ln w="9525">
            <a:noFill/>
          </a:ln>
        </p:spPr>
        <p:txBody>
          <a:bodyPr wrap="square">
            <a:spAutoFit/>
          </a:bodyPr>
          <a:p>
            <a:pPr indent="0"/>
            <a:r>
              <a:rPr lang="en-US" sz="2400" b="1">
                <a:latin typeface="Times New Roman" panose="02020603050405020304" pitchFamily="18" charset="0"/>
              </a:rPr>
              <a:t>1.Tính chất hóa học của muối</a:t>
            </a:r>
            <a:endParaRPr lang="en-US" sz="2400" b="0">
              <a:solidFill>
                <a:srgbClr val="232323"/>
              </a:solidFill>
              <a:latin typeface="Times New Roman" panose="02020603050405020304" pitchFamily="18" charset="0"/>
            </a:endParaRPr>
          </a:p>
          <a:p>
            <a:pPr indent="0"/>
            <a:r>
              <a:rPr lang="en-US" sz="2400" b="1">
                <a:solidFill>
                  <a:srgbClr val="232323"/>
                </a:solidFill>
                <a:latin typeface="Times New Roman" panose="02020603050405020304" pitchFamily="18" charset="0"/>
              </a:rPr>
              <a:t>a.</a:t>
            </a:r>
            <a:r>
              <a:rPr lang="en-US" sz="2400" b="0">
                <a:solidFill>
                  <a:srgbClr val="232323"/>
                </a:solidFill>
                <a:latin typeface="Times New Roman" panose="02020603050405020304" pitchFamily="18" charset="0"/>
              </a:rPr>
              <a:t> </a:t>
            </a:r>
            <a:r>
              <a:rPr lang="en-US" sz="2400" b="1">
                <a:latin typeface="Times New Roman" panose="02020603050405020304" pitchFamily="18" charset="0"/>
                <a:cs typeface="Segoe UI" panose="020B0502040204020203" charset="0"/>
              </a:rPr>
              <a:t>Muối tác dụng với kim loại:</a:t>
            </a:r>
            <a:r>
              <a:rPr lang="en-US" sz="2400" b="0">
                <a:latin typeface="Times New Roman" panose="02020603050405020304" pitchFamily="18" charset="0"/>
                <a:cs typeface="Segoe UI" panose="020B0502040204020203" charset="0"/>
              </a:rPr>
              <a:t> Kim loại mạnh hơn có thể đẩy kim loại yếu hơn ra khỏi dung dịch muối của nó.</a:t>
            </a:r>
            <a:endParaRPr lang="en-US" sz="2400"/>
          </a:p>
        </p:txBody>
      </p:sp>
      <p:sp>
        <p:nvSpPr>
          <p:cNvPr id="9" name="Text Box 8"/>
          <p:cNvSpPr txBox="1"/>
          <p:nvPr/>
        </p:nvSpPr>
        <p:spPr>
          <a:xfrm>
            <a:off x="3493135" y="1714182"/>
            <a:ext cx="5080000" cy="460375"/>
          </a:xfrm>
          <a:prstGeom prst="rect">
            <a:avLst/>
          </a:prstGeom>
          <a:noFill/>
          <a:ln w="9525">
            <a:noFill/>
          </a:ln>
        </p:spPr>
        <p:txBody>
          <a:bodyPr>
            <a:spAutoFit/>
          </a:bodyPr>
          <a:p>
            <a:pPr indent="0"/>
            <a:r>
              <a:rPr lang="en-US" sz="2400" b="0">
                <a:latin typeface="Times New Roman" panose="02020603050405020304" pitchFamily="18" charset="0"/>
                <a:ea typeface="SimSun" panose="02010600030101010101" pitchFamily="2" charset="-122"/>
              </a:rPr>
              <a:t>VD: Fe + CuSO</a:t>
            </a:r>
            <a:r>
              <a:rPr lang="en-US" sz="2400" b="0" baseline="-25000">
                <a:latin typeface="Times New Roman" panose="02020603050405020304" pitchFamily="18" charset="0"/>
                <a:ea typeface="SimSun" panose="02010600030101010101" pitchFamily="2" charset="-122"/>
              </a:rPr>
              <a:t>4 </a:t>
            </a:r>
            <a:r>
              <a:rPr lang="en-US" sz="2400" b="0">
                <a:latin typeface="Times New Roman" panose="02020603050405020304" pitchFamily="18" charset="0"/>
                <a:ea typeface="SimSun" panose="02010600030101010101" pitchFamily="2" charset="-122"/>
              </a:rPr>
              <a:t>           FeSO</a:t>
            </a:r>
            <a:r>
              <a:rPr lang="en-US" sz="2400" b="0" baseline="-25000">
                <a:latin typeface="Times New Roman" panose="02020603050405020304" pitchFamily="18" charset="0"/>
                <a:ea typeface="SimSun" panose="02010600030101010101" pitchFamily="2" charset="-122"/>
              </a:rPr>
              <a:t>4</a:t>
            </a:r>
            <a:r>
              <a:rPr lang="en-US" sz="2400" b="0">
                <a:latin typeface="Times New Roman" panose="02020603050405020304" pitchFamily="18" charset="0"/>
                <a:ea typeface="SimSun" panose="02010600030101010101" pitchFamily="2" charset="-122"/>
              </a:rPr>
              <a:t> + Cu</a:t>
            </a:r>
            <a:endParaRPr lang="en-US" sz="2400"/>
          </a:p>
        </p:txBody>
      </p:sp>
      <p:cxnSp>
        <p:nvCxnSpPr>
          <p:cNvPr id="1967435393" name="Straight Arrow Connector 6"/>
          <p:cNvCxnSpPr/>
          <p:nvPr/>
        </p:nvCxnSpPr>
        <p:spPr>
          <a:xfrm>
            <a:off x="5895023" y="1963420"/>
            <a:ext cx="31432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Text Box 9"/>
          <p:cNvSpPr txBox="1"/>
          <p:nvPr/>
        </p:nvSpPr>
        <p:spPr>
          <a:xfrm>
            <a:off x="347345" y="2060575"/>
            <a:ext cx="11908155" cy="829945"/>
          </a:xfrm>
          <a:prstGeom prst="rect">
            <a:avLst/>
          </a:prstGeom>
          <a:noFill/>
          <a:ln w="9525">
            <a:noFill/>
          </a:ln>
        </p:spPr>
        <p:txBody>
          <a:bodyPr wrap="square">
            <a:spAutoFit/>
          </a:bodyPr>
          <a:p>
            <a:pPr indent="292100"/>
            <a:r>
              <a:rPr lang="en-US" sz="2400" b="1">
                <a:solidFill>
                  <a:srgbClr val="232323"/>
                </a:solidFill>
                <a:latin typeface="Times New Roman" panose="02020603050405020304" pitchFamily="18" charset="0"/>
              </a:rPr>
              <a:t>b. </a:t>
            </a:r>
            <a:r>
              <a:rPr lang="en-US" sz="2400" b="1">
                <a:latin typeface="Times New Roman" panose="02020603050405020304" pitchFamily="18" charset="0"/>
                <a:cs typeface="Segoe UI" panose="020B0502040204020203" charset="0"/>
              </a:rPr>
              <a:t>Muối tác dụng với dung dịch acid: </a:t>
            </a:r>
            <a:r>
              <a:rPr lang="en-US" sz="2400">
                <a:latin typeface="Times New Roman" panose="02020603050405020304" pitchFamily="18" charset="0"/>
                <a:cs typeface="Segoe UI" panose="020B0502040204020203" charset="0"/>
              </a:rPr>
              <a:t>Acid mạnh hơn đẩy được acid yếu hơn ra khỏi muối của nó. Sản phẩm của phản ứng tạo thành có ít nhất một chất là chất khí/chất ít tan/ không tan</a:t>
            </a:r>
            <a:endParaRPr lang="en-US" sz="2400"/>
          </a:p>
        </p:txBody>
      </p:sp>
      <p:sp>
        <p:nvSpPr>
          <p:cNvPr id="11" name="Text Box 10"/>
          <p:cNvSpPr txBox="1"/>
          <p:nvPr/>
        </p:nvSpPr>
        <p:spPr>
          <a:xfrm>
            <a:off x="2291080" y="2797175"/>
            <a:ext cx="6316345" cy="460375"/>
          </a:xfrm>
          <a:prstGeom prst="rect">
            <a:avLst/>
          </a:prstGeom>
          <a:noFill/>
          <a:ln w="9525">
            <a:noFill/>
          </a:ln>
        </p:spPr>
        <p:txBody>
          <a:bodyPr wrap="square">
            <a:spAutoFit/>
          </a:bodyPr>
          <a:p>
            <a:pPr indent="0"/>
            <a:r>
              <a:rPr lang="en-US" sz="2400" b="0">
                <a:latin typeface="Times New Roman" panose="02020603050405020304" pitchFamily="18" charset="0"/>
                <a:ea typeface="SimSun" panose="02010600030101010101" pitchFamily="2" charset="-122"/>
              </a:rPr>
              <a:t>VD:   H</a:t>
            </a:r>
            <a:r>
              <a:rPr lang="en-US" sz="2400" b="0" baseline="-25000">
                <a:latin typeface="Times New Roman" panose="02020603050405020304" pitchFamily="18" charset="0"/>
                <a:ea typeface="SimSun" panose="02010600030101010101" pitchFamily="2" charset="-122"/>
              </a:rPr>
              <a:t>2</a:t>
            </a:r>
            <a:r>
              <a:rPr lang="en-US" sz="2400" b="0">
                <a:latin typeface="Times New Roman" panose="02020603050405020304" pitchFamily="18" charset="0"/>
                <a:ea typeface="SimSun" panose="02010600030101010101" pitchFamily="2" charset="-122"/>
              </a:rPr>
              <a:t>SO</a:t>
            </a:r>
            <a:r>
              <a:rPr lang="en-US" sz="2400" b="0" baseline="-25000">
                <a:latin typeface="Times New Roman" panose="02020603050405020304" pitchFamily="18" charset="0"/>
                <a:ea typeface="SimSun" panose="02010600030101010101" pitchFamily="2" charset="-122"/>
              </a:rPr>
              <a:t>4   </a:t>
            </a:r>
            <a:r>
              <a:rPr lang="en-US" sz="2400" b="0">
                <a:latin typeface="Times New Roman" panose="02020603050405020304" pitchFamily="18" charset="0"/>
                <a:ea typeface="SimSun" panose="02010600030101010101" pitchFamily="2" charset="-122"/>
              </a:rPr>
              <a:t>+ BaCl</a:t>
            </a:r>
            <a:r>
              <a:rPr lang="en-US" sz="2400" b="0" baseline="-25000">
                <a:latin typeface="Times New Roman" panose="02020603050405020304" pitchFamily="18" charset="0"/>
                <a:ea typeface="SimSun" panose="02010600030101010101" pitchFamily="2" charset="-122"/>
              </a:rPr>
              <a:t>2</a:t>
            </a:r>
            <a:r>
              <a:rPr lang="en-US" sz="2400" b="0">
                <a:latin typeface="Times New Roman" panose="02020603050405020304" pitchFamily="18" charset="0"/>
                <a:ea typeface="SimSun" panose="02010600030101010101" pitchFamily="2" charset="-122"/>
              </a:rPr>
              <a:t>         BaSO</a:t>
            </a:r>
            <a:r>
              <a:rPr lang="en-US" sz="2400" b="0" baseline="-25000">
                <a:latin typeface="Times New Roman" panose="02020603050405020304" pitchFamily="18" charset="0"/>
                <a:ea typeface="SimSun" panose="02010600030101010101" pitchFamily="2" charset="-122"/>
              </a:rPr>
              <a:t>4</a:t>
            </a:r>
            <a:r>
              <a:rPr lang="en-US" sz="2400" b="0">
                <a:latin typeface="Times New Roman" panose="02020603050405020304" pitchFamily="18" charset="0"/>
                <a:ea typeface="SimSun" panose="02010600030101010101" pitchFamily="2" charset="-122"/>
              </a:rPr>
              <a:t> + 2HCl</a:t>
            </a:r>
            <a:endParaRPr lang="en-US" sz="2400"/>
          </a:p>
        </p:txBody>
      </p:sp>
      <p:cxnSp>
        <p:nvCxnSpPr>
          <p:cNvPr id="13" name="Straight Arrow Connector 6"/>
          <p:cNvCxnSpPr/>
          <p:nvPr/>
        </p:nvCxnSpPr>
        <p:spPr>
          <a:xfrm>
            <a:off x="5307648" y="3166745"/>
            <a:ext cx="31432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 name="Text Box 13"/>
          <p:cNvSpPr txBox="1"/>
          <p:nvPr/>
        </p:nvSpPr>
        <p:spPr>
          <a:xfrm>
            <a:off x="362585" y="3149600"/>
            <a:ext cx="11419840" cy="829945"/>
          </a:xfrm>
          <a:prstGeom prst="rect">
            <a:avLst/>
          </a:prstGeom>
          <a:noFill/>
          <a:ln w="9525">
            <a:noFill/>
          </a:ln>
        </p:spPr>
        <p:txBody>
          <a:bodyPr wrap="square">
            <a:spAutoFit/>
          </a:bodyPr>
          <a:p>
            <a:pPr indent="292100"/>
            <a:r>
              <a:rPr lang="en-US" sz="2400" b="1">
                <a:solidFill>
                  <a:srgbClr val="232323"/>
                </a:solidFill>
                <a:latin typeface="Times New Roman" panose="02020603050405020304" pitchFamily="18" charset="0"/>
              </a:rPr>
              <a:t>c. </a:t>
            </a:r>
            <a:r>
              <a:rPr lang="en-US" sz="2400" b="1">
                <a:latin typeface="Times New Roman" panose="02020603050405020304" pitchFamily="18" charset="0"/>
                <a:cs typeface="Segoe UI" panose="020B0502040204020203" charset="0"/>
              </a:rPr>
              <a:t>Muối tác dụng với dung dịch base:</a:t>
            </a:r>
            <a:r>
              <a:rPr lang="en-US" sz="2400" b="0">
                <a:latin typeface="Times New Roman" panose="02020603050405020304" pitchFamily="18" charset="0"/>
                <a:cs typeface="Segoe UI" panose="020B0502040204020203" charset="0"/>
              </a:rPr>
              <a:t> Dung dịch muối tác dụng với dung dịch base tạo thành muối mới và base mới.  VD: CuSO4 + 2NaOH          Cu(OH)</a:t>
            </a:r>
            <a:r>
              <a:rPr lang="en-US" sz="2400" b="0" baseline="-25000">
                <a:latin typeface="Times New Roman" panose="02020603050405020304" pitchFamily="18" charset="0"/>
                <a:cs typeface="Segoe UI" panose="020B0502040204020203" charset="0"/>
              </a:rPr>
              <a:t>2</a:t>
            </a:r>
            <a:r>
              <a:rPr lang="en-US" sz="2400" b="0">
                <a:latin typeface="Times New Roman" panose="02020603050405020304" pitchFamily="18" charset="0"/>
                <a:cs typeface="Segoe UI" panose="020B0502040204020203" charset="0"/>
              </a:rPr>
              <a:t> + Na</a:t>
            </a:r>
            <a:r>
              <a:rPr lang="en-US" sz="2400" b="0" baseline="-25000">
                <a:latin typeface="Times New Roman" panose="02020603050405020304" pitchFamily="18" charset="0"/>
                <a:cs typeface="Segoe UI" panose="020B0502040204020203" charset="0"/>
              </a:rPr>
              <a:t>2</a:t>
            </a:r>
            <a:r>
              <a:rPr lang="en-US" sz="2400" b="0">
                <a:latin typeface="Times New Roman" panose="02020603050405020304" pitchFamily="18" charset="0"/>
                <a:cs typeface="Segoe UI" panose="020B0502040204020203" charset="0"/>
              </a:rPr>
              <a:t>SO</a:t>
            </a:r>
            <a:r>
              <a:rPr lang="en-US" sz="2400" b="0" baseline="-25000">
                <a:latin typeface="Times New Roman" panose="02020603050405020304" pitchFamily="18" charset="0"/>
                <a:cs typeface="Segoe UI" panose="020B0502040204020203" charset="0"/>
              </a:rPr>
              <a:t>4</a:t>
            </a:r>
            <a:endParaRPr lang="en-US" sz="2400" b="0" baseline="-25000">
              <a:latin typeface="Times New Roman" panose="02020603050405020304" pitchFamily="18" charset="0"/>
              <a:cs typeface="Segoe UI" panose="020B0502040204020203" charset="0"/>
            </a:endParaRPr>
          </a:p>
        </p:txBody>
      </p:sp>
      <p:cxnSp>
        <p:nvCxnSpPr>
          <p:cNvPr id="15" name="Straight Arrow Connector 6"/>
          <p:cNvCxnSpPr/>
          <p:nvPr/>
        </p:nvCxnSpPr>
        <p:spPr>
          <a:xfrm>
            <a:off x="7253923" y="3874770"/>
            <a:ext cx="31432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Text Box 17"/>
          <p:cNvSpPr txBox="1"/>
          <p:nvPr/>
        </p:nvSpPr>
        <p:spPr>
          <a:xfrm>
            <a:off x="346710" y="3930650"/>
            <a:ext cx="11616055" cy="829945"/>
          </a:xfrm>
          <a:prstGeom prst="rect">
            <a:avLst/>
          </a:prstGeom>
          <a:noFill/>
          <a:ln w="9525">
            <a:noFill/>
          </a:ln>
        </p:spPr>
        <p:txBody>
          <a:bodyPr wrap="square">
            <a:spAutoFit/>
          </a:bodyPr>
          <a:p>
            <a:pPr indent="292100"/>
            <a:r>
              <a:rPr lang="en-US" sz="2400" b="1">
                <a:solidFill>
                  <a:srgbClr val="232323"/>
                </a:solidFill>
                <a:latin typeface="Times New Roman" panose="02020603050405020304" pitchFamily="18" charset="0"/>
              </a:rPr>
              <a:t>d. </a:t>
            </a:r>
            <a:r>
              <a:rPr lang="en-US" sz="2400" b="1">
                <a:latin typeface="Times New Roman" panose="02020603050405020304" pitchFamily="18" charset="0"/>
                <a:cs typeface="Segoe UI" panose="020B0502040204020203" charset="0"/>
              </a:rPr>
              <a:t>Muối tác dụng với dung dịch muối</a:t>
            </a:r>
            <a:r>
              <a:rPr lang="en-US" sz="2400" b="0">
                <a:latin typeface="Times New Roman" panose="02020603050405020304" pitchFamily="18" charset="0"/>
                <a:cs typeface="Segoe UI" panose="020B0502040204020203" charset="0"/>
              </a:rPr>
              <a:t>: Hai dung dịch muối tác dụng với nhau tạo thành hai muối mới, trong đó ít nhất có một muối không tan hoặc ít tan.</a:t>
            </a:r>
            <a:endParaRPr lang="en-US" sz="2400"/>
          </a:p>
        </p:txBody>
      </p:sp>
      <p:sp>
        <p:nvSpPr>
          <p:cNvPr id="19" name="Text Box 18"/>
          <p:cNvSpPr txBox="1"/>
          <p:nvPr/>
        </p:nvSpPr>
        <p:spPr>
          <a:xfrm>
            <a:off x="2319655" y="4721225"/>
            <a:ext cx="6316345" cy="460375"/>
          </a:xfrm>
          <a:prstGeom prst="rect">
            <a:avLst/>
          </a:prstGeom>
          <a:noFill/>
          <a:ln w="9525">
            <a:noFill/>
          </a:ln>
        </p:spPr>
        <p:txBody>
          <a:bodyPr wrap="square">
            <a:spAutoFit/>
          </a:bodyPr>
          <a:p>
            <a:pPr indent="0"/>
            <a:r>
              <a:rPr lang="en-US" sz="2400" b="0">
                <a:latin typeface="Times New Roman" panose="02020603050405020304" pitchFamily="18" charset="0"/>
                <a:ea typeface="SimSun" panose="02010600030101010101" pitchFamily="2" charset="-122"/>
              </a:rPr>
              <a:t>VD: Na</a:t>
            </a:r>
            <a:r>
              <a:rPr lang="en-US" sz="2400" b="0" baseline="-25000">
                <a:latin typeface="Times New Roman" panose="02020603050405020304" pitchFamily="18" charset="0"/>
                <a:ea typeface="SimSun" panose="02010600030101010101" pitchFamily="2" charset="-122"/>
              </a:rPr>
              <a:t>2</a:t>
            </a:r>
            <a:r>
              <a:rPr lang="en-US" sz="2400" b="0">
                <a:latin typeface="Times New Roman" panose="02020603050405020304" pitchFamily="18" charset="0"/>
                <a:ea typeface="SimSun" panose="02010600030101010101" pitchFamily="2" charset="-122"/>
              </a:rPr>
              <a:t>SO</a:t>
            </a:r>
            <a:r>
              <a:rPr lang="en-US" sz="2400" b="0" baseline="-25000">
                <a:latin typeface="Times New Roman" panose="02020603050405020304" pitchFamily="18" charset="0"/>
                <a:ea typeface="SimSun" panose="02010600030101010101" pitchFamily="2" charset="-122"/>
              </a:rPr>
              <a:t>4   </a:t>
            </a:r>
            <a:r>
              <a:rPr lang="en-US" sz="2400" b="0">
                <a:latin typeface="Times New Roman" panose="02020603050405020304" pitchFamily="18" charset="0"/>
                <a:ea typeface="SimSun" panose="02010600030101010101" pitchFamily="2" charset="-122"/>
              </a:rPr>
              <a:t>+ BaCl</a:t>
            </a:r>
            <a:r>
              <a:rPr lang="en-US" sz="2400" b="0" baseline="-25000">
                <a:latin typeface="Times New Roman" panose="02020603050405020304" pitchFamily="18" charset="0"/>
                <a:ea typeface="SimSun" panose="02010600030101010101" pitchFamily="2" charset="-122"/>
              </a:rPr>
              <a:t>2</a:t>
            </a:r>
            <a:r>
              <a:rPr lang="en-US" sz="2400" b="0">
                <a:latin typeface="Times New Roman" panose="02020603050405020304" pitchFamily="18" charset="0"/>
                <a:ea typeface="SimSun" panose="02010600030101010101" pitchFamily="2" charset="-122"/>
              </a:rPr>
              <a:t>              BaSO</a:t>
            </a:r>
            <a:r>
              <a:rPr lang="en-US" sz="2400" b="0" baseline="-25000">
                <a:latin typeface="Times New Roman" panose="02020603050405020304" pitchFamily="18" charset="0"/>
                <a:ea typeface="SimSun" panose="02010600030101010101" pitchFamily="2" charset="-122"/>
              </a:rPr>
              <a:t>4</a:t>
            </a:r>
            <a:r>
              <a:rPr lang="en-US" sz="2400" b="0">
                <a:latin typeface="Times New Roman" panose="02020603050405020304" pitchFamily="18" charset="0"/>
                <a:ea typeface="SimSun" panose="02010600030101010101" pitchFamily="2" charset="-122"/>
              </a:rPr>
              <a:t> + 2NaCl</a:t>
            </a:r>
            <a:endParaRPr lang="en-US" sz="2400"/>
          </a:p>
        </p:txBody>
      </p:sp>
      <p:cxnSp>
        <p:nvCxnSpPr>
          <p:cNvPr id="20" name="Straight Arrow Connector 6"/>
          <p:cNvCxnSpPr/>
          <p:nvPr/>
        </p:nvCxnSpPr>
        <p:spPr>
          <a:xfrm>
            <a:off x="5434648" y="4979670"/>
            <a:ext cx="31432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1" name="Text Box 20"/>
          <p:cNvSpPr txBox="1"/>
          <p:nvPr/>
        </p:nvSpPr>
        <p:spPr>
          <a:xfrm>
            <a:off x="346710" y="5124450"/>
            <a:ext cx="11634470" cy="829945"/>
          </a:xfrm>
          <a:prstGeom prst="rect">
            <a:avLst/>
          </a:prstGeom>
          <a:noFill/>
          <a:ln w="9525">
            <a:noFill/>
          </a:ln>
        </p:spPr>
        <p:txBody>
          <a:bodyPr wrap="square">
            <a:spAutoFit/>
          </a:bodyPr>
          <a:p>
            <a:pPr indent="0"/>
            <a:r>
              <a:rPr lang="en-US" sz="2400" b="1" u="sng">
                <a:solidFill>
                  <a:srgbClr val="000000"/>
                </a:solidFill>
                <a:latin typeface="Times New Roman" panose="02020603050405020304" pitchFamily="18" charset="0"/>
              </a:rPr>
              <a:t>2. Phản ứng trao đổi: </a:t>
            </a:r>
            <a:r>
              <a:rPr lang="en-US" sz="2400" b="0">
                <a:solidFill>
                  <a:srgbClr val="000000"/>
                </a:solidFill>
                <a:latin typeface="Times New Roman" panose="02020603050405020304" pitchFamily="18" charset="0"/>
              </a:rPr>
              <a:t>Là PƯHH trong đó 2 hợp chất tham gia phản ứng trao đổi với nhau những thành phần cấu tạo của chúng để tạo ra những hợp chất mới.</a:t>
            </a:r>
            <a:endParaRPr lang="en-US" sz="2400"/>
          </a:p>
        </p:txBody>
      </p:sp>
      <p:sp>
        <p:nvSpPr>
          <p:cNvPr id="22" name="Text Box 21"/>
          <p:cNvSpPr txBox="1"/>
          <p:nvPr/>
        </p:nvSpPr>
        <p:spPr>
          <a:xfrm>
            <a:off x="346710" y="5923280"/>
            <a:ext cx="11844655" cy="829945"/>
          </a:xfrm>
          <a:prstGeom prst="rect">
            <a:avLst/>
          </a:prstGeom>
          <a:noFill/>
          <a:ln w="9525">
            <a:noFill/>
          </a:ln>
        </p:spPr>
        <p:txBody>
          <a:bodyPr wrap="square">
            <a:spAutoFit/>
          </a:bodyPr>
          <a:p>
            <a:pPr indent="0"/>
            <a:r>
              <a:rPr lang="en-US" sz="2400" b="1" u="sng">
                <a:solidFill>
                  <a:srgbClr val="000000"/>
                </a:solidFill>
                <a:latin typeface="Times New Roman" panose="02020603050405020304" pitchFamily="18" charset="0"/>
              </a:rPr>
              <a:t>3. Điều kiên xảy ra phản ứng trao đổi:</a:t>
            </a:r>
            <a:r>
              <a:rPr lang="en-US" sz="2400" b="0">
                <a:solidFill>
                  <a:srgbClr val="000000"/>
                </a:solidFill>
                <a:latin typeface="Times New Roman" panose="02020603050405020304" pitchFamily="18" charset="0"/>
              </a:rPr>
              <a:t> SP tạo thành có chất dễ bay  hơi, hoặc chất không tan.* </a:t>
            </a:r>
            <a:r>
              <a:rPr lang="en-US" sz="2400" b="0" u="sng">
                <a:solidFill>
                  <a:srgbClr val="000000"/>
                </a:solidFill>
                <a:latin typeface="Times New Roman" panose="02020603050405020304" pitchFamily="18" charset="0"/>
              </a:rPr>
              <a:t>Lưu ý:</a:t>
            </a:r>
            <a:r>
              <a:rPr lang="en-US" sz="2400" b="0">
                <a:solidFill>
                  <a:srgbClr val="000000"/>
                </a:solidFill>
                <a:latin typeface="Times New Roman" panose="02020603050405020304" pitchFamily="18" charset="0"/>
              </a:rPr>
              <a:t> Phản ứng trung hoà cũng thuộc phản ứng trao đổi.</a:t>
            </a:r>
            <a:endParaRPr lang="en-US" sz="240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ppt_x"/>
                                          </p:val>
                                        </p:tav>
                                        <p:tav tm="100000">
                                          <p:val>
                                            <p:strVal val="#ppt_x"/>
                                          </p:val>
                                        </p:tav>
                                      </p:tavLst>
                                    </p:anim>
                                    <p:anim calcmode="lin" valueType="num">
                                      <p:cBhvr additive="base">
                                        <p:cTn id="4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500" fill="hold"/>
                                        <p:tgtEl>
                                          <p:spTgt spid="20"/>
                                        </p:tgtEl>
                                        <p:attrNameLst>
                                          <p:attrName>ppt_x</p:attrName>
                                        </p:attrNameLst>
                                      </p:cBhvr>
                                      <p:tavLst>
                                        <p:tav tm="0">
                                          <p:val>
                                            <p:strVal val="#ppt_x"/>
                                          </p:val>
                                        </p:tav>
                                        <p:tav tm="100000">
                                          <p:val>
                                            <p:strVal val="#ppt_x"/>
                                          </p:val>
                                        </p:tav>
                                      </p:tavLst>
                                    </p:anim>
                                    <p:anim calcmode="lin" valueType="num">
                                      <p:cBhvr additive="base">
                                        <p:cTn id="5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anim calcmode="lin" valueType="num">
                                      <p:cBhvr additive="base">
                                        <p:cTn id="59" dur="500" fill="hold"/>
                                        <p:tgtEl>
                                          <p:spTgt spid="21"/>
                                        </p:tgtEl>
                                        <p:attrNameLst>
                                          <p:attrName>ppt_x</p:attrName>
                                        </p:attrNameLst>
                                      </p:cBhvr>
                                      <p:tavLst>
                                        <p:tav tm="0">
                                          <p:val>
                                            <p:strVal val="#ppt_x"/>
                                          </p:val>
                                        </p:tav>
                                        <p:tav tm="100000">
                                          <p:val>
                                            <p:strVal val="#ppt_x"/>
                                          </p:val>
                                        </p:tav>
                                      </p:tavLst>
                                    </p:anim>
                                    <p:anim calcmode="lin" valueType="num">
                                      <p:cBhvr additive="base">
                                        <p:cTn id="6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2"/>
                                        </p:tgtEl>
                                        <p:attrNameLst>
                                          <p:attrName>style.visibility</p:attrName>
                                        </p:attrNameLst>
                                      </p:cBhvr>
                                      <p:to>
                                        <p:strVal val="visible"/>
                                      </p:to>
                                    </p:set>
                                    <p:anim calcmode="lin" valueType="num">
                                      <p:cBhvr additive="base">
                                        <p:cTn id="65" dur="500" fill="hold"/>
                                        <p:tgtEl>
                                          <p:spTgt spid="22"/>
                                        </p:tgtEl>
                                        <p:attrNameLst>
                                          <p:attrName>ppt_x</p:attrName>
                                        </p:attrNameLst>
                                      </p:cBhvr>
                                      <p:tavLst>
                                        <p:tav tm="0">
                                          <p:val>
                                            <p:strVal val="#ppt_x"/>
                                          </p:val>
                                        </p:tav>
                                        <p:tav tm="100000">
                                          <p:val>
                                            <p:strVal val="#ppt_x"/>
                                          </p:val>
                                        </p:tav>
                                      </p:tavLst>
                                    </p:anim>
                                    <p:anim calcmode="lin" valueType="num">
                                      <p:cBhvr additive="base">
                                        <p:cTn id="6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P spid="11" grpId="0"/>
      <p:bldP spid="14" grpId="0"/>
      <p:bldP spid="18" grpId="0"/>
      <p:bldP spid="19" grpId="0"/>
      <p:bldP spid="21" grpId="0"/>
      <p:bldP spid="2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ChangeAspect="1"/>
          </p:cNvPicPr>
          <p:nvPr>
            <p:ph type="pic" sz="quarter" idx="10"/>
          </p:nvPr>
        </p:nvPicPr>
        <p:blipFill>
          <a:blip r:embed="rId1"/>
          <a:stretch>
            <a:fillRect/>
          </a:stretch>
        </p:blipFill>
        <p:spPr>
          <a:xfrm>
            <a:off x="635" y="-38735"/>
            <a:ext cx="12232005" cy="4208780"/>
          </a:xfrm>
          <a:prstGeom prst="rect">
            <a:avLst/>
          </a:prstGeom>
        </p:spPr>
      </p:pic>
      <p:sp>
        <p:nvSpPr>
          <p:cNvPr id="3" name="Rectangles 2"/>
          <p:cNvSpPr/>
          <p:nvPr/>
        </p:nvSpPr>
        <p:spPr>
          <a:xfrm>
            <a:off x="3244850" y="2174875"/>
            <a:ext cx="2353310" cy="517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07" name="Text Box 106"/>
          <p:cNvSpPr txBox="1"/>
          <p:nvPr/>
        </p:nvSpPr>
        <p:spPr>
          <a:xfrm>
            <a:off x="3565525" y="2174875"/>
            <a:ext cx="1530350" cy="583565"/>
          </a:xfrm>
          <a:prstGeom prst="rect">
            <a:avLst/>
          </a:prstGeom>
          <a:noFill/>
          <a:ln w="9525">
            <a:noFill/>
          </a:ln>
        </p:spPr>
        <p:txBody>
          <a:bodyPr wrap="square">
            <a:spAutoFit/>
          </a:bodyPr>
          <a:p>
            <a:pPr indent="0"/>
            <a:r>
              <a:rPr lang="en-US" sz="3200" b="0">
                <a:latin typeface="Times New Roman" panose="02020603050405020304" pitchFamily="18" charset="0"/>
                <a:ea typeface="SimSun" panose="02010600030101010101" pitchFamily="2" charset="-122"/>
              </a:rPr>
              <a:t>Có</a:t>
            </a:r>
            <a:endParaRPr lang="en-US" sz="3200" b="0">
              <a:latin typeface="Times New Roman" panose="02020603050405020304" pitchFamily="18" charset="0"/>
              <a:ea typeface="SimSun" panose="02010600030101010101" pitchFamily="2" charset="-122"/>
            </a:endParaRPr>
          </a:p>
        </p:txBody>
      </p:sp>
      <p:sp>
        <p:nvSpPr>
          <p:cNvPr id="13" name="Rectangles 12"/>
          <p:cNvSpPr/>
          <p:nvPr/>
        </p:nvSpPr>
        <p:spPr>
          <a:xfrm>
            <a:off x="9363075" y="2174875"/>
            <a:ext cx="2353310" cy="517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4" name="Text Box 13"/>
          <p:cNvSpPr txBox="1"/>
          <p:nvPr/>
        </p:nvSpPr>
        <p:spPr>
          <a:xfrm>
            <a:off x="9774555" y="2141855"/>
            <a:ext cx="1530350" cy="583565"/>
          </a:xfrm>
          <a:prstGeom prst="rect">
            <a:avLst/>
          </a:prstGeom>
          <a:noFill/>
          <a:ln w="9525">
            <a:noFill/>
          </a:ln>
        </p:spPr>
        <p:txBody>
          <a:bodyPr wrap="square">
            <a:spAutoFit/>
          </a:bodyPr>
          <a:p>
            <a:pPr indent="0"/>
            <a:r>
              <a:rPr lang="en-US" sz="3200" b="0">
                <a:latin typeface="Times New Roman" panose="02020603050405020304" pitchFamily="18" charset="0"/>
                <a:ea typeface="SimSun" panose="02010600030101010101" pitchFamily="2" charset="-122"/>
              </a:rPr>
              <a:t>Không</a:t>
            </a:r>
            <a:endParaRPr lang="en-US" sz="3200" b="0">
              <a:latin typeface="Times New Roman" panose="02020603050405020304" pitchFamily="18" charset="0"/>
              <a:ea typeface="SimSun" panose="02010600030101010101" pitchFamily="2" charset="-122"/>
            </a:endParaRPr>
          </a:p>
        </p:txBody>
      </p:sp>
      <p:sp>
        <p:nvSpPr>
          <p:cNvPr id="16" name="Rectangles 15"/>
          <p:cNvSpPr/>
          <p:nvPr/>
        </p:nvSpPr>
        <p:spPr>
          <a:xfrm>
            <a:off x="9363075" y="2692400"/>
            <a:ext cx="2353310" cy="517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7" name="Text Box 16"/>
          <p:cNvSpPr txBox="1"/>
          <p:nvPr/>
        </p:nvSpPr>
        <p:spPr>
          <a:xfrm>
            <a:off x="9774555" y="2659380"/>
            <a:ext cx="1530350" cy="583565"/>
          </a:xfrm>
          <a:prstGeom prst="rect">
            <a:avLst/>
          </a:prstGeom>
          <a:noFill/>
          <a:ln w="9525">
            <a:noFill/>
          </a:ln>
        </p:spPr>
        <p:txBody>
          <a:bodyPr wrap="square">
            <a:spAutoFit/>
          </a:bodyPr>
          <a:p>
            <a:pPr indent="0"/>
            <a:r>
              <a:rPr lang="en-US" sz="3200" b="0">
                <a:latin typeface="Times New Roman" panose="02020603050405020304" pitchFamily="18" charset="0"/>
                <a:ea typeface="SimSun" panose="02010600030101010101" pitchFamily="2" charset="-122"/>
              </a:rPr>
              <a:t>Không</a:t>
            </a:r>
            <a:endParaRPr lang="en-US" sz="3200" b="0">
              <a:latin typeface="Times New Roman" panose="02020603050405020304" pitchFamily="18" charset="0"/>
              <a:ea typeface="SimSun" panose="02010600030101010101" pitchFamily="2" charset="-122"/>
            </a:endParaRPr>
          </a:p>
        </p:txBody>
      </p:sp>
      <p:sp>
        <p:nvSpPr>
          <p:cNvPr id="18" name="Rectangles 17"/>
          <p:cNvSpPr/>
          <p:nvPr/>
        </p:nvSpPr>
        <p:spPr>
          <a:xfrm>
            <a:off x="9363075" y="3242945"/>
            <a:ext cx="2353310" cy="517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0" name="Text Box 19"/>
          <p:cNvSpPr txBox="1"/>
          <p:nvPr/>
        </p:nvSpPr>
        <p:spPr>
          <a:xfrm>
            <a:off x="9774555" y="3209925"/>
            <a:ext cx="1530350" cy="583565"/>
          </a:xfrm>
          <a:prstGeom prst="rect">
            <a:avLst/>
          </a:prstGeom>
          <a:noFill/>
          <a:ln w="9525">
            <a:noFill/>
          </a:ln>
        </p:spPr>
        <p:txBody>
          <a:bodyPr wrap="square">
            <a:spAutoFit/>
          </a:bodyPr>
          <a:p>
            <a:pPr indent="0"/>
            <a:r>
              <a:rPr lang="en-US" sz="3200" b="0">
                <a:latin typeface="Times New Roman" panose="02020603050405020304" pitchFamily="18" charset="0"/>
                <a:ea typeface="SimSun" panose="02010600030101010101" pitchFamily="2" charset="-122"/>
              </a:rPr>
              <a:t>Không</a:t>
            </a:r>
            <a:endParaRPr lang="en-US" sz="3200" b="0">
              <a:latin typeface="Times New Roman" panose="02020603050405020304" pitchFamily="18" charset="0"/>
              <a:ea typeface="SimSun" panose="02010600030101010101" pitchFamily="2" charset="-122"/>
            </a:endParaRPr>
          </a:p>
        </p:txBody>
      </p:sp>
      <p:sp>
        <p:nvSpPr>
          <p:cNvPr id="24" name="Rectangles 23"/>
          <p:cNvSpPr/>
          <p:nvPr/>
        </p:nvSpPr>
        <p:spPr>
          <a:xfrm>
            <a:off x="7008495" y="2141855"/>
            <a:ext cx="2353310" cy="517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5" name="Text Box 24"/>
          <p:cNvSpPr txBox="1"/>
          <p:nvPr/>
        </p:nvSpPr>
        <p:spPr>
          <a:xfrm>
            <a:off x="7419975" y="2108835"/>
            <a:ext cx="1530350" cy="583565"/>
          </a:xfrm>
          <a:prstGeom prst="rect">
            <a:avLst/>
          </a:prstGeom>
          <a:noFill/>
          <a:ln w="9525">
            <a:noFill/>
          </a:ln>
        </p:spPr>
        <p:txBody>
          <a:bodyPr wrap="square">
            <a:spAutoFit/>
          </a:bodyPr>
          <a:p>
            <a:pPr indent="0"/>
            <a:r>
              <a:rPr lang="en-US" sz="3200" b="0">
                <a:latin typeface="Times New Roman" panose="02020603050405020304" pitchFamily="18" charset="0"/>
                <a:ea typeface="SimSun" panose="02010600030101010101" pitchFamily="2" charset="-122"/>
              </a:rPr>
              <a:t>Có</a:t>
            </a:r>
            <a:endParaRPr lang="en-US" sz="3200" b="0">
              <a:latin typeface="Times New Roman" panose="02020603050405020304" pitchFamily="18" charset="0"/>
              <a:ea typeface="SimSun" panose="02010600030101010101" pitchFamily="2" charset="-122"/>
            </a:endParaRPr>
          </a:p>
        </p:txBody>
      </p:sp>
      <p:sp>
        <p:nvSpPr>
          <p:cNvPr id="26" name="Rectangles 25"/>
          <p:cNvSpPr/>
          <p:nvPr/>
        </p:nvSpPr>
        <p:spPr>
          <a:xfrm>
            <a:off x="7008495" y="2701925"/>
            <a:ext cx="2353310" cy="517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7" name="Text Box 26"/>
          <p:cNvSpPr txBox="1"/>
          <p:nvPr/>
        </p:nvSpPr>
        <p:spPr>
          <a:xfrm>
            <a:off x="7419975" y="2659380"/>
            <a:ext cx="1530350" cy="583565"/>
          </a:xfrm>
          <a:prstGeom prst="rect">
            <a:avLst/>
          </a:prstGeom>
          <a:noFill/>
          <a:ln w="9525">
            <a:noFill/>
          </a:ln>
        </p:spPr>
        <p:txBody>
          <a:bodyPr wrap="square">
            <a:spAutoFit/>
          </a:bodyPr>
          <a:p>
            <a:pPr indent="0"/>
            <a:r>
              <a:rPr lang="en-US" sz="3200" b="0">
                <a:latin typeface="Times New Roman" panose="02020603050405020304" pitchFamily="18" charset="0"/>
                <a:ea typeface="SimSun" panose="02010600030101010101" pitchFamily="2" charset="-122"/>
              </a:rPr>
              <a:t>Có</a:t>
            </a:r>
            <a:endParaRPr lang="en-US" sz="3200" b="0">
              <a:latin typeface="Times New Roman" panose="02020603050405020304" pitchFamily="18" charset="0"/>
              <a:ea typeface="SimSun" panose="02010600030101010101" pitchFamily="2" charset="-122"/>
            </a:endParaRPr>
          </a:p>
        </p:txBody>
      </p:sp>
      <p:sp>
        <p:nvSpPr>
          <p:cNvPr id="28" name="Rectangles 27"/>
          <p:cNvSpPr/>
          <p:nvPr/>
        </p:nvSpPr>
        <p:spPr>
          <a:xfrm>
            <a:off x="7009765" y="3242945"/>
            <a:ext cx="2353310" cy="517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9" name="Text Box 28"/>
          <p:cNvSpPr txBox="1"/>
          <p:nvPr/>
        </p:nvSpPr>
        <p:spPr>
          <a:xfrm>
            <a:off x="7421245" y="3209925"/>
            <a:ext cx="1530350" cy="583565"/>
          </a:xfrm>
          <a:prstGeom prst="rect">
            <a:avLst/>
          </a:prstGeom>
          <a:noFill/>
          <a:ln w="9525">
            <a:noFill/>
          </a:ln>
        </p:spPr>
        <p:txBody>
          <a:bodyPr wrap="square">
            <a:spAutoFit/>
          </a:bodyPr>
          <a:p>
            <a:pPr indent="0"/>
            <a:r>
              <a:rPr lang="en-US" sz="3200" b="0">
                <a:latin typeface="Times New Roman" panose="02020603050405020304" pitchFamily="18" charset="0"/>
                <a:ea typeface="SimSun" panose="02010600030101010101" pitchFamily="2" charset="-122"/>
              </a:rPr>
              <a:t>Không</a:t>
            </a:r>
            <a:endParaRPr lang="en-US" sz="3200" b="0">
              <a:latin typeface="Times New Roman" panose="02020603050405020304" pitchFamily="18" charset="0"/>
              <a:ea typeface="SimSun" panose="02010600030101010101" pitchFamily="2" charset="-122"/>
            </a:endParaRPr>
          </a:p>
        </p:txBody>
      </p:sp>
      <p:sp>
        <p:nvSpPr>
          <p:cNvPr id="32" name="Rectangles 31"/>
          <p:cNvSpPr/>
          <p:nvPr/>
        </p:nvSpPr>
        <p:spPr>
          <a:xfrm>
            <a:off x="5540375" y="2141855"/>
            <a:ext cx="1451610" cy="517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33" name="Text Box 32"/>
          <p:cNvSpPr txBox="1"/>
          <p:nvPr/>
        </p:nvSpPr>
        <p:spPr>
          <a:xfrm>
            <a:off x="5607685" y="2108835"/>
            <a:ext cx="1489075" cy="583565"/>
          </a:xfrm>
          <a:prstGeom prst="rect">
            <a:avLst/>
          </a:prstGeom>
          <a:noFill/>
          <a:ln w="9525">
            <a:noFill/>
          </a:ln>
        </p:spPr>
        <p:txBody>
          <a:bodyPr wrap="square">
            <a:spAutoFit/>
          </a:bodyPr>
          <a:p>
            <a:pPr indent="0"/>
            <a:r>
              <a:rPr lang="en-US" sz="3200" b="0">
                <a:latin typeface="Times New Roman" panose="02020603050405020304" pitchFamily="18" charset="0"/>
                <a:ea typeface="SimSun" panose="02010600030101010101" pitchFamily="2" charset="-122"/>
              </a:rPr>
              <a:t>Không</a:t>
            </a:r>
            <a:endParaRPr lang="en-US" sz="3200" b="0">
              <a:latin typeface="Times New Roman" panose="02020603050405020304" pitchFamily="18" charset="0"/>
              <a:ea typeface="SimSun" panose="02010600030101010101" pitchFamily="2" charset="-122"/>
            </a:endParaRPr>
          </a:p>
        </p:txBody>
      </p:sp>
      <p:sp>
        <p:nvSpPr>
          <p:cNvPr id="34" name="Rectangles 33"/>
          <p:cNvSpPr/>
          <p:nvPr/>
        </p:nvSpPr>
        <p:spPr>
          <a:xfrm>
            <a:off x="5591175" y="2707005"/>
            <a:ext cx="1451610" cy="517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35" name="Text Box 34"/>
          <p:cNvSpPr txBox="1"/>
          <p:nvPr/>
        </p:nvSpPr>
        <p:spPr>
          <a:xfrm>
            <a:off x="5715635" y="2654300"/>
            <a:ext cx="1337945" cy="583565"/>
          </a:xfrm>
          <a:prstGeom prst="rect">
            <a:avLst/>
          </a:prstGeom>
          <a:noFill/>
          <a:ln w="9525">
            <a:noFill/>
          </a:ln>
        </p:spPr>
        <p:txBody>
          <a:bodyPr wrap="square">
            <a:spAutoFit/>
          </a:bodyPr>
          <a:p>
            <a:pPr indent="0"/>
            <a:r>
              <a:rPr lang="en-US" sz="3200" b="0">
                <a:latin typeface="Times New Roman" panose="02020603050405020304" pitchFamily="18" charset="0"/>
                <a:ea typeface="SimSun" panose="02010600030101010101" pitchFamily="2" charset="-122"/>
              </a:rPr>
              <a:t>Không</a:t>
            </a:r>
            <a:endParaRPr lang="en-US" sz="3200" b="0">
              <a:latin typeface="Times New Roman" panose="02020603050405020304" pitchFamily="18" charset="0"/>
              <a:ea typeface="SimSun" panose="02010600030101010101" pitchFamily="2" charset="-122"/>
            </a:endParaRPr>
          </a:p>
        </p:txBody>
      </p:sp>
      <p:sp>
        <p:nvSpPr>
          <p:cNvPr id="36" name="Rectangles 35"/>
          <p:cNvSpPr/>
          <p:nvPr/>
        </p:nvSpPr>
        <p:spPr>
          <a:xfrm>
            <a:off x="5591175" y="3230880"/>
            <a:ext cx="1451610" cy="517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37" name="Text Box 36"/>
          <p:cNvSpPr txBox="1"/>
          <p:nvPr/>
        </p:nvSpPr>
        <p:spPr>
          <a:xfrm>
            <a:off x="5725160" y="3216910"/>
            <a:ext cx="1489075" cy="583565"/>
          </a:xfrm>
          <a:prstGeom prst="rect">
            <a:avLst/>
          </a:prstGeom>
          <a:noFill/>
          <a:ln w="9525">
            <a:noFill/>
          </a:ln>
        </p:spPr>
        <p:txBody>
          <a:bodyPr wrap="square">
            <a:spAutoFit/>
          </a:bodyPr>
          <a:p>
            <a:pPr indent="0"/>
            <a:r>
              <a:rPr lang="en-US" sz="3200" b="0">
                <a:latin typeface="Times New Roman" panose="02020603050405020304" pitchFamily="18" charset="0"/>
                <a:ea typeface="SimSun" panose="02010600030101010101" pitchFamily="2" charset="-122"/>
              </a:rPr>
              <a:t>Không</a:t>
            </a:r>
            <a:endParaRPr lang="en-US" sz="3200" b="0">
              <a:latin typeface="Times New Roman" panose="02020603050405020304" pitchFamily="18" charset="0"/>
              <a:ea typeface="SimSun" panose="02010600030101010101" pitchFamily="2" charset="-122"/>
            </a:endParaRPr>
          </a:p>
        </p:txBody>
      </p:sp>
      <p:sp>
        <p:nvSpPr>
          <p:cNvPr id="38" name="Rectangles 37"/>
          <p:cNvSpPr/>
          <p:nvPr/>
        </p:nvSpPr>
        <p:spPr>
          <a:xfrm>
            <a:off x="3238500" y="2701925"/>
            <a:ext cx="2353310" cy="517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39" name="Text Box 38"/>
          <p:cNvSpPr txBox="1"/>
          <p:nvPr/>
        </p:nvSpPr>
        <p:spPr>
          <a:xfrm>
            <a:off x="3559175" y="2701925"/>
            <a:ext cx="1530350" cy="583565"/>
          </a:xfrm>
          <a:prstGeom prst="rect">
            <a:avLst/>
          </a:prstGeom>
          <a:noFill/>
          <a:ln w="9525">
            <a:noFill/>
          </a:ln>
        </p:spPr>
        <p:txBody>
          <a:bodyPr wrap="square">
            <a:spAutoFit/>
          </a:bodyPr>
          <a:p>
            <a:pPr indent="0"/>
            <a:r>
              <a:rPr lang="en-US" sz="3200" b="0">
                <a:latin typeface="Times New Roman" panose="02020603050405020304" pitchFamily="18" charset="0"/>
                <a:ea typeface="SimSun" panose="02010600030101010101" pitchFamily="2" charset="-122"/>
              </a:rPr>
              <a:t>Có</a:t>
            </a:r>
            <a:endParaRPr lang="en-US" sz="3200" b="0">
              <a:latin typeface="Times New Roman" panose="02020603050405020304" pitchFamily="18" charset="0"/>
              <a:ea typeface="SimSun" panose="02010600030101010101" pitchFamily="2" charset="-122"/>
            </a:endParaRPr>
          </a:p>
        </p:txBody>
      </p:sp>
      <p:sp>
        <p:nvSpPr>
          <p:cNvPr id="40" name="Rectangles 39"/>
          <p:cNvSpPr/>
          <p:nvPr/>
        </p:nvSpPr>
        <p:spPr>
          <a:xfrm>
            <a:off x="3238500" y="3235325"/>
            <a:ext cx="2353310" cy="517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41" name="Text Box 40"/>
          <p:cNvSpPr txBox="1"/>
          <p:nvPr/>
        </p:nvSpPr>
        <p:spPr>
          <a:xfrm>
            <a:off x="3559175" y="3216275"/>
            <a:ext cx="1530350" cy="583565"/>
          </a:xfrm>
          <a:prstGeom prst="rect">
            <a:avLst/>
          </a:prstGeom>
          <a:noFill/>
          <a:ln w="9525">
            <a:noFill/>
          </a:ln>
        </p:spPr>
        <p:txBody>
          <a:bodyPr wrap="square">
            <a:spAutoFit/>
          </a:bodyPr>
          <a:p>
            <a:pPr indent="0"/>
            <a:r>
              <a:rPr lang="en-US" sz="3200" b="0">
                <a:latin typeface="Times New Roman" panose="02020603050405020304" pitchFamily="18" charset="0"/>
                <a:ea typeface="SimSun" panose="02010600030101010101" pitchFamily="2" charset="-122"/>
              </a:rPr>
              <a:t>Có</a:t>
            </a:r>
            <a:endParaRPr lang="en-US" sz="3200" b="0">
              <a:latin typeface="Times New Roman" panose="02020603050405020304" pitchFamily="18" charset="0"/>
              <a:ea typeface="SimSun" panose="02010600030101010101" pitchFamily="2" charset="-122"/>
            </a:endParaRPr>
          </a:p>
        </p:txBody>
      </p:sp>
      <p:sp>
        <p:nvSpPr>
          <p:cNvPr id="9" name="Text Box 8"/>
          <p:cNvSpPr txBox="1"/>
          <p:nvPr/>
        </p:nvSpPr>
        <p:spPr>
          <a:xfrm>
            <a:off x="638810" y="6090285"/>
            <a:ext cx="5475605" cy="460375"/>
          </a:xfrm>
          <a:prstGeom prst="rect">
            <a:avLst/>
          </a:prstGeom>
          <a:noFill/>
          <a:ln w="9525">
            <a:noFill/>
          </a:ln>
        </p:spPr>
        <p:txBody>
          <a:bodyPr wrap="square">
            <a:spAutoFit/>
          </a:bodyPr>
          <a:p>
            <a:pPr indent="0"/>
            <a:r>
              <a:rPr lang="en-US" sz="2400" b="0">
                <a:latin typeface="Times New Roman" panose="02020603050405020304" pitchFamily="18" charset="0"/>
                <a:ea typeface="SimSun" panose="02010600030101010101" pitchFamily="2" charset="-122"/>
              </a:rPr>
              <a:t>BaCl</a:t>
            </a:r>
            <a:r>
              <a:rPr lang="en-US" sz="2400" b="0" baseline="-25000">
                <a:latin typeface="Times New Roman" panose="02020603050405020304" pitchFamily="18" charset="0"/>
                <a:ea typeface="SimSun" panose="02010600030101010101" pitchFamily="2" charset="-122"/>
              </a:rPr>
              <a:t>2</a:t>
            </a:r>
            <a:r>
              <a:rPr lang="en-US" sz="2400" b="0">
                <a:latin typeface="Times New Roman" panose="02020603050405020304" pitchFamily="18" charset="0"/>
                <a:ea typeface="SimSun" panose="02010600030101010101" pitchFamily="2" charset="-122"/>
              </a:rPr>
              <a:t> + Na</a:t>
            </a:r>
            <a:r>
              <a:rPr lang="en-US" sz="2400" b="0" baseline="-25000">
                <a:latin typeface="Times New Roman" panose="02020603050405020304" pitchFamily="18" charset="0"/>
                <a:ea typeface="SimSun" panose="02010600030101010101" pitchFamily="2" charset="-122"/>
              </a:rPr>
              <a:t>2</a:t>
            </a:r>
            <a:r>
              <a:rPr lang="en-US" sz="2400" b="0">
                <a:latin typeface="Times New Roman" panose="02020603050405020304" pitchFamily="18" charset="0"/>
                <a:ea typeface="SimSun" panose="02010600030101010101" pitchFamily="2" charset="-122"/>
              </a:rPr>
              <a:t>SO</a:t>
            </a:r>
            <a:r>
              <a:rPr lang="en-US" sz="2400" b="0" baseline="-25000">
                <a:latin typeface="Times New Roman" panose="02020603050405020304" pitchFamily="18" charset="0"/>
                <a:ea typeface="SimSun" panose="02010600030101010101" pitchFamily="2" charset="-122"/>
              </a:rPr>
              <a:t>4</a:t>
            </a:r>
            <a:r>
              <a:rPr lang="en-US" sz="2400" b="0">
                <a:latin typeface="Times New Roman" panose="02020603050405020304" pitchFamily="18" charset="0"/>
                <a:ea typeface="SimSun" panose="02010600030101010101" pitchFamily="2" charset="-122"/>
              </a:rPr>
              <a:t>             BaSO</a:t>
            </a:r>
            <a:r>
              <a:rPr lang="en-US" sz="2400" b="0" baseline="-25000">
                <a:latin typeface="Times New Roman" panose="02020603050405020304" pitchFamily="18" charset="0"/>
                <a:ea typeface="SimSun" panose="02010600030101010101" pitchFamily="2" charset="-122"/>
              </a:rPr>
              <a:t>4</a:t>
            </a:r>
            <a:r>
              <a:rPr lang="en-US" sz="2400" b="0">
                <a:latin typeface="Times New Roman" panose="02020603050405020304" pitchFamily="18" charset="0"/>
                <a:ea typeface="SimSun" panose="02010600030101010101" pitchFamily="2" charset="-122"/>
              </a:rPr>
              <a:t> + 2NaCl</a:t>
            </a:r>
            <a:endParaRPr lang="en-US" sz="2400"/>
          </a:p>
        </p:txBody>
      </p:sp>
      <p:sp>
        <p:nvSpPr>
          <p:cNvPr id="11" name="Text Box 10"/>
          <p:cNvSpPr txBox="1"/>
          <p:nvPr/>
        </p:nvSpPr>
        <p:spPr>
          <a:xfrm>
            <a:off x="553720" y="4095115"/>
            <a:ext cx="5806440" cy="460375"/>
          </a:xfrm>
          <a:prstGeom prst="rect">
            <a:avLst/>
          </a:prstGeom>
          <a:noFill/>
          <a:ln w="9525">
            <a:noFill/>
          </a:ln>
        </p:spPr>
        <p:txBody>
          <a:bodyPr wrap="square">
            <a:spAutoFit/>
          </a:bodyPr>
          <a:p>
            <a:pPr indent="0"/>
            <a:r>
              <a:rPr lang="en-US" sz="2400" b="0">
                <a:latin typeface="Times New Roman" panose="02020603050405020304" pitchFamily="18" charset="0"/>
              </a:rPr>
              <a:t>Ca(NO</a:t>
            </a:r>
            <a:r>
              <a:rPr lang="en-US" sz="2400" b="0" baseline="-25000">
                <a:latin typeface="Times New Roman" panose="02020603050405020304" pitchFamily="18" charset="0"/>
              </a:rPr>
              <a:t>3</a:t>
            </a:r>
            <a:r>
              <a:rPr lang="en-US" sz="2400" b="0">
                <a:latin typeface="Times New Roman" panose="02020603050405020304" pitchFamily="18" charset="0"/>
              </a:rPr>
              <a:t>)</a:t>
            </a:r>
            <a:r>
              <a:rPr lang="en-US" sz="2400" b="0" baseline="-25000">
                <a:latin typeface="Times New Roman" panose="02020603050405020304" pitchFamily="18" charset="0"/>
              </a:rPr>
              <a:t>2</a:t>
            </a:r>
            <a:r>
              <a:rPr lang="en-US" sz="2400" b="0">
                <a:latin typeface="Times New Roman" panose="02020603050405020304" pitchFamily="18" charset="0"/>
              </a:rPr>
              <a:t> + Na</a:t>
            </a:r>
            <a:r>
              <a:rPr lang="en-US" sz="2400" b="0" baseline="-25000">
                <a:latin typeface="Times New Roman" panose="02020603050405020304" pitchFamily="18" charset="0"/>
              </a:rPr>
              <a:t>2</a:t>
            </a:r>
            <a:r>
              <a:rPr lang="en-US" sz="2400" b="0">
                <a:latin typeface="Times New Roman" panose="02020603050405020304" pitchFamily="18" charset="0"/>
              </a:rPr>
              <a:t>CO</a:t>
            </a:r>
            <a:r>
              <a:rPr lang="en-US" sz="2400" b="0" baseline="-25000">
                <a:latin typeface="Times New Roman" panose="02020603050405020304" pitchFamily="18" charset="0"/>
              </a:rPr>
              <a:t>3</a:t>
            </a:r>
            <a:r>
              <a:rPr lang="en-US" sz="2400" b="0">
                <a:latin typeface="Times New Roman" panose="02020603050405020304" pitchFamily="18" charset="0"/>
              </a:rPr>
              <a:t>	     2NaNO</a:t>
            </a:r>
            <a:r>
              <a:rPr lang="en-US" sz="2400" b="0" baseline="-25000">
                <a:latin typeface="Times New Roman" panose="02020603050405020304" pitchFamily="18" charset="0"/>
              </a:rPr>
              <a:t>3</a:t>
            </a:r>
            <a:r>
              <a:rPr lang="en-US" sz="2400" b="0">
                <a:latin typeface="Times New Roman" panose="02020603050405020304" pitchFamily="18" charset="0"/>
              </a:rPr>
              <a:t> + CaCO</a:t>
            </a:r>
            <a:r>
              <a:rPr lang="en-US" sz="2400" b="0" baseline="-25000">
                <a:latin typeface="Times New Roman" panose="02020603050405020304" pitchFamily="18" charset="0"/>
              </a:rPr>
              <a:t>3</a:t>
            </a:r>
            <a:r>
              <a:rPr lang="en-US" sz="2400" b="0">
                <a:latin typeface="Times New Roman" panose="02020603050405020304" pitchFamily="18" charset="0"/>
              </a:rPr>
              <a:t> </a:t>
            </a:r>
            <a:endParaRPr lang="en-US" sz="2400"/>
          </a:p>
        </p:txBody>
      </p:sp>
      <p:pic>
        <p:nvPicPr>
          <p:cNvPr id="12" name="Picture 11"/>
          <p:cNvPicPr/>
          <p:nvPr/>
        </p:nvPicPr>
        <p:blipFill>
          <a:blip r:embed="rId2"/>
          <a:stretch>
            <a:fillRect/>
          </a:stretch>
        </p:blipFill>
        <p:spPr>
          <a:xfrm>
            <a:off x="3391535" y="5217160"/>
            <a:ext cx="546100" cy="76200"/>
          </a:xfrm>
          <a:prstGeom prst="rect">
            <a:avLst/>
          </a:prstGeom>
          <a:noFill/>
          <a:ln w="9525">
            <a:noFill/>
          </a:ln>
        </p:spPr>
      </p:pic>
      <p:sp>
        <p:nvSpPr>
          <p:cNvPr id="108" name="Text Box 107"/>
          <p:cNvSpPr txBox="1"/>
          <p:nvPr/>
        </p:nvSpPr>
        <p:spPr>
          <a:xfrm>
            <a:off x="488315" y="5070475"/>
            <a:ext cx="7058025" cy="460375"/>
          </a:xfrm>
          <a:prstGeom prst="rect">
            <a:avLst/>
          </a:prstGeom>
          <a:noFill/>
          <a:ln w="9525">
            <a:noFill/>
          </a:ln>
        </p:spPr>
        <p:txBody>
          <a:bodyPr wrap="square">
            <a:spAutoFit/>
          </a:bodyPr>
          <a:p>
            <a:pPr indent="0"/>
            <a:r>
              <a:rPr lang="en-US" sz="2400" b="0">
                <a:latin typeface="Times New Roman" panose="02020603050405020304" pitchFamily="18" charset="0"/>
              </a:rPr>
              <a:t>2HNO</a:t>
            </a:r>
            <a:r>
              <a:rPr lang="en-US" sz="2400" b="0" baseline="-25000">
                <a:latin typeface="Times New Roman" panose="02020603050405020304" pitchFamily="18" charset="0"/>
              </a:rPr>
              <a:t>3</a:t>
            </a:r>
            <a:r>
              <a:rPr lang="en-US" sz="2400" b="0">
                <a:latin typeface="Times New Roman" panose="02020603050405020304" pitchFamily="18" charset="0"/>
              </a:rPr>
              <a:t> + Na</a:t>
            </a:r>
            <a:r>
              <a:rPr lang="en-US" sz="2400" b="0" baseline="-25000">
                <a:latin typeface="Times New Roman" panose="02020603050405020304" pitchFamily="18" charset="0"/>
              </a:rPr>
              <a:t>2</a:t>
            </a:r>
            <a:r>
              <a:rPr lang="en-US" sz="2400" b="0">
                <a:latin typeface="Times New Roman" panose="02020603050405020304" pitchFamily="18" charset="0"/>
              </a:rPr>
              <a:t>CO</a:t>
            </a:r>
            <a:r>
              <a:rPr lang="en-US" sz="2400" b="0" baseline="-25000">
                <a:latin typeface="Times New Roman" panose="02020603050405020304" pitchFamily="18" charset="0"/>
              </a:rPr>
              <a:t>3</a:t>
            </a:r>
            <a:r>
              <a:rPr lang="en-US" sz="2400" b="0">
                <a:latin typeface="Times New Roman" panose="02020603050405020304" pitchFamily="18" charset="0"/>
              </a:rPr>
              <a:t>	             2NaNO</a:t>
            </a:r>
            <a:r>
              <a:rPr lang="en-US" sz="2400" b="0" baseline="-25000">
                <a:latin typeface="Times New Roman" panose="02020603050405020304" pitchFamily="18" charset="0"/>
              </a:rPr>
              <a:t>3</a:t>
            </a:r>
            <a:r>
              <a:rPr lang="en-US" sz="2400" b="0">
                <a:latin typeface="Times New Roman" panose="02020603050405020304" pitchFamily="18" charset="0"/>
              </a:rPr>
              <a:t> + CO</a:t>
            </a:r>
            <a:r>
              <a:rPr lang="en-US" sz="2400" b="0" baseline="-25000">
                <a:latin typeface="Times New Roman" panose="02020603050405020304" pitchFamily="18" charset="0"/>
              </a:rPr>
              <a:t>2</a:t>
            </a:r>
            <a:r>
              <a:rPr lang="en-US" sz="2400" b="0">
                <a:latin typeface="Times New Roman" panose="02020603050405020304" pitchFamily="18" charset="0"/>
              </a:rPr>
              <a:t> + H</a:t>
            </a:r>
            <a:r>
              <a:rPr lang="en-US" sz="2400" b="0" baseline="-25000">
                <a:latin typeface="Times New Roman" panose="02020603050405020304" pitchFamily="18" charset="0"/>
              </a:rPr>
              <a:t>2</a:t>
            </a:r>
            <a:r>
              <a:rPr lang="en-US" sz="2400" b="0">
                <a:latin typeface="Times New Roman" panose="02020603050405020304" pitchFamily="18" charset="0"/>
              </a:rPr>
              <a:t>O </a:t>
            </a:r>
            <a:endParaRPr lang="en-US" sz="2400"/>
          </a:p>
        </p:txBody>
      </p:sp>
      <p:pic>
        <p:nvPicPr>
          <p:cNvPr id="15" name="Picture 14"/>
          <p:cNvPicPr/>
          <p:nvPr/>
        </p:nvPicPr>
        <p:blipFill>
          <a:blip r:embed="rId3"/>
          <a:stretch>
            <a:fillRect/>
          </a:stretch>
        </p:blipFill>
        <p:spPr>
          <a:xfrm>
            <a:off x="3082925" y="6336983"/>
            <a:ext cx="320040" cy="60960"/>
          </a:xfrm>
          <a:prstGeom prst="rect">
            <a:avLst/>
          </a:prstGeom>
          <a:noFill/>
          <a:ln w="9525">
            <a:noFill/>
          </a:ln>
        </p:spPr>
      </p:pic>
      <p:pic>
        <p:nvPicPr>
          <p:cNvPr id="22" name="Picture 21"/>
          <p:cNvPicPr/>
          <p:nvPr/>
        </p:nvPicPr>
        <p:blipFill>
          <a:blip r:embed="rId3"/>
          <a:stretch>
            <a:fillRect/>
          </a:stretch>
        </p:blipFill>
        <p:spPr>
          <a:xfrm>
            <a:off x="3181350" y="4799013"/>
            <a:ext cx="320040" cy="60960"/>
          </a:xfrm>
          <a:prstGeom prst="rect">
            <a:avLst/>
          </a:prstGeom>
          <a:noFill/>
          <a:ln w="9525">
            <a:noFill/>
          </a:ln>
        </p:spPr>
      </p:pic>
      <p:pic>
        <p:nvPicPr>
          <p:cNvPr id="23" name="Picture 22"/>
          <p:cNvPicPr/>
          <p:nvPr/>
        </p:nvPicPr>
        <p:blipFill>
          <a:blip r:embed="rId3"/>
          <a:stretch>
            <a:fillRect/>
          </a:stretch>
        </p:blipFill>
        <p:spPr>
          <a:xfrm>
            <a:off x="3296920" y="4328478"/>
            <a:ext cx="320040" cy="60960"/>
          </a:xfrm>
          <a:prstGeom prst="rect">
            <a:avLst/>
          </a:prstGeom>
          <a:noFill/>
          <a:ln w="9525">
            <a:noFill/>
          </a:ln>
        </p:spPr>
      </p:pic>
      <p:sp>
        <p:nvSpPr>
          <p:cNvPr id="31" name="Text Box 30"/>
          <p:cNvSpPr txBox="1"/>
          <p:nvPr/>
        </p:nvSpPr>
        <p:spPr>
          <a:xfrm>
            <a:off x="554355" y="5536565"/>
            <a:ext cx="6865620" cy="460375"/>
          </a:xfrm>
          <a:prstGeom prst="rect">
            <a:avLst/>
          </a:prstGeom>
          <a:noFill/>
          <a:ln w="9525">
            <a:noFill/>
          </a:ln>
        </p:spPr>
        <p:txBody>
          <a:bodyPr wrap="square">
            <a:spAutoFit/>
          </a:bodyPr>
          <a:p>
            <a:pPr indent="0"/>
            <a:r>
              <a:rPr lang="en-US" sz="2400" b="0">
                <a:latin typeface="Times New Roman" panose="02020603050405020304" pitchFamily="18" charset="0"/>
              </a:rPr>
              <a:t>Ca(NO</a:t>
            </a:r>
            <a:r>
              <a:rPr lang="en-US" sz="2400" b="0" baseline="-25000">
                <a:latin typeface="Times New Roman" panose="02020603050405020304" pitchFamily="18" charset="0"/>
              </a:rPr>
              <a:t>3</a:t>
            </a:r>
            <a:r>
              <a:rPr lang="en-US" sz="2400" b="0">
                <a:latin typeface="Times New Roman" panose="02020603050405020304" pitchFamily="18" charset="0"/>
              </a:rPr>
              <a:t>)</a:t>
            </a:r>
            <a:r>
              <a:rPr lang="en-US" sz="2400" b="0" baseline="-25000">
                <a:latin typeface="Times New Roman" panose="02020603050405020304" pitchFamily="18" charset="0"/>
              </a:rPr>
              <a:t>2</a:t>
            </a:r>
            <a:r>
              <a:rPr lang="en-US" sz="2400" b="0">
                <a:latin typeface="Times New Roman" panose="02020603050405020304" pitchFamily="18" charset="0"/>
              </a:rPr>
              <a:t> + Na</a:t>
            </a:r>
            <a:r>
              <a:rPr lang="en-US" sz="2400" b="0" baseline="-25000">
                <a:latin typeface="Times New Roman" panose="02020603050405020304" pitchFamily="18" charset="0"/>
              </a:rPr>
              <a:t>2</a:t>
            </a:r>
            <a:r>
              <a:rPr lang="en-US" sz="2400" b="0">
                <a:latin typeface="Times New Roman" panose="02020603050405020304" pitchFamily="18" charset="0"/>
              </a:rPr>
              <a:t>S</a:t>
            </a:r>
            <a:r>
              <a:rPr lang="en-US" sz="2400" b="0">
                <a:latin typeface="Times New Roman" panose="02020603050405020304" pitchFamily="18" charset="0"/>
              </a:rPr>
              <a:t>O</a:t>
            </a:r>
            <a:r>
              <a:rPr lang="en-US" sz="2400" b="0" baseline="-25000">
                <a:latin typeface="Times New Roman" panose="02020603050405020304" pitchFamily="18" charset="0"/>
              </a:rPr>
              <a:t>4</a:t>
            </a:r>
            <a:r>
              <a:rPr lang="en-US" sz="2400" b="0">
                <a:latin typeface="Times New Roman" panose="02020603050405020304" pitchFamily="18" charset="0"/>
              </a:rPr>
              <a:t>	     2NaNO</a:t>
            </a:r>
            <a:r>
              <a:rPr lang="en-US" sz="2400" b="0" baseline="-25000">
                <a:latin typeface="Times New Roman" panose="02020603050405020304" pitchFamily="18" charset="0"/>
              </a:rPr>
              <a:t>3</a:t>
            </a:r>
            <a:r>
              <a:rPr lang="en-US" sz="2400" b="0">
                <a:latin typeface="Times New Roman" panose="02020603050405020304" pitchFamily="18" charset="0"/>
              </a:rPr>
              <a:t> + CaSO</a:t>
            </a:r>
            <a:r>
              <a:rPr lang="en-US" sz="2400" b="0" baseline="-25000">
                <a:latin typeface="Times New Roman" panose="02020603050405020304" pitchFamily="18" charset="0"/>
              </a:rPr>
              <a:t>4</a:t>
            </a:r>
            <a:r>
              <a:rPr lang="en-US" sz="2400" b="0">
                <a:latin typeface="Times New Roman" panose="02020603050405020304" pitchFamily="18" charset="0"/>
              </a:rPr>
              <a:t> (ít tan)</a:t>
            </a:r>
            <a:endParaRPr lang="en-US" sz="2400"/>
          </a:p>
        </p:txBody>
      </p:sp>
      <p:pic>
        <p:nvPicPr>
          <p:cNvPr id="43" name="Picture 42"/>
          <p:cNvPicPr/>
          <p:nvPr/>
        </p:nvPicPr>
        <p:blipFill>
          <a:blip r:embed="rId3"/>
          <a:stretch>
            <a:fillRect/>
          </a:stretch>
        </p:blipFill>
        <p:spPr>
          <a:xfrm>
            <a:off x="3308350" y="5792788"/>
            <a:ext cx="320040" cy="60960"/>
          </a:xfrm>
          <a:prstGeom prst="rect">
            <a:avLst/>
          </a:prstGeom>
          <a:noFill/>
          <a:ln w="9525">
            <a:noFill/>
          </a:ln>
        </p:spPr>
      </p:pic>
      <p:sp>
        <p:nvSpPr>
          <p:cNvPr id="45" name="Text Box 44"/>
          <p:cNvSpPr txBox="1"/>
          <p:nvPr/>
        </p:nvSpPr>
        <p:spPr>
          <a:xfrm>
            <a:off x="488315" y="4582795"/>
            <a:ext cx="6743065" cy="460375"/>
          </a:xfrm>
          <a:prstGeom prst="rect">
            <a:avLst/>
          </a:prstGeom>
          <a:noFill/>
          <a:ln w="9525">
            <a:noFill/>
          </a:ln>
        </p:spPr>
        <p:txBody>
          <a:bodyPr wrap="square">
            <a:spAutoFit/>
          </a:bodyPr>
          <a:p>
            <a:pPr indent="0"/>
            <a:r>
              <a:rPr lang="en-US" sz="2400">
                <a:latin typeface="Times New Roman" panose="02020603050405020304" pitchFamily="18" charset="0"/>
                <a:ea typeface="SimSun" panose="02010600030101010101" pitchFamily="2" charset="-122"/>
                <a:sym typeface="+mn-ea"/>
              </a:rPr>
              <a:t>Na</a:t>
            </a:r>
            <a:r>
              <a:rPr lang="en-US" sz="2400" baseline="-25000">
                <a:latin typeface="Times New Roman" panose="02020603050405020304" pitchFamily="18" charset="0"/>
                <a:ea typeface="SimSun" panose="02010600030101010101" pitchFamily="2" charset="-122"/>
                <a:sym typeface="+mn-ea"/>
              </a:rPr>
              <a:t>2</a:t>
            </a:r>
            <a:r>
              <a:rPr lang="en-US" sz="2400">
                <a:latin typeface="Times New Roman" panose="02020603050405020304" pitchFamily="18" charset="0"/>
                <a:ea typeface="SimSun" panose="02010600030101010101" pitchFamily="2" charset="-122"/>
                <a:sym typeface="+mn-ea"/>
              </a:rPr>
              <a:t>CO</a:t>
            </a:r>
            <a:r>
              <a:rPr lang="en-US" sz="2400" baseline="-25000">
                <a:latin typeface="Times New Roman" panose="02020603050405020304" pitchFamily="18" charset="0"/>
                <a:ea typeface="SimSun" panose="02010600030101010101" pitchFamily="2" charset="-122"/>
                <a:sym typeface="+mn-ea"/>
              </a:rPr>
              <a:t>3</a:t>
            </a:r>
            <a:r>
              <a:rPr lang="en-US" sz="2400">
                <a:latin typeface="Times New Roman" panose="02020603050405020304" pitchFamily="18" charset="0"/>
                <a:ea typeface="SimSun" panose="02010600030101010101" pitchFamily="2" charset="-122"/>
                <a:sym typeface="+mn-ea"/>
              </a:rPr>
              <a:t>  +  </a:t>
            </a:r>
            <a:r>
              <a:rPr lang="en-US" sz="2400" b="0">
                <a:latin typeface="Times New Roman" panose="02020603050405020304" pitchFamily="18" charset="0"/>
                <a:ea typeface="SimSun" panose="02010600030101010101" pitchFamily="2" charset="-122"/>
              </a:rPr>
              <a:t>BaCl</a:t>
            </a:r>
            <a:r>
              <a:rPr lang="en-US" sz="2400" b="0" baseline="-25000">
                <a:latin typeface="Times New Roman" panose="02020603050405020304" pitchFamily="18" charset="0"/>
                <a:ea typeface="SimSun" panose="02010600030101010101" pitchFamily="2" charset="-122"/>
              </a:rPr>
              <a:t>2</a:t>
            </a:r>
            <a:r>
              <a:rPr lang="en-US" sz="2400" b="0">
                <a:latin typeface="Times New Roman" panose="02020603050405020304" pitchFamily="18" charset="0"/>
                <a:ea typeface="SimSun" panose="02010600030101010101" pitchFamily="2" charset="-122"/>
              </a:rPr>
              <a:t>               BaCO</a:t>
            </a:r>
            <a:r>
              <a:rPr lang="en-US" sz="2400" b="0" baseline="-25000">
                <a:latin typeface="Times New Roman" panose="02020603050405020304" pitchFamily="18" charset="0"/>
                <a:ea typeface="SimSun" panose="02010600030101010101" pitchFamily="2" charset="-122"/>
              </a:rPr>
              <a:t>3</a:t>
            </a:r>
            <a:r>
              <a:rPr lang="en-US" sz="2400" b="0">
                <a:latin typeface="Times New Roman" panose="02020603050405020304" pitchFamily="18" charset="0"/>
                <a:ea typeface="SimSun" panose="02010600030101010101" pitchFamily="2" charset="-122"/>
              </a:rPr>
              <a:t> + 2NaCl</a:t>
            </a:r>
            <a:endParaRPr lang="en-US" sz="2400"/>
          </a:p>
        </p:txBody>
      </p:sp>
      <p:pic>
        <p:nvPicPr>
          <p:cNvPr id="46" name="Picture 45"/>
          <p:cNvPicPr/>
          <p:nvPr/>
        </p:nvPicPr>
        <p:blipFill>
          <a:blip r:embed="rId3"/>
          <a:stretch>
            <a:fillRect/>
          </a:stretch>
        </p:blipFill>
        <p:spPr>
          <a:xfrm>
            <a:off x="3175635" y="4812983"/>
            <a:ext cx="320040" cy="6096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7"/>
                                        </p:tgtEl>
                                        <p:attrNameLst>
                                          <p:attrName>style.visibility</p:attrName>
                                        </p:attrNameLst>
                                      </p:cBhvr>
                                      <p:to>
                                        <p:strVal val="visible"/>
                                      </p:to>
                                    </p:set>
                                    <p:anim calcmode="lin" valueType="num">
                                      <p:cBhvr additive="base">
                                        <p:cTn id="7" dur="500" fill="hold"/>
                                        <p:tgtEl>
                                          <p:spTgt spid="107"/>
                                        </p:tgtEl>
                                        <p:attrNameLst>
                                          <p:attrName>ppt_x</p:attrName>
                                        </p:attrNameLst>
                                      </p:cBhvr>
                                      <p:tavLst>
                                        <p:tav tm="0">
                                          <p:val>
                                            <p:strVal val="#ppt_x"/>
                                          </p:val>
                                        </p:tav>
                                        <p:tav tm="100000">
                                          <p:val>
                                            <p:strVal val="#ppt_x"/>
                                          </p:val>
                                        </p:tav>
                                      </p:tavLst>
                                    </p:anim>
                                    <p:anim calcmode="lin" valueType="num">
                                      <p:cBhvr additive="base">
                                        <p:cTn id="8" dur="500" fill="hold"/>
                                        <p:tgtEl>
                                          <p:spTgt spid="10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 calcmode="lin" valueType="num">
                                      <p:cBhvr additive="base">
                                        <p:cTn id="17" dur="500" fill="hold"/>
                                        <p:tgtEl>
                                          <p:spTgt spid="39"/>
                                        </p:tgtEl>
                                        <p:attrNameLst>
                                          <p:attrName>ppt_x</p:attrName>
                                        </p:attrNameLst>
                                      </p:cBhvr>
                                      <p:tavLst>
                                        <p:tav tm="0">
                                          <p:val>
                                            <p:strVal val="#ppt_x"/>
                                          </p:val>
                                        </p:tav>
                                        <p:tav tm="100000">
                                          <p:val>
                                            <p:strVal val="#ppt_x"/>
                                          </p:val>
                                        </p:tav>
                                      </p:tavLst>
                                    </p:anim>
                                    <p:anim calcmode="lin" valueType="num">
                                      <p:cBhvr additive="base">
                                        <p:cTn id="18" dur="500" fill="hold"/>
                                        <p:tgtEl>
                                          <p:spTgt spid="3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anim calcmode="lin" valueType="num">
                                      <p:cBhvr additive="base">
                                        <p:cTn id="21" dur="500" fill="hold"/>
                                        <p:tgtEl>
                                          <p:spTgt spid="38"/>
                                        </p:tgtEl>
                                        <p:attrNameLst>
                                          <p:attrName>ppt_x</p:attrName>
                                        </p:attrNameLst>
                                      </p:cBhvr>
                                      <p:tavLst>
                                        <p:tav tm="0">
                                          <p:val>
                                            <p:strVal val="#ppt_x"/>
                                          </p:val>
                                        </p:tav>
                                        <p:tav tm="100000">
                                          <p:val>
                                            <p:strVal val="#ppt_x"/>
                                          </p:val>
                                        </p:tav>
                                      </p:tavLst>
                                    </p:anim>
                                    <p:anim calcmode="lin" valueType="num">
                                      <p:cBhvr additive="base">
                                        <p:cTn id="2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anim calcmode="lin" valueType="num">
                                      <p:cBhvr additive="base">
                                        <p:cTn id="27" dur="500" fill="hold"/>
                                        <p:tgtEl>
                                          <p:spTgt spid="41"/>
                                        </p:tgtEl>
                                        <p:attrNameLst>
                                          <p:attrName>ppt_x</p:attrName>
                                        </p:attrNameLst>
                                      </p:cBhvr>
                                      <p:tavLst>
                                        <p:tav tm="0">
                                          <p:val>
                                            <p:strVal val="#ppt_x"/>
                                          </p:val>
                                        </p:tav>
                                        <p:tav tm="100000">
                                          <p:val>
                                            <p:strVal val="#ppt_x"/>
                                          </p:val>
                                        </p:tav>
                                      </p:tavLst>
                                    </p:anim>
                                    <p:anim calcmode="lin" valueType="num">
                                      <p:cBhvr additive="base">
                                        <p:cTn id="28" dur="500" fill="hold"/>
                                        <p:tgtEl>
                                          <p:spTgt spid="4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0"/>
                                        </p:tgtEl>
                                        <p:attrNameLst>
                                          <p:attrName>style.visibility</p:attrName>
                                        </p:attrNameLst>
                                      </p:cBhvr>
                                      <p:to>
                                        <p:strVal val="visible"/>
                                      </p:to>
                                    </p:set>
                                    <p:anim calcmode="lin" valueType="num">
                                      <p:cBhvr additive="base">
                                        <p:cTn id="31" dur="500" fill="hold"/>
                                        <p:tgtEl>
                                          <p:spTgt spid="40"/>
                                        </p:tgtEl>
                                        <p:attrNameLst>
                                          <p:attrName>ppt_x</p:attrName>
                                        </p:attrNameLst>
                                      </p:cBhvr>
                                      <p:tavLst>
                                        <p:tav tm="0">
                                          <p:val>
                                            <p:strVal val="#ppt_x"/>
                                          </p:val>
                                        </p:tav>
                                        <p:tav tm="100000">
                                          <p:val>
                                            <p:strVal val="#ppt_x"/>
                                          </p:val>
                                        </p:tav>
                                      </p:tavLst>
                                    </p:anim>
                                    <p:anim calcmode="lin" valueType="num">
                                      <p:cBhvr additive="base">
                                        <p:cTn id="3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additive="base">
                                        <p:cTn id="37" dur="500" fill="hold"/>
                                        <p:tgtEl>
                                          <p:spTgt spid="33"/>
                                        </p:tgtEl>
                                        <p:attrNameLst>
                                          <p:attrName>ppt_x</p:attrName>
                                        </p:attrNameLst>
                                      </p:cBhvr>
                                      <p:tavLst>
                                        <p:tav tm="0">
                                          <p:val>
                                            <p:strVal val="#ppt_x"/>
                                          </p:val>
                                        </p:tav>
                                        <p:tav tm="100000">
                                          <p:val>
                                            <p:strVal val="#ppt_x"/>
                                          </p:val>
                                        </p:tav>
                                      </p:tavLst>
                                    </p:anim>
                                    <p:anim calcmode="lin" valueType="num">
                                      <p:cBhvr additive="base">
                                        <p:cTn id="38" dur="500" fill="hold"/>
                                        <p:tgtEl>
                                          <p:spTgt spid="33"/>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anim calcmode="lin" valueType="num">
                                      <p:cBhvr additive="base">
                                        <p:cTn id="41" dur="500" fill="hold"/>
                                        <p:tgtEl>
                                          <p:spTgt spid="32"/>
                                        </p:tgtEl>
                                        <p:attrNameLst>
                                          <p:attrName>ppt_x</p:attrName>
                                        </p:attrNameLst>
                                      </p:cBhvr>
                                      <p:tavLst>
                                        <p:tav tm="0">
                                          <p:val>
                                            <p:strVal val="#ppt_x"/>
                                          </p:val>
                                        </p:tav>
                                        <p:tav tm="100000">
                                          <p:val>
                                            <p:strVal val="#ppt_x"/>
                                          </p:val>
                                        </p:tav>
                                      </p:tavLst>
                                    </p:anim>
                                    <p:anim calcmode="lin" valueType="num">
                                      <p:cBhvr additive="base">
                                        <p:cTn id="42"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5"/>
                                        </p:tgtEl>
                                        <p:attrNameLst>
                                          <p:attrName>style.visibility</p:attrName>
                                        </p:attrNameLst>
                                      </p:cBhvr>
                                      <p:to>
                                        <p:strVal val="visible"/>
                                      </p:to>
                                    </p:set>
                                    <p:anim calcmode="lin" valueType="num">
                                      <p:cBhvr additive="base">
                                        <p:cTn id="47" dur="500" fill="hold"/>
                                        <p:tgtEl>
                                          <p:spTgt spid="35"/>
                                        </p:tgtEl>
                                        <p:attrNameLst>
                                          <p:attrName>ppt_x</p:attrName>
                                        </p:attrNameLst>
                                      </p:cBhvr>
                                      <p:tavLst>
                                        <p:tav tm="0">
                                          <p:val>
                                            <p:strVal val="#ppt_x"/>
                                          </p:val>
                                        </p:tav>
                                        <p:tav tm="100000">
                                          <p:val>
                                            <p:strVal val="#ppt_x"/>
                                          </p:val>
                                        </p:tav>
                                      </p:tavLst>
                                    </p:anim>
                                    <p:anim calcmode="lin" valueType="num">
                                      <p:cBhvr additive="base">
                                        <p:cTn id="48" dur="500" fill="hold"/>
                                        <p:tgtEl>
                                          <p:spTgt spid="35"/>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4"/>
                                        </p:tgtEl>
                                        <p:attrNameLst>
                                          <p:attrName>style.visibility</p:attrName>
                                        </p:attrNameLst>
                                      </p:cBhvr>
                                      <p:to>
                                        <p:strVal val="visible"/>
                                      </p:to>
                                    </p:set>
                                    <p:anim calcmode="lin" valueType="num">
                                      <p:cBhvr additive="base">
                                        <p:cTn id="51" dur="500" fill="hold"/>
                                        <p:tgtEl>
                                          <p:spTgt spid="34"/>
                                        </p:tgtEl>
                                        <p:attrNameLst>
                                          <p:attrName>ppt_x</p:attrName>
                                        </p:attrNameLst>
                                      </p:cBhvr>
                                      <p:tavLst>
                                        <p:tav tm="0">
                                          <p:val>
                                            <p:strVal val="#ppt_x"/>
                                          </p:val>
                                        </p:tav>
                                        <p:tav tm="100000">
                                          <p:val>
                                            <p:strVal val="#ppt_x"/>
                                          </p:val>
                                        </p:tav>
                                      </p:tavLst>
                                    </p:anim>
                                    <p:anim calcmode="lin" valueType="num">
                                      <p:cBhvr additive="base">
                                        <p:cTn id="5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36"/>
                                        </p:tgtEl>
                                        <p:attrNameLst>
                                          <p:attrName>style.visibility</p:attrName>
                                        </p:attrNameLst>
                                      </p:cBhvr>
                                      <p:to>
                                        <p:strVal val="visible"/>
                                      </p:to>
                                    </p:set>
                                    <p:anim calcmode="lin" valueType="num">
                                      <p:cBhvr additive="base">
                                        <p:cTn id="57" dur="500" fill="hold"/>
                                        <p:tgtEl>
                                          <p:spTgt spid="36"/>
                                        </p:tgtEl>
                                        <p:attrNameLst>
                                          <p:attrName>ppt_x</p:attrName>
                                        </p:attrNameLst>
                                      </p:cBhvr>
                                      <p:tavLst>
                                        <p:tav tm="0">
                                          <p:val>
                                            <p:strVal val="#ppt_x"/>
                                          </p:val>
                                        </p:tav>
                                        <p:tav tm="100000">
                                          <p:val>
                                            <p:strVal val="#ppt_x"/>
                                          </p:val>
                                        </p:tav>
                                      </p:tavLst>
                                    </p:anim>
                                    <p:anim calcmode="lin" valueType="num">
                                      <p:cBhvr additive="base">
                                        <p:cTn id="58" dur="500" fill="hold"/>
                                        <p:tgtEl>
                                          <p:spTgt spid="36"/>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37"/>
                                        </p:tgtEl>
                                        <p:attrNameLst>
                                          <p:attrName>style.visibility</p:attrName>
                                        </p:attrNameLst>
                                      </p:cBhvr>
                                      <p:to>
                                        <p:strVal val="visible"/>
                                      </p:to>
                                    </p:set>
                                    <p:anim calcmode="lin" valueType="num">
                                      <p:cBhvr additive="base">
                                        <p:cTn id="61" dur="500" fill="hold"/>
                                        <p:tgtEl>
                                          <p:spTgt spid="37"/>
                                        </p:tgtEl>
                                        <p:attrNameLst>
                                          <p:attrName>ppt_x</p:attrName>
                                        </p:attrNameLst>
                                      </p:cBhvr>
                                      <p:tavLst>
                                        <p:tav tm="0">
                                          <p:val>
                                            <p:strVal val="#ppt_x"/>
                                          </p:val>
                                        </p:tav>
                                        <p:tav tm="100000">
                                          <p:val>
                                            <p:strVal val="#ppt_x"/>
                                          </p:val>
                                        </p:tav>
                                      </p:tavLst>
                                    </p:anim>
                                    <p:anim calcmode="lin" valueType="num">
                                      <p:cBhvr additive="base">
                                        <p:cTn id="6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anim calcmode="lin" valueType="num">
                                      <p:cBhvr additive="base">
                                        <p:cTn id="67" dur="500" fill="hold"/>
                                        <p:tgtEl>
                                          <p:spTgt spid="25"/>
                                        </p:tgtEl>
                                        <p:attrNameLst>
                                          <p:attrName>ppt_x</p:attrName>
                                        </p:attrNameLst>
                                      </p:cBhvr>
                                      <p:tavLst>
                                        <p:tav tm="0">
                                          <p:val>
                                            <p:strVal val="#ppt_x"/>
                                          </p:val>
                                        </p:tav>
                                        <p:tav tm="100000">
                                          <p:val>
                                            <p:strVal val="#ppt_x"/>
                                          </p:val>
                                        </p:tav>
                                      </p:tavLst>
                                    </p:anim>
                                    <p:anim calcmode="lin" valueType="num">
                                      <p:cBhvr additive="base">
                                        <p:cTn id="68" dur="500" fill="hold"/>
                                        <p:tgtEl>
                                          <p:spTgt spid="25"/>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24"/>
                                        </p:tgtEl>
                                        <p:attrNameLst>
                                          <p:attrName>style.visibility</p:attrName>
                                        </p:attrNameLst>
                                      </p:cBhvr>
                                      <p:to>
                                        <p:strVal val="visible"/>
                                      </p:to>
                                    </p:set>
                                    <p:anim calcmode="lin" valueType="num">
                                      <p:cBhvr additive="base">
                                        <p:cTn id="71" dur="500" fill="hold"/>
                                        <p:tgtEl>
                                          <p:spTgt spid="24"/>
                                        </p:tgtEl>
                                        <p:attrNameLst>
                                          <p:attrName>ppt_x</p:attrName>
                                        </p:attrNameLst>
                                      </p:cBhvr>
                                      <p:tavLst>
                                        <p:tav tm="0">
                                          <p:val>
                                            <p:strVal val="#ppt_x"/>
                                          </p:val>
                                        </p:tav>
                                        <p:tav tm="100000">
                                          <p:val>
                                            <p:strVal val="#ppt_x"/>
                                          </p:val>
                                        </p:tav>
                                      </p:tavLst>
                                    </p:anim>
                                    <p:anim calcmode="lin" valueType="num">
                                      <p:cBhvr additive="base">
                                        <p:cTn id="7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27"/>
                                        </p:tgtEl>
                                        <p:attrNameLst>
                                          <p:attrName>style.visibility</p:attrName>
                                        </p:attrNameLst>
                                      </p:cBhvr>
                                      <p:to>
                                        <p:strVal val="visible"/>
                                      </p:to>
                                    </p:set>
                                    <p:anim calcmode="lin" valueType="num">
                                      <p:cBhvr additive="base">
                                        <p:cTn id="77" dur="500" fill="hold"/>
                                        <p:tgtEl>
                                          <p:spTgt spid="27"/>
                                        </p:tgtEl>
                                        <p:attrNameLst>
                                          <p:attrName>ppt_x</p:attrName>
                                        </p:attrNameLst>
                                      </p:cBhvr>
                                      <p:tavLst>
                                        <p:tav tm="0">
                                          <p:val>
                                            <p:strVal val="#ppt_x"/>
                                          </p:val>
                                        </p:tav>
                                        <p:tav tm="100000">
                                          <p:val>
                                            <p:strVal val="#ppt_x"/>
                                          </p:val>
                                        </p:tav>
                                      </p:tavLst>
                                    </p:anim>
                                    <p:anim calcmode="lin" valueType="num">
                                      <p:cBhvr additive="base">
                                        <p:cTn id="78" dur="500" fill="hold"/>
                                        <p:tgtEl>
                                          <p:spTgt spid="27"/>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26"/>
                                        </p:tgtEl>
                                        <p:attrNameLst>
                                          <p:attrName>style.visibility</p:attrName>
                                        </p:attrNameLst>
                                      </p:cBhvr>
                                      <p:to>
                                        <p:strVal val="visible"/>
                                      </p:to>
                                    </p:set>
                                    <p:anim calcmode="lin" valueType="num">
                                      <p:cBhvr additive="base">
                                        <p:cTn id="81" dur="500" fill="hold"/>
                                        <p:tgtEl>
                                          <p:spTgt spid="26"/>
                                        </p:tgtEl>
                                        <p:attrNameLst>
                                          <p:attrName>ppt_x</p:attrName>
                                        </p:attrNameLst>
                                      </p:cBhvr>
                                      <p:tavLst>
                                        <p:tav tm="0">
                                          <p:val>
                                            <p:strVal val="#ppt_x"/>
                                          </p:val>
                                        </p:tav>
                                        <p:tav tm="100000">
                                          <p:val>
                                            <p:strVal val="#ppt_x"/>
                                          </p:val>
                                        </p:tav>
                                      </p:tavLst>
                                    </p:anim>
                                    <p:anim calcmode="lin" valueType="num">
                                      <p:cBhvr additive="base">
                                        <p:cTn id="8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29"/>
                                        </p:tgtEl>
                                        <p:attrNameLst>
                                          <p:attrName>style.visibility</p:attrName>
                                        </p:attrNameLst>
                                      </p:cBhvr>
                                      <p:to>
                                        <p:strVal val="visible"/>
                                      </p:to>
                                    </p:set>
                                    <p:anim calcmode="lin" valueType="num">
                                      <p:cBhvr additive="base">
                                        <p:cTn id="87" dur="500" fill="hold"/>
                                        <p:tgtEl>
                                          <p:spTgt spid="29"/>
                                        </p:tgtEl>
                                        <p:attrNameLst>
                                          <p:attrName>ppt_x</p:attrName>
                                        </p:attrNameLst>
                                      </p:cBhvr>
                                      <p:tavLst>
                                        <p:tav tm="0">
                                          <p:val>
                                            <p:strVal val="#ppt_x"/>
                                          </p:val>
                                        </p:tav>
                                        <p:tav tm="100000">
                                          <p:val>
                                            <p:strVal val="#ppt_x"/>
                                          </p:val>
                                        </p:tav>
                                      </p:tavLst>
                                    </p:anim>
                                    <p:anim calcmode="lin" valueType="num">
                                      <p:cBhvr additive="base">
                                        <p:cTn id="88" dur="500" fill="hold"/>
                                        <p:tgtEl>
                                          <p:spTgt spid="29"/>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28"/>
                                        </p:tgtEl>
                                        <p:attrNameLst>
                                          <p:attrName>style.visibility</p:attrName>
                                        </p:attrNameLst>
                                      </p:cBhvr>
                                      <p:to>
                                        <p:strVal val="visible"/>
                                      </p:to>
                                    </p:set>
                                    <p:anim calcmode="lin" valueType="num">
                                      <p:cBhvr additive="base">
                                        <p:cTn id="91" dur="500" fill="hold"/>
                                        <p:tgtEl>
                                          <p:spTgt spid="28"/>
                                        </p:tgtEl>
                                        <p:attrNameLst>
                                          <p:attrName>ppt_x</p:attrName>
                                        </p:attrNameLst>
                                      </p:cBhvr>
                                      <p:tavLst>
                                        <p:tav tm="0">
                                          <p:val>
                                            <p:strVal val="#ppt_x"/>
                                          </p:val>
                                        </p:tav>
                                        <p:tav tm="100000">
                                          <p:val>
                                            <p:strVal val="#ppt_x"/>
                                          </p:val>
                                        </p:tav>
                                      </p:tavLst>
                                    </p:anim>
                                    <p:anim calcmode="lin" valueType="num">
                                      <p:cBhvr additive="base">
                                        <p:cTn id="9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4"/>
                                        </p:tgtEl>
                                        <p:attrNameLst>
                                          <p:attrName>style.visibility</p:attrName>
                                        </p:attrNameLst>
                                      </p:cBhvr>
                                      <p:to>
                                        <p:strVal val="visible"/>
                                      </p:to>
                                    </p:set>
                                    <p:anim calcmode="lin" valueType="num">
                                      <p:cBhvr additive="base">
                                        <p:cTn id="97" dur="500" fill="hold"/>
                                        <p:tgtEl>
                                          <p:spTgt spid="14"/>
                                        </p:tgtEl>
                                        <p:attrNameLst>
                                          <p:attrName>ppt_x</p:attrName>
                                        </p:attrNameLst>
                                      </p:cBhvr>
                                      <p:tavLst>
                                        <p:tav tm="0">
                                          <p:val>
                                            <p:strVal val="#ppt_x"/>
                                          </p:val>
                                        </p:tav>
                                        <p:tav tm="100000">
                                          <p:val>
                                            <p:strVal val="#ppt_x"/>
                                          </p:val>
                                        </p:tav>
                                      </p:tavLst>
                                    </p:anim>
                                    <p:anim calcmode="lin" valueType="num">
                                      <p:cBhvr additive="base">
                                        <p:cTn id="98" dur="500" fill="hold"/>
                                        <p:tgtEl>
                                          <p:spTgt spid="14"/>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13"/>
                                        </p:tgtEl>
                                        <p:attrNameLst>
                                          <p:attrName>style.visibility</p:attrName>
                                        </p:attrNameLst>
                                      </p:cBhvr>
                                      <p:to>
                                        <p:strVal val="visible"/>
                                      </p:to>
                                    </p:set>
                                    <p:anim calcmode="lin" valueType="num">
                                      <p:cBhvr additive="base">
                                        <p:cTn id="101" dur="500" fill="hold"/>
                                        <p:tgtEl>
                                          <p:spTgt spid="13"/>
                                        </p:tgtEl>
                                        <p:attrNameLst>
                                          <p:attrName>ppt_x</p:attrName>
                                        </p:attrNameLst>
                                      </p:cBhvr>
                                      <p:tavLst>
                                        <p:tav tm="0">
                                          <p:val>
                                            <p:strVal val="#ppt_x"/>
                                          </p:val>
                                        </p:tav>
                                        <p:tav tm="100000">
                                          <p:val>
                                            <p:strVal val="#ppt_x"/>
                                          </p:val>
                                        </p:tav>
                                      </p:tavLst>
                                    </p:anim>
                                    <p:anim calcmode="lin" valueType="num">
                                      <p:cBhvr additive="base">
                                        <p:cTn id="10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17"/>
                                        </p:tgtEl>
                                        <p:attrNameLst>
                                          <p:attrName>style.visibility</p:attrName>
                                        </p:attrNameLst>
                                      </p:cBhvr>
                                      <p:to>
                                        <p:strVal val="visible"/>
                                      </p:to>
                                    </p:set>
                                    <p:anim calcmode="lin" valueType="num">
                                      <p:cBhvr additive="base">
                                        <p:cTn id="107" dur="500" fill="hold"/>
                                        <p:tgtEl>
                                          <p:spTgt spid="17"/>
                                        </p:tgtEl>
                                        <p:attrNameLst>
                                          <p:attrName>ppt_x</p:attrName>
                                        </p:attrNameLst>
                                      </p:cBhvr>
                                      <p:tavLst>
                                        <p:tav tm="0">
                                          <p:val>
                                            <p:strVal val="#ppt_x"/>
                                          </p:val>
                                        </p:tav>
                                        <p:tav tm="100000">
                                          <p:val>
                                            <p:strVal val="#ppt_x"/>
                                          </p:val>
                                        </p:tav>
                                      </p:tavLst>
                                    </p:anim>
                                    <p:anim calcmode="lin" valueType="num">
                                      <p:cBhvr additive="base">
                                        <p:cTn id="108" dur="500" fill="hold"/>
                                        <p:tgtEl>
                                          <p:spTgt spid="17"/>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16"/>
                                        </p:tgtEl>
                                        <p:attrNameLst>
                                          <p:attrName>style.visibility</p:attrName>
                                        </p:attrNameLst>
                                      </p:cBhvr>
                                      <p:to>
                                        <p:strVal val="visible"/>
                                      </p:to>
                                    </p:set>
                                    <p:anim calcmode="lin" valueType="num">
                                      <p:cBhvr additive="base">
                                        <p:cTn id="111" dur="500" fill="hold"/>
                                        <p:tgtEl>
                                          <p:spTgt spid="16"/>
                                        </p:tgtEl>
                                        <p:attrNameLst>
                                          <p:attrName>ppt_x</p:attrName>
                                        </p:attrNameLst>
                                      </p:cBhvr>
                                      <p:tavLst>
                                        <p:tav tm="0">
                                          <p:val>
                                            <p:strVal val="#ppt_x"/>
                                          </p:val>
                                        </p:tav>
                                        <p:tav tm="100000">
                                          <p:val>
                                            <p:strVal val="#ppt_x"/>
                                          </p:val>
                                        </p:tav>
                                      </p:tavLst>
                                    </p:anim>
                                    <p:anim calcmode="lin" valueType="num">
                                      <p:cBhvr additive="base">
                                        <p:cTn id="1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20"/>
                                        </p:tgtEl>
                                        <p:attrNameLst>
                                          <p:attrName>style.visibility</p:attrName>
                                        </p:attrNameLst>
                                      </p:cBhvr>
                                      <p:to>
                                        <p:strVal val="visible"/>
                                      </p:to>
                                    </p:set>
                                    <p:anim calcmode="lin" valueType="num">
                                      <p:cBhvr additive="base">
                                        <p:cTn id="117" dur="500" fill="hold"/>
                                        <p:tgtEl>
                                          <p:spTgt spid="20"/>
                                        </p:tgtEl>
                                        <p:attrNameLst>
                                          <p:attrName>ppt_x</p:attrName>
                                        </p:attrNameLst>
                                      </p:cBhvr>
                                      <p:tavLst>
                                        <p:tav tm="0">
                                          <p:val>
                                            <p:strVal val="#ppt_x"/>
                                          </p:val>
                                        </p:tav>
                                        <p:tav tm="100000">
                                          <p:val>
                                            <p:strVal val="#ppt_x"/>
                                          </p:val>
                                        </p:tav>
                                      </p:tavLst>
                                    </p:anim>
                                    <p:anim calcmode="lin" valueType="num">
                                      <p:cBhvr additive="base">
                                        <p:cTn id="118" dur="500" fill="hold"/>
                                        <p:tgtEl>
                                          <p:spTgt spid="20"/>
                                        </p:tgtEl>
                                        <p:attrNameLst>
                                          <p:attrName>ppt_y</p:attrName>
                                        </p:attrNameLst>
                                      </p:cBhvr>
                                      <p:tavLst>
                                        <p:tav tm="0">
                                          <p:val>
                                            <p:strVal val="1+#ppt_h/2"/>
                                          </p:val>
                                        </p:tav>
                                        <p:tav tm="100000">
                                          <p:val>
                                            <p:strVal val="#ppt_y"/>
                                          </p:val>
                                        </p:tav>
                                      </p:tavLst>
                                    </p:anim>
                                  </p:childTnLst>
                                </p:cTn>
                              </p:par>
                              <p:par>
                                <p:cTn id="119" presetID="2" presetClass="entr" presetSubtype="4" fill="hold" grpId="0" nodeType="withEffect">
                                  <p:stCondLst>
                                    <p:cond delay="0"/>
                                  </p:stCondLst>
                                  <p:childTnLst>
                                    <p:set>
                                      <p:cBhvr>
                                        <p:cTn id="120" dur="1" fill="hold">
                                          <p:stCondLst>
                                            <p:cond delay="0"/>
                                          </p:stCondLst>
                                        </p:cTn>
                                        <p:tgtEl>
                                          <p:spTgt spid="18"/>
                                        </p:tgtEl>
                                        <p:attrNameLst>
                                          <p:attrName>style.visibility</p:attrName>
                                        </p:attrNameLst>
                                      </p:cBhvr>
                                      <p:to>
                                        <p:strVal val="visible"/>
                                      </p:to>
                                    </p:set>
                                    <p:anim calcmode="lin" valueType="num">
                                      <p:cBhvr additive="base">
                                        <p:cTn id="121" dur="500" fill="hold"/>
                                        <p:tgtEl>
                                          <p:spTgt spid="18"/>
                                        </p:tgtEl>
                                        <p:attrNameLst>
                                          <p:attrName>ppt_x</p:attrName>
                                        </p:attrNameLst>
                                      </p:cBhvr>
                                      <p:tavLst>
                                        <p:tav tm="0">
                                          <p:val>
                                            <p:strVal val="#ppt_x"/>
                                          </p:val>
                                        </p:tav>
                                        <p:tav tm="100000">
                                          <p:val>
                                            <p:strVal val="#ppt_x"/>
                                          </p:val>
                                        </p:tav>
                                      </p:tavLst>
                                    </p:anim>
                                    <p:anim calcmode="lin" valueType="num">
                                      <p:cBhvr additive="base">
                                        <p:cTn id="122" dur="500" fill="hold"/>
                                        <p:tgtEl>
                                          <p:spTgt spid="18"/>
                                        </p:tgtEl>
                                        <p:attrNameLst>
                                          <p:attrName>ppt_y</p:attrName>
                                        </p:attrNameLst>
                                      </p:cBhvr>
                                      <p:tavLst>
                                        <p:tav tm="0">
                                          <p:val>
                                            <p:strVal val="1+#ppt_h/2"/>
                                          </p:val>
                                        </p:tav>
                                        <p:tav tm="100000">
                                          <p:val>
                                            <p:strVal val="#ppt_y"/>
                                          </p:val>
                                        </p:tav>
                                      </p:tavLst>
                                    </p:anim>
                                  </p:childTnLst>
                                </p:cTn>
                              </p:par>
                              <p:par>
                                <p:cTn id="123" presetID="2" presetClass="entr" presetSubtype="4" fill="hold" nodeType="withEffect">
                                  <p:stCondLst>
                                    <p:cond delay="0"/>
                                  </p:stCondLst>
                                  <p:childTnLst>
                                    <p:set>
                                      <p:cBhvr>
                                        <p:cTn id="124" dur="1" fill="hold">
                                          <p:stCondLst>
                                            <p:cond delay="0"/>
                                          </p:stCondLst>
                                        </p:cTn>
                                        <p:tgtEl>
                                          <p:spTgt spid="23"/>
                                        </p:tgtEl>
                                        <p:attrNameLst>
                                          <p:attrName>style.visibility</p:attrName>
                                        </p:attrNameLst>
                                      </p:cBhvr>
                                      <p:to>
                                        <p:strVal val="visible"/>
                                      </p:to>
                                    </p:set>
                                    <p:anim calcmode="lin" valueType="num">
                                      <p:cBhvr additive="base">
                                        <p:cTn id="125" dur="500" fill="hold"/>
                                        <p:tgtEl>
                                          <p:spTgt spid="23"/>
                                        </p:tgtEl>
                                        <p:attrNameLst>
                                          <p:attrName>ppt_x</p:attrName>
                                        </p:attrNameLst>
                                      </p:cBhvr>
                                      <p:tavLst>
                                        <p:tav tm="0">
                                          <p:val>
                                            <p:strVal val="#ppt_x"/>
                                          </p:val>
                                        </p:tav>
                                        <p:tav tm="100000">
                                          <p:val>
                                            <p:strVal val="#ppt_x"/>
                                          </p:val>
                                        </p:tav>
                                      </p:tavLst>
                                    </p:anim>
                                    <p:anim calcmode="lin" valueType="num">
                                      <p:cBhvr additive="base">
                                        <p:cTn id="12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2" presetClass="entr" presetSubtype="4" fill="hold" grpId="1" nodeType="clickEffect">
                                  <p:stCondLst>
                                    <p:cond delay="0"/>
                                  </p:stCondLst>
                                  <p:childTnLst>
                                    <p:set>
                                      <p:cBhvr>
                                        <p:cTn id="130" dur="1" fill="hold">
                                          <p:stCondLst>
                                            <p:cond delay="0"/>
                                          </p:stCondLst>
                                        </p:cTn>
                                        <p:tgtEl>
                                          <p:spTgt spid="11"/>
                                        </p:tgtEl>
                                        <p:attrNameLst>
                                          <p:attrName>style.visibility</p:attrName>
                                        </p:attrNameLst>
                                      </p:cBhvr>
                                      <p:to>
                                        <p:strVal val="visible"/>
                                      </p:to>
                                    </p:set>
                                    <p:anim calcmode="lin" valueType="num">
                                      <p:cBhvr additive="base">
                                        <p:cTn id="131" dur="500" fill="hold"/>
                                        <p:tgtEl>
                                          <p:spTgt spid="11"/>
                                        </p:tgtEl>
                                        <p:attrNameLst>
                                          <p:attrName>ppt_x</p:attrName>
                                        </p:attrNameLst>
                                      </p:cBhvr>
                                      <p:tavLst>
                                        <p:tav tm="0">
                                          <p:val>
                                            <p:strVal val="#ppt_x"/>
                                          </p:val>
                                        </p:tav>
                                        <p:tav tm="100000">
                                          <p:val>
                                            <p:strVal val="#ppt_x"/>
                                          </p:val>
                                        </p:tav>
                                      </p:tavLst>
                                    </p:anim>
                                    <p:anim calcmode="lin" valueType="num">
                                      <p:cBhvr additive="base">
                                        <p:cTn id="1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2" presetClass="entr" presetSubtype="4" fill="hold" grpId="0" nodeType="clickEffect">
                                  <p:stCondLst>
                                    <p:cond delay="0"/>
                                  </p:stCondLst>
                                  <p:childTnLst>
                                    <p:set>
                                      <p:cBhvr>
                                        <p:cTn id="136" dur="1" fill="hold">
                                          <p:stCondLst>
                                            <p:cond delay="0"/>
                                          </p:stCondLst>
                                        </p:cTn>
                                        <p:tgtEl>
                                          <p:spTgt spid="45"/>
                                        </p:tgtEl>
                                        <p:attrNameLst>
                                          <p:attrName>style.visibility</p:attrName>
                                        </p:attrNameLst>
                                      </p:cBhvr>
                                      <p:to>
                                        <p:strVal val="visible"/>
                                      </p:to>
                                    </p:set>
                                    <p:anim calcmode="lin" valueType="num">
                                      <p:cBhvr additive="base">
                                        <p:cTn id="137" dur="500" fill="hold"/>
                                        <p:tgtEl>
                                          <p:spTgt spid="45"/>
                                        </p:tgtEl>
                                        <p:attrNameLst>
                                          <p:attrName>ppt_x</p:attrName>
                                        </p:attrNameLst>
                                      </p:cBhvr>
                                      <p:tavLst>
                                        <p:tav tm="0">
                                          <p:val>
                                            <p:strVal val="#ppt_x"/>
                                          </p:val>
                                        </p:tav>
                                        <p:tav tm="100000">
                                          <p:val>
                                            <p:strVal val="#ppt_x"/>
                                          </p:val>
                                        </p:tav>
                                      </p:tavLst>
                                    </p:anim>
                                    <p:anim calcmode="lin" valueType="num">
                                      <p:cBhvr additive="base">
                                        <p:cTn id="138" dur="500" fill="hold"/>
                                        <p:tgtEl>
                                          <p:spTgt spid="45"/>
                                        </p:tgtEl>
                                        <p:attrNameLst>
                                          <p:attrName>ppt_y</p:attrName>
                                        </p:attrNameLst>
                                      </p:cBhvr>
                                      <p:tavLst>
                                        <p:tav tm="0">
                                          <p:val>
                                            <p:strVal val="1+#ppt_h/2"/>
                                          </p:val>
                                        </p:tav>
                                        <p:tav tm="100000">
                                          <p:val>
                                            <p:strVal val="#ppt_y"/>
                                          </p:val>
                                        </p:tav>
                                      </p:tavLst>
                                    </p:anim>
                                  </p:childTnLst>
                                </p:cTn>
                              </p:par>
                              <p:par>
                                <p:cTn id="139" presetID="2" presetClass="entr" presetSubtype="4" fill="hold" nodeType="withEffect">
                                  <p:stCondLst>
                                    <p:cond delay="0"/>
                                  </p:stCondLst>
                                  <p:childTnLst>
                                    <p:set>
                                      <p:cBhvr>
                                        <p:cTn id="140" dur="1" fill="hold">
                                          <p:stCondLst>
                                            <p:cond delay="0"/>
                                          </p:stCondLst>
                                        </p:cTn>
                                        <p:tgtEl>
                                          <p:spTgt spid="46"/>
                                        </p:tgtEl>
                                        <p:attrNameLst>
                                          <p:attrName>style.visibility</p:attrName>
                                        </p:attrNameLst>
                                      </p:cBhvr>
                                      <p:to>
                                        <p:strVal val="visible"/>
                                      </p:to>
                                    </p:set>
                                    <p:anim calcmode="lin" valueType="num">
                                      <p:cBhvr additive="base">
                                        <p:cTn id="141" dur="500" fill="hold"/>
                                        <p:tgtEl>
                                          <p:spTgt spid="46"/>
                                        </p:tgtEl>
                                        <p:attrNameLst>
                                          <p:attrName>ppt_x</p:attrName>
                                        </p:attrNameLst>
                                      </p:cBhvr>
                                      <p:tavLst>
                                        <p:tav tm="0">
                                          <p:val>
                                            <p:strVal val="#ppt_x"/>
                                          </p:val>
                                        </p:tav>
                                        <p:tav tm="100000">
                                          <p:val>
                                            <p:strVal val="#ppt_x"/>
                                          </p:val>
                                        </p:tav>
                                      </p:tavLst>
                                    </p:anim>
                                    <p:anim calcmode="lin" valueType="num">
                                      <p:cBhvr additive="base">
                                        <p:cTn id="142"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2" presetClass="entr" presetSubtype="4" fill="hold" grpId="0" nodeType="clickEffect">
                                  <p:stCondLst>
                                    <p:cond delay="0"/>
                                  </p:stCondLst>
                                  <p:childTnLst>
                                    <p:set>
                                      <p:cBhvr>
                                        <p:cTn id="146" dur="1" fill="hold">
                                          <p:stCondLst>
                                            <p:cond delay="0"/>
                                          </p:stCondLst>
                                        </p:cTn>
                                        <p:tgtEl>
                                          <p:spTgt spid="108"/>
                                        </p:tgtEl>
                                        <p:attrNameLst>
                                          <p:attrName>style.visibility</p:attrName>
                                        </p:attrNameLst>
                                      </p:cBhvr>
                                      <p:to>
                                        <p:strVal val="visible"/>
                                      </p:to>
                                    </p:set>
                                    <p:anim calcmode="lin" valueType="num">
                                      <p:cBhvr additive="base">
                                        <p:cTn id="147" dur="500" fill="hold"/>
                                        <p:tgtEl>
                                          <p:spTgt spid="108"/>
                                        </p:tgtEl>
                                        <p:attrNameLst>
                                          <p:attrName>ppt_x</p:attrName>
                                        </p:attrNameLst>
                                      </p:cBhvr>
                                      <p:tavLst>
                                        <p:tav tm="0">
                                          <p:val>
                                            <p:strVal val="#ppt_x"/>
                                          </p:val>
                                        </p:tav>
                                        <p:tav tm="100000">
                                          <p:val>
                                            <p:strVal val="#ppt_x"/>
                                          </p:val>
                                        </p:tav>
                                      </p:tavLst>
                                    </p:anim>
                                    <p:anim calcmode="lin" valueType="num">
                                      <p:cBhvr additive="base">
                                        <p:cTn id="148" dur="500" fill="hold"/>
                                        <p:tgtEl>
                                          <p:spTgt spid="108"/>
                                        </p:tgtEl>
                                        <p:attrNameLst>
                                          <p:attrName>ppt_y</p:attrName>
                                        </p:attrNameLst>
                                      </p:cBhvr>
                                      <p:tavLst>
                                        <p:tav tm="0">
                                          <p:val>
                                            <p:strVal val="1+#ppt_h/2"/>
                                          </p:val>
                                        </p:tav>
                                        <p:tav tm="100000">
                                          <p:val>
                                            <p:strVal val="#ppt_y"/>
                                          </p:val>
                                        </p:tav>
                                      </p:tavLst>
                                    </p:anim>
                                  </p:childTnLst>
                                </p:cTn>
                              </p:par>
                            </p:childTnLst>
                          </p:cTn>
                        </p:par>
                      </p:childTnLst>
                    </p:cTn>
                  </p:par>
                  <p:par>
                    <p:cTn id="149" fill="hold">
                      <p:stCondLst>
                        <p:cond delay="indefinite"/>
                      </p:stCondLst>
                      <p:childTnLst>
                        <p:par>
                          <p:cTn id="150" fill="hold">
                            <p:stCondLst>
                              <p:cond delay="0"/>
                            </p:stCondLst>
                            <p:childTnLst>
                              <p:par>
                                <p:cTn id="151" presetID="2" presetClass="entr" presetSubtype="4" fill="hold" grpId="0" nodeType="clickEffect">
                                  <p:stCondLst>
                                    <p:cond delay="0"/>
                                  </p:stCondLst>
                                  <p:childTnLst>
                                    <p:set>
                                      <p:cBhvr>
                                        <p:cTn id="152" dur="1" fill="hold">
                                          <p:stCondLst>
                                            <p:cond delay="0"/>
                                          </p:stCondLst>
                                        </p:cTn>
                                        <p:tgtEl>
                                          <p:spTgt spid="31"/>
                                        </p:tgtEl>
                                        <p:attrNameLst>
                                          <p:attrName>style.visibility</p:attrName>
                                        </p:attrNameLst>
                                      </p:cBhvr>
                                      <p:to>
                                        <p:strVal val="visible"/>
                                      </p:to>
                                    </p:set>
                                    <p:anim calcmode="lin" valueType="num">
                                      <p:cBhvr additive="base">
                                        <p:cTn id="153" dur="500" fill="hold"/>
                                        <p:tgtEl>
                                          <p:spTgt spid="31"/>
                                        </p:tgtEl>
                                        <p:attrNameLst>
                                          <p:attrName>ppt_x</p:attrName>
                                        </p:attrNameLst>
                                      </p:cBhvr>
                                      <p:tavLst>
                                        <p:tav tm="0">
                                          <p:val>
                                            <p:strVal val="#ppt_x"/>
                                          </p:val>
                                        </p:tav>
                                        <p:tav tm="100000">
                                          <p:val>
                                            <p:strVal val="#ppt_x"/>
                                          </p:val>
                                        </p:tav>
                                      </p:tavLst>
                                    </p:anim>
                                    <p:anim calcmode="lin" valueType="num">
                                      <p:cBhvr additive="base">
                                        <p:cTn id="154" dur="500" fill="hold"/>
                                        <p:tgtEl>
                                          <p:spTgt spid="31"/>
                                        </p:tgtEl>
                                        <p:attrNameLst>
                                          <p:attrName>ppt_y</p:attrName>
                                        </p:attrNameLst>
                                      </p:cBhvr>
                                      <p:tavLst>
                                        <p:tav tm="0">
                                          <p:val>
                                            <p:strVal val="1+#ppt_h/2"/>
                                          </p:val>
                                        </p:tav>
                                        <p:tav tm="100000">
                                          <p:val>
                                            <p:strVal val="#ppt_y"/>
                                          </p:val>
                                        </p:tav>
                                      </p:tavLst>
                                    </p:anim>
                                  </p:childTnLst>
                                </p:cTn>
                              </p:par>
                              <p:par>
                                <p:cTn id="155" presetID="2" presetClass="entr" presetSubtype="4" fill="hold" nodeType="withEffect">
                                  <p:stCondLst>
                                    <p:cond delay="0"/>
                                  </p:stCondLst>
                                  <p:childTnLst>
                                    <p:set>
                                      <p:cBhvr>
                                        <p:cTn id="156" dur="1" fill="hold">
                                          <p:stCondLst>
                                            <p:cond delay="0"/>
                                          </p:stCondLst>
                                        </p:cTn>
                                        <p:tgtEl>
                                          <p:spTgt spid="43"/>
                                        </p:tgtEl>
                                        <p:attrNameLst>
                                          <p:attrName>style.visibility</p:attrName>
                                        </p:attrNameLst>
                                      </p:cBhvr>
                                      <p:to>
                                        <p:strVal val="visible"/>
                                      </p:to>
                                    </p:set>
                                    <p:anim calcmode="lin" valueType="num">
                                      <p:cBhvr additive="base">
                                        <p:cTn id="157" dur="500" fill="hold"/>
                                        <p:tgtEl>
                                          <p:spTgt spid="43"/>
                                        </p:tgtEl>
                                        <p:attrNameLst>
                                          <p:attrName>ppt_x</p:attrName>
                                        </p:attrNameLst>
                                      </p:cBhvr>
                                      <p:tavLst>
                                        <p:tav tm="0">
                                          <p:val>
                                            <p:strVal val="#ppt_x"/>
                                          </p:val>
                                        </p:tav>
                                        <p:tav tm="100000">
                                          <p:val>
                                            <p:strVal val="#ppt_x"/>
                                          </p:val>
                                        </p:tav>
                                      </p:tavLst>
                                    </p:anim>
                                    <p:anim calcmode="lin" valueType="num">
                                      <p:cBhvr additive="base">
                                        <p:cTn id="158"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presetID="2" presetClass="entr" presetSubtype="4" fill="hold" grpId="0" nodeType="clickEffect">
                                  <p:stCondLst>
                                    <p:cond delay="0"/>
                                  </p:stCondLst>
                                  <p:childTnLst>
                                    <p:set>
                                      <p:cBhvr>
                                        <p:cTn id="162" dur="1" fill="hold">
                                          <p:stCondLst>
                                            <p:cond delay="0"/>
                                          </p:stCondLst>
                                        </p:cTn>
                                        <p:tgtEl>
                                          <p:spTgt spid="9"/>
                                        </p:tgtEl>
                                        <p:attrNameLst>
                                          <p:attrName>style.visibility</p:attrName>
                                        </p:attrNameLst>
                                      </p:cBhvr>
                                      <p:to>
                                        <p:strVal val="visible"/>
                                      </p:to>
                                    </p:set>
                                    <p:anim calcmode="lin" valueType="num">
                                      <p:cBhvr additive="base">
                                        <p:cTn id="163" dur="500" fill="hold"/>
                                        <p:tgtEl>
                                          <p:spTgt spid="9"/>
                                        </p:tgtEl>
                                        <p:attrNameLst>
                                          <p:attrName>ppt_x</p:attrName>
                                        </p:attrNameLst>
                                      </p:cBhvr>
                                      <p:tavLst>
                                        <p:tav tm="0">
                                          <p:val>
                                            <p:strVal val="#ppt_x"/>
                                          </p:val>
                                        </p:tav>
                                        <p:tav tm="100000">
                                          <p:val>
                                            <p:strVal val="#ppt_x"/>
                                          </p:val>
                                        </p:tav>
                                      </p:tavLst>
                                    </p:anim>
                                    <p:anim calcmode="lin" valueType="num">
                                      <p:cBhvr additive="base">
                                        <p:cTn id="164" dur="500" fill="hold"/>
                                        <p:tgtEl>
                                          <p:spTgt spid="9"/>
                                        </p:tgtEl>
                                        <p:attrNameLst>
                                          <p:attrName>ppt_y</p:attrName>
                                        </p:attrNameLst>
                                      </p:cBhvr>
                                      <p:tavLst>
                                        <p:tav tm="0">
                                          <p:val>
                                            <p:strVal val="1+#ppt_h/2"/>
                                          </p:val>
                                        </p:tav>
                                        <p:tav tm="100000">
                                          <p:val>
                                            <p:strVal val="#ppt_y"/>
                                          </p:val>
                                        </p:tav>
                                      </p:tavLst>
                                    </p:anim>
                                  </p:childTnLst>
                                </p:cTn>
                              </p:par>
                              <p:par>
                                <p:cTn id="165" presetID="2" presetClass="entr" presetSubtype="4" fill="hold" nodeType="withEffect">
                                  <p:stCondLst>
                                    <p:cond delay="0"/>
                                  </p:stCondLst>
                                  <p:childTnLst>
                                    <p:set>
                                      <p:cBhvr>
                                        <p:cTn id="166" dur="1" fill="hold">
                                          <p:stCondLst>
                                            <p:cond delay="0"/>
                                          </p:stCondLst>
                                        </p:cTn>
                                        <p:tgtEl>
                                          <p:spTgt spid="15"/>
                                        </p:tgtEl>
                                        <p:attrNameLst>
                                          <p:attrName>style.visibility</p:attrName>
                                        </p:attrNameLst>
                                      </p:cBhvr>
                                      <p:to>
                                        <p:strVal val="visible"/>
                                      </p:to>
                                    </p:set>
                                    <p:anim calcmode="lin" valueType="num">
                                      <p:cBhvr additive="base">
                                        <p:cTn id="167" dur="500" fill="hold"/>
                                        <p:tgtEl>
                                          <p:spTgt spid="15"/>
                                        </p:tgtEl>
                                        <p:attrNameLst>
                                          <p:attrName>ppt_x</p:attrName>
                                        </p:attrNameLst>
                                      </p:cBhvr>
                                      <p:tavLst>
                                        <p:tav tm="0">
                                          <p:val>
                                            <p:strVal val="#ppt_x"/>
                                          </p:val>
                                        </p:tav>
                                        <p:tav tm="100000">
                                          <p:val>
                                            <p:strVal val="#ppt_x"/>
                                          </p:val>
                                        </p:tav>
                                      </p:tavLst>
                                    </p:anim>
                                    <p:anim calcmode="lin" valueType="num">
                                      <p:cBhvr additive="base">
                                        <p:cTn id="16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P spid="3" grpId="0" bldLvl="0" animBg="1"/>
      <p:bldP spid="39" grpId="0"/>
      <p:bldP spid="38" grpId="0" bldLvl="0" animBg="1"/>
      <p:bldP spid="41" grpId="0"/>
      <p:bldP spid="40" grpId="0" bldLvl="0" animBg="1"/>
      <p:bldP spid="33" grpId="0"/>
      <p:bldP spid="32" grpId="0" bldLvl="0" animBg="1"/>
      <p:bldP spid="35" grpId="0"/>
      <p:bldP spid="34" grpId="0" bldLvl="0" animBg="1"/>
      <p:bldP spid="36" grpId="0" bldLvl="0" animBg="1"/>
      <p:bldP spid="37" grpId="0"/>
      <p:bldP spid="25" grpId="0"/>
      <p:bldP spid="24" grpId="0" bldLvl="0" animBg="1"/>
      <p:bldP spid="27" grpId="0"/>
      <p:bldP spid="26" grpId="0" bldLvl="0" animBg="1"/>
      <p:bldP spid="29" grpId="0"/>
      <p:bldP spid="28" grpId="0" bldLvl="0" animBg="1"/>
      <p:bldP spid="14" grpId="0"/>
      <p:bldP spid="13" grpId="0" bldLvl="0" animBg="1"/>
      <p:bldP spid="17" grpId="0"/>
      <p:bldP spid="16" grpId="0" bldLvl="0" animBg="1"/>
      <p:bldP spid="20" grpId="0"/>
      <p:bldP spid="18" grpId="0" bldLvl="0" animBg="1"/>
      <p:bldP spid="45" grpId="0"/>
      <p:bldP spid="108" grpId="0"/>
      <p:bldP spid="31" grpId="0"/>
      <p:bldP spid="9" grpId="0"/>
      <p:bldP spid="11"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0" y="0"/>
          <a:ext cx="6753726" cy="123524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107" name="Text Box 106"/>
          <p:cNvSpPr txBox="1"/>
          <p:nvPr/>
        </p:nvSpPr>
        <p:spPr>
          <a:xfrm>
            <a:off x="1405890" y="326072"/>
            <a:ext cx="5080000" cy="583565"/>
          </a:xfrm>
          <a:prstGeom prst="rect">
            <a:avLst/>
          </a:prstGeom>
          <a:noFill/>
          <a:ln w="9525">
            <a:noFill/>
          </a:ln>
        </p:spPr>
        <p:txBody>
          <a:bodyPr>
            <a:spAutoFit/>
          </a:bodyPr>
          <a:p>
            <a:pPr indent="0"/>
            <a:r>
              <a:rPr lang="en-US" sz="3200" b="1">
                <a:latin typeface="Times New Roman" panose="02020603050405020304" pitchFamily="18" charset="0"/>
              </a:rPr>
              <a:t>IV: Điều chế</a:t>
            </a:r>
            <a:endParaRPr lang="en-US" sz="3200" b="1">
              <a:latin typeface="Times New Roman" panose="02020603050405020304" pitchFamily="18" charset="0"/>
            </a:endParaRPr>
          </a:p>
        </p:txBody>
      </p:sp>
      <p:sp>
        <p:nvSpPr>
          <p:cNvPr id="4" name="Text Box 3"/>
          <p:cNvSpPr txBox="1"/>
          <p:nvPr/>
        </p:nvSpPr>
        <p:spPr>
          <a:xfrm>
            <a:off x="675640" y="1042670"/>
            <a:ext cx="11306810" cy="953135"/>
          </a:xfrm>
          <a:prstGeom prst="rect">
            <a:avLst/>
          </a:prstGeom>
          <a:noFill/>
          <a:ln w="9525">
            <a:noFill/>
          </a:ln>
        </p:spPr>
        <p:txBody>
          <a:bodyPr wrap="square">
            <a:spAutoFit/>
          </a:bodyPr>
          <a:p>
            <a:pPr indent="0"/>
            <a:r>
              <a:rPr lang="en-US" sz="2800" b="0">
                <a:latin typeface="Times New Roman" panose="02020603050405020304" pitchFamily="18" charset="0"/>
              </a:rPr>
              <a:t>HS trao đổi cặp đôi quan sát hình 11.1 và đọc nội dung ở mục IV SGK từ đó hoàn thành PHT sau:</a:t>
            </a:r>
            <a:endParaRPr lang="en-US" sz="2800"/>
          </a:p>
        </p:txBody>
      </p:sp>
      <p:sp>
        <p:nvSpPr>
          <p:cNvPr id="5" name="Text Box 4"/>
          <p:cNvSpPr txBox="1"/>
          <p:nvPr/>
        </p:nvSpPr>
        <p:spPr>
          <a:xfrm>
            <a:off x="737235" y="2192655"/>
            <a:ext cx="10921365" cy="1814830"/>
          </a:xfrm>
          <a:prstGeom prst="rect">
            <a:avLst/>
          </a:prstGeom>
          <a:solidFill>
            <a:schemeClr val="accent1">
              <a:lumMod val="20000"/>
              <a:lumOff val="80000"/>
            </a:schemeClr>
          </a:solidFill>
          <a:ln w="38100">
            <a:solidFill>
              <a:schemeClr val="accent5"/>
            </a:solid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p>
            <a:pPr marL="228600" indent="-228600"/>
            <a:r>
              <a:rPr lang="en-US" sz="2800">
                <a:solidFill>
                  <a:srgbClr val="000000"/>
                </a:solidFill>
                <a:latin typeface="Times New Roman" panose="02020603050405020304" pitchFamily="18" charset="0"/>
              </a:rPr>
              <a:t>1. Quan sát hình ảnh 11.1 ở sgk và cho biết có thể điều chế muối bằng những cách nào?2. Ngoài các cách trên, còn cách điều chế muối nào khác hay không? Lấy VD cụ thể và viết PTHH.</a:t>
            </a:r>
            <a:endParaRPr lang="en-US" sz="2800">
              <a:solidFill>
                <a:srgbClr val="000000"/>
              </a:solidFill>
              <a:latin typeface="Times New Roman" panose="02020603050405020304" pitchFamily="18" charset="0"/>
            </a:endParaRPr>
          </a:p>
        </p:txBody>
      </p:sp>
      <p:pic>
        <p:nvPicPr>
          <p:cNvPr id="42"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V="1">
            <a:off x="4399915" y="5368290"/>
            <a:ext cx="7381240" cy="1489710"/>
          </a:xfrm>
          <a:prstGeom prst="rect">
            <a:avLst/>
          </a:prstGeom>
        </p:spPr>
      </p:pic>
      <p:pic>
        <p:nvPicPr>
          <p:cNvPr id="61" name="图片 6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1760" y="5281295"/>
            <a:ext cx="4232910" cy="13804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push dir="u"/>
      </p:transition>
    </mc:Choice>
    <mc:Fallback>
      <p:transition spd="slow">
        <p:push dir="u"/>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2"/>
          <p:cNvSpPr txBox="1"/>
          <p:nvPr/>
        </p:nvSpPr>
        <p:spPr>
          <a:xfrm>
            <a:off x="2526197" y="160188"/>
            <a:ext cx="6625389" cy="645160"/>
          </a:xfrm>
          <a:prstGeom prst="rect">
            <a:avLst/>
          </a:prstGeom>
          <a:noFill/>
        </p:spPr>
        <p:txBody>
          <a:bodyPr wrap="square" rtlCol="0">
            <a:spAutoFit/>
          </a:bodyPr>
          <a:p>
            <a:pPr algn="ctr"/>
            <a:r>
              <a:rPr lang="vi-VN" sz="3600" b="1" dirty="0">
                <a:solidFill>
                  <a:srgbClr val="002060"/>
                </a:solidFill>
                <a:latin typeface="Times New Roman" panose="02020603050405020304" pitchFamily="18" charset="0"/>
                <a:cs typeface="Times New Roman" panose="02020603050405020304" pitchFamily="18" charset="0"/>
              </a:rPr>
              <a:t>KẾT LUẬN</a:t>
            </a:r>
            <a:endParaRPr lang="vi-VN" sz="3600" b="1" dirty="0">
              <a:solidFill>
                <a:srgbClr val="002060"/>
              </a:solidFill>
              <a:latin typeface="Times New Roman" panose="02020603050405020304" pitchFamily="18" charset="0"/>
              <a:cs typeface="Times New Roman" panose="02020603050405020304" pitchFamily="18" charset="0"/>
            </a:endParaRPr>
          </a:p>
        </p:txBody>
      </p:sp>
      <p:sp>
        <p:nvSpPr>
          <p:cNvPr id="107" name="Text Box 106"/>
          <p:cNvSpPr txBox="1"/>
          <p:nvPr/>
        </p:nvSpPr>
        <p:spPr>
          <a:xfrm>
            <a:off x="747395" y="805180"/>
            <a:ext cx="11062970" cy="953135"/>
          </a:xfrm>
          <a:prstGeom prst="rect">
            <a:avLst/>
          </a:prstGeom>
          <a:noFill/>
          <a:ln w="9525">
            <a:noFill/>
          </a:ln>
        </p:spPr>
        <p:txBody>
          <a:bodyPr wrap="square">
            <a:spAutoFit/>
          </a:bodyPr>
          <a:p>
            <a:pPr indent="0"/>
            <a:r>
              <a:rPr lang="en-US" sz="2800">
                <a:solidFill>
                  <a:srgbClr val="000000"/>
                </a:solidFill>
                <a:latin typeface="Times New Roman" panose="02020603050405020304" pitchFamily="18" charset="0"/>
              </a:rPr>
              <a:t>Có thể điều chế muối bằng một số cách:+ Cho kim loại tác dụng với dung dịch muối, dung dịch acid</a:t>
            </a:r>
            <a:endParaRPr lang="en-US" sz="2800">
              <a:solidFill>
                <a:srgbClr val="000000"/>
              </a:solidFill>
              <a:latin typeface="Times New Roman" panose="02020603050405020304" pitchFamily="18" charset="0"/>
            </a:endParaRPr>
          </a:p>
        </p:txBody>
      </p:sp>
      <p:sp>
        <p:nvSpPr>
          <p:cNvPr id="9" name="Text Box 8"/>
          <p:cNvSpPr txBox="1"/>
          <p:nvPr/>
        </p:nvSpPr>
        <p:spPr>
          <a:xfrm>
            <a:off x="1119505" y="2118042"/>
            <a:ext cx="5080000" cy="460375"/>
          </a:xfrm>
          <a:prstGeom prst="rect">
            <a:avLst/>
          </a:prstGeom>
          <a:noFill/>
          <a:ln w="9525">
            <a:noFill/>
          </a:ln>
        </p:spPr>
        <p:txBody>
          <a:bodyPr>
            <a:spAutoFit/>
          </a:bodyPr>
          <a:p>
            <a:pPr indent="0"/>
            <a:r>
              <a:rPr lang="en-US" sz="2400" b="0">
                <a:latin typeface="Times New Roman" panose="02020603050405020304" pitchFamily="18" charset="0"/>
                <a:ea typeface="SimSun" panose="02010600030101010101" pitchFamily="2" charset="-122"/>
              </a:rPr>
              <a:t>Zn + 2HCl               ZnCl</a:t>
            </a:r>
            <a:r>
              <a:rPr lang="en-US" sz="2400" b="0" baseline="-25000">
                <a:latin typeface="Times New Roman" panose="02020603050405020304" pitchFamily="18" charset="0"/>
                <a:ea typeface="SimSun" panose="02010600030101010101" pitchFamily="2" charset="-122"/>
              </a:rPr>
              <a:t>2</a:t>
            </a:r>
            <a:r>
              <a:rPr lang="en-US" sz="2400" b="0">
                <a:latin typeface="Times New Roman" panose="02020603050405020304" pitchFamily="18" charset="0"/>
                <a:ea typeface="SimSun" panose="02010600030101010101" pitchFamily="2" charset="-122"/>
              </a:rPr>
              <a:t> + H</a:t>
            </a:r>
            <a:r>
              <a:rPr lang="en-US" sz="2400" b="0" baseline="-25000">
                <a:latin typeface="Times New Roman" panose="02020603050405020304" pitchFamily="18" charset="0"/>
                <a:ea typeface="SimSun" panose="02010600030101010101" pitchFamily="2" charset="-122"/>
              </a:rPr>
              <a:t>2</a:t>
            </a:r>
            <a:endParaRPr lang="en-US" sz="2400" baseline="-25000"/>
          </a:p>
        </p:txBody>
      </p:sp>
      <p:sp>
        <p:nvSpPr>
          <p:cNvPr id="10" name="Text Box 9"/>
          <p:cNvSpPr txBox="1"/>
          <p:nvPr/>
        </p:nvSpPr>
        <p:spPr>
          <a:xfrm>
            <a:off x="1070610" y="1691957"/>
            <a:ext cx="5080000" cy="460375"/>
          </a:xfrm>
          <a:prstGeom prst="rect">
            <a:avLst/>
          </a:prstGeom>
          <a:noFill/>
          <a:ln w="9525">
            <a:noFill/>
          </a:ln>
        </p:spPr>
        <p:txBody>
          <a:bodyPr>
            <a:spAutoFit/>
          </a:bodyPr>
          <a:p>
            <a:pPr indent="0"/>
            <a:r>
              <a:rPr lang="en-US" sz="2400" b="0">
                <a:latin typeface="Times New Roman" panose="02020603050405020304" pitchFamily="18" charset="0"/>
                <a:cs typeface="Segoe UI" panose="020B0502040204020203" charset="0"/>
              </a:rPr>
              <a:t>Zn + FeSO</a:t>
            </a:r>
            <a:r>
              <a:rPr lang="en-US" sz="2400" b="0" baseline="-25000">
                <a:latin typeface="Times New Roman" panose="02020603050405020304" pitchFamily="18" charset="0"/>
                <a:cs typeface="Segoe UI" panose="020B0502040204020203" charset="0"/>
              </a:rPr>
              <a:t>4 </a:t>
            </a:r>
            <a:r>
              <a:rPr lang="en-US" sz="2400" b="0">
                <a:latin typeface="Times New Roman" panose="02020603050405020304" pitchFamily="18" charset="0"/>
                <a:cs typeface="Segoe UI" panose="020B0502040204020203" charset="0"/>
              </a:rPr>
              <a:t>           ZnSO</a:t>
            </a:r>
            <a:r>
              <a:rPr lang="en-US" sz="2400" b="0" baseline="-25000">
                <a:latin typeface="Times New Roman" panose="02020603050405020304" pitchFamily="18" charset="0"/>
                <a:cs typeface="Segoe UI" panose="020B0502040204020203" charset="0"/>
              </a:rPr>
              <a:t>4</a:t>
            </a:r>
            <a:r>
              <a:rPr lang="en-US" sz="2400" b="0">
                <a:latin typeface="Times New Roman" panose="02020603050405020304" pitchFamily="18" charset="0"/>
                <a:cs typeface="Segoe UI" panose="020B0502040204020203" charset="0"/>
              </a:rPr>
              <a:t> + Fe</a:t>
            </a:r>
            <a:endParaRPr lang="en-US" sz="2400"/>
          </a:p>
        </p:txBody>
      </p:sp>
      <p:cxnSp>
        <p:nvCxnSpPr>
          <p:cNvPr id="1716746573" name="Straight Arrow Connector 4"/>
          <p:cNvCxnSpPr/>
          <p:nvPr/>
        </p:nvCxnSpPr>
        <p:spPr>
          <a:xfrm>
            <a:off x="2871153" y="1976120"/>
            <a:ext cx="37147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4"/>
          <p:cNvCxnSpPr/>
          <p:nvPr/>
        </p:nvCxnSpPr>
        <p:spPr>
          <a:xfrm>
            <a:off x="2861628" y="2407285"/>
            <a:ext cx="37147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 name="Text Box 13"/>
          <p:cNvSpPr txBox="1"/>
          <p:nvPr/>
        </p:nvSpPr>
        <p:spPr>
          <a:xfrm>
            <a:off x="671195" y="2505710"/>
            <a:ext cx="9673590" cy="521970"/>
          </a:xfrm>
          <a:prstGeom prst="rect">
            <a:avLst/>
          </a:prstGeom>
          <a:noFill/>
          <a:ln w="9525">
            <a:noFill/>
          </a:ln>
        </p:spPr>
        <p:txBody>
          <a:bodyPr wrap="square">
            <a:spAutoFit/>
          </a:bodyPr>
          <a:p>
            <a:pPr indent="0"/>
            <a:r>
              <a:rPr lang="en-US" sz="2800">
                <a:solidFill>
                  <a:srgbClr val="000000"/>
                </a:solidFill>
                <a:latin typeface="Times New Roman" panose="02020603050405020304" pitchFamily="18" charset="0"/>
              </a:rPr>
              <a:t>+ Cho dung dịch acid tác dụng với muối, base, oxide base</a:t>
            </a:r>
            <a:endParaRPr lang="en-US" sz="2800">
              <a:solidFill>
                <a:srgbClr val="000000"/>
              </a:solidFill>
              <a:latin typeface="Times New Roman" panose="02020603050405020304" pitchFamily="18" charset="0"/>
            </a:endParaRPr>
          </a:p>
        </p:txBody>
      </p:sp>
      <p:sp>
        <p:nvSpPr>
          <p:cNvPr id="15" name="Text Box 14"/>
          <p:cNvSpPr txBox="1"/>
          <p:nvPr/>
        </p:nvSpPr>
        <p:spPr>
          <a:xfrm>
            <a:off x="1022985" y="2937827"/>
            <a:ext cx="5080000" cy="460375"/>
          </a:xfrm>
          <a:prstGeom prst="rect">
            <a:avLst/>
          </a:prstGeom>
          <a:noFill/>
          <a:ln w="9525">
            <a:noFill/>
          </a:ln>
        </p:spPr>
        <p:txBody>
          <a:bodyPr>
            <a:spAutoFit/>
          </a:bodyPr>
          <a:p>
            <a:pPr indent="0"/>
            <a:r>
              <a:rPr lang="en-US" sz="2400" b="0">
                <a:latin typeface="Times New Roman" panose="02020603050405020304" pitchFamily="18" charset="0"/>
                <a:cs typeface="Segoe UI" panose="020B0502040204020203" charset="0"/>
              </a:rPr>
              <a:t> HCl</a:t>
            </a:r>
            <a:r>
              <a:rPr lang="en-US" sz="2400" b="0" baseline="-25000">
                <a:latin typeface="Times New Roman" panose="02020603050405020304" pitchFamily="18" charset="0"/>
                <a:cs typeface="Segoe UI" panose="020B0502040204020203" charset="0"/>
              </a:rPr>
              <a:t>   </a:t>
            </a:r>
            <a:r>
              <a:rPr lang="en-US" sz="2400" b="0">
                <a:latin typeface="Times New Roman" panose="02020603050405020304" pitchFamily="18" charset="0"/>
                <a:cs typeface="Segoe UI" panose="020B0502040204020203" charset="0"/>
              </a:rPr>
              <a:t>+ AgNO</a:t>
            </a:r>
            <a:r>
              <a:rPr lang="en-US" sz="2400" b="0" baseline="-25000">
                <a:latin typeface="Times New Roman" panose="02020603050405020304" pitchFamily="18" charset="0"/>
                <a:cs typeface="Segoe UI" panose="020B0502040204020203" charset="0"/>
              </a:rPr>
              <a:t>3   </a:t>
            </a:r>
            <a:r>
              <a:rPr lang="en-US" sz="2400" b="0">
                <a:latin typeface="Times New Roman" panose="02020603050405020304" pitchFamily="18" charset="0"/>
                <a:cs typeface="Segoe UI" panose="020B0502040204020203" charset="0"/>
              </a:rPr>
              <a:t>            HNO</a:t>
            </a:r>
            <a:r>
              <a:rPr lang="en-US" sz="2400" b="0" baseline="-25000">
                <a:latin typeface="Times New Roman" panose="02020603050405020304" pitchFamily="18" charset="0"/>
                <a:cs typeface="Segoe UI" panose="020B0502040204020203" charset="0"/>
              </a:rPr>
              <a:t>3</a:t>
            </a:r>
            <a:r>
              <a:rPr lang="en-US" sz="2400" b="0">
                <a:latin typeface="Times New Roman" panose="02020603050405020304" pitchFamily="18" charset="0"/>
                <a:cs typeface="Segoe UI" panose="020B0502040204020203" charset="0"/>
              </a:rPr>
              <a:t> + AgCl</a:t>
            </a:r>
            <a:endParaRPr lang="en-US" sz="2400"/>
          </a:p>
        </p:txBody>
      </p:sp>
      <p:sp>
        <p:nvSpPr>
          <p:cNvPr id="20" name="Text Box 19"/>
          <p:cNvSpPr txBox="1"/>
          <p:nvPr/>
        </p:nvSpPr>
        <p:spPr>
          <a:xfrm>
            <a:off x="1069340" y="3330575"/>
            <a:ext cx="7442835" cy="460375"/>
          </a:xfrm>
          <a:prstGeom prst="rect">
            <a:avLst/>
          </a:prstGeom>
          <a:noFill/>
          <a:ln w="9525">
            <a:noFill/>
          </a:ln>
        </p:spPr>
        <p:txBody>
          <a:bodyPr wrap="square">
            <a:spAutoFit/>
          </a:bodyPr>
          <a:p>
            <a:pPr indent="0"/>
            <a:r>
              <a:rPr lang="en-US" sz="2400" b="0">
                <a:solidFill>
                  <a:srgbClr val="000000"/>
                </a:solidFill>
                <a:latin typeface="Times New Roman" panose="02020603050405020304" pitchFamily="18" charset="0"/>
              </a:rPr>
              <a:t>H</a:t>
            </a:r>
            <a:r>
              <a:rPr lang="en-US" sz="2400" b="0" baseline="-25000">
                <a:solidFill>
                  <a:srgbClr val="000000"/>
                </a:solidFill>
                <a:latin typeface="Times New Roman" panose="02020603050405020304" pitchFamily="18" charset="0"/>
              </a:rPr>
              <a:t>2</a:t>
            </a:r>
            <a:r>
              <a:rPr lang="en-US" sz="2400" b="0">
                <a:solidFill>
                  <a:srgbClr val="000000"/>
                </a:solidFill>
                <a:latin typeface="Times New Roman" panose="02020603050405020304" pitchFamily="18" charset="0"/>
              </a:rPr>
              <a:t>SO</a:t>
            </a:r>
            <a:r>
              <a:rPr lang="en-US" sz="2400" b="0" baseline="-25000">
                <a:solidFill>
                  <a:srgbClr val="000000"/>
                </a:solidFill>
                <a:latin typeface="Times New Roman" panose="02020603050405020304" pitchFamily="18" charset="0"/>
              </a:rPr>
              <a:t>4</a:t>
            </a:r>
            <a:r>
              <a:rPr lang="en-US" sz="2400" b="0">
                <a:solidFill>
                  <a:srgbClr val="000000"/>
                </a:solidFill>
                <a:latin typeface="Times New Roman" panose="02020603050405020304" pitchFamily="18" charset="0"/>
              </a:rPr>
              <a:t> +2NaOH           Na</a:t>
            </a:r>
            <a:r>
              <a:rPr lang="en-US" sz="2400" b="0" baseline="-25000">
                <a:solidFill>
                  <a:srgbClr val="000000"/>
                </a:solidFill>
                <a:latin typeface="Times New Roman" panose="02020603050405020304" pitchFamily="18" charset="0"/>
              </a:rPr>
              <a:t>2</a:t>
            </a:r>
            <a:r>
              <a:rPr lang="en-US" sz="2400" b="0">
                <a:solidFill>
                  <a:srgbClr val="000000"/>
                </a:solidFill>
                <a:latin typeface="Times New Roman" panose="02020603050405020304" pitchFamily="18" charset="0"/>
              </a:rPr>
              <a:t>SO</a:t>
            </a:r>
            <a:r>
              <a:rPr lang="en-US" sz="2400" b="0" baseline="-25000">
                <a:solidFill>
                  <a:srgbClr val="000000"/>
                </a:solidFill>
                <a:latin typeface="Times New Roman" panose="02020603050405020304" pitchFamily="18" charset="0"/>
              </a:rPr>
              <a:t>4</a:t>
            </a:r>
            <a:r>
              <a:rPr lang="en-US" sz="2400" b="0">
                <a:solidFill>
                  <a:srgbClr val="000000"/>
                </a:solidFill>
                <a:latin typeface="Times New Roman" panose="02020603050405020304" pitchFamily="18" charset="0"/>
              </a:rPr>
              <a:t>+2H</a:t>
            </a:r>
            <a:r>
              <a:rPr lang="en-US" sz="2400" b="0" baseline="-25000">
                <a:solidFill>
                  <a:srgbClr val="000000"/>
                </a:solidFill>
                <a:latin typeface="Times New Roman" panose="02020603050405020304" pitchFamily="18" charset="0"/>
              </a:rPr>
              <a:t>2</a:t>
            </a:r>
            <a:r>
              <a:rPr lang="en-US" sz="2400" b="0">
                <a:solidFill>
                  <a:srgbClr val="000000"/>
                </a:solidFill>
                <a:latin typeface="Times New Roman" panose="02020603050405020304" pitchFamily="18" charset="0"/>
              </a:rPr>
              <a:t>O</a:t>
            </a:r>
            <a:endParaRPr lang="en-US" sz="2400" b="0">
              <a:solidFill>
                <a:srgbClr val="000000"/>
              </a:solidFill>
              <a:latin typeface="Times New Roman" panose="02020603050405020304" pitchFamily="18" charset="0"/>
            </a:endParaRPr>
          </a:p>
        </p:txBody>
      </p:sp>
      <p:sp>
        <p:nvSpPr>
          <p:cNvPr id="21" name="Text Box 20"/>
          <p:cNvSpPr txBox="1"/>
          <p:nvPr/>
        </p:nvSpPr>
        <p:spPr>
          <a:xfrm>
            <a:off x="1022985" y="3756342"/>
            <a:ext cx="5080000" cy="460375"/>
          </a:xfrm>
          <a:prstGeom prst="rect">
            <a:avLst/>
          </a:prstGeom>
          <a:noFill/>
          <a:ln w="9525">
            <a:noFill/>
          </a:ln>
        </p:spPr>
        <p:txBody>
          <a:bodyPr>
            <a:spAutoFit/>
          </a:bodyPr>
          <a:p>
            <a:pPr indent="0"/>
            <a:r>
              <a:rPr lang="en-US" sz="2400" b="0">
                <a:solidFill>
                  <a:srgbClr val="000000"/>
                </a:solidFill>
                <a:latin typeface="Times New Roman" panose="02020603050405020304" pitchFamily="18" charset="0"/>
              </a:rPr>
              <a:t> 2HCl + CaO               CaCl</a:t>
            </a:r>
            <a:r>
              <a:rPr lang="en-US" sz="2400" b="0" baseline="-25000">
                <a:solidFill>
                  <a:srgbClr val="000000"/>
                </a:solidFill>
                <a:latin typeface="Times New Roman" panose="02020603050405020304" pitchFamily="18" charset="0"/>
              </a:rPr>
              <a:t>2</a:t>
            </a:r>
            <a:r>
              <a:rPr lang="en-US" sz="2400" b="0">
                <a:solidFill>
                  <a:srgbClr val="000000"/>
                </a:solidFill>
                <a:latin typeface="Times New Roman" panose="02020603050405020304" pitchFamily="18" charset="0"/>
              </a:rPr>
              <a:t>  + H</a:t>
            </a:r>
            <a:r>
              <a:rPr lang="en-US" sz="2400" b="0" baseline="-25000">
                <a:solidFill>
                  <a:srgbClr val="000000"/>
                </a:solidFill>
                <a:latin typeface="Times New Roman" panose="02020603050405020304" pitchFamily="18" charset="0"/>
              </a:rPr>
              <a:t>2</a:t>
            </a:r>
            <a:r>
              <a:rPr lang="en-US" sz="2400" b="0">
                <a:solidFill>
                  <a:srgbClr val="000000"/>
                </a:solidFill>
                <a:latin typeface="Times New Roman" panose="02020603050405020304" pitchFamily="18" charset="0"/>
              </a:rPr>
              <a:t>O</a:t>
            </a:r>
            <a:endParaRPr lang="en-US" sz="2400"/>
          </a:p>
        </p:txBody>
      </p:sp>
      <p:cxnSp>
        <p:nvCxnSpPr>
          <p:cNvPr id="22" name="Straight Arrow Connector 4"/>
          <p:cNvCxnSpPr/>
          <p:nvPr/>
        </p:nvCxnSpPr>
        <p:spPr>
          <a:xfrm>
            <a:off x="3245803" y="3188970"/>
            <a:ext cx="37147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4"/>
          <p:cNvCxnSpPr/>
          <p:nvPr/>
        </p:nvCxnSpPr>
        <p:spPr>
          <a:xfrm>
            <a:off x="3401378" y="3563620"/>
            <a:ext cx="37147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4"/>
          <p:cNvCxnSpPr/>
          <p:nvPr/>
        </p:nvCxnSpPr>
        <p:spPr>
          <a:xfrm>
            <a:off x="3166428" y="4033520"/>
            <a:ext cx="37147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5" name="Text Box 24"/>
          <p:cNvSpPr txBox="1"/>
          <p:nvPr/>
        </p:nvSpPr>
        <p:spPr>
          <a:xfrm>
            <a:off x="659765" y="4142740"/>
            <a:ext cx="10921365" cy="521970"/>
          </a:xfrm>
          <a:prstGeom prst="rect">
            <a:avLst/>
          </a:prstGeom>
          <a:noFill/>
          <a:ln w="9525">
            <a:noFill/>
          </a:ln>
        </p:spPr>
        <p:txBody>
          <a:bodyPr wrap="square">
            <a:spAutoFit/>
          </a:bodyPr>
          <a:p>
            <a:pPr indent="0"/>
            <a:r>
              <a:rPr lang="en-US" sz="2800">
                <a:solidFill>
                  <a:srgbClr val="000000"/>
                </a:solidFill>
                <a:latin typeface="Times New Roman" panose="02020603050405020304" pitchFamily="18" charset="0"/>
              </a:rPr>
              <a:t>+ Cho dung dịch muối tác dụng với dung dịch muối, dung dịch base</a:t>
            </a:r>
            <a:endParaRPr lang="en-US" sz="2800">
              <a:solidFill>
                <a:srgbClr val="000000"/>
              </a:solidFill>
              <a:latin typeface="Times New Roman" panose="02020603050405020304" pitchFamily="18" charset="0"/>
            </a:endParaRPr>
          </a:p>
        </p:txBody>
      </p:sp>
      <p:sp>
        <p:nvSpPr>
          <p:cNvPr id="26" name="Text Box 25"/>
          <p:cNvSpPr txBox="1"/>
          <p:nvPr/>
        </p:nvSpPr>
        <p:spPr>
          <a:xfrm>
            <a:off x="1310005" y="4612005"/>
            <a:ext cx="7503160" cy="460375"/>
          </a:xfrm>
          <a:prstGeom prst="rect">
            <a:avLst/>
          </a:prstGeom>
          <a:noFill/>
          <a:ln w="9525">
            <a:noFill/>
          </a:ln>
        </p:spPr>
        <p:txBody>
          <a:bodyPr wrap="square">
            <a:spAutoFit/>
          </a:bodyPr>
          <a:p>
            <a:pPr indent="0"/>
            <a:r>
              <a:rPr lang="en-US" sz="2400" b="0">
                <a:latin typeface="Times New Roman" panose="02020603050405020304" pitchFamily="18" charset="0"/>
                <a:cs typeface="Segoe UI" panose="020B0502040204020203" charset="0"/>
              </a:rPr>
              <a:t>K</a:t>
            </a:r>
            <a:r>
              <a:rPr lang="en-US" sz="2400" b="0" baseline="-25000">
                <a:latin typeface="Times New Roman" panose="02020603050405020304" pitchFamily="18" charset="0"/>
                <a:cs typeface="Segoe UI" panose="020B0502040204020203" charset="0"/>
              </a:rPr>
              <a:t>2</a:t>
            </a:r>
            <a:r>
              <a:rPr lang="en-US" sz="2400" b="0">
                <a:latin typeface="Times New Roman" panose="02020603050405020304" pitchFamily="18" charset="0"/>
                <a:cs typeface="Segoe UI" panose="020B0502040204020203" charset="0"/>
              </a:rPr>
              <a:t>CO</a:t>
            </a:r>
            <a:r>
              <a:rPr lang="en-US" sz="2400" b="0" baseline="-25000">
                <a:latin typeface="Times New Roman" panose="02020603050405020304" pitchFamily="18" charset="0"/>
                <a:cs typeface="Segoe UI" panose="020B0502040204020203" charset="0"/>
              </a:rPr>
              <a:t>3   </a:t>
            </a:r>
            <a:r>
              <a:rPr lang="en-US" sz="2400" b="0">
                <a:latin typeface="Times New Roman" panose="02020603050405020304" pitchFamily="18" charset="0"/>
                <a:cs typeface="Segoe UI" panose="020B0502040204020203" charset="0"/>
              </a:rPr>
              <a:t>+ CaCl</a:t>
            </a:r>
            <a:r>
              <a:rPr lang="en-US" sz="2400" b="0" baseline="-25000">
                <a:latin typeface="Times New Roman" panose="02020603050405020304" pitchFamily="18" charset="0"/>
                <a:cs typeface="Segoe UI" panose="020B0502040204020203" charset="0"/>
              </a:rPr>
              <a:t>2</a:t>
            </a:r>
            <a:r>
              <a:rPr lang="en-US" sz="2400" b="0">
                <a:latin typeface="Times New Roman" panose="02020603050405020304" pitchFamily="18" charset="0"/>
                <a:cs typeface="Segoe UI" panose="020B0502040204020203" charset="0"/>
              </a:rPr>
              <a:t>                 CaCO</a:t>
            </a:r>
            <a:r>
              <a:rPr lang="en-US" sz="2400" b="0" baseline="-25000">
                <a:latin typeface="Times New Roman" panose="02020603050405020304" pitchFamily="18" charset="0"/>
                <a:cs typeface="Segoe UI" panose="020B0502040204020203" charset="0"/>
              </a:rPr>
              <a:t>3</a:t>
            </a:r>
            <a:r>
              <a:rPr lang="en-US" sz="2400" b="0">
                <a:latin typeface="Times New Roman" panose="02020603050405020304" pitchFamily="18" charset="0"/>
                <a:cs typeface="Segoe UI" panose="020B0502040204020203" charset="0"/>
              </a:rPr>
              <a:t> + 2KCl</a:t>
            </a:r>
            <a:endParaRPr lang="en-US" sz="2400"/>
          </a:p>
        </p:txBody>
      </p:sp>
      <p:sp>
        <p:nvSpPr>
          <p:cNvPr id="27" name="Text Box 26"/>
          <p:cNvSpPr txBox="1"/>
          <p:nvPr/>
        </p:nvSpPr>
        <p:spPr>
          <a:xfrm>
            <a:off x="1224280" y="5053330"/>
            <a:ext cx="7087235" cy="460375"/>
          </a:xfrm>
          <a:prstGeom prst="rect">
            <a:avLst/>
          </a:prstGeom>
          <a:noFill/>
          <a:ln w="9525">
            <a:noFill/>
          </a:ln>
        </p:spPr>
        <p:txBody>
          <a:bodyPr wrap="square">
            <a:spAutoFit/>
          </a:bodyPr>
          <a:p>
            <a:pPr indent="0"/>
            <a:r>
              <a:rPr lang="en-US" sz="2400" b="0">
                <a:latin typeface="Times New Roman" panose="02020603050405020304" pitchFamily="18" charset="0"/>
                <a:cs typeface="Segoe UI" panose="020B0502040204020203" charset="0"/>
              </a:rPr>
              <a:t>Na</a:t>
            </a:r>
            <a:r>
              <a:rPr lang="en-US" sz="2400" b="0" baseline="-25000">
                <a:latin typeface="Times New Roman" panose="02020603050405020304" pitchFamily="18" charset="0"/>
                <a:cs typeface="Segoe UI" panose="020B0502040204020203" charset="0"/>
              </a:rPr>
              <a:t>2</a:t>
            </a:r>
            <a:r>
              <a:rPr lang="en-US" sz="2400" b="0">
                <a:latin typeface="Times New Roman" panose="02020603050405020304" pitchFamily="18" charset="0"/>
                <a:cs typeface="Segoe UI" panose="020B0502040204020203" charset="0"/>
              </a:rPr>
              <a:t>SO</a:t>
            </a:r>
            <a:r>
              <a:rPr lang="en-US" sz="2400" b="0" baseline="-25000">
                <a:latin typeface="Times New Roman" panose="02020603050405020304" pitchFamily="18" charset="0"/>
                <a:cs typeface="Segoe UI" panose="020B0502040204020203" charset="0"/>
              </a:rPr>
              <a:t>4</a:t>
            </a:r>
            <a:r>
              <a:rPr lang="en-US" sz="2400" b="0">
                <a:latin typeface="Times New Roman" panose="02020603050405020304" pitchFamily="18" charset="0"/>
                <a:cs typeface="Segoe UI" panose="020B0502040204020203" charset="0"/>
              </a:rPr>
              <a:t> + Ba(OH)</a:t>
            </a:r>
            <a:r>
              <a:rPr lang="en-US" sz="2400" b="0" baseline="-25000">
                <a:latin typeface="Times New Roman" panose="02020603050405020304" pitchFamily="18" charset="0"/>
                <a:cs typeface="Segoe UI" panose="020B0502040204020203" charset="0"/>
              </a:rPr>
              <a:t>2</a:t>
            </a:r>
            <a:r>
              <a:rPr lang="en-US" sz="2400" b="0" baseline="-25000">
                <a:solidFill>
                  <a:srgbClr val="4A4A4B"/>
                </a:solidFill>
                <a:latin typeface="Times New Roman" panose="02020603050405020304" pitchFamily="18" charset="0"/>
                <a:cs typeface="Segoe UI" panose="020B0502040204020203" charset="0"/>
              </a:rPr>
              <a:t> </a:t>
            </a:r>
            <a:r>
              <a:rPr lang="en-US" sz="2400" b="0">
                <a:solidFill>
                  <a:srgbClr val="4A4A4B"/>
                </a:solidFill>
                <a:latin typeface="Times New Roman" panose="02020603050405020304" pitchFamily="18" charset="0"/>
                <a:cs typeface="Segoe UI" panose="020B0502040204020203" charset="0"/>
              </a:rPr>
              <a:t>           2</a:t>
            </a:r>
            <a:r>
              <a:rPr lang="en-US" sz="2400" b="0">
                <a:latin typeface="Times New Roman" panose="02020603050405020304" pitchFamily="18" charset="0"/>
                <a:cs typeface="Segoe UI" panose="020B0502040204020203" charset="0"/>
              </a:rPr>
              <a:t>NaOH + BaSO</a:t>
            </a:r>
            <a:r>
              <a:rPr lang="en-US" sz="2400" b="0" baseline="-25000">
                <a:latin typeface="Times New Roman" panose="02020603050405020304" pitchFamily="18" charset="0"/>
                <a:cs typeface="Segoe UI" panose="020B0502040204020203" charset="0"/>
              </a:rPr>
              <a:t>4</a:t>
            </a:r>
            <a:endParaRPr lang="en-US" sz="2400"/>
          </a:p>
        </p:txBody>
      </p:sp>
      <p:sp>
        <p:nvSpPr>
          <p:cNvPr id="28" name="Text Box 27"/>
          <p:cNvSpPr txBox="1"/>
          <p:nvPr/>
        </p:nvSpPr>
        <p:spPr>
          <a:xfrm>
            <a:off x="606425" y="5530215"/>
            <a:ext cx="9452610" cy="521970"/>
          </a:xfrm>
          <a:prstGeom prst="rect">
            <a:avLst/>
          </a:prstGeom>
          <a:noFill/>
          <a:ln w="9525">
            <a:noFill/>
          </a:ln>
        </p:spPr>
        <p:txBody>
          <a:bodyPr wrap="square">
            <a:spAutoFit/>
          </a:bodyPr>
          <a:p>
            <a:pPr indent="0"/>
            <a:r>
              <a:rPr lang="en-US" sz="2800">
                <a:solidFill>
                  <a:srgbClr val="000000"/>
                </a:solidFill>
                <a:latin typeface="Times New Roman" panose="02020603050405020304" pitchFamily="18" charset="0"/>
              </a:rPr>
              <a:t>+ Cho Oxide acid tác dụng với oxide base.</a:t>
            </a:r>
            <a:endParaRPr lang="en-US" sz="2800">
              <a:solidFill>
                <a:srgbClr val="000000"/>
              </a:solidFill>
              <a:latin typeface="Times New Roman" panose="02020603050405020304" pitchFamily="18" charset="0"/>
            </a:endParaRPr>
          </a:p>
        </p:txBody>
      </p:sp>
      <p:sp>
        <p:nvSpPr>
          <p:cNvPr id="29" name="Text Box 28"/>
          <p:cNvSpPr txBox="1"/>
          <p:nvPr/>
        </p:nvSpPr>
        <p:spPr>
          <a:xfrm>
            <a:off x="1290320" y="6060757"/>
            <a:ext cx="5080000" cy="460375"/>
          </a:xfrm>
          <a:prstGeom prst="rect">
            <a:avLst/>
          </a:prstGeom>
          <a:noFill/>
          <a:ln w="9525">
            <a:noFill/>
          </a:ln>
        </p:spPr>
        <p:txBody>
          <a:bodyPr>
            <a:spAutoFit/>
          </a:bodyPr>
          <a:p>
            <a:pPr indent="0"/>
            <a:r>
              <a:rPr lang="en-US" sz="2400" b="0">
                <a:solidFill>
                  <a:srgbClr val="000000"/>
                </a:solidFill>
                <a:latin typeface="Times New Roman" panose="02020603050405020304" pitchFamily="18" charset="0"/>
              </a:rPr>
              <a:t>CaO + CO</a:t>
            </a:r>
            <a:r>
              <a:rPr lang="en-US" sz="2400" b="0" baseline="-25000">
                <a:solidFill>
                  <a:srgbClr val="000000"/>
                </a:solidFill>
                <a:latin typeface="Times New Roman" panose="02020603050405020304" pitchFamily="18" charset="0"/>
              </a:rPr>
              <a:t>2</a:t>
            </a:r>
            <a:r>
              <a:rPr lang="en-US" sz="2400" b="0">
                <a:solidFill>
                  <a:srgbClr val="000000"/>
                </a:solidFill>
                <a:latin typeface="Times New Roman" panose="02020603050405020304" pitchFamily="18" charset="0"/>
              </a:rPr>
              <a:t>       t</a:t>
            </a:r>
            <a:r>
              <a:rPr lang="en-US" sz="2400" b="0" baseline="30000">
                <a:solidFill>
                  <a:srgbClr val="000000"/>
                </a:solidFill>
                <a:latin typeface="Times New Roman" panose="02020603050405020304" pitchFamily="18" charset="0"/>
              </a:rPr>
              <a:t>0</a:t>
            </a:r>
            <a:r>
              <a:rPr lang="en-US" sz="2400" b="0">
                <a:solidFill>
                  <a:srgbClr val="000000"/>
                </a:solidFill>
                <a:latin typeface="Times New Roman" panose="02020603050405020304" pitchFamily="18" charset="0"/>
              </a:rPr>
              <a:t>       CaCO</a:t>
            </a:r>
            <a:r>
              <a:rPr lang="en-US" sz="2400" b="0" baseline="-25000">
                <a:solidFill>
                  <a:srgbClr val="000000"/>
                </a:solidFill>
                <a:latin typeface="Times New Roman" panose="02020603050405020304" pitchFamily="18" charset="0"/>
              </a:rPr>
              <a:t>3</a:t>
            </a:r>
            <a:endParaRPr lang="en-US" sz="2400"/>
          </a:p>
        </p:txBody>
      </p:sp>
      <p:cxnSp>
        <p:nvCxnSpPr>
          <p:cNvPr id="30" name="Straight Arrow Connector 4"/>
          <p:cNvCxnSpPr/>
          <p:nvPr/>
        </p:nvCxnSpPr>
        <p:spPr>
          <a:xfrm>
            <a:off x="3807778" y="4846320"/>
            <a:ext cx="37147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4"/>
          <p:cNvCxnSpPr/>
          <p:nvPr/>
        </p:nvCxnSpPr>
        <p:spPr>
          <a:xfrm>
            <a:off x="3934778" y="5306695"/>
            <a:ext cx="37147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4"/>
          <p:cNvCxnSpPr/>
          <p:nvPr/>
        </p:nvCxnSpPr>
        <p:spPr>
          <a:xfrm>
            <a:off x="3138170" y="6424295"/>
            <a:ext cx="507365" cy="63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7"/>
                                        </p:tgtEl>
                                        <p:attrNameLst>
                                          <p:attrName>style.visibility</p:attrName>
                                        </p:attrNameLst>
                                      </p:cBhvr>
                                      <p:to>
                                        <p:strVal val="visible"/>
                                      </p:to>
                                    </p:set>
                                    <p:anim calcmode="lin" valueType="num">
                                      <p:cBhvr additive="base">
                                        <p:cTn id="7" dur="500" fill="hold"/>
                                        <p:tgtEl>
                                          <p:spTgt spid="107"/>
                                        </p:tgtEl>
                                        <p:attrNameLst>
                                          <p:attrName>ppt_x</p:attrName>
                                        </p:attrNameLst>
                                      </p:cBhvr>
                                      <p:tavLst>
                                        <p:tav tm="0">
                                          <p:val>
                                            <p:strVal val="#ppt_x"/>
                                          </p:val>
                                        </p:tav>
                                        <p:tav tm="100000">
                                          <p:val>
                                            <p:strVal val="#ppt_x"/>
                                          </p:val>
                                        </p:tav>
                                      </p:tavLst>
                                    </p:anim>
                                    <p:anim calcmode="lin" valueType="num">
                                      <p:cBhvr additive="base">
                                        <p:cTn id="8" dur="500" fill="hold"/>
                                        <p:tgtEl>
                                          <p:spTgt spid="10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16746573"/>
                                        </p:tgtEl>
                                        <p:attrNameLst>
                                          <p:attrName>style.visibility</p:attrName>
                                        </p:attrNameLst>
                                      </p:cBhvr>
                                      <p:to>
                                        <p:strVal val="visible"/>
                                      </p:to>
                                    </p:set>
                                    <p:anim calcmode="lin" valueType="num">
                                      <p:cBhvr additive="base">
                                        <p:cTn id="13" dur="500" fill="hold"/>
                                        <p:tgtEl>
                                          <p:spTgt spid="1716746573"/>
                                        </p:tgtEl>
                                        <p:attrNameLst>
                                          <p:attrName>ppt_x</p:attrName>
                                        </p:attrNameLst>
                                      </p:cBhvr>
                                      <p:tavLst>
                                        <p:tav tm="0">
                                          <p:val>
                                            <p:strVal val="#ppt_x"/>
                                          </p:val>
                                        </p:tav>
                                        <p:tav tm="100000">
                                          <p:val>
                                            <p:strVal val="#ppt_x"/>
                                          </p:val>
                                        </p:tav>
                                      </p:tavLst>
                                    </p:anim>
                                    <p:anim calcmode="lin" valueType="num">
                                      <p:cBhvr additive="base">
                                        <p:cTn id="14" dur="500" fill="hold"/>
                                        <p:tgtEl>
                                          <p:spTgt spid="171674657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ppt_x"/>
                                          </p:val>
                                        </p:tav>
                                        <p:tav tm="100000">
                                          <p:val>
                                            <p:strVal val="#ppt_x"/>
                                          </p:val>
                                        </p:tav>
                                      </p:tavLst>
                                    </p:anim>
                                    <p:anim calcmode="lin" valueType="num">
                                      <p:cBhvr additive="base">
                                        <p:cTn id="4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additive="base">
                                        <p:cTn id="49" dur="500" fill="hold"/>
                                        <p:tgtEl>
                                          <p:spTgt spid="20"/>
                                        </p:tgtEl>
                                        <p:attrNameLst>
                                          <p:attrName>ppt_x</p:attrName>
                                        </p:attrNameLst>
                                      </p:cBhvr>
                                      <p:tavLst>
                                        <p:tav tm="0">
                                          <p:val>
                                            <p:strVal val="#ppt_x"/>
                                          </p:val>
                                        </p:tav>
                                        <p:tav tm="100000">
                                          <p:val>
                                            <p:strVal val="#ppt_x"/>
                                          </p:val>
                                        </p:tav>
                                      </p:tavLst>
                                    </p:anim>
                                    <p:anim calcmode="lin" valueType="num">
                                      <p:cBhvr additive="base">
                                        <p:cTn id="50" dur="500" fill="hold"/>
                                        <p:tgtEl>
                                          <p:spTgt spid="20"/>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additive="base">
                                        <p:cTn id="53" dur="500" fill="hold"/>
                                        <p:tgtEl>
                                          <p:spTgt spid="23"/>
                                        </p:tgtEl>
                                        <p:attrNameLst>
                                          <p:attrName>ppt_x</p:attrName>
                                        </p:attrNameLst>
                                      </p:cBhvr>
                                      <p:tavLst>
                                        <p:tav tm="0">
                                          <p:val>
                                            <p:strVal val="#ppt_x"/>
                                          </p:val>
                                        </p:tav>
                                        <p:tav tm="100000">
                                          <p:val>
                                            <p:strVal val="#ppt_x"/>
                                          </p:val>
                                        </p:tav>
                                      </p:tavLst>
                                    </p:anim>
                                    <p:anim calcmode="lin" valueType="num">
                                      <p:cBhvr additive="base">
                                        <p:cTn id="5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24"/>
                                        </p:tgtEl>
                                        <p:attrNameLst>
                                          <p:attrName>style.visibility</p:attrName>
                                        </p:attrNameLst>
                                      </p:cBhvr>
                                      <p:to>
                                        <p:strVal val="visible"/>
                                      </p:to>
                                    </p:set>
                                    <p:anim calcmode="lin" valueType="num">
                                      <p:cBhvr additive="base">
                                        <p:cTn id="59" dur="500" fill="hold"/>
                                        <p:tgtEl>
                                          <p:spTgt spid="24"/>
                                        </p:tgtEl>
                                        <p:attrNameLst>
                                          <p:attrName>ppt_x</p:attrName>
                                        </p:attrNameLst>
                                      </p:cBhvr>
                                      <p:tavLst>
                                        <p:tav tm="0">
                                          <p:val>
                                            <p:strVal val="#ppt_x"/>
                                          </p:val>
                                        </p:tav>
                                        <p:tav tm="100000">
                                          <p:val>
                                            <p:strVal val="#ppt_x"/>
                                          </p:val>
                                        </p:tav>
                                      </p:tavLst>
                                    </p:anim>
                                    <p:anim calcmode="lin" valueType="num">
                                      <p:cBhvr additive="base">
                                        <p:cTn id="60" dur="500" fill="hold"/>
                                        <p:tgtEl>
                                          <p:spTgt spid="24"/>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21"/>
                                        </p:tgtEl>
                                        <p:attrNameLst>
                                          <p:attrName>style.visibility</p:attrName>
                                        </p:attrNameLst>
                                      </p:cBhvr>
                                      <p:to>
                                        <p:strVal val="visible"/>
                                      </p:to>
                                    </p:set>
                                    <p:anim calcmode="lin" valueType="num">
                                      <p:cBhvr additive="base">
                                        <p:cTn id="63" dur="500" fill="hold"/>
                                        <p:tgtEl>
                                          <p:spTgt spid="21"/>
                                        </p:tgtEl>
                                        <p:attrNameLst>
                                          <p:attrName>ppt_x</p:attrName>
                                        </p:attrNameLst>
                                      </p:cBhvr>
                                      <p:tavLst>
                                        <p:tav tm="0">
                                          <p:val>
                                            <p:strVal val="#ppt_x"/>
                                          </p:val>
                                        </p:tav>
                                        <p:tav tm="100000">
                                          <p:val>
                                            <p:strVal val="#ppt_x"/>
                                          </p:val>
                                        </p:tav>
                                      </p:tavLst>
                                    </p:anim>
                                    <p:anim calcmode="lin" valueType="num">
                                      <p:cBhvr additive="base">
                                        <p:cTn id="6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25"/>
                                        </p:tgtEl>
                                        <p:attrNameLst>
                                          <p:attrName>style.visibility</p:attrName>
                                        </p:attrNameLst>
                                      </p:cBhvr>
                                      <p:to>
                                        <p:strVal val="visible"/>
                                      </p:to>
                                    </p:set>
                                    <p:anim calcmode="lin" valueType="num">
                                      <p:cBhvr additive="base">
                                        <p:cTn id="69" dur="500" fill="hold"/>
                                        <p:tgtEl>
                                          <p:spTgt spid="25"/>
                                        </p:tgtEl>
                                        <p:attrNameLst>
                                          <p:attrName>ppt_x</p:attrName>
                                        </p:attrNameLst>
                                      </p:cBhvr>
                                      <p:tavLst>
                                        <p:tav tm="0">
                                          <p:val>
                                            <p:strVal val="#ppt_x"/>
                                          </p:val>
                                        </p:tav>
                                        <p:tav tm="100000">
                                          <p:val>
                                            <p:strVal val="#ppt_x"/>
                                          </p:val>
                                        </p:tav>
                                      </p:tavLst>
                                    </p:anim>
                                    <p:anim calcmode="lin" valueType="num">
                                      <p:cBhvr additive="base">
                                        <p:cTn id="7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26"/>
                                        </p:tgtEl>
                                        <p:attrNameLst>
                                          <p:attrName>style.visibility</p:attrName>
                                        </p:attrNameLst>
                                      </p:cBhvr>
                                      <p:to>
                                        <p:strVal val="visible"/>
                                      </p:to>
                                    </p:set>
                                    <p:anim calcmode="lin" valueType="num">
                                      <p:cBhvr additive="base">
                                        <p:cTn id="75" dur="500" fill="hold"/>
                                        <p:tgtEl>
                                          <p:spTgt spid="26"/>
                                        </p:tgtEl>
                                        <p:attrNameLst>
                                          <p:attrName>ppt_x</p:attrName>
                                        </p:attrNameLst>
                                      </p:cBhvr>
                                      <p:tavLst>
                                        <p:tav tm="0">
                                          <p:val>
                                            <p:strVal val="#ppt_x"/>
                                          </p:val>
                                        </p:tav>
                                        <p:tav tm="100000">
                                          <p:val>
                                            <p:strVal val="#ppt_x"/>
                                          </p:val>
                                        </p:tav>
                                      </p:tavLst>
                                    </p:anim>
                                    <p:anim calcmode="lin" valueType="num">
                                      <p:cBhvr additive="base">
                                        <p:cTn id="76" dur="500" fill="hold"/>
                                        <p:tgtEl>
                                          <p:spTgt spid="26"/>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30"/>
                                        </p:tgtEl>
                                        <p:attrNameLst>
                                          <p:attrName>style.visibility</p:attrName>
                                        </p:attrNameLst>
                                      </p:cBhvr>
                                      <p:to>
                                        <p:strVal val="visible"/>
                                      </p:to>
                                    </p:set>
                                    <p:anim calcmode="lin" valueType="num">
                                      <p:cBhvr additive="base">
                                        <p:cTn id="79" dur="500" fill="hold"/>
                                        <p:tgtEl>
                                          <p:spTgt spid="30"/>
                                        </p:tgtEl>
                                        <p:attrNameLst>
                                          <p:attrName>ppt_x</p:attrName>
                                        </p:attrNameLst>
                                      </p:cBhvr>
                                      <p:tavLst>
                                        <p:tav tm="0">
                                          <p:val>
                                            <p:strVal val="#ppt_x"/>
                                          </p:val>
                                        </p:tav>
                                        <p:tav tm="100000">
                                          <p:val>
                                            <p:strVal val="#ppt_x"/>
                                          </p:val>
                                        </p:tav>
                                      </p:tavLst>
                                    </p:anim>
                                    <p:anim calcmode="lin" valueType="num">
                                      <p:cBhvr additive="base">
                                        <p:cTn id="8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7"/>
                                        </p:tgtEl>
                                        <p:attrNameLst>
                                          <p:attrName>style.visibility</p:attrName>
                                        </p:attrNameLst>
                                      </p:cBhvr>
                                      <p:to>
                                        <p:strVal val="visible"/>
                                      </p:to>
                                    </p:set>
                                    <p:anim calcmode="lin" valueType="num">
                                      <p:cBhvr additive="base">
                                        <p:cTn id="85" dur="500" fill="hold"/>
                                        <p:tgtEl>
                                          <p:spTgt spid="27"/>
                                        </p:tgtEl>
                                        <p:attrNameLst>
                                          <p:attrName>ppt_x</p:attrName>
                                        </p:attrNameLst>
                                      </p:cBhvr>
                                      <p:tavLst>
                                        <p:tav tm="0">
                                          <p:val>
                                            <p:strVal val="#ppt_x"/>
                                          </p:val>
                                        </p:tav>
                                        <p:tav tm="100000">
                                          <p:val>
                                            <p:strVal val="#ppt_x"/>
                                          </p:val>
                                        </p:tav>
                                      </p:tavLst>
                                    </p:anim>
                                    <p:anim calcmode="lin" valueType="num">
                                      <p:cBhvr additive="base">
                                        <p:cTn id="86" dur="500" fill="hold"/>
                                        <p:tgtEl>
                                          <p:spTgt spid="27"/>
                                        </p:tgtEl>
                                        <p:attrNameLst>
                                          <p:attrName>ppt_y</p:attrName>
                                        </p:attrNameLst>
                                      </p:cBhvr>
                                      <p:tavLst>
                                        <p:tav tm="0">
                                          <p:val>
                                            <p:strVal val="1+#ppt_h/2"/>
                                          </p:val>
                                        </p:tav>
                                        <p:tav tm="100000">
                                          <p:val>
                                            <p:strVal val="#ppt_y"/>
                                          </p:val>
                                        </p:tav>
                                      </p:tavLst>
                                    </p:anim>
                                  </p:childTnLst>
                                </p:cTn>
                              </p:par>
                              <p:par>
                                <p:cTn id="87" presetID="2" presetClass="entr" presetSubtype="4" fill="hold" nodeType="withEffect">
                                  <p:stCondLst>
                                    <p:cond delay="0"/>
                                  </p:stCondLst>
                                  <p:childTnLst>
                                    <p:set>
                                      <p:cBhvr>
                                        <p:cTn id="88" dur="1" fill="hold">
                                          <p:stCondLst>
                                            <p:cond delay="0"/>
                                          </p:stCondLst>
                                        </p:cTn>
                                        <p:tgtEl>
                                          <p:spTgt spid="31"/>
                                        </p:tgtEl>
                                        <p:attrNameLst>
                                          <p:attrName>style.visibility</p:attrName>
                                        </p:attrNameLst>
                                      </p:cBhvr>
                                      <p:to>
                                        <p:strVal val="visible"/>
                                      </p:to>
                                    </p:set>
                                    <p:anim calcmode="lin" valueType="num">
                                      <p:cBhvr additive="base">
                                        <p:cTn id="89" dur="500" fill="hold"/>
                                        <p:tgtEl>
                                          <p:spTgt spid="31"/>
                                        </p:tgtEl>
                                        <p:attrNameLst>
                                          <p:attrName>ppt_x</p:attrName>
                                        </p:attrNameLst>
                                      </p:cBhvr>
                                      <p:tavLst>
                                        <p:tav tm="0">
                                          <p:val>
                                            <p:strVal val="#ppt_x"/>
                                          </p:val>
                                        </p:tav>
                                        <p:tav tm="100000">
                                          <p:val>
                                            <p:strVal val="#ppt_x"/>
                                          </p:val>
                                        </p:tav>
                                      </p:tavLst>
                                    </p:anim>
                                    <p:anim calcmode="lin" valueType="num">
                                      <p:cBhvr additive="base">
                                        <p:cTn id="9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28"/>
                                        </p:tgtEl>
                                        <p:attrNameLst>
                                          <p:attrName>style.visibility</p:attrName>
                                        </p:attrNameLst>
                                      </p:cBhvr>
                                      <p:to>
                                        <p:strVal val="visible"/>
                                      </p:to>
                                    </p:set>
                                    <p:anim calcmode="lin" valueType="num">
                                      <p:cBhvr additive="base">
                                        <p:cTn id="95" dur="500" fill="hold"/>
                                        <p:tgtEl>
                                          <p:spTgt spid="28"/>
                                        </p:tgtEl>
                                        <p:attrNameLst>
                                          <p:attrName>ppt_x</p:attrName>
                                        </p:attrNameLst>
                                      </p:cBhvr>
                                      <p:tavLst>
                                        <p:tav tm="0">
                                          <p:val>
                                            <p:strVal val="#ppt_x"/>
                                          </p:val>
                                        </p:tav>
                                        <p:tav tm="100000">
                                          <p:val>
                                            <p:strVal val="#ppt_x"/>
                                          </p:val>
                                        </p:tav>
                                      </p:tavLst>
                                    </p:anim>
                                    <p:anim calcmode="lin" valueType="num">
                                      <p:cBhvr additive="base">
                                        <p:cTn id="9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29"/>
                                        </p:tgtEl>
                                        <p:attrNameLst>
                                          <p:attrName>style.visibility</p:attrName>
                                        </p:attrNameLst>
                                      </p:cBhvr>
                                      <p:to>
                                        <p:strVal val="visible"/>
                                      </p:to>
                                    </p:set>
                                    <p:anim calcmode="lin" valueType="num">
                                      <p:cBhvr additive="base">
                                        <p:cTn id="101" dur="500" fill="hold"/>
                                        <p:tgtEl>
                                          <p:spTgt spid="29"/>
                                        </p:tgtEl>
                                        <p:attrNameLst>
                                          <p:attrName>ppt_x</p:attrName>
                                        </p:attrNameLst>
                                      </p:cBhvr>
                                      <p:tavLst>
                                        <p:tav tm="0">
                                          <p:val>
                                            <p:strVal val="#ppt_x"/>
                                          </p:val>
                                        </p:tav>
                                        <p:tav tm="100000">
                                          <p:val>
                                            <p:strVal val="#ppt_x"/>
                                          </p:val>
                                        </p:tav>
                                      </p:tavLst>
                                    </p:anim>
                                    <p:anim calcmode="lin" valueType="num">
                                      <p:cBhvr additive="base">
                                        <p:cTn id="102" dur="500" fill="hold"/>
                                        <p:tgtEl>
                                          <p:spTgt spid="29"/>
                                        </p:tgtEl>
                                        <p:attrNameLst>
                                          <p:attrName>ppt_y</p:attrName>
                                        </p:attrNameLst>
                                      </p:cBhvr>
                                      <p:tavLst>
                                        <p:tav tm="0">
                                          <p:val>
                                            <p:strVal val="1+#ppt_h/2"/>
                                          </p:val>
                                        </p:tav>
                                        <p:tav tm="100000">
                                          <p:val>
                                            <p:strVal val="#ppt_y"/>
                                          </p:val>
                                        </p:tav>
                                      </p:tavLst>
                                    </p:anim>
                                  </p:childTnLst>
                                </p:cTn>
                              </p:par>
                              <p:par>
                                <p:cTn id="103" presetID="2" presetClass="entr" presetSubtype="4" fill="hold" nodeType="withEffect">
                                  <p:stCondLst>
                                    <p:cond delay="0"/>
                                  </p:stCondLst>
                                  <p:childTnLst>
                                    <p:set>
                                      <p:cBhvr>
                                        <p:cTn id="104" dur="1" fill="hold">
                                          <p:stCondLst>
                                            <p:cond delay="0"/>
                                          </p:stCondLst>
                                        </p:cTn>
                                        <p:tgtEl>
                                          <p:spTgt spid="32"/>
                                        </p:tgtEl>
                                        <p:attrNameLst>
                                          <p:attrName>style.visibility</p:attrName>
                                        </p:attrNameLst>
                                      </p:cBhvr>
                                      <p:to>
                                        <p:strVal val="visible"/>
                                      </p:to>
                                    </p:set>
                                    <p:anim calcmode="lin" valueType="num">
                                      <p:cBhvr additive="base">
                                        <p:cTn id="105" dur="500" fill="hold"/>
                                        <p:tgtEl>
                                          <p:spTgt spid="32"/>
                                        </p:tgtEl>
                                        <p:attrNameLst>
                                          <p:attrName>ppt_x</p:attrName>
                                        </p:attrNameLst>
                                      </p:cBhvr>
                                      <p:tavLst>
                                        <p:tav tm="0">
                                          <p:val>
                                            <p:strVal val="#ppt_x"/>
                                          </p:val>
                                        </p:tav>
                                        <p:tav tm="100000">
                                          <p:val>
                                            <p:strVal val="#ppt_x"/>
                                          </p:val>
                                        </p:tav>
                                      </p:tavLst>
                                    </p:anim>
                                    <p:anim calcmode="lin" valueType="num">
                                      <p:cBhvr additive="base">
                                        <p:cTn id="106"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P spid="10" grpId="0"/>
      <p:bldP spid="9" grpId="0"/>
      <p:bldP spid="14" grpId="0"/>
      <p:bldP spid="15" grpId="0"/>
      <p:bldP spid="20" grpId="0"/>
      <p:bldP spid="21" grpId="0"/>
      <p:bldP spid="25" grpId="0"/>
      <p:bldP spid="26" grpId="0"/>
      <p:bldP spid="27" grpId="0"/>
      <p:bldP spid="28" grpId="0"/>
      <p:bldP spid="2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1030605" y="2030730"/>
            <a:ext cx="10151110" cy="310769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p>
            <a:pPr indent="292735"/>
            <a:r>
              <a:rPr lang="en-US" sz="2800" b="1">
                <a:latin typeface="Times New Roman" panose="02020603050405020304" pitchFamily="18" charset="0"/>
                <a:cs typeface="Segoe UI" panose="020B0502040204020203" charset="0"/>
              </a:rPr>
              <a:t> </a:t>
            </a:r>
            <a:r>
              <a:rPr lang="en-US" sz="2800" b="0">
                <a:latin typeface="Times New Roman" panose="02020603050405020304" pitchFamily="18" charset="0"/>
                <a:cs typeface="Segoe UI" panose="020B0502040204020203" charset="0"/>
              </a:rPr>
              <a:t>L</a:t>
            </a:r>
            <a:r>
              <a:rPr lang="en-US" sz="2800" b="0">
                <a:latin typeface="Times New Roman" panose="02020603050405020304" pitchFamily="18" charset="0"/>
                <a:cs typeface="Segoe UI" panose="020B0502040204020203" charset="0"/>
              </a:rPr>
              <a:t>àm theo nhóm và báo cáo vào tiết vận dụng.</a:t>
            </a:r>
            <a:r>
              <a:rPr lang="en-US" sz="2800" b="0">
                <a:latin typeface="Times New Roman" panose="02020603050405020304" pitchFamily="18" charset="0"/>
              </a:rPr>
              <a:t>Muối không những làm gia vị trong đời sống, mà còn là chất sát khuẩn cho thực phẩm khi chế biến. </a:t>
            </a:r>
            <a:endParaRPr lang="en-US" sz="2800" b="0">
              <a:latin typeface="Times New Roman" panose="02020603050405020304" pitchFamily="18" charset="0"/>
            </a:endParaRPr>
          </a:p>
          <a:p>
            <a:pPr indent="292735"/>
            <a:r>
              <a:rPr lang="en-US" sz="2800" b="0">
                <a:latin typeface="Times New Roman" panose="02020603050405020304" pitchFamily="18" charset="0"/>
              </a:rPr>
              <a:t>Các em hãy tìm hiểu về cách khai thác muối, lợi ích, tác hại chế độ ăn thừa muối, tác hại chế độ ăn thiếu muối, từ đó đưa ra chế độ ăn  hợp lý.</a:t>
            </a:r>
            <a:endParaRPr lang="en-US" sz="2800" b="0">
              <a:latin typeface="Times New Roman" panose="02020603050405020304" pitchFamily="18" charset="0"/>
            </a:endParaRPr>
          </a:p>
          <a:p>
            <a:pPr indent="292735"/>
            <a:r>
              <a:rPr lang="en-US" sz="2800" b="0">
                <a:latin typeface="Times New Roman" panose="02020603050405020304" pitchFamily="18" charset="0"/>
              </a:rPr>
              <a:t>=&gt;Trình bày thuyết trình bằng báo tường, power point, tranh ảnh….</a:t>
            </a:r>
            <a:endParaRPr lang="en-US" sz="2800"/>
          </a:p>
        </p:txBody>
      </p:sp>
      <p:sp>
        <p:nvSpPr>
          <p:cNvPr id="2" name="Text Box 1"/>
          <p:cNvSpPr txBox="1"/>
          <p:nvPr/>
        </p:nvSpPr>
        <p:spPr>
          <a:xfrm flipH="1">
            <a:off x="3296285" y="647700"/>
            <a:ext cx="4462145" cy="64516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nchor="t">
            <a:spAutoFit/>
          </a:bodyPr>
          <a:p>
            <a:r>
              <a:rPr lang="en-US" sz="3600" b="1">
                <a:solidFill>
                  <a:schemeClr val="accent5"/>
                </a:solidFill>
                <a:latin typeface="Times New Roman" panose="02020603050405020304" pitchFamily="18" charset="0"/>
                <a:sym typeface="+mn-ea"/>
              </a:rPr>
              <a:t>NHIỆM VỤ VỀ NHÀ</a:t>
            </a:r>
            <a:endParaRPr lang="en-US" sz="3600" b="1">
              <a:solidFill>
                <a:schemeClr val="accent5"/>
              </a:solidFill>
              <a:latin typeface="Times New Roman" panose="02020603050405020304" pitchFamily="18" charset="0"/>
              <a:sym typeface="+mn-ea"/>
            </a:endParaRPr>
          </a:p>
        </p:txBody>
      </p:sp>
      <p:pic>
        <p:nvPicPr>
          <p:cNvPr id="42" name="图片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4399915" y="5549900"/>
            <a:ext cx="7381240" cy="1308100"/>
          </a:xfrm>
          <a:prstGeom prst="rect">
            <a:avLst/>
          </a:prstGeom>
        </p:spPr>
      </p:pic>
      <p:pic>
        <p:nvPicPr>
          <p:cNvPr id="61" name="图片 6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11760" y="5382895"/>
            <a:ext cx="4232910" cy="12788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0"/>
                                        </p:tgtEl>
                                        <p:attrNameLst>
                                          <p:attrName>style.visibility</p:attrName>
                                        </p:attrNameLst>
                                      </p:cBhvr>
                                      <p:to>
                                        <p:strVal val="visible"/>
                                      </p:to>
                                    </p:set>
                                    <p:anim calcmode="lin" valueType="num">
                                      <p:cBhvr additive="base">
                                        <p:cTn id="13" dur="500" fill="hold"/>
                                        <p:tgtEl>
                                          <p:spTgt spid="100"/>
                                        </p:tgtEl>
                                        <p:attrNameLst>
                                          <p:attrName>ppt_x</p:attrName>
                                        </p:attrNameLst>
                                      </p:cBhvr>
                                      <p:tavLst>
                                        <p:tav tm="0">
                                          <p:val>
                                            <p:strVal val="#ppt_x"/>
                                          </p:val>
                                        </p:tav>
                                        <p:tav tm="100000">
                                          <p:val>
                                            <p:strVal val="#ppt_x"/>
                                          </p:val>
                                        </p:tav>
                                      </p:tavLst>
                                    </p:anim>
                                    <p:anim calcmode="lin" valueType="num">
                                      <p:cBhvr additive="base">
                                        <p:cTn id="14"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00"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834572" y="410935"/>
            <a:ext cx="10522857" cy="2227943"/>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Câu 2: Công thức hóa học của phosphorus acid là:</a:t>
            </a:r>
            <a:endPar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A. HNO</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3</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B. H</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SO</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3</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C. H</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SO</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4</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D. H</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3</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PO</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4</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0" name="Snip Diagonal Corner Rectangle 49"/>
          <p:cNvSpPr/>
          <p:nvPr/>
        </p:nvSpPr>
        <p:spPr>
          <a:xfrm>
            <a:off x="829227" y="2832623"/>
            <a:ext cx="10522857" cy="2227943"/>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prstClr val="white"/>
                </a:solidFill>
                <a:effectLst/>
                <a:uLnTx/>
                <a:uFillTx/>
                <a:latin typeface="Calibri" panose="020F0502020204030204"/>
                <a:ea typeface="+mn-ea"/>
                <a:cs typeface="+mn-cs"/>
              </a:rPr>
              <a:t>Đáp án D</a:t>
            </a:r>
            <a:endParaRPr kumimoji="0" lang="en-US" sz="3200" b="1"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6" name="Picture 45">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918845" y="43180"/>
            <a:ext cx="9431020" cy="583565"/>
          </a:xfrm>
          <a:prstGeom prst="rect">
            <a:avLst/>
          </a:prstGeom>
          <a:noFill/>
          <a:ln w="9525">
            <a:noFill/>
          </a:ln>
        </p:spPr>
        <p:txBody>
          <a:bodyPr wrap="square">
            <a:spAutoFit/>
          </a:bodyPr>
          <a:p>
            <a:pPr indent="0"/>
            <a:r>
              <a:rPr lang="en-US" sz="3200" b="1">
                <a:latin typeface="Times New Roman" panose="02020603050405020304" pitchFamily="18" charset="0"/>
              </a:rPr>
              <a:t>V. Mối quan hệ giữa các hợp chất vô cơ</a:t>
            </a:r>
            <a:endParaRPr lang="en-US" sz="3200" b="1">
              <a:latin typeface="Times New Roman" panose="02020603050405020304" pitchFamily="18" charset="0"/>
            </a:endParaRPr>
          </a:p>
        </p:txBody>
      </p:sp>
      <p:sp>
        <p:nvSpPr>
          <p:cNvPr id="2" name="Text Box 1"/>
          <p:cNvSpPr txBox="1"/>
          <p:nvPr/>
        </p:nvSpPr>
        <p:spPr>
          <a:xfrm>
            <a:off x="918845" y="605155"/>
            <a:ext cx="10306685" cy="829945"/>
          </a:xfrm>
          <a:prstGeom prst="rect">
            <a:avLst/>
          </a:prstGeom>
          <a:noFill/>
          <a:ln w="9525">
            <a:noFill/>
          </a:ln>
        </p:spPr>
        <p:txBody>
          <a:bodyPr wrap="square">
            <a:spAutoFit/>
          </a:bodyPr>
          <a:p>
            <a:pPr indent="0"/>
            <a:r>
              <a:rPr lang="en-US" sz="2400" b="1">
                <a:latin typeface="Times New Roman" panose="02020603050405020304" pitchFamily="18" charset="0"/>
              </a:rPr>
              <a:t>NHIỆM VỤ 1</a:t>
            </a:r>
            <a:r>
              <a:rPr lang="en-US" sz="2400" b="0">
                <a:latin typeface="Times New Roman" panose="02020603050405020304" pitchFamily="18" charset="0"/>
              </a:rPr>
              <a:t>: Chia lớp thành 4 nhóm tổ chức trò chơi TÌM ĐƯỜNG VỀ NHÀ</a:t>
            </a:r>
            <a:endParaRPr lang="en-US" sz="2400" b="0">
              <a:latin typeface="Times New Roman" panose="02020603050405020304" pitchFamily="18" charset="0"/>
            </a:endParaRPr>
          </a:p>
          <a:p>
            <a:pPr indent="0"/>
            <a:r>
              <a:rPr lang="en-US" sz="2400" b="0">
                <a:latin typeface="Times New Roman" panose="02020603050405020304" pitchFamily="18" charset="0"/>
              </a:rPr>
              <a:t>(bằng hình thức </a:t>
            </a:r>
            <a:r>
              <a:rPr lang="en-US" sz="2400" b="0">
                <a:latin typeface="Times New Roman" panose="02020603050405020304" pitchFamily="18" charset="0"/>
              </a:rPr>
              <a:t>bốc thăm thẻ màu)</a:t>
            </a:r>
            <a:endParaRPr lang="en-US" sz="2400" b="0">
              <a:latin typeface="Times New Roman" panose="02020603050405020304" pitchFamily="18" charset="0"/>
            </a:endParaRPr>
          </a:p>
        </p:txBody>
      </p:sp>
      <p:sp>
        <p:nvSpPr>
          <p:cNvPr id="3" name="Text Box 2"/>
          <p:cNvSpPr txBox="1"/>
          <p:nvPr/>
        </p:nvSpPr>
        <p:spPr>
          <a:xfrm>
            <a:off x="797560" y="1493520"/>
            <a:ext cx="11061700" cy="2676525"/>
          </a:xfrm>
          <a:prstGeom prst="rect">
            <a:avLst/>
          </a:prstGeom>
          <a:noFill/>
          <a:ln w="9525">
            <a:noFill/>
          </a:ln>
        </p:spPr>
        <p:txBody>
          <a:bodyPr wrap="square">
            <a:spAutoFit/>
          </a:bodyPr>
          <a:p>
            <a:pPr indent="0"/>
            <a:r>
              <a:rPr lang="en-US" sz="2400" b="0">
                <a:latin typeface="Times New Roman" panose="02020603050405020304" pitchFamily="18" charset="0"/>
              </a:rPr>
              <a:t>- 4 nhóm xếp thành 4 hàng dọc</a:t>
            </a:r>
            <a:endParaRPr lang="en-US" sz="2400" b="0">
              <a:latin typeface="Times New Roman" panose="02020603050405020304" pitchFamily="18" charset="0"/>
            </a:endParaRPr>
          </a:p>
          <a:p>
            <a:pPr indent="0"/>
            <a:r>
              <a:rPr lang="en-US" sz="2400" b="0">
                <a:latin typeface="Times New Roman" panose="02020603050405020304" pitchFamily="18" charset="0"/>
              </a:rPr>
              <a:t>- Mỗi nhóm được phát một bộ gồm 40 thẻ chứa tên của các chất vô cơ (có màu tương ứng với nhóm của mình).</a:t>
            </a:r>
            <a:endParaRPr lang="en-US" sz="2400" b="0">
              <a:latin typeface="Times New Roman" panose="02020603050405020304" pitchFamily="18" charset="0"/>
            </a:endParaRPr>
          </a:p>
          <a:p>
            <a:pPr indent="0"/>
            <a:r>
              <a:rPr lang="en-US" sz="2400" b="0">
                <a:latin typeface="Times New Roman" panose="02020603050405020304" pitchFamily="18" charset="0"/>
              </a:rPr>
              <a:t>- Mỗi nhóm có 3 phút để thảo luận phân loại các loại chất vô cơ đó, đồng thời chia đều số thẻ đó cho tất cả thành viên trong nhóm. Sau đó lần lượt lên bảng gắn thẻ vào các ô nhà có trên bảng</a:t>
            </a:r>
            <a:endParaRPr lang="en-US" sz="2400" b="0">
              <a:latin typeface="Times New Roman" panose="02020603050405020304" pitchFamily="18" charset="0"/>
            </a:endParaRPr>
          </a:p>
          <a:p>
            <a:pPr indent="0"/>
            <a:r>
              <a:rPr lang="en-US" sz="2400" b="0">
                <a:latin typeface="Times New Roman" panose="02020603050405020304" pitchFamily="18" charset="0"/>
              </a:rPr>
              <a:t>- Đội chiến thắng là đội hoàn thành nhanh nhất và đúng nhất.</a:t>
            </a:r>
            <a:endParaRPr lang="en-US" sz="2400" b="0">
              <a:latin typeface="Times New Roman" panose="02020603050405020304" pitchFamily="18" charset="0"/>
            </a:endParaRPr>
          </a:p>
        </p:txBody>
      </p:sp>
      <p:pic>
        <p:nvPicPr>
          <p:cNvPr id="4" name="Picture 3"/>
          <p:cNvPicPr>
            <a:picLocks noChangeAspect="1"/>
          </p:cNvPicPr>
          <p:nvPr/>
        </p:nvPicPr>
        <p:blipFill>
          <a:blip r:embed="rId1"/>
          <a:stretch>
            <a:fillRect/>
          </a:stretch>
        </p:blipFill>
        <p:spPr>
          <a:xfrm>
            <a:off x="1397635" y="4058285"/>
            <a:ext cx="9528810" cy="27997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ppt_x"/>
                                          </p:val>
                                        </p:tav>
                                        <p:tav tm="100000">
                                          <p:val>
                                            <p:strVal val="#ppt_x"/>
                                          </p:val>
                                        </p:tav>
                                      </p:tavLst>
                                    </p:anim>
                                    <p:anim calcmode="lin" valueType="num">
                                      <p:cBhvr additive="base">
                                        <p:cTn id="8"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2" grpId="0"/>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805180" y="15240"/>
            <a:ext cx="10582275" cy="521970"/>
          </a:xfrm>
          <a:prstGeom prst="rect">
            <a:avLst/>
          </a:prstGeom>
          <a:noFill/>
        </p:spPr>
        <p:txBody>
          <a:bodyPr wrap="square" rtlCol="0" anchor="t">
            <a:spAutoFit/>
          </a:bodyPr>
          <a:p>
            <a:pPr indent="0"/>
            <a:r>
              <a:rPr lang="en-US" sz="2800" b="1">
                <a:latin typeface="Times New Roman" panose="02020603050405020304" pitchFamily="18" charset="0"/>
                <a:sym typeface="+mn-ea"/>
              </a:rPr>
              <a:t>NHIỆM VỤ 2</a:t>
            </a:r>
            <a:r>
              <a:rPr lang="en-US" sz="2800">
                <a:latin typeface="Times New Roman" panose="02020603050405020304" pitchFamily="18" charset="0"/>
                <a:sym typeface="+mn-ea"/>
              </a:rPr>
              <a:t>: Các nhóm tiếp tục hoàn thành nhiệm vụ tiếp theo</a:t>
            </a:r>
            <a:endParaRPr lang="en-US" sz="2800">
              <a:latin typeface="Times New Roman" panose="02020603050405020304" pitchFamily="18" charset="0"/>
              <a:sym typeface="+mn-ea"/>
            </a:endParaRPr>
          </a:p>
        </p:txBody>
      </p:sp>
      <p:sp>
        <p:nvSpPr>
          <p:cNvPr id="100" name="Text Box 99"/>
          <p:cNvSpPr txBox="1"/>
          <p:nvPr/>
        </p:nvSpPr>
        <p:spPr>
          <a:xfrm>
            <a:off x="918210" y="533400"/>
            <a:ext cx="10688955" cy="1383665"/>
          </a:xfrm>
          <a:prstGeom prst="rect">
            <a:avLst/>
          </a:prstGeom>
          <a:noFill/>
          <a:ln w="9525">
            <a:noFill/>
          </a:ln>
        </p:spPr>
        <p:txBody>
          <a:bodyPr wrap="square">
            <a:spAutoFit/>
          </a:bodyPr>
          <a:p>
            <a:pPr indent="457200"/>
            <a:r>
              <a:rPr lang="en-US" sz="2800" b="1">
                <a:latin typeface="Times New Roman" panose="02020603050405020304" pitchFamily="18" charset="0"/>
              </a:rPr>
              <a:t>1. </a:t>
            </a:r>
            <a:r>
              <a:rPr lang="en-US" sz="2800" b="0">
                <a:latin typeface="Times New Roman" panose="02020603050405020304" pitchFamily="18" charset="0"/>
              </a:rPr>
              <a:t>Dùng các kiến thức đã được học, các em hãy tìm mối liên hệ giữa các “nhà” (các loại hợp chất vô cơ) </a:t>
            </a:r>
            <a:r>
              <a:rPr lang="en-US" sz="2800" b="1">
                <a:latin typeface="Times New Roman" panose="02020603050405020304" pitchFamily="18" charset="0"/>
              </a:rPr>
              <a:t>     2. </a:t>
            </a:r>
            <a:r>
              <a:rPr lang="en-US" sz="2800" b="0">
                <a:latin typeface="Times New Roman" panose="02020603050405020304" pitchFamily="18" charset="0"/>
              </a:rPr>
              <a:t>Viết phương trình hóa học minh họa cho mỗi mối quan hệ đó</a:t>
            </a:r>
            <a:endParaRPr lang="en-US" sz="2800"/>
          </a:p>
        </p:txBody>
      </p:sp>
      <p:pic>
        <p:nvPicPr>
          <p:cNvPr id="3" name="Picture 2"/>
          <p:cNvPicPr>
            <a:picLocks noChangeAspect="1"/>
          </p:cNvPicPr>
          <p:nvPr/>
        </p:nvPicPr>
        <p:blipFill>
          <a:blip r:embed="rId1"/>
          <a:stretch>
            <a:fillRect/>
          </a:stretch>
        </p:blipFill>
        <p:spPr>
          <a:xfrm>
            <a:off x="1109345" y="1917065"/>
            <a:ext cx="10347325" cy="49168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0"/>
                                        </p:tgtEl>
                                        <p:attrNameLst>
                                          <p:attrName>style.visibility</p:attrName>
                                        </p:attrNameLst>
                                      </p:cBhvr>
                                      <p:to>
                                        <p:strVal val="visible"/>
                                      </p:to>
                                    </p:set>
                                    <p:anim calcmode="lin" valueType="num">
                                      <p:cBhvr additive="base">
                                        <p:cTn id="13" dur="500" fill="hold"/>
                                        <p:tgtEl>
                                          <p:spTgt spid="100"/>
                                        </p:tgtEl>
                                        <p:attrNameLst>
                                          <p:attrName>ppt_x</p:attrName>
                                        </p:attrNameLst>
                                      </p:cBhvr>
                                      <p:tavLst>
                                        <p:tav tm="0">
                                          <p:val>
                                            <p:strVal val="#ppt_x"/>
                                          </p:val>
                                        </p:tav>
                                        <p:tav tm="100000">
                                          <p:val>
                                            <p:strVal val="#ppt_x"/>
                                          </p:val>
                                        </p:tav>
                                      </p:tavLst>
                                    </p:anim>
                                    <p:anim calcmode="lin" valueType="num">
                                      <p:cBhvr additive="base">
                                        <p:cTn id="14"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758190" y="767715"/>
            <a:ext cx="10869930" cy="1076325"/>
          </a:xfrm>
          <a:prstGeom prst="rect">
            <a:avLst/>
          </a:prstGeom>
          <a:noFill/>
          <a:ln w="9525">
            <a:noFill/>
          </a:ln>
        </p:spPr>
        <p:txBody>
          <a:bodyPr wrap="square">
            <a:spAutoFit/>
          </a:bodyPr>
          <a:p>
            <a:pPr indent="0"/>
            <a:r>
              <a:rPr lang="en-US" sz="3200" b="1">
                <a:latin typeface="Times New Roman" panose="02020603050405020304" pitchFamily="18" charset="0"/>
              </a:rPr>
              <a:t>Kết luận:</a:t>
            </a:r>
            <a:r>
              <a:rPr lang="en-US" sz="3200">
                <a:latin typeface="Times New Roman" panose="02020603050405020304" pitchFamily="18" charset="0"/>
              </a:rPr>
              <a:t> Các hợp chất vô cơ có thể chuyển đổi hóa học thành các hợp chất vô cơ khác</a:t>
            </a:r>
            <a:endParaRPr lang="en-US" sz="3200">
              <a:latin typeface="Times New Roman" panose="02020603050405020304" pitchFamily="18" charset="0"/>
            </a:endParaRPr>
          </a:p>
        </p:txBody>
      </p:sp>
      <p:sp>
        <p:nvSpPr>
          <p:cNvPr id="2" name="Text Box 1"/>
          <p:cNvSpPr txBox="1"/>
          <p:nvPr/>
        </p:nvSpPr>
        <p:spPr>
          <a:xfrm>
            <a:off x="868680" y="1880870"/>
            <a:ext cx="7203440" cy="583565"/>
          </a:xfrm>
          <a:prstGeom prst="rect">
            <a:avLst/>
          </a:prstGeom>
          <a:noFill/>
        </p:spPr>
        <p:txBody>
          <a:bodyPr wrap="none" rtlCol="0" anchor="t">
            <a:spAutoFit/>
          </a:bodyPr>
          <a:p>
            <a:r>
              <a:rPr lang="en-US" sz="3200">
                <a:latin typeface="Times New Roman" panose="02020603050405020304" pitchFamily="18" charset="0"/>
                <a:sym typeface="+mn-ea"/>
              </a:rPr>
              <a:t>(Vẽ sơ đồ và viết PTHH minh họa vào vở).</a:t>
            </a:r>
            <a:endParaRPr lang="en-US" sz="3200">
              <a:latin typeface="Times New Roman" panose="02020603050405020304" pitchFamily="18" charset="0"/>
              <a:sym typeface="+mn-ea"/>
            </a:endParaRPr>
          </a:p>
        </p:txBody>
      </p:sp>
      <p:sp>
        <p:nvSpPr>
          <p:cNvPr id="3" name="Text Box 2"/>
          <p:cNvSpPr txBox="1"/>
          <p:nvPr/>
        </p:nvSpPr>
        <p:spPr>
          <a:xfrm>
            <a:off x="757555" y="2749550"/>
            <a:ext cx="11062970" cy="310769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p>
            <a:pPr indent="0"/>
            <a:r>
              <a:rPr lang="en-US" sz="2800" b="1" i="1">
                <a:latin typeface="Times New Roman" panose="02020603050405020304" pitchFamily="18" charset="0"/>
              </a:rPr>
              <a:t>Lưu ý: </a:t>
            </a:r>
            <a:r>
              <a:rPr lang="en-US" sz="2800" b="0">
                <a:latin typeface="Times New Roman" panose="02020603050405020304" pitchFamily="18" charset="0"/>
              </a:rPr>
              <a:t>- Các phản ứng hóa học xảy ra phải tuân theo các điều kiện của từng phản ứng - Các phản ứng 6,7,8,9, sản phẩm phải tạo thành chất kết tủa hoặc bay hơi- Khi oxide acid tác dụng với dung dịch kiềm thì tùy theo tỉ lệ số mol sẽ tạo ra muối acid hay muối trung hòa.NaOH + CO</a:t>
            </a:r>
            <a:r>
              <a:rPr lang="en-US" sz="2800" b="0" baseline="-25000">
                <a:latin typeface="Times New Roman" panose="02020603050405020304" pitchFamily="18" charset="0"/>
              </a:rPr>
              <a:t>2</a:t>
            </a:r>
            <a:r>
              <a:rPr lang="en-US" sz="2800" b="0">
                <a:latin typeface="Times New Roman" panose="02020603050405020304" pitchFamily="18" charset="0"/>
              </a:rPr>
              <a:t> → NaHCO</a:t>
            </a:r>
            <a:r>
              <a:rPr lang="en-US" sz="2800" b="0" baseline="-25000">
                <a:latin typeface="Times New Roman" panose="02020603050405020304" pitchFamily="18" charset="0"/>
              </a:rPr>
              <a:t>3</a:t>
            </a:r>
            <a:r>
              <a:rPr lang="en-US" sz="2800" b="0">
                <a:latin typeface="Times New Roman" panose="02020603050405020304" pitchFamily="18" charset="0"/>
              </a:rPr>
              <a:t>2NaOH + CO</a:t>
            </a:r>
            <a:r>
              <a:rPr lang="en-US" sz="2800" b="0" baseline="-25000">
                <a:latin typeface="Times New Roman" panose="02020603050405020304" pitchFamily="18" charset="0"/>
              </a:rPr>
              <a:t>2</a:t>
            </a:r>
            <a:r>
              <a:rPr lang="en-US" sz="2800" b="0">
                <a:latin typeface="Times New Roman" panose="02020603050405020304" pitchFamily="18" charset="0"/>
              </a:rPr>
              <a:t> → Na</a:t>
            </a:r>
            <a:r>
              <a:rPr lang="en-US" sz="2800" b="0" baseline="-25000">
                <a:latin typeface="Times New Roman" panose="02020603050405020304" pitchFamily="18" charset="0"/>
              </a:rPr>
              <a:t>2</a:t>
            </a:r>
            <a:r>
              <a:rPr lang="en-US" sz="2800" b="0">
                <a:latin typeface="Times New Roman" panose="02020603050405020304" pitchFamily="18" charset="0"/>
              </a:rPr>
              <a:t>CO</a:t>
            </a:r>
            <a:r>
              <a:rPr lang="en-US" sz="2800" b="0" baseline="-25000">
                <a:latin typeface="Times New Roman" panose="02020603050405020304" pitchFamily="18" charset="0"/>
              </a:rPr>
              <a:t>3</a:t>
            </a:r>
            <a:endParaRPr lang="en-US" sz="2800"/>
          </a:p>
        </p:txBody>
      </p:sp>
    </p:spTree>
  </p:cSld>
  <p:clrMapOvr>
    <a:masterClrMapping/>
  </p:clrMapOvr>
  <mc:AlternateContent xmlns:mc="http://schemas.openxmlformats.org/markup-compatibility/2006">
    <mc:Choice xmlns:p14="http://schemas.microsoft.com/office/powerpoint/2010/main" Requires="p14">
      <p:transition spd="slow" p14:dur="125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ppt_x"/>
                                          </p:val>
                                        </p:tav>
                                        <p:tav tm="100000">
                                          <p:val>
                                            <p:strVal val="#ppt_x"/>
                                          </p:val>
                                        </p:tav>
                                      </p:tavLst>
                                    </p:anim>
                                    <p:anim calcmode="lin" valueType="num">
                                      <p:cBhvr additive="base">
                                        <p:cTn id="8"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2" grpId="0"/>
      <p:bldP spid="3"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TextBox 2"/>
          <p:cNvSpPr txBox="1"/>
          <p:nvPr/>
        </p:nvSpPr>
        <p:spPr>
          <a:xfrm>
            <a:off x="2526197" y="160188"/>
            <a:ext cx="6625389" cy="645160"/>
          </a:xfrm>
          <a:prstGeom prst="rect">
            <a:avLst/>
          </a:prstGeom>
          <a:noFill/>
        </p:spPr>
        <p:txBody>
          <a:bodyPr wrap="square" rtlCol="0">
            <a:spAutoFit/>
          </a:bodyPr>
          <a:p>
            <a:pPr algn="ctr"/>
            <a:r>
              <a:rPr lang="vi-VN" sz="3600" b="1" dirty="0">
                <a:solidFill>
                  <a:srgbClr val="002060"/>
                </a:solidFill>
                <a:latin typeface="Times New Roman" panose="02020603050405020304" pitchFamily="18" charset="0"/>
                <a:cs typeface="Times New Roman" panose="02020603050405020304" pitchFamily="18" charset="0"/>
              </a:rPr>
              <a:t>LU</a:t>
            </a:r>
            <a:r>
              <a:rPr lang="en-US" altLang="vi-VN" sz="3600" b="1" dirty="0">
                <a:solidFill>
                  <a:srgbClr val="002060"/>
                </a:solidFill>
                <a:latin typeface="Times New Roman" panose="02020603050405020304" pitchFamily="18" charset="0"/>
                <a:cs typeface="Times New Roman" panose="02020603050405020304" pitchFamily="18" charset="0"/>
              </a:rPr>
              <a:t>YỆN TẬP</a:t>
            </a:r>
            <a:endParaRPr lang="vi-VN" sz="3600" b="1" dirty="0">
              <a:solidFill>
                <a:srgbClr val="002060"/>
              </a:solidFill>
              <a:latin typeface="Times New Roman" panose="02020603050405020304" pitchFamily="18" charset="0"/>
              <a:cs typeface="Times New Roman" panose="02020603050405020304" pitchFamily="18" charset="0"/>
            </a:endParaRPr>
          </a:p>
        </p:txBody>
      </p:sp>
      <p:sp>
        <p:nvSpPr>
          <p:cNvPr id="100" name="Text Box 99"/>
          <p:cNvSpPr txBox="1"/>
          <p:nvPr/>
        </p:nvSpPr>
        <p:spPr>
          <a:xfrm>
            <a:off x="0" y="805180"/>
            <a:ext cx="12282805" cy="521970"/>
          </a:xfrm>
          <a:prstGeom prst="rect">
            <a:avLst/>
          </a:prstGeom>
          <a:noFill/>
          <a:ln w="9525">
            <a:noFill/>
          </a:ln>
        </p:spPr>
        <p:txBody>
          <a:bodyPr wrap="square">
            <a:spAutoFit/>
          </a:bodyPr>
          <a:p>
            <a:pPr indent="0"/>
            <a:r>
              <a:rPr lang="en-US" sz="2800" b="0">
                <a:latin typeface="Times New Roman" panose="02020603050405020304" pitchFamily="18" charset="0"/>
              </a:rPr>
              <a:t>Chia lớp làm 4 nhóm, chơi trò chơi </a:t>
            </a:r>
            <a:r>
              <a:rPr lang="en-US" sz="2800" b="1">
                <a:latin typeface="Times New Roman" panose="02020603050405020304" pitchFamily="18" charset="0"/>
              </a:rPr>
              <a:t>CỜ CÁ NGỰA </a:t>
            </a:r>
            <a:r>
              <a:rPr lang="en-US" sz="2800">
                <a:latin typeface="Times New Roman" panose="02020603050405020304" pitchFamily="18" charset="0"/>
              </a:rPr>
              <a:t>bằng cách trả lời các câu hỏi TN</a:t>
            </a:r>
            <a:endParaRPr lang="en-US" sz="2800">
              <a:latin typeface="Times New Roman" panose="02020603050405020304" pitchFamily="18" charset="0"/>
            </a:endParaRPr>
          </a:p>
        </p:txBody>
      </p:sp>
      <p:pic>
        <p:nvPicPr>
          <p:cNvPr id="2" name="Picture 1"/>
          <p:cNvPicPr>
            <a:picLocks noChangeAspect="1"/>
          </p:cNvPicPr>
          <p:nvPr/>
        </p:nvPicPr>
        <p:blipFill>
          <a:blip r:embed="rId1"/>
          <a:stretch>
            <a:fillRect/>
          </a:stretch>
        </p:blipFill>
        <p:spPr>
          <a:xfrm>
            <a:off x="922655" y="1251585"/>
            <a:ext cx="10826115" cy="56140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0"/>
                                        </p:tgtEl>
                                        <p:attrNameLst>
                                          <p:attrName>style.visibility</p:attrName>
                                        </p:attrNameLst>
                                      </p:cBhvr>
                                      <p:to>
                                        <p:strVal val="visible"/>
                                      </p:to>
                                    </p:set>
                                    <p:anim calcmode="lin" valueType="num">
                                      <p:cBhvr additive="base">
                                        <p:cTn id="13" dur="500" fill="hold"/>
                                        <p:tgtEl>
                                          <p:spTgt spid="100"/>
                                        </p:tgtEl>
                                        <p:attrNameLst>
                                          <p:attrName>ppt_x</p:attrName>
                                        </p:attrNameLst>
                                      </p:cBhvr>
                                      <p:tavLst>
                                        <p:tav tm="0">
                                          <p:val>
                                            <p:strVal val="#ppt_x"/>
                                          </p:val>
                                        </p:tav>
                                        <p:tav tm="100000">
                                          <p:val>
                                            <p:strVal val="#ppt_x"/>
                                          </p:val>
                                        </p:tav>
                                      </p:tavLst>
                                    </p:anim>
                                    <p:anim calcmode="lin" valueType="num">
                                      <p:cBhvr additive="base">
                                        <p:cTn id="14"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in)">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V="1">
            <a:off x="9212797" y="6218702"/>
            <a:ext cx="2979204" cy="695716"/>
          </a:xfrm>
          <a:prstGeom prst="rect">
            <a:avLst/>
          </a:prstGeom>
        </p:spPr>
      </p:pic>
      <p:sp>
        <p:nvSpPr>
          <p:cNvPr id="12" name="TextBox 11"/>
          <p:cNvSpPr txBox="1"/>
          <p:nvPr/>
        </p:nvSpPr>
        <p:spPr>
          <a:xfrm>
            <a:off x="3924935" y="56515"/>
            <a:ext cx="2842260" cy="645160"/>
          </a:xfrm>
          <a:prstGeom prst="rect">
            <a:avLst/>
          </a:prstGeom>
          <a:noFill/>
        </p:spPr>
        <p:txBody>
          <a:bodyPr wrap="square" rtlCol="0">
            <a:spAutoFit/>
          </a:bodyPr>
          <a:lstStyle/>
          <a:p>
            <a:pPr algn="ctr"/>
            <a:endParaRPr lang="vi-VN" sz="3600" b="1" dirty="0" smtClean="0">
              <a:solidFill>
                <a:srgbClr val="002060"/>
              </a:solidFill>
              <a:latin typeface="Times New Roman" panose="02020603050405020304" pitchFamily="18" charset="0"/>
              <a:cs typeface="Times New Roman" panose="02020603050405020304" pitchFamily="18" charset="0"/>
            </a:endParaRPr>
          </a:p>
        </p:txBody>
      </p:sp>
      <p:sp>
        <p:nvSpPr>
          <p:cNvPr id="100" name="Text Box 99"/>
          <p:cNvSpPr txBox="1"/>
          <p:nvPr/>
        </p:nvSpPr>
        <p:spPr>
          <a:xfrm>
            <a:off x="1151890" y="628650"/>
            <a:ext cx="10354945" cy="1568450"/>
          </a:xfrm>
          <a:prstGeom prst="rect">
            <a:avLst/>
          </a:prstGeom>
          <a:noFill/>
          <a:ln w="9525">
            <a:noFill/>
          </a:ln>
        </p:spPr>
        <p:txBody>
          <a:bodyPr wrap="square">
            <a:spAutoFit/>
          </a:bodyPr>
          <a:p>
            <a:pPr indent="0"/>
            <a:r>
              <a:rPr lang="vi-VN" sz="3200" b="1" dirty="0" smtClean="0">
                <a:solidFill>
                  <a:srgbClr val="002060"/>
                </a:solidFill>
                <a:latin typeface="Times New Roman" panose="02020603050405020304" pitchFamily="18" charset="0"/>
                <a:cs typeface="Times New Roman" panose="02020603050405020304" pitchFamily="18" charset="0"/>
                <a:sym typeface="+mn-ea"/>
              </a:rPr>
              <a:t>Câu 1</a:t>
            </a:r>
            <a:r>
              <a:rPr lang="en-US" altLang="vi-VN" sz="3200" b="1" dirty="0" smtClean="0">
                <a:solidFill>
                  <a:srgbClr val="002060"/>
                </a:solidFill>
                <a:latin typeface="Times New Roman" panose="02020603050405020304" pitchFamily="18" charset="0"/>
                <a:cs typeface="Times New Roman" panose="02020603050405020304" pitchFamily="18" charset="0"/>
                <a:sym typeface="+mn-ea"/>
              </a:rPr>
              <a:t>: </a:t>
            </a:r>
            <a:r>
              <a:rPr lang="en-US" sz="3200" b="0">
                <a:latin typeface="Times New Roman" panose="02020603050405020304" pitchFamily="18" charset="0"/>
              </a:rPr>
              <a:t>Cho các chất sau: HCl, NaOH, K</a:t>
            </a:r>
            <a:r>
              <a:rPr lang="en-US" sz="3200" b="0" baseline="-25000">
                <a:latin typeface="Times New Roman" panose="02020603050405020304" pitchFamily="18" charset="0"/>
              </a:rPr>
              <a:t>2</a:t>
            </a:r>
            <a:r>
              <a:rPr lang="en-US" sz="3200" b="0">
                <a:latin typeface="Times New Roman" panose="02020603050405020304" pitchFamily="18" charset="0"/>
              </a:rPr>
              <a:t>SO</a:t>
            </a:r>
            <a:r>
              <a:rPr lang="en-US" sz="3200" b="0" baseline="-25000">
                <a:latin typeface="Times New Roman" panose="02020603050405020304" pitchFamily="18" charset="0"/>
              </a:rPr>
              <a:t>4</a:t>
            </a:r>
            <a:r>
              <a:rPr lang="en-US" sz="3200" b="0">
                <a:latin typeface="Times New Roman" panose="02020603050405020304" pitchFamily="18" charset="0"/>
              </a:rPr>
              <a:t>, P</a:t>
            </a:r>
            <a:r>
              <a:rPr lang="en-US" sz="3200" b="0" baseline="-25000">
                <a:latin typeface="Times New Roman" panose="02020603050405020304" pitchFamily="18" charset="0"/>
              </a:rPr>
              <a:t>2</a:t>
            </a:r>
            <a:r>
              <a:rPr lang="en-US" sz="3200" b="0">
                <a:latin typeface="Times New Roman" panose="02020603050405020304" pitchFamily="18" charset="0"/>
              </a:rPr>
              <a:t>O</a:t>
            </a:r>
            <a:r>
              <a:rPr lang="en-US" sz="3200" b="0" baseline="-25000">
                <a:latin typeface="Times New Roman" panose="02020603050405020304" pitchFamily="18" charset="0"/>
              </a:rPr>
              <a:t>5</a:t>
            </a:r>
            <a:r>
              <a:rPr lang="en-US" sz="3200" b="0">
                <a:latin typeface="Times New Roman" panose="02020603050405020304" pitchFamily="18" charset="0"/>
              </a:rPr>
              <a:t>, SiO</a:t>
            </a:r>
            <a:r>
              <a:rPr lang="en-US" sz="3200" b="0" baseline="-25000">
                <a:latin typeface="Times New Roman" panose="02020603050405020304" pitchFamily="18" charset="0"/>
              </a:rPr>
              <a:t>2</a:t>
            </a:r>
            <a:r>
              <a:rPr lang="en-US" sz="3200" b="0">
                <a:latin typeface="Times New Roman" panose="02020603050405020304" pitchFamily="18" charset="0"/>
              </a:rPr>
              <a:t>, ZnO, CuO, CuCl</a:t>
            </a:r>
            <a:r>
              <a:rPr lang="en-US" sz="3200" b="0" baseline="-25000">
                <a:latin typeface="Times New Roman" panose="02020603050405020304" pitchFamily="18" charset="0"/>
              </a:rPr>
              <a:t>2</a:t>
            </a:r>
            <a:r>
              <a:rPr lang="en-US" sz="3200" b="0">
                <a:latin typeface="Times New Roman" panose="02020603050405020304" pitchFamily="18" charset="0"/>
              </a:rPr>
              <a:t>, HNO</a:t>
            </a:r>
            <a:r>
              <a:rPr lang="en-US" sz="3200" b="0" baseline="-25000">
                <a:latin typeface="Times New Roman" panose="02020603050405020304" pitchFamily="18" charset="0"/>
              </a:rPr>
              <a:t>3</a:t>
            </a:r>
            <a:r>
              <a:rPr lang="en-US" sz="3200" b="0">
                <a:latin typeface="Times New Roman" panose="02020603050405020304" pitchFamily="18" charset="0"/>
              </a:rPr>
              <a:t>. Số chất tác dụng với base tạo muối mới và base mới? </a:t>
            </a:r>
            <a:endParaRPr lang="en-US" sz="3200"/>
          </a:p>
        </p:txBody>
      </p:sp>
      <p:sp>
        <p:nvSpPr>
          <p:cNvPr id="10" name="Text Box 9"/>
          <p:cNvSpPr txBox="1"/>
          <p:nvPr/>
        </p:nvSpPr>
        <p:spPr>
          <a:xfrm>
            <a:off x="1445260" y="2463800"/>
            <a:ext cx="10060940" cy="583565"/>
          </a:xfrm>
          <a:prstGeom prst="rect">
            <a:avLst/>
          </a:prstGeom>
          <a:noFill/>
          <a:ln w="9525">
            <a:noFill/>
          </a:ln>
        </p:spPr>
        <p:txBody>
          <a:bodyPr wrap="square">
            <a:spAutoFit/>
          </a:bodyPr>
          <a:p>
            <a:pPr indent="0"/>
            <a:r>
              <a:rPr lang="en-US" sz="3200" b="0">
                <a:latin typeface="Times New Roman" panose="02020603050405020304" pitchFamily="18" charset="0"/>
              </a:rPr>
              <a:t>A. 1		     	B. 2			   C. 3		    D. 4</a:t>
            </a:r>
            <a:endParaRPr lang="en-US" sz="3200" b="0">
              <a:latin typeface="Times New Roman" panose="02020603050405020304" pitchFamily="18" charset="0"/>
            </a:endParaRPr>
          </a:p>
        </p:txBody>
      </p:sp>
      <p:sp>
        <p:nvSpPr>
          <p:cNvPr id="13" name="Oval 7"/>
          <p:cNvSpPr/>
          <p:nvPr/>
        </p:nvSpPr>
        <p:spPr>
          <a:xfrm>
            <a:off x="4237038" y="2528272"/>
            <a:ext cx="400050" cy="520344"/>
          </a:xfrm>
          <a:prstGeom prst="ellipse">
            <a:avLst/>
          </a:prstGeom>
          <a:noFill/>
          <a:ln w="57150" cap="flat" cmpd="sng">
            <a:solidFill>
              <a:srgbClr val="FF3300"/>
            </a:solidFill>
            <a:prstDash val="solid"/>
            <a:headEnd type="none" w="med" len="med"/>
            <a:tailEnd type="none" w="med" len="med"/>
          </a:ln>
        </p:spPr>
        <p:txBody>
          <a:bodyPr anchor="ctr" anchorCtr="0">
            <a:spAutoFit/>
          </a:bodyPr>
          <a:p>
            <a:pPr algn="ctr" eaLnBrk="1" hangingPunct="1">
              <a:buNone/>
            </a:pPr>
            <a:endParaRPr lang="vi-VN" altLang="x-none" sz="1800" dirty="0">
              <a:latin typeface=".VnTime" panose="020B7200000000000000" pitchFamily="34" charset="0"/>
            </a:endParaRPr>
          </a:p>
        </p:txBody>
      </p:sp>
      <p:sp>
        <p:nvSpPr>
          <p:cNvPr id="14" name="Oval 7"/>
          <p:cNvSpPr/>
          <p:nvPr/>
        </p:nvSpPr>
        <p:spPr>
          <a:xfrm>
            <a:off x="1783398" y="4560907"/>
            <a:ext cx="400050" cy="520344"/>
          </a:xfrm>
          <a:prstGeom prst="ellipse">
            <a:avLst/>
          </a:prstGeom>
          <a:noFill/>
          <a:ln w="57150" cap="flat" cmpd="sng">
            <a:solidFill>
              <a:srgbClr val="FF3300"/>
            </a:solidFill>
            <a:prstDash val="solid"/>
            <a:headEnd type="none" w="med" len="med"/>
            <a:tailEnd type="none" w="med" len="med"/>
          </a:ln>
        </p:spPr>
        <p:txBody>
          <a:bodyPr anchor="ctr" anchorCtr="0">
            <a:spAutoFit/>
          </a:bodyPr>
          <a:p>
            <a:pPr algn="ctr" eaLnBrk="1" hangingPunct="1">
              <a:buNone/>
            </a:pPr>
            <a:endParaRPr lang="vi-VN" altLang="x-none" sz="1800" dirty="0">
              <a:latin typeface=".VnTime" panose="020B7200000000000000" pitchFamily="34" charset="0"/>
            </a:endParaRPr>
          </a:p>
        </p:txBody>
      </p:sp>
      <p:sp>
        <p:nvSpPr>
          <p:cNvPr id="15" name="Text Box 14"/>
          <p:cNvSpPr txBox="1"/>
          <p:nvPr/>
        </p:nvSpPr>
        <p:spPr>
          <a:xfrm>
            <a:off x="1151890" y="3282950"/>
            <a:ext cx="10354945" cy="583565"/>
          </a:xfrm>
          <a:prstGeom prst="rect">
            <a:avLst/>
          </a:prstGeom>
          <a:noFill/>
          <a:ln w="9525">
            <a:noFill/>
          </a:ln>
        </p:spPr>
        <p:txBody>
          <a:bodyPr wrap="square">
            <a:spAutoFit/>
          </a:bodyPr>
          <a:p>
            <a:pPr indent="0"/>
            <a:r>
              <a:rPr lang="en-US" sz="3200" b="1">
                <a:latin typeface="Times New Roman" panose="02020603050405020304" pitchFamily="18" charset="0"/>
              </a:rPr>
              <a:t>Câu 2: </a:t>
            </a:r>
            <a:r>
              <a:rPr lang="en-US" sz="3200" b="0">
                <a:latin typeface="Times New Roman" panose="02020603050405020304" pitchFamily="18" charset="0"/>
              </a:rPr>
              <a:t>Điền vào dấu …… để hoàn thiện phương trình sau:</a:t>
            </a:r>
            <a:endParaRPr lang="en-US" sz="3200"/>
          </a:p>
        </p:txBody>
      </p:sp>
      <p:sp>
        <p:nvSpPr>
          <p:cNvPr id="18" name="Text Box 17"/>
          <p:cNvSpPr txBox="1"/>
          <p:nvPr/>
        </p:nvSpPr>
        <p:spPr>
          <a:xfrm>
            <a:off x="2642235" y="3930967"/>
            <a:ext cx="5080000" cy="521970"/>
          </a:xfrm>
          <a:prstGeom prst="rect">
            <a:avLst/>
          </a:prstGeom>
          <a:noFill/>
          <a:ln w="9525">
            <a:noFill/>
          </a:ln>
        </p:spPr>
        <p:txBody>
          <a:bodyPr>
            <a:spAutoFit/>
          </a:bodyPr>
          <a:p>
            <a:pPr indent="0"/>
            <a:r>
              <a:rPr lang="en-US" sz="2800" b="0">
                <a:latin typeface="Times New Roman" panose="02020603050405020304" pitchFamily="18" charset="0"/>
              </a:rPr>
              <a:t>….. + HCl             …..↓ + HNO</a:t>
            </a:r>
            <a:r>
              <a:rPr lang="en-US" sz="2800" b="0" baseline="-25000">
                <a:latin typeface="Times New Roman" panose="02020603050405020304" pitchFamily="18" charset="0"/>
              </a:rPr>
              <a:t>3</a:t>
            </a:r>
            <a:r>
              <a:rPr lang="en-US" sz="2800" b="0">
                <a:latin typeface="Times New Roman" panose="02020603050405020304" pitchFamily="18" charset="0"/>
              </a:rPr>
              <a:t> </a:t>
            </a:r>
            <a:endParaRPr lang="en-US" sz="2800" b="0">
              <a:latin typeface="Times New Roman" panose="02020603050405020304" pitchFamily="18" charset="0"/>
            </a:endParaRPr>
          </a:p>
        </p:txBody>
      </p:sp>
      <p:sp>
        <p:nvSpPr>
          <p:cNvPr id="19" name="Text Box 18"/>
          <p:cNvSpPr txBox="1"/>
          <p:nvPr/>
        </p:nvSpPr>
        <p:spPr>
          <a:xfrm>
            <a:off x="4575175" y="3883025"/>
            <a:ext cx="567055" cy="706755"/>
          </a:xfrm>
          <a:prstGeom prst="rect">
            <a:avLst/>
          </a:prstGeom>
          <a:noFill/>
          <a:ln w="9525">
            <a:noFill/>
          </a:ln>
        </p:spPr>
        <p:txBody>
          <a:bodyPr wrap="square">
            <a:spAutoFit/>
          </a:bodyPr>
          <a:p>
            <a:pPr indent="0"/>
            <a:r>
              <a:rPr lang="en-US" sz="4000" b="0">
                <a:latin typeface="Times New Roman" panose="02020603050405020304" pitchFamily="18" charset="0"/>
              </a:rPr>
              <a:t>→</a:t>
            </a:r>
            <a:endParaRPr lang="en-US" sz="4000" b="0">
              <a:latin typeface="Times New Roman" panose="02020603050405020304" pitchFamily="18" charset="0"/>
            </a:endParaRPr>
          </a:p>
        </p:txBody>
      </p:sp>
      <p:sp>
        <p:nvSpPr>
          <p:cNvPr id="20" name="Text Box 19"/>
          <p:cNvSpPr txBox="1"/>
          <p:nvPr/>
        </p:nvSpPr>
        <p:spPr>
          <a:xfrm>
            <a:off x="1730375" y="4535805"/>
            <a:ext cx="9359900" cy="953135"/>
          </a:xfrm>
          <a:prstGeom prst="rect">
            <a:avLst/>
          </a:prstGeom>
          <a:noFill/>
          <a:ln w="9525">
            <a:noFill/>
          </a:ln>
        </p:spPr>
        <p:txBody>
          <a:bodyPr wrap="square">
            <a:spAutoFit/>
          </a:bodyPr>
          <a:p>
            <a:pPr indent="0"/>
            <a:r>
              <a:rPr lang="en-US" sz="2800" b="0">
                <a:solidFill>
                  <a:schemeClr val="tx1"/>
                </a:solidFill>
                <a:latin typeface="Times New Roman" panose="02020603050405020304" pitchFamily="18" charset="0"/>
              </a:rPr>
              <a:t>A. AgNO</a:t>
            </a:r>
            <a:r>
              <a:rPr lang="en-US" sz="2800" b="0" baseline="-25000">
                <a:solidFill>
                  <a:schemeClr val="tx1"/>
                </a:solidFill>
                <a:latin typeface="Times New Roman" panose="02020603050405020304" pitchFamily="18" charset="0"/>
              </a:rPr>
              <a:t>3</a:t>
            </a:r>
            <a:r>
              <a:rPr lang="en-US" sz="2800" b="0">
                <a:solidFill>
                  <a:schemeClr val="tx1"/>
                </a:solidFill>
                <a:latin typeface="Times New Roman" panose="02020603050405020304" pitchFamily="18" charset="0"/>
              </a:rPr>
              <a:t> và AgCl				B. NaNO</a:t>
            </a:r>
            <a:r>
              <a:rPr lang="en-US" sz="2800" b="0" baseline="-25000">
                <a:solidFill>
                  <a:schemeClr val="tx1"/>
                </a:solidFill>
                <a:latin typeface="Times New Roman" panose="02020603050405020304" pitchFamily="18" charset="0"/>
              </a:rPr>
              <a:t>3</a:t>
            </a:r>
            <a:r>
              <a:rPr lang="en-US" sz="2800" b="0">
                <a:solidFill>
                  <a:schemeClr val="tx1"/>
                </a:solidFill>
                <a:latin typeface="Times New Roman" panose="02020603050405020304" pitchFamily="18" charset="0"/>
              </a:rPr>
              <a:t> và NaClC. AgCl và AgNO</a:t>
            </a:r>
            <a:r>
              <a:rPr lang="en-US" sz="2800" b="0" baseline="-25000">
                <a:solidFill>
                  <a:schemeClr val="tx1"/>
                </a:solidFill>
                <a:latin typeface="Times New Roman" panose="02020603050405020304" pitchFamily="18" charset="0"/>
              </a:rPr>
              <a:t>3				</a:t>
            </a:r>
            <a:r>
              <a:rPr lang="en-US" sz="2800" b="0">
                <a:solidFill>
                  <a:schemeClr val="tx1"/>
                </a:solidFill>
                <a:latin typeface="Times New Roman" panose="02020603050405020304" pitchFamily="18" charset="0"/>
              </a:rPr>
              <a:t>D. NaCl và NaNO</a:t>
            </a:r>
            <a:r>
              <a:rPr lang="en-US" sz="2800" b="0" baseline="-25000">
                <a:solidFill>
                  <a:schemeClr val="tx1"/>
                </a:solidFill>
                <a:latin typeface="Times New Roman" panose="02020603050405020304" pitchFamily="18" charset="0"/>
              </a:rPr>
              <a:t>3 </a:t>
            </a:r>
            <a:endParaRPr lang="en-US" sz="2800" b="0" baseline="-25000">
              <a:solidFill>
                <a:schemeClr val="tx1"/>
              </a:solidFill>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ppt_x"/>
                                          </p:val>
                                        </p:tav>
                                        <p:tav tm="100000">
                                          <p:val>
                                            <p:strVal val="#ppt_x"/>
                                          </p:val>
                                        </p:tav>
                                      </p:tavLst>
                                    </p:anim>
                                    <p:anim calcmode="lin" valueType="num">
                                      <p:cBhvr additive="base">
                                        <p:cTn id="8"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1"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ppt_x"/>
                                          </p:val>
                                        </p:tav>
                                        <p:tav tm="100000">
                                          <p:val>
                                            <p:strVal val="#ppt_x"/>
                                          </p:val>
                                        </p:tav>
                                      </p:tavLst>
                                    </p:anim>
                                    <p:anim calcmode="lin" valueType="num">
                                      <p:cBhvr additive="base">
                                        <p:cTn id="3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additive="base">
                                        <p:cTn id="41" dur="500" fill="hold"/>
                                        <p:tgtEl>
                                          <p:spTgt spid="20"/>
                                        </p:tgtEl>
                                        <p:attrNameLst>
                                          <p:attrName>ppt_x</p:attrName>
                                        </p:attrNameLst>
                                      </p:cBhvr>
                                      <p:tavLst>
                                        <p:tav tm="0">
                                          <p:val>
                                            <p:strVal val="#ppt_x"/>
                                          </p:val>
                                        </p:tav>
                                        <p:tav tm="100000">
                                          <p:val>
                                            <p:strVal val="#ppt_x"/>
                                          </p:val>
                                        </p:tav>
                                      </p:tavLst>
                                    </p:anim>
                                    <p:anim calcmode="lin" valueType="num">
                                      <p:cBhvr additive="base">
                                        <p:cTn id="4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ppt_x"/>
                                          </p:val>
                                        </p:tav>
                                        <p:tav tm="100000">
                                          <p:val>
                                            <p:strVal val="#ppt_x"/>
                                          </p:val>
                                        </p:tav>
                                      </p:tavLst>
                                    </p:anim>
                                    <p:anim calcmode="lin" valueType="num">
                                      <p:cBhvr additive="base">
                                        <p:cTn id="4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 grpId="0"/>
      <p:bldP spid="13" grpId="1" bldLvl="0" animBg="1"/>
      <p:bldP spid="15" grpId="0"/>
      <p:bldP spid="18" grpId="0"/>
      <p:bldP spid="19" grpId="0"/>
      <p:bldP spid="20" grpId="0"/>
      <p:bldP spid="14"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V="1">
            <a:off x="9212797" y="6218702"/>
            <a:ext cx="2979204" cy="695716"/>
          </a:xfrm>
          <a:prstGeom prst="rect">
            <a:avLst/>
          </a:prstGeom>
        </p:spPr>
      </p:pic>
      <p:sp>
        <p:nvSpPr>
          <p:cNvPr id="12" name="TextBox 11"/>
          <p:cNvSpPr txBox="1"/>
          <p:nvPr/>
        </p:nvSpPr>
        <p:spPr>
          <a:xfrm>
            <a:off x="3924935" y="56515"/>
            <a:ext cx="2842260" cy="645160"/>
          </a:xfrm>
          <a:prstGeom prst="rect">
            <a:avLst/>
          </a:prstGeom>
          <a:noFill/>
        </p:spPr>
        <p:txBody>
          <a:bodyPr wrap="square" rtlCol="0">
            <a:spAutoFit/>
          </a:bodyPr>
          <a:lstStyle/>
          <a:p>
            <a:pPr algn="ctr"/>
            <a:endParaRPr lang="vi-VN" sz="3600" b="1" dirty="0" smtClean="0">
              <a:solidFill>
                <a:srgbClr val="002060"/>
              </a:solidFill>
              <a:latin typeface="Times New Roman" panose="02020603050405020304" pitchFamily="18" charset="0"/>
              <a:cs typeface="Times New Roman" panose="02020603050405020304" pitchFamily="18" charset="0"/>
            </a:endParaRPr>
          </a:p>
        </p:txBody>
      </p:sp>
      <p:sp>
        <p:nvSpPr>
          <p:cNvPr id="100" name="Text Box 99"/>
          <p:cNvSpPr txBox="1"/>
          <p:nvPr/>
        </p:nvSpPr>
        <p:spPr>
          <a:xfrm>
            <a:off x="999490" y="577850"/>
            <a:ext cx="10354945" cy="583565"/>
          </a:xfrm>
          <a:prstGeom prst="rect">
            <a:avLst/>
          </a:prstGeom>
          <a:noFill/>
          <a:ln w="9525">
            <a:noFill/>
          </a:ln>
        </p:spPr>
        <p:txBody>
          <a:bodyPr wrap="square">
            <a:spAutoFit/>
          </a:bodyPr>
          <a:p>
            <a:pPr indent="0"/>
            <a:r>
              <a:rPr sz="3200" b="1">
                <a:latin typeface="Times New Roman" panose="02020603050405020304" pitchFamily="18" charset="0"/>
              </a:rPr>
              <a:t>Câu 3:</a:t>
            </a:r>
            <a:r>
              <a:rPr sz="3200">
                <a:latin typeface="Times New Roman" panose="02020603050405020304" pitchFamily="18" charset="0"/>
              </a:rPr>
              <a:t> Sơ đồ nào không thể xảy ra trong các sơ đồ sau:</a:t>
            </a:r>
            <a:endParaRPr sz="3200">
              <a:latin typeface="Times New Roman" panose="02020603050405020304" pitchFamily="18" charset="0"/>
            </a:endParaRPr>
          </a:p>
        </p:txBody>
      </p:sp>
      <p:sp>
        <p:nvSpPr>
          <p:cNvPr id="13" name="Oval 7"/>
          <p:cNvSpPr/>
          <p:nvPr/>
        </p:nvSpPr>
        <p:spPr>
          <a:xfrm>
            <a:off x="2074228" y="2029797"/>
            <a:ext cx="400050" cy="520344"/>
          </a:xfrm>
          <a:prstGeom prst="ellipse">
            <a:avLst/>
          </a:prstGeom>
          <a:noFill/>
          <a:ln w="57150" cap="flat" cmpd="sng">
            <a:solidFill>
              <a:srgbClr val="FF3300"/>
            </a:solidFill>
            <a:prstDash val="solid"/>
            <a:headEnd type="none" w="med" len="med"/>
            <a:tailEnd type="none" w="med" len="med"/>
          </a:ln>
        </p:spPr>
        <p:txBody>
          <a:bodyPr anchor="ctr" anchorCtr="0">
            <a:spAutoFit/>
          </a:bodyPr>
          <a:p>
            <a:pPr algn="ctr" eaLnBrk="1" hangingPunct="1">
              <a:buNone/>
            </a:pPr>
            <a:endParaRPr lang="vi-VN" altLang="x-none" sz="1800" dirty="0">
              <a:latin typeface=".VnTime" panose="020B7200000000000000" pitchFamily="34" charset="0"/>
            </a:endParaRPr>
          </a:p>
        </p:txBody>
      </p:sp>
      <p:sp>
        <p:nvSpPr>
          <p:cNvPr id="14" name="Oval 7"/>
          <p:cNvSpPr/>
          <p:nvPr/>
        </p:nvSpPr>
        <p:spPr>
          <a:xfrm>
            <a:off x="9604058" y="3932257"/>
            <a:ext cx="400050" cy="520344"/>
          </a:xfrm>
          <a:prstGeom prst="ellipse">
            <a:avLst/>
          </a:prstGeom>
          <a:noFill/>
          <a:ln w="57150" cap="flat" cmpd="sng">
            <a:solidFill>
              <a:srgbClr val="FF3300"/>
            </a:solidFill>
            <a:prstDash val="solid"/>
            <a:headEnd type="none" w="med" len="med"/>
            <a:tailEnd type="none" w="med" len="med"/>
          </a:ln>
        </p:spPr>
        <p:txBody>
          <a:bodyPr anchor="ctr" anchorCtr="0">
            <a:spAutoFit/>
          </a:bodyPr>
          <a:p>
            <a:pPr algn="ctr" eaLnBrk="1" hangingPunct="1">
              <a:buNone/>
            </a:pPr>
            <a:endParaRPr lang="vi-VN" altLang="x-none" sz="1800" dirty="0">
              <a:latin typeface=".VnTime" panose="020B7200000000000000" pitchFamily="34" charset="0"/>
            </a:endParaRPr>
          </a:p>
        </p:txBody>
      </p:sp>
      <p:sp>
        <p:nvSpPr>
          <p:cNvPr id="15" name="Text Box 14"/>
          <p:cNvSpPr txBox="1"/>
          <p:nvPr/>
        </p:nvSpPr>
        <p:spPr>
          <a:xfrm>
            <a:off x="1151890" y="3282950"/>
            <a:ext cx="10354945" cy="583565"/>
          </a:xfrm>
          <a:prstGeom prst="rect">
            <a:avLst/>
          </a:prstGeom>
          <a:noFill/>
          <a:ln w="9525">
            <a:noFill/>
          </a:ln>
        </p:spPr>
        <p:txBody>
          <a:bodyPr wrap="square">
            <a:spAutoFit/>
          </a:bodyPr>
          <a:p>
            <a:pPr indent="0"/>
            <a:r>
              <a:rPr lang="en-US" sz="3200" b="1">
                <a:latin typeface="Times New Roman" panose="02020603050405020304" pitchFamily="18" charset="0"/>
              </a:rPr>
              <a:t>Câu 4</a:t>
            </a:r>
            <a:r>
              <a:rPr lang="en-US" sz="3200">
                <a:latin typeface="Times New Roman" panose="02020603050405020304" pitchFamily="18" charset="0"/>
              </a:rPr>
              <a:t>: Thuốc thử dùng để nhận biết HCl và H</a:t>
            </a:r>
            <a:r>
              <a:rPr lang="en-US" sz="3200" baseline="-25000">
                <a:latin typeface="Times New Roman" panose="02020603050405020304" pitchFamily="18" charset="0"/>
              </a:rPr>
              <a:t>2</a:t>
            </a:r>
            <a:r>
              <a:rPr lang="en-US" sz="3200">
                <a:latin typeface="Times New Roman" panose="02020603050405020304" pitchFamily="18" charset="0"/>
              </a:rPr>
              <a:t>SO</a:t>
            </a:r>
            <a:r>
              <a:rPr lang="en-US" sz="3200" baseline="-25000">
                <a:latin typeface="Times New Roman" panose="02020603050405020304" pitchFamily="18" charset="0"/>
              </a:rPr>
              <a:t>4</a:t>
            </a:r>
            <a:r>
              <a:rPr lang="en-US" sz="3200">
                <a:latin typeface="Times New Roman" panose="02020603050405020304" pitchFamily="18" charset="0"/>
              </a:rPr>
              <a:t> là?</a:t>
            </a:r>
            <a:endParaRPr lang="en-US" sz="3200">
              <a:latin typeface="Times New Roman" panose="02020603050405020304" pitchFamily="18" charset="0"/>
            </a:endParaRPr>
          </a:p>
        </p:txBody>
      </p:sp>
      <p:sp>
        <p:nvSpPr>
          <p:cNvPr id="18" name="Text Box 17"/>
          <p:cNvSpPr txBox="1"/>
          <p:nvPr/>
        </p:nvSpPr>
        <p:spPr>
          <a:xfrm>
            <a:off x="1152525" y="3930650"/>
            <a:ext cx="10876915" cy="521970"/>
          </a:xfrm>
          <a:prstGeom prst="rect">
            <a:avLst/>
          </a:prstGeom>
          <a:noFill/>
          <a:ln w="9525">
            <a:noFill/>
          </a:ln>
        </p:spPr>
        <p:txBody>
          <a:bodyPr wrap="square">
            <a:spAutoFit/>
          </a:bodyPr>
          <a:p>
            <a:pPr indent="0"/>
            <a:r>
              <a:rPr lang="en-US" sz="2800" b="0">
                <a:latin typeface="Times New Roman" panose="02020603050405020304" pitchFamily="18" charset="0"/>
              </a:rPr>
              <a:t>A. Quỳ tím	    B. Phenolphtalein	C. AgNO</a:t>
            </a:r>
            <a:r>
              <a:rPr lang="en-US" sz="2800" b="0" baseline="-25000">
                <a:latin typeface="Times New Roman" panose="02020603050405020304" pitchFamily="18" charset="0"/>
              </a:rPr>
              <a:t>3  </a:t>
            </a:r>
            <a:r>
              <a:rPr lang="en-US" sz="2800" b="0">
                <a:latin typeface="Times New Roman" panose="02020603050405020304" pitchFamily="18" charset="0"/>
              </a:rPr>
              <a:t>	            D. BaCl</a:t>
            </a:r>
            <a:r>
              <a:rPr lang="en-US" sz="2800" b="0" baseline="-25000">
                <a:latin typeface="Times New Roman" panose="02020603050405020304" pitchFamily="18" charset="0"/>
              </a:rPr>
              <a:t>2</a:t>
            </a:r>
            <a:endParaRPr lang="en-US" sz="2800" b="0" baseline="-25000">
              <a:latin typeface="Times New Roman" panose="02020603050405020304" pitchFamily="18" charset="0"/>
            </a:endParaRPr>
          </a:p>
        </p:txBody>
      </p:sp>
      <p:sp>
        <p:nvSpPr>
          <p:cNvPr id="101" name="Text Box 100"/>
          <p:cNvSpPr txBox="1"/>
          <p:nvPr/>
        </p:nvSpPr>
        <p:spPr>
          <a:xfrm>
            <a:off x="2065020" y="1161415"/>
            <a:ext cx="8223885" cy="1814830"/>
          </a:xfrm>
          <a:prstGeom prst="rect">
            <a:avLst/>
          </a:prstGeom>
          <a:noFill/>
          <a:ln w="9525">
            <a:noFill/>
          </a:ln>
        </p:spPr>
        <p:txBody>
          <a:bodyPr wrap="square">
            <a:spAutoFit/>
          </a:bodyPr>
          <a:p>
            <a:pPr indent="0"/>
            <a:r>
              <a:rPr lang="en-US" sz="2800" b="0">
                <a:solidFill>
                  <a:schemeClr val="tx1"/>
                </a:solidFill>
                <a:latin typeface="Times New Roman" panose="02020603050405020304" pitchFamily="18" charset="0"/>
              </a:rPr>
              <a:t>A. Base → Muối → Acid → Muối	B. Base → Oxide base → Muối → AcidC. Base → Oxide base → Muối →  Oxide acidD. Base → Muối → Base → Oxide base</a:t>
            </a:r>
            <a:endParaRPr lang="en-US" sz="2800" b="0">
              <a:solidFill>
                <a:schemeClr val="tx1"/>
              </a:solidFill>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ppt_x"/>
                                          </p:val>
                                        </p:tav>
                                        <p:tav tm="100000">
                                          <p:val>
                                            <p:strVal val="#ppt_x"/>
                                          </p:val>
                                        </p:tav>
                                      </p:tavLst>
                                    </p:anim>
                                    <p:anim calcmode="lin" valueType="num">
                                      <p:cBhvr additive="base">
                                        <p:cTn id="8"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1"/>
                                        </p:tgtEl>
                                        <p:attrNameLst>
                                          <p:attrName>style.visibility</p:attrName>
                                        </p:attrNameLst>
                                      </p:cBhvr>
                                      <p:to>
                                        <p:strVal val="visible"/>
                                      </p:to>
                                    </p:set>
                                    <p:anim calcmode="lin" valueType="num">
                                      <p:cBhvr additive="base">
                                        <p:cTn id="13" dur="500" fill="hold"/>
                                        <p:tgtEl>
                                          <p:spTgt spid="101"/>
                                        </p:tgtEl>
                                        <p:attrNameLst>
                                          <p:attrName>ppt_x</p:attrName>
                                        </p:attrNameLst>
                                      </p:cBhvr>
                                      <p:tavLst>
                                        <p:tav tm="0">
                                          <p:val>
                                            <p:strVal val="#ppt_x"/>
                                          </p:val>
                                        </p:tav>
                                        <p:tav tm="100000">
                                          <p:val>
                                            <p:strVal val="#ppt_x"/>
                                          </p:val>
                                        </p:tav>
                                      </p:tavLst>
                                    </p:anim>
                                    <p:anim calcmode="lin" valueType="num">
                                      <p:cBhvr additive="base">
                                        <p:cTn id="14" dur="500" fill="hold"/>
                                        <p:tgtEl>
                                          <p:spTgt spid="10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1"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3" grpId="1" bldLvl="0" animBg="1"/>
      <p:bldP spid="15" grpId="0"/>
      <p:bldP spid="18" grpId="0"/>
      <p:bldP spid="14" grpId="0" bldLvl="0" animBg="1"/>
      <p:bldP spid="10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V="1">
            <a:off x="9212797" y="6218702"/>
            <a:ext cx="2979204" cy="695716"/>
          </a:xfrm>
          <a:prstGeom prst="rect">
            <a:avLst/>
          </a:prstGeom>
        </p:spPr>
      </p:pic>
      <p:sp>
        <p:nvSpPr>
          <p:cNvPr id="12" name="TextBox 11"/>
          <p:cNvSpPr txBox="1"/>
          <p:nvPr/>
        </p:nvSpPr>
        <p:spPr>
          <a:xfrm>
            <a:off x="3924935" y="56515"/>
            <a:ext cx="2842260" cy="645160"/>
          </a:xfrm>
          <a:prstGeom prst="rect">
            <a:avLst/>
          </a:prstGeom>
          <a:noFill/>
        </p:spPr>
        <p:txBody>
          <a:bodyPr wrap="square" rtlCol="0">
            <a:spAutoFit/>
          </a:bodyPr>
          <a:lstStyle/>
          <a:p>
            <a:pPr algn="ctr"/>
            <a:endParaRPr lang="vi-VN" sz="3600" b="1" dirty="0" smtClean="0">
              <a:solidFill>
                <a:srgbClr val="002060"/>
              </a:solidFill>
              <a:latin typeface="Times New Roman" panose="02020603050405020304" pitchFamily="18" charset="0"/>
              <a:cs typeface="Times New Roman" panose="02020603050405020304" pitchFamily="18" charset="0"/>
            </a:endParaRPr>
          </a:p>
        </p:txBody>
      </p:sp>
      <p:sp>
        <p:nvSpPr>
          <p:cNvPr id="100" name="Text Box 99"/>
          <p:cNvSpPr txBox="1"/>
          <p:nvPr/>
        </p:nvSpPr>
        <p:spPr>
          <a:xfrm>
            <a:off x="999490" y="577850"/>
            <a:ext cx="10354945" cy="583565"/>
          </a:xfrm>
          <a:prstGeom prst="rect">
            <a:avLst/>
          </a:prstGeom>
          <a:noFill/>
          <a:ln w="9525">
            <a:noFill/>
          </a:ln>
        </p:spPr>
        <p:txBody>
          <a:bodyPr wrap="square">
            <a:spAutoFit/>
          </a:bodyPr>
          <a:p>
            <a:pPr indent="0"/>
            <a:r>
              <a:rPr sz="3200" b="1">
                <a:latin typeface="Times New Roman" panose="02020603050405020304" pitchFamily="18" charset="0"/>
              </a:rPr>
              <a:t>Câu 5</a:t>
            </a:r>
            <a:r>
              <a:rPr sz="3200">
                <a:latin typeface="Times New Roman" panose="02020603050405020304" pitchFamily="18" charset="0"/>
              </a:rPr>
              <a:t>: Cho các phản ứng sau số phản ứng trao đổi là</a:t>
            </a:r>
            <a:endParaRPr sz="3200">
              <a:latin typeface="Times New Roman" panose="02020603050405020304" pitchFamily="18" charset="0"/>
            </a:endParaRPr>
          </a:p>
        </p:txBody>
      </p:sp>
      <p:sp>
        <p:nvSpPr>
          <p:cNvPr id="13" name="Oval 7"/>
          <p:cNvSpPr/>
          <p:nvPr/>
        </p:nvSpPr>
        <p:spPr>
          <a:xfrm>
            <a:off x="3972243" y="3273762"/>
            <a:ext cx="400050" cy="520344"/>
          </a:xfrm>
          <a:prstGeom prst="ellipse">
            <a:avLst/>
          </a:prstGeom>
          <a:noFill/>
          <a:ln w="57150" cap="flat" cmpd="sng">
            <a:solidFill>
              <a:srgbClr val="FF3300"/>
            </a:solidFill>
            <a:prstDash val="solid"/>
            <a:headEnd type="none" w="med" len="med"/>
            <a:tailEnd type="none" w="med" len="med"/>
          </a:ln>
        </p:spPr>
        <p:txBody>
          <a:bodyPr anchor="ctr" anchorCtr="0">
            <a:spAutoFit/>
          </a:bodyPr>
          <a:p>
            <a:pPr algn="ctr" eaLnBrk="1" hangingPunct="1">
              <a:buNone/>
            </a:pPr>
            <a:endParaRPr lang="vi-VN" altLang="x-none" sz="1800" dirty="0">
              <a:latin typeface=".VnTime" panose="020B7200000000000000" pitchFamily="34" charset="0"/>
            </a:endParaRPr>
          </a:p>
        </p:txBody>
      </p:sp>
      <p:sp>
        <p:nvSpPr>
          <p:cNvPr id="14" name="Oval 7"/>
          <p:cNvSpPr/>
          <p:nvPr/>
        </p:nvSpPr>
        <p:spPr>
          <a:xfrm>
            <a:off x="1895158" y="5054302"/>
            <a:ext cx="400050" cy="520344"/>
          </a:xfrm>
          <a:prstGeom prst="ellipse">
            <a:avLst/>
          </a:prstGeom>
          <a:noFill/>
          <a:ln w="57150" cap="flat" cmpd="sng">
            <a:solidFill>
              <a:srgbClr val="FF3300"/>
            </a:solidFill>
            <a:prstDash val="solid"/>
            <a:headEnd type="none" w="med" len="med"/>
            <a:tailEnd type="none" w="med" len="med"/>
          </a:ln>
        </p:spPr>
        <p:txBody>
          <a:bodyPr anchor="ctr" anchorCtr="0">
            <a:spAutoFit/>
          </a:bodyPr>
          <a:p>
            <a:pPr algn="ctr" eaLnBrk="1" hangingPunct="1">
              <a:buNone/>
            </a:pPr>
            <a:endParaRPr lang="vi-VN" altLang="x-none" sz="1800" dirty="0">
              <a:latin typeface=".VnTime" panose="020B7200000000000000" pitchFamily="34" charset="0"/>
            </a:endParaRPr>
          </a:p>
        </p:txBody>
      </p:sp>
      <p:sp>
        <p:nvSpPr>
          <p:cNvPr id="15" name="Text Box 14"/>
          <p:cNvSpPr txBox="1"/>
          <p:nvPr/>
        </p:nvSpPr>
        <p:spPr>
          <a:xfrm>
            <a:off x="1007745" y="3923030"/>
            <a:ext cx="10354945" cy="583565"/>
          </a:xfrm>
          <a:prstGeom prst="rect">
            <a:avLst/>
          </a:prstGeom>
          <a:noFill/>
          <a:ln w="9525">
            <a:noFill/>
          </a:ln>
        </p:spPr>
        <p:txBody>
          <a:bodyPr wrap="square">
            <a:spAutoFit/>
          </a:bodyPr>
          <a:p>
            <a:pPr indent="0"/>
            <a:r>
              <a:rPr lang="en-US" sz="3200" b="1">
                <a:latin typeface="Times New Roman" panose="02020603050405020304" pitchFamily="18" charset="0"/>
              </a:rPr>
              <a:t>Câu 6</a:t>
            </a:r>
            <a:r>
              <a:rPr lang="en-US" sz="3200">
                <a:latin typeface="Times New Roman" panose="02020603050405020304" pitchFamily="18" charset="0"/>
              </a:rPr>
              <a:t>: Điền vào dấu …… để hoàn thiện phương trình sau:</a:t>
            </a:r>
            <a:endParaRPr lang="en-US" sz="3200">
              <a:latin typeface="Times New Roman" panose="02020603050405020304" pitchFamily="18" charset="0"/>
            </a:endParaRPr>
          </a:p>
        </p:txBody>
      </p:sp>
      <p:sp>
        <p:nvSpPr>
          <p:cNvPr id="18" name="Text Box 17"/>
          <p:cNvSpPr txBox="1"/>
          <p:nvPr/>
        </p:nvSpPr>
        <p:spPr>
          <a:xfrm>
            <a:off x="1828800" y="5054600"/>
            <a:ext cx="9775825" cy="953135"/>
          </a:xfrm>
          <a:prstGeom prst="rect">
            <a:avLst/>
          </a:prstGeom>
          <a:noFill/>
          <a:ln w="9525">
            <a:noFill/>
          </a:ln>
        </p:spPr>
        <p:txBody>
          <a:bodyPr wrap="square">
            <a:spAutoFit/>
          </a:bodyPr>
          <a:p>
            <a:pPr indent="0"/>
            <a:r>
              <a:rPr lang="en-US" sz="2800" b="0">
                <a:latin typeface="Times New Roman" panose="02020603050405020304" pitchFamily="18" charset="0"/>
              </a:rPr>
              <a:t>A. NaCl + CO</a:t>
            </a:r>
            <a:r>
              <a:rPr lang="en-US" sz="2800" b="0" baseline="-25000">
                <a:latin typeface="Times New Roman" panose="02020603050405020304" pitchFamily="18" charset="0"/>
              </a:rPr>
              <a:t>2</a:t>
            </a:r>
            <a:r>
              <a:rPr lang="en-US" sz="2800" b="0">
                <a:latin typeface="Times New Roman" panose="02020603050405020304" pitchFamily="18" charset="0"/>
              </a:rPr>
              <a:t> + H</a:t>
            </a:r>
            <a:r>
              <a:rPr lang="en-US" sz="2800" b="0" baseline="-25000">
                <a:latin typeface="Times New Roman" panose="02020603050405020304" pitchFamily="18" charset="0"/>
              </a:rPr>
              <a:t>2</a:t>
            </a:r>
            <a:r>
              <a:rPr lang="en-US" sz="2800" b="0">
                <a:latin typeface="Times New Roman" panose="02020603050405020304" pitchFamily="18" charset="0"/>
              </a:rPr>
              <a:t>O		     B. NaCl + H</a:t>
            </a:r>
            <a:r>
              <a:rPr lang="en-US" sz="2800" b="0" baseline="-25000">
                <a:latin typeface="Times New Roman" panose="02020603050405020304" pitchFamily="18" charset="0"/>
              </a:rPr>
              <a:t>2</a:t>
            </a:r>
            <a:r>
              <a:rPr lang="en-US" sz="2800" b="0">
                <a:latin typeface="Times New Roman" panose="02020603050405020304" pitchFamily="18" charset="0"/>
              </a:rPr>
              <a:t>CO</a:t>
            </a:r>
            <a:r>
              <a:rPr lang="en-US" sz="2800" b="0" baseline="-25000">
                <a:latin typeface="Times New Roman" panose="02020603050405020304" pitchFamily="18" charset="0"/>
              </a:rPr>
              <a:t>3</a:t>
            </a:r>
            <a:endParaRPr lang="en-US" sz="2800" b="0">
              <a:latin typeface="Times New Roman" panose="02020603050405020304" pitchFamily="18" charset="0"/>
            </a:endParaRPr>
          </a:p>
          <a:p>
            <a:pPr indent="0"/>
            <a:r>
              <a:rPr lang="en-US" sz="2800" b="0">
                <a:latin typeface="Times New Roman" panose="02020603050405020304" pitchFamily="18" charset="0"/>
              </a:rPr>
              <a:t>C. NaOH + CO</a:t>
            </a:r>
            <a:r>
              <a:rPr lang="en-US" sz="2800" b="0" baseline="-25000">
                <a:latin typeface="Times New Roman" panose="02020603050405020304" pitchFamily="18" charset="0"/>
              </a:rPr>
              <a:t>2 </a:t>
            </a:r>
            <a:r>
              <a:rPr lang="en-US" sz="2800" b="0">
                <a:latin typeface="Times New Roman" panose="02020603050405020304" pitchFamily="18" charset="0"/>
              </a:rPr>
              <a:t>+ HCl		D. NaCl + CO</a:t>
            </a:r>
            <a:r>
              <a:rPr lang="en-US" sz="2800" b="0" baseline="-25000">
                <a:latin typeface="Times New Roman" panose="02020603050405020304" pitchFamily="18" charset="0"/>
              </a:rPr>
              <a:t>2</a:t>
            </a:r>
            <a:r>
              <a:rPr lang="en-US" sz="2800" b="0">
                <a:latin typeface="Times New Roman" panose="02020603050405020304" pitchFamily="18" charset="0"/>
              </a:rPr>
              <a:t> + HCl</a:t>
            </a:r>
            <a:endParaRPr lang="en-US" sz="2800" b="0">
              <a:latin typeface="Times New Roman" panose="02020603050405020304" pitchFamily="18" charset="0"/>
            </a:endParaRPr>
          </a:p>
        </p:txBody>
      </p:sp>
      <p:sp>
        <p:nvSpPr>
          <p:cNvPr id="101" name="Text Box 100"/>
          <p:cNvSpPr txBox="1"/>
          <p:nvPr/>
        </p:nvSpPr>
        <p:spPr>
          <a:xfrm>
            <a:off x="2187575" y="1037590"/>
            <a:ext cx="8223885" cy="2245360"/>
          </a:xfrm>
          <a:prstGeom prst="rect">
            <a:avLst/>
          </a:prstGeom>
          <a:noFill/>
          <a:ln w="9525">
            <a:noFill/>
          </a:ln>
        </p:spPr>
        <p:txBody>
          <a:bodyPr wrap="square">
            <a:spAutoFit/>
          </a:bodyPr>
          <a:p>
            <a:pPr indent="0"/>
            <a:r>
              <a:rPr lang="en-US" sz="2800" b="0">
                <a:latin typeface="Times New Roman" panose="02020603050405020304" pitchFamily="18" charset="0"/>
              </a:rPr>
              <a:t>(1) Fe(OH)</a:t>
            </a:r>
            <a:r>
              <a:rPr lang="en-US" sz="2800" b="0" baseline="-25000">
                <a:latin typeface="Times New Roman" panose="02020603050405020304" pitchFamily="18" charset="0"/>
              </a:rPr>
              <a:t>3</a:t>
            </a:r>
            <a:r>
              <a:rPr lang="en-US" sz="2800" b="0">
                <a:latin typeface="Times New Roman" panose="02020603050405020304" pitchFamily="18" charset="0"/>
              </a:rPr>
              <a:t> + HNO</a:t>
            </a:r>
            <a:r>
              <a:rPr lang="en-US" sz="2800" b="0" baseline="-25000">
                <a:latin typeface="Times New Roman" panose="02020603050405020304" pitchFamily="18" charset="0"/>
              </a:rPr>
              <a:t>3</a:t>
            </a:r>
            <a:r>
              <a:rPr lang="en-US" sz="2800" b="0">
                <a:latin typeface="Times New Roman" panose="02020603050405020304" pitchFamily="18" charset="0"/>
              </a:rPr>
              <a:t> → Fe(NO</a:t>
            </a:r>
            <a:r>
              <a:rPr lang="en-US" sz="2800" b="0" baseline="-25000">
                <a:latin typeface="Times New Roman" panose="02020603050405020304" pitchFamily="18" charset="0"/>
              </a:rPr>
              <a:t>3</a:t>
            </a:r>
            <a:r>
              <a:rPr lang="en-US" sz="2800" b="0">
                <a:latin typeface="Times New Roman" panose="02020603050405020304" pitchFamily="18" charset="0"/>
              </a:rPr>
              <a:t>)</a:t>
            </a:r>
            <a:r>
              <a:rPr lang="en-US" sz="2800" b="0" baseline="-25000">
                <a:latin typeface="Times New Roman" panose="02020603050405020304" pitchFamily="18" charset="0"/>
              </a:rPr>
              <a:t>3</a:t>
            </a:r>
            <a:r>
              <a:rPr lang="en-US" sz="2800" b="0">
                <a:latin typeface="Times New Roman" panose="02020603050405020304" pitchFamily="18" charset="0"/>
              </a:rPr>
              <a:t> + H</a:t>
            </a:r>
            <a:r>
              <a:rPr lang="en-US" sz="2800" b="0" baseline="-25000">
                <a:latin typeface="Times New Roman" panose="02020603050405020304" pitchFamily="18" charset="0"/>
              </a:rPr>
              <a:t>2</a:t>
            </a:r>
            <a:r>
              <a:rPr lang="en-US" sz="2800" b="0">
                <a:latin typeface="Times New Roman" panose="02020603050405020304" pitchFamily="18" charset="0"/>
              </a:rPr>
              <a:t>O; 	</a:t>
            </a:r>
            <a:endParaRPr lang="en-US" sz="2800" b="0">
              <a:latin typeface="Times New Roman" panose="02020603050405020304" pitchFamily="18" charset="0"/>
            </a:endParaRPr>
          </a:p>
          <a:p>
            <a:pPr indent="0"/>
            <a:r>
              <a:rPr lang="en-US" sz="2800" b="0">
                <a:latin typeface="Times New Roman" panose="02020603050405020304" pitchFamily="18" charset="0"/>
              </a:rPr>
              <a:t>(2) SO</a:t>
            </a:r>
            <a:r>
              <a:rPr lang="en-US" sz="2800" b="0" baseline="-25000">
                <a:latin typeface="Times New Roman" panose="02020603050405020304" pitchFamily="18" charset="0"/>
              </a:rPr>
              <a:t>2</a:t>
            </a:r>
            <a:r>
              <a:rPr lang="en-US" sz="2800" b="0">
                <a:latin typeface="Times New Roman" panose="02020603050405020304" pitchFamily="18" charset="0"/>
              </a:rPr>
              <a:t> + H</a:t>
            </a:r>
            <a:r>
              <a:rPr lang="en-US" sz="2800" b="0" baseline="-25000">
                <a:latin typeface="Times New Roman" panose="02020603050405020304" pitchFamily="18" charset="0"/>
              </a:rPr>
              <a:t>2</a:t>
            </a:r>
            <a:r>
              <a:rPr lang="en-US" sz="2800" b="0">
                <a:latin typeface="Times New Roman" panose="02020603050405020304" pitchFamily="18" charset="0"/>
              </a:rPr>
              <a:t>O → H</a:t>
            </a:r>
            <a:r>
              <a:rPr lang="en-US" sz="2800" b="0" baseline="-25000">
                <a:latin typeface="Times New Roman" panose="02020603050405020304" pitchFamily="18" charset="0"/>
              </a:rPr>
              <a:t>2</a:t>
            </a:r>
            <a:r>
              <a:rPr lang="en-US" sz="2800" b="0">
                <a:latin typeface="Times New Roman" panose="02020603050405020304" pitchFamily="18" charset="0"/>
              </a:rPr>
              <a:t>SO</a:t>
            </a:r>
            <a:r>
              <a:rPr lang="en-US" sz="2800" b="0" baseline="-25000">
                <a:latin typeface="Times New Roman" panose="02020603050405020304" pitchFamily="18" charset="0"/>
              </a:rPr>
              <a:t>4</a:t>
            </a:r>
            <a:endParaRPr lang="en-US" sz="2800" b="0">
              <a:latin typeface="Times New Roman" panose="02020603050405020304" pitchFamily="18" charset="0"/>
            </a:endParaRPr>
          </a:p>
          <a:p>
            <a:pPr indent="0"/>
            <a:r>
              <a:rPr lang="en-US" sz="2800" b="0">
                <a:latin typeface="Times New Roman" panose="02020603050405020304" pitchFamily="18" charset="0"/>
              </a:rPr>
              <a:t>(3) Fe(OH)</a:t>
            </a:r>
            <a:r>
              <a:rPr lang="en-US" sz="2800" b="0" baseline="-25000">
                <a:latin typeface="Times New Roman" panose="02020603050405020304" pitchFamily="18" charset="0"/>
              </a:rPr>
              <a:t>3</a:t>
            </a:r>
            <a:r>
              <a:rPr lang="en-US" sz="2800" b="0">
                <a:latin typeface="Times New Roman" panose="02020603050405020304" pitchFamily="18" charset="0"/>
              </a:rPr>
              <a:t>   </a:t>
            </a:r>
            <a:r>
              <a:rPr lang="en-US" sz="2800">
                <a:latin typeface="Times New Roman" panose="02020603050405020304" pitchFamily="18" charset="0"/>
                <a:sym typeface="+mn-ea"/>
              </a:rPr>
              <a:t>→ </a:t>
            </a:r>
            <a:r>
              <a:rPr lang="en-US" sz="2800" b="0">
                <a:latin typeface="Times New Roman" panose="02020603050405020304" pitchFamily="18" charset="0"/>
              </a:rPr>
              <a:t> Fe</a:t>
            </a:r>
            <a:r>
              <a:rPr lang="en-US" sz="2800" b="0" baseline="-25000">
                <a:latin typeface="Times New Roman" panose="02020603050405020304" pitchFamily="18" charset="0"/>
              </a:rPr>
              <a:t>2</a:t>
            </a:r>
            <a:r>
              <a:rPr lang="en-US" sz="2800" b="0">
                <a:latin typeface="Times New Roman" panose="02020603050405020304" pitchFamily="18" charset="0"/>
              </a:rPr>
              <a:t>O</a:t>
            </a:r>
            <a:r>
              <a:rPr lang="en-US" sz="2800" b="0" baseline="-25000">
                <a:latin typeface="Times New Roman" panose="02020603050405020304" pitchFamily="18" charset="0"/>
              </a:rPr>
              <a:t>3</a:t>
            </a:r>
            <a:r>
              <a:rPr lang="en-US" sz="2800" b="0">
                <a:latin typeface="Times New Roman" panose="02020603050405020304" pitchFamily="18" charset="0"/>
              </a:rPr>
              <a:t> + H</a:t>
            </a:r>
            <a:r>
              <a:rPr lang="en-US" sz="2800" b="0" baseline="-25000">
                <a:latin typeface="Times New Roman" panose="02020603050405020304" pitchFamily="18" charset="0"/>
              </a:rPr>
              <a:t>2</a:t>
            </a:r>
            <a:r>
              <a:rPr lang="en-US" sz="2800" b="0">
                <a:latin typeface="Times New Roman" panose="02020603050405020304" pitchFamily="18" charset="0"/>
              </a:rPr>
              <a:t>O; 		</a:t>
            </a:r>
            <a:endParaRPr lang="en-US" sz="2800" b="0">
              <a:latin typeface="Times New Roman" panose="02020603050405020304" pitchFamily="18" charset="0"/>
            </a:endParaRPr>
          </a:p>
          <a:p>
            <a:pPr indent="0"/>
            <a:r>
              <a:rPr lang="en-US" sz="2800" b="0">
                <a:latin typeface="Times New Roman" panose="02020603050405020304" pitchFamily="18" charset="0"/>
              </a:rPr>
              <a:t>(4) Fe(OH)</a:t>
            </a:r>
            <a:r>
              <a:rPr lang="en-US" sz="2800" b="0" baseline="-25000">
                <a:latin typeface="Times New Roman" panose="02020603050405020304" pitchFamily="18" charset="0"/>
              </a:rPr>
              <a:t>3</a:t>
            </a:r>
            <a:r>
              <a:rPr lang="en-US" sz="2800" b="0">
                <a:latin typeface="Times New Roman" panose="02020603050405020304" pitchFamily="18" charset="0"/>
              </a:rPr>
              <a:t> + HNO</a:t>
            </a:r>
            <a:r>
              <a:rPr lang="en-US" sz="2800" b="0" baseline="-25000">
                <a:latin typeface="Times New Roman" panose="02020603050405020304" pitchFamily="18" charset="0"/>
              </a:rPr>
              <a:t>3</a:t>
            </a:r>
            <a:r>
              <a:rPr lang="en-US" sz="2800" b="0">
                <a:latin typeface="Times New Roman" panose="02020603050405020304" pitchFamily="18" charset="0"/>
              </a:rPr>
              <a:t> → Fe(NO</a:t>
            </a:r>
            <a:r>
              <a:rPr lang="en-US" sz="2800" b="0" baseline="-25000">
                <a:latin typeface="Times New Roman" panose="02020603050405020304" pitchFamily="18" charset="0"/>
              </a:rPr>
              <a:t>3</a:t>
            </a:r>
            <a:r>
              <a:rPr lang="en-US" sz="2800" b="0">
                <a:latin typeface="Times New Roman" panose="02020603050405020304" pitchFamily="18" charset="0"/>
              </a:rPr>
              <a:t>)</a:t>
            </a:r>
            <a:r>
              <a:rPr lang="en-US" sz="2800" b="0" baseline="-25000">
                <a:latin typeface="Times New Roman" panose="02020603050405020304" pitchFamily="18" charset="0"/>
              </a:rPr>
              <a:t>3 </a:t>
            </a:r>
            <a:r>
              <a:rPr lang="en-US" sz="2800" b="0">
                <a:latin typeface="Times New Roman" panose="02020603050405020304" pitchFamily="18" charset="0"/>
              </a:rPr>
              <a:t>+ H</a:t>
            </a:r>
            <a:r>
              <a:rPr lang="en-US" sz="2800" b="0" baseline="-25000">
                <a:latin typeface="Times New Roman" panose="02020603050405020304" pitchFamily="18" charset="0"/>
              </a:rPr>
              <a:t>2</a:t>
            </a:r>
            <a:r>
              <a:rPr lang="en-US" sz="2800" b="0">
                <a:latin typeface="Times New Roman" panose="02020603050405020304" pitchFamily="18" charset="0"/>
              </a:rPr>
              <a:t>O</a:t>
            </a:r>
            <a:endParaRPr lang="en-US" sz="2800" b="0">
              <a:latin typeface="Times New Roman" panose="02020603050405020304" pitchFamily="18" charset="0"/>
            </a:endParaRPr>
          </a:p>
          <a:p>
            <a:pPr indent="0"/>
            <a:r>
              <a:rPr lang="en-US" sz="2800" b="0">
                <a:latin typeface="Times New Roman" panose="02020603050405020304" pitchFamily="18" charset="0"/>
              </a:rPr>
              <a:t>(5) NaOH + KCl → NaCl + KOH</a:t>
            </a:r>
            <a:endParaRPr lang="en-US" sz="2800" b="0">
              <a:latin typeface="Times New Roman" panose="02020603050405020304" pitchFamily="18" charset="0"/>
            </a:endParaRPr>
          </a:p>
        </p:txBody>
      </p:sp>
      <p:sp>
        <p:nvSpPr>
          <p:cNvPr id="3" name="Text Box 2"/>
          <p:cNvSpPr txBox="1"/>
          <p:nvPr/>
        </p:nvSpPr>
        <p:spPr>
          <a:xfrm>
            <a:off x="2054225" y="3282950"/>
            <a:ext cx="8021955" cy="521970"/>
          </a:xfrm>
          <a:prstGeom prst="rect">
            <a:avLst/>
          </a:prstGeom>
          <a:noFill/>
          <a:ln w="9525">
            <a:noFill/>
          </a:ln>
        </p:spPr>
        <p:txBody>
          <a:bodyPr wrap="square">
            <a:spAutoFit/>
          </a:bodyPr>
          <a:p>
            <a:pPr indent="0"/>
            <a:r>
              <a:rPr lang="en-US" sz="2800" b="0">
                <a:latin typeface="Times New Roman" panose="02020603050405020304" pitchFamily="18" charset="0"/>
              </a:rPr>
              <a:t>A. 2	           B. 3                 	C. 4	               D. 5</a:t>
            </a:r>
            <a:endParaRPr lang="en-US" sz="2800" b="0">
              <a:latin typeface="Times New Roman" panose="02020603050405020304" pitchFamily="18" charset="0"/>
            </a:endParaRPr>
          </a:p>
        </p:txBody>
      </p:sp>
      <p:sp>
        <p:nvSpPr>
          <p:cNvPr id="4" name="Text Box 3"/>
          <p:cNvSpPr txBox="1"/>
          <p:nvPr/>
        </p:nvSpPr>
        <p:spPr>
          <a:xfrm>
            <a:off x="2054225" y="4470082"/>
            <a:ext cx="5080000" cy="521970"/>
          </a:xfrm>
          <a:prstGeom prst="rect">
            <a:avLst/>
          </a:prstGeom>
          <a:noFill/>
          <a:ln w="9525">
            <a:noFill/>
          </a:ln>
        </p:spPr>
        <p:txBody>
          <a:bodyPr>
            <a:spAutoFit/>
          </a:bodyPr>
          <a:p>
            <a:pPr indent="0"/>
            <a:r>
              <a:rPr lang="en-US" sz="2800" b="0">
                <a:latin typeface="Times New Roman" panose="02020603050405020304" pitchFamily="18" charset="0"/>
              </a:rPr>
              <a:t>Na</a:t>
            </a:r>
            <a:r>
              <a:rPr lang="en-US" sz="2800" b="0" baseline="-25000">
                <a:latin typeface="Times New Roman" panose="02020603050405020304" pitchFamily="18" charset="0"/>
              </a:rPr>
              <a:t>2</a:t>
            </a:r>
            <a:r>
              <a:rPr lang="en-US" sz="2800" b="0">
                <a:latin typeface="Times New Roman" panose="02020603050405020304" pitchFamily="18" charset="0"/>
              </a:rPr>
              <a:t>CO</a:t>
            </a:r>
            <a:r>
              <a:rPr lang="en-US" sz="2800" b="0" baseline="-25000">
                <a:latin typeface="Times New Roman" panose="02020603050405020304" pitchFamily="18" charset="0"/>
              </a:rPr>
              <a:t>3</a:t>
            </a:r>
            <a:r>
              <a:rPr lang="en-US" sz="2800" b="0">
                <a:latin typeface="Times New Roman" panose="02020603050405020304" pitchFamily="18" charset="0"/>
              </a:rPr>
              <a:t> + HCl   </a:t>
            </a:r>
            <a:r>
              <a:rPr lang="en-US" sz="2800">
                <a:latin typeface="Times New Roman" panose="02020603050405020304" pitchFamily="18" charset="0"/>
                <a:sym typeface="+mn-ea"/>
              </a:rPr>
              <a:t>→  ..........</a:t>
            </a:r>
            <a:endParaRPr lang="en-US" sz="280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ppt_x"/>
                                          </p:val>
                                        </p:tav>
                                        <p:tav tm="100000">
                                          <p:val>
                                            <p:strVal val="#ppt_x"/>
                                          </p:val>
                                        </p:tav>
                                      </p:tavLst>
                                    </p:anim>
                                    <p:anim calcmode="lin" valueType="num">
                                      <p:cBhvr additive="base">
                                        <p:cTn id="8"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1"/>
                                        </p:tgtEl>
                                        <p:attrNameLst>
                                          <p:attrName>style.visibility</p:attrName>
                                        </p:attrNameLst>
                                      </p:cBhvr>
                                      <p:to>
                                        <p:strVal val="visible"/>
                                      </p:to>
                                    </p:set>
                                    <p:anim calcmode="lin" valueType="num">
                                      <p:cBhvr additive="base">
                                        <p:cTn id="13" dur="500" fill="hold"/>
                                        <p:tgtEl>
                                          <p:spTgt spid="101"/>
                                        </p:tgtEl>
                                        <p:attrNameLst>
                                          <p:attrName>ppt_x</p:attrName>
                                        </p:attrNameLst>
                                      </p:cBhvr>
                                      <p:tavLst>
                                        <p:tav tm="0">
                                          <p:val>
                                            <p:strVal val="#ppt_x"/>
                                          </p:val>
                                        </p:tav>
                                        <p:tav tm="100000">
                                          <p:val>
                                            <p:strVal val="#ppt_x"/>
                                          </p:val>
                                        </p:tav>
                                      </p:tavLst>
                                    </p:anim>
                                    <p:anim calcmode="lin" valueType="num">
                                      <p:cBhvr additive="base">
                                        <p:cTn id="14" dur="500" fill="hold"/>
                                        <p:tgtEl>
                                          <p:spTgt spid="10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1"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ppt_x"/>
                                          </p:val>
                                        </p:tav>
                                        <p:tav tm="100000">
                                          <p:val>
                                            <p:strVal val="#ppt_x"/>
                                          </p:val>
                                        </p:tav>
                                      </p:tavLst>
                                    </p:anim>
                                    <p:anim calcmode="lin" valueType="num">
                                      <p:cBhvr additive="base">
                                        <p:cTn id="4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ppt_x"/>
                                          </p:val>
                                        </p:tav>
                                        <p:tav tm="100000">
                                          <p:val>
                                            <p:strVal val="#ppt_x"/>
                                          </p:val>
                                        </p:tav>
                                      </p:tavLst>
                                    </p:anim>
                                    <p:anim calcmode="lin" valueType="num">
                                      <p:cBhvr additive="base">
                                        <p:cTn id="5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3" grpId="1" bldLvl="0" animBg="1"/>
      <p:bldP spid="15" grpId="0"/>
      <p:bldP spid="18" grpId="0"/>
      <p:bldP spid="14" grpId="0" bldLvl="0" animBg="1"/>
      <p:bldP spid="101" grpId="0"/>
      <p:bldP spid="3" grpId="0"/>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V="1">
            <a:off x="9212797" y="6218702"/>
            <a:ext cx="2979204" cy="695716"/>
          </a:xfrm>
          <a:prstGeom prst="rect">
            <a:avLst/>
          </a:prstGeom>
        </p:spPr>
      </p:pic>
      <p:sp>
        <p:nvSpPr>
          <p:cNvPr id="12" name="TextBox 11"/>
          <p:cNvSpPr txBox="1"/>
          <p:nvPr/>
        </p:nvSpPr>
        <p:spPr>
          <a:xfrm>
            <a:off x="3924935" y="56515"/>
            <a:ext cx="2842260" cy="645160"/>
          </a:xfrm>
          <a:prstGeom prst="rect">
            <a:avLst/>
          </a:prstGeom>
          <a:noFill/>
        </p:spPr>
        <p:txBody>
          <a:bodyPr wrap="square" rtlCol="0">
            <a:spAutoFit/>
          </a:bodyPr>
          <a:lstStyle/>
          <a:p>
            <a:pPr algn="ctr"/>
            <a:endParaRPr lang="vi-VN" sz="3600" b="1" dirty="0" smtClean="0">
              <a:solidFill>
                <a:srgbClr val="002060"/>
              </a:solidFill>
              <a:latin typeface="Times New Roman" panose="02020603050405020304" pitchFamily="18" charset="0"/>
              <a:cs typeface="Times New Roman" panose="02020603050405020304" pitchFamily="18" charset="0"/>
            </a:endParaRPr>
          </a:p>
        </p:txBody>
      </p:sp>
      <p:sp>
        <p:nvSpPr>
          <p:cNvPr id="100" name="Text Box 99"/>
          <p:cNvSpPr txBox="1"/>
          <p:nvPr/>
        </p:nvSpPr>
        <p:spPr>
          <a:xfrm>
            <a:off x="999490" y="577850"/>
            <a:ext cx="10354945" cy="1076325"/>
          </a:xfrm>
          <a:prstGeom prst="rect">
            <a:avLst/>
          </a:prstGeom>
          <a:noFill/>
          <a:ln w="9525">
            <a:noFill/>
          </a:ln>
        </p:spPr>
        <p:txBody>
          <a:bodyPr wrap="square">
            <a:spAutoFit/>
          </a:bodyPr>
          <a:p>
            <a:pPr indent="0"/>
            <a:r>
              <a:rPr sz="3200" b="1">
                <a:latin typeface="Times New Roman" panose="02020603050405020304" pitchFamily="18" charset="0"/>
              </a:rPr>
              <a:t>Câu 7</a:t>
            </a:r>
            <a:r>
              <a:rPr sz="3200">
                <a:latin typeface="Times New Roman" panose="02020603050405020304" pitchFamily="18" charset="0"/>
              </a:rPr>
              <a:t>: Cặp chất nào sau đây không thể tồn tại trong dung dịch (do có phản ứng với nhau)? </a:t>
            </a:r>
            <a:endParaRPr sz="3200">
              <a:latin typeface="Times New Roman" panose="02020603050405020304" pitchFamily="18" charset="0"/>
            </a:endParaRPr>
          </a:p>
        </p:txBody>
      </p:sp>
      <p:sp>
        <p:nvSpPr>
          <p:cNvPr id="13" name="Oval 7"/>
          <p:cNvSpPr/>
          <p:nvPr/>
        </p:nvSpPr>
        <p:spPr>
          <a:xfrm>
            <a:off x="5199698" y="1738332"/>
            <a:ext cx="400050" cy="520344"/>
          </a:xfrm>
          <a:prstGeom prst="ellipse">
            <a:avLst/>
          </a:prstGeom>
          <a:noFill/>
          <a:ln w="57150" cap="flat" cmpd="sng">
            <a:solidFill>
              <a:srgbClr val="FF3300"/>
            </a:solidFill>
            <a:prstDash val="solid"/>
            <a:headEnd type="none" w="med" len="med"/>
            <a:tailEnd type="none" w="med" len="med"/>
          </a:ln>
        </p:spPr>
        <p:txBody>
          <a:bodyPr anchor="ctr" anchorCtr="0">
            <a:spAutoFit/>
          </a:bodyPr>
          <a:p>
            <a:pPr algn="ctr" eaLnBrk="1" hangingPunct="1">
              <a:buNone/>
            </a:pPr>
            <a:endParaRPr lang="vi-VN" altLang="x-none" sz="1800" dirty="0">
              <a:latin typeface=".VnTime" panose="020B7200000000000000" pitchFamily="34" charset="0"/>
            </a:endParaRPr>
          </a:p>
        </p:txBody>
      </p:sp>
      <p:sp>
        <p:nvSpPr>
          <p:cNvPr id="14" name="Oval 7"/>
          <p:cNvSpPr/>
          <p:nvPr/>
        </p:nvSpPr>
        <p:spPr>
          <a:xfrm>
            <a:off x="1652588" y="4164032"/>
            <a:ext cx="400050" cy="520344"/>
          </a:xfrm>
          <a:prstGeom prst="ellipse">
            <a:avLst/>
          </a:prstGeom>
          <a:noFill/>
          <a:ln w="57150" cap="flat" cmpd="sng">
            <a:solidFill>
              <a:srgbClr val="FF3300"/>
            </a:solidFill>
            <a:prstDash val="solid"/>
            <a:headEnd type="none" w="med" len="med"/>
            <a:tailEnd type="none" w="med" len="med"/>
          </a:ln>
        </p:spPr>
        <p:txBody>
          <a:bodyPr anchor="ctr" anchorCtr="0">
            <a:spAutoFit/>
          </a:bodyPr>
          <a:p>
            <a:pPr algn="ctr" eaLnBrk="1" hangingPunct="1">
              <a:buNone/>
            </a:pPr>
            <a:endParaRPr lang="vi-VN" altLang="x-none" sz="1800" dirty="0">
              <a:latin typeface=".VnTime" panose="020B7200000000000000" pitchFamily="34" charset="0"/>
            </a:endParaRPr>
          </a:p>
        </p:txBody>
      </p:sp>
      <p:sp>
        <p:nvSpPr>
          <p:cNvPr id="15" name="Text Box 14"/>
          <p:cNvSpPr txBox="1"/>
          <p:nvPr/>
        </p:nvSpPr>
        <p:spPr>
          <a:xfrm>
            <a:off x="1151890" y="3282950"/>
            <a:ext cx="6937375" cy="583565"/>
          </a:xfrm>
          <a:prstGeom prst="rect">
            <a:avLst/>
          </a:prstGeom>
          <a:noFill/>
          <a:ln w="9525">
            <a:noFill/>
          </a:ln>
        </p:spPr>
        <p:txBody>
          <a:bodyPr wrap="square">
            <a:spAutoFit/>
          </a:bodyPr>
          <a:p>
            <a:pPr indent="0"/>
            <a:r>
              <a:rPr lang="en-US" sz="3200" b="1">
                <a:latin typeface="Times New Roman" panose="02020603050405020304" pitchFamily="18" charset="0"/>
              </a:rPr>
              <a:t>Câu 8</a:t>
            </a:r>
            <a:r>
              <a:rPr lang="en-US" sz="3200">
                <a:latin typeface="Times New Roman" panose="02020603050405020304" pitchFamily="18" charset="0"/>
              </a:rPr>
              <a:t>: Dãy oxide tác dụng với NaOH: </a:t>
            </a:r>
            <a:endParaRPr lang="en-US" sz="3200">
              <a:latin typeface="Times New Roman" panose="02020603050405020304" pitchFamily="18" charset="0"/>
            </a:endParaRPr>
          </a:p>
        </p:txBody>
      </p:sp>
      <p:sp>
        <p:nvSpPr>
          <p:cNvPr id="18" name="Text Box 17"/>
          <p:cNvSpPr txBox="1"/>
          <p:nvPr/>
        </p:nvSpPr>
        <p:spPr>
          <a:xfrm>
            <a:off x="1578610" y="4164330"/>
            <a:ext cx="9775825" cy="953135"/>
          </a:xfrm>
          <a:prstGeom prst="rect">
            <a:avLst/>
          </a:prstGeom>
          <a:noFill/>
          <a:ln w="9525">
            <a:noFill/>
          </a:ln>
        </p:spPr>
        <p:txBody>
          <a:bodyPr wrap="square">
            <a:spAutoFit/>
          </a:bodyPr>
          <a:p>
            <a:pPr indent="0"/>
            <a:r>
              <a:rPr lang="en-US" sz="2800" b="0">
                <a:latin typeface="Times New Roman" panose="02020603050405020304" pitchFamily="18" charset="0"/>
              </a:rPr>
              <a:t>A. CO</a:t>
            </a:r>
            <a:r>
              <a:rPr lang="en-US" sz="2800" b="0" baseline="-25000">
                <a:latin typeface="Times New Roman" panose="02020603050405020304" pitchFamily="18" charset="0"/>
              </a:rPr>
              <a:t>2</a:t>
            </a:r>
            <a:r>
              <a:rPr lang="en-US" sz="2800" b="0">
                <a:latin typeface="Times New Roman" panose="02020603050405020304" pitchFamily="18" charset="0"/>
              </a:rPr>
              <a:t>, SO</a:t>
            </a:r>
            <a:r>
              <a:rPr lang="en-US" sz="2800" b="0" baseline="-25000">
                <a:latin typeface="Times New Roman" panose="02020603050405020304" pitchFamily="18" charset="0"/>
              </a:rPr>
              <a:t>2</a:t>
            </a:r>
            <a:r>
              <a:rPr lang="en-US" sz="2800" b="0">
                <a:latin typeface="Times New Roman" panose="02020603050405020304" pitchFamily="18" charset="0"/>
              </a:rPr>
              <a:t>, P</a:t>
            </a:r>
            <a:r>
              <a:rPr lang="en-US" sz="2800" b="0" baseline="-25000">
                <a:latin typeface="Times New Roman" panose="02020603050405020304" pitchFamily="18" charset="0"/>
              </a:rPr>
              <a:t>2</a:t>
            </a:r>
            <a:r>
              <a:rPr lang="en-US" sz="2800" b="0">
                <a:latin typeface="Times New Roman" panose="02020603050405020304" pitchFamily="18" charset="0"/>
              </a:rPr>
              <a:t>O</a:t>
            </a:r>
            <a:r>
              <a:rPr lang="en-US" sz="2800" b="0" baseline="-25000">
                <a:latin typeface="Times New Roman" panose="02020603050405020304" pitchFamily="18" charset="0"/>
              </a:rPr>
              <a:t>5</a:t>
            </a:r>
            <a:r>
              <a:rPr lang="en-US" sz="2800" b="0">
                <a:latin typeface="Times New Roman" panose="02020603050405020304" pitchFamily="18" charset="0"/>
              </a:rPr>
              <a:t>, SO</a:t>
            </a:r>
            <a:r>
              <a:rPr lang="en-US" sz="2800" b="0" baseline="-25000">
                <a:latin typeface="Times New Roman" panose="02020603050405020304" pitchFamily="18" charset="0"/>
              </a:rPr>
              <a:t>3</a:t>
            </a:r>
            <a:r>
              <a:rPr lang="en-US" sz="2800" b="0">
                <a:latin typeface="Times New Roman" panose="02020603050405020304" pitchFamily="18" charset="0"/>
              </a:rPr>
              <a:t>.           	B. CuO, Fe</a:t>
            </a:r>
            <a:r>
              <a:rPr lang="en-US" sz="2800" b="0" baseline="-25000">
                <a:latin typeface="Times New Roman" panose="02020603050405020304" pitchFamily="18" charset="0"/>
              </a:rPr>
              <a:t>2</a:t>
            </a:r>
            <a:r>
              <a:rPr lang="en-US" sz="2800" b="0">
                <a:latin typeface="Times New Roman" panose="02020603050405020304" pitchFamily="18" charset="0"/>
              </a:rPr>
              <a:t>O</a:t>
            </a:r>
            <a:r>
              <a:rPr lang="en-US" sz="2800" b="0" baseline="-25000">
                <a:latin typeface="Times New Roman" panose="02020603050405020304" pitchFamily="18" charset="0"/>
              </a:rPr>
              <a:t>3</a:t>
            </a:r>
            <a:r>
              <a:rPr lang="en-US" sz="2800" b="0">
                <a:latin typeface="Times New Roman" panose="02020603050405020304" pitchFamily="18" charset="0"/>
              </a:rPr>
              <a:t>, SO</a:t>
            </a:r>
            <a:r>
              <a:rPr lang="en-US" sz="2800" b="0" baseline="-25000">
                <a:latin typeface="Times New Roman" panose="02020603050405020304" pitchFamily="18" charset="0"/>
              </a:rPr>
              <a:t>2</a:t>
            </a:r>
            <a:r>
              <a:rPr lang="en-US" sz="2800" b="0">
                <a:latin typeface="Times New Roman" panose="02020603050405020304" pitchFamily="18" charset="0"/>
              </a:rPr>
              <a:t>, CO</a:t>
            </a:r>
            <a:r>
              <a:rPr lang="en-US" sz="2800" b="0" baseline="-25000">
                <a:latin typeface="Times New Roman" panose="02020603050405020304" pitchFamily="18" charset="0"/>
              </a:rPr>
              <a:t>2</a:t>
            </a:r>
            <a:r>
              <a:rPr lang="en-US" sz="2800" b="0">
                <a:latin typeface="Times New Roman" panose="02020603050405020304" pitchFamily="18" charset="0"/>
              </a:rPr>
              <a:t>.</a:t>
            </a:r>
            <a:endParaRPr lang="en-US" sz="2800" b="0">
              <a:latin typeface="Times New Roman" panose="02020603050405020304" pitchFamily="18" charset="0"/>
            </a:endParaRPr>
          </a:p>
          <a:p>
            <a:pPr indent="0"/>
            <a:r>
              <a:rPr lang="en-US" sz="2800" b="0">
                <a:latin typeface="Times New Roman" panose="02020603050405020304" pitchFamily="18" charset="0"/>
              </a:rPr>
              <a:t>C. CaO, CuO, CO, N</a:t>
            </a:r>
            <a:r>
              <a:rPr lang="en-US" sz="2800" b="0" baseline="-25000">
                <a:latin typeface="Times New Roman" panose="02020603050405020304" pitchFamily="18" charset="0"/>
              </a:rPr>
              <a:t>2</a:t>
            </a:r>
            <a:r>
              <a:rPr lang="en-US" sz="2800" b="0">
                <a:latin typeface="Times New Roman" panose="02020603050405020304" pitchFamily="18" charset="0"/>
              </a:rPr>
              <a:t>O</a:t>
            </a:r>
            <a:r>
              <a:rPr lang="en-US" sz="2800" b="0" baseline="-25000">
                <a:latin typeface="Times New Roman" panose="02020603050405020304" pitchFamily="18" charset="0"/>
              </a:rPr>
              <a:t>5</a:t>
            </a:r>
            <a:r>
              <a:rPr lang="en-US" sz="2800" b="0">
                <a:latin typeface="Times New Roman" panose="02020603050405020304" pitchFamily="18" charset="0"/>
              </a:rPr>
              <a:t>.	          D. SO</a:t>
            </a:r>
            <a:r>
              <a:rPr lang="en-US" sz="2800" b="0" baseline="-25000">
                <a:latin typeface="Times New Roman" panose="02020603050405020304" pitchFamily="18" charset="0"/>
              </a:rPr>
              <a:t>2</a:t>
            </a:r>
            <a:r>
              <a:rPr lang="en-US" sz="2800" b="0">
                <a:latin typeface="Times New Roman" panose="02020603050405020304" pitchFamily="18" charset="0"/>
              </a:rPr>
              <a:t>, MgO, CuO, Ag</a:t>
            </a:r>
            <a:r>
              <a:rPr lang="en-US" sz="2800" b="0" baseline="-25000">
                <a:latin typeface="Times New Roman" panose="02020603050405020304" pitchFamily="18" charset="0"/>
              </a:rPr>
              <a:t>2</a:t>
            </a:r>
            <a:r>
              <a:rPr lang="en-US" sz="2800" b="0">
                <a:latin typeface="Times New Roman" panose="02020603050405020304" pitchFamily="18" charset="0"/>
              </a:rPr>
              <a:t>O.</a:t>
            </a:r>
            <a:endParaRPr lang="en-US" sz="2800" b="0">
              <a:latin typeface="Times New Roman" panose="02020603050405020304" pitchFamily="18" charset="0"/>
            </a:endParaRPr>
          </a:p>
        </p:txBody>
      </p:sp>
      <p:sp>
        <p:nvSpPr>
          <p:cNvPr id="101" name="Text Box 100"/>
          <p:cNvSpPr txBox="1"/>
          <p:nvPr/>
        </p:nvSpPr>
        <p:spPr>
          <a:xfrm>
            <a:off x="1507490" y="1718310"/>
            <a:ext cx="8700135" cy="953135"/>
          </a:xfrm>
          <a:prstGeom prst="rect">
            <a:avLst/>
          </a:prstGeom>
          <a:noFill/>
          <a:ln w="9525">
            <a:noFill/>
          </a:ln>
        </p:spPr>
        <p:txBody>
          <a:bodyPr wrap="square">
            <a:spAutoFit/>
          </a:bodyPr>
          <a:p>
            <a:pPr indent="0"/>
            <a:r>
              <a:rPr lang="en-US" sz="2800" b="0">
                <a:solidFill>
                  <a:schemeClr val="tx1"/>
                </a:solidFill>
                <a:latin typeface="Times New Roman" panose="02020603050405020304" pitchFamily="18" charset="0"/>
              </a:rPr>
              <a:t>A. KCl, Na</a:t>
            </a:r>
            <a:r>
              <a:rPr lang="en-US" sz="2800" b="0" baseline="-25000">
                <a:solidFill>
                  <a:schemeClr val="tx1"/>
                </a:solidFill>
                <a:latin typeface="Times New Roman" panose="02020603050405020304" pitchFamily="18" charset="0"/>
              </a:rPr>
              <a:t>2</a:t>
            </a:r>
            <a:r>
              <a:rPr lang="en-US" sz="2800" b="0">
                <a:solidFill>
                  <a:schemeClr val="tx1"/>
                </a:solidFill>
                <a:latin typeface="Times New Roman" panose="02020603050405020304" pitchFamily="18" charset="0"/>
              </a:rPr>
              <a:t>SO</a:t>
            </a:r>
            <a:r>
              <a:rPr lang="en-US" sz="2800" b="0" baseline="-25000">
                <a:solidFill>
                  <a:schemeClr val="tx1"/>
                </a:solidFill>
                <a:latin typeface="Times New Roman" panose="02020603050405020304" pitchFamily="18" charset="0"/>
              </a:rPr>
              <a:t>4</a:t>
            </a:r>
            <a:r>
              <a:rPr lang="en-US" sz="2800" b="0">
                <a:solidFill>
                  <a:schemeClr val="tx1"/>
                </a:solidFill>
                <a:latin typeface="Times New Roman" panose="02020603050405020304" pitchFamily="18" charset="0"/>
              </a:rPr>
              <a:t>		B. NaOH, MgSO</a:t>
            </a:r>
            <a:r>
              <a:rPr lang="en-US" sz="2800" b="0" baseline="-25000">
                <a:solidFill>
                  <a:schemeClr val="tx1"/>
                </a:solidFill>
                <a:latin typeface="Times New Roman" panose="02020603050405020304" pitchFamily="18" charset="0"/>
              </a:rPr>
              <a:t>4</a:t>
            </a:r>
            <a:endParaRPr lang="en-US" sz="2800" b="0">
              <a:solidFill>
                <a:schemeClr val="tx1"/>
              </a:solidFill>
              <a:latin typeface="Times New Roman" panose="02020603050405020304" pitchFamily="18" charset="0"/>
            </a:endParaRPr>
          </a:p>
          <a:p>
            <a:pPr indent="0"/>
            <a:r>
              <a:rPr lang="en-US" sz="2800" b="0">
                <a:solidFill>
                  <a:schemeClr val="tx1"/>
                </a:solidFill>
                <a:latin typeface="Times New Roman" panose="02020603050405020304" pitchFamily="18" charset="0"/>
              </a:rPr>
              <a:t>C. CaCl</a:t>
            </a:r>
            <a:r>
              <a:rPr lang="en-US" sz="2800" b="0" baseline="-25000">
                <a:solidFill>
                  <a:schemeClr val="tx1"/>
                </a:solidFill>
                <a:latin typeface="Times New Roman" panose="02020603050405020304" pitchFamily="18" charset="0"/>
              </a:rPr>
              <a:t>2</a:t>
            </a:r>
            <a:r>
              <a:rPr lang="en-US" sz="2800" b="0">
                <a:solidFill>
                  <a:schemeClr val="tx1"/>
                </a:solidFill>
                <a:latin typeface="Times New Roman" panose="02020603050405020304" pitchFamily="18" charset="0"/>
              </a:rPr>
              <a:t>, NaNO</a:t>
            </a:r>
            <a:r>
              <a:rPr lang="en-US" sz="2800" b="0" baseline="-25000">
                <a:solidFill>
                  <a:schemeClr val="tx1"/>
                </a:solidFill>
                <a:latin typeface="Times New Roman" panose="02020603050405020304" pitchFamily="18" charset="0"/>
              </a:rPr>
              <a:t>3</a:t>
            </a:r>
            <a:r>
              <a:rPr lang="en-US" sz="2800" b="0">
                <a:solidFill>
                  <a:schemeClr val="tx1"/>
                </a:solidFill>
                <a:latin typeface="Times New Roman" panose="02020603050405020304" pitchFamily="18" charset="0"/>
              </a:rPr>
              <a:t>		D. ZnSO</a:t>
            </a:r>
            <a:r>
              <a:rPr lang="en-US" sz="2800" b="0" baseline="-25000">
                <a:solidFill>
                  <a:schemeClr val="tx1"/>
                </a:solidFill>
                <a:latin typeface="Times New Roman" panose="02020603050405020304" pitchFamily="18" charset="0"/>
              </a:rPr>
              <a:t>4</a:t>
            </a:r>
            <a:r>
              <a:rPr lang="en-US" sz="2800" b="0">
                <a:solidFill>
                  <a:schemeClr val="tx1"/>
                </a:solidFill>
                <a:latin typeface="Times New Roman" panose="02020603050405020304" pitchFamily="18" charset="0"/>
              </a:rPr>
              <a:t>, H2SO</a:t>
            </a:r>
            <a:r>
              <a:rPr lang="en-US" sz="2800" b="0" baseline="-25000">
                <a:solidFill>
                  <a:schemeClr val="tx1"/>
                </a:solidFill>
                <a:latin typeface="Times New Roman" panose="02020603050405020304" pitchFamily="18" charset="0"/>
              </a:rPr>
              <a:t>4</a:t>
            </a:r>
            <a:endParaRPr lang="en-US" sz="2800" b="0" baseline="-25000">
              <a:solidFill>
                <a:schemeClr val="tx1"/>
              </a:solidFill>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ppt_x"/>
                                          </p:val>
                                        </p:tav>
                                        <p:tav tm="100000">
                                          <p:val>
                                            <p:strVal val="#ppt_x"/>
                                          </p:val>
                                        </p:tav>
                                      </p:tavLst>
                                    </p:anim>
                                    <p:anim calcmode="lin" valueType="num">
                                      <p:cBhvr additive="base">
                                        <p:cTn id="8"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1"/>
                                        </p:tgtEl>
                                        <p:attrNameLst>
                                          <p:attrName>style.visibility</p:attrName>
                                        </p:attrNameLst>
                                      </p:cBhvr>
                                      <p:to>
                                        <p:strVal val="visible"/>
                                      </p:to>
                                    </p:set>
                                    <p:anim calcmode="lin" valueType="num">
                                      <p:cBhvr additive="base">
                                        <p:cTn id="13" dur="500" fill="hold"/>
                                        <p:tgtEl>
                                          <p:spTgt spid="101"/>
                                        </p:tgtEl>
                                        <p:attrNameLst>
                                          <p:attrName>ppt_x</p:attrName>
                                        </p:attrNameLst>
                                      </p:cBhvr>
                                      <p:tavLst>
                                        <p:tav tm="0">
                                          <p:val>
                                            <p:strVal val="#ppt_x"/>
                                          </p:val>
                                        </p:tav>
                                        <p:tav tm="100000">
                                          <p:val>
                                            <p:strVal val="#ppt_x"/>
                                          </p:val>
                                        </p:tav>
                                      </p:tavLst>
                                    </p:anim>
                                    <p:anim calcmode="lin" valueType="num">
                                      <p:cBhvr additive="base">
                                        <p:cTn id="14" dur="500" fill="hold"/>
                                        <p:tgtEl>
                                          <p:spTgt spid="10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1"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3" grpId="1" bldLvl="0" animBg="1"/>
      <p:bldP spid="15" grpId="0"/>
      <p:bldP spid="18" grpId="0"/>
      <p:bldP spid="14" grpId="0" bldLvl="0" animBg="1"/>
      <p:bldP spid="10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2"/>
          <p:cNvPicPr>
            <a:picLocks noChangeAspect="1"/>
          </p:cNvPicPr>
          <p:nvPr/>
        </p:nvPicPr>
        <p:blipFill>
          <a:blip r:embed="rId1"/>
          <a:stretch>
            <a:fillRect/>
          </a:stretch>
        </p:blipFill>
        <p:spPr>
          <a:xfrm>
            <a:off x="2035810" y="532765"/>
            <a:ext cx="5807710" cy="62985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push dir="u"/>
      </p:transition>
    </mc:Choice>
    <mc:Fallback>
      <p:transition spd="slow">
        <p:push dir="u"/>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p:cNvPicPr>
            <a:picLocks noChangeAspect="1"/>
          </p:cNvPicPr>
          <p:nvPr/>
        </p:nvPicPr>
        <p:blipFill>
          <a:blip r:embed="rId1"/>
          <a:stretch>
            <a:fillRect/>
          </a:stretch>
        </p:blipFill>
        <p:spPr>
          <a:xfrm>
            <a:off x="1952625" y="240665"/>
            <a:ext cx="8206105" cy="63150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push dir="u"/>
      </p:transition>
    </mc:Choice>
    <mc:Fallback>
      <p:transition spd="slow">
        <p:push dir="u"/>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834572" y="410935"/>
            <a:ext cx="10522857" cy="2227943"/>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Câu 3: Trong số các chất sau: HCl, Cu(OH)</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NaOH, H</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SO</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4</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KOH. Số chất thuộc hợp chất acid là:</a:t>
            </a:r>
            <a:endPar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A. 1.			B. 2.			C. 3.			D. 4.</a:t>
            </a:r>
            <a:endPar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0" name="Snip Diagonal Corner Rectangle 49"/>
          <p:cNvSpPr/>
          <p:nvPr/>
        </p:nvSpPr>
        <p:spPr>
          <a:xfrm>
            <a:off x="829227" y="2832623"/>
            <a:ext cx="10522857" cy="2227943"/>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Đáp án B</a:t>
            </a:r>
            <a:endPar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46" name="Picture 45">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1" name="Text Box 100"/>
          <p:cNvSpPr txBox="1"/>
          <p:nvPr/>
        </p:nvSpPr>
        <p:spPr>
          <a:xfrm>
            <a:off x="217805" y="464185"/>
            <a:ext cx="11633200" cy="953135"/>
          </a:xfrm>
          <a:prstGeom prst="rect">
            <a:avLst/>
          </a:prstGeom>
          <a:noFill/>
          <a:ln w="9525">
            <a:noFill/>
          </a:ln>
        </p:spPr>
        <p:txBody>
          <a:bodyPr wrap="square">
            <a:spAutoFit/>
          </a:bodyPr>
          <a:p>
            <a:pPr indent="0"/>
            <a:r>
              <a:rPr lang="en-US" sz="2800" b="1" u="sng">
                <a:latin typeface="Times New Roman" panose="02020603050405020304" pitchFamily="18" charset="0"/>
                <a:cs typeface="Arial" panose="020B0604020202020204" pitchFamily="34" charset="0"/>
              </a:rPr>
              <a:t>Bài tập 2</a:t>
            </a:r>
            <a:r>
              <a:rPr lang="en-US" sz="2800" b="1">
                <a:latin typeface="Times New Roman" panose="02020603050405020304" pitchFamily="18" charset="0"/>
                <a:cs typeface="Arial" panose="020B0604020202020204" pitchFamily="34" charset="0"/>
              </a:rPr>
              <a:t>:</a:t>
            </a:r>
            <a:r>
              <a:rPr lang="en-US" sz="2800" b="0">
                <a:latin typeface="Times New Roman" panose="02020603050405020304" pitchFamily="18" charset="0"/>
                <a:cs typeface="Arial" panose="020B0604020202020204" pitchFamily="34" charset="0"/>
              </a:rPr>
              <a:t> Có 4 lọ dung dịch mất nhãn chứa một trong các chất : NaOH, HCl , FeCl</a:t>
            </a:r>
            <a:r>
              <a:rPr lang="en-US" sz="2800" b="0" baseline="-25000">
                <a:latin typeface="Times New Roman" panose="02020603050405020304" pitchFamily="18" charset="0"/>
                <a:cs typeface="Arial" panose="020B0604020202020204" pitchFamily="34" charset="0"/>
              </a:rPr>
              <a:t>3</a:t>
            </a:r>
            <a:r>
              <a:rPr lang="en-US" sz="2800" b="0">
                <a:latin typeface="Times New Roman" panose="02020603050405020304" pitchFamily="18" charset="0"/>
                <a:cs typeface="Arial" panose="020B0604020202020204" pitchFamily="34" charset="0"/>
              </a:rPr>
              <a:t>, CuSO</a:t>
            </a:r>
            <a:r>
              <a:rPr lang="en-US" sz="2800" b="0" baseline="-25000">
                <a:latin typeface="Times New Roman" panose="02020603050405020304" pitchFamily="18" charset="0"/>
                <a:cs typeface="Arial" panose="020B0604020202020204" pitchFamily="34" charset="0"/>
              </a:rPr>
              <a:t>4</a:t>
            </a:r>
            <a:r>
              <a:rPr lang="en-US" sz="2800" b="0">
                <a:latin typeface="Times New Roman" panose="02020603050405020304" pitchFamily="18" charset="0"/>
                <a:cs typeface="Arial" panose="020B0604020202020204" pitchFamily="34" charset="0"/>
              </a:rPr>
              <a:t> </a:t>
            </a:r>
            <a:r>
              <a:rPr lang="en-US" sz="2800" b="0">
                <a:latin typeface="Times New Roman" panose="02020603050405020304" pitchFamily="18" charset="0"/>
              </a:rPr>
              <a:t>ở mỗi lọ. Chỉ dùng quì tím hãy nhận biết dung dịch trong từng lọ</a:t>
            </a:r>
            <a:endParaRPr lang="en-US" sz="2800"/>
          </a:p>
        </p:txBody>
      </p:sp>
      <p:pic>
        <p:nvPicPr>
          <p:cNvPr id="2" name="Picture 1"/>
          <p:cNvPicPr>
            <a:picLocks noChangeAspect="1"/>
          </p:cNvPicPr>
          <p:nvPr/>
        </p:nvPicPr>
        <p:blipFill>
          <a:blip r:embed="rId1"/>
          <a:stretch>
            <a:fillRect/>
          </a:stretch>
        </p:blipFill>
        <p:spPr>
          <a:xfrm>
            <a:off x="280035" y="1823720"/>
            <a:ext cx="11845925" cy="22796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additive="base">
                                        <p:cTn id="7" dur="500" fill="hold"/>
                                        <p:tgtEl>
                                          <p:spTgt spid="101"/>
                                        </p:tgtEl>
                                        <p:attrNameLst>
                                          <p:attrName>ppt_x</p:attrName>
                                        </p:attrNameLst>
                                      </p:cBhvr>
                                      <p:tavLst>
                                        <p:tav tm="0">
                                          <p:val>
                                            <p:strVal val="#ppt_x"/>
                                          </p:val>
                                        </p:tav>
                                        <p:tav tm="100000">
                                          <p:val>
                                            <p:strVal val="#ppt_x"/>
                                          </p:val>
                                        </p:tav>
                                      </p:tavLst>
                                    </p:anim>
                                    <p:anim calcmode="lin" valueType="num">
                                      <p:cBhvr additive="base">
                                        <p:cTn id="8" dur="500" fill="hold"/>
                                        <p:tgtEl>
                                          <p:spTgt spid="10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2"/>
          <p:cNvSpPr txBox="1"/>
          <p:nvPr/>
        </p:nvSpPr>
        <p:spPr>
          <a:xfrm>
            <a:off x="2526197" y="160188"/>
            <a:ext cx="6625389" cy="645160"/>
          </a:xfrm>
          <a:prstGeom prst="rect">
            <a:avLst/>
          </a:prstGeom>
          <a:noFill/>
        </p:spPr>
        <p:txBody>
          <a:bodyPr wrap="square" rtlCol="0">
            <a:spAutoFit/>
          </a:bodyPr>
          <a:p>
            <a:pPr algn="ctr"/>
            <a:r>
              <a:rPr lang="en-US" sz="3600" b="1" dirty="0">
                <a:solidFill>
                  <a:srgbClr val="002060"/>
                </a:solidFill>
                <a:latin typeface="Times New Roman" panose="02020603050405020304" pitchFamily="18" charset="0"/>
                <a:cs typeface="Times New Roman" panose="02020603050405020304" pitchFamily="18" charset="0"/>
              </a:rPr>
              <a:t>VẬN DỤNG</a:t>
            </a:r>
            <a:endParaRPr lang="en-US" sz="3600" b="1" dirty="0">
              <a:solidFill>
                <a:srgbClr val="002060"/>
              </a:solidFill>
              <a:latin typeface="Times New Roman" panose="02020603050405020304" pitchFamily="18" charset="0"/>
              <a:cs typeface="Times New Roman" panose="02020603050405020304" pitchFamily="18" charset="0"/>
            </a:endParaRPr>
          </a:p>
        </p:txBody>
      </p:sp>
      <p:sp>
        <p:nvSpPr>
          <p:cNvPr id="101" name="Text Box 100"/>
          <p:cNvSpPr txBox="1"/>
          <p:nvPr/>
        </p:nvSpPr>
        <p:spPr>
          <a:xfrm>
            <a:off x="832485" y="1443355"/>
            <a:ext cx="10429875" cy="304609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p>
            <a:pPr indent="0"/>
            <a:r>
              <a:rPr lang="en-US" sz="3200" b="0">
                <a:solidFill>
                  <a:srgbClr val="000000"/>
                </a:solidFill>
                <a:latin typeface="Times New Roman" panose="02020603050405020304" pitchFamily="18" charset="0"/>
              </a:rPr>
              <a:t>HS thực hiện nhiệm vụ đã được chuyển giao ở tiết trước</a:t>
            </a:r>
            <a:r>
              <a:rPr lang="en-US" sz="3200" b="0">
                <a:latin typeface="Times New Roman" panose="02020603050405020304" pitchFamily="18" charset="0"/>
              </a:rPr>
              <a:t>Muối không những làm gia vị trong đời sống, mà còn là chất sát khuẩn cho thực phẩm khi chế biến. Các em hãy tìm hiểu về cách khai thác muối, lợi ích và tác hại của muối ăn đối với sức khỏe của con người. Trình bày thuyết trình bằng báo tường, power point, tranh ảnh….</a:t>
            </a:r>
            <a:endParaRPr lang="en-US" sz="32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581964186" name="Graphic 1"/>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35" y="0"/>
            <a:ext cx="6172200" cy="3601085"/>
          </a:xfrm>
          <a:prstGeom prst="rect">
            <a:avLst/>
          </a:prstGeom>
        </p:spPr>
      </p:pic>
      <p:pic>
        <p:nvPicPr>
          <p:cNvPr id="292080357" name="Graphic 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72200" y="0"/>
            <a:ext cx="6019800" cy="3600450"/>
          </a:xfrm>
          <a:prstGeom prst="rect">
            <a:avLst/>
          </a:prstGeom>
        </p:spPr>
      </p:pic>
      <p:pic>
        <p:nvPicPr>
          <p:cNvPr id="356071282" name="Graphic 1"/>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5" y="3326130"/>
            <a:ext cx="6172200" cy="3558540"/>
          </a:xfrm>
          <a:prstGeom prst="rect">
            <a:avLst/>
          </a:prstGeom>
        </p:spPr>
      </p:pic>
      <p:pic>
        <p:nvPicPr>
          <p:cNvPr id="1373846530" name="Graphic 1"/>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72835" y="3601085"/>
            <a:ext cx="6019165" cy="33235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push dir="u"/>
      </p:transition>
    </mc:Choice>
    <mc:Fallback>
      <p:transition spd="slow">
        <p:push dir="u"/>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6802" y="-2255035"/>
            <a:ext cx="1819331" cy="1612031"/>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61663" y="1619573"/>
            <a:ext cx="1122088" cy="892665"/>
          </a:xfrm>
          <a:prstGeom prst="rect">
            <a:avLst/>
          </a:prstGeom>
        </p:spPr>
      </p:pic>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3692069" y="96821"/>
            <a:ext cx="5381399" cy="1256687"/>
          </a:xfrm>
          <a:prstGeom prst="rect">
            <a:avLst/>
          </a:prstGeom>
        </p:spPr>
      </p:pic>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8687" y="725164"/>
            <a:ext cx="2117968" cy="6132837"/>
          </a:xfrm>
          <a:prstGeom prst="rect">
            <a:avLst/>
          </a:prstGeom>
        </p:spPr>
      </p:pic>
      <p:pic>
        <p:nvPicPr>
          <p:cNvPr id="9" name="图片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99368" y="4615163"/>
            <a:ext cx="5047209" cy="1918372"/>
          </a:xfrm>
          <a:prstGeom prst="rect">
            <a:avLst/>
          </a:prstGeom>
        </p:spPr>
      </p:pic>
      <p:pic>
        <p:nvPicPr>
          <p:cNvPr id="7" name="图片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2987197"/>
            <a:ext cx="12192000" cy="3976379"/>
          </a:xfrm>
          <a:prstGeom prst="rect">
            <a:avLst/>
          </a:prstGeom>
        </p:spPr>
      </p:pic>
      <p:sp>
        <p:nvSpPr>
          <p:cNvPr id="27" name="文本框 26"/>
          <p:cNvSpPr txBox="1"/>
          <p:nvPr/>
        </p:nvSpPr>
        <p:spPr>
          <a:xfrm>
            <a:off x="5156815" y="4004099"/>
            <a:ext cx="1637923" cy="387798"/>
          </a:xfrm>
          <a:prstGeom prst="rect">
            <a:avLst/>
          </a:prstGeom>
          <a:noFill/>
        </p:spPr>
        <p:txBody>
          <a:bodyPr wrap="square" rtlCol="0">
            <a:spAutoFit/>
            <a:scene3d>
              <a:camera prst="orthographicFront"/>
              <a:lightRig rig="threePt" dir="t"/>
            </a:scene3d>
            <a:sp3d contourW="12700"/>
          </a:bodyPr>
          <a:lstStyle/>
          <a:p>
            <a:pPr algn="ctr">
              <a:lnSpc>
                <a:spcPct val="120000"/>
              </a:lnSpc>
            </a:pPr>
            <a:r>
              <a:rPr lang="zh-CN" altLang="en-US" sz="1600" dirty="0">
                <a:solidFill>
                  <a:schemeClr val="bg1"/>
                </a:solidFill>
                <a:latin typeface="Yeseva One" panose="00000500000000000000" charset="0"/>
                <a:ea typeface="Yeseva One" panose="00000500000000000000" charset="0"/>
                <a:sym typeface="Yeseva One" panose="00000500000000000000" charset="0"/>
              </a:rPr>
              <a:t>汇报人：通用名</a:t>
            </a:r>
            <a:endParaRPr lang="en-US" altLang="zh-CN" sz="1600" dirty="0">
              <a:solidFill>
                <a:schemeClr val="bg1"/>
              </a:solidFill>
              <a:latin typeface="Yeseva One" panose="00000500000000000000" charset="0"/>
              <a:ea typeface="Yeseva One" panose="00000500000000000000" charset="0"/>
              <a:sym typeface="Yeseva One" panose="00000500000000000000" charset="0"/>
            </a:endParaRPr>
          </a:p>
        </p:txBody>
      </p:sp>
      <p:sp>
        <p:nvSpPr>
          <p:cNvPr id="28" name="文本框 27"/>
          <p:cNvSpPr txBox="1"/>
          <p:nvPr/>
        </p:nvSpPr>
        <p:spPr>
          <a:xfrm>
            <a:off x="3271836" y="1847483"/>
            <a:ext cx="5612099" cy="741592"/>
          </a:xfrm>
          <a:prstGeom prst="rect">
            <a:avLst/>
          </a:prstGeom>
          <a:noFill/>
        </p:spPr>
        <p:txBody>
          <a:bodyPr wrap="none" rtlCol="0">
            <a:prstTxWarp prst="textArchUp">
              <a:avLst/>
            </a:prstTxWarp>
            <a:spAutoFit/>
          </a:bodyPr>
          <a:lstStyle/>
          <a:p>
            <a:pPr algn="ctr"/>
            <a:r>
              <a:rPr lang="en-US" altLang="zh-CN" sz="5400" dirty="0">
                <a:solidFill>
                  <a:srgbClr val="9AA4C1"/>
                </a:solidFill>
                <a:latin typeface="Barlow Condensed Thin" panose="00000306000000000000" charset="0"/>
                <a:ea typeface="Yeseva One" panose="00000500000000000000" charset="0"/>
                <a:cs typeface="Barlow Condensed Thin" panose="00000306000000000000" charset="0"/>
                <a:sym typeface="Yeseva One" panose="00000500000000000000" charset="0"/>
              </a:rPr>
              <a:t>CHILDREN'S EDUCATION</a:t>
            </a:r>
            <a:endParaRPr lang="zh-CN" altLang="en-US" sz="5400" dirty="0">
              <a:solidFill>
                <a:srgbClr val="9AA4C1"/>
              </a:solidFill>
              <a:latin typeface="Barlow Condensed Thin" panose="00000306000000000000" charset="0"/>
              <a:ea typeface="Yeseva One" panose="00000500000000000000" charset="0"/>
              <a:cs typeface="Barlow Condensed Thin" panose="00000306000000000000" charset="0"/>
              <a:sym typeface="Yeseva One" panose="00000500000000000000" charset="0"/>
            </a:endParaRPr>
          </a:p>
        </p:txBody>
      </p:sp>
      <p:sp>
        <p:nvSpPr>
          <p:cNvPr id="29" name="文本框 28"/>
          <p:cNvSpPr txBox="1"/>
          <p:nvPr/>
        </p:nvSpPr>
        <p:spPr>
          <a:xfrm>
            <a:off x="3780461" y="2436214"/>
            <a:ext cx="6853158" cy="1323439"/>
          </a:xfrm>
          <a:prstGeom prst="rect">
            <a:avLst/>
          </a:prstGeom>
          <a:noFill/>
        </p:spPr>
        <p:txBody>
          <a:bodyPr wrap="none" rtlCol="0">
            <a:spAutoFit/>
          </a:bodyPr>
          <a:lstStyle/>
          <a:p>
            <a:r>
              <a:rPr lang="en-US" altLang="zh-CN" sz="8000" b="1" dirty="0">
                <a:solidFill>
                  <a:srgbClr val="9AA4C1"/>
                </a:solidFill>
                <a:latin typeface="Yeseva One" panose="00000500000000000000" charset="0"/>
                <a:ea typeface="Yeseva One" panose="00000500000000000000" charset="0"/>
                <a:sym typeface="Yeseva One" panose="00000500000000000000" charset="0"/>
              </a:rPr>
              <a:t>THANKS!</a:t>
            </a:r>
            <a:endParaRPr lang="en-US" altLang="zh-CN" sz="8000" b="1" dirty="0">
              <a:solidFill>
                <a:srgbClr val="9AA4C1"/>
              </a:solidFill>
              <a:latin typeface="Yeseva One" panose="00000500000000000000" charset="0"/>
              <a:ea typeface="Yeseva One" panose="00000500000000000000" charset="0"/>
              <a:sym typeface="Yeseva One" panose="00000500000000000000" charset="0"/>
            </a:endParaRPr>
          </a:p>
        </p:txBody>
      </p:sp>
      <p:grpSp>
        <p:nvGrpSpPr>
          <p:cNvPr id="3" name="组合 2"/>
          <p:cNvGrpSpPr/>
          <p:nvPr/>
        </p:nvGrpSpPr>
        <p:grpSpPr>
          <a:xfrm>
            <a:off x="4532631" y="3832230"/>
            <a:ext cx="3213100" cy="683260"/>
            <a:chOff x="7522" y="6286"/>
            <a:chExt cx="5060" cy="1076"/>
          </a:xfrm>
        </p:grpSpPr>
        <p:sp>
          <p:nvSpPr>
            <p:cNvPr id="4" name="矩形: 圆角 10"/>
            <p:cNvSpPr/>
            <p:nvPr/>
          </p:nvSpPr>
          <p:spPr>
            <a:xfrm>
              <a:off x="7522" y="6286"/>
              <a:ext cx="5060" cy="657"/>
            </a:xfrm>
            <a:prstGeom prst="roundRect">
              <a:avLst>
                <a:gd name="adj" fmla="val 0"/>
              </a:avLst>
            </a:prstGeom>
            <a:solidFill>
              <a:srgbClr val="9AA4C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rgbClr val="60B9B3"/>
                </a:solidFill>
                <a:latin typeface="Yeseva One" panose="00000500000000000000" charset="0"/>
                <a:ea typeface="Yeseva One" panose="00000500000000000000" charset="0"/>
                <a:sym typeface="Yeseva One" panose="00000500000000000000" charset="0"/>
              </a:endParaRPr>
            </a:p>
          </p:txBody>
        </p:sp>
        <p:sp>
          <p:nvSpPr>
            <p:cNvPr id="6" name="文本框 5"/>
            <p:cNvSpPr txBox="1"/>
            <p:nvPr/>
          </p:nvSpPr>
          <p:spPr>
            <a:xfrm>
              <a:off x="7750" y="6286"/>
              <a:ext cx="4401" cy="1076"/>
            </a:xfrm>
            <a:prstGeom prst="rect">
              <a:avLst/>
            </a:prstGeom>
            <a:noFill/>
          </p:spPr>
          <p:txBody>
            <a:bodyPr wrap="square" rtlCol="0">
              <a:spAutoFit/>
              <a:scene3d>
                <a:camera prst="orthographicFront"/>
                <a:lightRig rig="threePt" dir="t"/>
              </a:scene3d>
              <a:sp3d contourW="12700"/>
            </a:bodyPr>
            <a:lstStyle/>
            <a:p>
              <a:pPr algn="ctr">
                <a:lnSpc>
                  <a:spcPct val="120000"/>
                </a:lnSpc>
              </a:pPr>
              <a:r>
                <a:rPr sz="1600" dirty="0">
                  <a:solidFill>
                    <a:schemeClr val="bg1"/>
                  </a:solidFill>
                  <a:latin typeface="Yeseva One" panose="00000500000000000000" charset="0"/>
                  <a:ea typeface="Yeseva One" panose="00000500000000000000" charset="0"/>
                  <a:sym typeface="Yeseva One" panose="00000500000000000000" charset="0"/>
                </a:rPr>
                <a:t>Reporting Officer：XXX </a:t>
              </a:r>
              <a:endParaRPr sz="1600" dirty="0">
                <a:solidFill>
                  <a:schemeClr val="bg1"/>
                </a:solidFill>
                <a:latin typeface="Yeseva One" panose="00000500000000000000" charset="0"/>
                <a:ea typeface="Yeseva One" panose="00000500000000000000" charset="0"/>
                <a:sym typeface="Yeseva One" panose="00000500000000000000" charset="0"/>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1000"/>
                                        <p:tgtEl>
                                          <p:spTgt spid="28"/>
                                        </p:tgtEl>
                                      </p:cBhvr>
                                    </p:animEffect>
                                    <p:anim calcmode="lin" valueType="num">
                                      <p:cBhvr>
                                        <p:cTn id="14" dur="1000" fill="hold"/>
                                        <p:tgtEl>
                                          <p:spTgt spid="28"/>
                                        </p:tgtEl>
                                        <p:attrNameLst>
                                          <p:attrName>ppt_x</p:attrName>
                                        </p:attrNameLst>
                                      </p:cBhvr>
                                      <p:tavLst>
                                        <p:tav tm="0">
                                          <p:val>
                                            <p:strVal val="#ppt_x"/>
                                          </p:val>
                                        </p:tav>
                                        <p:tav tm="100000">
                                          <p:val>
                                            <p:strVal val="#ppt_x"/>
                                          </p:val>
                                        </p:tav>
                                      </p:tavLst>
                                    </p:anim>
                                    <p:anim calcmode="lin" valueType="num">
                                      <p:cBhvr>
                                        <p:cTn id="15"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834572" y="410935"/>
            <a:ext cx="10522857" cy="2227943"/>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Câu 4: Hợp chất Fe(OH)</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3</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có tên gọi là:</a:t>
            </a:r>
            <a:endPar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A. Iron (III) hyđroxide.		B. Iron (II) hyđroxide.</a:t>
            </a:r>
            <a:endPar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C. Iron (III) hiđrua.		         D. Iron (II) hyđroxide.</a:t>
            </a:r>
            <a:endPar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0" name="Snip Diagonal Corner Rectangle 49"/>
          <p:cNvSpPr/>
          <p:nvPr/>
        </p:nvSpPr>
        <p:spPr>
          <a:xfrm>
            <a:off x="829227" y="2832623"/>
            <a:ext cx="10522857" cy="2227943"/>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Đáp án </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A</a:t>
            </a:r>
            <a:endPar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46" name="Picture 45">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718820" y="376555"/>
            <a:ext cx="10522585" cy="2712720"/>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Câu 5: Cho các oxit sau: CO</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K</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O, CaO, BaO, P</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O</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5</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Oxit tác dụng với axit để tạo thành muối và nước là</a:t>
            </a:r>
            <a:endPar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A. CO</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CaO, BaO              B. K</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O, CaO, BaO  </a:t>
            </a:r>
            <a:endPar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C. K</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O, CaO, P</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O</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5</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D. CO</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BaO, P</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O</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5</a:t>
            </a:r>
            <a:endPar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0" name="Snip Diagonal Corner Rectangle 49"/>
          <p:cNvSpPr/>
          <p:nvPr/>
        </p:nvSpPr>
        <p:spPr>
          <a:xfrm>
            <a:off x="829227" y="3335543"/>
            <a:ext cx="10522857" cy="2227943"/>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Đáp án B</a:t>
            </a:r>
            <a:endPar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46" name="Picture 45">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bldLvl="0" animBg="1"/>
      <p:bldP spid="50"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488950" y="410845"/>
            <a:ext cx="11225530" cy="2603500"/>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Câu hỏi 6: PTPƯ khi cho Na</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O tác dụng với axit H</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SO</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4</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là</a:t>
            </a:r>
            <a:endPar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A. Na</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O + H</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SO</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4</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 Na</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SO</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4</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 H</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O</a:t>
            </a:r>
            <a:endPar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B. Na</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O + H</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SO</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4</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 NaSO</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4</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 H</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O</a:t>
            </a:r>
            <a:endPar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C. 2Na</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O + H</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SO</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4</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 Na</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SO</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4</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 H</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O</a:t>
            </a:r>
            <a:endPar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D. Na</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O + 4H</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SO</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4 </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Na</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(SO</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4</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3</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+ 2H</a:t>
            </a:r>
            <a:r>
              <a:rPr kumimoji="0" lang="en-US" sz="3200" b="1" i="0" u="none" strike="noStrike" kern="1200" cap="none" spc="0" normalizeH="0" baseline="-2500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O</a:t>
            </a:r>
            <a:endPar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0" name="Snip Diagonal Corner Rectangle 49"/>
          <p:cNvSpPr/>
          <p:nvPr/>
        </p:nvSpPr>
        <p:spPr>
          <a:xfrm>
            <a:off x="834390" y="3340735"/>
            <a:ext cx="10522585" cy="1720215"/>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prstClr val="white"/>
                </a:solidFill>
                <a:effectLst/>
                <a:uLnTx/>
                <a:uFillTx/>
                <a:latin typeface="Calibri" panose="020F0502020204030204"/>
                <a:ea typeface="+mn-ea"/>
                <a:cs typeface="+mn-cs"/>
              </a:rPr>
              <a:t>Đáp án A</a:t>
            </a:r>
            <a:endParaRPr kumimoji="0" lang="en-US" sz="3200" b="1"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6" name="Picture 45">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bldLvl="0" animBg="1"/>
      <p:bldP spid="50"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6802" y="-2255035"/>
            <a:ext cx="1819331" cy="1612031"/>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61663" y="1619573"/>
            <a:ext cx="1122088" cy="892665"/>
          </a:xfrm>
          <a:prstGeom prst="rect">
            <a:avLst/>
          </a:prstGeom>
        </p:spPr>
      </p:pic>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3692069" y="96821"/>
            <a:ext cx="5381399" cy="1256687"/>
          </a:xfrm>
          <a:prstGeom prst="rect">
            <a:avLst/>
          </a:prstGeom>
        </p:spPr>
      </p:pic>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8687" y="725164"/>
            <a:ext cx="2117968" cy="6132837"/>
          </a:xfrm>
          <a:prstGeom prst="rect">
            <a:avLst/>
          </a:prstGeom>
        </p:spPr>
      </p:pic>
      <p:pic>
        <p:nvPicPr>
          <p:cNvPr id="9" name="图片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99368" y="4615163"/>
            <a:ext cx="5047209" cy="1918372"/>
          </a:xfrm>
          <a:prstGeom prst="rect">
            <a:avLst/>
          </a:prstGeom>
        </p:spPr>
      </p:pic>
      <p:pic>
        <p:nvPicPr>
          <p:cNvPr id="7" name="图片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2987197"/>
            <a:ext cx="12192000" cy="3976379"/>
          </a:xfrm>
          <a:prstGeom prst="rect">
            <a:avLst/>
          </a:prstGeom>
        </p:spPr>
      </p:pic>
      <p:sp>
        <p:nvSpPr>
          <p:cNvPr id="29" name="文本框 28"/>
          <p:cNvSpPr txBox="1"/>
          <p:nvPr/>
        </p:nvSpPr>
        <p:spPr>
          <a:xfrm>
            <a:off x="1586454" y="2636267"/>
            <a:ext cx="9592628" cy="829945"/>
          </a:xfrm>
          <a:prstGeom prst="rect">
            <a:avLst/>
          </a:prstGeom>
          <a:noFill/>
        </p:spPr>
        <p:txBody>
          <a:bodyPr wrap="square" rtlCol="0">
            <a:spAutoFit/>
          </a:bodyPr>
          <a:lstStyle/>
          <a:p>
            <a:pPr algn="ctr"/>
            <a:r>
              <a:rPr lang="vi-VN" sz="4800" b="1" dirty="0">
                <a:solidFill>
                  <a:srgbClr val="002060"/>
                </a:solidFill>
                <a:latin typeface="Yeseva One" panose="00000500000000000000" charset="0"/>
                <a:ea typeface="Yeseva One" panose="00000500000000000000" charset="0"/>
                <a:sym typeface="Yeseva One" panose="00000500000000000000" charset="0"/>
              </a:rPr>
              <a:t>BÀI </a:t>
            </a:r>
            <a:r>
              <a:rPr lang="en-US" altLang="vi-VN" sz="4800" b="1" dirty="0">
                <a:solidFill>
                  <a:srgbClr val="002060"/>
                </a:solidFill>
                <a:latin typeface="Yeseva One" panose="00000500000000000000" charset="0"/>
                <a:ea typeface="Yeseva One" panose="00000500000000000000" charset="0"/>
                <a:sym typeface="Yeseva One" panose="00000500000000000000" charset="0"/>
              </a:rPr>
              <a:t>11</a:t>
            </a:r>
            <a:r>
              <a:rPr lang="vi-VN" sz="4800" b="1" dirty="0">
                <a:solidFill>
                  <a:srgbClr val="002060"/>
                </a:solidFill>
                <a:latin typeface="Yeseva One" panose="00000500000000000000" charset="0"/>
                <a:ea typeface="Yeseva One" panose="00000500000000000000" charset="0"/>
                <a:sym typeface="Yeseva One" panose="00000500000000000000" charset="0"/>
              </a:rPr>
              <a:t>. </a:t>
            </a:r>
            <a:r>
              <a:rPr lang="en-US" altLang="vi-VN" sz="4800" b="1" dirty="0">
                <a:solidFill>
                  <a:srgbClr val="002060"/>
                </a:solidFill>
                <a:latin typeface="Yeseva One" panose="00000500000000000000" charset="0"/>
                <a:ea typeface="Yeseva One" panose="00000500000000000000" charset="0"/>
                <a:sym typeface="Yeseva One" panose="00000500000000000000" charset="0"/>
              </a:rPr>
              <a:t>MUỐI</a:t>
            </a:r>
            <a:endParaRPr lang="en-US" altLang="vi-VN" sz="4800" b="1" dirty="0">
              <a:solidFill>
                <a:srgbClr val="002060"/>
              </a:solidFill>
              <a:latin typeface="Yeseva One" panose="00000500000000000000" charset="0"/>
              <a:ea typeface="Yeseva One" panose="00000500000000000000" charset="0"/>
              <a:sym typeface="Yeseva One" panose="00000500000000000000" charset="0"/>
            </a:endParaRPr>
          </a:p>
        </p:txBody>
      </p:sp>
      <p:pic>
        <p:nvPicPr>
          <p:cNvPr id="30" name="钢琴曲 - 水边的阿狄丽娜 - 理查德 克莱德曼">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cstate="print"/>
          <a:stretch>
            <a:fillRect/>
          </a:stretch>
        </p:blipFill>
        <p:spPr>
          <a:xfrm>
            <a:off x="5156815" y="-2311179"/>
            <a:ext cx="609600" cy="609600"/>
          </a:xfrm>
          <a:prstGeom prst="rect">
            <a:avLst/>
          </a:prstGeom>
        </p:spPr>
      </p:pic>
      <p:sp>
        <p:nvSpPr>
          <p:cNvPr id="2" name="文本框 28"/>
          <p:cNvSpPr txBox="1"/>
          <p:nvPr/>
        </p:nvSpPr>
        <p:spPr>
          <a:xfrm>
            <a:off x="1713454" y="3372867"/>
            <a:ext cx="9592628" cy="829945"/>
          </a:xfrm>
          <a:prstGeom prst="rect">
            <a:avLst/>
          </a:prstGeom>
          <a:noFill/>
        </p:spPr>
        <p:txBody>
          <a:bodyPr wrap="square" rtlCol="0">
            <a:spAutoFit/>
          </a:bodyPr>
          <a:p>
            <a:pPr algn="ctr"/>
            <a:r>
              <a:rPr lang="en-US" sz="4800" b="1" dirty="0">
                <a:solidFill>
                  <a:srgbClr val="002060"/>
                </a:solidFill>
                <a:latin typeface="Times New Roman" panose="02020603050405020304" pitchFamily="18" charset="0"/>
                <a:ea typeface="Yeseva One" panose="00000500000000000000" charset="0"/>
                <a:cs typeface="Times New Roman" panose="02020603050405020304" pitchFamily="18" charset="0"/>
                <a:sym typeface="Yeseva One" panose="00000500000000000000" charset="0"/>
              </a:rPr>
              <a:t>(6 tiết)</a:t>
            </a:r>
            <a:endParaRPr lang="en-US" sz="4800" b="1" dirty="0">
              <a:solidFill>
                <a:srgbClr val="002060"/>
              </a:solidFill>
              <a:latin typeface="Times New Roman" panose="02020603050405020304" pitchFamily="18" charset="0"/>
              <a:ea typeface="Yeseva One" panose="00000500000000000000" charset="0"/>
              <a:cs typeface="Times New Roman" panose="02020603050405020304" pitchFamily="18" charset="0"/>
              <a:sym typeface="Yeseva One" panose="00000500000000000000"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3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图片 6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0" y="-135974"/>
            <a:ext cx="2959931" cy="965371"/>
          </a:xfrm>
          <a:prstGeom prst="rect">
            <a:avLst/>
          </a:prstGeom>
        </p:spPr>
      </p:pic>
      <p:sp>
        <p:nvSpPr>
          <p:cNvPr id="2" name="文本框 1"/>
          <p:cNvSpPr txBox="1"/>
          <p:nvPr/>
        </p:nvSpPr>
        <p:spPr>
          <a:xfrm>
            <a:off x="3020643" y="44568"/>
            <a:ext cx="2435860" cy="521970"/>
          </a:xfrm>
          <a:prstGeom prst="rect">
            <a:avLst/>
          </a:prstGeom>
          <a:noFill/>
        </p:spPr>
        <p:txBody>
          <a:bodyPr wrap="none" rtlCol="0">
            <a:spAutoFit/>
          </a:bodyPr>
          <a:lstStyle/>
          <a:p>
            <a:r>
              <a:rPr lang="vi-VN" altLang="zh-CN" sz="2800" b="1" dirty="0">
                <a:solidFill>
                  <a:srgbClr val="002060"/>
                </a:solidFill>
                <a:ea typeface="Yeseva One" panose="00000500000000000000" charset="0"/>
                <a:sym typeface="Yeseva One" panose="00000500000000000000" charset="0"/>
              </a:rPr>
              <a:t>I. KHÁI NIỆM </a:t>
            </a:r>
            <a:endParaRPr lang="zh-CN" altLang="en-US" sz="2800" b="1" dirty="0">
              <a:solidFill>
                <a:srgbClr val="002060"/>
              </a:solidFill>
              <a:ea typeface="Yeseva One" panose="00000500000000000000" charset="0"/>
              <a:sym typeface="Yeseva One" panose="00000500000000000000" charset="0"/>
            </a:endParaRPr>
          </a:p>
        </p:txBody>
      </p:sp>
      <p:graphicFrame>
        <p:nvGraphicFramePr>
          <p:cNvPr id="10" name="Picture Placeholder 9"/>
          <p:cNvGraphicFramePr>
            <a:graphicFrameLocks noGrp="1"/>
          </p:cNvGraphicFramePr>
          <p:nvPr>
            <p:ph type="pic" sz="quarter" idx="10"/>
          </p:nvPr>
        </p:nvGraphicFramePr>
        <p:xfrm>
          <a:off x="3827676" y="647770"/>
          <a:ext cx="8143370" cy="2755479"/>
        </p:xfrm>
        <a:graphic>
          <a:graphicData uri="http://schemas.openxmlformats.org/drawingml/2006/table">
            <a:tbl>
              <a:tblPr firstRow="1" bandRow="1">
                <a:tableStyleId>{5940675A-B579-460E-94D1-54222C63F5DA}</a:tableStyleId>
              </a:tblPr>
              <a:tblGrid>
                <a:gridCol w="730790"/>
                <a:gridCol w="1581907"/>
                <a:gridCol w="2963485"/>
                <a:gridCol w="2867188"/>
              </a:tblGrid>
              <a:tr h="542160">
                <a:tc rowSpan="2">
                  <a:txBody>
                    <a:bodyPr/>
                    <a:lstStyle/>
                    <a:p>
                      <a:pPr indent="0" algn="ctr">
                        <a:buNone/>
                      </a:pPr>
                      <a:r>
                        <a:rPr lang="en-US" sz="2400" b="1" dirty="0">
                          <a:solidFill>
                            <a:srgbClr val="000000"/>
                          </a:solidFill>
                          <a:latin typeface="Times New Roman" panose="02020603050405020304" pitchFamily="18" charset="0"/>
                          <a:cs typeface="Times New Roman" panose="02020603050405020304" pitchFamily="18" charset="0"/>
                        </a:rPr>
                        <a:t>STT</a:t>
                      </a:r>
                      <a:endPar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nchor="ctr">
                    <a:lnL w="28575" cap="flat" cmpd="sng">
                      <a:solidFill>
                        <a:srgbClr val="786992"/>
                      </a:solidFill>
                      <a:prstDash val="solid"/>
                      <a:headEnd type="none" w="med" len="med"/>
                      <a:tailEnd type="none" w="med" len="med"/>
                    </a:lnL>
                    <a:lnR w="12700" cap="flat" cmpd="sng">
                      <a:solidFill>
                        <a:srgbClr val="786992"/>
                      </a:solidFill>
                      <a:prstDash val="solid"/>
                      <a:headEnd type="none" w="med" len="med"/>
                      <a:tailEnd type="none" w="med" len="med"/>
                    </a:lnR>
                    <a:lnT w="28575" cap="flat" cmpd="sng">
                      <a:solidFill>
                        <a:srgbClr val="786992"/>
                      </a:solidFill>
                      <a:prstDash val="solid"/>
                      <a:headEnd type="none" w="med" len="med"/>
                      <a:tailEnd type="none" w="med" len="med"/>
                    </a:lnT>
                    <a:lnB w="12700" cap="flat" cmpd="sng">
                      <a:solidFill>
                        <a:srgbClr val="786992"/>
                      </a:solidFill>
                      <a:prstDash val="solid"/>
                      <a:headEnd type="none" w="med" len="med"/>
                      <a:tailEnd type="none" w="med" len="med"/>
                    </a:lnB>
                    <a:lnTlToBr>
                      <a:noFill/>
                    </a:lnTlToBr>
                    <a:lnBlToTr>
                      <a:noFill/>
                    </a:lnBlToTr>
                    <a:noFill/>
                  </a:tcPr>
                </a:tc>
                <a:tc rowSpan="2">
                  <a:txBody>
                    <a:bodyPr/>
                    <a:lstStyle/>
                    <a:p>
                      <a:pPr indent="0" algn="ctr">
                        <a:buNone/>
                      </a:pPr>
                      <a:r>
                        <a:rPr lang="en-US" sz="2400" b="1" dirty="0">
                          <a:solidFill>
                            <a:srgbClr val="000000"/>
                          </a:solidFill>
                          <a:latin typeface="Times New Roman" panose="02020603050405020304" pitchFamily="18" charset="0"/>
                          <a:cs typeface="Times New Roman" panose="02020603050405020304" pitchFamily="18" charset="0"/>
                        </a:rPr>
                        <a:t>CTHH </a:t>
                      </a:r>
                      <a:r>
                        <a:rPr lang="en-US" sz="2400" b="1" dirty="0" err="1">
                          <a:solidFill>
                            <a:srgbClr val="000000"/>
                          </a:solidFill>
                          <a:latin typeface="Times New Roman" panose="02020603050405020304" pitchFamily="18" charset="0"/>
                          <a:cs typeface="Times New Roman" panose="02020603050405020304" pitchFamily="18" charset="0"/>
                        </a:rPr>
                        <a:t>muối</a:t>
                      </a:r>
                      <a:endPar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nchor="ctr">
                    <a:lnL w="12700" cap="flat" cmpd="sng">
                      <a:solidFill>
                        <a:srgbClr val="786992"/>
                      </a:solidFill>
                      <a:prstDash val="solid"/>
                      <a:headEnd type="none" w="med" len="med"/>
                      <a:tailEnd type="none" w="med" len="med"/>
                    </a:lnL>
                    <a:lnR w="12700" cap="flat" cmpd="sng">
                      <a:solidFill>
                        <a:srgbClr val="786992"/>
                      </a:solidFill>
                      <a:prstDash val="solid"/>
                      <a:headEnd type="none" w="med" len="med"/>
                      <a:tailEnd type="none" w="med" len="med"/>
                    </a:lnR>
                    <a:lnT w="28575" cap="flat" cmpd="sng">
                      <a:solidFill>
                        <a:srgbClr val="786992"/>
                      </a:solidFill>
                      <a:prstDash val="solid"/>
                      <a:headEnd type="none" w="med" len="med"/>
                      <a:tailEnd type="none" w="med" len="med"/>
                    </a:lnT>
                    <a:lnB w="12700" cap="flat" cmpd="sng">
                      <a:solidFill>
                        <a:srgbClr val="786992"/>
                      </a:solidFill>
                      <a:prstDash val="solid"/>
                      <a:headEnd type="none" w="med" len="med"/>
                      <a:tailEnd type="none" w="med" len="med"/>
                    </a:lnB>
                    <a:lnTlToBr>
                      <a:noFill/>
                    </a:lnTlToBr>
                    <a:lnBlToTr>
                      <a:noFill/>
                    </a:lnBlToTr>
                    <a:noFill/>
                  </a:tcPr>
                </a:tc>
                <a:tc gridSpan="2">
                  <a:txBody>
                    <a:bodyPr/>
                    <a:lstStyle/>
                    <a:p>
                      <a:pPr indent="0" algn="ctr">
                        <a:buNone/>
                      </a:pPr>
                      <a:r>
                        <a:rPr lang="en-US" sz="2400" b="1" dirty="0" err="1">
                          <a:solidFill>
                            <a:srgbClr val="000000"/>
                          </a:solidFill>
                          <a:latin typeface="Times New Roman" panose="02020603050405020304" pitchFamily="18" charset="0"/>
                          <a:cs typeface="Times New Roman" panose="02020603050405020304" pitchFamily="18" charset="0"/>
                        </a:rPr>
                        <a:t>Thành</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phần</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phân</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tử</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của</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muối</a:t>
                      </a:r>
                      <a:endPar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nchor="ctr">
                    <a:lnL w="12700" cap="flat" cmpd="sng">
                      <a:solidFill>
                        <a:srgbClr val="786992"/>
                      </a:solidFill>
                      <a:prstDash val="solid"/>
                      <a:headEnd type="none" w="med" len="med"/>
                      <a:tailEnd type="none" w="med" len="med"/>
                    </a:lnL>
                    <a:lnR w="28575" cap="flat" cmpd="sng">
                      <a:solidFill>
                        <a:srgbClr val="786992"/>
                      </a:solidFill>
                      <a:prstDash val="solid"/>
                      <a:headEnd type="none" w="med" len="med"/>
                      <a:tailEnd type="none" w="med" len="med"/>
                    </a:lnR>
                    <a:lnT w="28575" cap="flat" cmpd="sng">
                      <a:solidFill>
                        <a:srgbClr val="786992"/>
                      </a:solidFill>
                      <a:prstDash val="solid"/>
                      <a:headEnd type="none" w="med" len="med"/>
                      <a:tailEnd type="none" w="med" len="med"/>
                    </a:lnT>
                    <a:lnB w="12700" cap="flat" cmpd="sng">
                      <a:solidFill>
                        <a:srgbClr val="786992"/>
                      </a:solidFill>
                      <a:prstDash val="solid"/>
                      <a:headEnd type="none" w="med" len="med"/>
                      <a:tailEnd type="none" w="med" len="med"/>
                    </a:lnB>
                    <a:lnTlToBr>
                      <a:noFill/>
                    </a:lnTlToBr>
                    <a:lnBlToTr>
                      <a:noFill/>
                    </a:lnBlToTr>
                    <a:noFill/>
                  </a:tcPr>
                </a:tc>
                <a:tc hMerge="1">
                  <a:tcPr>
                    <a:lnR w="28575" cap="flat" cmpd="sng">
                      <a:solidFill>
                        <a:srgbClr val="786992"/>
                      </a:solidFill>
                      <a:prstDash val="solid"/>
                      <a:headEnd type="none" w="med" len="med"/>
                      <a:tailEnd type="none" w="med" len="med"/>
                    </a:lnR>
                    <a:lnT w="28575" cap="flat" cmpd="sng">
                      <a:solidFill>
                        <a:srgbClr val="786992"/>
                      </a:solidFill>
                      <a:prstDash val="solid"/>
                      <a:headEnd type="none" w="med" len="med"/>
                      <a:tailEnd type="none" w="med" len="med"/>
                    </a:lnT>
                    <a:lnB w="12700" cap="flat" cmpd="sng">
                      <a:solidFill>
                        <a:srgbClr val="786992"/>
                      </a:solidFill>
                      <a:prstDash val="solid"/>
                      <a:headEnd type="none" w="med" len="med"/>
                      <a:tailEnd type="none" w="med" len="med"/>
                    </a:lnB>
                  </a:tcPr>
                </a:tc>
              </a:tr>
              <a:tr h="456984">
                <a:tc vMerge="1">
                  <a:tcPr>
                    <a:lnL w="28575" cap="flat" cmpd="sng">
                      <a:solidFill>
                        <a:srgbClr val="786992"/>
                      </a:solidFill>
                      <a:prstDash val="solid"/>
                      <a:headEnd type="none" w="med" len="med"/>
                      <a:tailEnd type="none" w="med" len="med"/>
                    </a:lnL>
                    <a:lnR w="12700" cap="flat" cmpd="sng">
                      <a:solidFill>
                        <a:srgbClr val="786992"/>
                      </a:solidFill>
                      <a:prstDash val="solid"/>
                      <a:headEnd type="none" w="med" len="med"/>
                      <a:tailEnd type="none" w="med" len="med"/>
                    </a:lnR>
                    <a:lnB w="12700" cap="flat" cmpd="sng">
                      <a:solidFill>
                        <a:srgbClr val="786992"/>
                      </a:solidFill>
                      <a:prstDash val="solid"/>
                      <a:headEnd type="none" w="med" len="med"/>
                      <a:tailEnd type="none" w="med" len="med"/>
                    </a:lnB>
                  </a:tcPr>
                </a:tc>
                <a:tc vMerge="1">
                  <a:tcPr>
                    <a:lnL w="12700" cap="flat" cmpd="sng">
                      <a:solidFill>
                        <a:srgbClr val="786992"/>
                      </a:solidFill>
                      <a:prstDash val="solid"/>
                      <a:headEnd type="none" w="med" len="med"/>
                      <a:tailEnd type="none" w="med" len="med"/>
                    </a:lnL>
                    <a:lnR w="12700" cap="flat" cmpd="sng">
                      <a:solidFill>
                        <a:srgbClr val="786992"/>
                      </a:solidFill>
                      <a:prstDash val="solid"/>
                      <a:headEnd type="none" w="med" len="med"/>
                      <a:tailEnd type="none" w="med" len="med"/>
                    </a:lnR>
                    <a:lnB w="12700" cap="flat" cmpd="sng">
                      <a:solidFill>
                        <a:srgbClr val="786992"/>
                      </a:solidFill>
                      <a:prstDash val="solid"/>
                      <a:headEnd type="none" w="med" len="med"/>
                      <a:tailEnd type="none" w="med" len="med"/>
                    </a:lnB>
                  </a:tcPr>
                </a:tc>
                <a:tc>
                  <a:txBody>
                    <a:bodyPr/>
                    <a:lstStyle/>
                    <a:p>
                      <a:pPr indent="0" algn="ctr">
                        <a:buNone/>
                      </a:pPr>
                      <a:r>
                        <a:rPr lang="en-US" sz="2400" b="1" dirty="0">
                          <a:solidFill>
                            <a:srgbClr val="000000"/>
                          </a:solidFill>
                          <a:latin typeface="Times New Roman" panose="02020603050405020304" pitchFamily="18" charset="0"/>
                          <a:cs typeface="Times New Roman" panose="02020603050405020304" pitchFamily="18" charset="0"/>
                        </a:rPr>
                        <a:t> </a:t>
                      </a:r>
                      <a:endPar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nchor="ctr">
                    <a:lnL w="12700" cap="flat" cmpd="sng">
                      <a:solidFill>
                        <a:srgbClr val="786992"/>
                      </a:solidFill>
                      <a:prstDash val="solid"/>
                      <a:headEnd type="none" w="med" len="med"/>
                      <a:tailEnd type="none" w="med" len="med"/>
                    </a:lnL>
                    <a:lnR w="12700" cap="flat" cmpd="sng">
                      <a:solidFill>
                        <a:srgbClr val="786992"/>
                      </a:solidFill>
                      <a:prstDash val="solid"/>
                      <a:headEnd type="none" w="med" len="med"/>
                      <a:tailEnd type="none" w="med" len="med"/>
                    </a:lnR>
                    <a:lnT w="12700" cap="flat" cmpd="sng">
                      <a:solidFill>
                        <a:srgbClr val="786992"/>
                      </a:solidFill>
                      <a:prstDash val="solid"/>
                      <a:headEnd type="none" w="med" len="med"/>
                      <a:tailEnd type="none" w="med" len="med"/>
                    </a:lnT>
                    <a:lnB w="12700" cap="flat" cmpd="sng">
                      <a:solidFill>
                        <a:srgbClr val="786992"/>
                      </a:solidFill>
                      <a:prstDash val="solid"/>
                      <a:headEnd type="none" w="med" len="med"/>
                      <a:tailEnd type="none" w="med" len="med"/>
                    </a:lnB>
                    <a:lnTlToBr>
                      <a:noFill/>
                    </a:lnTlToBr>
                    <a:lnBlToTr>
                      <a:noFill/>
                    </a:lnBlToTr>
                    <a:noFill/>
                  </a:tcPr>
                </a:tc>
                <a:tc>
                  <a:txBody>
                    <a:bodyPr/>
                    <a:lstStyle/>
                    <a:p>
                      <a:pPr indent="0" algn="ctr">
                        <a:buNone/>
                      </a:pPr>
                      <a:r>
                        <a:rPr lang="en-US" sz="2400" b="1" dirty="0">
                          <a:solidFill>
                            <a:srgbClr val="000000"/>
                          </a:solidFill>
                          <a:latin typeface="Times New Roman" panose="02020603050405020304" pitchFamily="18" charset="0"/>
                          <a:cs typeface="Times New Roman" panose="02020603050405020304" pitchFamily="18" charset="0"/>
                        </a:rPr>
                        <a:t> </a:t>
                      </a:r>
                      <a:endPar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nchor="ctr">
                    <a:lnL w="12700" cap="flat" cmpd="sng">
                      <a:solidFill>
                        <a:srgbClr val="786992"/>
                      </a:solidFill>
                      <a:prstDash val="solid"/>
                      <a:headEnd type="none" w="med" len="med"/>
                      <a:tailEnd type="none" w="med" len="med"/>
                    </a:lnL>
                    <a:lnR w="28575" cap="flat" cmpd="sng">
                      <a:solidFill>
                        <a:srgbClr val="786992"/>
                      </a:solidFill>
                      <a:prstDash val="solid"/>
                      <a:headEnd type="none" w="med" len="med"/>
                      <a:tailEnd type="none" w="med" len="med"/>
                    </a:lnR>
                    <a:lnT w="12700" cap="flat" cmpd="sng">
                      <a:solidFill>
                        <a:srgbClr val="786992"/>
                      </a:solidFill>
                      <a:prstDash val="solid"/>
                      <a:headEnd type="none" w="med" len="med"/>
                      <a:tailEnd type="none" w="med" len="med"/>
                    </a:lnT>
                    <a:lnB w="12700" cap="flat" cmpd="sng">
                      <a:solidFill>
                        <a:srgbClr val="786992"/>
                      </a:solidFill>
                      <a:prstDash val="solid"/>
                      <a:headEnd type="none" w="med" len="med"/>
                      <a:tailEnd type="none" w="med" len="med"/>
                    </a:lnB>
                    <a:lnTlToBr>
                      <a:noFill/>
                    </a:lnTlToBr>
                    <a:lnBlToTr>
                      <a:noFill/>
                    </a:lnBlToTr>
                    <a:noFill/>
                  </a:tcPr>
                </a:tc>
              </a:tr>
              <a:tr h="453315">
                <a:tc>
                  <a:txBody>
                    <a:bodyPr/>
                    <a:lstStyle/>
                    <a:p>
                      <a:pPr indent="0" algn="ctr">
                        <a:buNone/>
                      </a:pPr>
                      <a:r>
                        <a:rPr lang="en-US" sz="2400" b="1">
                          <a:solidFill>
                            <a:srgbClr val="000000"/>
                          </a:solidFill>
                          <a:latin typeface="Times New Roman" panose="02020603050405020304" pitchFamily="18" charset="0"/>
                          <a:cs typeface="Times New Roman" panose="02020603050405020304" pitchFamily="18" charset="0"/>
                        </a:rPr>
                        <a:t>1</a:t>
                      </a:r>
                      <a:endPar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nchor="ctr">
                    <a:lnL w="28575" cap="flat" cmpd="sng">
                      <a:solidFill>
                        <a:srgbClr val="786992"/>
                      </a:solidFill>
                      <a:prstDash val="solid"/>
                      <a:headEnd type="none" w="med" len="med"/>
                      <a:tailEnd type="none" w="med" len="med"/>
                    </a:lnL>
                    <a:lnR w="12700" cap="flat" cmpd="sng">
                      <a:solidFill>
                        <a:srgbClr val="786992"/>
                      </a:solidFill>
                      <a:prstDash val="solid"/>
                      <a:headEnd type="none" w="med" len="med"/>
                      <a:tailEnd type="none" w="med" len="med"/>
                    </a:lnR>
                    <a:lnT w="12700" cap="flat" cmpd="sng">
                      <a:solidFill>
                        <a:srgbClr val="786992"/>
                      </a:solidFill>
                      <a:prstDash val="solid"/>
                      <a:headEnd type="none" w="med" len="med"/>
                      <a:tailEnd type="none" w="med" len="med"/>
                    </a:lnT>
                    <a:lnB w="12700" cap="flat" cmpd="sng">
                      <a:solidFill>
                        <a:srgbClr val="786992"/>
                      </a:solidFill>
                      <a:prstDash val="solid"/>
                      <a:headEnd type="none" w="med" len="med"/>
                      <a:tailEnd type="none" w="med" len="med"/>
                    </a:lnB>
                    <a:lnTlToBr>
                      <a:noFill/>
                    </a:lnTlToBr>
                    <a:lnBlToTr>
                      <a:noFill/>
                    </a:lnBlToTr>
                    <a:noFill/>
                  </a:tcPr>
                </a:tc>
                <a:tc>
                  <a:txBody>
                    <a:bodyPr/>
                    <a:lstStyle/>
                    <a:p>
                      <a:pPr indent="0">
                        <a:buNone/>
                      </a:pPr>
                      <a:r>
                        <a:rPr lang="en-US" sz="2400" b="1" dirty="0" err="1">
                          <a:solidFill>
                            <a:srgbClr val="000000"/>
                          </a:solidFill>
                          <a:latin typeface="Times New Roman" panose="02020603050405020304" pitchFamily="18" charset="0"/>
                          <a:cs typeface="Times New Roman" panose="02020603050405020304" pitchFamily="18" charset="0"/>
                        </a:rPr>
                        <a:t>NaCl</a:t>
                      </a:r>
                      <a:endPar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lnL w="12700" cap="flat" cmpd="sng">
                      <a:solidFill>
                        <a:srgbClr val="786992"/>
                      </a:solidFill>
                      <a:prstDash val="solid"/>
                      <a:headEnd type="none" w="med" len="med"/>
                      <a:tailEnd type="none" w="med" len="med"/>
                    </a:lnL>
                    <a:lnR w="12700" cap="flat" cmpd="sng">
                      <a:solidFill>
                        <a:srgbClr val="786992"/>
                      </a:solidFill>
                      <a:prstDash val="solid"/>
                      <a:headEnd type="none" w="med" len="med"/>
                      <a:tailEnd type="none" w="med" len="med"/>
                    </a:lnR>
                    <a:lnT w="12700" cap="flat" cmpd="sng">
                      <a:solidFill>
                        <a:srgbClr val="786992"/>
                      </a:solidFill>
                      <a:prstDash val="solid"/>
                      <a:headEnd type="none" w="med" len="med"/>
                      <a:tailEnd type="none" w="med" len="med"/>
                    </a:lnT>
                    <a:lnB w="12700" cap="flat" cmpd="sng">
                      <a:solidFill>
                        <a:srgbClr val="786992"/>
                      </a:solidFill>
                      <a:prstDash val="solid"/>
                      <a:headEnd type="none" w="med" len="med"/>
                      <a:tailEnd type="none" w="med" len="med"/>
                    </a:lnB>
                    <a:lnTlToBr>
                      <a:noFill/>
                    </a:lnTlToBr>
                    <a:lnBlToTr>
                      <a:noFill/>
                    </a:lnBlToTr>
                    <a:noFill/>
                  </a:tcPr>
                </a:tc>
                <a:tc>
                  <a:txBody>
                    <a:bodyPr/>
                    <a:lstStyle/>
                    <a:p>
                      <a:pPr indent="0">
                        <a:buNone/>
                      </a:pPr>
                      <a:r>
                        <a:rPr lang="en-US" sz="2400" b="1" dirty="0">
                          <a:solidFill>
                            <a:srgbClr val="000000"/>
                          </a:solidFill>
                          <a:latin typeface="Times New Roman" panose="02020603050405020304" pitchFamily="18" charset="0"/>
                          <a:cs typeface="Times New Roman" panose="02020603050405020304" pitchFamily="18" charset="0"/>
                        </a:rPr>
                        <a:t> </a:t>
                      </a:r>
                      <a:endPar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lnL w="12700" cap="flat" cmpd="sng">
                      <a:solidFill>
                        <a:srgbClr val="786992"/>
                      </a:solidFill>
                      <a:prstDash val="solid"/>
                      <a:headEnd type="none" w="med" len="med"/>
                      <a:tailEnd type="none" w="med" len="med"/>
                    </a:lnL>
                    <a:lnR w="12700" cap="flat" cmpd="sng">
                      <a:solidFill>
                        <a:srgbClr val="786992"/>
                      </a:solidFill>
                      <a:prstDash val="solid"/>
                      <a:headEnd type="none" w="med" len="med"/>
                      <a:tailEnd type="none" w="med" len="med"/>
                    </a:lnR>
                    <a:lnT w="12700" cap="flat" cmpd="sng">
                      <a:solidFill>
                        <a:srgbClr val="786992"/>
                      </a:solidFill>
                      <a:prstDash val="solid"/>
                      <a:headEnd type="none" w="med" len="med"/>
                      <a:tailEnd type="none" w="med" len="med"/>
                    </a:lnT>
                    <a:lnB w="12700" cap="flat" cmpd="sng">
                      <a:solidFill>
                        <a:srgbClr val="786992"/>
                      </a:solidFill>
                      <a:prstDash val="solid"/>
                      <a:headEnd type="none" w="med" len="med"/>
                      <a:tailEnd type="none" w="med" len="med"/>
                    </a:lnB>
                    <a:lnTlToBr>
                      <a:noFill/>
                    </a:lnTlToBr>
                    <a:lnBlToTr>
                      <a:noFill/>
                    </a:lnBlToTr>
                    <a:noFill/>
                  </a:tcPr>
                </a:tc>
                <a:tc>
                  <a:txBody>
                    <a:bodyPr/>
                    <a:lstStyle/>
                    <a:p>
                      <a:pPr indent="0">
                        <a:buNone/>
                      </a:pPr>
                      <a:r>
                        <a:rPr lang="en-US" sz="2400" b="1" dirty="0">
                          <a:solidFill>
                            <a:srgbClr val="000000"/>
                          </a:solidFill>
                          <a:latin typeface="Times New Roman" panose="02020603050405020304" pitchFamily="18" charset="0"/>
                          <a:cs typeface="Times New Roman" panose="02020603050405020304" pitchFamily="18" charset="0"/>
                        </a:rPr>
                        <a:t> </a:t>
                      </a:r>
                      <a:endPar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lnL w="12700" cap="flat" cmpd="sng">
                      <a:solidFill>
                        <a:srgbClr val="786992"/>
                      </a:solidFill>
                      <a:prstDash val="solid"/>
                      <a:headEnd type="none" w="med" len="med"/>
                      <a:tailEnd type="none" w="med" len="med"/>
                    </a:lnL>
                    <a:lnR w="28575" cap="flat" cmpd="sng">
                      <a:solidFill>
                        <a:srgbClr val="786992"/>
                      </a:solidFill>
                      <a:prstDash val="solid"/>
                      <a:headEnd type="none" w="med" len="med"/>
                      <a:tailEnd type="none" w="med" len="med"/>
                    </a:lnR>
                    <a:lnT w="12700" cap="flat" cmpd="sng">
                      <a:solidFill>
                        <a:srgbClr val="786992"/>
                      </a:solidFill>
                      <a:prstDash val="solid"/>
                      <a:headEnd type="none" w="med" len="med"/>
                      <a:tailEnd type="none" w="med" len="med"/>
                    </a:lnT>
                    <a:lnB w="12700" cap="flat" cmpd="sng">
                      <a:solidFill>
                        <a:srgbClr val="786992"/>
                      </a:solidFill>
                      <a:prstDash val="solid"/>
                      <a:headEnd type="none" w="med" len="med"/>
                      <a:tailEnd type="none" w="med" len="med"/>
                    </a:lnB>
                    <a:lnTlToBr>
                      <a:noFill/>
                    </a:lnTlToBr>
                    <a:lnBlToTr>
                      <a:noFill/>
                    </a:lnBlToTr>
                    <a:noFill/>
                  </a:tcPr>
                </a:tc>
              </a:tr>
              <a:tr h="402956">
                <a:tc>
                  <a:txBody>
                    <a:bodyPr/>
                    <a:lstStyle/>
                    <a:p>
                      <a:pPr indent="0" algn="ctr">
                        <a:buNone/>
                      </a:pPr>
                      <a:r>
                        <a:rPr lang="en-US" sz="2400" b="1" dirty="0">
                          <a:solidFill>
                            <a:srgbClr val="000000"/>
                          </a:solidFill>
                          <a:latin typeface="Times New Roman" panose="02020603050405020304" pitchFamily="18" charset="0"/>
                          <a:cs typeface="Times New Roman" panose="02020603050405020304" pitchFamily="18" charset="0"/>
                        </a:rPr>
                        <a:t>2</a:t>
                      </a:r>
                      <a:endPar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nchor="ctr">
                    <a:lnL w="28575" cap="flat" cmpd="sng">
                      <a:solidFill>
                        <a:srgbClr val="786992"/>
                      </a:solidFill>
                      <a:prstDash val="solid"/>
                      <a:headEnd type="none" w="med" len="med"/>
                      <a:tailEnd type="none" w="med" len="med"/>
                    </a:lnL>
                    <a:lnR w="12700" cap="flat" cmpd="sng">
                      <a:solidFill>
                        <a:srgbClr val="786992"/>
                      </a:solidFill>
                      <a:prstDash val="solid"/>
                      <a:headEnd type="none" w="med" len="med"/>
                      <a:tailEnd type="none" w="med" len="med"/>
                    </a:lnR>
                    <a:lnT w="12700" cap="flat" cmpd="sng">
                      <a:solidFill>
                        <a:srgbClr val="786992"/>
                      </a:solidFill>
                      <a:prstDash val="solid"/>
                      <a:headEnd type="none" w="med" len="med"/>
                      <a:tailEnd type="none" w="med" len="med"/>
                    </a:lnT>
                    <a:lnB w="12700" cap="flat" cmpd="sng">
                      <a:solidFill>
                        <a:srgbClr val="786992"/>
                      </a:solidFill>
                      <a:prstDash val="solid"/>
                      <a:headEnd type="none" w="med" len="med"/>
                      <a:tailEnd type="none" w="med" len="med"/>
                    </a:lnB>
                    <a:lnTlToBr>
                      <a:noFill/>
                    </a:lnTlToBr>
                    <a:lnBlToTr>
                      <a:noFill/>
                    </a:lnBlToTr>
                    <a:noFill/>
                  </a:tcPr>
                </a:tc>
                <a:tc>
                  <a:txBody>
                    <a:bodyPr/>
                    <a:lstStyle/>
                    <a:p>
                      <a:pPr indent="0">
                        <a:buNone/>
                      </a:pPr>
                      <a:r>
                        <a:rPr lang="en-US" sz="2400" b="1" dirty="0">
                          <a:solidFill>
                            <a:srgbClr val="000000"/>
                          </a:solidFill>
                          <a:latin typeface="Times New Roman" panose="02020603050405020304" pitchFamily="18" charset="0"/>
                          <a:cs typeface="Times New Roman" panose="02020603050405020304" pitchFamily="18" charset="0"/>
                        </a:rPr>
                        <a:t>CaCO</a:t>
                      </a:r>
                      <a:r>
                        <a:rPr lang="en-US" sz="2400" b="1" baseline="-25000" dirty="0">
                          <a:solidFill>
                            <a:srgbClr val="000000"/>
                          </a:solidFill>
                          <a:latin typeface="Times New Roman" panose="02020603050405020304" pitchFamily="18" charset="0"/>
                          <a:cs typeface="Times New Roman" panose="02020603050405020304" pitchFamily="18" charset="0"/>
                        </a:rPr>
                        <a:t>3</a:t>
                      </a:r>
                      <a:endPar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lnL w="12700" cap="flat" cmpd="sng">
                      <a:solidFill>
                        <a:srgbClr val="786992"/>
                      </a:solidFill>
                      <a:prstDash val="solid"/>
                      <a:headEnd type="none" w="med" len="med"/>
                      <a:tailEnd type="none" w="med" len="med"/>
                    </a:lnL>
                    <a:lnR w="12700" cap="flat" cmpd="sng">
                      <a:solidFill>
                        <a:srgbClr val="786992"/>
                      </a:solidFill>
                      <a:prstDash val="solid"/>
                      <a:headEnd type="none" w="med" len="med"/>
                      <a:tailEnd type="none" w="med" len="med"/>
                    </a:lnR>
                    <a:lnT w="12700" cap="flat" cmpd="sng">
                      <a:solidFill>
                        <a:srgbClr val="786992"/>
                      </a:solidFill>
                      <a:prstDash val="solid"/>
                      <a:headEnd type="none" w="med" len="med"/>
                      <a:tailEnd type="none" w="med" len="med"/>
                    </a:lnT>
                    <a:lnB w="12700" cap="flat" cmpd="sng">
                      <a:solidFill>
                        <a:srgbClr val="786992"/>
                      </a:solidFill>
                      <a:prstDash val="solid"/>
                      <a:headEnd type="none" w="med" len="med"/>
                      <a:tailEnd type="none" w="med" len="med"/>
                    </a:lnB>
                    <a:lnTlToBr>
                      <a:noFill/>
                    </a:lnTlToBr>
                    <a:lnBlToTr>
                      <a:noFill/>
                    </a:lnBlToTr>
                    <a:noFill/>
                  </a:tcPr>
                </a:tc>
                <a:tc>
                  <a:txBody>
                    <a:bodyPr/>
                    <a:lstStyle/>
                    <a:p>
                      <a:pPr indent="0">
                        <a:buNone/>
                      </a:pPr>
                      <a:r>
                        <a:rPr lang="en-US" sz="2400" b="1" dirty="0">
                          <a:solidFill>
                            <a:srgbClr val="000000"/>
                          </a:solidFill>
                          <a:latin typeface="Times New Roman" panose="02020603050405020304" pitchFamily="18" charset="0"/>
                          <a:cs typeface="Times New Roman" panose="02020603050405020304" pitchFamily="18" charset="0"/>
                        </a:rPr>
                        <a:t> </a:t>
                      </a:r>
                      <a:endPar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lnL w="12700" cap="flat" cmpd="sng">
                      <a:solidFill>
                        <a:srgbClr val="786992"/>
                      </a:solidFill>
                      <a:prstDash val="solid"/>
                      <a:headEnd type="none" w="med" len="med"/>
                      <a:tailEnd type="none" w="med" len="med"/>
                    </a:lnL>
                    <a:lnR w="12700" cap="flat" cmpd="sng">
                      <a:solidFill>
                        <a:srgbClr val="786992"/>
                      </a:solidFill>
                      <a:prstDash val="solid"/>
                      <a:headEnd type="none" w="med" len="med"/>
                      <a:tailEnd type="none" w="med" len="med"/>
                    </a:lnR>
                    <a:lnT w="12700" cap="flat" cmpd="sng">
                      <a:solidFill>
                        <a:srgbClr val="786992"/>
                      </a:solidFill>
                      <a:prstDash val="solid"/>
                      <a:headEnd type="none" w="med" len="med"/>
                      <a:tailEnd type="none" w="med" len="med"/>
                    </a:lnT>
                    <a:lnB w="12700" cap="flat" cmpd="sng">
                      <a:solidFill>
                        <a:srgbClr val="786992"/>
                      </a:solidFill>
                      <a:prstDash val="solid"/>
                      <a:headEnd type="none" w="med" len="med"/>
                      <a:tailEnd type="none" w="med" len="med"/>
                    </a:lnB>
                    <a:lnTlToBr>
                      <a:noFill/>
                    </a:lnTlToBr>
                    <a:lnBlToTr>
                      <a:noFill/>
                    </a:lnBlToTr>
                    <a:noFill/>
                  </a:tcPr>
                </a:tc>
                <a:tc>
                  <a:txBody>
                    <a:bodyPr/>
                    <a:lstStyle/>
                    <a:p>
                      <a:pPr indent="0">
                        <a:buNone/>
                      </a:pPr>
                      <a:r>
                        <a:rPr lang="en-US" sz="2400" b="1" dirty="0">
                          <a:solidFill>
                            <a:srgbClr val="000000"/>
                          </a:solidFill>
                          <a:latin typeface="Times New Roman" panose="02020603050405020304" pitchFamily="18" charset="0"/>
                          <a:cs typeface="Times New Roman" panose="02020603050405020304" pitchFamily="18" charset="0"/>
                        </a:rPr>
                        <a:t> </a:t>
                      </a:r>
                      <a:endPar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lnL w="12700" cap="flat" cmpd="sng">
                      <a:solidFill>
                        <a:srgbClr val="786992"/>
                      </a:solidFill>
                      <a:prstDash val="solid"/>
                      <a:headEnd type="none" w="med" len="med"/>
                      <a:tailEnd type="none" w="med" len="med"/>
                    </a:lnL>
                    <a:lnR w="28575" cap="flat" cmpd="sng">
                      <a:solidFill>
                        <a:srgbClr val="786992"/>
                      </a:solidFill>
                      <a:prstDash val="solid"/>
                      <a:headEnd type="none" w="med" len="med"/>
                      <a:tailEnd type="none" w="med" len="med"/>
                    </a:lnR>
                    <a:lnT w="12700" cap="flat" cmpd="sng">
                      <a:solidFill>
                        <a:srgbClr val="786992"/>
                      </a:solidFill>
                      <a:prstDash val="solid"/>
                      <a:headEnd type="none" w="med" len="med"/>
                      <a:tailEnd type="none" w="med" len="med"/>
                    </a:lnT>
                    <a:lnB w="12700" cap="flat" cmpd="sng">
                      <a:solidFill>
                        <a:srgbClr val="786992"/>
                      </a:solidFill>
                      <a:prstDash val="solid"/>
                      <a:headEnd type="none" w="med" len="med"/>
                      <a:tailEnd type="none" w="med" len="med"/>
                    </a:lnB>
                    <a:lnTlToBr>
                      <a:noFill/>
                    </a:lnTlToBr>
                    <a:lnBlToTr>
                      <a:noFill/>
                    </a:lnBlToTr>
                    <a:noFill/>
                  </a:tcPr>
                </a:tc>
              </a:tr>
              <a:tr h="433565">
                <a:tc>
                  <a:txBody>
                    <a:bodyPr/>
                    <a:lstStyle/>
                    <a:p>
                      <a:pPr indent="0" algn="ctr">
                        <a:buNone/>
                      </a:pPr>
                      <a:r>
                        <a:rPr lang="en-US" sz="2400" b="1" dirty="0">
                          <a:solidFill>
                            <a:srgbClr val="000000"/>
                          </a:solidFill>
                          <a:latin typeface="Times New Roman" panose="02020603050405020304" pitchFamily="18" charset="0"/>
                          <a:cs typeface="Times New Roman" panose="02020603050405020304" pitchFamily="18" charset="0"/>
                        </a:rPr>
                        <a:t>3</a:t>
                      </a:r>
                      <a:endPar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nchor="ctr">
                    <a:lnL w="28575" cap="flat" cmpd="sng">
                      <a:solidFill>
                        <a:srgbClr val="786992"/>
                      </a:solidFill>
                      <a:prstDash val="solid"/>
                      <a:headEnd type="none" w="med" len="med"/>
                      <a:tailEnd type="none" w="med" len="med"/>
                    </a:lnL>
                    <a:lnR w="12700" cap="flat" cmpd="sng">
                      <a:solidFill>
                        <a:srgbClr val="786992"/>
                      </a:solidFill>
                      <a:prstDash val="solid"/>
                      <a:headEnd type="none" w="med" len="med"/>
                      <a:tailEnd type="none" w="med" len="med"/>
                    </a:lnR>
                    <a:lnT w="12700" cap="flat" cmpd="sng">
                      <a:solidFill>
                        <a:srgbClr val="786992"/>
                      </a:solidFill>
                      <a:prstDash val="solid"/>
                      <a:headEnd type="none" w="med" len="med"/>
                      <a:tailEnd type="none" w="med" len="med"/>
                    </a:lnT>
                    <a:lnB w="12700" cap="flat" cmpd="sng">
                      <a:solidFill>
                        <a:srgbClr val="786992"/>
                      </a:solidFill>
                      <a:prstDash val="solid"/>
                      <a:headEnd type="none" w="med" len="med"/>
                      <a:tailEnd type="none" w="med" len="med"/>
                    </a:lnB>
                    <a:lnTlToBr>
                      <a:noFill/>
                    </a:lnTlToBr>
                    <a:lnBlToTr>
                      <a:noFill/>
                    </a:lnBlToTr>
                    <a:noFill/>
                  </a:tcPr>
                </a:tc>
                <a:tc>
                  <a:txBody>
                    <a:bodyPr/>
                    <a:lstStyle/>
                    <a:p>
                      <a:pPr indent="0">
                        <a:buNone/>
                      </a:pPr>
                      <a:r>
                        <a:rPr lang="en-US" sz="2400" b="1" dirty="0">
                          <a:solidFill>
                            <a:srgbClr val="000000"/>
                          </a:solidFill>
                          <a:latin typeface="Times New Roman" panose="02020603050405020304" pitchFamily="18" charset="0"/>
                          <a:cs typeface="Times New Roman" panose="02020603050405020304" pitchFamily="18" charset="0"/>
                        </a:rPr>
                        <a:t>NaHCO</a:t>
                      </a:r>
                      <a:r>
                        <a:rPr lang="en-US" sz="2400" b="1" baseline="-25000" dirty="0">
                          <a:solidFill>
                            <a:srgbClr val="000000"/>
                          </a:solidFill>
                          <a:latin typeface="Times New Roman" panose="02020603050405020304" pitchFamily="18" charset="0"/>
                          <a:cs typeface="Times New Roman" panose="02020603050405020304" pitchFamily="18" charset="0"/>
                        </a:rPr>
                        <a:t>3</a:t>
                      </a:r>
                      <a:endPar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lnL w="12700" cap="flat" cmpd="sng">
                      <a:solidFill>
                        <a:srgbClr val="786992"/>
                      </a:solidFill>
                      <a:prstDash val="solid"/>
                      <a:headEnd type="none" w="med" len="med"/>
                      <a:tailEnd type="none" w="med" len="med"/>
                    </a:lnL>
                    <a:lnR w="12700" cap="flat" cmpd="sng">
                      <a:solidFill>
                        <a:srgbClr val="786992"/>
                      </a:solidFill>
                      <a:prstDash val="solid"/>
                      <a:headEnd type="none" w="med" len="med"/>
                      <a:tailEnd type="none" w="med" len="med"/>
                    </a:lnR>
                    <a:lnT w="12700" cap="flat" cmpd="sng">
                      <a:solidFill>
                        <a:srgbClr val="786992"/>
                      </a:solidFill>
                      <a:prstDash val="solid"/>
                      <a:headEnd type="none" w="med" len="med"/>
                      <a:tailEnd type="none" w="med" len="med"/>
                    </a:lnT>
                    <a:lnB w="12700" cap="flat" cmpd="sng">
                      <a:solidFill>
                        <a:srgbClr val="786992"/>
                      </a:solidFill>
                      <a:prstDash val="solid"/>
                      <a:headEnd type="none" w="med" len="med"/>
                      <a:tailEnd type="none" w="med" len="med"/>
                    </a:lnB>
                    <a:lnTlToBr>
                      <a:noFill/>
                    </a:lnTlToBr>
                    <a:lnBlToTr>
                      <a:noFill/>
                    </a:lnBlToTr>
                    <a:noFill/>
                  </a:tcPr>
                </a:tc>
                <a:tc>
                  <a:txBody>
                    <a:bodyPr/>
                    <a:lstStyle/>
                    <a:p>
                      <a:pPr indent="0">
                        <a:buNone/>
                      </a:pPr>
                      <a:r>
                        <a:rPr lang="en-US" sz="2400" b="1">
                          <a:solidFill>
                            <a:srgbClr val="000000"/>
                          </a:solidFill>
                          <a:latin typeface="Times New Roman" panose="02020603050405020304" pitchFamily="18" charset="0"/>
                          <a:cs typeface="Times New Roman" panose="02020603050405020304" pitchFamily="18" charset="0"/>
                        </a:rPr>
                        <a:t> </a:t>
                      </a:r>
                      <a:endPar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lnL w="12700" cap="flat" cmpd="sng">
                      <a:solidFill>
                        <a:srgbClr val="786992"/>
                      </a:solidFill>
                      <a:prstDash val="solid"/>
                      <a:headEnd type="none" w="med" len="med"/>
                      <a:tailEnd type="none" w="med" len="med"/>
                    </a:lnL>
                    <a:lnR w="12700" cap="flat" cmpd="sng">
                      <a:solidFill>
                        <a:srgbClr val="786992"/>
                      </a:solidFill>
                      <a:prstDash val="solid"/>
                      <a:headEnd type="none" w="med" len="med"/>
                      <a:tailEnd type="none" w="med" len="med"/>
                    </a:lnR>
                    <a:lnT w="12700" cap="flat" cmpd="sng">
                      <a:solidFill>
                        <a:srgbClr val="786992"/>
                      </a:solidFill>
                      <a:prstDash val="solid"/>
                      <a:headEnd type="none" w="med" len="med"/>
                      <a:tailEnd type="none" w="med" len="med"/>
                    </a:lnT>
                    <a:lnB w="12700" cap="flat" cmpd="sng">
                      <a:solidFill>
                        <a:srgbClr val="786992"/>
                      </a:solidFill>
                      <a:prstDash val="solid"/>
                      <a:headEnd type="none" w="med" len="med"/>
                      <a:tailEnd type="none" w="med" len="med"/>
                    </a:lnB>
                    <a:lnTlToBr>
                      <a:noFill/>
                    </a:lnTlToBr>
                    <a:lnBlToTr>
                      <a:noFill/>
                    </a:lnBlToTr>
                    <a:noFill/>
                  </a:tcPr>
                </a:tc>
                <a:tc>
                  <a:txBody>
                    <a:bodyPr/>
                    <a:lstStyle/>
                    <a:p>
                      <a:pPr indent="0">
                        <a:buNone/>
                      </a:pPr>
                      <a:r>
                        <a:rPr lang="en-US" sz="2400" b="1" dirty="0">
                          <a:solidFill>
                            <a:srgbClr val="000000"/>
                          </a:solidFill>
                          <a:latin typeface="Times New Roman" panose="02020603050405020304" pitchFamily="18" charset="0"/>
                          <a:cs typeface="Times New Roman" panose="02020603050405020304" pitchFamily="18" charset="0"/>
                        </a:rPr>
                        <a:t> </a:t>
                      </a:r>
                      <a:endPar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lnL w="12700" cap="flat" cmpd="sng">
                      <a:solidFill>
                        <a:srgbClr val="786992"/>
                      </a:solidFill>
                      <a:prstDash val="solid"/>
                      <a:headEnd type="none" w="med" len="med"/>
                      <a:tailEnd type="none" w="med" len="med"/>
                    </a:lnL>
                    <a:lnR w="28575" cap="flat" cmpd="sng">
                      <a:solidFill>
                        <a:srgbClr val="786992"/>
                      </a:solidFill>
                      <a:prstDash val="solid"/>
                      <a:headEnd type="none" w="med" len="med"/>
                      <a:tailEnd type="none" w="med" len="med"/>
                    </a:lnR>
                    <a:lnT w="12700" cap="flat" cmpd="sng">
                      <a:solidFill>
                        <a:srgbClr val="786992"/>
                      </a:solidFill>
                      <a:prstDash val="solid"/>
                      <a:headEnd type="none" w="med" len="med"/>
                      <a:tailEnd type="none" w="med" len="med"/>
                    </a:lnT>
                    <a:lnB w="12700" cap="flat" cmpd="sng">
                      <a:solidFill>
                        <a:srgbClr val="786992"/>
                      </a:solidFill>
                      <a:prstDash val="solid"/>
                      <a:headEnd type="none" w="med" len="med"/>
                      <a:tailEnd type="none" w="med" len="med"/>
                    </a:lnB>
                    <a:lnTlToBr>
                      <a:noFill/>
                    </a:lnTlToBr>
                    <a:lnBlToTr>
                      <a:noFill/>
                    </a:lnBlToTr>
                    <a:noFill/>
                  </a:tcPr>
                </a:tc>
              </a:tr>
              <a:tr h="433177">
                <a:tc>
                  <a:txBody>
                    <a:bodyPr/>
                    <a:lstStyle/>
                    <a:p>
                      <a:pPr indent="0" algn="ctr">
                        <a:buNone/>
                      </a:pPr>
                      <a:r>
                        <a:rPr lang="en-US" sz="2400" b="1" dirty="0">
                          <a:solidFill>
                            <a:srgbClr val="000000"/>
                          </a:solidFill>
                          <a:latin typeface="Times New Roman" panose="02020603050405020304" pitchFamily="18" charset="0"/>
                          <a:cs typeface="Times New Roman" panose="02020603050405020304" pitchFamily="18" charset="0"/>
                        </a:rPr>
                        <a:t>4</a:t>
                      </a:r>
                      <a:endPar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nchor="ctr">
                    <a:lnL w="28575" cap="flat" cmpd="sng">
                      <a:solidFill>
                        <a:srgbClr val="786992"/>
                      </a:solidFill>
                      <a:prstDash val="solid"/>
                      <a:headEnd type="none" w="med" len="med"/>
                      <a:tailEnd type="none" w="med" len="med"/>
                    </a:lnL>
                    <a:lnR w="12700" cap="flat" cmpd="sng">
                      <a:solidFill>
                        <a:srgbClr val="786992"/>
                      </a:solidFill>
                      <a:prstDash val="solid"/>
                      <a:headEnd type="none" w="med" len="med"/>
                      <a:tailEnd type="none" w="med" len="med"/>
                    </a:lnR>
                    <a:lnT w="12700" cap="flat" cmpd="sng">
                      <a:solidFill>
                        <a:srgbClr val="786992"/>
                      </a:solidFill>
                      <a:prstDash val="solid"/>
                      <a:headEnd type="none" w="med" len="med"/>
                      <a:tailEnd type="none" w="med" len="med"/>
                    </a:lnT>
                    <a:lnB w="28575" cap="flat" cmpd="sng">
                      <a:solidFill>
                        <a:srgbClr val="786992"/>
                      </a:solidFill>
                      <a:prstDash val="solid"/>
                      <a:headEnd type="none" w="med" len="med"/>
                      <a:tailEnd type="none" w="med" len="med"/>
                    </a:lnB>
                    <a:lnTlToBr>
                      <a:noFill/>
                    </a:lnTlToBr>
                    <a:lnBlToTr>
                      <a:noFill/>
                    </a:lnBlToTr>
                    <a:noFill/>
                  </a:tcPr>
                </a:tc>
                <a:tc>
                  <a:txBody>
                    <a:bodyPr/>
                    <a:lstStyle/>
                    <a:p>
                      <a:pPr indent="0">
                        <a:buNone/>
                      </a:pPr>
                      <a:r>
                        <a:rPr lang="en-US" sz="2400" b="1">
                          <a:solidFill>
                            <a:srgbClr val="000000"/>
                          </a:solidFill>
                          <a:latin typeface="Times New Roman" panose="02020603050405020304" pitchFamily="18" charset="0"/>
                          <a:cs typeface="Times New Roman" panose="02020603050405020304" pitchFamily="18" charset="0"/>
                        </a:rPr>
                        <a:t>Al</a:t>
                      </a:r>
                      <a:r>
                        <a:rPr lang="en-US" sz="2400" b="1" baseline="-25000">
                          <a:solidFill>
                            <a:srgbClr val="000000"/>
                          </a:solidFill>
                          <a:latin typeface="Times New Roman" panose="02020603050405020304" pitchFamily="18" charset="0"/>
                          <a:cs typeface="Times New Roman" panose="02020603050405020304" pitchFamily="18" charset="0"/>
                        </a:rPr>
                        <a:t>2</a:t>
                      </a:r>
                      <a:r>
                        <a:rPr lang="en-US" sz="2400" b="1">
                          <a:solidFill>
                            <a:srgbClr val="000000"/>
                          </a:solidFill>
                          <a:latin typeface="Times New Roman" panose="02020603050405020304" pitchFamily="18" charset="0"/>
                          <a:cs typeface="Times New Roman" panose="02020603050405020304" pitchFamily="18" charset="0"/>
                        </a:rPr>
                        <a:t>(SO</a:t>
                      </a:r>
                      <a:r>
                        <a:rPr lang="en-US" sz="2400" b="1" baseline="-25000">
                          <a:solidFill>
                            <a:srgbClr val="000000"/>
                          </a:solidFill>
                          <a:latin typeface="Times New Roman" panose="02020603050405020304" pitchFamily="18" charset="0"/>
                          <a:cs typeface="Times New Roman" panose="02020603050405020304" pitchFamily="18" charset="0"/>
                        </a:rPr>
                        <a:t>4</a:t>
                      </a:r>
                      <a:r>
                        <a:rPr lang="en-US" sz="2400" b="1">
                          <a:solidFill>
                            <a:srgbClr val="000000"/>
                          </a:solidFill>
                          <a:latin typeface="Times New Roman" panose="02020603050405020304" pitchFamily="18" charset="0"/>
                          <a:cs typeface="Times New Roman" panose="02020603050405020304" pitchFamily="18" charset="0"/>
                        </a:rPr>
                        <a:t>)</a:t>
                      </a:r>
                      <a:r>
                        <a:rPr lang="en-US" sz="2400" b="1" baseline="-25000">
                          <a:solidFill>
                            <a:srgbClr val="000000"/>
                          </a:solidFill>
                          <a:latin typeface="Times New Roman" panose="02020603050405020304" pitchFamily="18" charset="0"/>
                          <a:cs typeface="Times New Roman" panose="02020603050405020304" pitchFamily="18" charset="0"/>
                        </a:rPr>
                        <a:t>3</a:t>
                      </a:r>
                      <a:endPar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lnL w="12700" cap="flat" cmpd="sng">
                      <a:solidFill>
                        <a:srgbClr val="786992"/>
                      </a:solidFill>
                      <a:prstDash val="solid"/>
                      <a:headEnd type="none" w="med" len="med"/>
                      <a:tailEnd type="none" w="med" len="med"/>
                    </a:lnL>
                    <a:lnR w="12700" cap="flat" cmpd="sng">
                      <a:solidFill>
                        <a:srgbClr val="786992"/>
                      </a:solidFill>
                      <a:prstDash val="solid"/>
                      <a:headEnd type="none" w="med" len="med"/>
                      <a:tailEnd type="none" w="med" len="med"/>
                    </a:lnR>
                    <a:lnT w="12700" cap="flat" cmpd="sng">
                      <a:solidFill>
                        <a:srgbClr val="786992"/>
                      </a:solidFill>
                      <a:prstDash val="solid"/>
                      <a:headEnd type="none" w="med" len="med"/>
                      <a:tailEnd type="none" w="med" len="med"/>
                    </a:lnT>
                    <a:lnB w="28575" cap="flat" cmpd="sng">
                      <a:solidFill>
                        <a:srgbClr val="786992"/>
                      </a:solidFill>
                      <a:prstDash val="solid"/>
                      <a:headEnd type="none" w="med" len="med"/>
                      <a:tailEnd type="none" w="med" len="med"/>
                    </a:lnB>
                    <a:lnTlToBr>
                      <a:noFill/>
                    </a:lnTlToBr>
                    <a:lnBlToTr>
                      <a:noFill/>
                    </a:lnBlToTr>
                    <a:noFill/>
                  </a:tcPr>
                </a:tc>
                <a:tc>
                  <a:txBody>
                    <a:bodyPr/>
                    <a:lstStyle/>
                    <a:p>
                      <a:pPr indent="0">
                        <a:buNone/>
                      </a:pPr>
                      <a:r>
                        <a:rPr lang="en-US" sz="2400" b="1">
                          <a:solidFill>
                            <a:srgbClr val="000000"/>
                          </a:solidFill>
                          <a:latin typeface="Times New Roman" panose="02020603050405020304" pitchFamily="18" charset="0"/>
                          <a:cs typeface="Times New Roman" panose="02020603050405020304" pitchFamily="18" charset="0"/>
                        </a:rPr>
                        <a:t> </a:t>
                      </a:r>
                      <a:endPar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lnL w="12700" cap="flat" cmpd="sng">
                      <a:solidFill>
                        <a:srgbClr val="786992"/>
                      </a:solidFill>
                      <a:prstDash val="solid"/>
                      <a:headEnd type="none" w="med" len="med"/>
                      <a:tailEnd type="none" w="med" len="med"/>
                    </a:lnL>
                    <a:lnR w="12700" cap="flat" cmpd="sng">
                      <a:solidFill>
                        <a:srgbClr val="786992"/>
                      </a:solidFill>
                      <a:prstDash val="solid"/>
                      <a:headEnd type="none" w="med" len="med"/>
                      <a:tailEnd type="none" w="med" len="med"/>
                    </a:lnR>
                    <a:lnT w="12700" cap="flat" cmpd="sng">
                      <a:solidFill>
                        <a:srgbClr val="786992"/>
                      </a:solidFill>
                      <a:prstDash val="solid"/>
                      <a:headEnd type="none" w="med" len="med"/>
                      <a:tailEnd type="none" w="med" len="med"/>
                    </a:lnT>
                    <a:lnB w="28575" cap="flat" cmpd="sng">
                      <a:solidFill>
                        <a:srgbClr val="786992"/>
                      </a:solidFill>
                      <a:prstDash val="solid"/>
                      <a:headEnd type="none" w="med" len="med"/>
                      <a:tailEnd type="none" w="med" len="med"/>
                    </a:lnB>
                    <a:lnTlToBr>
                      <a:noFill/>
                    </a:lnTlToBr>
                    <a:lnBlToTr>
                      <a:noFill/>
                    </a:lnBlToTr>
                    <a:noFill/>
                  </a:tcPr>
                </a:tc>
                <a:tc>
                  <a:txBody>
                    <a:bodyPr/>
                    <a:lstStyle/>
                    <a:p>
                      <a:pPr indent="0">
                        <a:buNone/>
                      </a:pPr>
                      <a:endPar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34290" marB="34290">
                    <a:lnL w="12700" cap="flat" cmpd="sng">
                      <a:solidFill>
                        <a:srgbClr val="786992"/>
                      </a:solidFill>
                      <a:prstDash val="solid"/>
                      <a:headEnd type="none" w="med" len="med"/>
                      <a:tailEnd type="none" w="med" len="med"/>
                    </a:lnL>
                    <a:lnR w="28575" cap="flat" cmpd="sng">
                      <a:solidFill>
                        <a:srgbClr val="786992"/>
                      </a:solidFill>
                      <a:prstDash val="solid"/>
                      <a:headEnd type="none" w="med" len="med"/>
                      <a:tailEnd type="none" w="med" len="med"/>
                    </a:lnR>
                    <a:lnT w="12700" cap="flat" cmpd="sng">
                      <a:solidFill>
                        <a:srgbClr val="786992"/>
                      </a:solidFill>
                      <a:prstDash val="solid"/>
                      <a:headEnd type="none" w="med" len="med"/>
                      <a:tailEnd type="none" w="med" len="med"/>
                    </a:lnT>
                    <a:lnB w="28575" cap="flat" cmpd="sng">
                      <a:solidFill>
                        <a:srgbClr val="786992"/>
                      </a:solidFill>
                      <a:prstDash val="solid"/>
                      <a:headEnd type="none" w="med" len="med"/>
                      <a:tailEnd type="none" w="med" len="med"/>
                    </a:lnB>
                    <a:lnTlToBr>
                      <a:noFill/>
                    </a:lnTlToBr>
                    <a:lnBlToTr>
                      <a:noFill/>
                    </a:lnBlToTr>
                    <a:noFill/>
                  </a:tcPr>
                </a:tc>
              </a:tr>
            </a:tbl>
          </a:graphicData>
        </a:graphic>
      </p:graphicFrame>
      <p:sp>
        <p:nvSpPr>
          <p:cNvPr id="14" name="文本框 1"/>
          <p:cNvSpPr txBox="1"/>
          <p:nvPr/>
        </p:nvSpPr>
        <p:spPr>
          <a:xfrm>
            <a:off x="7023246" y="1642643"/>
            <a:ext cx="5111750" cy="461665"/>
          </a:xfrm>
          <a:prstGeom prst="rect">
            <a:avLst/>
          </a:prstGeom>
          <a:noFill/>
        </p:spPr>
        <p:txBody>
          <a:bodyPr wrap="square" rtlCol="0">
            <a:spAutoFit/>
          </a:bodyPr>
          <a:lstStyle/>
          <a:p>
            <a:r>
              <a:rPr lang="en-US" altLang="vi-VN" sz="2400" b="1" dirty="0">
                <a:effectLst>
                  <a:outerShdw blurRad="38100" dist="19050" dir="2700000" algn="tl" rotWithShape="0">
                    <a:schemeClr val="dk1">
                      <a:alpha val="40000"/>
                    </a:schemeClr>
                  </a:outerShdw>
                </a:effectLst>
                <a:ea typeface="Yeseva One" panose="00000500000000000000" charset="0"/>
                <a:cs typeface="Times New Roman" panose="02020603050405020304" pitchFamily="18" charset="0"/>
                <a:sym typeface="Yeseva One" panose="00000500000000000000" charset="0"/>
              </a:rPr>
              <a:t>  1Na                                - Cl</a:t>
            </a:r>
            <a:r>
              <a:rPr lang="vi-VN" altLang="zh-CN" sz="2400" b="1" dirty="0">
                <a:effectLst>
                  <a:outerShdw blurRad="38100" dist="19050" dir="2700000" algn="tl" rotWithShape="0">
                    <a:schemeClr val="dk1">
                      <a:alpha val="40000"/>
                    </a:schemeClr>
                  </a:outerShdw>
                </a:effectLst>
                <a:ea typeface="Yeseva One" panose="00000500000000000000" charset="0"/>
                <a:cs typeface="Times New Roman" panose="02020603050405020304" pitchFamily="18" charset="0"/>
                <a:sym typeface="Yeseva One" panose="00000500000000000000" charset="0"/>
              </a:rPr>
              <a:t> </a:t>
            </a:r>
            <a:endParaRPr lang="vi-VN" altLang="zh-CN" sz="2400" b="1" dirty="0">
              <a:effectLst>
                <a:outerShdw blurRad="38100" dist="19050" dir="2700000" algn="tl" rotWithShape="0">
                  <a:schemeClr val="dk1">
                    <a:alpha val="40000"/>
                  </a:schemeClr>
                </a:outerShdw>
              </a:effectLst>
              <a:ea typeface="Yeseva One" panose="00000500000000000000" charset="0"/>
              <a:cs typeface="Times New Roman" panose="02020603050405020304" pitchFamily="18" charset="0"/>
              <a:sym typeface="Yeseva One" panose="00000500000000000000" charset="0"/>
            </a:endParaRPr>
          </a:p>
        </p:txBody>
      </p:sp>
      <p:sp>
        <p:nvSpPr>
          <p:cNvPr id="15" name="文本框 1"/>
          <p:cNvSpPr txBox="1"/>
          <p:nvPr/>
        </p:nvSpPr>
        <p:spPr>
          <a:xfrm>
            <a:off x="7084206" y="2077677"/>
            <a:ext cx="5120640" cy="461665"/>
          </a:xfrm>
          <a:prstGeom prst="rect">
            <a:avLst/>
          </a:prstGeom>
          <a:noFill/>
        </p:spPr>
        <p:txBody>
          <a:bodyPr wrap="square" rtlCol="0">
            <a:spAutoFit/>
          </a:bodyPr>
          <a:lstStyle/>
          <a:p>
            <a:r>
              <a:rPr lang="en-US" altLang="vi-VN" sz="2400" b="1" dirty="0">
                <a:effectLst>
                  <a:outerShdw blurRad="38100" dist="19050" dir="2700000" algn="tl" rotWithShape="0">
                    <a:schemeClr val="dk1">
                      <a:alpha val="40000"/>
                    </a:schemeClr>
                  </a:outerShdw>
                </a:effectLst>
                <a:ea typeface="Yeseva One" panose="00000500000000000000" charset="0"/>
                <a:cs typeface="Times New Roman" panose="02020603050405020304" pitchFamily="18" charset="0"/>
                <a:sym typeface="Yeseva One" panose="00000500000000000000" charset="0"/>
              </a:rPr>
              <a:t> 1Ca                                = CO</a:t>
            </a:r>
            <a:r>
              <a:rPr lang="en-US" sz="2400" b="1" baseline="-25000" dirty="0">
                <a:solidFill>
                  <a:srgbClr val="000000"/>
                </a:solidFill>
                <a:cs typeface="Times New Roman" panose="02020603050405020304" pitchFamily="18" charset="0"/>
                <a:sym typeface="+mn-ea"/>
              </a:rPr>
              <a:t>3</a:t>
            </a:r>
            <a:r>
              <a:rPr lang="vi-VN" altLang="zh-CN" sz="2400" b="1" dirty="0">
                <a:effectLst>
                  <a:outerShdw blurRad="38100" dist="19050" dir="2700000" algn="tl" rotWithShape="0">
                    <a:schemeClr val="dk1">
                      <a:alpha val="40000"/>
                    </a:schemeClr>
                  </a:outerShdw>
                </a:effectLst>
                <a:ea typeface="Yeseva One" panose="00000500000000000000" charset="0"/>
                <a:cs typeface="Times New Roman" panose="02020603050405020304" pitchFamily="18" charset="0"/>
                <a:sym typeface="Yeseva One" panose="00000500000000000000" charset="0"/>
              </a:rPr>
              <a:t> </a:t>
            </a:r>
            <a:endParaRPr lang="vi-VN" altLang="zh-CN" sz="2400" b="1" dirty="0">
              <a:effectLst>
                <a:outerShdw blurRad="38100" dist="19050" dir="2700000" algn="tl" rotWithShape="0">
                  <a:schemeClr val="dk1">
                    <a:alpha val="40000"/>
                  </a:schemeClr>
                </a:outerShdw>
              </a:effectLst>
              <a:ea typeface="Yeseva One" panose="00000500000000000000" charset="0"/>
              <a:cs typeface="Times New Roman" panose="02020603050405020304" pitchFamily="18" charset="0"/>
              <a:sym typeface="Yeseva One" panose="00000500000000000000" charset="0"/>
            </a:endParaRPr>
          </a:p>
        </p:txBody>
      </p:sp>
      <p:sp>
        <p:nvSpPr>
          <p:cNvPr id="16" name="文本框 1"/>
          <p:cNvSpPr txBox="1"/>
          <p:nvPr/>
        </p:nvSpPr>
        <p:spPr>
          <a:xfrm>
            <a:off x="7139768" y="2510510"/>
            <a:ext cx="5009515" cy="461665"/>
          </a:xfrm>
          <a:prstGeom prst="rect">
            <a:avLst/>
          </a:prstGeom>
          <a:noFill/>
        </p:spPr>
        <p:txBody>
          <a:bodyPr wrap="square" rtlCol="0">
            <a:spAutoFit/>
          </a:bodyPr>
          <a:lstStyle/>
          <a:p>
            <a:r>
              <a:rPr lang="en-US" altLang="vi-VN" sz="2400" b="1" dirty="0">
                <a:effectLst>
                  <a:outerShdw blurRad="38100" dist="19050" dir="2700000" algn="tl" rotWithShape="0">
                    <a:schemeClr val="dk1">
                      <a:alpha val="40000"/>
                    </a:schemeClr>
                  </a:outerShdw>
                </a:effectLst>
                <a:ea typeface="Yeseva One" panose="00000500000000000000" charset="0"/>
                <a:cs typeface="Times New Roman" panose="02020603050405020304" pitchFamily="18" charset="0"/>
                <a:sym typeface="Yeseva One" panose="00000500000000000000" charset="0"/>
              </a:rPr>
              <a:t>1Na                                - HCO</a:t>
            </a:r>
            <a:r>
              <a:rPr lang="en-US" sz="2400" b="1" baseline="-25000" dirty="0">
                <a:solidFill>
                  <a:srgbClr val="000000"/>
                </a:solidFill>
                <a:cs typeface="Times New Roman" panose="02020603050405020304" pitchFamily="18" charset="0"/>
                <a:sym typeface="+mn-ea"/>
              </a:rPr>
              <a:t>3</a:t>
            </a:r>
            <a:r>
              <a:rPr lang="vi-VN" altLang="zh-CN" sz="2400" b="1" dirty="0">
                <a:effectLst>
                  <a:outerShdw blurRad="38100" dist="19050" dir="2700000" algn="tl" rotWithShape="0">
                    <a:schemeClr val="dk1">
                      <a:alpha val="40000"/>
                    </a:schemeClr>
                  </a:outerShdw>
                </a:effectLst>
                <a:ea typeface="Yeseva One" panose="00000500000000000000" charset="0"/>
                <a:cs typeface="Times New Roman" panose="02020603050405020304" pitchFamily="18" charset="0"/>
                <a:sym typeface="Yeseva One" panose="00000500000000000000" charset="0"/>
              </a:rPr>
              <a:t> </a:t>
            </a:r>
            <a:endParaRPr lang="vi-VN" altLang="zh-CN" sz="2400" b="1" dirty="0">
              <a:effectLst>
                <a:outerShdw blurRad="38100" dist="19050" dir="2700000" algn="tl" rotWithShape="0">
                  <a:schemeClr val="dk1">
                    <a:alpha val="40000"/>
                  </a:schemeClr>
                </a:outerShdw>
              </a:effectLst>
              <a:ea typeface="Yeseva One" panose="00000500000000000000" charset="0"/>
              <a:cs typeface="Times New Roman" panose="02020603050405020304" pitchFamily="18" charset="0"/>
              <a:sym typeface="Yeseva One" panose="00000500000000000000" charset="0"/>
            </a:endParaRPr>
          </a:p>
        </p:txBody>
      </p:sp>
      <p:sp>
        <p:nvSpPr>
          <p:cNvPr id="17" name="文本框 1"/>
          <p:cNvSpPr txBox="1"/>
          <p:nvPr/>
        </p:nvSpPr>
        <p:spPr>
          <a:xfrm>
            <a:off x="7160406" y="2959820"/>
            <a:ext cx="4837430" cy="461665"/>
          </a:xfrm>
          <a:prstGeom prst="rect">
            <a:avLst/>
          </a:prstGeom>
          <a:noFill/>
        </p:spPr>
        <p:txBody>
          <a:bodyPr wrap="square" rtlCol="0">
            <a:spAutoFit/>
          </a:bodyPr>
          <a:lstStyle/>
          <a:p>
            <a:r>
              <a:rPr lang="en-US" altLang="vi-VN" sz="2400" b="1" dirty="0">
                <a:effectLst>
                  <a:outerShdw blurRad="38100" dist="19050" dir="2700000" algn="tl" rotWithShape="0">
                    <a:schemeClr val="dk1">
                      <a:alpha val="40000"/>
                    </a:schemeClr>
                  </a:outerShdw>
                </a:effectLst>
                <a:ea typeface="Yeseva One" panose="00000500000000000000" charset="0"/>
                <a:cs typeface="Times New Roman" panose="02020603050405020304" pitchFamily="18" charset="0"/>
                <a:sym typeface="Yeseva One" panose="00000500000000000000" charset="0"/>
              </a:rPr>
              <a:t>2Al                                 = SO</a:t>
            </a:r>
            <a:r>
              <a:rPr lang="en-US" sz="2400" b="1" baseline="-25000" dirty="0">
                <a:solidFill>
                  <a:srgbClr val="000000"/>
                </a:solidFill>
                <a:cs typeface="Times New Roman" panose="02020603050405020304" pitchFamily="18" charset="0"/>
                <a:sym typeface="+mn-ea"/>
              </a:rPr>
              <a:t>4</a:t>
            </a:r>
            <a:r>
              <a:rPr lang="vi-VN" altLang="zh-CN" sz="2400" b="1" dirty="0">
                <a:effectLst>
                  <a:outerShdw blurRad="38100" dist="19050" dir="2700000" algn="tl" rotWithShape="0">
                    <a:schemeClr val="dk1">
                      <a:alpha val="40000"/>
                    </a:schemeClr>
                  </a:outerShdw>
                </a:effectLst>
                <a:ea typeface="Yeseva One" panose="00000500000000000000" charset="0"/>
                <a:cs typeface="Times New Roman" panose="02020603050405020304" pitchFamily="18" charset="0"/>
                <a:sym typeface="Yeseva One" panose="00000500000000000000" charset="0"/>
              </a:rPr>
              <a:t> </a:t>
            </a:r>
            <a:endParaRPr lang="vi-VN" altLang="zh-CN" sz="2400" b="1" dirty="0">
              <a:effectLst>
                <a:outerShdw blurRad="38100" dist="19050" dir="2700000" algn="tl" rotWithShape="0">
                  <a:schemeClr val="dk1">
                    <a:alpha val="40000"/>
                  </a:schemeClr>
                </a:outerShdw>
              </a:effectLst>
              <a:ea typeface="Yeseva One" panose="00000500000000000000" charset="0"/>
              <a:cs typeface="Times New Roman" panose="02020603050405020304" pitchFamily="18" charset="0"/>
              <a:sym typeface="Yeseva One" panose="00000500000000000000" charset="0"/>
            </a:endParaRPr>
          </a:p>
        </p:txBody>
      </p:sp>
      <p:sp>
        <p:nvSpPr>
          <p:cNvPr id="18" name="文本框 1"/>
          <p:cNvSpPr txBox="1"/>
          <p:nvPr/>
        </p:nvSpPr>
        <p:spPr>
          <a:xfrm>
            <a:off x="6786283" y="1146241"/>
            <a:ext cx="5878195" cy="461665"/>
          </a:xfrm>
          <a:prstGeom prst="rect">
            <a:avLst/>
          </a:prstGeom>
          <a:noFill/>
        </p:spPr>
        <p:txBody>
          <a:bodyPr wrap="square" rtlCol="0">
            <a:spAutoFit/>
          </a:bodyPr>
          <a:lstStyle/>
          <a:p>
            <a:r>
              <a:rPr lang="en-US" altLang="vi-VN" sz="2400" b="1" dirty="0">
                <a:effectLst>
                  <a:outerShdw blurRad="38100" dist="19050" dir="2700000" algn="tl" rotWithShape="0">
                    <a:schemeClr val="dk1">
                      <a:alpha val="40000"/>
                    </a:schemeClr>
                  </a:outerShdw>
                </a:effectLst>
                <a:ea typeface="Yeseva One" panose="00000500000000000000" charset="0"/>
                <a:cs typeface="Times New Roman" panose="02020603050405020304" pitchFamily="18" charset="0"/>
                <a:sym typeface="Yeseva One" panose="00000500000000000000" charset="0"/>
              </a:rPr>
              <a:t>Cation kim loại          Anion gốc acid                  </a:t>
            </a:r>
            <a:endParaRPr lang="vi-VN" altLang="zh-CN" sz="2400" b="1" dirty="0">
              <a:effectLst>
                <a:outerShdw blurRad="38100" dist="19050" dir="2700000" algn="tl" rotWithShape="0">
                  <a:schemeClr val="dk1">
                    <a:alpha val="40000"/>
                  </a:schemeClr>
                </a:outerShdw>
              </a:effectLst>
              <a:ea typeface="Yeseva One" panose="00000500000000000000" charset="0"/>
              <a:cs typeface="Times New Roman" panose="02020603050405020304" pitchFamily="18" charset="0"/>
              <a:sym typeface="Yeseva One" panose="00000500000000000000" charset="0"/>
            </a:endParaRPr>
          </a:p>
        </p:txBody>
      </p:sp>
      <p:sp>
        <p:nvSpPr>
          <p:cNvPr id="21" name="Rectangle 2"/>
          <p:cNvSpPr/>
          <p:nvPr/>
        </p:nvSpPr>
        <p:spPr>
          <a:xfrm>
            <a:off x="0" y="3787864"/>
            <a:ext cx="11437039" cy="1200329"/>
          </a:xfrm>
          <a:prstGeom prst="rect">
            <a:avLst/>
          </a:prstGeom>
          <a:ln>
            <a:solidFill>
              <a:schemeClr val="accent1"/>
            </a:solidFill>
          </a:ln>
        </p:spPr>
        <p:txBody>
          <a:bodyPr wrap="square">
            <a:spAutoFit/>
          </a:bodyPr>
          <a:lstStyle/>
          <a:p>
            <a:r>
              <a:rPr lang="vi-VN" sz="2400" dirty="0">
                <a:solidFill>
                  <a:schemeClr val="accent6">
                    <a:lumMod val="50000"/>
                  </a:schemeClr>
                </a:solidFill>
                <a:latin typeface="Arial" panose="020B0604020202020204" pitchFamily="34" charset="0"/>
                <a:cs typeface="Arial" panose="020B0604020202020204" pitchFamily="34" charset="0"/>
              </a:rPr>
              <a:t> </a:t>
            </a:r>
            <a:r>
              <a:rPr lang="en-US" altLang="vi-VN" sz="2400" b="1" dirty="0" smtClean="0">
                <a:solidFill>
                  <a:schemeClr val="accent6">
                    <a:lumMod val="50000"/>
                  </a:schemeClr>
                </a:solidFill>
                <a:latin typeface="Arial" panose="020B0604020202020204" pitchFamily="34" charset="0"/>
                <a:cs typeface="Arial" panose="020B0604020202020204" pitchFamily="34" charset="0"/>
              </a:rPr>
              <a:t>2.</a:t>
            </a:r>
            <a:r>
              <a:rPr lang="en-US" altLang="vi-VN" sz="2400" dirty="0" smtClean="0">
                <a:solidFill>
                  <a:schemeClr val="accent6">
                    <a:lumMod val="50000"/>
                  </a:schemeClr>
                </a:solidFill>
                <a:latin typeface="Arial" panose="020B0604020202020204" pitchFamily="34" charset="0"/>
                <a:cs typeface="Arial" panose="020B0604020202020204" pitchFamily="34" charset="0"/>
              </a:rPr>
              <a:t> </a:t>
            </a:r>
            <a:r>
              <a:rPr lang="en-US" altLang="vi-VN" sz="2400" dirty="0" err="1" smtClean="0">
                <a:solidFill>
                  <a:schemeClr val="accent6">
                    <a:lumMod val="50000"/>
                  </a:schemeClr>
                </a:solidFill>
                <a:latin typeface="Arial" panose="020B0604020202020204" pitchFamily="34" charset="0"/>
                <a:cs typeface="Arial" panose="020B0604020202020204" pitchFamily="34" charset="0"/>
              </a:rPr>
              <a:t>Hãy</a:t>
            </a:r>
            <a:r>
              <a:rPr lang="en-US" altLang="vi-VN" sz="2400" dirty="0" smtClean="0">
                <a:solidFill>
                  <a:schemeClr val="accent6">
                    <a:lumMod val="50000"/>
                  </a:schemeClr>
                </a:solidFill>
                <a:latin typeface="Arial" panose="020B0604020202020204" pitchFamily="34" charset="0"/>
                <a:cs typeface="Arial" panose="020B0604020202020204" pitchFamily="34" charset="0"/>
              </a:rPr>
              <a:t> </a:t>
            </a:r>
            <a:r>
              <a:rPr lang="en-US" altLang="vi-VN" sz="2400" dirty="0">
                <a:solidFill>
                  <a:schemeClr val="accent6">
                    <a:lumMod val="50000"/>
                  </a:schemeClr>
                </a:solidFill>
                <a:latin typeface="Arial" panose="020B0604020202020204" pitchFamily="34" charset="0"/>
                <a:cs typeface="Arial" panose="020B0604020202020204" pitchFamily="34" charset="0"/>
              </a:rPr>
              <a:t>so sánh thành phần CTHH của muối với base và acid → tìm đặc điểm giống và khác nhau giữa muối và các loại hợp chất trên từ đó suy ra công thức tổng quát của muối?</a:t>
            </a:r>
            <a:endParaRPr lang="en-US" altLang="vi-VN" sz="2400" dirty="0">
              <a:solidFill>
                <a:schemeClr val="accent6">
                  <a:lumMod val="50000"/>
                </a:schemeClr>
              </a:solidFill>
              <a:latin typeface="Arial" panose="020B0604020202020204" pitchFamily="34" charset="0"/>
              <a:cs typeface="Arial" panose="020B0604020202020204" pitchFamily="34" charset="0"/>
            </a:endParaRPr>
          </a:p>
        </p:txBody>
      </p:sp>
      <p:sp>
        <p:nvSpPr>
          <p:cNvPr id="5" name="Rectangle 4"/>
          <p:cNvSpPr/>
          <p:nvPr/>
        </p:nvSpPr>
        <p:spPr>
          <a:xfrm>
            <a:off x="13512" y="3390896"/>
            <a:ext cx="7558479" cy="461665"/>
          </a:xfrm>
          <a:prstGeom prst="rect">
            <a:avLst/>
          </a:prstGeom>
        </p:spPr>
        <p:txBody>
          <a:bodyPr wrap="none">
            <a:spAutoFit/>
          </a:bodyPr>
          <a:lstStyle/>
          <a:p>
            <a:pPr lvl="0">
              <a:defRPr/>
            </a:pPr>
            <a:r>
              <a:rPr lang="vi-VN" sz="2400" dirty="0" smtClean="0">
                <a:solidFill>
                  <a:srgbClr val="FF0000"/>
                </a:solidFill>
                <a:cs typeface="Arial" panose="020B0604020202020204" pitchFamily="34" charset="0"/>
              </a:rPr>
              <a:t>? Em có nhận xét gì về thành phần của các muối trên.</a:t>
            </a:r>
            <a:endParaRPr lang="vi-VN" sz="2400" dirty="0">
              <a:solidFill>
                <a:srgbClr val="FF0000"/>
              </a:solidFill>
              <a:cs typeface="Arial" panose="020B0604020202020204" pitchFamily="34" charset="0"/>
            </a:endParaRPr>
          </a:p>
        </p:txBody>
      </p:sp>
      <p:sp>
        <p:nvSpPr>
          <p:cNvPr id="6" name="Rectangle 5"/>
          <p:cNvSpPr/>
          <p:nvPr/>
        </p:nvSpPr>
        <p:spPr>
          <a:xfrm>
            <a:off x="0" y="841471"/>
            <a:ext cx="3757826" cy="2640723"/>
          </a:xfrm>
          <a:prstGeom prst="rect">
            <a:avLst/>
          </a:prstGeom>
          <a:ln>
            <a:solidFill>
              <a:schemeClr val="accent1"/>
            </a:solidFill>
          </a:ln>
        </p:spPr>
        <p:txBody>
          <a:bodyPr wrap="square">
            <a:spAutoFit/>
          </a:bodyPr>
          <a:lstStyle/>
          <a:p>
            <a:pPr lvl="0" indent="14605" algn="just">
              <a:lnSpc>
                <a:spcPct val="115000"/>
              </a:lnSpc>
              <a:spcAft>
                <a:spcPts val="0"/>
              </a:spcAft>
              <a:buFont typeface="+mj-lt"/>
              <a:buAutoNum type="arabicPeriod"/>
            </a:pPr>
            <a:r>
              <a:rPr lang="nl-NL" sz="2400" dirty="0" smtClean="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 Quan </a:t>
            </a:r>
            <a:r>
              <a:rPr lang="nl-NL" sz="2400" dirty="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sát thành phần CTHH của các muối trong bảng sau và điền những thành phần có đặc trưng giống nhau vào cùng 1 </a:t>
            </a:r>
            <a:r>
              <a:rPr lang="nl-NL" sz="2400" dirty="0" smtClean="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cột</a:t>
            </a:r>
            <a:r>
              <a:rPr lang="vi-VN" sz="2400" dirty="0" smtClean="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a:t>
            </a:r>
            <a:endParaRPr lang="vi-VN" sz="240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7" name="Picture 6"/>
          <p:cNvPicPr>
            <a:picLocks noChangeAspect="1"/>
          </p:cNvPicPr>
          <p:nvPr/>
        </p:nvPicPr>
        <p:blipFill>
          <a:blip r:embed="rId2"/>
          <a:stretch>
            <a:fillRect/>
          </a:stretch>
        </p:blipFill>
        <p:spPr>
          <a:xfrm>
            <a:off x="5494694" y="4704163"/>
            <a:ext cx="6654589" cy="2123993"/>
          </a:xfrm>
          <a:prstGeom prst="rect">
            <a:avLst/>
          </a:prstGeom>
        </p:spPr>
      </p:pic>
      <p:sp>
        <p:nvSpPr>
          <p:cNvPr id="8" name="Rectangle 7"/>
          <p:cNvSpPr/>
          <p:nvPr/>
        </p:nvSpPr>
        <p:spPr>
          <a:xfrm>
            <a:off x="227308" y="5304517"/>
            <a:ext cx="5229195" cy="1200329"/>
          </a:xfrm>
          <a:prstGeom prst="rect">
            <a:avLst/>
          </a:prstGeom>
          <a:ln>
            <a:solidFill>
              <a:schemeClr val="accent1"/>
            </a:solidFill>
          </a:ln>
        </p:spPr>
        <p:txBody>
          <a:bodyPr wrap="square">
            <a:spAutoFit/>
          </a:bodyPr>
          <a:lstStyle/>
          <a:p>
            <a:pPr lvl="0" indent="34925"/>
            <a:r>
              <a:rPr lang="en-US" sz="2400" dirty="0" smtClean="0">
                <a:solidFill>
                  <a:schemeClr val="accent6">
                    <a:lumMod val="50000"/>
                  </a:schemeClr>
                </a:solidFill>
                <a:latin typeface="Arial" panose="020B0604020202020204" pitchFamily="34" charset="0"/>
                <a:cs typeface="Arial" panose="020B0604020202020204" pitchFamily="34" charset="0"/>
              </a:rPr>
              <a:t>3. </a:t>
            </a:r>
            <a:r>
              <a:rPr lang="en-US" sz="2400" dirty="0" err="1" smtClean="0">
                <a:solidFill>
                  <a:schemeClr val="accent6">
                    <a:lumMod val="50000"/>
                  </a:schemeClr>
                </a:solidFill>
                <a:latin typeface="Arial" panose="020B0604020202020204" pitchFamily="34" charset="0"/>
                <a:cs typeface="Arial" panose="020B0604020202020204" pitchFamily="34" charset="0"/>
              </a:rPr>
              <a:t>Dựa</a:t>
            </a:r>
            <a:r>
              <a:rPr lang="en-US" sz="2400" dirty="0" smtClean="0">
                <a:solidFill>
                  <a:schemeClr val="accent6">
                    <a:lumMod val="50000"/>
                  </a:schemeClr>
                </a:solidFill>
                <a:latin typeface="Arial" panose="020B0604020202020204" pitchFamily="34" charset="0"/>
                <a:cs typeface="Arial" panose="020B0604020202020204" pitchFamily="34" charset="0"/>
              </a:rPr>
              <a:t> </a:t>
            </a:r>
            <a:r>
              <a:rPr lang="en-US" sz="2400" dirty="0" err="1">
                <a:solidFill>
                  <a:schemeClr val="accent6">
                    <a:lumMod val="50000"/>
                  </a:schemeClr>
                </a:solidFill>
                <a:latin typeface="Arial" panose="020B0604020202020204" pitchFamily="34" charset="0"/>
                <a:cs typeface="Arial" panose="020B0604020202020204" pitchFamily="34" charset="0"/>
              </a:rPr>
              <a:t>vào</a:t>
            </a:r>
            <a:r>
              <a:rPr lang="en-US" sz="2400" dirty="0">
                <a:solidFill>
                  <a:schemeClr val="accent6">
                    <a:lumMod val="50000"/>
                  </a:schemeClr>
                </a:solidFill>
                <a:latin typeface="Arial" panose="020B0604020202020204" pitchFamily="34" charset="0"/>
                <a:cs typeface="Arial" panose="020B0604020202020204" pitchFamily="34" charset="0"/>
              </a:rPr>
              <a:t> </a:t>
            </a:r>
            <a:r>
              <a:rPr lang="en-US" sz="2400" dirty="0" err="1">
                <a:solidFill>
                  <a:schemeClr val="accent6">
                    <a:lumMod val="50000"/>
                  </a:schemeClr>
                </a:solidFill>
                <a:latin typeface="Arial" panose="020B0604020202020204" pitchFamily="34" charset="0"/>
                <a:cs typeface="Arial" panose="020B0604020202020204" pitchFamily="34" charset="0"/>
              </a:rPr>
              <a:t>bảng</a:t>
            </a:r>
            <a:r>
              <a:rPr lang="en-US" sz="2400" dirty="0">
                <a:solidFill>
                  <a:schemeClr val="accent6">
                    <a:lumMod val="50000"/>
                  </a:schemeClr>
                </a:solidFill>
                <a:latin typeface="Arial" panose="020B0604020202020204" pitchFamily="34" charset="0"/>
                <a:cs typeface="Arial" panose="020B0604020202020204" pitchFamily="34" charset="0"/>
              </a:rPr>
              <a:t> 11.1 </a:t>
            </a:r>
            <a:r>
              <a:rPr lang="en-US" sz="2400" dirty="0" err="1">
                <a:solidFill>
                  <a:schemeClr val="accent6">
                    <a:lumMod val="50000"/>
                  </a:schemeClr>
                </a:solidFill>
                <a:latin typeface="Arial" panose="020B0604020202020204" pitchFamily="34" charset="0"/>
                <a:cs typeface="Arial" panose="020B0604020202020204" pitchFamily="34" charset="0"/>
              </a:rPr>
              <a:t>Sgk</a:t>
            </a:r>
            <a:r>
              <a:rPr lang="en-US" sz="2400" dirty="0">
                <a:solidFill>
                  <a:schemeClr val="accent6">
                    <a:lumMod val="50000"/>
                  </a:schemeClr>
                </a:solidFill>
                <a:latin typeface="Arial" panose="020B0604020202020204" pitchFamily="34" charset="0"/>
                <a:cs typeface="Arial" panose="020B0604020202020204" pitchFamily="34" charset="0"/>
              </a:rPr>
              <a:t> </a:t>
            </a:r>
            <a:r>
              <a:rPr lang="en-US" sz="2400" dirty="0" err="1">
                <a:solidFill>
                  <a:schemeClr val="accent6">
                    <a:lumMod val="50000"/>
                  </a:schemeClr>
                </a:solidFill>
                <a:latin typeface="Arial" panose="020B0604020202020204" pitchFamily="34" charset="0"/>
                <a:cs typeface="Arial" panose="020B0604020202020204" pitchFamily="34" charset="0"/>
              </a:rPr>
              <a:t>và</a:t>
            </a:r>
            <a:r>
              <a:rPr lang="en-US" sz="2400" dirty="0">
                <a:solidFill>
                  <a:schemeClr val="accent6">
                    <a:lumMod val="50000"/>
                  </a:schemeClr>
                </a:solidFill>
                <a:latin typeface="Arial" panose="020B0604020202020204" pitchFamily="34" charset="0"/>
                <a:cs typeface="Arial" panose="020B0604020202020204" pitchFamily="34" charset="0"/>
              </a:rPr>
              <a:t> </a:t>
            </a:r>
            <a:r>
              <a:rPr lang="en-US" sz="2400" dirty="0" err="1">
                <a:solidFill>
                  <a:schemeClr val="accent6">
                    <a:lumMod val="50000"/>
                  </a:schemeClr>
                </a:solidFill>
                <a:latin typeface="Arial" panose="020B0604020202020204" pitchFamily="34" charset="0"/>
                <a:cs typeface="Arial" panose="020B0604020202020204" pitchFamily="34" charset="0"/>
              </a:rPr>
              <a:t>đặc</a:t>
            </a:r>
            <a:r>
              <a:rPr lang="en-US" sz="2400" dirty="0">
                <a:solidFill>
                  <a:schemeClr val="accent6">
                    <a:lumMod val="50000"/>
                  </a:schemeClr>
                </a:solidFill>
                <a:latin typeface="Arial" panose="020B0604020202020204" pitchFamily="34" charset="0"/>
                <a:cs typeface="Arial" panose="020B0604020202020204" pitchFamily="34" charset="0"/>
              </a:rPr>
              <a:t> </a:t>
            </a:r>
            <a:r>
              <a:rPr lang="en-US" sz="2400" dirty="0" err="1">
                <a:solidFill>
                  <a:schemeClr val="accent6">
                    <a:lumMod val="50000"/>
                  </a:schemeClr>
                </a:solidFill>
                <a:latin typeface="Arial" panose="020B0604020202020204" pitchFamily="34" charset="0"/>
                <a:cs typeface="Arial" panose="020B0604020202020204" pitchFamily="34" charset="0"/>
              </a:rPr>
              <a:t>điểm</a:t>
            </a:r>
            <a:r>
              <a:rPr lang="en-US" sz="2400" dirty="0">
                <a:solidFill>
                  <a:schemeClr val="accent6">
                    <a:lumMod val="50000"/>
                  </a:schemeClr>
                </a:solidFill>
                <a:latin typeface="Arial" panose="020B0604020202020204" pitchFamily="34" charset="0"/>
                <a:cs typeface="Arial" panose="020B0604020202020204" pitchFamily="34" charset="0"/>
              </a:rPr>
              <a:t> </a:t>
            </a:r>
            <a:r>
              <a:rPr lang="en-US" sz="2400" dirty="0" err="1">
                <a:solidFill>
                  <a:schemeClr val="accent6">
                    <a:lumMod val="50000"/>
                  </a:schemeClr>
                </a:solidFill>
                <a:latin typeface="Arial" panose="020B0604020202020204" pitchFamily="34" charset="0"/>
                <a:cs typeface="Arial" panose="020B0604020202020204" pitchFamily="34" charset="0"/>
              </a:rPr>
              <a:t>của</a:t>
            </a:r>
            <a:r>
              <a:rPr lang="en-US" sz="2400" dirty="0">
                <a:solidFill>
                  <a:schemeClr val="accent6">
                    <a:lumMod val="50000"/>
                  </a:schemeClr>
                </a:solidFill>
                <a:latin typeface="Arial" panose="020B0604020202020204" pitchFamily="34" charset="0"/>
                <a:cs typeface="Arial" panose="020B0604020202020204" pitchFamily="34" charset="0"/>
              </a:rPr>
              <a:t> </a:t>
            </a:r>
            <a:r>
              <a:rPr lang="en-US" sz="2400" dirty="0" err="1">
                <a:solidFill>
                  <a:schemeClr val="accent6">
                    <a:lumMod val="50000"/>
                  </a:schemeClr>
                </a:solidFill>
                <a:latin typeface="Arial" panose="020B0604020202020204" pitchFamily="34" charset="0"/>
                <a:cs typeface="Arial" panose="020B0604020202020204" pitchFamily="34" charset="0"/>
              </a:rPr>
              <a:t>muối</a:t>
            </a:r>
            <a:r>
              <a:rPr lang="en-US" sz="2400" dirty="0">
                <a:solidFill>
                  <a:schemeClr val="accent6">
                    <a:lumMod val="50000"/>
                  </a:schemeClr>
                </a:solidFill>
                <a:latin typeface="Arial" panose="020B0604020202020204" pitchFamily="34" charset="0"/>
                <a:cs typeface="Arial" panose="020B0604020202020204" pitchFamily="34" charset="0"/>
              </a:rPr>
              <a:t> ở </a:t>
            </a:r>
            <a:r>
              <a:rPr lang="en-US" sz="2400" dirty="0" err="1">
                <a:solidFill>
                  <a:schemeClr val="accent6">
                    <a:lumMod val="50000"/>
                  </a:schemeClr>
                </a:solidFill>
                <a:latin typeface="Arial" panose="020B0604020202020204" pitchFamily="34" charset="0"/>
                <a:cs typeface="Arial" panose="020B0604020202020204" pitchFamily="34" charset="0"/>
              </a:rPr>
              <a:t>trên</a:t>
            </a:r>
            <a:r>
              <a:rPr lang="en-US" sz="2400" dirty="0">
                <a:solidFill>
                  <a:schemeClr val="accent6">
                    <a:lumMod val="50000"/>
                  </a:schemeClr>
                </a:solidFill>
                <a:latin typeface="Arial" panose="020B0604020202020204" pitchFamily="34" charset="0"/>
                <a:cs typeface="Arial" panose="020B0604020202020204" pitchFamily="34" charset="0"/>
              </a:rPr>
              <a:t> </a:t>
            </a:r>
            <a:r>
              <a:rPr lang="en-US" sz="2400" dirty="0" err="1">
                <a:solidFill>
                  <a:schemeClr val="accent6">
                    <a:lumMod val="50000"/>
                  </a:schemeClr>
                </a:solidFill>
                <a:latin typeface="Arial" panose="020B0604020202020204" pitchFamily="34" charset="0"/>
                <a:cs typeface="Arial" panose="020B0604020202020204" pitchFamily="34" charset="0"/>
              </a:rPr>
              <a:t>nêu</a:t>
            </a:r>
            <a:r>
              <a:rPr lang="en-US" sz="2400" dirty="0">
                <a:solidFill>
                  <a:schemeClr val="accent6">
                    <a:lumMod val="50000"/>
                  </a:schemeClr>
                </a:solidFill>
                <a:latin typeface="Arial" panose="020B0604020202020204" pitchFamily="34" charset="0"/>
                <a:cs typeface="Arial" panose="020B0604020202020204" pitchFamily="34" charset="0"/>
              </a:rPr>
              <a:t> </a:t>
            </a:r>
            <a:r>
              <a:rPr lang="en-US" sz="2400" dirty="0" err="1">
                <a:solidFill>
                  <a:schemeClr val="accent6">
                    <a:lumMod val="50000"/>
                  </a:schemeClr>
                </a:solidFill>
                <a:latin typeface="Arial" panose="020B0604020202020204" pitchFamily="34" charset="0"/>
                <a:cs typeface="Arial" panose="020B0604020202020204" pitchFamily="34" charset="0"/>
              </a:rPr>
              <a:t>khái</a:t>
            </a:r>
            <a:r>
              <a:rPr lang="en-US" sz="2400" dirty="0">
                <a:solidFill>
                  <a:schemeClr val="accent6">
                    <a:lumMod val="50000"/>
                  </a:schemeClr>
                </a:solidFill>
                <a:latin typeface="Arial" panose="020B0604020202020204" pitchFamily="34" charset="0"/>
                <a:cs typeface="Arial" panose="020B0604020202020204" pitchFamily="34" charset="0"/>
              </a:rPr>
              <a:t> </a:t>
            </a:r>
            <a:r>
              <a:rPr lang="en-US" sz="2400" dirty="0" err="1">
                <a:solidFill>
                  <a:schemeClr val="accent6">
                    <a:lumMod val="50000"/>
                  </a:schemeClr>
                </a:solidFill>
                <a:latin typeface="Arial" panose="020B0604020202020204" pitchFamily="34" charset="0"/>
                <a:cs typeface="Arial" panose="020B0604020202020204" pitchFamily="34" charset="0"/>
              </a:rPr>
              <a:t>niệm</a:t>
            </a:r>
            <a:r>
              <a:rPr lang="en-US" sz="2400" dirty="0">
                <a:solidFill>
                  <a:schemeClr val="accent6">
                    <a:lumMod val="50000"/>
                  </a:schemeClr>
                </a:solidFill>
                <a:latin typeface="Arial" panose="020B0604020202020204" pitchFamily="34" charset="0"/>
                <a:cs typeface="Arial" panose="020B0604020202020204" pitchFamily="34" charset="0"/>
              </a:rPr>
              <a:t> </a:t>
            </a:r>
            <a:r>
              <a:rPr lang="en-US" sz="2400" dirty="0" err="1">
                <a:solidFill>
                  <a:schemeClr val="accent6">
                    <a:lumMod val="50000"/>
                  </a:schemeClr>
                </a:solidFill>
                <a:latin typeface="Arial" panose="020B0604020202020204" pitchFamily="34" charset="0"/>
                <a:cs typeface="Arial" panose="020B0604020202020204" pitchFamily="34" charset="0"/>
              </a:rPr>
              <a:t>muối</a:t>
            </a:r>
            <a:r>
              <a:rPr lang="en-US" sz="2400" dirty="0">
                <a:solidFill>
                  <a:schemeClr val="accent6">
                    <a:lumMod val="50000"/>
                  </a:schemeClr>
                </a:solidFill>
                <a:latin typeface="Arial" panose="020B0604020202020204" pitchFamily="34" charset="0"/>
                <a:cs typeface="Arial" panose="020B0604020202020204" pitchFamily="34" charset="0"/>
              </a:rPr>
              <a:t>?</a:t>
            </a:r>
            <a:endParaRPr lang="en-US" sz="2400" dirty="0">
              <a:solidFill>
                <a:schemeClr val="accent6">
                  <a:lumMod val="50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additive="base">
                                        <p:cTn id="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ppt_x"/>
                                          </p:val>
                                        </p:tav>
                                        <p:tav tm="100000">
                                          <p:val>
                                            <p:strVal val="#ppt_x"/>
                                          </p:val>
                                        </p:tav>
                                      </p:tavLst>
                                    </p:anim>
                                    <p:anim calcmode="lin" valueType="num">
                                      <p:cBhvr additive="base">
                                        <p:cTn id="4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2"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7"/>
                                        </p:tgtEl>
                                        <p:attrNameLst>
                                          <p:attrName>style.visibility</p:attrName>
                                        </p:attrNameLst>
                                      </p:cBhvr>
                                      <p:to>
                                        <p:strVal val="visible"/>
                                      </p:to>
                                    </p:set>
                                    <p:anim calcmode="lin" valueType="num">
                                      <p:cBhvr additive="base">
                                        <p:cTn id="55" dur="500" fill="hold"/>
                                        <p:tgtEl>
                                          <p:spTgt spid="7"/>
                                        </p:tgtEl>
                                        <p:attrNameLst>
                                          <p:attrName>ppt_x</p:attrName>
                                        </p:attrNameLst>
                                      </p:cBhvr>
                                      <p:tavLst>
                                        <p:tav tm="0">
                                          <p:val>
                                            <p:strVal val="#ppt_x"/>
                                          </p:val>
                                        </p:tav>
                                        <p:tav tm="100000">
                                          <p:val>
                                            <p:strVal val="#ppt_x"/>
                                          </p:val>
                                        </p:tav>
                                      </p:tavLst>
                                    </p:anim>
                                    <p:anim calcmode="lin" valueType="num">
                                      <p:cBhvr additive="base">
                                        <p:cTn id="5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8"/>
                                        </p:tgtEl>
                                        <p:attrNameLst>
                                          <p:attrName>style.visibility</p:attrName>
                                        </p:attrNameLst>
                                      </p:cBhvr>
                                      <p:to>
                                        <p:strVal val="visible"/>
                                      </p:to>
                                    </p:set>
                                    <p:anim calcmode="lin" valueType="num">
                                      <p:cBhvr additive="base">
                                        <p:cTn id="61" dur="500" fill="hold"/>
                                        <p:tgtEl>
                                          <p:spTgt spid="8"/>
                                        </p:tgtEl>
                                        <p:attrNameLst>
                                          <p:attrName>ppt_x</p:attrName>
                                        </p:attrNameLst>
                                      </p:cBhvr>
                                      <p:tavLst>
                                        <p:tav tm="0">
                                          <p:val>
                                            <p:strVal val="#ppt_x"/>
                                          </p:val>
                                        </p:tav>
                                        <p:tav tm="100000">
                                          <p:val>
                                            <p:strVal val="#ppt_x"/>
                                          </p:val>
                                        </p:tav>
                                      </p:tavLst>
                                    </p:anim>
                                    <p:anim calcmode="lin" valueType="num">
                                      <p:cBhvr additive="base">
                                        <p:cTn id="6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6" grpId="0"/>
      <p:bldP spid="16" grpId="1"/>
      <p:bldP spid="17" grpId="0"/>
      <p:bldP spid="17" grpId="1"/>
      <p:bldP spid="18" grpId="0"/>
      <p:bldP spid="18" grpId="1"/>
      <p:bldP spid="21" grpId="0" bldLvl="0" animBg="1"/>
      <p:bldP spid="21" grpId="1" animBg="1"/>
      <p:bldP spid="5" grpId="0"/>
      <p:bldP spid="21" grpId="2" animBg="1"/>
      <p:bldP spid="8" grpId="0" animBg="1"/>
    </p:bldLst>
  </p:timing>
</p:sld>
</file>

<file path=ppt/tags/tag1.xml><?xml version="1.0" encoding="utf-8"?>
<p:tagLst xmlns:p="http://schemas.openxmlformats.org/presentationml/2006/main">
  <p:tag name="KSO_WM_MEDIACOVER_FLAG" val="1"/>
  <p:tag name="KSO_WM_UNIT_MEDIACOVER_BTN_STATE" val="1"/>
</p:tagLst>
</file>

<file path=ppt/tags/tag2.xml><?xml version="1.0" encoding="utf-8"?>
<p:tagLst xmlns:p="http://schemas.openxmlformats.org/presentationml/2006/main">
  <p:tag name="KSO_WM_MEDIACOVER_FLAG" val="1"/>
  <p:tag name="KSO_WM_UNIT_MEDIACOVER_BTN_STATE" val="1"/>
</p:tagLst>
</file>

<file path=ppt/tags/tag3.xml><?xml version="1.0" encoding="utf-8"?>
<p:tagLst xmlns:p="http://schemas.openxmlformats.org/presentationml/2006/main">
  <p:tag name="KSO_WM_MEDIACOVER_FLAG" val="1"/>
  <p:tag name="KSO_WM_UNIT_MEDIACOVER_BTN_STATE" val="1"/>
</p:tagLst>
</file>

<file path=ppt/tags/tag4.xml><?xml version="1.0" encoding="utf-8"?>
<p:tagLst xmlns:p="http://schemas.openxmlformats.org/presentationml/2006/main">
  <p:tag name="KSO_WM_MEDIACOVER_FLAG" val="1"/>
  <p:tag name="KSO_WM_UNIT_MEDIACOVER_BTN_STATE"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11125</Words>
  <Application>WPS Presentation</Application>
  <PresentationFormat>Custom</PresentationFormat>
  <Paragraphs>450</Paragraphs>
  <Slides>43</Slides>
  <Notes>0</Notes>
  <HiddenSlides>0</HiddenSlides>
  <MMClips>1</MMClips>
  <ScaleCrop>false</ScaleCrop>
  <HeadingPairs>
    <vt:vector size="6" baseType="variant">
      <vt:variant>
        <vt:lpstr>已用的字体</vt:lpstr>
      </vt:variant>
      <vt:variant>
        <vt:i4>21</vt:i4>
      </vt:variant>
      <vt:variant>
        <vt:lpstr>主题</vt:lpstr>
      </vt:variant>
      <vt:variant>
        <vt:i4>1</vt:i4>
      </vt:variant>
      <vt:variant>
        <vt:lpstr>幻灯片标题</vt:lpstr>
      </vt:variant>
      <vt:variant>
        <vt:i4>43</vt:i4>
      </vt:variant>
    </vt:vector>
  </HeadingPairs>
  <TitlesOfParts>
    <vt:vector size="65" baseType="lpstr">
      <vt:lpstr>Arial</vt:lpstr>
      <vt:lpstr>SimSun</vt:lpstr>
      <vt:lpstr>Wingdings</vt:lpstr>
      <vt:lpstr>Times New Roman</vt:lpstr>
      <vt:lpstr>Calibri</vt:lpstr>
      <vt:lpstr>Yeseva One</vt:lpstr>
      <vt:lpstr>Segoe Print</vt:lpstr>
      <vt:lpstr>Calibri</vt:lpstr>
      <vt:lpstr>Microsoft YaHei</vt:lpstr>
      <vt:lpstr>Arial Unicode MS</vt:lpstr>
      <vt:lpstr>Calibri Light</vt:lpstr>
      <vt:lpstr>.VnTime</vt:lpstr>
      <vt:lpstr>MS PGothic</vt:lpstr>
      <vt:lpstr>Segoe UI</vt:lpstr>
      <vt:lpstr>Cambria</vt:lpstr>
      <vt:lpstr>Pangolin</vt:lpstr>
      <vt:lpstr>等线</vt:lpstr>
      <vt:lpstr>Barlow Condensed Thin</vt:lpstr>
      <vt:lpstr>Calisto MT</vt:lpstr>
      <vt:lpstr>Broadway</vt:lpstr>
      <vt:lpstr>Algerian</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TRO GIANG</dc:creator>
  <cp:lastModifiedBy>Thang Phan</cp:lastModifiedBy>
  <cp:revision>126</cp:revision>
  <dcterms:created xsi:type="dcterms:W3CDTF">2018-10-29T09:59:00Z</dcterms:created>
  <dcterms:modified xsi:type="dcterms:W3CDTF">2023-07-10T15:06:24Z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961E1A8B0B684DC5986D651E5E0E087B</vt:lpwstr>
  </property>
  <property fmtid="{D5CDD505-2E9C-101B-9397-08002B2CF9AE}" pid="3" name="KSOProductBuildVer">
    <vt:lpwstr>1033-11.2.0.11537</vt:lpwstr>
  </property>
</Properties>
</file>