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69" r:id="rId2"/>
    <p:sldId id="272" r:id="rId3"/>
    <p:sldId id="309" r:id="rId4"/>
    <p:sldId id="308" r:id="rId5"/>
    <p:sldId id="292" r:id="rId6"/>
    <p:sldId id="293" r:id="rId7"/>
    <p:sldId id="296" r:id="rId8"/>
    <p:sldId id="328" r:id="rId9"/>
    <p:sldId id="299" r:id="rId10"/>
    <p:sldId id="332" r:id="rId11"/>
    <p:sldId id="333" r:id="rId12"/>
    <p:sldId id="334" r:id="rId13"/>
    <p:sldId id="335" r:id="rId14"/>
    <p:sldId id="298" r:id="rId15"/>
    <p:sldId id="300" r:id="rId16"/>
    <p:sldId id="318" r:id="rId17"/>
    <p:sldId id="329" r:id="rId18"/>
    <p:sldId id="295" r:id="rId19"/>
    <p:sldId id="330" r:id="rId20"/>
    <p:sldId id="270" r:id="rId21"/>
  </p:sldIdLst>
  <p:sldSz cx="18288000" cy="10287000"/>
  <p:notesSz cx="6858000" cy="9144000"/>
  <p:embeddedFontLst>
    <p:embeddedFont>
      <p:font typeface="Cambria Math" panose="02040503050406030204" pitchFamily="18" charset="0"/>
      <p:regular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FFE89F"/>
    <a:srgbClr val="FFE07D"/>
    <a:srgbClr val="F5770F"/>
    <a:srgbClr val="37A234"/>
    <a:srgbClr val="4A6EBE"/>
    <a:srgbClr val="4C7F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0" autoAdjust="0"/>
    <p:restoredTop sz="94622" autoAdjust="0"/>
  </p:normalViewPr>
  <p:slideViewPr>
    <p:cSldViewPr>
      <p:cViewPr varScale="1">
        <p:scale>
          <a:sx n="41" d="100"/>
          <a:sy n="41" d="100"/>
        </p:scale>
        <p:origin x="28"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BCDD-8CC2-4E38-BDEB-524D7EC285D4}" type="datetimeFigureOut">
              <a:rPr lang="en-US" smtClean="0"/>
              <a:t>2/19/2023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161FD-7CA8-48C5-BD11-E1D7A9ED7804}" type="slidenum">
              <a:rPr lang="en-US" smtClean="0"/>
              <a:t>‹#›</a:t>
            </a:fld>
            <a:endParaRPr lang="en-US"/>
          </a:p>
        </p:txBody>
      </p:sp>
    </p:spTree>
    <p:extLst>
      <p:ext uri="{BB962C8B-B14F-4D97-AF65-F5344CB8AC3E}">
        <p14:creationId xmlns:p14="http://schemas.microsoft.com/office/powerpoint/2010/main" val="19892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437784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822004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640410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400CF-DF6E-4BE3-B959-E77A93849A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839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15.png"/><Relationship Id="rId12" Type="http://schemas.openxmlformats.org/officeDocument/2006/relationships/image" Target="../media/image3.svg"/><Relationship Id="rId17" Type="http://schemas.openxmlformats.org/officeDocument/2006/relationships/image" Target="../media/image21.png"/><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22.png"/><Relationship Id="rId14" Type="http://schemas.openxmlformats.org/officeDocument/2006/relationships/image" Target="../media/image50.svg"/></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15.png"/><Relationship Id="rId12" Type="http://schemas.openxmlformats.org/officeDocument/2006/relationships/image" Target="../media/image3.svg"/><Relationship Id="rId17" Type="http://schemas.openxmlformats.org/officeDocument/2006/relationships/image" Target="../media/image21.png"/><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23.png"/><Relationship Id="rId14" Type="http://schemas.openxmlformats.org/officeDocument/2006/relationships/image" Target="../media/image50.svg"/></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15.png"/><Relationship Id="rId12" Type="http://schemas.openxmlformats.org/officeDocument/2006/relationships/image" Target="../media/image3.svg"/><Relationship Id="rId17" Type="http://schemas.openxmlformats.org/officeDocument/2006/relationships/image" Target="../media/image21.png"/><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23.png"/><Relationship Id="rId14" Type="http://schemas.openxmlformats.org/officeDocument/2006/relationships/image" Target="../media/image50.sv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15.png"/><Relationship Id="rId12" Type="http://schemas.openxmlformats.org/officeDocument/2006/relationships/image" Target="../media/image3.svg"/><Relationship Id="rId17" Type="http://schemas.openxmlformats.org/officeDocument/2006/relationships/image" Target="../media/image21.png"/><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22.png"/><Relationship Id="rId14" Type="http://schemas.openxmlformats.org/officeDocument/2006/relationships/image" Target="../media/image50.svg"/></Relationships>
</file>

<file path=ppt/slides/_rels/slide14.xml.rels><?xml version="1.0" encoding="UTF-8" standalone="yes"?>
<Relationships xmlns="http://schemas.openxmlformats.org/package/2006/relationships"><Relationship Id="rId13" Type="http://schemas.openxmlformats.org/officeDocument/2006/relationships/image" Target="../media/image24.png"/><Relationship Id="rId3" Type="http://schemas.microsoft.com/office/2007/relationships/hdphoto" Target="../media/hdphoto2.wdp"/><Relationship Id="rId12" Type="http://schemas.openxmlformats.org/officeDocument/2006/relationships/image" Target="../media/image33.svg"/><Relationship Id="rId2" Type="http://schemas.openxmlformats.org/officeDocument/2006/relationships/image" Target="../media/image5.png"/><Relationship Id="rId1" Type="http://schemas.openxmlformats.org/officeDocument/2006/relationships/slideLayout" Target="../slideLayouts/slideLayout7.xml"/><Relationship Id="rId11"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31.svg"/><Relationship Id="rId4" Type="http://schemas.openxmlformats.org/officeDocument/2006/relationships/image" Target="../media/image19.svg"/><Relationship Id="rId1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12" Type="http://schemas.openxmlformats.org/officeDocument/2006/relationships/image" Target="../media/image25.png"/><Relationship Id="rId17" Type="http://schemas.openxmlformats.org/officeDocument/2006/relationships/image" Target="../media/image28.png"/><Relationship Id="rId2" Type="http://schemas.openxmlformats.org/officeDocument/2006/relationships/notesSlide" Target="../notesSlides/notesSlide2.xml"/><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26.png"/><Relationship Id="rId14" Type="http://schemas.openxmlformats.org/officeDocument/2006/relationships/image" Target="../media/image29.svg"/><Relationship Id="rId9" Type="http://schemas.openxmlformats.org/officeDocument/2006/relationships/image" Target="../media/image31.sv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18" Type="http://schemas.openxmlformats.org/officeDocument/2006/relationships/image" Target="../media/image560.png"/><Relationship Id="rId3" Type="http://schemas.openxmlformats.org/officeDocument/2006/relationships/image" Target="../media/image17.png"/><Relationship Id="rId12" Type="http://schemas.openxmlformats.org/officeDocument/2006/relationships/image" Target="../media/image25.png"/><Relationship Id="rId17" Type="http://schemas.openxmlformats.org/officeDocument/2006/relationships/image" Target="../media/image550.png"/><Relationship Id="rId2" Type="http://schemas.openxmlformats.org/officeDocument/2006/relationships/notesSlide" Target="../notesSlides/notesSlide3.xml"/><Relationship Id="rId16" Type="http://schemas.openxmlformats.org/officeDocument/2006/relationships/image" Target="../media/image27.png"/><Relationship Id="rId1" Type="http://schemas.openxmlformats.org/officeDocument/2006/relationships/slideLayout" Target="../slideLayouts/slideLayout7.xml"/><Relationship Id="rId11" Type="http://schemas.openxmlformats.org/officeDocument/2006/relationships/image" Target="../media/image33.svg"/><Relationship Id="rId32" Type="http://schemas.openxmlformats.org/officeDocument/2006/relationships/image" Target="NULL"/><Relationship Id="rId15" Type="http://schemas.openxmlformats.org/officeDocument/2006/relationships/image" Target="../media/image29.svg"/><Relationship Id="rId19" Type="http://schemas.openxmlformats.org/officeDocument/2006/relationships/image" Target="../media/image29.png"/></Relationships>
</file>

<file path=ppt/slides/_rels/slide17.xml.rels><?xml version="1.0" encoding="UTF-8" standalone="yes"?>
<Relationships xmlns="http://schemas.openxmlformats.org/package/2006/relationships"><Relationship Id="rId18" Type="http://schemas.openxmlformats.org/officeDocument/2006/relationships/image" Target="../media/image29.png"/><Relationship Id="rId3" Type="http://schemas.openxmlformats.org/officeDocument/2006/relationships/image" Target="../media/image18.png"/><Relationship Id="rId12" Type="http://schemas.openxmlformats.org/officeDocument/2006/relationships/image" Target="../media/image25.png"/><Relationship Id="rId17" Type="http://schemas.openxmlformats.org/officeDocument/2006/relationships/image" Target="../media/image580.png"/><Relationship Id="rId2" Type="http://schemas.openxmlformats.org/officeDocument/2006/relationships/notesSlide" Target="../notesSlides/notesSlide4.xml"/><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3.svg"/><Relationship Id="rId32" Type="http://schemas.openxmlformats.org/officeDocument/2006/relationships/image" Target="NULL"/><Relationship Id="rId5" Type="http://schemas.openxmlformats.org/officeDocument/2006/relationships/image" Target="../media/image27.svg"/><Relationship Id="rId15" Type="http://schemas.openxmlformats.org/officeDocument/2006/relationships/image" Target="../media/image29.svg"/></Relationships>
</file>

<file path=ppt/slides/_rels/slide18.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600.png"/><Relationship Id="rId14" Type="http://schemas.openxmlformats.org/officeDocument/2006/relationships/image" Target="../media/image30.png"/></Relationships>
</file>

<file path=ppt/slides/_rels/slide19.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25.png"/><Relationship Id="rId25" Type="http://schemas.openxmlformats.org/officeDocument/2006/relationships/image" Target="../media/image276.svg"/><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31.png"/><Relationship Id="rId1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7.sv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95.sv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675.svg"/><Relationship Id="rId10" Type="http://schemas.openxmlformats.org/officeDocument/2006/relationships/image" Target="../media/image630.svg"/><Relationship Id="rId4" Type="http://schemas.openxmlformats.org/officeDocument/2006/relationships/image" Target="../media/image195.sv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26" Type="http://schemas.openxmlformats.org/officeDocument/2006/relationships/image" Target="NULL"/><Relationship Id="rId13" Type="http://schemas.openxmlformats.org/officeDocument/2006/relationships/image" Target="../media/image275.svg"/><Relationship Id="rId3" Type="http://schemas.openxmlformats.org/officeDocument/2006/relationships/image" Target="../media/image750.svg"/><Relationship Id="rId34" Type="http://schemas.openxmlformats.org/officeDocument/2006/relationships/image" Target="../media/image675.svg"/><Relationship Id="rId33" Type="http://schemas.openxmlformats.org/officeDocument/2006/relationships/image" Target="../media/image13.png"/><Relationship Id="rId2" Type="http://schemas.openxmlformats.org/officeDocument/2006/relationships/image" Target="../media/image9.png"/><Relationship Id="rId29" Type="http://schemas.openxmlformats.org/officeDocument/2006/relationships/image" Target="../media/image5.png"/><Relationship Id="rId1" Type="http://schemas.openxmlformats.org/officeDocument/2006/relationships/slideLayout" Target="../slideLayouts/slideLayout7.xml"/><Relationship Id="rId32" Type="http://schemas.openxmlformats.org/officeDocument/2006/relationships/image" Target="../media/image12.png"/><Relationship Id="rId28" Type="http://schemas.openxmlformats.org/officeDocument/2006/relationships/image" Target="../media/image770.svg"/><Relationship Id="rId5" Type="http://schemas.openxmlformats.org/officeDocument/2006/relationships/image" Target="../media/image675.svg"/><Relationship Id="rId31" Type="http://schemas.openxmlformats.org/officeDocument/2006/relationships/image" Target="../media/image6.png"/><Relationship Id="rId4" Type="http://schemas.openxmlformats.org/officeDocument/2006/relationships/image" Target="../media/image10.png"/><Relationship Id="rId27" Type="http://schemas.openxmlformats.org/officeDocument/2006/relationships/image" Target="../media/image11.png"/><Relationship Id="rId30" Type="http://schemas.microsoft.com/office/2007/relationships/hdphoto" Target="../media/hdphoto2.wdp"/><Relationship Id="rId9" Type="http://schemas.openxmlformats.org/officeDocument/2006/relationships/image" Target="../media/image195.sv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microsoft.com/office/2007/relationships/hdphoto" Target="../media/hdphoto2.wdp"/><Relationship Id="rId7" Type="http://schemas.openxmlformats.org/officeDocument/2006/relationships/image" Target="../media/image15.png"/><Relationship Id="rId12" Type="http://schemas.openxmlformats.org/officeDocument/2006/relationships/image" Target="../media/image33.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image" Target="../media/image31.svg"/><Relationship Id="rId4" Type="http://schemas.openxmlformats.org/officeDocument/2006/relationships/image" Target="../media/image19.sv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3.sv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7" Type="http://schemas.openxmlformats.org/officeDocument/2006/relationships/image" Target="../media/image29.svg"/><Relationship Id="rId12" Type="http://schemas.openxmlformats.org/officeDocument/2006/relationships/image" Target="../media/image49.pn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7" Type="http://schemas.openxmlformats.org/officeDocument/2006/relationships/image" Target="../media/image29.svg"/><Relationship Id="rId2" Type="http://schemas.openxmlformats.org/officeDocument/2006/relationships/image" Target="../media/image15.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15.png"/><Relationship Id="rId12" Type="http://schemas.openxmlformats.org/officeDocument/2006/relationships/image" Target="../media/image3.svg"/><Relationship Id="rId17" Type="http://schemas.openxmlformats.org/officeDocument/2006/relationships/image" Target="../media/image21.png"/><Relationship Id="rId2" Type="http://schemas.openxmlformats.org/officeDocument/2006/relationships/image" Target="../media/image14.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19.png"/><Relationship Id="rId14" Type="http://schemas.openxmlformats.org/officeDocument/2006/relationships/image" Target="../media/image5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14"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56419"/>
          <a:stretch>
            <a:fillRect/>
          </a:stretch>
        </p:blipFill>
        <p:spPr>
          <a:xfrm>
            <a:off x="0" y="5712417"/>
            <a:ext cx="8948623" cy="4574583"/>
          </a:xfrm>
          <a:prstGeom prst="rect">
            <a:avLst/>
          </a:prstGeom>
        </p:spPr>
      </p:pic>
      <p:grpSp>
        <p:nvGrpSpPr>
          <p:cNvPr id="4" name="Group 4"/>
          <p:cNvGrpSpPr/>
          <p:nvPr/>
        </p:nvGrpSpPr>
        <p:grpSpPr>
          <a:xfrm>
            <a:off x="0" y="-266700"/>
            <a:ext cx="17830800" cy="11353800"/>
            <a:chOff x="0" y="0"/>
            <a:chExt cx="1669403" cy="2066396"/>
          </a:xfrm>
        </p:grpSpPr>
        <p:sp>
          <p:nvSpPr>
            <p:cNvPr id="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pic>
        <p:nvPicPr>
          <p:cNvPr id="15"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56419"/>
          <a:stretch>
            <a:fillRect/>
          </a:stretch>
        </p:blipFill>
        <p:spPr>
          <a:xfrm>
            <a:off x="6324600" y="5735277"/>
            <a:ext cx="11939087" cy="4574583"/>
          </a:xfrm>
          <a:prstGeom prst="rect">
            <a:avLst/>
          </a:prstGeom>
        </p:spPr>
      </p:pic>
      <p:sp>
        <p:nvSpPr>
          <p:cNvPr id="16" name="Rectangle 15"/>
          <p:cNvSpPr/>
          <p:nvPr/>
        </p:nvSpPr>
        <p:spPr>
          <a:xfrm>
            <a:off x="762000" y="3441923"/>
            <a:ext cx="16789321" cy="4732065"/>
          </a:xfrm>
          <a:prstGeom prst="rect">
            <a:avLst/>
          </a:prstGeom>
        </p:spPr>
        <p:txBody>
          <a:bodyPr wrap="square">
            <a:spAutoFit/>
          </a:bodyPr>
          <a:lstStyle/>
          <a:p>
            <a:pPr lvl="0" algn="ctr">
              <a:lnSpc>
                <a:spcPct val="150000"/>
              </a:lnSpc>
              <a:defRPr/>
            </a:pPr>
            <a:r>
              <a:rPr lang="en-US" sz="6700" b="1" kern="0" dirty="0" smtClean="0">
                <a:solidFill>
                  <a:srgbClr val="4A6EBE"/>
                </a:solidFill>
                <a:ea typeface="Calibri" panose="020F0502020204030204" pitchFamily="34" charset="0"/>
                <a:cs typeface="Arial" panose="020B0604020202020204" pitchFamily="34" charset="0"/>
              </a:rPr>
              <a:t>TIẾT </a:t>
            </a:r>
            <a:r>
              <a:rPr lang="en-US" sz="6700" b="1" kern="0" dirty="0" smtClean="0">
                <a:solidFill>
                  <a:srgbClr val="4A6EBE"/>
                </a:solidFill>
                <a:ea typeface="Calibri" panose="020F0502020204030204" pitchFamily="34" charset="0"/>
                <a:cs typeface="Arial" panose="020B0604020202020204" pitchFamily="34" charset="0"/>
              </a:rPr>
              <a:t>10</a:t>
            </a:r>
            <a:endParaRPr lang="en-US" sz="6700" b="1" kern="0" dirty="0" smtClean="0">
              <a:solidFill>
                <a:srgbClr val="4A6EBE"/>
              </a:solidFill>
              <a:ea typeface="Calibri" panose="020F0502020204030204" pitchFamily="34" charset="0"/>
              <a:cs typeface="Arial" panose="020B0604020202020204" pitchFamily="34" charset="0"/>
            </a:endParaRPr>
          </a:p>
          <a:p>
            <a:pPr lvl="0" algn="ctr">
              <a:lnSpc>
                <a:spcPct val="150000"/>
              </a:lnSpc>
              <a:defRPr/>
            </a:pPr>
            <a:r>
              <a:rPr lang="en-US" sz="6700" b="1" kern="0" dirty="0" smtClean="0">
                <a:solidFill>
                  <a:srgbClr val="4A6EBE"/>
                </a:solidFill>
                <a:ea typeface="Calibri" panose="020F0502020204030204" pitchFamily="34" charset="0"/>
                <a:cs typeface="Arial" panose="020B0604020202020204" pitchFamily="34" charset="0"/>
              </a:rPr>
              <a:t>LUYỆN TẬP</a:t>
            </a:r>
            <a:r>
              <a:rPr lang="vi-VN" sz="6700" b="1" kern="0" dirty="0" smtClean="0">
                <a:solidFill>
                  <a:srgbClr val="4A6EBE"/>
                </a:solidFill>
                <a:ea typeface="Calibri" panose="020F0502020204030204" pitchFamily="34" charset="0"/>
                <a:cs typeface="Arial" panose="020B0604020202020204" pitchFamily="34" charset="0"/>
              </a:rPr>
              <a:t> </a:t>
            </a:r>
            <a:r>
              <a:rPr lang="vi-VN" sz="6700" b="1" kern="0" dirty="0">
                <a:solidFill>
                  <a:srgbClr val="4A6EBE"/>
                </a:solidFill>
                <a:ea typeface="Calibri" panose="020F0502020204030204" pitchFamily="34" charset="0"/>
                <a:cs typeface="Arial" panose="020B0604020202020204" pitchFamily="34" charset="0"/>
              </a:rPr>
              <a:t>QUAN HỆ GIỮA BA CẠNH CỦA MỘT TAM GIÁC</a:t>
            </a:r>
            <a:endParaRPr kumimoji="0" lang="en-US" sz="6700" b="1" i="0" u="none" strike="noStrike" kern="0" cap="none" spc="0" normalizeH="0" baseline="0" noProof="0" dirty="0" smtClean="0">
              <a:ln>
                <a:noFill/>
              </a:ln>
              <a:solidFill>
                <a:srgbClr val="4A6EBE"/>
              </a:solidFill>
              <a:effectLst/>
              <a:uLnTx/>
              <a:uFillTx/>
              <a:latin typeface="Arial" panose="020B0604020202020204" pitchFamily="34" charset="0"/>
              <a:cs typeface="Arial" panose="020B0604020202020204" pitchFamily="34" charset="0"/>
            </a:endParaRPr>
          </a:p>
        </p:txBody>
      </p:sp>
      <p:sp>
        <p:nvSpPr>
          <p:cNvPr id="9" name="Rectangle 8"/>
          <p:cNvSpPr/>
          <p:nvPr/>
        </p:nvSpPr>
        <p:spPr>
          <a:xfrm>
            <a:off x="762000" y="190500"/>
            <a:ext cx="16633007" cy="3093154"/>
          </a:xfrm>
          <a:prstGeom prst="rect">
            <a:avLst/>
          </a:prstGeom>
        </p:spPr>
        <p:txBody>
          <a:bodyPr wrap="square">
            <a:spAutoFit/>
          </a:bodyPr>
          <a:lstStyle/>
          <a:p>
            <a:pPr lvl="0" algn="ctr">
              <a:lnSpc>
                <a:spcPct val="150000"/>
              </a:lnSpc>
              <a:defRPr/>
            </a:pPr>
            <a:r>
              <a:rPr lang="vi-VN" sz="6500" b="1" kern="0" dirty="0">
                <a:cs typeface="Arial" panose="020B0604020202020204" pitchFamily="34" charset="0"/>
              </a:rPr>
              <a:t>CHƯƠNG IX. QUAN HỆ GIỮA CÁC YẾU TỐ TRONG MỘT TAM GIÁC</a:t>
            </a:r>
            <a:endParaRPr lang="en-US" sz="65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6610719"/>
      </p:ext>
    </p:extLst>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712792" y="8987378"/>
            <a:ext cx="1071493" cy="1111796"/>
          </a:xfrm>
          <a:prstGeom prst="rect">
            <a:avLst/>
          </a:prstGeom>
        </p:spPr>
      </p:pic>
      <p:sp>
        <p:nvSpPr>
          <p:cNvPr id="64" name="Đáp án đúng">
            <a:extLst>
              <a:ext uri="{FF2B5EF4-FFF2-40B4-BE49-F238E27FC236}">
                <a16:creationId xmlns:a16="http://schemas.microsoft.com/office/drawing/2014/main" xmlns="" id="{8B66CBE4-2DB9-BCF7-D1C4-281B894BFE17}"/>
              </a:ext>
            </a:extLst>
          </p:cNvPr>
          <p:cNvSpPr/>
          <p:nvPr/>
        </p:nvSpPr>
        <p:spPr>
          <a:xfrm>
            <a:off x="1810753" y="7549879"/>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xmlns="" id="{3FCD9830-5FD1-BD44-878B-228BD96CE996}"/>
              </a:ext>
            </a:extLst>
          </p:cNvPr>
          <p:cNvSpPr/>
          <p:nvPr/>
        </p:nvSpPr>
        <p:spPr>
          <a:xfrm>
            <a:off x="9651025" y="754987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xmlns="" id="{6A919885-0285-0403-1E09-FA94D8BC080B}"/>
              </a:ext>
            </a:extLst>
          </p:cNvPr>
          <p:cNvSpPr/>
          <p:nvPr/>
        </p:nvSpPr>
        <p:spPr>
          <a:xfrm>
            <a:off x="9651025" y="55927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xmlns="" id="{2E7D83A4-3758-8699-4DD0-010A80780539}"/>
              </a:ext>
            </a:extLst>
          </p:cNvPr>
          <p:cNvSpPr/>
          <p:nvPr/>
        </p:nvSpPr>
        <p:spPr>
          <a:xfrm>
            <a:off x="1752600" y="55935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xmlns=""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355806" y="7849027"/>
            <a:ext cx="1303799" cy="1134831"/>
          </a:xfrm>
          <a:prstGeom prst="rect">
            <a:avLst/>
          </a:prstGeom>
        </p:spPr>
      </p:pic>
      <p:pic>
        <p:nvPicPr>
          <p:cNvPr id="69" name="Picture 68">
            <a:extLst>
              <a:ext uri="{FF2B5EF4-FFF2-40B4-BE49-F238E27FC236}">
                <a16:creationId xmlns:a16="http://schemas.microsoft.com/office/drawing/2014/main" xmlns=""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8593" y="5792992"/>
            <a:ext cx="1303454" cy="1161258"/>
          </a:xfrm>
          <a:prstGeom prst="rect">
            <a:avLst/>
          </a:prstGeom>
        </p:spPr>
      </p:pic>
      <p:pic>
        <p:nvPicPr>
          <p:cNvPr id="70" name="Picture 10">
            <a:extLst>
              <a:ext uri="{FF2B5EF4-FFF2-40B4-BE49-F238E27FC236}">
                <a16:creationId xmlns:a16="http://schemas.microsoft.com/office/drawing/2014/main" xmlns=""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95684" y="5716009"/>
            <a:ext cx="1342580" cy="1196116"/>
          </a:xfrm>
          <a:prstGeom prst="rect">
            <a:avLst/>
          </a:prstGeom>
        </p:spPr>
      </p:pic>
      <p:pic>
        <p:nvPicPr>
          <p:cNvPr id="71" name="Picture 10">
            <a:extLst>
              <a:ext uri="{FF2B5EF4-FFF2-40B4-BE49-F238E27FC236}">
                <a16:creationId xmlns:a16="http://schemas.microsoft.com/office/drawing/2014/main" xmlns=""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212253" y="7655784"/>
            <a:ext cx="1352839" cy="1205257"/>
          </a:xfrm>
          <a:prstGeom prst="rect">
            <a:avLst/>
          </a:prstGeom>
        </p:spPr>
      </p:pic>
      <p:sp>
        <p:nvSpPr>
          <p:cNvPr id="44" name="Rectangle 43"/>
          <p:cNvSpPr/>
          <p:nvPr/>
        </p:nvSpPr>
        <p:spPr>
          <a:xfrm>
            <a:off x="1417851" y="2476500"/>
            <a:ext cx="15367381" cy="2862322"/>
          </a:xfrm>
          <a:prstGeom prst="rect">
            <a:avLst/>
          </a:prstGeom>
        </p:spPr>
        <p:txBody>
          <a:bodyPr wrap="square">
            <a:spAutoFit/>
          </a:bodyPr>
          <a:lstStyle/>
          <a:p>
            <a:pPr lvl="0" algn="just">
              <a:lnSpc>
                <a:spcPct val="150000"/>
              </a:lnSpc>
              <a:spcAft>
                <a:spcPts val="800"/>
              </a:spcAft>
            </a:pP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2.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Dựa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bất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thứ</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kiểm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xem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nào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trong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đoạn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có</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dài</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cho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sau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đây</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không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thể</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là</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một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014982" y="5143500"/>
            <a:ext cx="13072618"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3 cm, 5 cm, 7 </a:t>
            </a:r>
            <a:r>
              <a:rPr lang="en-US" sz="4000" dirty="0" smtClean="0">
                <a:latin typeface="Arial" panose="020B0604020202020204" pitchFamily="34" charset="0"/>
                <a:ea typeface="Calibri" panose="020F0502020204030204" pitchFamily="34" charset="0"/>
                <a:cs typeface="Arial" panose="020B0604020202020204" pitchFamily="34" charset="0"/>
              </a:rPr>
              <a:t>cm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4 cm, 5 cm, 6cm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2cm, 5 cm, 7 </a:t>
            </a:r>
            <a:r>
              <a:rPr lang="en-US" sz="4000" dirty="0" smtClean="0">
                <a:latin typeface="Arial" panose="020B0604020202020204" pitchFamily="34" charset="0"/>
                <a:ea typeface="Calibri" panose="020F0502020204030204" pitchFamily="34" charset="0"/>
                <a:cs typeface="Arial" panose="020B0604020202020204" pitchFamily="34" charset="0"/>
              </a:rPr>
              <a:t>cm</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3 cm, 5 cm, 6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205300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a16="http://schemas.microsoft.com/office/drawing/2014/main" xmlns=""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xmlns=""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xmlns=""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xmlns=""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xmlns=""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a16="http://schemas.microsoft.com/office/drawing/2014/main" xmlns=""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a16="http://schemas.microsoft.com/office/drawing/2014/main" xmlns=""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a16="http://schemas.microsoft.com/office/drawing/2014/main" xmlns=""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13828" y="7184117"/>
            <a:ext cx="1352839" cy="1205257"/>
          </a:xfrm>
          <a:prstGeom prst="rect">
            <a:avLst/>
          </a:prstGeom>
        </p:spPr>
      </p:pic>
      <p:sp>
        <p:nvSpPr>
          <p:cNvPr id="44" name="Rectangle 43"/>
          <p:cNvSpPr/>
          <p:nvPr/>
        </p:nvSpPr>
        <p:spPr>
          <a:xfrm>
            <a:off x="1722651"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3. Cho </a:t>
            </a:r>
            <a:r>
              <a:rPr lang="el-GR" sz="4000" b="1">
                <a:solidFill>
                  <a:prstClr val="white"/>
                </a:solidFill>
                <a:latin typeface="Arial" panose="020B0604020202020204" pitchFamily="34" charset="0"/>
                <a:ea typeface="Times New Roman" panose="02020603050405020304" pitchFamily="18" charset="0"/>
                <a:cs typeface="Arial" panose="020B0604020202020204" pitchFamily="34" charset="0"/>
              </a:rPr>
              <a:t>Δ</a:t>
            </a:r>
            <a:r>
              <a:rPr lang="vi-VN" sz="4000" b="1">
                <a:solidFill>
                  <a:prstClr val="white"/>
                </a:solidFill>
                <a:ea typeface="Times New Roman" panose="02020603050405020304" pitchFamily="18" charset="0"/>
                <a:cs typeface="Arial" panose="020B0604020202020204" pitchFamily="34" charset="0"/>
              </a:rPr>
              <a:t>ABC có cạnh AB = 10cm và cạnh BC = 7cm. Tính độ dài cạnh AC biết AC là một số nguyên tố lớn hơn 11</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10000" y="4648158"/>
            <a:ext cx="13072618" cy="3543342"/>
          </a:xfrm>
          <a:prstGeom prst="rect">
            <a:avLst/>
          </a:prstGeom>
        </p:spPr>
        <p:txBody>
          <a:bodyPr wrap="square">
            <a:spAutoFit/>
          </a:bodyPr>
          <a:lstStyle/>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17 cm						     B</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19 cm						     D</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13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87361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a16="http://schemas.microsoft.com/office/drawing/2014/main" xmlns=""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xmlns=""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xmlns=""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xmlns=""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xmlns=""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a16="http://schemas.microsoft.com/office/drawing/2014/main" xmlns=""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a16="http://schemas.microsoft.com/office/drawing/2014/main" xmlns=""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a16="http://schemas.microsoft.com/office/drawing/2014/main" xmlns=""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13828" y="7184117"/>
            <a:ext cx="1352839" cy="1205257"/>
          </a:xfrm>
          <a:prstGeom prst="rect">
            <a:avLst/>
          </a:prstGeom>
        </p:spPr>
      </p:pic>
      <p:sp>
        <p:nvSpPr>
          <p:cNvPr id="44" name="Rectangle 43"/>
          <p:cNvSpPr/>
          <p:nvPr/>
        </p:nvSpPr>
        <p:spPr>
          <a:xfrm>
            <a:off x="1371600" y="2518708"/>
            <a:ext cx="15574749" cy="1938992"/>
          </a:xfrm>
          <a:prstGeom prst="rect">
            <a:avLst/>
          </a:prstGeom>
        </p:spPr>
        <p:txBody>
          <a:bodyPr wrap="square">
            <a:spAutoFit/>
          </a:bodyPr>
          <a:lstStyle/>
          <a:p>
            <a:pPr lvl="0" algn="just">
              <a:lnSpc>
                <a:spcPct val="150000"/>
              </a:lnSpc>
              <a:spcAft>
                <a:spcPts val="800"/>
              </a:spcAft>
            </a:pPr>
            <a:r>
              <a:rPr lang="vi-VN" sz="4000" b="1" dirty="0">
                <a:solidFill>
                  <a:prstClr val="white"/>
                </a:solidFill>
                <a:ea typeface="Times New Roman" panose="02020603050405020304" pitchFamily="18" charset="0"/>
                <a:cs typeface="Arial" panose="020B0604020202020204" pitchFamily="34" charset="0"/>
              </a:rPr>
              <a:t>Câu 4. Cho tam giác ABC biết AB = 2cm; BC = 7cm và cạnh AC là một số tự nhiên lẻ. Chu vi ABC là</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43782" y="4610100"/>
            <a:ext cx="13072618"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17 cm						     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18</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19 cm						     D</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16</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7604183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712792" y="8538141"/>
            <a:ext cx="1071493" cy="1111796"/>
          </a:xfrm>
          <a:prstGeom prst="rect">
            <a:avLst/>
          </a:prstGeom>
        </p:spPr>
      </p:pic>
      <p:sp>
        <p:nvSpPr>
          <p:cNvPr id="64" name="Đáp án đúng">
            <a:extLst>
              <a:ext uri="{FF2B5EF4-FFF2-40B4-BE49-F238E27FC236}">
                <a16:creationId xmlns:a16="http://schemas.microsoft.com/office/drawing/2014/main" xmlns="" id="{8B66CBE4-2DB9-BCF7-D1C4-281B894BFE17}"/>
              </a:ext>
            </a:extLst>
          </p:cNvPr>
          <p:cNvSpPr/>
          <p:nvPr/>
        </p:nvSpPr>
        <p:spPr>
          <a:xfrm>
            <a:off x="1752600" y="7100642"/>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xmlns="" id="{3FCD9830-5FD1-BD44-878B-228BD96CE996}"/>
              </a:ext>
            </a:extLst>
          </p:cNvPr>
          <p:cNvSpPr/>
          <p:nvPr/>
        </p:nvSpPr>
        <p:spPr>
          <a:xfrm>
            <a:off x="9651025" y="710064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xmlns="" id="{6A919885-0285-0403-1E09-FA94D8BC080B}"/>
              </a:ext>
            </a:extLst>
          </p:cNvPr>
          <p:cNvSpPr/>
          <p:nvPr/>
        </p:nvSpPr>
        <p:spPr>
          <a:xfrm>
            <a:off x="9651025" y="5143500"/>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xmlns="" id="{2E7D83A4-3758-8699-4DD0-010A80780539}"/>
              </a:ext>
            </a:extLst>
          </p:cNvPr>
          <p:cNvSpPr/>
          <p:nvPr/>
        </p:nvSpPr>
        <p:spPr>
          <a:xfrm>
            <a:off x="1752600" y="5144294"/>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xmlns=""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355806" y="7399790"/>
            <a:ext cx="1303799" cy="1134831"/>
          </a:xfrm>
          <a:prstGeom prst="rect">
            <a:avLst/>
          </a:prstGeom>
        </p:spPr>
      </p:pic>
      <p:pic>
        <p:nvPicPr>
          <p:cNvPr id="69" name="Picture 68">
            <a:extLst>
              <a:ext uri="{FF2B5EF4-FFF2-40B4-BE49-F238E27FC236}">
                <a16:creationId xmlns:a16="http://schemas.microsoft.com/office/drawing/2014/main" xmlns=""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8593" y="5343755"/>
            <a:ext cx="1303454" cy="1161258"/>
          </a:xfrm>
          <a:prstGeom prst="rect">
            <a:avLst/>
          </a:prstGeom>
        </p:spPr>
      </p:pic>
      <p:pic>
        <p:nvPicPr>
          <p:cNvPr id="70" name="Picture 10">
            <a:extLst>
              <a:ext uri="{FF2B5EF4-FFF2-40B4-BE49-F238E27FC236}">
                <a16:creationId xmlns:a16="http://schemas.microsoft.com/office/drawing/2014/main" xmlns=""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95684" y="5266772"/>
            <a:ext cx="1342580" cy="1196116"/>
          </a:xfrm>
          <a:prstGeom prst="rect">
            <a:avLst/>
          </a:prstGeom>
        </p:spPr>
      </p:pic>
      <p:pic>
        <p:nvPicPr>
          <p:cNvPr id="71" name="Picture 10">
            <a:extLst>
              <a:ext uri="{FF2B5EF4-FFF2-40B4-BE49-F238E27FC236}">
                <a16:creationId xmlns:a16="http://schemas.microsoft.com/office/drawing/2014/main" xmlns=""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212253" y="7206547"/>
            <a:ext cx="1352839" cy="1205257"/>
          </a:xfrm>
          <a:prstGeom prst="rect">
            <a:avLst/>
          </a:prstGeom>
        </p:spPr>
      </p:pic>
      <p:sp>
        <p:nvSpPr>
          <p:cNvPr id="44" name="Rectangle 43"/>
          <p:cNvSpPr/>
          <p:nvPr/>
        </p:nvSpPr>
        <p:spPr>
          <a:xfrm>
            <a:off x="1828800"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5. Có bao nhiêu tam giác có độ dài hai cạnh là 9 cm và 3 cm còn độ dài cạnh thứ ba là một số nguyên (đơn vị cm)?</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495800" y="4760456"/>
            <a:ext cx="11963400"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6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4 </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5</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774562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4"/>
              </a:ext>
            </a:extLst>
          </a:blip>
          <a:srcRect t="56419"/>
          <a:stretch>
            <a:fillRect/>
          </a:stretch>
        </p:blipFill>
        <p:spPr>
          <a:xfrm>
            <a:off x="2810158" y="4015823"/>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4"/>
              </a:ext>
            </a:extLst>
          </a:blip>
          <a:srcRect t="56419"/>
          <a:stretch>
            <a:fillRect/>
          </a:stretch>
        </p:blipFill>
        <p:spPr>
          <a:xfrm>
            <a:off x="2825705" y="892972"/>
            <a:ext cx="12642895" cy="4527581"/>
          </a:xfrm>
          <a:prstGeom prst="rect">
            <a:avLst/>
          </a:prstGeom>
        </p:spPr>
      </p:pic>
      <p:grpSp>
        <p:nvGrpSpPr>
          <p:cNvPr id="2" name="Group 2"/>
          <p:cNvGrpSpPr/>
          <p:nvPr/>
        </p:nvGrpSpPr>
        <p:grpSpPr>
          <a:xfrm>
            <a:off x="-457200" y="879946"/>
            <a:ext cx="18897600" cy="2421117"/>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4267200" y="1345013"/>
            <a:ext cx="9183961" cy="1477328"/>
          </a:xfrm>
          <a:prstGeom prst="rect">
            <a:avLst/>
          </a:prstGeom>
        </p:spPr>
        <p:txBody>
          <a:bodyPr wrap="square">
            <a:spAutoFit/>
          </a:bodyPr>
          <a:lstStyle/>
          <a:p>
            <a:pPr algn="ctr">
              <a:lnSpc>
                <a:spcPct val="150000"/>
              </a:lnSpc>
              <a:tabLst>
                <a:tab pos="360045" algn="l"/>
                <a:tab pos="720090" algn="l"/>
              </a:tabLst>
            </a:pPr>
            <a:r>
              <a:rPr lang="en-US" sz="6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6000" b="1" dirty="0">
              <a:solidFill>
                <a:prstClr val="black"/>
              </a:solidFill>
              <a:ea typeface="Calibri" panose="020F0502020204030204" pitchFamily="34" charset="0"/>
              <a:cs typeface="Arial" panose="020B0604020202020204" pitchFamily="34" charset="0"/>
            </a:endParaRPr>
          </a:p>
        </p:txBody>
      </p:sp>
      <p:pic>
        <p:nvPicPr>
          <p:cNvPr id="48"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280204" y="6466044"/>
            <a:ext cx="3691020" cy="3234256"/>
          </a:xfrm>
          <a:prstGeom prst="rect">
            <a:avLst/>
          </a:prstGeom>
        </p:spPr>
      </p:pic>
      <p:cxnSp>
        <p:nvCxnSpPr>
          <p:cNvPr id="8" name="Straight Connector 7"/>
          <p:cNvCxnSpPr/>
          <p:nvPr/>
        </p:nvCxnSpPr>
        <p:spPr>
          <a:xfrm>
            <a:off x="5867400" y="3301055"/>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3832678" y="4305299"/>
            <a:ext cx="10768738" cy="1485571"/>
            <a:chOff x="3633062" y="4841384"/>
            <a:chExt cx="10768738" cy="1485571"/>
          </a:xfrm>
        </p:grpSpPr>
        <p:sp>
          <p:nvSpPr>
            <p:cNvPr id="50" name="Rounded Rectangular Callout 49"/>
            <p:cNvSpPr/>
            <p:nvPr/>
          </p:nvSpPr>
          <p:spPr>
            <a:xfrm>
              <a:off x="3633062" y="4841384"/>
              <a:ext cx="10744199" cy="1485571"/>
            </a:xfrm>
            <a:prstGeom prst="wedgeRoundRectCallout">
              <a:avLst/>
            </a:prstGeom>
            <a:solidFill>
              <a:srgbClr val="FFFFFF"/>
            </a:solidFill>
            <a:ln w="25400" cap="flat" cmpd="sng" algn="ctr">
              <a:solidFill>
                <a:srgbClr val="FFFFFF">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3F3F3"/>
                </a:solidFill>
                <a:effectLst/>
                <a:uLnTx/>
                <a:uFillTx/>
                <a:latin typeface="Arial"/>
                <a:ea typeface="+mn-ea"/>
                <a:cs typeface="+mn-cs"/>
              </a:endParaRPr>
            </a:p>
          </p:txBody>
        </p:sp>
        <p:sp>
          <p:nvSpPr>
            <p:cNvPr id="51" name="TextBox 50"/>
            <p:cNvSpPr txBox="1"/>
            <p:nvPr/>
          </p:nvSpPr>
          <p:spPr>
            <a:xfrm>
              <a:off x="4108145" y="5196239"/>
              <a:ext cx="10293655"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smtClean="0">
                  <a:ln>
                    <a:noFill/>
                  </a:ln>
                  <a:solidFill>
                    <a:srgbClr val="434343"/>
                  </a:solidFill>
                  <a:effectLst/>
                  <a:uLnTx/>
                  <a:uFillTx/>
                  <a:latin typeface="Arial"/>
                </a:rPr>
                <a:t>Hoạt</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động</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nhóm</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đôi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để</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hoàn</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thành</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bài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tập</a:t>
              </a:r>
              <a:endParaRPr kumimoji="0" lang="en-US" sz="4000" b="0" i="0" u="none" strike="noStrike" kern="0" cap="none" spc="0" normalizeH="0" baseline="0" noProof="0" dirty="0" smtClean="0">
                <a:ln>
                  <a:noFill/>
                </a:ln>
                <a:solidFill>
                  <a:srgbClr val="434343"/>
                </a:solidFill>
                <a:effectLst/>
                <a:uLnTx/>
                <a:uFillTx/>
                <a:latin typeface="Arial"/>
              </a:endParaRPr>
            </a:p>
          </p:txBody>
        </p:sp>
      </p:grpSp>
      <p:cxnSp>
        <p:nvCxnSpPr>
          <p:cNvPr id="52" name="Straight Connector 51"/>
          <p:cNvCxnSpPr/>
          <p:nvPr/>
        </p:nvCxnSpPr>
        <p:spPr>
          <a:xfrm>
            <a:off x="11811000" y="3301054"/>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383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4851" y="10172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926685" y="49231"/>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50360" y="38904"/>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sp>
        <p:nvSpPr>
          <p:cNvPr id="28" name="Rectangle 27"/>
          <p:cNvSpPr/>
          <p:nvPr/>
        </p:nvSpPr>
        <p:spPr>
          <a:xfrm>
            <a:off x="1467766" y="1333500"/>
            <a:ext cx="15448634" cy="5016758"/>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M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N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thẳng</a:t>
            </a:r>
            <a:r>
              <a:rPr lang="en-US" sz="4000" dirty="0">
                <a:latin typeface="Arial" panose="020B0604020202020204" pitchFamily="34" charset="0"/>
                <a:ea typeface="Calibri" panose="020F0502020204030204" pitchFamily="34" charset="0"/>
                <a:cs typeface="Arial" panose="020B0604020202020204" pitchFamily="34" charset="0"/>
              </a:rPr>
              <a:t> AM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BC (H.9.18).</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MB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MN + NB,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MA + MB </a:t>
            </a:r>
            <a:r>
              <a:rPr lang="en-US" sz="4000" dirty="0">
                <a:latin typeface="Arial" panose="020B0604020202020204" pitchFamily="34" charset="0"/>
                <a:ea typeface="Times New Roman" panose="02020603050405020304" pitchFamily="18" charset="0"/>
                <a:cs typeface="Arial" panose="020B0604020202020204" pitchFamily="34" charset="0"/>
              </a:rPr>
              <a:t>&lt; </a:t>
            </a:r>
            <a:r>
              <a:rPr lang="en-US" sz="4000" dirty="0" smtClean="0">
                <a:latin typeface="Arial" panose="020B0604020202020204" pitchFamily="34" charset="0"/>
                <a:ea typeface="Times New Roman" panose="02020603050405020304" pitchFamily="18" charset="0"/>
                <a:cs typeface="Arial" panose="020B0604020202020204" pitchFamily="34" charset="0"/>
              </a:rPr>
              <a:t>NA + NB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b)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NA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CA + CN,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NA + </a:t>
            </a:r>
            <a:r>
              <a:rPr lang="en-US" sz="4000" dirty="0">
                <a:latin typeface="Arial" panose="020B0604020202020204" pitchFamily="34" charset="0"/>
                <a:ea typeface="Times New Roman" panose="02020603050405020304" pitchFamily="18" charset="0"/>
                <a:cs typeface="Arial" panose="020B0604020202020204" pitchFamily="34" charset="0"/>
              </a:rPr>
              <a:t>NB &lt; </a:t>
            </a:r>
            <a:r>
              <a:rPr lang="en-US" sz="4000" dirty="0" smtClean="0">
                <a:latin typeface="Arial" panose="020B0604020202020204" pitchFamily="34" charset="0"/>
                <a:ea typeface="Times New Roman" panose="02020603050405020304" pitchFamily="18" charset="0"/>
                <a:cs typeface="Arial" panose="020B0604020202020204" pitchFamily="34" charset="0"/>
              </a:rPr>
              <a:t>CA + </a:t>
            </a:r>
            <a:r>
              <a:rPr lang="en-US" sz="4000" dirty="0">
                <a:latin typeface="Arial" panose="020B0604020202020204" pitchFamily="34" charset="0"/>
                <a:ea typeface="Times New Roman" panose="02020603050405020304" pitchFamily="18" charset="0"/>
                <a:cs typeface="Arial" panose="020B0604020202020204" pitchFamily="34" charset="0"/>
              </a:rPr>
              <a:t>CB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a:latin typeface="Arial" panose="020B0604020202020204" pitchFamily="34" charset="0"/>
                <a:ea typeface="Times New Roman" panose="02020603050405020304" pitchFamily="18" charset="0"/>
                <a:cs typeface="Arial" panose="020B0604020202020204" pitchFamily="34" charset="0"/>
              </a:rPr>
              <a:t>Chúng</a:t>
            </a:r>
            <a:r>
              <a:rPr lang="en-US" sz="4000" dirty="0">
                <a:latin typeface="Arial" panose="020B0604020202020204" pitchFamily="34" charset="0"/>
                <a:ea typeface="Times New Roman" panose="02020603050405020304" pitchFamily="18" charset="0"/>
                <a:cs typeface="Arial" panose="020B0604020202020204" pitchFamily="34" charset="0"/>
              </a:rPr>
              <a:t> minh MA + </a:t>
            </a:r>
            <a:r>
              <a:rPr lang="en-US" sz="4000" dirty="0" smtClean="0">
                <a:latin typeface="Arial" panose="020B0604020202020204" pitchFamily="34" charset="0"/>
                <a:ea typeface="Times New Roman" panose="02020603050405020304" pitchFamily="18" charset="0"/>
                <a:cs typeface="Arial" panose="020B0604020202020204" pitchFamily="34" charset="0"/>
              </a:rPr>
              <a:t>MB &lt; </a:t>
            </a:r>
            <a:r>
              <a:rPr lang="en-US" sz="4000" dirty="0">
                <a:latin typeface="Arial" panose="020B0604020202020204" pitchFamily="34" charset="0"/>
                <a:ea typeface="Times New Roman" panose="02020603050405020304" pitchFamily="18" charset="0"/>
                <a:cs typeface="Arial" panose="020B0604020202020204" pitchFamily="34" charset="0"/>
              </a:rPr>
              <a:t>CA + CB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34" name="Group 33"/>
          <p:cNvGrpSpPr/>
          <p:nvPr/>
        </p:nvGrpSpPr>
        <p:grpSpPr>
          <a:xfrm>
            <a:off x="16926685" y="8853502"/>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9934132" y="4471877"/>
              <a:ext cx="2625831" cy="1598475"/>
            </a:xfrm>
            <a:prstGeom prst="rect">
              <a:avLst/>
            </a:prstGeom>
          </p:spPr>
        </p:pic>
      </p:grpSp>
      <p:grpSp>
        <p:nvGrpSpPr>
          <p:cNvPr id="38" name="Group 37"/>
          <p:cNvGrpSpPr/>
          <p:nvPr/>
        </p:nvGrpSpPr>
        <p:grpSpPr>
          <a:xfrm>
            <a:off x="228600" y="8877301"/>
            <a:ext cx="1267374" cy="1108734"/>
            <a:chOff x="5250279" y="3663315"/>
            <a:chExt cx="3215601" cy="3215601"/>
          </a:xfrm>
        </p:grpSpPr>
        <p:grpSp>
          <p:nvGrpSpPr>
            <p:cNvPr id="39" name="Group 6"/>
            <p:cNvGrpSpPr/>
            <p:nvPr/>
          </p:nvGrpSpPr>
          <p:grpSpPr>
            <a:xfrm>
              <a:off x="5250279" y="3663315"/>
              <a:ext cx="3215601" cy="3215601"/>
              <a:chOff x="0" y="0"/>
              <a:chExt cx="6350000" cy="6350000"/>
            </a:xfrm>
          </p:grpSpPr>
          <p:sp>
            <p:nvSpPr>
              <p:cNvPr id="41"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40"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871074" y="4113338"/>
              <a:ext cx="1974010" cy="2315555"/>
            </a:xfrm>
            <a:prstGeom prst="rect">
              <a:avLst/>
            </a:prstGeom>
          </p:spPr>
        </p:pic>
      </p:grpSp>
      <p:sp>
        <p:nvSpPr>
          <p:cNvPr id="25" name="TextBox 24"/>
          <p:cNvSpPr txBox="1"/>
          <p:nvPr/>
        </p:nvSpPr>
        <p:spPr>
          <a:xfrm>
            <a:off x="6324600" y="404382"/>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9.12: (SGK – tr.69)</a:t>
            </a:r>
            <a:endParaRPr lang="en-US" sz="4500" b="1" dirty="0">
              <a:solidFill>
                <a:prstClr val="black"/>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700286" y="5676900"/>
            <a:ext cx="5359499" cy="4395238"/>
          </a:xfrm>
          <a:prstGeom prst="rect">
            <a:avLst/>
          </a:prstGeom>
        </p:spPr>
      </p:pic>
      <p:pic>
        <p:nvPicPr>
          <p:cNvPr id="29"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648200" y="7557157"/>
            <a:ext cx="2759910" cy="2418371"/>
          </a:xfrm>
          <a:prstGeom prst="rect">
            <a:avLst/>
          </a:prstGeom>
        </p:spPr>
      </p:pic>
    </p:spTree>
    <p:extLst>
      <p:ext uri="{BB962C8B-B14F-4D97-AF65-F5344CB8AC3E}">
        <p14:creationId xmlns:p14="http://schemas.microsoft.com/office/powerpoint/2010/main" val="252500711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71600" y="9753665"/>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82000" y="37541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50109" y="1943100"/>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010400" y="1591211"/>
                <a:ext cx="10767587" cy="3785652"/>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MNB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&lt; MN + NB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solidFill>
                      <a:srgbClr val="333333"/>
                    </a:solidFill>
                    <a:effectLst/>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MB + MA &lt; MN + NB + MA</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 MA &lt; NB + NA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NA</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010400" y="1591211"/>
                <a:ext cx="10767587" cy="3785652"/>
              </a:xfrm>
              <a:prstGeom prst="rect">
                <a:avLst/>
              </a:prstGeom>
              <a:blipFill>
                <a:blip r:embed="rId17"/>
                <a:stretch>
                  <a:fillRect l="-1982"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106957" y="5691488"/>
                <a:ext cx="10216836" cy="3785652"/>
              </a:xfrm>
              <a:prstGeom prst="rect">
                <a:avLst/>
              </a:prstGeom>
            </p:spPr>
            <p:txBody>
              <a:bodyPr wrap="square">
                <a:spAutoFit/>
              </a:bodyPr>
              <a:lstStyle/>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NCA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NA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&lt; CN + CA (BĐT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CN + NB + CA</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CB + CA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CB)</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106957" y="5691488"/>
                <a:ext cx="10216836" cy="3785652"/>
              </a:xfrm>
              <a:prstGeom prst="rect">
                <a:avLst/>
              </a:prstGeom>
              <a:blipFill>
                <a:blip r:embed="rId18"/>
                <a:stretch>
                  <a:fillRect l="-2148" r="-418" b="-3060"/>
                </a:stretch>
              </a:blipFill>
            </p:spPr>
            <p:txBody>
              <a:bodyPr/>
              <a:lstStyle/>
              <a:p>
                <a:r>
                  <a:rPr lang="en-US">
                    <a:noFill/>
                  </a:rPr>
                  <a:t> </a:t>
                </a:r>
              </a:p>
            </p:txBody>
          </p:sp>
        </mc:Fallback>
      </mc:AlternateContent>
      <p:pic>
        <p:nvPicPr>
          <p:cNvPr id="28" name="Picture 17"/>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2438399" y="7558003"/>
            <a:ext cx="2182918" cy="2057400"/>
          </a:xfrm>
          <a:prstGeom prst="rect">
            <a:avLst/>
          </a:prstGeom>
        </p:spPr>
      </p:pic>
    </p:spTree>
    <p:extLst>
      <p:ext uri="{BB962C8B-B14F-4D97-AF65-F5344CB8AC3E}">
        <p14:creationId xmlns:p14="http://schemas.microsoft.com/office/powerpoint/2010/main" val="2783377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0-#ppt_w/2"/>
                                          </p:val>
                                        </p:tav>
                                        <p:tav tm="100000">
                                          <p:val>
                                            <p:strVal val="#ppt_x"/>
                                          </p:val>
                                        </p:tav>
                                      </p:tavLst>
                                    </p:anim>
                                    <p:anim calcmode="lin" valueType="num">
                                      <p:cBhvr additive="base">
                                        <p:cTn id="1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arn(inVertic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down)">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500"/>
                                        <p:tgtEl>
                                          <p:spTgt spid="4">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Effect transition="in" filter="fade">
                                      <p:cBhvr>
                                        <p:cTn id="39" dur="500"/>
                                        <p:tgtEl>
                                          <p:spTgt spid="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4" dur="500"/>
                                        <p:tgtEl>
                                          <p:spTgt spid="4">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barn(inVertical)">
                                      <p:cBhvr>
                                        <p:cTn id="4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47800" y="9410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710989" y="8789838"/>
            <a:ext cx="1454869" cy="1305550"/>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31175" y="72751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1688" y="2196062"/>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368013" y="2371780"/>
                <a:ext cx="10767587" cy="378565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 MA &lt; NB +NA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MB + MA &lt;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MA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368013" y="2371780"/>
                <a:ext cx="10767587" cy="3785652"/>
              </a:xfrm>
              <a:prstGeom prst="rect">
                <a:avLst/>
              </a:prstGeom>
              <a:blipFill>
                <a:blip r:embed="rId17"/>
                <a:stretch>
                  <a:fillRect l="-2039" b="-3060"/>
                </a:stretch>
              </a:blipFill>
            </p:spPr>
            <p:txBody>
              <a:bodyPr/>
              <a:lstStyle/>
              <a:p>
                <a:r>
                  <a:rPr lang="en-US">
                    <a:noFill/>
                  </a:rPr>
                  <a:t> </a:t>
                </a:r>
              </a:p>
            </p:txBody>
          </p:sp>
        </mc:Fallback>
      </mc:AlternateContent>
      <p:pic>
        <p:nvPicPr>
          <p:cNvPr id="28" name="Picture 17"/>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6490441" y="7277100"/>
            <a:ext cx="2182918" cy="2057400"/>
          </a:xfrm>
          <a:prstGeom prst="rect">
            <a:avLst/>
          </a:prstGeom>
        </p:spPr>
      </p:pic>
    </p:spTree>
    <p:extLst>
      <p:ext uri="{BB962C8B-B14F-4D97-AF65-F5344CB8AC3E}">
        <p14:creationId xmlns:p14="http://schemas.microsoft.com/office/powerpoint/2010/main" val="344287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9.13: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nằm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B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 </a:t>
            </a:r>
            <a:r>
              <a:rPr lang="en-US" sz="4000" dirty="0" err="1" smtClean="0">
                <a:solidFill>
                  <a:srgbClr val="333333"/>
                </a:solidFill>
                <a:latin typeface="Arial" panose="020B0604020202020204" pitchFamily="34" charset="0"/>
                <a:ea typeface="Calibri" panose="020F0502020204030204" pitchFamily="34" charset="0"/>
                <a:cs typeface="Arial" panose="020B0604020202020204" pitchFamily="34" charset="0"/>
              </a:rPr>
              <a:t>Chứng</a:t>
            </a:r>
            <a:r>
              <a:rPr lang="en-US" sz="4000" dirty="0" smtClean="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minh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nhỏ</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vi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12550" y="4991100"/>
            <a:ext cx="4877793" cy="2961892"/>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7074721" y="4860072"/>
                <a:ext cx="11060879" cy="4093428"/>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ABD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AB + BD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ACD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AC + CD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074721" y="4860072"/>
                <a:ext cx="11060879" cy="4093428"/>
              </a:xfrm>
              <a:prstGeom prst="rect">
                <a:avLst/>
              </a:prstGeom>
              <a:blipFill>
                <a:blip r:embed="rId15"/>
                <a:stretch>
                  <a:fillRect l="-1985" b="-2679"/>
                </a:stretch>
              </a:blipFill>
            </p:spPr>
            <p:txBody>
              <a:bodyPr/>
              <a:lstStyle/>
              <a:p>
                <a:r>
                  <a:rPr lang="en-US">
                    <a:noFill/>
                  </a:rPr>
                  <a:t> </a:t>
                </a:r>
              </a:p>
            </p:txBody>
          </p:sp>
        </mc:Fallback>
      </mc:AlternateContent>
    </p:spTree>
    <p:extLst>
      <p:ext uri="{BB962C8B-B14F-4D97-AF65-F5344CB8AC3E}">
        <p14:creationId xmlns:p14="http://schemas.microsoft.com/office/powerpoint/2010/main" val="31302871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7" dur="500"/>
                                        <p:tgtEl>
                                          <p:spTgt spid="7">
                                            <p:txEl>
                                              <p:pRg st="2" end="2"/>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randombar(horizontal)">
                                      <p:cBhvr>
                                        <p:cTn id="4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9.13: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C. </a:t>
            </a: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minh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nhỏ</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hơn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vi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6"/>
          <p:cNvSpPr/>
          <p:nvPr/>
        </p:nvSpPr>
        <p:spPr>
          <a:xfrm>
            <a:off x="1123864" y="4767759"/>
            <a:ext cx="16097336" cy="204158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Cộng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vế</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(1)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AD &lt; AB + AC + BD + CD =  AB + AC +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5791200" y="6972300"/>
                <a:ext cx="6177525"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𝐴𝐷</m:t>
                      </m:r>
                      <m:r>
                        <m:rPr>
                          <m:nor/>
                        </m:rPr>
                        <a:rPr lang="en-US" sz="4000" i="1">
                          <a:latin typeface="Cambria Math" panose="02040503050406030204" pitchFamily="18" charset="0"/>
                        </a:rPr>
                        <m:t> </m:t>
                      </m:r>
                      <m:r>
                        <a:rPr lang="en-US" sz="4000" i="0">
                          <a:latin typeface="Cambria Math" panose="02040503050406030204" pitchFamily="18" charset="0"/>
                        </a:rPr>
                        <m:t>&lt;</m:t>
                      </m:r>
                      <m:f>
                        <m:fPr>
                          <m:ctrlPr>
                            <a:rPr lang="en-US" sz="4000" i="1">
                              <a:latin typeface="Cambria Math" panose="02040503050406030204" pitchFamily="18" charset="0"/>
                            </a:rPr>
                          </m:ctrlPr>
                        </m:fPr>
                        <m:num>
                          <m:r>
                            <a:rPr lang="en-US" sz="4000" i="1">
                              <a:latin typeface="Cambria Math" panose="02040503050406030204" pitchFamily="18" charset="0"/>
                            </a:rPr>
                            <m:t>𝐴𝐵</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𝐴𝐶</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𝐵𝐶</m:t>
                          </m:r>
                        </m:num>
                        <m:den>
                          <m:r>
                            <a:rPr lang="en-US" sz="4000" i="0">
                              <a:latin typeface="Cambria Math" panose="02040503050406030204" pitchFamily="18" charset="0"/>
                            </a:rPr>
                            <m:t>2</m:t>
                          </m:r>
                        </m:den>
                      </m:f>
                      <m:r>
                        <m:rPr>
                          <m:nor/>
                        </m:rPr>
                        <a:rPr lang="en-US" sz="4000" i="1">
                          <a:latin typeface="Cambria Math" panose="02040503050406030204" pitchFamily="18" charset="0"/>
                        </a:rPr>
                        <m:t> </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5791200" y="6972300"/>
                <a:ext cx="6177525" cy="1244828"/>
              </a:xfrm>
              <a:prstGeom prst="rect">
                <a:avLst/>
              </a:prstGeom>
              <a:blipFill>
                <a:blip r:embed="rId14"/>
                <a:stretch>
                  <a:fillRect/>
                </a:stretch>
              </a:blipFill>
            </p:spPr>
            <p:txBody>
              <a:bodyPr/>
              <a:lstStyle/>
              <a:p>
                <a:r>
                  <a:rPr lang="en-US">
                    <a:noFill/>
                  </a:rPr>
                  <a:t> </a:t>
                </a:r>
              </a:p>
            </p:txBody>
          </p:sp>
        </mc:Fallback>
      </mc:AlternateContent>
      <p:sp>
        <p:nvSpPr>
          <p:cNvPr id="8" name="Rectangle 7"/>
          <p:cNvSpPr/>
          <p:nvPr/>
        </p:nvSpPr>
        <p:spPr>
          <a:xfrm>
            <a:off x="1123864" y="8191500"/>
            <a:ext cx="11049000" cy="1015663"/>
          </a:xfrm>
          <a:prstGeom prst="rect">
            <a:avLst/>
          </a:prstGeom>
        </p:spPr>
        <p:txBody>
          <a:bodyPr wrap="square">
            <a:spAutoFit/>
          </a:bodyPr>
          <a:lstStyle/>
          <a:p>
            <a:pPr lvl="0" algn="just">
              <a:lnSpc>
                <a:spcPct val="150000"/>
              </a:lnSpc>
              <a:spcAft>
                <a:spcPts val="800"/>
              </a:spcAft>
              <a:defRPr/>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nhỏ</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hơn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nửa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vi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4173200" y="7353300"/>
            <a:ext cx="1967627" cy="2486732"/>
          </a:xfrm>
          <a:prstGeom prst="rect">
            <a:avLst/>
          </a:prstGeom>
        </p:spPr>
      </p:pic>
    </p:spTree>
    <p:extLst>
      <p:ext uri="{BB962C8B-B14F-4D97-AF65-F5344CB8AC3E}">
        <p14:creationId xmlns:p14="http://schemas.microsoft.com/office/powerpoint/2010/main" val="91437153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ular Callout 4"/>
          <p:cNvSpPr/>
          <p:nvPr/>
        </p:nvSpPr>
        <p:spPr>
          <a:xfrm>
            <a:off x="753831" y="1934168"/>
            <a:ext cx="13411200" cy="3200400"/>
          </a:xfrm>
          <a:prstGeom prst="wedgeRectCallout">
            <a:avLst/>
          </a:prstGeom>
          <a:solidFill>
            <a:schemeClr val="accent6"/>
          </a:solidFill>
          <a:ln>
            <a:solidFill>
              <a:schemeClr val="tx1"/>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schemeClr val="tx1"/>
              </a:solidFill>
            </a:endParaRPr>
          </a:p>
        </p:txBody>
      </p:sp>
      <p:sp>
        <p:nvSpPr>
          <p:cNvPr id="33" name="Rectangle 32"/>
          <p:cNvSpPr/>
          <p:nvPr/>
        </p:nvSpPr>
        <p:spPr>
          <a:xfrm>
            <a:off x="982431" y="1998018"/>
            <a:ext cx="12801600" cy="3067506"/>
          </a:xfrm>
          <a:prstGeom prst="rect">
            <a:avLst/>
          </a:prstGeom>
          <a:ln>
            <a:solidFill>
              <a:schemeClr val="tx1"/>
            </a:solidFill>
          </a:ln>
        </p:spPr>
        <p:txBody>
          <a:bodyPr wrap="square">
            <a:spAutoFit/>
          </a:bodyPr>
          <a:lstStyle/>
          <a:p>
            <a:pPr marL="571500" indent="-571500" algn="just">
              <a:lnSpc>
                <a:spcPct val="150000"/>
              </a:lnSpc>
              <a:spcAft>
                <a:spcPts val="800"/>
              </a:spcAft>
              <a:buFont typeface="Arial" panose="020B0604020202020204" pitchFamily="34" charset="0"/>
              <a:buChar char="•"/>
            </a:pPr>
            <a:r>
              <a:rPr lang="vi-VN" sz="4000" b="1" dirty="0">
                <a:ea typeface="Calibri" panose="020F0502020204030204" pitchFamily="34" charset="0"/>
                <a:cs typeface="Arial" panose="020B0604020202020204" pitchFamily="34" charset="0"/>
              </a:rPr>
              <a:t>Định lí:</a:t>
            </a:r>
          </a:p>
          <a:p>
            <a:pPr algn="just">
              <a:lnSpc>
                <a:spcPct val="150000"/>
              </a:lnSpc>
              <a:spcAft>
                <a:spcPts val="800"/>
              </a:spcAft>
            </a:pPr>
            <a:r>
              <a:rPr lang="en-US" sz="4000" b="1" dirty="0" smtClean="0">
                <a:ea typeface="Calibri" panose="020F0502020204030204" pitchFamily="34" charset="0"/>
                <a:cs typeface="Arial" panose="020B0604020202020204" pitchFamily="34" charset="0"/>
              </a:rPr>
              <a:t>          </a:t>
            </a:r>
            <a:r>
              <a:rPr lang="vi-VN" sz="4000" b="1" dirty="0" smtClean="0">
                <a:ea typeface="Calibri" panose="020F0502020204030204" pitchFamily="34" charset="0"/>
                <a:cs typeface="Arial" panose="020B0604020202020204" pitchFamily="34" charset="0"/>
              </a:rPr>
              <a:t>Trong </a:t>
            </a:r>
            <a:r>
              <a:rPr lang="vi-VN" sz="4000" b="1" dirty="0">
                <a:ea typeface="Calibri" panose="020F0502020204030204" pitchFamily="34" charset="0"/>
                <a:cs typeface="Arial" panose="020B0604020202020204" pitchFamily="34" charset="0"/>
              </a:rPr>
              <a:t>một tam giác, độ dài của một cạnh bất kì </a:t>
            </a:r>
            <a:endParaRPr lang="en-US" sz="4000" b="1" dirty="0" smtClean="0">
              <a:ea typeface="Calibri" panose="020F0502020204030204" pitchFamily="34" charset="0"/>
              <a:cs typeface="Arial" panose="020B0604020202020204" pitchFamily="34" charset="0"/>
            </a:endParaRPr>
          </a:p>
          <a:p>
            <a:pPr algn="just">
              <a:lnSpc>
                <a:spcPct val="150000"/>
              </a:lnSpc>
              <a:spcAft>
                <a:spcPts val="800"/>
              </a:spcAft>
            </a:pPr>
            <a:r>
              <a:rPr lang="en-US" sz="4000" b="1" dirty="0">
                <a:ea typeface="Calibri" panose="020F0502020204030204" pitchFamily="34" charset="0"/>
                <a:cs typeface="Arial" panose="020B0604020202020204" pitchFamily="34" charset="0"/>
              </a:rPr>
              <a:t> </a:t>
            </a:r>
            <a:r>
              <a:rPr lang="en-US" sz="4000" b="1" dirty="0" smtClean="0">
                <a:ea typeface="Calibri" panose="020F0502020204030204" pitchFamily="34" charset="0"/>
                <a:cs typeface="Arial" panose="020B0604020202020204" pitchFamily="34" charset="0"/>
              </a:rPr>
              <a:t>          </a:t>
            </a:r>
            <a:r>
              <a:rPr lang="vi-VN" sz="4000" b="1" dirty="0" smtClean="0">
                <a:ea typeface="Calibri" panose="020F0502020204030204" pitchFamily="34" charset="0"/>
                <a:cs typeface="Arial" panose="020B0604020202020204" pitchFamily="34" charset="0"/>
              </a:rPr>
              <a:t>luôn nhỏ </a:t>
            </a:r>
            <a:r>
              <a:rPr lang="vi-VN" sz="4000" b="1" dirty="0">
                <a:ea typeface="Calibri" panose="020F0502020204030204" pitchFamily="34" charset="0"/>
                <a:cs typeface="Arial" panose="020B0604020202020204" pitchFamily="34" charset="0"/>
              </a:rPr>
              <a:t>hơn tổng độ dài hai cạnh còn lại</a:t>
            </a:r>
          </a:p>
        </p:txBody>
      </p:sp>
      <p:pic>
        <p:nvPicPr>
          <p:cNvPr id="6" name="Picture 5"/>
          <p:cNvPicPr>
            <a:picLocks noChangeAspect="1"/>
          </p:cNvPicPr>
          <p:nvPr/>
        </p:nvPicPr>
        <p:blipFill>
          <a:blip r:embed="rId2">
            <a:biLevel thresh="25000"/>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85800" y="5753100"/>
            <a:ext cx="6011631" cy="3496268"/>
          </a:xfrm>
          <a:prstGeom prst="rect">
            <a:avLst/>
          </a:prstGeom>
          <a:solidFill>
            <a:schemeClr val="accent1"/>
          </a:solidFill>
          <a:ln>
            <a:solidFill>
              <a:schemeClr val="tx1"/>
            </a:solidFill>
          </a:ln>
        </p:spPr>
      </p:pic>
      <mc:AlternateContent xmlns:mc="http://schemas.openxmlformats.org/markup-compatibility/2006">
        <mc:Choice xmlns:a14="http://schemas.microsoft.com/office/drawing/2010/main" Requires="a14">
          <p:graphicFrame>
            <p:nvGraphicFramePr>
              <p:cNvPr id="9" name="Table 8"/>
              <p:cNvGraphicFramePr>
                <a:graphicFrameLocks noGrp="1"/>
              </p:cNvGraphicFramePr>
              <p:nvPr>
                <p:extLst>
                  <p:ext uri="{D42A27DB-BD31-4B8C-83A1-F6EECF244321}">
                    <p14:modId xmlns:p14="http://schemas.microsoft.com/office/powerpoint/2010/main" val="1795715316"/>
                  </p:ext>
                </p:extLst>
              </p:nvPr>
            </p:nvGraphicFramePr>
            <p:xfrm>
              <a:off x="7086600" y="5981700"/>
              <a:ext cx="6252743" cy="3727514"/>
            </p:xfrm>
            <a:graphic>
              <a:graphicData uri="http://schemas.openxmlformats.org/drawingml/2006/table">
                <a:tbl>
                  <a:tblPr firstRow="1" bandRow="1"/>
                  <a:tblGrid>
                    <a:gridCol w="2371730">
                      <a:extLst>
                        <a:ext uri="{9D8B030D-6E8A-4147-A177-3AD203B41FA5}">
                          <a16:colId xmlns:a16="http://schemas.microsoft.com/office/drawing/2014/main" xmlns="" val="4262731914"/>
                        </a:ext>
                      </a:extLst>
                    </a:gridCol>
                    <a:gridCol w="3881013">
                      <a:extLst>
                        <a:ext uri="{9D8B030D-6E8A-4147-A177-3AD203B41FA5}">
                          <a16:colId xmlns:a16="http://schemas.microsoft.com/office/drawing/2014/main" xmlns="" val="953292188"/>
                        </a:ext>
                      </a:extLst>
                    </a:gridCol>
                  </a:tblGrid>
                  <a:tr h="459740">
                    <a:tc>
                      <a:txBody>
                        <a:bodyPr/>
                        <a:lstStyle/>
                        <a:p>
                          <a:pPr algn="ctr">
                            <a:lnSpc>
                              <a:spcPct val="150000"/>
                            </a:lnSpc>
                            <a:spcAft>
                              <a:spcPts val="0"/>
                            </a:spcAft>
                          </a:pPr>
                          <a:r>
                            <a:rPr lang="en-US" sz="4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r>
                                  <a:rPr lang="el-GR" sz="4000" i="1" kern="1200" smtClean="0">
                                    <a:solidFill>
                                      <a:schemeClr val="tx1"/>
                                    </a:solidFill>
                                    <a:effectLst/>
                                    <a:latin typeface="Cambria Math" panose="02040503050406030204" pitchFamily="18" charset="0"/>
                                    <a:ea typeface="Cambria Math" panose="02040503050406030204" pitchFamily="18" charset="0"/>
                                    <a:cs typeface="Arial" panose="020B0604020202020204" pitchFamily="34" charset="0"/>
                                  </a:rPr>
                                  <m:t>𝛥</m:t>
                                </m:r>
                                <m:r>
                                  <a:rPr lang="en-US" sz="4000" i="1" kern="1200">
                                    <a:solidFill>
                                      <a:schemeClr val="tx1"/>
                                    </a:solidFill>
                                    <a:effectLst/>
                                    <a:latin typeface="Cambria Math" panose="02040503050406030204" pitchFamily="18" charset="0"/>
                                    <a:ea typeface="Cambria Math" panose="02040503050406030204" pitchFamily="18" charset="0"/>
                                    <a:cs typeface="Arial" panose="020B0604020202020204" pitchFamily="34" charset="0"/>
                                  </a:rPr>
                                  <m:t>𝐴𝐵𝐶</m:t>
                                </m:r>
                              </m:oMath>
                            </m:oMathPara>
                          </a14:m>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xmlns="" val="1367571009"/>
                      </a:ext>
                    </a:extLst>
                  </a:tr>
                  <a:tr h="459740">
                    <a:tc>
                      <a:txBody>
                        <a:bodyPr/>
                        <a:lstStyle/>
                        <a:p>
                          <a:pPr algn="ctr">
                            <a:lnSpc>
                              <a:spcPct val="150000"/>
                            </a:lnSpc>
                            <a:spcAft>
                              <a:spcPts val="0"/>
                            </a:spcAft>
                          </a:pPr>
                          <a:r>
                            <a:rPr lang="en-US" sz="4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solidFill>
                          <a:schemeClr val="tx2">
                            <a:lumMod val="40000"/>
                            <a:lumOff val="60000"/>
                          </a:schemeClr>
                        </a:solidFill>
                      </a:tcPr>
                    </a:tc>
                    <a:tc>
                      <a:txBody>
                        <a:bodyPr/>
                        <a:lstStyle/>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solidFill>
                          <a:schemeClr val="tx2">
                            <a:lumMod val="40000"/>
                            <a:lumOff val="60000"/>
                          </a:schemeClr>
                        </a:solidFill>
                      </a:tcPr>
                    </a:tc>
                    <a:extLst>
                      <a:ext uri="{0D108BD9-81ED-4DB2-BD59-A6C34878D82A}">
                        <a16:rowId xmlns:a16="http://schemas.microsoft.com/office/drawing/2014/main" xmlns="" val="3670056152"/>
                      </a:ext>
                    </a:extLst>
                  </a:tr>
                </a:tbl>
              </a:graphicData>
            </a:graphic>
          </p:graphicFrame>
        </mc:Choice>
        <mc:Fallback>
          <p:graphicFrame>
            <p:nvGraphicFramePr>
              <p:cNvPr id="9" name="Table 8"/>
              <p:cNvGraphicFramePr>
                <a:graphicFrameLocks noGrp="1"/>
              </p:cNvGraphicFramePr>
              <p:nvPr>
                <p:extLst>
                  <p:ext uri="{D42A27DB-BD31-4B8C-83A1-F6EECF244321}">
                    <p14:modId xmlns:p14="http://schemas.microsoft.com/office/powerpoint/2010/main" val="1795715316"/>
                  </p:ext>
                </p:extLst>
              </p:nvPr>
            </p:nvGraphicFramePr>
            <p:xfrm>
              <a:off x="7086600" y="5981700"/>
              <a:ext cx="6252743" cy="3727514"/>
            </p:xfrm>
            <a:graphic>
              <a:graphicData uri="http://schemas.openxmlformats.org/drawingml/2006/table">
                <a:tbl>
                  <a:tblPr firstRow="1" bandRow="1"/>
                  <a:tblGrid>
                    <a:gridCol w="2371730">
                      <a:extLst>
                        <a:ext uri="{9D8B030D-6E8A-4147-A177-3AD203B41FA5}">
                          <a16:colId xmlns:a16="http://schemas.microsoft.com/office/drawing/2014/main" xmlns="" xmlns:a14="http://schemas.microsoft.com/office/drawing/2010/main" val="4262731914"/>
                        </a:ext>
                      </a:extLst>
                    </a:gridCol>
                    <a:gridCol w="3881013">
                      <a:extLst>
                        <a:ext uri="{9D8B030D-6E8A-4147-A177-3AD203B41FA5}">
                          <a16:colId xmlns:a16="http://schemas.microsoft.com/office/drawing/2014/main" xmlns="" xmlns:a14="http://schemas.microsoft.com/office/drawing/2010/main" val="953292188"/>
                        </a:ext>
                      </a:extLst>
                    </a:gridCol>
                  </a:tblGrid>
                  <a:tr h="1005840">
                    <a:tc>
                      <a:txBody>
                        <a:bodyPr/>
                        <a:lstStyle/>
                        <a:p>
                          <a:pPr algn="ctr">
                            <a:lnSpc>
                              <a:spcPct val="150000"/>
                            </a:lnSpc>
                            <a:spcAft>
                              <a:spcPts val="0"/>
                            </a:spcAft>
                          </a:pPr>
                          <a:r>
                            <a:rPr lang="en-US" sz="4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endParaRPr lang="en-US"/>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blipFill rotWithShape="0">
                          <a:blip r:embed="rId4"/>
                          <a:stretch>
                            <a:fillRect l="-61224" r="-157" b="-296970"/>
                          </a:stretch>
                        </a:blipFill>
                      </a:tcPr>
                    </a:tc>
                    <a:extLst>
                      <a:ext uri="{0D108BD9-81ED-4DB2-BD59-A6C34878D82A}">
                        <a16:rowId xmlns:a16="http://schemas.microsoft.com/office/drawing/2014/main" xmlns="" xmlns:a14="http://schemas.microsoft.com/office/drawing/2010/main" val="1367571009"/>
                      </a:ext>
                    </a:extLst>
                  </a:tr>
                  <a:tr h="2721674">
                    <a:tc>
                      <a:txBody>
                        <a:bodyPr/>
                        <a:lstStyle/>
                        <a:p>
                          <a:pPr algn="ctr">
                            <a:lnSpc>
                              <a:spcPct val="150000"/>
                            </a:lnSpc>
                            <a:spcAft>
                              <a:spcPts val="0"/>
                            </a:spcAft>
                          </a:pPr>
                          <a:r>
                            <a:rPr lang="en-US" sz="40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solidFill>
                          <a:schemeClr val="tx2">
                            <a:lumMod val="40000"/>
                            <a:lumOff val="60000"/>
                          </a:schemeClr>
                        </a:solidFill>
                      </a:tcPr>
                    </a:tc>
                    <a:tc>
                      <a:txBody>
                        <a:bodyPr/>
                        <a:lstStyle/>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solidFill>
                          <a:schemeClr val="tx2">
                            <a:lumMod val="40000"/>
                            <a:lumOff val="60000"/>
                          </a:schemeClr>
                        </a:solidFill>
                      </a:tcPr>
                    </a:tc>
                    <a:extLst>
                      <a:ext uri="{0D108BD9-81ED-4DB2-BD59-A6C34878D82A}">
                        <a16:rowId xmlns:a16="http://schemas.microsoft.com/office/drawing/2014/main" xmlns="" xmlns:a14="http://schemas.microsoft.com/office/drawing/2010/main" val="3670056152"/>
                      </a:ext>
                    </a:extLst>
                  </a:tr>
                </a:tbl>
              </a:graphicData>
            </a:graphic>
          </p:graphicFrame>
        </mc:Fallback>
      </mc:AlternateContent>
      <p:sp>
        <p:nvSpPr>
          <p:cNvPr id="2" name="Rectangle 1"/>
          <p:cNvSpPr/>
          <p:nvPr/>
        </p:nvSpPr>
        <p:spPr>
          <a:xfrm>
            <a:off x="896370" y="859101"/>
            <a:ext cx="10759677" cy="834524"/>
          </a:xfrm>
          <a:prstGeom prst="rect">
            <a:avLst/>
          </a:prstGeom>
          <a:ln>
            <a:solidFill>
              <a:schemeClr val="tx1"/>
            </a:solidFill>
          </a:ln>
        </p:spPr>
        <p:txBody>
          <a:bodyPr wrap="none">
            <a:spAutoFit/>
          </a:bodyPr>
          <a:lstStyle/>
          <a:p>
            <a:pPr lvl="0" algn="ctr">
              <a:lnSpc>
                <a:spcPct val="150000"/>
              </a:lnSpc>
              <a:defRPr/>
            </a:pPr>
            <a:r>
              <a:rPr lang="vi-VN" sz="3600" b="1" kern="0" dirty="0">
                <a:latin typeface="+mj-lt"/>
                <a:ea typeface="Calibri" panose="020F0502020204030204" pitchFamily="34" charset="0"/>
                <a:cs typeface="Arial" panose="020B0604020202020204" pitchFamily="34" charset="0"/>
              </a:rPr>
              <a:t>QUAN HỆ GIỮA BA CẠNH CỦA MỘT TAM GIÁC</a:t>
            </a:r>
            <a:endParaRPr lang="en-US" sz="3600" b="1" kern="0" dirty="0">
              <a:latin typeface="+mj-lt"/>
              <a:cs typeface="Arial" panose="020B0604020202020204" pitchFamily="34" charset="0"/>
            </a:endParaRPr>
          </a:p>
        </p:txBody>
      </p:sp>
    </p:spTree>
    <p:extLst>
      <p:ext uri="{BB962C8B-B14F-4D97-AF65-F5344CB8AC3E}">
        <p14:creationId xmlns:p14="http://schemas.microsoft.com/office/powerpoint/2010/main" val="28152197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randombar(horizontal)">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1333500"/>
            <a:ext cx="18288000" cy="1588168"/>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sp>
        <p:nvSpPr>
          <p:cNvPr id="38" name="Google Shape;7771;p33"/>
          <p:cNvSpPr txBox="1">
            <a:spLocks/>
          </p:cNvSpPr>
          <p:nvPr/>
        </p:nvSpPr>
        <p:spPr>
          <a:xfrm>
            <a:off x="4007997" y="1745781"/>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rgbClr val="04596F"/>
                </a:solidFill>
                <a:latin typeface="Arial" panose="020B0604020202020204" pitchFamily="34" charset="0"/>
              </a:rPr>
              <a:t>HƯỚNG DẪN VỀ NHÀ</a:t>
            </a:r>
            <a:endParaRPr lang="vi-VN" sz="6000" b="1" kern="0">
              <a:solidFill>
                <a:srgbClr val="04596F"/>
              </a:solidFill>
              <a:latin typeface="Arial" panose="020B0604020202020204" pitchFamily="34" charset="0"/>
            </a:endParaRPr>
          </a:p>
        </p:txBody>
      </p:sp>
      <p:pic>
        <p:nvPicPr>
          <p:cNvPr id="39"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56419"/>
          <a:stretch>
            <a:fillRect/>
          </a:stretch>
        </p:blipFill>
        <p:spPr>
          <a:xfrm>
            <a:off x="9443395" y="5696374"/>
            <a:ext cx="9987606" cy="4574583"/>
          </a:xfrm>
          <a:prstGeom prst="rect">
            <a:avLst/>
          </a:prstGeom>
        </p:spPr>
      </p:pic>
      <p:pic>
        <p:nvPicPr>
          <p:cNvPr id="40"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56419"/>
          <a:stretch>
            <a:fillRect/>
          </a:stretch>
        </p:blipFill>
        <p:spPr>
          <a:xfrm>
            <a:off x="-914399" y="5680332"/>
            <a:ext cx="10357794" cy="4574583"/>
          </a:xfrm>
          <a:prstGeom prst="rect">
            <a:avLst/>
          </a:prstGeom>
        </p:spPr>
      </p:pic>
      <p:grpSp>
        <p:nvGrpSpPr>
          <p:cNvPr id="52" name="Group 51"/>
          <p:cNvGrpSpPr/>
          <p:nvPr/>
        </p:nvGrpSpPr>
        <p:grpSpPr>
          <a:xfrm>
            <a:off x="228600" y="4838700"/>
            <a:ext cx="5562600" cy="3657600"/>
            <a:chOff x="609600" y="3867574"/>
            <a:chExt cx="5562600" cy="3657600"/>
          </a:xfrm>
        </p:grpSpPr>
        <p:grpSp>
          <p:nvGrpSpPr>
            <p:cNvPr id="41" name="Group 4"/>
            <p:cNvGrpSpPr/>
            <p:nvPr/>
          </p:nvGrpSpPr>
          <p:grpSpPr>
            <a:xfrm>
              <a:off x="609600" y="3867574"/>
              <a:ext cx="5562600" cy="3657600"/>
              <a:chOff x="0" y="0"/>
              <a:chExt cx="1669403" cy="2066396"/>
            </a:xfrm>
          </p:grpSpPr>
          <p:sp>
            <p:nvSpPr>
              <p:cNvPr id="42"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3" name="Rectangle 42"/>
            <p:cNvSpPr/>
            <p:nvPr/>
          </p:nvSpPr>
          <p:spPr>
            <a:xfrm>
              <a:off x="785317" y="4649932"/>
              <a:ext cx="5200127"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51" name="Group 50"/>
          <p:cNvGrpSpPr/>
          <p:nvPr/>
        </p:nvGrpSpPr>
        <p:grpSpPr>
          <a:xfrm>
            <a:off x="6172200" y="4816279"/>
            <a:ext cx="5562600" cy="3657600"/>
            <a:chOff x="6699571" y="3867574"/>
            <a:chExt cx="5562600" cy="3657600"/>
          </a:xfrm>
        </p:grpSpPr>
        <p:grpSp>
          <p:nvGrpSpPr>
            <p:cNvPr id="44" name="Group 4"/>
            <p:cNvGrpSpPr/>
            <p:nvPr/>
          </p:nvGrpSpPr>
          <p:grpSpPr>
            <a:xfrm>
              <a:off x="6699571" y="3867574"/>
              <a:ext cx="5562600" cy="3657600"/>
              <a:chOff x="0" y="0"/>
              <a:chExt cx="1669403" cy="2066396"/>
            </a:xfrm>
          </p:grpSpPr>
          <p:sp>
            <p:nvSpPr>
              <p:cNvPr id="4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8" name="Rectangle 47"/>
            <p:cNvSpPr/>
            <p:nvPr/>
          </p:nvSpPr>
          <p:spPr>
            <a:xfrm>
              <a:off x="7079701" y="4649933"/>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50" name="Group 49"/>
          <p:cNvGrpSpPr/>
          <p:nvPr/>
        </p:nvGrpSpPr>
        <p:grpSpPr>
          <a:xfrm>
            <a:off x="12109841" y="4838700"/>
            <a:ext cx="5949561" cy="3657600"/>
            <a:chOff x="12451103" y="3527258"/>
            <a:chExt cx="5949561" cy="3657600"/>
          </a:xfrm>
        </p:grpSpPr>
        <p:grpSp>
          <p:nvGrpSpPr>
            <p:cNvPr id="46" name="Group 4"/>
            <p:cNvGrpSpPr/>
            <p:nvPr/>
          </p:nvGrpSpPr>
          <p:grpSpPr>
            <a:xfrm>
              <a:off x="12451103" y="3527258"/>
              <a:ext cx="5949561" cy="3657600"/>
              <a:chOff x="768" y="0"/>
              <a:chExt cx="1700843" cy="2066396"/>
            </a:xfrm>
          </p:grpSpPr>
          <p:sp>
            <p:nvSpPr>
              <p:cNvPr id="47" name="Freeform 5"/>
              <p:cNvSpPr/>
              <p:nvPr/>
            </p:nvSpPr>
            <p:spPr>
              <a:xfrm>
                <a:off x="768" y="0"/>
                <a:ext cx="170084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9" name="Rectangle 48"/>
            <p:cNvSpPr/>
            <p:nvPr/>
          </p:nvSpPr>
          <p:spPr>
            <a:xfrm>
              <a:off x="12487001" y="3673750"/>
              <a:ext cx="5837461" cy="3170099"/>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a:t>
              </a: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Bài </a:t>
              </a:r>
              <a:r>
                <a:rPr lang="vi-VN" sz="4000" b="1" kern="0">
                  <a:latin typeface="Arial"/>
                  <a:ea typeface="Calibri" panose="020F0502020204030204" pitchFamily="34" charset="0"/>
                  <a:cs typeface="Times New Roman" panose="02020603050405020304" pitchFamily="18" charset="0"/>
                  <a:sym typeface="Arial"/>
                </a:rPr>
                <a:t>4 </a:t>
              </a:r>
              <a:r>
                <a:rPr lang="vi-VN" sz="4000" b="1" kern="0" smtClean="0">
                  <a:latin typeface="Arial"/>
                  <a:ea typeface="Calibri" panose="020F0502020204030204" pitchFamily="34" charset="0"/>
                  <a:cs typeface="Times New Roman" panose="02020603050405020304" pitchFamily="18" charset="0"/>
                  <a:sym typeface="Arial"/>
                </a:rPr>
                <a:t>– </a:t>
              </a:r>
              <a:r>
                <a:rPr lang="en-US" sz="4000" b="1" kern="0" smtClean="0">
                  <a:latin typeface="Arial"/>
                  <a:ea typeface="Calibri" panose="020F0502020204030204" pitchFamily="34" charset="0"/>
                  <a:cs typeface="Times New Roman" panose="02020603050405020304" pitchFamily="18" charset="0"/>
                  <a:sym typeface="Arial"/>
                </a:rPr>
                <a:t>Định lí và </a:t>
              </a:r>
            </a:p>
            <a:p>
              <a:pPr algn="ctr">
                <a:lnSpc>
                  <a:spcPct val="150000"/>
                </a:lnSpc>
                <a:spcBef>
                  <a:spcPts val="600"/>
                </a:spcBef>
                <a:spcAft>
                  <a:spcPts val="600"/>
                </a:spcAft>
                <a:buClr>
                  <a:srgbClr val="000000"/>
                </a:buClr>
                <a:buFont typeface="Arial"/>
                <a:buNone/>
              </a:pPr>
              <a:r>
                <a:rPr lang="en-US" sz="4000" b="1" kern="0" smtClean="0">
                  <a:latin typeface="Arial"/>
                  <a:ea typeface="Calibri" panose="020F0502020204030204" pitchFamily="34" charset="0"/>
                  <a:cs typeface="Times New Roman" panose="02020603050405020304" pitchFamily="18" charset="0"/>
                  <a:sym typeface="Arial"/>
                </a:rPr>
                <a:t>chứng minh một định lí</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53"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021" y="-54941"/>
            <a:ext cx="1905000" cy="1966451"/>
          </a:xfrm>
          <a:prstGeom prst="rect">
            <a:avLst/>
          </a:prstGeom>
        </p:spPr>
      </p:pic>
      <p:pic>
        <p:nvPicPr>
          <p:cNvPr id="54"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097693" y="7957597"/>
            <a:ext cx="2183606" cy="2254045"/>
          </a:xfrm>
          <a:prstGeom prst="rect">
            <a:avLst/>
          </a:prstGeom>
        </p:spPr>
      </p:pic>
    </p:spTree>
    <p:extLst>
      <p:ext uri="{BB962C8B-B14F-4D97-AF65-F5344CB8AC3E}">
        <p14:creationId xmlns:p14="http://schemas.microsoft.com/office/powerpoint/2010/main" val="3860946794"/>
      </p:ext>
    </p:extLst>
  </p:cSld>
  <p:clrMapOvr>
    <a:masterClrMapping/>
  </p:clrMapOvr>
  <mc:AlternateContent xmlns:mc="http://schemas.openxmlformats.org/markup-compatibility/2006" xmlns:p14="http://schemas.microsoft.com/office/powerpoint/2010/main">
    <mc:Choice Requires="p14">
      <p:transition spd="med" p14:dur="700">
        <p14:switch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up)">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randombar(horizontal)">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3"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7449800" y="-194100"/>
            <a:ext cx="1075487" cy="1090094"/>
          </a:xfrm>
          <a:prstGeom prst="rect">
            <a:avLst/>
          </a:prstGeom>
        </p:spPr>
      </p:pic>
      <p:pic>
        <p:nvPicPr>
          <p:cNvPr id="24"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3"/>
              </a:ext>
            </a:extLst>
          </a:blip>
          <a:srcRect t="56419"/>
          <a:stretch>
            <a:fillRect/>
          </a:stretch>
        </p:blipFill>
        <p:spPr>
          <a:xfrm rot="11204328">
            <a:off x="11429501" y="-1005916"/>
            <a:ext cx="8923179" cy="3195503"/>
          </a:xfrm>
          <a:prstGeom prst="rect">
            <a:avLst/>
          </a:prstGeom>
        </p:spPr>
      </p:pic>
      <p:pic>
        <p:nvPicPr>
          <p:cNvPr id="2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623889" y="8742838"/>
            <a:ext cx="1328221" cy="1371067"/>
          </a:xfrm>
          <a:prstGeom prst="rect">
            <a:avLst/>
          </a:prstGeom>
        </p:spPr>
      </p:pic>
      <p:pic>
        <p:nvPicPr>
          <p:cNvPr id="31"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4"/>
              </a:ext>
            </a:extLst>
          </a:blip>
          <a:srcRect t="56419"/>
          <a:stretch>
            <a:fillRect/>
          </a:stretch>
        </p:blipFill>
        <p:spPr>
          <a:xfrm rot="20825730" flipH="1">
            <a:off x="12001499" y="7522631"/>
            <a:ext cx="9372600" cy="3811480"/>
          </a:xfrm>
          <a:prstGeom prst="rect">
            <a:avLst/>
          </a:prstGeom>
        </p:spPr>
      </p:pic>
      <p:grpSp>
        <p:nvGrpSpPr>
          <p:cNvPr id="4" name="Group 3"/>
          <p:cNvGrpSpPr/>
          <p:nvPr/>
        </p:nvGrpSpPr>
        <p:grpSpPr>
          <a:xfrm>
            <a:off x="-1003509" y="876300"/>
            <a:ext cx="22051013" cy="11734800"/>
            <a:chOff x="-1003509" y="1714500"/>
            <a:chExt cx="22051013" cy="11963400"/>
          </a:xfrm>
        </p:grpSpPr>
        <p:grpSp>
          <p:nvGrpSpPr>
            <p:cNvPr id="20" name="Group 19"/>
            <p:cNvGrpSpPr/>
            <p:nvPr/>
          </p:nvGrpSpPr>
          <p:grpSpPr>
            <a:xfrm>
              <a:off x="-1003509" y="1714500"/>
              <a:ext cx="22051013" cy="11963400"/>
              <a:chOff x="-457200" y="2569028"/>
              <a:chExt cx="19236701" cy="10209762"/>
            </a:xfrm>
          </p:grpSpPr>
          <p:grpSp>
            <p:nvGrpSpPr>
              <p:cNvPr id="19" name="Group 18"/>
              <p:cNvGrpSpPr/>
              <p:nvPr/>
            </p:nvGrpSpPr>
            <p:grpSpPr>
              <a:xfrm>
                <a:off x="-457200" y="2569028"/>
                <a:ext cx="19236701" cy="10209762"/>
                <a:chOff x="-457200" y="2569028"/>
                <a:chExt cx="19236701" cy="10209762"/>
              </a:xfrm>
            </p:grpSpPr>
            <p:grpSp>
              <p:nvGrpSpPr>
                <p:cNvPr id="2" name="Group 2"/>
                <p:cNvGrpSpPr/>
                <p:nvPr/>
              </p:nvGrpSpPr>
              <p:grpSpPr>
                <a:xfrm>
                  <a:off x="-457200" y="2569028"/>
                  <a:ext cx="19236701" cy="4098848"/>
                  <a:chOff x="0" y="0"/>
                  <a:chExt cx="7497111" cy="1597442"/>
                </a:xfrm>
              </p:grpSpPr>
              <p:sp>
                <p:nvSpPr>
                  <p:cNvPr id="3" name="Freeform 3"/>
                  <p:cNvSpPr/>
                  <p:nvPr/>
                </p:nvSpPr>
                <p:spPr>
                  <a:xfrm>
                    <a:off x="0" y="0"/>
                    <a:ext cx="7497111" cy="1597442"/>
                  </a:xfrm>
                  <a:custGeom>
                    <a:avLst/>
                    <a:gdLst/>
                    <a:ahLst/>
                    <a:cxnLst/>
                    <a:rect l="l" t="t" r="r" b="b"/>
                    <a:pathLst>
                      <a:path w="7497111" h="1597442">
                        <a:moveTo>
                          <a:pt x="0" y="0"/>
                        </a:moveTo>
                        <a:lnTo>
                          <a:pt x="7497111" y="0"/>
                        </a:lnTo>
                        <a:lnTo>
                          <a:pt x="7497111" y="1597442"/>
                        </a:lnTo>
                        <a:lnTo>
                          <a:pt x="0" y="1597442"/>
                        </a:lnTo>
                        <a:close/>
                      </a:path>
                    </a:pathLst>
                  </a:custGeom>
                  <a:solidFill>
                    <a:srgbClr val="499478"/>
                  </a:solidFill>
                </p:spPr>
              </p:sp>
            </p:grpSp>
            <p:grpSp>
              <p:nvGrpSpPr>
                <p:cNvPr id="17" name="Group 16"/>
                <p:cNvGrpSpPr/>
                <p:nvPr/>
              </p:nvGrpSpPr>
              <p:grpSpPr>
                <a:xfrm>
                  <a:off x="307277" y="2908300"/>
                  <a:ext cx="6095029" cy="9870490"/>
                  <a:chOff x="307277" y="2893010"/>
                  <a:chExt cx="6095029" cy="9870490"/>
                </a:xfrm>
              </p:grpSpPr>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07277" y="2893010"/>
                    <a:ext cx="6095029" cy="9870490"/>
                  </a:xfrm>
                  <a:prstGeom prst="rect">
                    <a:avLst/>
                  </a:prstGeom>
                </p:spPr>
              </p:pic>
              <p:pic>
                <p:nvPicPr>
                  <p:cNvPr id="14" name="Picture 13"/>
                  <p:cNvPicPr>
                    <a:picLocks noChangeAspect="1"/>
                  </p:cNvPicPr>
                  <p:nvPr/>
                </p:nvPicPr>
                <p:blipFill>
                  <a:blip r:embed="rId11"/>
                  <a:stretch>
                    <a:fillRect/>
                  </a:stretch>
                </p:blipFill>
                <p:spPr>
                  <a:xfrm rot="1797661">
                    <a:off x="3428262" y="3629945"/>
                    <a:ext cx="1332279" cy="1351713"/>
                  </a:xfrm>
                  <a:prstGeom prst="rect">
                    <a:avLst/>
                  </a:prstGeom>
                </p:spPr>
              </p:pic>
              <p:pic>
                <p:nvPicPr>
                  <p:cNvPr id="15" name="Picture 14"/>
                  <p:cNvPicPr>
                    <a:picLocks noChangeAspect="1"/>
                  </p:cNvPicPr>
                  <p:nvPr/>
                </p:nvPicPr>
                <p:blipFill>
                  <a:blip r:embed="rId11"/>
                  <a:stretch>
                    <a:fillRect/>
                  </a:stretch>
                </p:blipFill>
                <p:spPr>
                  <a:xfrm rot="1537746">
                    <a:off x="4744624" y="4561295"/>
                    <a:ext cx="1332279" cy="521146"/>
                  </a:xfrm>
                  <a:prstGeom prst="rect">
                    <a:avLst/>
                  </a:prstGeom>
                </p:spPr>
              </p:pic>
              <p:pic>
                <p:nvPicPr>
                  <p:cNvPr id="16" name="Picture 15"/>
                  <p:cNvPicPr>
                    <a:picLocks noChangeAspect="1"/>
                  </p:cNvPicPr>
                  <p:nvPr/>
                </p:nvPicPr>
                <p:blipFill>
                  <a:blip r:embed="rId11"/>
                  <a:stretch>
                    <a:fillRect/>
                  </a:stretch>
                </p:blipFill>
                <p:spPr>
                  <a:xfrm rot="1537746">
                    <a:off x="4444701" y="3826456"/>
                    <a:ext cx="1332279" cy="521146"/>
                  </a:xfrm>
                  <a:prstGeom prst="rect">
                    <a:avLst/>
                  </a:prstGeom>
                </p:spPr>
              </p:pic>
            </p:grpSp>
          </p:grpSp>
          <p:sp>
            <p:nvSpPr>
              <p:cNvPr id="8" name="AutoShape 8"/>
              <p:cNvSpPr/>
              <p:nvPr/>
            </p:nvSpPr>
            <p:spPr>
              <a:xfrm>
                <a:off x="6387065" y="6596441"/>
                <a:ext cx="11900935" cy="0"/>
              </a:xfrm>
              <a:prstGeom prst="line">
                <a:avLst/>
              </a:prstGeom>
              <a:ln w="247650" cap="flat">
                <a:solidFill>
                  <a:srgbClr val="C4863B"/>
                </a:solidFill>
                <a:prstDash val="solid"/>
                <a:headEnd type="none" w="sm" len="sm"/>
                <a:tailEnd type="none" w="sm" len="sm"/>
              </a:ln>
            </p:spPr>
          </p:sp>
        </p:grpSp>
        <p:sp>
          <p:nvSpPr>
            <p:cNvPr id="5" name="Rectangle 4"/>
            <p:cNvSpPr/>
            <p:nvPr/>
          </p:nvSpPr>
          <p:spPr>
            <a:xfrm>
              <a:off x="5857879" y="3047136"/>
              <a:ext cx="10829921" cy="2862322"/>
            </a:xfrm>
            <a:prstGeom prst="rect">
              <a:avLst/>
            </a:prstGeom>
          </p:spPr>
          <p:txBody>
            <a:bodyPr wrap="square">
              <a:spAutoFit/>
            </a:bodyPr>
            <a:lstStyle/>
            <a:p>
              <a:pPr algn="just">
                <a:lnSpc>
                  <a:spcPct val="150000"/>
                </a:lnSpc>
                <a:spcAft>
                  <a:spcPts val="600"/>
                </a:spcAft>
              </a:pPr>
              <a:r>
                <a:rPr lang="vi-VN" sz="4000" b="1" dirty="0">
                  <a:solidFill>
                    <a:schemeClr val="bg1"/>
                  </a:solidFill>
                  <a:ea typeface="Times New Roman" panose="02020603050405020304" pitchFamily="18" charset="0"/>
                  <a:cs typeface="Arial" panose="020B0604020202020204" pitchFamily="34" charset="0"/>
                </a:rPr>
                <a:t>Trong một tam giác, độ dài của môt cạnh bất kì luôn lớn hơn hiệu độ dài hai cạnh còn lại.</a:t>
              </a:r>
              <a:endPar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0" name="TextBox 29"/>
            <p:cNvSpPr txBox="1"/>
            <p:nvPr/>
          </p:nvSpPr>
          <p:spPr>
            <a:xfrm>
              <a:off x="5827399" y="2131811"/>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TÍNH CHẤT</a:t>
              </a:r>
              <a:endParaRPr lang="en-US" sz="5000" b="1" dirty="0">
                <a:solidFill>
                  <a:prstClr val="white"/>
                </a:solidFill>
                <a:latin typeface="Arial" panose="020B0604020202020204" pitchFamily="34" charset="0"/>
                <a:cs typeface="Arial" panose="020B0604020202020204" pitchFamily="34" charset="0"/>
              </a:endParaRPr>
            </a:p>
          </p:txBody>
        </p:sp>
      </p:grpSp>
      <p:sp>
        <p:nvSpPr>
          <p:cNvPr id="9" name="Rectangle 8"/>
          <p:cNvSpPr/>
          <p:nvPr/>
        </p:nvSpPr>
        <p:spPr>
          <a:xfrm>
            <a:off x="4724400" y="6082248"/>
            <a:ext cx="1225591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nl-NL" sz="4000" b="1" dirty="0">
                <a:solidFill>
                  <a:schemeClr val="tx1"/>
                </a:solidFill>
                <a:latin typeface="Arial" panose="020B0604020202020204" pitchFamily="34" charset="0"/>
                <a:ea typeface="Calibri" panose="020F0502020204030204" pitchFamily="34" charset="0"/>
                <a:cs typeface="Arial" panose="020B0604020202020204" pitchFamily="34" charset="0"/>
              </a:rPr>
              <a:t>Nhận xét: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Nếu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kí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hiệu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 b, c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độ</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tùy</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ý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định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vừa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nêu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pP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b – c &lt; a &lt; b + c</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975007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3" name="TextBox 12"/>
          <p:cNvSpPr txBox="1"/>
          <p:nvPr/>
        </p:nvSpPr>
        <p:spPr>
          <a:xfrm>
            <a:off x="7697301" y="695542"/>
            <a:ext cx="2971800" cy="12464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lnSpc>
                <a:spcPct val="150000"/>
              </a:lnSpc>
            </a:pPr>
            <a:r>
              <a:rPr lang="en-US" sz="5000" b="1" smtClean="0">
                <a:solidFill>
                  <a:prstClr val="white"/>
                </a:solidFill>
                <a:latin typeface="Arial" panose="020B0604020202020204" pitchFamily="34" charset="0"/>
                <a:cs typeface="Arial" panose="020B0604020202020204" pitchFamily="34" charset="0"/>
              </a:rPr>
              <a:t>CHÚ Ý</a:t>
            </a:r>
            <a:endParaRPr lang="en-US" sz="5000" b="1">
              <a:solidFill>
                <a:prstClr val="white"/>
              </a:solidFill>
              <a:latin typeface="Arial" panose="020B0604020202020204" pitchFamily="34" charset="0"/>
              <a:cs typeface="Arial" panose="020B0604020202020204" pitchFamily="34" charset="0"/>
            </a:endParaRPr>
          </a:p>
        </p:txBody>
      </p:sp>
      <p:grpSp>
        <p:nvGrpSpPr>
          <p:cNvPr id="11" name="Group 10"/>
          <p:cNvGrpSpPr/>
          <p:nvPr/>
        </p:nvGrpSpPr>
        <p:grpSpPr>
          <a:xfrm>
            <a:off x="3402182" y="2234934"/>
            <a:ext cx="14493442" cy="6373462"/>
            <a:chOff x="5599155" y="2053322"/>
            <a:chExt cx="11658600" cy="4505973"/>
          </a:xfrm>
        </p:grpSpPr>
        <p:grpSp>
          <p:nvGrpSpPr>
            <p:cNvPr id="5" name="Group 4"/>
            <p:cNvGrpSpPr/>
            <p:nvPr/>
          </p:nvGrpSpPr>
          <p:grpSpPr>
            <a:xfrm>
              <a:off x="5599155" y="2247897"/>
              <a:ext cx="11658600" cy="4311398"/>
              <a:chOff x="8458200" y="1405641"/>
              <a:chExt cx="7086600" cy="5306091"/>
            </a:xfrm>
          </p:grpSpPr>
          <p:pic>
            <p:nvPicPr>
              <p:cNvPr id="2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458200" y="1405641"/>
                <a:ext cx="7086600" cy="5306091"/>
              </a:xfrm>
              <a:prstGeom prst="rect">
                <a:avLst/>
              </a:prstGeom>
            </p:spPr>
          </p:pic>
          <p:sp>
            <p:nvSpPr>
              <p:cNvPr id="4" name="Rectangle 3"/>
              <p:cNvSpPr/>
              <p:nvPr/>
            </p:nvSpPr>
            <p:spPr>
              <a:xfrm>
                <a:off x="8709498" y="1657556"/>
                <a:ext cx="6599973"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 name="Rectangle 5"/>
            <p:cNvSpPr/>
            <p:nvPr/>
          </p:nvSpPr>
          <p:spPr>
            <a:xfrm>
              <a:off x="6275277" y="2853433"/>
              <a:ext cx="10073604" cy="3329202"/>
            </a:xfrm>
            <a:prstGeom prst="rect">
              <a:avLst/>
            </a:prstGeom>
          </p:spPr>
          <p:txBody>
            <a:bodyPr wrap="square">
              <a:spAutoFit/>
            </a:bodyPr>
            <a:lstStyle/>
            <a:p>
              <a:pPr algn="just">
                <a:lnSpc>
                  <a:spcPct val="150000"/>
                </a:lnSpc>
              </a:pPr>
              <a:r>
                <a:rPr lang="vi-VN" sz="4000" dirty="0">
                  <a:solidFill>
                    <a:prstClr val="black"/>
                  </a:solidFill>
                  <a:ea typeface="Times New Roman" panose="02020603050405020304" pitchFamily="18" charset="0"/>
                  <a:cs typeface="Arial" panose="020B0604020202020204" pitchFamily="34" charset="0"/>
                </a:rPr>
                <a:t>Để kiểm tra ba độ dài có là độ dài ba cạnh của một tam giác hay không, ta chỉ cần so sánh độ dài lớn nhất có nhỏ hơn tổng hai độ dài còn lại hoặc độ dài nhỏ nhất có lớn hơn tổng độ dài còn lại hoặc độ dài nhỏ nhất có lớn hơn hiệu hai độ dài còn lại hay không.</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21367064">
              <a:off x="16336907" y="2053322"/>
              <a:ext cx="660778" cy="1219557"/>
            </a:xfrm>
            <a:prstGeom prst="rect">
              <a:avLst/>
            </a:prstGeom>
          </p:spPr>
        </p:pic>
      </p:grpSp>
      <p:pic>
        <p:nvPicPr>
          <p:cNvPr id="26" name="Picture 3"/>
          <p:cNvPicPr>
            <a:picLocks noChangeAspect="1"/>
          </p:cNvPicPr>
          <p:nvPr/>
        </p:nvPicPr>
        <p:blipFill>
          <a:blip r:embed="rId27">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361904" y="4898950"/>
            <a:ext cx="3623826" cy="4564245"/>
          </a:xfrm>
          <a:prstGeom prst="rect">
            <a:avLst/>
          </a:prstGeom>
        </p:spPr>
      </p:pic>
      <p:pic>
        <p:nvPicPr>
          <p:cNvPr id="14" name="Picture 2"/>
          <p:cNvPicPr>
            <a:picLocks noChangeAspect="1"/>
          </p:cNvPicPr>
          <p:nvPr/>
        </p:nvPicPr>
        <p:blipFill>
          <a:blip r:embed="rId29">
            <a:alphaModFix amt="40000"/>
            <a:duotone>
              <a:prstClr val="black"/>
              <a:srgbClr val="D9C3A5">
                <a:tint val="50000"/>
                <a:satMod val="180000"/>
              </a:srgbClr>
            </a:duotone>
            <a:extLst>
              <a:ext uri="{BEBA8EAE-BF5A-486C-A8C5-ECC9F3942E4B}">
                <a14:imgProps xmlns:a14="http://schemas.microsoft.com/office/drawing/2010/main">
                  <a14:imgLayer r:embed="rId30">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9"/>
              </a:ext>
            </a:extLst>
          </a:blip>
          <a:srcRect t="56419"/>
          <a:stretch>
            <a:fillRect/>
          </a:stretch>
        </p:blipFill>
        <p:spPr>
          <a:xfrm rot="11204328">
            <a:off x="10631434" y="-1224198"/>
            <a:ext cx="10473715" cy="3750770"/>
          </a:xfrm>
          <a:prstGeom prst="rect">
            <a:avLst/>
          </a:prstGeom>
        </p:spPr>
      </p:pic>
      <p:grpSp>
        <p:nvGrpSpPr>
          <p:cNvPr id="17" name="Group 2"/>
          <p:cNvGrpSpPr/>
          <p:nvPr/>
        </p:nvGrpSpPr>
        <p:grpSpPr>
          <a:xfrm>
            <a:off x="-1219200" y="9463195"/>
            <a:ext cx="20361704" cy="2514600"/>
            <a:chOff x="0" y="0"/>
            <a:chExt cx="3673593" cy="319023"/>
          </a:xfrm>
        </p:grpSpPr>
        <p:sp>
          <p:nvSpPr>
            <p:cNvPr id="18"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p:spPr>
          <p:style>
            <a:lnRef idx="3">
              <a:schemeClr val="lt1"/>
            </a:lnRef>
            <a:fillRef idx="1">
              <a:schemeClr val="accent1"/>
            </a:fillRef>
            <a:effectRef idx="1">
              <a:schemeClr val="accent1"/>
            </a:effectRef>
            <a:fontRef idx="minor">
              <a:schemeClr val="lt1"/>
            </a:fontRef>
          </p:style>
        </p:sp>
      </p:grpSp>
      <p:pic>
        <p:nvPicPr>
          <p:cNvPr id="19"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160441" y="8946012"/>
            <a:ext cx="1328221" cy="1371067"/>
          </a:xfrm>
          <a:prstGeom prst="rect">
            <a:avLst/>
          </a:prstGeom>
        </p:spPr>
      </p:pic>
      <p:pic>
        <p:nvPicPr>
          <p:cNvPr id="20"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9229823"/>
            <a:ext cx="1143932" cy="1180833"/>
          </a:xfrm>
          <a:prstGeom prst="rect">
            <a:avLst/>
          </a:prstGeom>
        </p:spPr>
      </p:pic>
      <p:grpSp>
        <p:nvGrpSpPr>
          <p:cNvPr id="21" name="Group 20"/>
          <p:cNvGrpSpPr/>
          <p:nvPr/>
        </p:nvGrpSpPr>
        <p:grpSpPr>
          <a:xfrm>
            <a:off x="228600" y="308143"/>
            <a:ext cx="1371600" cy="1189610"/>
            <a:chOff x="1028700" y="3663315"/>
            <a:chExt cx="3215601" cy="3215601"/>
          </a:xfrm>
        </p:grpSpPr>
        <p:grpSp>
          <p:nvGrpSpPr>
            <p:cNvPr id="22" name="Group 4"/>
            <p:cNvGrpSpPr/>
            <p:nvPr/>
          </p:nvGrpSpPr>
          <p:grpSpPr>
            <a:xfrm>
              <a:off x="1028700" y="3663315"/>
              <a:ext cx="3215601" cy="3215601"/>
              <a:chOff x="0" y="0"/>
              <a:chExt cx="6350000" cy="6350000"/>
            </a:xfrm>
          </p:grpSpPr>
          <p:sp>
            <p:nvSpPr>
              <p:cNvPr id="27"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03810" y="4412692"/>
              <a:ext cx="2065380" cy="1716847"/>
            </a:xfrm>
            <a:prstGeom prst="rect">
              <a:avLst/>
            </a:prstGeom>
          </p:spPr>
        </p:pic>
      </p:grpSp>
      <p:pic>
        <p:nvPicPr>
          <p:cNvPr id="28" name="Picture 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 xmlns:asvg="http://schemas.microsoft.com/office/drawing/2016/SVG/main" r:embed="rId34"/>
              </a:ext>
            </a:extLst>
          </a:blip>
          <a:srcRect/>
          <a:stretch>
            <a:fillRect/>
          </a:stretch>
        </p:blipFill>
        <p:spPr>
          <a:xfrm>
            <a:off x="16979471" y="-193563"/>
            <a:ext cx="1509191" cy="1557875"/>
          </a:xfrm>
          <a:prstGeom prst="rect">
            <a:avLst/>
          </a:prstGeom>
        </p:spPr>
      </p:pic>
    </p:spTree>
    <p:extLst>
      <p:ext uri="{BB962C8B-B14F-4D97-AF65-F5344CB8AC3E}">
        <p14:creationId xmlns:p14="http://schemas.microsoft.com/office/powerpoint/2010/main" val="351924633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4"/>
              </a:ext>
            </a:extLst>
          </a:blip>
          <a:srcRect t="56419"/>
          <a:stretch>
            <a:fillRect/>
          </a:stretch>
        </p:blipFill>
        <p:spPr>
          <a:xfrm>
            <a:off x="2895600" y="4044919"/>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4"/>
              </a:ext>
            </a:extLst>
          </a:blip>
          <a:srcRect t="56419"/>
          <a:stretch>
            <a:fillRect/>
          </a:stretch>
        </p:blipFill>
        <p:spPr>
          <a:xfrm>
            <a:off x="3139747" y="888356"/>
            <a:ext cx="12642895" cy="4527581"/>
          </a:xfrm>
          <a:prstGeom prst="rect">
            <a:avLst/>
          </a:prstGeom>
        </p:spPr>
      </p:pic>
      <p:grpSp>
        <p:nvGrpSpPr>
          <p:cNvPr id="2" name="Group 2"/>
          <p:cNvGrpSpPr/>
          <p:nvPr/>
        </p:nvGrpSpPr>
        <p:grpSpPr>
          <a:xfrm>
            <a:off x="-304800" y="3390900"/>
            <a:ext cx="18897600" cy="3735955"/>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22" name="Group 21"/>
          <p:cNvGrpSpPr/>
          <p:nvPr/>
        </p:nvGrpSpPr>
        <p:grpSpPr>
          <a:xfrm>
            <a:off x="1066800" y="495300"/>
            <a:ext cx="2667000" cy="2572287"/>
            <a:chOff x="1028700" y="3663315"/>
            <a:chExt cx="3215601" cy="3215601"/>
          </a:xfrm>
        </p:grpSpPr>
        <p:grpSp>
          <p:nvGrpSpPr>
            <p:cNvPr id="23" name="Group 4"/>
            <p:cNvGrpSpPr/>
            <p:nvPr/>
          </p:nvGrpSpPr>
          <p:grpSpPr>
            <a:xfrm>
              <a:off x="1028700" y="3663315"/>
              <a:ext cx="3215601" cy="3215601"/>
              <a:chOff x="0" y="0"/>
              <a:chExt cx="6350000" cy="6350000"/>
            </a:xfrm>
          </p:grpSpPr>
          <p:sp>
            <p:nvSpPr>
              <p:cNvPr id="2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26" name="Group 25"/>
          <p:cNvGrpSpPr/>
          <p:nvPr/>
        </p:nvGrpSpPr>
        <p:grpSpPr>
          <a:xfrm>
            <a:off x="14532976" y="495299"/>
            <a:ext cx="2643250" cy="2572287"/>
            <a:chOff x="9639248" y="3663315"/>
            <a:chExt cx="3215601" cy="3215601"/>
          </a:xfrm>
        </p:grpSpPr>
        <p:grpSp>
          <p:nvGrpSpPr>
            <p:cNvPr id="27" name="Group 8"/>
            <p:cNvGrpSpPr/>
            <p:nvPr/>
          </p:nvGrpSpPr>
          <p:grpSpPr>
            <a:xfrm>
              <a:off x="9639248" y="3663315"/>
              <a:ext cx="3215601" cy="3215601"/>
              <a:chOff x="0" y="0"/>
              <a:chExt cx="6350000" cy="6350000"/>
            </a:xfrm>
          </p:grpSpPr>
          <p:sp>
            <p:nvSpPr>
              <p:cNvPr id="2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8"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5715000" y="4533900"/>
            <a:ext cx="7010400" cy="1306255"/>
          </a:xfrm>
          <a:prstGeom prst="rect">
            <a:avLst/>
          </a:prstGeom>
        </p:spPr>
        <p:txBody>
          <a:bodyPr wrap="square">
            <a:spAutoFit/>
          </a:bodyPr>
          <a:lstStyle/>
          <a:p>
            <a:pPr algn="ctr">
              <a:lnSpc>
                <a:spcPct val="150000"/>
              </a:lnSpc>
              <a:tabLst>
                <a:tab pos="360045" algn="l"/>
                <a:tab pos="720090" algn="l"/>
              </a:tabLst>
            </a:pPr>
            <a:r>
              <a:rPr lang="en-US" sz="6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6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24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500320" y="1044119"/>
            <a:ext cx="15205261" cy="4708981"/>
          </a:xfrm>
          <a:prstGeom prst="rect">
            <a:avLst/>
          </a:prstGeom>
        </p:spPr>
        <p:txBody>
          <a:bodyPr wrap="square">
            <a:spAutoFit/>
          </a:bodyPr>
          <a:lstStyle/>
          <a:p>
            <a:pPr>
              <a:lnSpc>
                <a:spcPct val="150000"/>
              </a:lnSpc>
            </a:pPr>
            <a:r>
              <a:rPr lang="vi-VN" sz="4000" dirty="0">
                <a:solidFill>
                  <a:srgbClr val="000000"/>
                </a:solidFill>
                <a:cs typeface="Arial" panose="020B0604020202020204" pitchFamily="34" charset="0"/>
              </a:rPr>
              <a:t>Cho các bộ ba đoạn thẳng có độ dài như sau:</a:t>
            </a:r>
          </a:p>
          <a:p>
            <a:pPr>
              <a:lnSpc>
                <a:spcPct val="150000"/>
              </a:lnSpc>
            </a:pPr>
            <a:r>
              <a:rPr lang="vi-VN" sz="4000" dirty="0">
                <a:solidFill>
                  <a:srgbClr val="000000"/>
                </a:solidFill>
                <a:cs typeface="Arial" panose="020B0604020202020204" pitchFamily="34" charset="0"/>
              </a:rPr>
              <a:t>a) 2 cm, 3 cm, 5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b</a:t>
            </a:r>
            <a:r>
              <a:rPr lang="vi-VN" sz="4000" dirty="0">
                <a:solidFill>
                  <a:srgbClr val="000000"/>
                </a:solidFill>
                <a:cs typeface="Arial" panose="020B0604020202020204" pitchFamily="34" charset="0"/>
              </a:rPr>
              <a:t>) 3 cm, 4 cm, 6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c</a:t>
            </a:r>
            <a:r>
              <a:rPr lang="vi-VN" sz="4000" dirty="0">
                <a:solidFill>
                  <a:srgbClr val="000000"/>
                </a:solidFill>
                <a:cs typeface="Arial" panose="020B0604020202020204" pitchFamily="34" charset="0"/>
              </a:rPr>
              <a:t>) 2 cm,4 cm, 5 cm;</a:t>
            </a:r>
          </a:p>
          <a:p>
            <a:pPr algn="just">
              <a:lnSpc>
                <a:spcPct val="150000"/>
              </a:lnSpc>
            </a:pPr>
            <a:r>
              <a:rPr lang="vi-VN" sz="4000" dirty="0">
                <a:solidFill>
                  <a:srgbClr val="000000"/>
                </a:solidFill>
                <a:cs typeface="Arial" panose="020B0604020202020204" pitchFamily="34" charset="0"/>
              </a:rPr>
              <a:t>Hỏi bộ ba nào là không thể là độ dài ba cạnh của một tam giác? </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Vì </a:t>
            </a:r>
            <a:r>
              <a:rPr lang="vi-VN" sz="4000" dirty="0">
                <a:solidFill>
                  <a:srgbClr val="000000"/>
                </a:solidFill>
                <a:cs typeface="Arial" panose="020B0604020202020204" pitchFamily="34" charset="0"/>
              </a:rPr>
              <a:t>sao ? Với mỗi bộ ba còn lại, hãy vẽ một tam giác có độ </a:t>
            </a:r>
            <a:r>
              <a:rPr lang="vi-VN" sz="4000" dirty="0" smtClean="0">
                <a:solidFill>
                  <a:srgbClr val="000000"/>
                </a:solidFill>
                <a:cs typeface="Arial" panose="020B0604020202020204" pitchFamily="34" charset="0"/>
              </a:rPr>
              <a:t>dài</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 </a:t>
            </a:r>
            <a:r>
              <a:rPr lang="vi-VN" sz="4000" dirty="0">
                <a:solidFill>
                  <a:srgbClr val="000000"/>
                </a:solidFill>
                <a:cs typeface="Arial" panose="020B0604020202020204" pitchFamily="34" charset="0"/>
              </a:rPr>
              <a:t>ba cạnh được cho trong bộ ba đó</a:t>
            </a:r>
          </a:p>
        </p:txBody>
      </p:sp>
      <p:sp>
        <p:nvSpPr>
          <p:cNvPr id="2" name="TextBox 1"/>
          <p:cNvSpPr txBox="1"/>
          <p:nvPr/>
        </p:nvSpPr>
        <p:spPr>
          <a:xfrm>
            <a:off x="6331618" y="26670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9.10: (SGK – tr.69)</a:t>
            </a:r>
            <a:endParaRPr lang="en-US" sz="4500" b="1" dirty="0">
              <a:solidFill>
                <a:prstClr val="black"/>
              </a:solidFill>
              <a:latin typeface="Arial" panose="020B0604020202020204" pitchFamily="34" charset="0"/>
              <a:cs typeface="Arial" panose="020B0604020202020204" pitchFamily="34" charset="0"/>
            </a:endParaRPr>
          </a:p>
        </p:txBody>
      </p:sp>
      <p:grpSp>
        <p:nvGrpSpPr>
          <p:cNvPr id="14" name="Group 13"/>
          <p:cNvGrpSpPr/>
          <p:nvPr/>
        </p:nvGrpSpPr>
        <p:grpSpPr>
          <a:xfrm>
            <a:off x="-1447800" y="10128404"/>
            <a:ext cx="20955000" cy="9934286"/>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680731" y="214568"/>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84046" y="190500"/>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grpSp>
        <p:nvGrpSpPr>
          <p:cNvPr id="25" name="Group 24"/>
          <p:cNvGrpSpPr/>
          <p:nvPr/>
        </p:nvGrpSpPr>
        <p:grpSpPr>
          <a:xfrm>
            <a:off x="16674893" y="8856916"/>
            <a:ext cx="1308307" cy="1160515"/>
            <a:chOff x="14043699" y="3663315"/>
            <a:chExt cx="3215601" cy="3215601"/>
          </a:xfrm>
        </p:grpSpPr>
        <p:grpSp>
          <p:nvGrpSpPr>
            <p:cNvPr id="29" name="Group 10"/>
            <p:cNvGrpSpPr/>
            <p:nvPr/>
          </p:nvGrpSpPr>
          <p:grpSpPr>
            <a:xfrm>
              <a:off x="14043699" y="3663315"/>
              <a:ext cx="3215601" cy="3215601"/>
              <a:chOff x="0" y="0"/>
              <a:chExt cx="6350000" cy="6350000"/>
            </a:xfrm>
          </p:grpSpPr>
          <p:sp>
            <p:nvSpPr>
              <p:cNvPr id="3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0"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084178" y="4054340"/>
              <a:ext cx="1134643" cy="2433550"/>
            </a:xfrm>
            <a:prstGeom prst="rect">
              <a:avLst/>
            </a:prstGeom>
          </p:spPr>
        </p:pic>
      </p:grpSp>
      <p:sp>
        <p:nvSpPr>
          <p:cNvPr id="4" name="Rectangle 3"/>
          <p:cNvSpPr/>
          <p:nvPr/>
        </p:nvSpPr>
        <p:spPr>
          <a:xfrm>
            <a:off x="1500320" y="6972300"/>
            <a:ext cx="9144000" cy="1015663"/>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Không</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 2 + 3</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5" name="Oval Callout 34"/>
          <p:cNvSpPr/>
          <p:nvPr/>
        </p:nvSpPr>
        <p:spPr>
          <a:xfrm>
            <a:off x="8609604" y="5829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7" name="Rectangle 6"/>
          <p:cNvSpPr/>
          <p:nvPr/>
        </p:nvSpPr>
        <p:spPr>
          <a:xfrm>
            <a:off x="1500320" y="7987963"/>
            <a:ext cx="9144000" cy="2041585"/>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b)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6 &lt; 3 +  4</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c)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&lt; 2 + 4.</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1" name="Group 10"/>
          <p:cNvGrpSpPr/>
          <p:nvPr/>
        </p:nvGrpSpPr>
        <p:grpSpPr>
          <a:xfrm>
            <a:off x="8938831" y="7001974"/>
            <a:ext cx="3674189" cy="2874335"/>
            <a:chOff x="8967422" y="7412665"/>
            <a:chExt cx="3674189" cy="2874335"/>
          </a:xfrm>
        </p:grpSpPr>
        <p:sp>
          <p:nvSpPr>
            <p:cNvPr id="8" name="Isosceles Triangle 7"/>
            <p:cNvSpPr/>
            <p:nvPr/>
          </p:nvSpPr>
          <p:spPr>
            <a:xfrm>
              <a:off x="8967422" y="7412665"/>
              <a:ext cx="3353796" cy="2286000"/>
            </a:xfrm>
            <a:prstGeom prst="triangle">
              <a:avLst>
                <a:gd name="adj" fmla="val 7899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3790496">
              <a:off x="12017589" y="8009696"/>
              <a:ext cx="540157" cy="707886"/>
            </a:xfrm>
            <a:prstGeom prst="rect">
              <a:avLst/>
            </a:prstGeom>
          </p:spPr>
          <p:txBody>
            <a:bodyPr wrap="square">
              <a:spAutoFit/>
            </a:bodyPr>
            <a:lstStyle/>
            <a:p>
              <a:r>
                <a:rPr lang="vi-VN" sz="4000" dirty="0">
                  <a:solidFill>
                    <a:srgbClr val="000000"/>
                  </a:solidFill>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36" name="Rectangle 35"/>
            <p:cNvSpPr/>
            <p:nvPr/>
          </p:nvSpPr>
          <p:spPr>
            <a:xfrm>
              <a:off x="10506394" y="9579114"/>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37" name="Rectangle 36"/>
            <p:cNvSpPr/>
            <p:nvPr/>
          </p:nvSpPr>
          <p:spPr>
            <a:xfrm rot="19473591">
              <a:off x="9501359" y="8133988"/>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p:txBody>
        </p:sp>
      </p:grpSp>
      <p:grpSp>
        <p:nvGrpSpPr>
          <p:cNvPr id="12" name="Group 11"/>
          <p:cNvGrpSpPr/>
          <p:nvPr/>
        </p:nvGrpSpPr>
        <p:grpSpPr>
          <a:xfrm>
            <a:off x="13604352" y="6647576"/>
            <a:ext cx="3639238" cy="2099410"/>
            <a:chOff x="13604352" y="6647576"/>
            <a:chExt cx="3639238" cy="2099410"/>
          </a:xfrm>
        </p:grpSpPr>
        <p:sp>
          <p:nvSpPr>
            <p:cNvPr id="38" name="Isosceles Triangle 37"/>
            <p:cNvSpPr/>
            <p:nvPr/>
          </p:nvSpPr>
          <p:spPr>
            <a:xfrm>
              <a:off x="13604352" y="6667500"/>
              <a:ext cx="3353796" cy="1404999"/>
            </a:xfrm>
            <a:prstGeom prst="triangle">
              <a:avLst>
                <a:gd name="adj" fmla="val 7423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rot="3790496">
              <a:off x="16619568" y="6822255"/>
              <a:ext cx="54015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40" name="Rectangle 39"/>
            <p:cNvSpPr/>
            <p:nvPr/>
          </p:nvSpPr>
          <p:spPr>
            <a:xfrm rot="19473591">
              <a:off x="14282597" y="6647576"/>
              <a:ext cx="648497" cy="707886"/>
            </a:xfrm>
            <a:prstGeom prst="rect">
              <a:avLst/>
            </a:prstGeom>
          </p:spPr>
          <p:txBody>
            <a:bodyPr wrap="square">
              <a:spAutoFit/>
            </a:bodyPr>
            <a:lstStyle/>
            <a:p>
              <a:r>
                <a:rPr lang="en-US" sz="4000" dirty="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41" name="Rectangle 40"/>
            <p:cNvSpPr/>
            <p:nvPr/>
          </p:nvSpPr>
          <p:spPr>
            <a:xfrm>
              <a:off x="15252659" y="8039100"/>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851807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4" grpId="0"/>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2959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8" name="TextBox 17"/>
          <p:cNvSpPr txBox="1"/>
          <p:nvPr/>
        </p:nvSpPr>
        <p:spPr>
          <a:xfrm>
            <a:off x="6248400" y="6248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9.11: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AB= 1 cm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BC = 7 cm.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tìm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CA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nguyên</a:t>
            </a:r>
            <a:r>
              <a:rPr lang="en-US" sz="4000" dirty="0">
                <a:latin typeface="Arial" panose="020B0604020202020204" pitchFamily="34" charset="0"/>
                <a:ea typeface="Calibri" panose="020F0502020204030204" pitchFamily="34" charset="0"/>
                <a:cs typeface="Arial" panose="020B0604020202020204" pitchFamily="34" charset="0"/>
              </a:rPr>
              <a:t> (cm)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Times New Roman" panose="02020603050405020304" pitchFamily="18" charset="0"/>
                <a:cs typeface="Arial" panose="020B0604020202020204" pitchFamily="34" charset="0"/>
              </a:rPr>
              <a:t>b) Cho tam </a:t>
            </a:r>
            <a:r>
              <a:rPr lang="en-US" sz="4000" dirty="0" err="1">
                <a:latin typeface="Arial" panose="020B0604020202020204" pitchFamily="34" charset="0"/>
                <a:ea typeface="Times New Roman" panose="02020603050405020304" pitchFamily="18" charset="0"/>
                <a:cs typeface="Arial" panose="020B0604020202020204" pitchFamily="34" charset="0"/>
              </a:rPr>
              <a:t>giác</a:t>
            </a:r>
            <a:r>
              <a:rPr lang="en-US" sz="4000" dirty="0">
                <a:latin typeface="Arial" panose="020B0604020202020204" pitchFamily="34" charset="0"/>
                <a:ea typeface="Times New Roman" panose="02020603050405020304" pitchFamily="18" charset="0"/>
                <a:cs typeface="Arial" panose="020B0604020202020204" pitchFamily="34" charset="0"/>
              </a:rPr>
              <a:t> ABC </a:t>
            </a:r>
            <a:r>
              <a:rPr lang="en-US" sz="4000" dirty="0" err="1">
                <a:latin typeface="Arial" panose="020B0604020202020204" pitchFamily="34" charset="0"/>
                <a:ea typeface="Times New Roman" panose="02020603050405020304" pitchFamily="18" charset="0"/>
                <a:cs typeface="Arial" panose="020B0604020202020204" pitchFamily="34" charset="0"/>
              </a:rPr>
              <a:t>có</a:t>
            </a:r>
            <a:r>
              <a:rPr lang="en-US" sz="4000" dirty="0">
                <a:latin typeface="Arial" panose="020B0604020202020204" pitchFamily="34" charset="0"/>
                <a:ea typeface="Times New Roman" panose="02020603050405020304" pitchFamily="18" charset="0"/>
                <a:cs typeface="Arial" panose="020B0604020202020204" pitchFamily="34" charset="0"/>
              </a:rPr>
              <a:t> AB= 2 cm, BC = 6 cm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BC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cạnh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lớn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nhất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tìm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độ</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dài</a:t>
            </a:r>
            <a:r>
              <a:rPr lang="en-US" sz="4000" dirty="0">
                <a:latin typeface="Arial" panose="020B0604020202020204" pitchFamily="34" charset="0"/>
                <a:ea typeface="Times New Roman" panose="02020603050405020304" pitchFamily="18" charset="0"/>
                <a:cs typeface="Arial" panose="020B0604020202020204" pitchFamily="34" charset="0"/>
              </a:rPr>
              <a:t> CA, </a:t>
            </a:r>
            <a:r>
              <a:rPr lang="en-US" sz="4000" dirty="0" err="1">
                <a:latin typeface="Arial" panose="020B0604020202020204" pitchFamily="34" charset="0"/>
                <a:ea typeface="Times New Roman" panose="02020603050405020304" pitchFamily="18" charset="0"/>
                <a:cs typeface="Arial" panose="020B0604020202020204" pitchFamily="34" charset="0"/>
              </a:rPr>
              <a:t>biết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rằng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một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nguyên</a:t>
            </a:r>
            <a:r>
              <a:rPr lang="en-US" sz="4000" dirty="0">
                <a:latin typeface="Arial" panose="020B0604020202020204" pitchFamily="34" charset="0"/>
                <a:ea typeface="Times New Roman" panose="02020603050405020304" pitchFamily="18" charset="0"/>
                <a:cs typeface="Arial" panose="020B0604020202020204" pitchFamily="34" charset="0"/>
              </a:rPr>
              <a:t>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371600" y="6265042"/>
            <a:ext cx="17586158" cy="2862322"/>
          </a:xfrm>
          <a:prstGeom prst="rect">
            <a:avLst/>
          </a:prstGeom>
        </p:spPr>
        <p:txBody>
          <a:bodyPr wrap="square">
            <a:spAutoFit/>
          </a:bodyPr>
          <a:lstStyle/>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a:latin typeface="Arial" panose="020B0604020202020204" pitchFamily="34" charset="0"/>
                <a:ea typeface="Calibri" panose="020F0502020204030204" pitchFamily="34" charset="0"/>
                <a:cs typeface="Arial" panose="020B0604020202020204" pitchFamily="34" charset="0"/>
              </a:rPr>
              <a:t>Cạnh</a:t>
            </a:r>
            <a:r>
              <a:rPr lang="fr-FR" sz="4000" dirty="0">
                <a:latin typeface="Arial" panose="020B0604020202020204" pitchFamily="34" charset="0"/>
                <a:ea typeface="Calibri" panose="020F0502020204030204" pitchFamily="34" charset="0"/>
                <a:cs typeface="Arial" panose="020B0604020202020204" pitchFamily="34" charset="0"/>
              </a:rPr>
              <a:t> bé </a:t>
            </a:r>
            <a:r>
              <a:rPr lang="fr-FR" sz="4000" dirty="0" err="1">
                <a:latin typeface="Arial" panose="020B0604020202020204" pitchFamily="34" charset="0"/>
                <a:ea typeface="Calibri" panose="020F0502020204030204" pitchFamily="34" charset="0"/>
                <a:cs typeface="Arial" panose="020B0604020202020204" pitchFamily="34" charset="0"/>
              </a:rPr>
              <a:t>nhất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phải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có</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độ</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dài</a:t>
            </a:r>
            <a:r>
              <a:rPr lang="fr-FR" sz="4000" dirty="0">
                <a:latin typeface="Arial" panose="020B0604020202020204" pitchFamily="34" charset="0"/>
                <a:ea typeface="Calibri" panose="020F0502020204030204" pitchFamily="34" charset="0"/>
                <a:cs typeface="Arial" panose="020B0604020202020204" pitchFamily="34" charset="0"/>
              </a:rPr>
              <a:t> 1 (cm). </a:t>
            </a:r>
            <a:r>
              <a:rPr lang="fr-FR" sz="4000" dirty="0" err="1">
                <a:latin typeface="Arial" panose="020B0604020202020204" pitchFamily="34" charset="0"/>
                <a:ea typeface="Calibri" panose="020F0502020204030204" pitchFamily="34" charset="0"/>
                <a:cs typeface="Arial" panose="020B0604020202020204" pitchFamily="34" charset="0"/>
              </a:rPr>
              <a:t>Đặt</a:t>
            </a:r>
            <a:r>
              <a:rPr lang="fr-FR" sz="4000" dirty="0">
                <a:latin typeface="Arial" panose="020B0604020202020204" pitchFamily="34" charset="0"/>
                <a:ea typeface="Calibri" panose="020F0502020204030204" pitchFamily="34" charset="0"/>
                <a:cs typeface="Arial" panose="020B0604020202020204" pitchFamily="34" charset="0"/>
              </a:rPr>
              <a:t> CA = b (cm) </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smtClean="0">
                <a:latin typeface="Arial" panose="020B0604020202020204" pitchFamily="34" charset="0"/>
                <a:ea typeface="Calibri" panose="020F0502020204030204" pitchFamily="34" charset="0"/>
                <a:cs typeface="Arial" panose="020B0604020202020204" pitchFamily="34" charset="0"/>
              </a:rPr>
              <a:t>    Theo </a:t>
            </a:r>
            <a:r>
              <a:rPr lang="fr-FR" sz="4000" dirty="0" err="1">
                <a:latin typeface="Arial" panose="020B0604020202020204" pitchFamily="34" charset="0"/>
                <a:ea typeface="Calibri" panose="020F0502020204030204" pitchFamily="34" charset="0"/>
                <a:cs typeface="Arial" panose="020B0604020202020204" pitchFamily="34" charset="0"/>
              </a:rPr>
              <a:t>tính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b là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nguyên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thỏa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mãn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7 – 1 &lt; b &lt; 7 + 1 </a:t>
            </a: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hay</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6 &lt; b &lt; </a:t>
            </a:r>
            <a:r>
              <a:rPr lang="fr-FR" sz="4000" dirty="0" smtClean="0">
                <a:latin typeface="Arial" panose="020B0604020202020204" pitchFamily="34" charset="0"/>
                <a:ea typeface="Calibri" panose="020F0502020204030204" pitchFamily="34" charset="0"/>
                <a:cs typeface="Arial" panose="020B0604020202020204" pitchFamily="34" charset="0"/>
              </a:rPr>
              <a:t>8</a:t>
            </a:r>
            <a:endParaRPr lang="en-US" sz="4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5410200" y="8124472"/>
                <a:ext cx="3409908" cy="1015663"/>
              </a:xfrm>
              <a:prstGeom prst="rect">
                <a:avLst/>
              </a:prstGeom>
            </p:spPr>
            <p:txBody>
              <a:bodyPr wrap="none">
                <a:spAutoFit/>
              </a:bodyPr>
              <a:lstStyle/>
              <a:p>
                <a:pPr lvl="0" algn="just">
                  <a:lnSpc>
                    <a:spcPct val="150000"/>
                  </a:lnSpc>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chỉ</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7</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410200" y="8124472"/>
                <a:ext cx="3409908" cy="1015663"/>
              </a:xfrm>
              <a:prstGeom prst="rect">
                <a:avLst/>
              </a:prstGeom>
              <a:blipFill>
                <a:blip r:embed="rId12"/>
                <a:stretch>
                  <a:fillRect r="-5188" b="-14458"/>
                </a:stretch>
              </a:blipFill>
            </p:spPr>
            <p:txBody>
              <a:bodyPr/>
              <a:lstStyle/>
              <a:p>
                <a:r>
                  <a:rPr lang="en-US">
                    <a:noFill/>
                  </a:rPr>
                  <a:t> </a:t>
                </a:r>
              </a:p>
            </p:txBody>
          </p:sp>
        </mc:Fallback>
      </mc:AlternateContent>
      <p:sp>
        <p:nvSpPr>
          <p:cNvPr id="12" name="Rectangle 11"/>
          <p:cNvSpPr/>
          <p:nvPr/>
        </p:nvSpPr>
        <p:spPr>
          <a:xfrm>
            <a:off x="6066480" y="9080837"/>
            <a:ext cx="3734292"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7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7287174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p:bldP spid="4"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3721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7"/>
          <p:cNvSpPr txBox="1"/>
          <p:nvPr/>
        </p:nvSpPr>
        <p:spPr>
          <a:xfrm>
            <a:off x="6248400" y="6248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9.11: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 1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BC = 7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 2 cm, BC = 6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lớn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908338" y="6433847"/>
            <a:ext cx="17586158" cy="2862322"/>
          </a:xfrm>
          <a:prstGeom prst="rect">
            <a:avLst/>
          </a:prstGeom>
        </p:spPr>
        <p:txBody>
          <a:bodyPr wrap="square">
            <a:spAutoFit/>
          </a:bodyPr>
          <a:lstStyle/>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Đặt</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là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nguyên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6 </a:t>
            </a:r>
          </a:p>
          <a:p>
            <a:pPr lvl="0" algn="just">
              <a:lnSpc>
                <a:spcPct val="150000"/>
              </a:lnSpc>
            </a:pP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Theo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lí</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thỏa</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mãn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6 &lt; 2 +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tức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&gt; 4</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 6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5.</a:t>
            </a:r>
          </a:p>
        </p:txBody>
      </p:sp>
      <p:sp>
        <p:nvSpPr>
          <p:cNvPr id="19" name="Rectangle 18"/>
          <p:cNvSpPr/>
          <p:nvPr/>
        </p:nvSpPr>
        <p:spPr>
          <a:xfrm>
            <a:off x="3048000" y="9082881"/>
            <a:ext cx="7370479"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6 cm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 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7402349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34132" y="4471877"/>
              <a:ext cx="2625831" cy="1598475"/>
            </a:xfrm>
            <a:prstGeom prst="rect">
              <a:avLst/>
            </a:prstGeom>
          </p:spPr>
        </p:pic>
      </p:grpSp>
      <p:sp>
        <p:nvSpPr>
          <p:cNvPr id="6" name="Rectangle 5"/>
          <p:cNvSpPr/>
          <p:nvPr/>
        </p:nvSpPr>
        <p:spPr>
          <a:xfrm>
            <a:off x="1295400" y="2413107"/>
            <a:ext cx="15976040" cy="901593"/>
          </a:xfrm>
          <a:prstGeom prst="rect">
            <a:avLst/>
          </a:prstGeom>
        </p:spPr>
        <p:txBody>
          <a:bodyPr wrap="none">
            <a:spAutoFit/>
          </a:bodyPr>
          <a:lstStyle/>
          <a:p>
            <a:pPr algn="just">
              <a:lnSpc>
                <a:spcPct val="150000"/>
              </a:lnSpc>
              <a:spcAft>
                <a:spcPts val="800"/>
              </a:spcAft>
            </a:pP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1. </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Cho ΔABC,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em</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hãy</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chọn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sai</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sau</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algn="ctr">
              <a:lnSpc>
                <a:spcPts val="6875"/>
              </a:lnSpc>
            </a:pPr>
            <a:r>
              <a:rPr lang="en-US" sz="5000" b="1" dirty="0" smtClean="0">
                <a:solidFill>
                  <a:srgbClr val="FFFF00"/>
                </a:solidFill>
                <a:latin typeface="Arial" panose="020B0604020202020204" pitchFamily="34" charset="0"/>
                <a:cs typeface="Arial" panose="020B0604020202020204" pitchFamily="34" charset="0"/>
              </a:rPr>
              <a:t>BÀI TẬP TRẮC NGHIỆM</a:t>
            </a:r>
            <a:endParaRPr lang="en-US" sz="5000" b="1" dirty="0">
              <a:solidFill>
                <a:srgbClr val="FFFF00"/>
              </a:solidFill>
              <a:latin typeface="Arial" panose="020B0604020202020204" pitchFamily="34" charset="0"/>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385131" y="8268583"/>
            <a:ext cx="1796578" cy="1864154"/>
          </a:xfrm>
          <a:prstGeom prst="rect">
            <a:avLst/>
          </a:prstGeom>
        </p:spPr>
      </p:pic>
      <p:sp>
        <p:nvSpPr>
          <p:cNvPr id="64" name="Đáp án đúng">
            <a:extLst>
              <a:ext uri="{FF2B5EF4-FFF2-40B4-BE49-F238E27FC236}">
                <a16:creationId xmlns:a16="http://schemas.microsoft.com/office/drawing/2014/main" xmlns="" id="{8B66CBE4-2DB9-BCF7-D1C4-281B894BFE17}"/>
              </a:ext>
            </a:extLst>
          </p:cNvPr>
          <p:cNvSpPr/>
          <p:nvPr/>
        </p:nvSpPr>
        <p:spPr>
          <a:xfrm>
            <a:off x="9651025" y="5824888"/>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sp>
        <p:nvSpPr>
          <p:cNvPr id="65" name="Đáp án sai 1">
            <a:extLst>
              <a:ext uri="{FF2B5EF4-FFF2-40B4-BE49-F238E27FC236}">
                <a16:creationId xmlns:a16="http://schemas.microsoft.com/office/drawing/2014/main" xmlns="" id="{3FCD9830-5FD1-BD44-878B-228BD96CE996}"/>
              </a:ext>
            </a:extLst>
          </p:cNvPr>
          <p:cNvSpPr/>
          <p:nvPr/>
        </p:nvSpPr>
        <p:spPr>
          <a:xfrm>
            <a:off x="1768880" y="582488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algn="ctr">
              <a:lnSpc>
                <a:spcPts val="1800"/>
              </a:lnSpc>
              <a:spcAft>
                <a:spcPts val="1200"/>
              </a:spcAft>
            </a:pPr>
            <a:endParaRPr lang="en-US" sz="1800" dirty="0">
              <a:solidFill>
                <a:srgbClr val="000000"/>
              </a:solidFill>
              <a:latin typeface="Times New Roman" panose="02020603050405020304" pitchFamily="18" charset="0"/>
              <a:ea typeface="Times New Roman" panose="02020603050405020304" pitchFamily="18" charset="0"/>
            </a:endParaRPr>
          </a:p>
        </p:txBody>
      </p:sp>
      <p:sp>
        <p:nvSpPr>
          <p:cNvPr id="66" name="Đáp án sai 2">
            <a:extLst>
              <a:ext uri="{FF2B5EF4-FFF2-40B4-BE49-F238E27FC236}">
                <a16:creationId xmlns:a16="http://schemas.microsoft.com/office/drawing/2014/main" xmlns="" id="{6A919885-0285-0403-1E09-FA94D8BC080B}"/>
              </a:ext>
            </a:extLst>
          </p:cNvPr>
          <p:cNvSpPr/>
          <p:nvPr/>
        </p:nvSpPr>
        <p:spPr>
          <a:xfrm>
            <a:off x="9651025" y="386774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endParaRPr lang="en-US"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xmlns="" id="{2E7D83A4-3758-8699-4DD0-010A80780539}"/>
              </a:ext>
            </a:extLst>
          </p:cNvPr>
          <p:cNvSpPr/>
          <p:nvPr/>
        </p:nvSpPr>
        <p:spPr>
          <a:xfrm>
            <a:off x="1752600" y="386854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68" name="Picture 5">
            <a:extLst>
              <a:ext uri="{FF2B5EF4-FFF2-40B4-BE49-F238E27FC236}">
                <a16:creationId xmlns:a16="http://schemas.microsoft.com/office/drawing/2014/main" xmlns=""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196078" y="6067964"/>
            <a:ext cx="1303799" cy="1134831"/>
          </a:xfrm>
          <a:prstGeom prst="rect">
            <a:avLst/>
          </a:prstGeom>
        </p:spPr>
      </p:pic>
      <p:pic>
        <p:nvPicPr>
          <p:cNvPr id="69" name="Picture 68">
            <a:extLst>
              <a:ext uri="{FF2B5EF4-FFF2-40B4-BE49-F238E27FC236}">
                <a16:creationId xmlns:a16="http://schemas.microsoft.com/office/drawing/2014/main" xmlns=""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5128593" y="4068002"/>
            <a:ext cx="1303454" cy="1161258"/>
          </a:xfrm>
          <a:prstGeom prst="rect">
            <a:avLst/>
          </a:prstGeom>
        </p:spPr>
      </p:pic>
      <p:pic>
        <p:nvPicPr>
          <p:cNvPr id="70" name="Picture 10">
            <a:extLst>
              <a:ext uri="{FF2B5EF4-FFF2-40B4-BE49-F238E27FC236}">
                <a16:creationId xmlns:a16="http://schemas.microsoft.com/office/drawing/2014/main" xmlns=""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95684" y="3991019"/>
            <a:ext cx="1342580" cy="1196116"/>
          </a:xfrm>
          <a:prstGeom prst="rect">
            <a:avLst/>
          </a:prstGeom>
        </p:spPr>
      </p:pic>
      <p:pic>
        <p:nvPicPr>
          <p:cNvPr id="71" name="Picture 10">
            <a:extLst>
              <a:ext uri="{FF2B5EF4-FFF2-40B4-BE49-F238E27FC236}">
                <a16:creationId xmlns:a16="http://schemas.microsoft.com/office/drawing/2014/main" xmlns=""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330108" y="5930794"/>
            <a:ext cx="1352839" cy="1205257"/>
          </a:xfrm>
          <a:prstGeom prst="rect">
            <a:avLst/>
          </a:prstGeom>
        </p:spPr>
      </p:pic>
      <p:sp>
        <p:nvSpPr>
          <p:cNvPr id="73" name="Rectangle 72"/>
          <p:cNvSpPr/>
          <p:nvPr/>
        </p:nvSpPr>
        <p:spPr>
          <a:xfrm>
            <a:off x="1981200" y="3402595"/>
            <a:ext cx="13944600"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AB +  BC  &gt; </a:t>
            </a:r>
            <a:r>
              <a:rPr lang="en-US" sz="4000" dirty="0" smtClean="0">
                <a:latin typeface="Arial" panose="020B0604020202020204" pitchFamily="34" charset="0"/>
                <a:ea typeface="Calibri" panose="020F0502020204030204" pitchFamily="34" charset="0"/>
                <a:cs typeface="Arial" panose="020B0604020202020204" pitchFamily="34" charset="0"/>
              </a:rPr>
              <a:t>AC</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BC – AB &lt; AC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BC  - AB &lt; AC &lt; BC + </a:t>
            </a:r>
            <a:r>
              <a:rPr lang="en-US" sz="4000" dirty="0" smtClean="0">
                <a:latin typeface="Arial" panose="020B0604020202020204" pitchFamily="34" charset="0"/>
                <a:ea typeface="Calibri" panose="020F0502020204030204" pitchFamily="34" charset="0"/>
                <a:cs typeface="Arial" panose="020B0604020202020204" pitchFamily="34" charset="0"/>
              </a:rPr>
              <a:t>AB</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AB  - AC &gt;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01413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TotalTime>
  <Words>1176</Words>
  <Application>Microsoft Office PowerPoint</Application>
  <PresentationFormat>Custom</PresentationFormat>
  <Paragraphs>118</Paragraphs>
  <Slides>20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Cambria Math</vt:lpstr>
      <vt:lpstr>Kavoon</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Cream Modern Minimalist Math Class Presentation</dc:title>
  <dc:creator>Mr CHU HONG VINH</dc:creator>
  <cp:lastModifiedBy>Microsoft account</cp:lastModifiedBy>
  <cp:revision>196</cp:revision>
  <dcterms:created xsi:type="dcterms:W3CDTF">2006-08-16T00:00:00Z</dcterms:created>
  <dcterms:modified xsi:type="dcterms:W3CDTF">2023-02-19T14:24:36Z</dcterms:modified>
  <dc:identifier>DAFNsfnz78Y</dc:identifier>
</cp:coreProperties>
</file>